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DD870-19B9-4A68-BB9D-D426C0AC1FED}">
  <a:tblStyle styleId="{8C1DD870-19B9-4A68-BB9D-D426C0AC1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0916cac1f_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0916cac1f_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0916cac1f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0916cac1f_9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ec82bbf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ec82bbf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0201d49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20201d499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ec82bbf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ec82bbf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ec82bb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cec82bb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ec82bbf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ec82bbf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20201d49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20201d49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c4ac37ba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c4ac37ba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20201d49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20201d49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20201d4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20201d4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c4ac37ba2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c4ac37ba2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88" y="0"/>
            <a:ext cx="7636174" cy="38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763300" y="3727500"/>
            <a:ext cx="3380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Shubham Dwivedi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Vamshidhar Nandineni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Nunayon Avoseh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Apeksha Suram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Sample Strategy</a:t>
            </a:r>
            <a:endParaRPr sz="3000" b="1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71900" y="18293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Let's offer a coupon link available exclusively on Twitter that creates a special 16-digit number that can be used to make purchases both online and in-person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Deal : 3 sandwiches are offered for $5.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Assume that out of 3.7 million followers, 1.5 million click the link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Let’s say 50,000 people made purchase, then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 b="1"/>
              <a:t>Conversion rate = no.of purchases/ no.of clicks </a:t>
            </a:r>
            <a:r>
              <a:rPr lang="en" sz="1200"/>
              <a:t>= 50,000/1.5M = </a:t>
            </a:r>
            <a:r>
              <a:rPr lang="en" sz="1200" b="1"/>
              <a:t>3.33%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We can estimate how many users on Twitter are making sales using this type of approach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u="sng"/>
              <a:t>Benefits:</a:t>
            </a:r>
            <a:endParaRPr sz="1300" b="1" u="sng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Estimation of Twitter conversion rate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New Customers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Reach increases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Demographic details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/>
              <a:t>Impact of Wendy’s Twitter Campaign</a:t>
            </a:r>
            <a:endParaRPr sz="3000" b="1"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Large no of followers -&gt; increases brand awareness &amp; visibility -&gt; potentially increases sales (but not guaranteed)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average amount spent per person per visit at Wendy’s in United States is </a:t>
            </a:r>
            <a:r>
              <a:rPr lang="en" sz="1200" b="1"/>
              <a:t>$7.36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average conversion rate per social media advertisement is around </a:t>
            </a:r>
            <a:r>
              <a:rPr lang="en" sz="1200" b="1"/>
              <a:t>1-2%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Let's take an average value of 1.5%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Wendy’s has </a:t>
            </a:r>
            <a:r>
              <a:rPr lang="en" sz="1200" b="1"/>
              <a:t>3.7 Million</a:t>
            </a:r>
            <a:r>
              <a:rPr lang="en" sz="1200"/>
              <a:t> followers on Twitter.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3.7 Million * 1.5% = 55,500 members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average retention rate of a fast food chain is 30% -&gt; 55,500*0.3 = 16,650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average person visits a fast food restaurant every year is 50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 the revenue  generated over one year = 16,650*50*$7.36 = </a:t>
            </a:r>
            <a:r>
              <a:rPr lang="en" sz="1200" b="1"/>
              <a:t>$6.1M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Salary paid for 1 Manager = $44k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For 3 Managers = 3*44k  = $132k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Profit = 6.1M - 132k = </a:t>
            </a:r>
            <a:r>
              <a:rPr lang="en" sz="1200" b="1"/>
              <a:t>$5.9M</a:t>
            </a:r>
            <a:endParaRPr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151350" y="607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Cost Benefit Analysis</a:t>
            </a:r>
            <a:endParaRPr sz="3300" b="1"/>
          </a:p>
        </p:txBody>
      </p:sp>
      <p:cxnSp>
        <p:nvCxnSpPr>
          <p:cNvPr id="165" name="Google Shape;165;p24"/>
          <p:cNvCxnSpPr/>
          <p:nvPr/>
        </p:nvCxnSpPr>
        <p:spPr>
          <a:xfrm>
            <a:off x="4346950" y="1831075"/>
            <a:ext cx="43800" cy="3132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/>
          <p:nvPr/>
        </p:nvCxnSpPr>
        <p:spPr>
          <a:xfrm rot="10800000" flipH="1">
            <a:off x="777100" y="3186025"/>
            <a:ext cx="7503900" cy="147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4"/>
          <p:cNvSpPr txBox="1"/>
          <p:nvPr/>
        </p:nvSpPr>
        <p:spPr>
          <a:xfrm>
            <a:off x="3875850" y="1583400"/>
            <a:ext cx="44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High Benefit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968300" y="4832625"/>
            <a:ext cx="50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Low Benefit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669100" y="3302725"/>
            <a:ext cx="13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High Cost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02975" y="3302725"/>
            <a:ext cx="13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Low Cost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124600" y="3959975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Celebrity Brand Ambassador</a:t>
            </a:r>
            <a:endParaRPr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777100" y="2061388"/>
            <a:ext cx="618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Instagram/Tiktok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Challenges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182300" y="1918500"/>
            <a:ext cx="38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Social Media Influencers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292475" y="3456575"/>
            <a:ext cx="62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Product Promotion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          Posts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690200" y="2277013"/>
            <a:ext cx="445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Hire More Social Media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Managers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850550" y="2754775"/>
            <a:ext cx="65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Area Based Promotion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787875" y="2061388"/>
            <a:ext cx="58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App 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233551" cy="50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Wendy's Social Media Campaign</a:t>
            </a:r>
            <a:endParaRPr sz="3000" b="1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</a:rPr>
              <a:t>	Positives</a:t>
            </a:r>
            <a:endParaRPr b="1" dirty="0"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Free Marketing Platform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Increased followers base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Personalised replies to most of the tweets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Less promotion </a:t>
            </a:r>
            <a:r>
              <a:rPr lang="en"/>
              <a:t>and more </a:t>
            </a:r>
            <a:r>
              <a:rPr lang="en" dirty="0"/>
              <a:t>interaction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Appropriate number of posts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Distinct Identity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Negatives</a:t>
            </a:r>
            <a:endParaRPr b="1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Won’t be able to address every complain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Risk of fake complains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Huge volume of complains can highlight company’s shortcomings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Changes of controversies and defamation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Primarily focused on twitter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Can Twitter campaign be replicated in other platforms? </a:t>
            </a:r>
            <a:endParaRPr sz="300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0" y="1714500"/>
            <a:ext cx="914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Different social media platforms contain different kinds of audience and platform orientation</a:t>
            </a:r>
            <a:endParaRPr sz="1400" b="1">
              <a:solidFill>
                <a:srgbClr val="21212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  </a:t>
            </a:r>
            <a:r>
              <a:rPr lang="en" sz="1400">
                <a:solidFill>
                  <a:srgbClr val="212121"/>
                </a:solidFill>
              </a:rPr>
              <a:t>Better for addressing text based complaints, brand oriented platform</a:t>
            </a:r>
            <a:endParaRPr sz="14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           </a:t>
            </a:r>
            <a:r>
              <a:rPr lang="en" sz="1400">
                <a:solidFill>
                  <a:srgbClr val="212121"/>
                </a:solidFill>
              </a:rPr>
              <a:t>For interpersonal relationships, friendship oriented platform</a:t>
            </a:r>
            <a:endParaRPr sz="14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           </a:t>
            </a:r>
            <a:r>
              <a:rPr lang="en" sz="1400">
                <a:solidFill>
                  <a:srgbClr val="212121"/>
                </a:solidFill>
              </a:rPr>
              <a:t>Less communication oriented, Image/video sharing platform</a:t>
            </a:r>
            <a:endParaRPr sz="14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           </a:t>
            </a:r>
            <a:r>
              <a:rPr lang="en" sz="1400">
                <a:solidFill>
                  <a:srgbClr val="212121"/>
                </a:solidFill>
              </a:rPr>
              <a:t>Communications are done in a professional tone</a:t>
            </a:r>
            <a:endParaRPr sz="14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Verdict: Each platform will require a different campaign strategy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1" y="2571750"/>
            <a:ext cx="393618" cy="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8" y="3005813"/>
            <a:ext cx="484949" cy="27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1661" y="3388488"/>
            <a:ext cx="393626" cy="3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388" y="3873925"/>
            <a:ext cx="324150" cy="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25" y="2475588"/>
            <a:ext cx="2943450" cy="19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665925" y="781975"/>
            <a:ext cx="7499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0" y="488519"/>
            <a:ext cx="8694001" cy="3620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296275" y="563400"/>
            <a:ext cx="1165800" cy="65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71900" y="606725"/>
            <a:ext cx="32208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Means of Sales</a:t>
            </a:r>
            <a:endParaRPr sz="2800" b="1"/>
          </a:p>
        </p:txBody>
      </p:sp>
      <p:sp>
        <p:nvSpPr>
          <p:cNvPr id="107" name="Google Shape;107;p18"/>
          <p:cNvSpPr txBox="1"/>
          <p:nvPr/>
        </p:nvSpPr>
        <p:spPr>
          <a:xfrm>
            <a:off x="2475" y="-4975"/>
            <a:ext cx="91440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597725" y="1871188"/>
            <a:ext cx="1538100" cy="686100"/>
          </a:xfrm>
          <a:prstGeom prst="roundRect">
            <a:avLst>
              <a:gd name="adj" fmla="val 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SALES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829800" y="3118075"/>
            <a:ext cx="1607100" cy="686100"/>
          </a:xfrm>
          <a:prstGeom prst="roundRect">
            <a:avLst>
              <a:gd name="adj" fmla="val 5000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OFFLINE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072175" y="3047077"/>
            <a:ext cx="1607100" cy="686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89350" y="4282550"/>
            <a:ext cx="1607100" cy="686100"/>
          </a:xfrm>
          <a:prstGeom prst="roundRect">
            <a:avLst>
              <a:gd name="adj" fmla="val 5000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DELIVERY PARTNER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108699" y="4217150"/>
            <a:ext cx="1859400" cy="787200"/>
          </a:xfrm>
          <a:prstGeom prst="roundRect">
            <a:avLst>
              <a:gd name="adj" fmla="val 5000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690925" y="4217175"/>
            <a:ext cx="1607100" cy="787200"/>
          </a:xfrm>
          <a:prstGeom prst="roundRect">
            <a:avLst>
              <a:gd name="adj" fmla="val 5000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DRIVE-THRU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024150" y="4223150"/>
            <a:ext cx="1607100" cy="787200"/>
          </a:xfrm>
          <a:prstGeom prst="roundRect">
            <a:avLst>
              <a:gd name="adj" fmla="val 5000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DINE-IN</a:t>
            </a:r>
            <a:endParaRPr sz="1600">
              <a:solidFill>
                <a:srgbClr val="FFFFFF"/>
              </a:solidFill>
            </a:endParaRPr>
          </a:p>
        </p:txBody>
      </p:sp>
      <p:cxnSp>
        <p:nvCxnSpPr>
          <p:cNvPr id="115" name="Google Shape;115;p18"/>
          <p:cNvCxnSpPr>
            <a:stCxn id="108" idx="2"/>
            <a:endCxn id="109" idx="0"/>
          </p:cNvCxnSpPr>
          <p:nvPr/>
        </p:nvCxnSpPr>
        <p:spPr>
          <a:xfrm rot="-5400000" flipH="1">
            <a:off x="5219675" y="1704388"/>
            <a:ext cx="560700" cy="2266500"/>
          </a:xfrm>
          <a:prstGeom prst="bentConnector3">
            <a:avLst>
              <a:gd name="adj1" fmla="val 41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>
            <a:stCxn id="110" idx="0"/>
            <a:endCxn id="108" idx="2"/>
          </p:cNvCxnSpPr>
          <p:nvPr/>
        </p:nvCxnSpPr>
        <p:spPr>
          <a:xfrm rot="-5400000">
            <a:off x="2876375" y="1556527"/>
            <a:ext cx="489900" cy="2491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8"/>
          <p:cNvCxnSpPr>
            <a:stCxn id="110" idx="2"/>
            <a:endCxn id="112" idx="0"/>
          </p:cNvCxnSpPr>
          <p:nvPr/>
        </p:nvCxnSpPr>
        <p:spPr>
          <a:xfrm rot="-5400000" flipH="1">
            <a:off x="2215175" y="3393727"/>
            <a:ext cx="483900" cy="1162800"/>
          </a:xfrm>
          <a:prstGeom prst="bentConnector3">
            <a:avLst>
              <a:gd name="adj1" fmla="val 5859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8"/>
          <p:cNvCxnSpPr>
            <a:stCxn id="111" idx="0"/>
            <a:endCxn id="110" idx="2"/>
          </p:cNvCxnSpPr>
          <p:nvPr/>
        </p:nvCxnSpPr>
        <p:spPr>
          <a:xfrm rot="-5400000">
            <a:off x="1109650" y="3516500"/>
            <a:ext cx="549300" cy="982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>
            <a:stCxn id="109" idx="2"/>
            <a:endCxn id="114" idx="0"/>
          </p:cNvCxnSpPr>
          <p:nvPr/>
        </p:nvCxnSpPr>
        <p:spPr>
          <a:xfrm rot="-5400000" flipH="1">
            <a:off x="7020950" y="3416575"/>
            <a:ext cx="419100" cy="11943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8"/>
          <p:cNvCxnSpPr>
            <a:stCxn id="113" idx="0"/>
            <a:endCxn id="109" idx="2"/>
          </p:cNvCxnSpPr>
          <p:nvPr/>
        </p:nvCxnSpPr>
        <p:spPr>
          <a:xfrm rot="-5400000">
            <a:off x="5857325" y="3441225"/>
            <a:ext cx="413100" cy="11388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0925" y="6170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Wendy’s Primary Customer Base</a:t>
            </a:r>
            <a:endParaRPr sz="3000" b="1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527125" y="16948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People looking for quick, affordable meals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These include </a:t>
            </a:r>
            <a:r>
              <a:rPr lang="en" sz="1200" b="1" dirty="0"/>
              <a:t>teenagers </a:t>
            </a:r>
            <a:r>
              <a:rPr lang="en" sz="1200" dirty="0"/>
              <a:t>and </a:t>
            </a:r>
            <a:r>
              <a:rPr lang="en" sz="1200" b="1" dirty="0"/>
              <a:t>young adults</a:t>
            </a:r>
            <a:endParaRPr sz="12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/>
              <a:t>Is Twitter campaign reaching the intended customer base?</a:t>
            </a:r>
            <a:endParaRPr sz="1200" b="1" dirty="0"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840621" y="2659175"/>
          <a:ext cx="7239000" cy="1897760"/>
        </p:xfrm>
        <a:graphic>
          <a:graphicData uri="http://schemas.openxmlformats.org/drawingml/2006/table">
            <a:tbl>
              <a:tblPr>
                <a:noFill/>
                <a:tableStyleId>{8C1DD870-19B9-4A68-BB9D-D426C0AC1FED}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highlight>
                            <a:srgbClr val="00FF00"/>
                          </a:highlight>
                        </a:rPr>
                        <a:t>Yes</a:t>
                      </a:r>
                      <a:endParaRPr b="1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Twitter has a good number of teenages and young adults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With Wendy's adoption of witty and sparky humor, the number of followers grew over time.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 Lot of twitter users are affluent and use it for intellectual conversations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Google Shape;128;p19"/>
          <p:cNvSpPr txBox="1"/>
          <p:nvPr/>
        </p:nvSpPr>
        <p:spPr>
          <a:xfrm>
            <a:off x="697850" y="4096800"/>
            <a:ext cx="8169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Verdict: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Twitter helps wendy's to reach a large chunk of their customer base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               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However, for better reach they should target other platforms like Instagram and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Tiktok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8"/>
            <a:ext cx="9144000" cy="4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201425" y="1749975"/>
            <a:ext cx="66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2.24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275600" y="1649564"/>
            <a:ext cx="46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2.8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940200" y="94335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3.2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822450" y="963746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3.7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11050" y="4743300"/>
            <a:ext cx="50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Graph 1: Wendy’s Twitter followers over the years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0" y="277374"/>
            <a:ext cx="6145375" cy="43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291" y="1768025"/>
            <a:ext cx="20764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711200" y="4743300"/>
            <a:ext cx="57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 2: Age-related comparisons of social media platforms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557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Roboto</vt:lpstr>
      <vt:lpstr>Material</vt:lpstr>
      <vt:lpstr>PowerPoint Presentation</vt:lpstr>
      <vt:lpstr>PowerPoint Presentation</vt:lpstr>
      <vt:lpstr>Wendy's Social Media Campaign</vt:lpstr>
      <vt:lpstr>Can Twitter campaign be replicated in other platforms? </vt:lpstr>
      <vt:lpstr>PowerPoint Presentation</vt:lpstr>
      <vt:lpstr>Means of Sales</vt:lpstr>
      <vt:lpstr>Wendy’s Primary Customer Base</vt:lpstr>
      <vt:lpstr>PowerPoint Presentation</vt:lpstr>
      <vt:lpstr>PowerPoint Presentation</vt:lpstr>
      <vt:lpstr>Sample Strategy</vt:lpstr>
      <vt:lpstr>Impact of Wendy’s Twitter Campaign</vt:lpstr>
      <vt:lpstr> Cost Benefit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shubham</cp:lastModifiedBy>
  <cp:revision>2</cp:revision>
  <cp:lastPrinted>2023-03-16T22:30:25Z</cp:lastPrinted>
  <dcterms:modified xsi:type="dcterms:W3CDTF">2023-03-16T22:55:46Z</dcterms:modified>
</cp:coreProperties>
</file>