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3"/>
  </p:notesMasterIdLst>
  <p:handoutMasterIdLst>
    <p:handoutMasterId r:id="rId24"/>
  </p:handoutMasterIdLst>
  <p:sldIdLst>
    <p:sldId id="256" r:id="rId3"/>
    <p:sldId id="257" r:id="rId4"/>
    <p:sldId id="258" r:id="rId5"/>
    <p:sldId id="309" r:id="rId6"/>
    <p:sldId id="323" r:id="rId7"/>
    <p:sldId id="324" r:id="rId8"/>
    <p:sldId id="264" r:id="rId9"/>
    <p:sldId id="322" r:id="rId10"/>
    <p:sldId id="325" r:id="rId11"/>
    <p:sldId id="326" r:id="rId12"/>
    <p:sldId id="328" r:id="rId13"/>
    <p:sldId id="329" r:id="rId14"/>
    <p:sldId id="330" r:id="rId15"/>
    <p:sldId id="331" r:id="rId16"/>
    <p:sldId id="333" r:id="rId17"/>
    <p:sldId id="334" r:id="rId18"/>
    <p:sldId id="332" r:id="rId19"/>
    <p:sldId id="265" r:id="rId20"/>
    <p:sldId id="327" r:id="rId21"/>
    <p:sldId id="26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479"/>
    <a:srgbClr val="72719F"/>
    <a:srgbClr val="8C8BB1"/>
    <a:srgbClr val="605E8C"/>
    <a:srgbClr val="FFFFFF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52" d="100"/>
          <a:sy n="52" d="100"/>
        </p:scale>
        <p:origin x="51" y="144"/>
      </p:cViewPr>
      <p:guideLst>
        <p:guide orient="horz" pos="2161"/>
        <p:guide pos="373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字魂59号-创粗黑" panose="00000500000000000000" charset="-122"/>
              </a:rPr>
              <a:t>2022/1/5</a:t>
            </a:fld>
            <a:endParaRPr lang="zh-CN" altLang="en-US">
              <a:cs typeface="字魂59号-创粗黑" panose="000005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字魂59号-创粗黑" panose="00000500000000000000" charset="-122"/>
              <a:ea typeface="字魂59号-创粗黑" panose="00000500000000000000" charset="-122"/>
              <a:cs typeface="字魂59号-创粗黑" panose="000005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字魂59号-创粗黑" panose="00000500000000000000" charset="-122"/>
              </a:rPr>
              <a:t>‹#›</a:t>
            </a:fld>
            <a:endParaRPr lang="zh-CN" altLang="en-US">
              <a:cs typeface="字魂59号-创粗黑" panose="000005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charset="-122"/>
        <a:ea typeface="字魂59号-创粗黑" panose="00000500000000000000" charset="-122"/>
        <a:cs typeface="字魂59号-创粗黑" panose="0000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charset="-122"/>
        <a:ea typeface="字魂59号-创粗黑" panose="00000500000000000000" charset="-122"/>
        <a:cs typeface="字魂59号-创粗黑" panose="0000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charset="-122"/>
        <a:ea typeface="字魂59号-创粗黑" panose="00000500000000000000" charset="-122"/>
        <a:cs typeface="字魂59号-创粗黑" panose="0000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charset="-122"/>
        <a:ea typeface="字魂59号-创粗黑" panose="00000500000000000000" charset="-122"/>
        <a:cs typeface="字魂59号-创粗黑" panose="0000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charset="-122"/>
        <a:ea typeface="字魂59号-创粗黑" panose="00000500000000000000" charset="-122"/>
        <a:cs typeface="字魂59号-创粗黑" panose="0000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1.xml"/><Relationship Id="rId4" Type="http://schemas.openxmlformats.org/officeDocument/2006/relationships/tags" Target="../tags/tag6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0.xml"/><Relationship Id="rId4" Type="http://schemas.openxmlformats.org/officeDocument/2006/relationships/tags" Target="../tags/tag6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10" Type="http://schemas.openxmlformats.org/officeDocument/2006/relationships/hyperlink" Target="http://www.1ppt.com/moban/" TargetMode="External"/><Relationship Id="rId4" Type="http://schemas.openxmlformats.org/officeDocument/2006/relationships/tags" Target="../tags/tag39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 advClick="0" advTm="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2022/1/5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2022/1/5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515819" y="6725056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0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0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2022/1/5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字魂59号-创粗黑" panose="000005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advClick="0" advTm="0">
    <p:random/>
  </p:transition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字魂59号-创粗黑" panose="00000500000000000000" charset="-122"/>
          <a:ea typeface="字魂59号-创粗黑" panose="00000500000000000000" charset="-122"/>
          <a:cs typeface="字魂59号-创粗黑" panose="000005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字魂59号-创粗黑" panose="00000500000000000000" charset="-122"/>
          <a:ea typeface="字魂59号-创粗黑" panose="00000500000000000000" charset="-122"/>
          <a:cs typeface="字魂59号-创粗黑" panose="0000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字魂59号-创粗黑" panose="00000500000000000000" charset="-122"/>
          <a:ea typeface="字魂59号-创粗黑" panose="00000500000000000000" charset="-122"/>
          <a:cs typeface="字魂59号-创粗黑" panose="0000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字魂59号-创粗黑" panose="00000500000000000000" charset="-122"/>
          <a:ea typeface="字魂59号-创粗黑" panose="00000500000000000000" charset="-122"/>
          <a:cs typeface="字魂59号-创粗黑" panose="0000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字魂59号-创粗黑" panose="00000500000000000000" charset="-122"/>
          <a:ea typeface="字魂59号-创粗黑" panose="00000500000000000000" charset="-122"/>
          <a:cs typeface="字魂59号-创粗黑" panose="0000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字魂59号-创粗黑" panose="00000500000000000000" charset="-122"/>
          <a:ea typeface="字魂59号-创粗黑" panose="00000500000000000000" charset="-122"/>
          <a:cs typeface="字魂59号-创粗黑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cn/uwp/api/windows.graphics.capture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a1a1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 rot="16200000">
            <a:off x="-960755" y="3265170"/>
            <a:ext cx="3442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bg1">
                    <a:alpha val="64000"/>
                  </a:schemeClr>
                </a:solidFill>
                <a:cs typeface="+mn-ea"/>
                <a:sym typeface="+mn-lt"/>
              </a:rPr>
              <a:t>bokecc.com</a:t>
            </a:r>
          </a:p>
        </p:txBody>
      </p:sp>
      <p:sp>
        <p:nvSpPr>
          <p:cNvPr id="12" name="文本框 11"/>
          <p:cNvSpPr txBox="1"/>
          <p:nvPr/>
        </p:nvSpPr>
        <p:spPr>
          <a:xfrm rot="5400000">
            <a:off x="9738360" y="3188970"/>
            <a:ext cx="3442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bg1">
                    <a:alpha val="64000"/>
                  </a:schemeClr>
                </a:solidFill>
                <a:cs typeface="+mn-ea"/>
                <a:sym typeface="+mn-lt"/>
              </a:rPr>
              <a:t>bokecc.com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072945" y="1049020"/>
            <a:ext cx="7595054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1600" dirty="0" smtClean="0">
                <a:gradFill>
                  <a:gsLst>
                    <a:gs pos="0">
                      <a:srgbClr val="4A2AA9">
                        <a:alpha val="26000"/>
                      </a:srgbClr>
                    </a:gs>
                    <a:gs pos="100000">
                      <a:schemeClr val="bg1">
                        <a:alpha val="24000"/>
                      </a:schemeClr>
                    </a:gs>
                  </a:gsLst>
                  <a:lin ang="16200000" scaled="0"/>
                </a:gradFill>
                <a:cs typeface="+mn-ea"/>
                <a:sym typeface="+mn-lt"/>
              </a:rPr>
              <a:t>2022</a:t>
            </a:r>
            <a:endParaRPr lang="en-US" altLang="zh-CN" sz="21600" dirty="0">
              <a:gradFill>
                <a:gsLst>
                  <a:gs pos="0">
                    <a:srgbClr val="4A2AA9">
                      <a:alpha val="26000"/>
                    </a:srgbClr>
                  </a:gs>
                  <a:gs pos="100000">
                    <a:schemeClr val="bg1">
                      <a:alpha val="24000"/>
                    </a:schemeClr>
                  </a:gs>
                </a:gsLst>
                <a:lin ang="16200000" scaled="0"/>
              </a:gradFill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336800" y="1819910"/>
            <a:ext cx="7985125" cy="3369945"/>
            <a:chOff x="3680" y="2883"/>
            <a:chExt cx="12575" cy="5307"/>
          </a:xfrm>
        </p:grpSpPr>
        <p:sp>
          <p:nvSpPr>
            <p:cNvPr id="5" name="文本框 4"/>
            <p:cNvSpPr txBox="1"/>
            <p:nvPr/>
          </p:nvSpPr>
          <p:spPr>
            <a:xfrm>
              <a:off x="4506" y="3392"/>
              <a:ext cx="10872" cy="4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600" i="1" dirty="0" smtClean="0">
                  <a:solidFill>
                    <a:schemeClr val="bg1"/>
                  </a:solidFill>
                  <a:latin typeface="印品粗朗体" panose="02000000000000000000" pitchFamily="2" charset="-122"/>
                  <a:ea typeface="印品粗朗体" panose="02000000000000000000" pitchFamily="2" charset="-122"/>
                  <a:cs typeface="+mn-ea"/>
                  <a:sym typeface="+mn-lt"/>
                </a:rPr>
                <a:t>Windows</a:t>
              </a:r>
              <a:r>
                <a:rPr lang="zh-CN" altLang="en-US" sz="9600" i="1" dirty="0" smtClean="0">
                  <a:solidFill>
                    <a:schemeClr val="bg1"/>
                  </a:solidFill>
                  <a:latin typeface="印品粗朗体" panose="02000000000000000000" pitchFamily="2" charset="-122"/>
                  <a:ea typeface="印品粗朗体" panose="02000000000000000000" pitchFamily="2" charset="-122"/>
                  <a:cs typeface="+mn-ea"/>
                  <a:sym typeface="+mn-lt"/>
                </a:rPr>
                <a:t>屏幕捕获</a:t>
              </a:r>
              <a:endParaRPr lang="zh-CN" altLang="en-US" sz="9600" i="1" dirty="0">
                <a:solidFill>
                  <a:schemeClr val="bg1"/>
                </a:solidFill>
                <a:latin typeface="印品粗朗体" panose="02000000000000000000" pitchFamily="2" charset="-122"/>
                <a:ea typeface="印品粗朗体" panose="02000000000000000000" pitchFamily="2" charset="-122"/>
                <a:cs typeface="+mn-ea"/>
                <a:sym typeface="+mn-lt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 cstate="email">
              <a:biLevel thresh="25000"/>
            </a:blip>
            <a:stretch>
              <a:fillRect/>
            </a:stretch>
          </p:blipFill>
          <p:spPr>
            <a:xfrm>
              <a:off x="3680" y="2883"/>
              <a:ext cx="3218" cy="1788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email">
              <a:biLevel thresh="25000"/>
            </a:blip>
            <a:stretch>
              <a:fillRect/>
            </a:stretch>
          </p:blipFill>
          <p:spPr>
            <a:xfrm>
              <a:off x="13281" y="3608"/>
              <a:ext cx="2974" cy="2650"/>
            </a:xfrm>
            <a:prstGeom prst="rect">
              <a:avLst/>
            </a:prstGeom>
          </p:spPr>
        </p:pic>
      </p:grpSp>
      <p:cxnSp>
        <p:nvCxnSpPr>
          <p:cNvPr id="19" name="直接连接符 18"/>
          <p:cNvCxnSpPr/>
          <p:nvPr/>
        </p:nvCxnSpPr>
        <p:spPr>
          <a:xfrm flipV="1">
            <a:off x="5967730" y="5064125"/>
            <a:ext cx="553085" cy="8890"/>
          </a:xfrm>
          <a:prstGeom prst="line">
            <a:avLst/>
          </a:prstGeom>
          <a:ln w="19050">
            <a:solidFill>
              <a:schemeClr val="bg1">
                <a:alpha val="6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160645" y="5210810"/>
            <a:ext cx="21672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000" dirty="0">
                <a:solidFill>
                  <a:schemeClr val="bg1">
                    <a:alpha val="85000"/>
                  </a:schemeClr>
                </a:solidFill>
                <a:cs typeface="+mn-ea"/>
                <a:sym typeface="+mn-lt"/>
              </a:rPr>
              <a:t>分享</a:t>
            </a:r>
            <a:r>
              <a:rPr lang="zh-CN" altLang="en-US" sz="1000" dirty="0" smtClean="0">
                <a:solidFill>
                  <a:schemeClr val="bg1">
                    <a:alpha val="85000"/>
                  </a:schemeClr>
                </a:solidFill>
                <a:cs typeface="+mn-ea"/>
                <a:sym typeface="+mn-lt"/>
              </a:rPr>
              <a:t>人</a:t>
            </a:r>
            <a:r>
              <a:rPr lang="en-US" altLang="zh-CN" sz="1000" dirty="0" smtClean="0">
                <a:solidFill>
                  <a:schemeClr val="bg1">
                    <a:alpha val="85000"/>
                  </a:schemeClr>
                </a:solidFill>
                <a:cs typeface="+mn-ea"/>
                <a:sym typeface="+mn-lt"/>
              </a:rPr>
              <a:t>:</a:t>
            </a:r>
            <a:r>
              <a:rPr lang="zh-CN" altLang="en-US" sz="1000" dirty="0" smtClean="0">
                <a:solidFill>
                  <a:schemeClr val="bg1">
                    <a:alpha val="85000"/>
                  </a:schemeClr>
                </a:solidFill>
                <a:cs typeface="+mn-ea"/>
                <a:sym typeface="+mn-lt"/>
              </a:rPr>
              <a:t>颜霄靖</a:t>
            </a:r>
            <a:endParaRPr lang="zh-CN" altLang="en-US" sz="1000" dirty="0">
              <a:solidFill>
                <a:schemeClr val="bg1">
                  <a:alpha val="8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9021" y="5593850"/>
            <a:ext cx="249238" cy="549600"/>
          </a:xfrm>
          <a:prstGeom prst="rect">
            <a:avLst/>
          </a:prstGeom>
        </p:spPr>
      </p:pic>
      <p:cxnSp>
        <p:nvCxnSpPr>
          <p:cNvPr id="21" name="直接连接符 20"/>
          <p:cNvCxnSpPr/>
          <p:nvPr/>
        </p:nvCxnSpPr>
        <p:spPr>
          <a:xfrm flipV="1">
            <a:off x="3592996" y="4086079"/>
            <a:ext cx="1" cy="1124532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3888998" y="1250318"/>
            <a:ext cx="0" cy="689121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8506619" y="4764264"/>
            <a:ext cx="0" cy="1438905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8114189" y="1697504"/>
            <a:ext cx="0" cy="810254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6707664" y="890907"/>
            <a:ext cx="0" cy="359727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2136934" y="3072132"/>
            <a:ext cx="0" cy="359727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10201434" y="2280287"/>
            <a:ext cx="0" cy="359727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2" grpId="0"/>
      <p:bldP spid="8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29"/>
          <p:cNvSpPr/>
          <p:nvPr/>
        </p:nvSpPr>
        <p:spPr>
          <a:xfrm>
            <a:off x="3744078" y="1390326"/>
            <a:ext cx="7606030" cy="3118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zh-CN" altLang="zh-CN" dirty="0"/>
              <a:t>在</a:t>
            </a:r>
            <a:r>
              <a:rPr lang="en-US" altLang="zh-CN" dirty="0"/>
              <a:t>windows</a:t>
            </a:r>
            <a:r>
              <a:rPr lang="zh-CN" altLang="zh-CN" dirty="0"/>
              <a:t>中，类似于</a:t>
            </a:r>
            <a:r>
              <a:rPr lang="en-US" altLang="zh-CN" dirty="0"/>
              <a:t>D3D</a:t>
            </a:r>
            <a:r>
              <a:rPr lang="zh-CN" altLang="zh-CN" dirty="0"/>
              <a:t>，</a:t>
            </a:r>
            <a:r>
              <a:rPr lang="en-US" altLang="zh-CN" dirty="0"/>
              <a:t>DXGI</a:t>
            </a:r>
            <a:r>
              <a:rPr lang="zh-CN" altLang="zh-CN" dirty="0"/>
              <a:t>这样的架构，都是基于</a:t>
            </a:r>
            <a:r>
              <a:rPr lang="en-US" altLang="zh-CN" dirty="0"/>
              <a:t>COM</a:t>
            </a:r>
            <a:r>
              <a:rPr lang="zh-CN" altLang="zh-CN" dirty="0"/>
              <a:t>组件的，因此我们需要使用</a:t>
            </a:r>
            <a:r>
              <a:rPr lang="en-US" altLang="zh-CN" dirty="0"/>
              <a:t>COM</a:t>
            </a:r>
            <a:r>
              <a:rPr lang="zh-CN" altLang="zh-CN" dirty="0"/>
              <a:t>的</a:t>
            </a:r>
            <a:r>
              <a:rPr lang="en-US" altLang="zh-CN" dirty="0"/>
              <a:t>API</a:t>
            </a:r>
            <a:r>
              <a:rPr lang="zh-CN" altLang="zh-CN" dirty="0"/>
              <a:t>来获取，下列例子首先获取</a:t>
            </a:r>
            <a:r>
              <a:rPr lang="en-US" altLang="zh-CN" dirty="0"/>
              <a:t>D3D</a:t>
            </a:r>
            <a:r>
              <a:rPr lang="zh-CN" altLang="zh-CN" dirty="0"/>
              <a:t>设备，然后获取</a:t>
            </a:r>
            <a:r>
              <a:rPr lang="en-US" altLang="zh-CN" dirty="0"/>
              <a:t>DXGI</a:t>
            </a:r>
            <a:r>
              <a:rPr lang="zh-CN" altLang="zh-CN" dirty="0"/>
              <a:t>的设备</a:t>
            </a:r>
          </a:p>
          <a:p>
            <a:r>
              <a:rPr lang="zh-CN" altLang="zh-CN" dirty="0"/>
              <a:t> </a:t>
            </a:r>
          </a:p>
          <a:p>
            <a:r>
              <a:rPr lang="zh-CN" altLang="zh-CN" dirty="0"/>
              <a:t>ID3D11Device* p_d3dDevice = NULL;</a:t>
            </a:r>
          </a:p>
          <a:p>
            <a:r>
              <a:rPr lang="zh-CN" altLang="zh-CN" dirty="0"/>
              <a:t>IDXGIDevice* p_dxgiDevice = NULL;</a:t>
            </a:r>
          </a:p>
          <a:p>
            <a:r>
              <a:rPr lang="zh-CN" altLang="zh-CN" dirty="0"/>
              <a:t>D3D11CreateDevice(NULL, D3D_DRIVER_TYPE_HARDWARE, NULL, 0, NULL, NULL, D3D11_SDK_VERSION, &amp;p_d3dDevice, NULL, &amp;p_d3dDeviceContext);</a:t>
            </a:r>
          </a:p>
          <a:p>
            <a:r>
              <a:rPr lang="zh-CN" altLang="zh-CN" dirty="0"/>
              <a:t>p_d3dDevice-&gt;QueryInterface(IID_PPV_ARGS(&amp;p_dxgiDevice);</a:t>
            </a:r>
          </a:p>
          <a:p>
            <a:pPr marL="171450" indent="-171450">
              <a:lnSpc>
                <a:spcPts val="2000"/>
              </a:lnSpc>
              <a:buFont typeface="Arial" panose="020B0604020202020204" pitchFamily="34" charset="0"/>
              <a:buChar char="•"/>
              <a:defRPr/>
            </a:pPr>
            <a:endParaRPr lang="en-US" altLang="zh-CN" dirty="0" smtClean="0"/>
          </a:p>
        </p:txBody>
      </p:sp>
      <p:cxnSp>
        <p:nvCxnSpPr>
          <p:cNvPr id="105" name="Straight Connector 19"/>
          <p:cNvCxnSpPr/>
          <p:nvPr/>
        </p:nvCxnSpPr>
        <p:spPr>
          <a:xfrm>
            <a:off x="958385" y="4836921"/>
            <a:ext cx="662954" cy="0"/>
          </a:xfrm>
          <a:prstGeom prst="line">
            <a:avLst/>
          </a:prstGeom>
          <a:ln w="28575">
            <a:solidFill>
              <a:srgbClr val="605E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7"/>
          <p:cNvSpPr txBox="1"/>
          <p:nvPr/>
        </p:nvSpPr>
        <p:spPr>
          <a:xfrm>
            <a:off x="463550" y="2688118"/>
            <a:ext cx="2576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获取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DXGI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设备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 rot="10080000">
            <a:off x="-1102360" y="-1582420"/>
            <a:ext cx="3294380" cy="332041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9000"/>
                </a:schemeClr>
              </a:gs>
              <a:gs pos="100000">
                <a:srgbClr val="47447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63550" y="273050"/>
            <a:ext cx="324485" cy="324485"/>
          </a:xfrm>
          <a:prstGeom prst="ellipse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68325" y="400685"/>
            <a:ext cx="324485" cy="3244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2810" y="240030"/>
            <a:ext cx="291719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474479"/>
                </a:solidFill>
                <a:cs typeface="+mn-ea"/>
                <a:sym typeface="+mn-lt"/>
              </a:rPr>
              <a:t>Windows</a:t>
            </a:r>
            <a:r>
              <a:rPr lang="zh-CN" altLang="en-US" sz="2400" dirty="0" smtClean="0">
                <a:solidFill>
                  <a:srgbClr val="474479"/>
                </a:solidFill>
                <a:cs typeface="+mn-ea"/>
                <a:sym typeface="+mn-lt"/>
              </a:rPr>
              <a:t>屏幕捕获</a:t>
            </a:r>
            <a:endParaRPr lang="zh-CN" altLang="en-US" sz="2400" dirty="0" smtClean="0">
              <a:solidFill>
                <a:srgbClr val="474479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53345" y="6062980"/>
            <a:ext cx="14217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474479"/>
                </a:solidFill>
                <a:cs typeface="+mn-ea"/>
                <a:sym typeface="+mn-lt"/>
              </a:rPr>
              <a:t>part.02</a:t>
            </a:r>
            <a:endParaRPr lang="en-US" altLang="zh-CN" sz="1600" dirty="0" smtClean="0">
              <a:solidFill>
                <a:srgbClr val="474479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1681446"/>
      </p:ext>
    </p:extLst>
  </p:cSld>
  <p:clrMapOvr>
    <a:masterClrMapping/>
  </p:clrMapOvr>
  <p:transition advClick="0" advTm="0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29"/>
          <p:cNvSpPr/>
          <p:nvPr/>
        </p:nvSpPr>
        <p:spPr>
          <a:xfrm>
            <a:off x="3591678" y="2021268"/>
            <a:ext cx="7606030" cy="2287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zh-CN" dirty="0"/>
              <a:t>Adapter</a:t>
            </a:r>
            <a:r>
              <a:rPr lang="zh-CN" altLang="zh-CN" dirty="0"/>
              <a:t>可以理解为显卡的抽象层</a:t>
            </a:r>
          </a:p>
          <a:p>
            <a:pPr fontAlgn="ctr"/>
            <a:r>
              <a:rPr lang="zh-CN" altLang="zh-CN" dirty="0"/>
              <a:t>当我们创建</a:t>
            </a:r>
            <a:r>
              <a:rPr lang="en-US" altLang="zh-CN" dirty="0"/>
              <a:t>D3D</a:t>
            </a:r>
            <a:r>
              <a:rPr lang="zh-CN" altLang="zh-CN" dirty="0"/>
              <a:t>设备时，其实参数中已经指定好了哪块显卡了，我填的</a:t>
            </a:r>
            <a:r>
              <a:rPr lang="en-US" altLang="zh-CN" dirty="0"/>
              <a:t>NULL</a:t>
            </a:r>
            <a:r>
              <a:rPr lang="zh-CN" altLang="zh-CN" dirty="0"/>
              <a:t>，而且指定是硬件类型的，所以它会为我们指定一块默认的显卡</a:t>
            </a:r>
          </a:p>
          <a:p>
            <a:pPr fontAlgn="ctr"/>
            <a:r>
              <a:rPr lang="zh-CN" altLang="zh-CN" dirty="0"/>
              <a:t>除此之外，还可以通过</a:t>
            </a:r>
            <a:r>
              <a:rPr lang="en-US" altLang="zh-CN" dirty="0" err="1"/>
              <a:t>IDXGIFactory</a:t>
            </a:r>
            <a:r>
              <a:rPr lang="zh-CN" altLang="zh-CN" dirty="0"/>
              <a:t>对象，然后调用</a:t>
            </a:r>
            <a:r>
              <a:rPr lang="en-US" altLang="zh-CN" dirty="0" err="1"/>
              <a:t>EnumAdapters</a:t>
            </a:r>
            <a:r>
              <a:rPr lang="zh-CN" altLang="zh-CN" dirty="0"/>
              <a:t>方法来获取某一个</a:t>
            </a:r>
            <a:r>
              <a:rPr lang="en-US" altLang="zh-CN" dirty="0"/>
              <a:t>Adapter</a:t>
            </a:r>
            <a:r>
              <a:rPr lang="zh-CN" altLang="zh-CN" dirty="0"/>
              <a:t>代码如下</a:t>
            </a:r>
          </a:p>
          <a:p>
            <a:r>
              <a:rPr lang="zh-CN" altLang="zh-CN" dirty="0"/>
              <a:t>IDXGIAdapter* p_dxgiAdapter = NULL;</a:t>
            </a:r>
          </a:p>
          <a:p>
            <a:r>
              <a:rPr lang="zh-CN" altLang="zh-CN" dirty="0"/>
              <a:t>p_dxgiDevice-&gt;GetParent(IID_PPV_ARGS(&amp;p_dxgiAdapter);</a:t>
            </a:r>
          </a:p>
          <a:p>
            <a:pPr marL="171450" indent="-171450">
              <a:lnSpc>
                <a:spcPts val="2000"/>
              </a:lnSpc>
              <a:buFont typeface="Arial" panose="020B0604020202020204" pitchFamily="34" charset="0"/>
              <a:buChar char="•"/>
              <a:defRPr/>
            </a:pPr>
            <a:endParaRPr lang="en-US" altLang="zh-CN" dirty="0" smtClean="0"/>
          </a:p>
        </p:txBody>
      </p:sp>
      <p:cxnSp>
        <p:nvCxnSpPr>
          <p:cNvPr id="105" name="Straight Connector 19"/>
          <p:cNvCxnSpPr/>
          <p:nvPr/>
        </p:nvCxnSpPr>
        <p:spPr>
          <a:xfrm>
            <a:off x="958385" y="4836921"/>
            <a:ext cx="662954" cy="0"/>
          </a:xfrm>
          <a:prstGeom prst="line">
            <a:avLst/>
          </a:prstGeom>
          <a:ln w="28575">
            <a:solidFill>
              <a:srgbClr val="605E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7"/>
          <p:cNvSpPr txBox="1"/>
          <p:nvPr/>
        </p:nvSpPr>
        <p:spPr>
          <a:xfrm>
            <a:off x="463551" y="2688118"/>
            <a:ext cx="2037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获取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DXGI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Adapter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 rot="10080000">
            <a:off x="-1102360" y="-1582420"/>
            <a:ext cx="3294380" cy="332041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9000"/>
                </a:schemeClr>
              </a:gs>
              <a:gs pos="100000">
                <a:srgbClr val="47447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63550" y="273050"/>
            <a:ext cx="324485" cy="324485"/>
          </a:xfrm>
          <a:prstGeom prst="ellipse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68325" y="400685"/>
            <a:ext cx="324485" cy="3244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2810" y="240030"/>
            <a:ext cx="291719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474479"/>
                </a:solidFill>
                <a:cs typeface="+mn-ea"/>
                <a:sym typeface="+mn-lt"/>
              </a:rPr>
              <a:t>Windows</a:t>
            </a:r>
            <a:r>
              <a:rPr lang="zh-CN" altLang="en-US" sz="2400" dirty="0" smtClean="0">
                <a:solidFill>
                  <a:srgbClr val="474479"/>
                </a:solidFill>
                <a:cs typeface="+mn-ea"/>
                <a:sym typeface="+mn-lt"/>
              </a:rPr>
              <a:t>屏幕捕获</a:t>
            </a:r>
            <a:endParaRPr lang="zh-CN" altLang="en-US" sz="2400" dirty="0" smtClean="0">
              <a:solidFill>
                <a:srgbClr val="474479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53345" y="6062980"/>
            <a:ext cx="14217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474479"/>
                </a:solidFill>
                <a:cs typeface="+mn-ea"/>
                <a:sym typeface="+mn-lt"/>
              </a:rPr>
              <a:t>part.02</a:t>
            </a:r>
            <a:endParaRPr lang="en-US" altLang="zh-CN" sz="1600" dirty="0" smtClean="0">
              <a:solidFill>
                <a:srgbClr val="474479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9358020"/>
      </p:ext>
    </p:extLst>
  </p:cSld>
  <p:clrMapOvr>
    <a:masterClrMapping/>
  </p:clrMapOvr>
  <p:transition advClick="0" advTm="0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29"/>
          <p:cNvSpPr/>
          <p:nvPr/>
        </p:nvSpPr>
        <p:spPr>
          <a:xfrm>
            <a:off x="3558727" y="2288008"/>
            <a:ext cx="76060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zh-CN" altLang="zh-CN" dirty="0"/>
              <a:t>指定好显卡之后，我们需要指定它的输出，当我们有多个显示器的时候，需要制定好哪一个输出设备，我们需要调用</a:t>
            </a:r>
            <a:r>
              <a:rPr lang="en-US" altLang="zh-CN" dirty="0" err="1"/>
              <a:t>IDXGIAdapter</a:t>
            </a:r>
            <a:r>
              <a:rPr lang="zh-CN" altLang="zh-CN" dirty="0"/>
              <a:t>中的</a:t>
            </a:r>
            <a:r>
              <a:rPr lang="en-US" altLang="zh-CN" dirty="0" err="1"/>
              <a:t>EnumOutputs</a:t>
            </a:r>
            <a:r>
              <a:rPr lang="zh-CN" altLang="zh-CN" dirty="0"/>
              <a:t>方法，代码如下</a:t>
            </a:r>
          </a:p>
          <a:p>
            <a:r>
              <a:rPr lang="zh-CN" altLang="zh-CN" dirty="0"/>
              <a:t>IDXGIOutput* p_dxgiOutput = NULL;</a:t>
            </a:r>
          </a:p>
          <a:p>
            <a:r>
              <a:rPr lang="zh-CN" altLang="zh-CN" dirty="0"/>
              <a:t>p_dxgiAdapter-&gt;EnumOutputs(0, &amp;p_dxgiOutput);</a:t>
            </a:r>
          </a:p>
          <a:p>
            <a:r>
              <a:rPr lang="zh-CN" altLang="zh-CN" dirty="0"/>
              <a:t>我们需要第一块显示器，第一个参数直接输入</a:t>
            </a:r>
            <a:r>
              <a:rPr lang="en-US" altLang="zh-CN" dirty="0"/>
              <a:t>0</a:t>
            </a:r>
            <a:r>
              <a:rPr lang="zh-CN" altLang="zh-CN" dirty="0"/>
              <a:t>就可以</a:t>
            </a:r>
            <a:r>
              <a:rPr lang="zh-CN" altLang="zh-CN" dirty="0" smtClean="0"/>
              <a:t>了</a:t>
            </a:r>
            <a:endParaRPr lang="zh-CN" altLang="zh-CN" dirty="0"/>
          </a:p>
        </p:txBody>
      </p:sp>
      <p:cxnSp>
        <p:nvCxnSpPr>
          <p:cNvPr id="105" name="Straight Connector 19"/>
          <p:cNvCxnSpPr/>
          <p:nvPr/>
        </p:nvCxnSpPr>
        <p:spPr>
          <a:xfrm>
            <a:off x="958385" y="4836921"/>
            <a:ext cx="662954" cy="0"/>
          </a:xfrm>
          <a:prstGeom prst="line">
            <a:avLst/>
          </a:prstGeom>
          <a:ln w="28575">
            <a:solidFill>
              <a:srgbClr val="605E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7"/>
          <p:cNvSpPr txBox="1"/>
          <p:nvPr/>
        </p:nvSpPr>
        <p:spPr>
          <a:xfrm>
            <a:off x="463551" y="2688118"/>
            <a:ext cx="19130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获取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DXGI</a:t>
            </a:r>
          </a:p>
          <a:p>
            <a:pPr algn="dist"/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Output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 rot="10080000">
            <a:off x="-1102360" y="-1582420"/>
            <a:ext cx="3294380" cy="332041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9000"/>
                </a:schemeClr>
              </a:gs>
              <a:gs pos="100000">
                <a:srgbClr val="47447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63550" y="273050"/>
            <a:ext cx="324485" cy="324485"/>
          </a:xfrm>
          <a:prstGeom prst="ellipse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68325" y="400685"/>
            <a:ext cx="324485" cy="3244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2810" y="240030"/>
            <a:ext cx="291719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474479"/>
                </a:solidFill>
                <a:cs typeface="+mn-ea"/>
                <a:sym typeface="+mn-lt"/>
              </a:rPr>
              <a:t>Windows</a:t>
            </a:r>
            <a:r>
              <a:rPr lang="zh-CN" altLang="en-US" sz="2400" dirty="0" smtClean="0">
                <a:solidFill>
                  <a:srgbClr val="474479"/>
                </a:solidFill>
                <a:cs typeface="+mn-ea"/>
                <a:sym typeface="+mn-lt"/>
              </a:rPr>
              <a:t>屏幕捕获</a:t>
            </a:r>
            <a:endParaRPr lang="zh-CN" altLang="en-US" sz="2400" dirty="0" smtClean="0">
              <a:solidFill>
                <a:srgbClr val="474479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53345" y="6062980"/>
            <a:ext cx="14217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474479"/>
                </a:solidFill>
                <a:cs typeface="+mn-ea"/>
                <a:sym typeface="+mn-lt"/>
              </a:rPr>
              <a:t>part.02</a:t>
            </a:r>
            <a:endParaRPr lang="en-US" altLang="zh-CN" sz="1600" dirty="0" smtClean="0">
              <a:solidFill>
                <a:srgbClr val="474479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0999938"/>
      </p:ext>
    </p:extLst>
  </p:cSld>
  <p:clrMapOvr>
    <a:masterClrMapping/>
  </p:clrMapOvr>
  <p:transition advClick="0" advTm="0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29"/>
          <p:cNvSpPr/>
          <p:nvPr/>
        </p:nvSpPr>
        <p:spPr>
          <a:xfrm>
            <a:off x="3744078" y="1390326"/>
            <a:ext cx="76060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zh-CN" dirty="0"/>
              <a:t>Output1</a:t>
            </a:r>
            <a:r>
              <a:rPr lang="zh-CN" altLang="zh-CN" dirty="0"/>
              <a:t>是什么？</a:t>
            </a:r>
          </a:p>
          <a:p>
            <a:pPr lvl="1" fontAlgn="ctr"/>
            <a:r>
              <a:rPr lang="en-US" altLang="zh-CN" dirty="0"/>
              <a:t>output</a:t>
            </a:r>
            <a:r>
              <a:rPr lang="zh-CN" altLang="zh-CN" dirty="0"/>
              <a:t>的扩展，在</a:t>
            </a:r>
            <a:r>
              <a:rPr lang="en-US" altLang="zh-CN" dirty="0"/>
              <a:t>DXGI1.2</a:t>
            </a:r>
            <a:r>
              <a:rPr lang="zh-CN" altLang="zh-CN" dirty="0"/>
              <a:t>之后推出，里面包含了</a:t>
            </a:r>
            <a:r>
              <a:rPr lang="en-US" altLang="zh-CN" dirty="0"/>
              <a:t> Desktop Duplication API</a:t>
            </a:r>
            <a:r>
              <a:rPr lang="zh-CN" altLang="zh-CN" dirty="0"/>
              <a:t>接口。</a:t>
            </a:r>
          </a:p>
          <a:p>
            <a:pPr lvl="1" fontAlgn="ctr"/>
            <a:r>
              <a:rPr lang="zh-CN" altLang="zh-CN" dirty="0"/>
              <a:t>需要先获取</a:t>
            </a:r>
            <a:r>
              <a:rPr lang="en-US" altLang="zh-CN" dirty="0"/>
              <a:t>output</a:t>
            </a:r>
            <a:r>
              <a:rPr lang="zh-CN" altLang="zh-CN" dirty="0"/>
              <a:t>然后才能获取</a:t>
            </a:r>
            <a:r>
              <a:rPr lang="en-US" altLang="zh-CN" dirty="0"/>
              <a:t>output1</a:t>
            </a:r>
            <a:endParaRPr lang="zh-CN" altLang="zh-CN" dirty="0"/>
          </a:p>
          <a:p>
            <a:pPr lvl="1" fontAlgn="ctr"/>
            <a:r>
              <a:rPr lang="zh-CN" altLang="zh-CN" dirty="0"/>
              <a:t>代码如下</a:t>
            </a:r>
          </a:p>
          <a:p>
            <a:r>
              <a:rPr lang="zh-CN" altLang="zh-CN" dirty="0"/>
              <a:t>IDXGIOutput1* p_dxgiOutput1 = NULL;</a:t>
            </a:r>
          </a:p>
          <a:p>
            <a:r>
              <a:rPr lang="zh-CN" altLang="zh-CN" dirty="0"/>
              <a:t>p_dxgiOutput-&gt;QueryInterface(IID_PPV_ARGS(&amp;p_dxgiOutput1)</a:t>
            </a:r>
            <a:r>
              <a:rPr lang="zh-CN" altLang="zh-CN" dirty="0" smtClean="0"/>
              <a:t>;</a:t>
            </a:r>
            <a:endParaRPr lang="zh-CN" altLang="zh-CN" dirty="0"/>
          </a:p>
        </p:txBody>
      </p:sp>
      <p:cxnSp>
        <p:nvCxnSpPr>
          <p:cNvPr id="105" name="Straight Connector 19"/>
          <p:cNvCxnSpPr/>
          <p:nvPr/>
        </p:nvCxnSpPr>
        <p:spPr>
          <a:xfrm>
            <a:off x="958385" y="4836921"/>
            <a:ext cx="662954" cy="0"/>
          </a:xfrm>
          <a:prstGeom prst="line">
            <a:avLst/>
          </a:prstGeom>
          <a:ln w="28575">
            <a:solidFill>
              <a:srgbClr val="605E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7"/>
          <p:cNvSpPr txBox="1"/>
          <p:nvPr/>
        </p:nvSpPr>
        <p:spPr>
          <a:xfrm>
            <a:off x="463551" y="2688118"/>
            <a:ext cx="1904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获取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DXGI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dist"/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Output1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 rot="10080000">
            <a:off x="-1102360" y="-1582420"/>
            <a:ext cx="3294380" cy="332041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9000"/>
                </a:schemeClr>
              </a:gs>
              <a:gs pos="100000">
                <a:srgbClr val="47447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63550" y="273050"/>
            <a:ext cx="324485" cy="324485"/>
          </a:xfrm>
          <a:prstGeom prst="ellipse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68325" y="400685"/>
            <a:ext cx="324485" cy="3244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2810" y="240030"/>
            <a:ext cx="291719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474479"/>
                </a:solidFill>
                <a:cs typeface="+mn-ea"/>
                <a:sym typeface="+mn-lt"/>
              </a:rPr>
              <a:t>Windows</a:t>
            </a:r>
            <a:r>
              <a:rPr lang="zh-CN" altLang="en-US" sz="2400" dirty="0" smtClean="0">
                <a:solidFill>
                  <a:srgbClr val="474479"/>
                </a:solidFill>
                <a:cs typeface="+mn-ea"/>
                <a:sym typeface="+mn-lt"/>
              </a:rPr>
              <a:t>屏幕捕获</a:t>
            </a:r>
            <a:endParaRPr lang="zh-CN" altLang="en-US" sz="2400" dirty="0" smtClean="0">
              <a:solidFill>
                <a:srgbClr val="474479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53345" y="6062980"/>
            <a:ext cx="14217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474479"/>
                </a:solidFill>
                <a:cs typeface="+mn-ea"/>
                <a:sym typeface="+mn-lt"/>
              </a:rPr>
              <a:t>part.02</a:t>
            </a:r>
            <a:endParaRPr lang="en-US" altLang="zh-CN" sz="1600" dirty="0" smtClean="0">
              <a:solidFill>
                <a:srgbClr val="474479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3447923"/>
      </p:ext>
    </p:extLst>
  </p:cSld>
  <p:clrMapOvr>
    <a:masterClrMapping/>
  </p:clrMapOvr>
  <p:transition advClick="0" advTm="0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29"/>
          <p:cNvSpPr/>
          <p:nvPr/>
        </p:nvSpPr>
        <p:spPr>
          <a:xfrm>
            <a:off x="3492824" y="2426507"/>
            <a:ext cx="81822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zh-CN" altLang="zh-CN" dirty="0"/>
              <a:t>从刚刚获取的</a:t>
            </a:r>
            <a:r>
              <a:rPr lang="en-US" altLang="zh-CN" dirty="0"/>
              <a:t>output1</a:t>
            </a:r>
            <a:r>
              <a:rPr lang="zh-CN" altLang="zh-CN" dirty="0"/>
              <a:t>中调用</a:t>
            </a:r>
            <a:r>
              <a:rPr lang="en-US" altLang="zh-CN" dirty="0" err="1"/>
              <a:t>DuplicateOutput</a:t>
            </a:r>
            <a:r>
              <a:rPr lang="zh-CN" altLang="zh-CN" dirty="0"/>
              <a:t>方法来获取</a:t>
            </a:r>
            <a:r>
              <a:rPr lang="en-US" altLang="zh-CN" dirty="0"/>
              <a:t>Output Duplication</a:t>
            </a:r>
            <a:r>
              <a:rPr lang="zh-CN" altLang="zh-CN" dirty="0"/>
              <a:t>，</a:t>
            </a:r>
            <a:r>
              <a:rPr lang="zh-CN" altLang="zh-CN" dirty="0" smtClean="0"/>
              <a:t>我们可以</a:t>
            </a:r>
            <a:r>
              <a:rPr lang="zh-CN" altLang="zh-CN" dirty="0"/>
              <a:t>通过它来采集桌面</a:t>
            </a:r>
            <a:r>
              <a:rPr lang="zh-CN" altLang="zh-CN" dirty="0" smtClean="0"/>
              <a:t>图像</a:t>
            </a:r>
            <a:endParaRPr lang="en-US" altLang="zh-CN" dirty="0" smtClean="0"/>
          </a:p>
          <a:p>
            <a:pPr fontAlgn="ctr"/>
            <a:endParaRPr lang="zh-CN" altLang="zh-CN" dirty="0"/>
          </a:p>
          <a:p>
            <a:r>
              <a:rPr lang="zh-CN" altLang="zh-CN" dirty="0"/>
              <a:t>IDXGIOutputDuplication* p_dxgiOutputDup = NULL;</a:t>
            </a:r>
          </a:p>
          <a:p>
            <a:r>
              <a:rPr lang="zh-CN" altLang="zh-CN" dirty="0"/>
              <a:t>p_dxgiOutput1-&gt;DuplicateOutput(p_d3dDevice, &amp;this</a:t>
            </a:r>
            <a:r>
              <a:rPr lang="zh-CN" altLang="zh-CN" dirty="0" smtClean="0"/>
              <a:t>-</a:t>
            </a:r>
            <a:r>
              <a:rPr lang="en-US" altLang="zh-CN" dirty="0"/>
              <a:t>&gt;</a:t>
            </a:r>
            <a:r>
              <a:rPr lang="zh-CN" altLang="zh-CN" dirty="0" smtClean="0"/>
              <a:t>p</a:t>
            </a:r>
            <a:r>
              <a:rPr lang="zh-CN" altLang="zh-CN" dirty="0"/>
              <a:t>_dxgiOutputDup)</a:t>
            </a:r>
            <a:r>
              <a:rPr lang="zh-CN" altLang="zh-CN" dirty="0" smtClean="0"/>
              <a:t>;</a:t>
            </a:r>
            <a:endParaRPr lang="zh-CN" altLang="zh-CN" dirty="0"/>
          </a:p>
        </p:txBody>
      </p:sp>
      <p:cxnSp>
        <p:nvCxnSpPr>
          <p:cNvPr id="105" name="Straight Connector 19"/>
          <p:cNvCxnSpPr/>
          <p:nvPr/>
        </p:nvCxnSpPr>
        <p:spPr>
          <a:xfrm>
            <a:off x="958385" y="4836921"/>
            <a:ext cx="662954" cy="0"/>
          </a:xfrm>
          <a:prstGeom prst="line">
            <a:avLst/>
          </a:prstGeom>
          <a:ln w="28575">
            <a:solidFill>
              <a:srgbClr val="605E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7"/>
          <p:cNvSpPr txBox="1"/>
          <p:nvPr/>
        </p:nvSpPr>
        <p:spPr>
          <a:xfrm>
            <a:off x="463550" y="2688118"/>
            <a:ext cx="2197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获取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Output1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dist"/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Duplication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 rot="10080000">
            <a:off x="-1102360" y="-1582420"/>
            <a:ext cx="3294380" cy="332041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9000"/>
                </a:schemeClr>
              </a:gs>
              <a:gs pos="100000">
                <a:srgbClr val="47447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63550" y="273050"/>
            <a:ext cx="324485" cy="324485"/>
          </a:xfrm>
          <a:prstGeom prst="ellipse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68325" y="400685"/>
            <a:ext cx="324485" cy="3244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2810" y="240030"/>
            <a:ext cx="291719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474479"/>
                </a:solidFill>
                <a:cs typeface="+mn-ea"/>
                <a:sym typeface="+mn-lt"/>
              </a:rPr>
              <a:t>Windows</a:t>
            </a:r>
            <a:r>
              <a:rPr lang="zh-CN" altLang="en-US" sz="2400" dirty="0" smtClean="0">
                <a:solidFill>
                  <a:srgbClr val="474479"/>
                </a:solidFill>
                <a:cs typeface="+mn-ea"/>
                <a:sym typeface="+mn-lt"/>
              </a:rPr>
              <a:t>屏幕捕获</a:t>
            </a:r>
            <a:endParaRPr lang="zh-CN" altLang="en-US" sz="2400" dirty="0" smtClean="0">
              <a:solidFill>
                <a:srgbClr val="474479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53345" y="6062980"/>
            <a:ext cx="14217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474479"/>
                </a:solidFill>
                <a:cs typeface="+mn-ea"/>
                <a:sym typeface="+mn-lt"/>
              </a:rPr>
              <a:t>part.02</a:t>
            </a:r>
            <a:endParaRPr lang="en-US" altLang="zh-CN" sz="1600" dirty="0" smtClean="0">
              <a:solidFill>
                <a:srgbClr val="474479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9204980"/>
      </p:ext>
    </p:extLst>
  </p:cSld>
  <p:clrMapOvr>
    <a:masterClrMapping/>
  </p:clrMapOvr>
  <p:transition advClick="0" advTm="0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29"/>
          <p:cNvSpPr/>
          <p:nvPr/>
        </p:nvSpPr>
        <p:spPr>
          <a:xfrm>
            <a:off x="3492824" y="2426507"/>
            <a:ext cx="81822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zh-CN" altLang="zh-CN" dirty="0"/>
              <a:t>在采集桌面前，我们需要获取显示设备相关的信息，这样才方便我们后续去做编码和渲染工作，例如显示器的宽高，刷新率，像素格式，扫描方式，缩放格式等。</a:t>
            </a:r>
          </a:p>
          <a:p>
            <a:pPr fontAlgn="ctr"/>
            <a:r>
              <a:rPr lang="zh-CN" altLang="zh-CN" dirty="0"/>
              <a:t>调用</a:t>
            </a:r>
            <a:r>
              <a:rPr lang="en-US" altLang="zh-CN" dirty="0" err="1"/>
              <a:t>GetDesc</a:t>
            </a:r>
            <a:r>
              <a:rPr lang="zh-CN" altLang="zh-CN" dirty="0"/>
              <a:t>方法我们可以获得与这些信息相关的一个结构体对象，</a:t>
            </a:r>
          </a:p>
          <a:p>
            <a:r>
              <a:rPr lang="zh-CN" altLang="zh-CN" dirty="0"/>
              <a:t>DXGI_OUTDUPL_DESC m_dxgiOutDupDesc;</a:t>
            </a:r>
          </a:p>
          <a:p>
            <a:r>
              <a:rPr lang="zh-CN" altLang="zh-CN" dirty="0"/>
              <a:t>p_dxgiOutputDup-&gt;GetDesc(&amp;this-&gt;m_dxgiOutDupDesc);</a:t>
            </a:r>
          </a:p>
        </p:txBody>
      </p:sp>
      <p:cxnSp>
        <p:nvCxnSpPr>
          <p:cNvPr id="105" name="Straight Connector 19"/>
          <p:cNvCxnSpPr/>
          <p:nvPr/>
        </p:nvCxnSpPr>
        <p:spPr>
          <a:xfrm>
            <a:off x="958385" y="4836921"/>
            <a:ext cx="662954" cy="0"/>
          </a:xfrm>
          <a:prstGeom prst="line">
            <a:avLst/>
          </a:prstGeom>
          <a:ln w="28575">
            <a:solidFill>
              <a:srgbClr val="605E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7"/>
          <p:cNvSpPr txBox="1"/>
          <p:nvPr/>
        </p:nvSpPr>
        <p:spPr>
          <a:xfrm>
            <a:off x="463550" y="2688118"/>
            <a:ext cx="23373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获取</a:t>
            </a:r>
            <a:r>
              <a:rPr lang="en-US" altLang="zh-CN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OutputDesc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 rot="10080000">
            <a:off x="-1102360" y="-1582420"/>
            <a:ext cx="3294380" cy="332041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9000"/>
                </a:schemeClr>
              </a:gs>
              <a:gs pos="100000">
                <a:srgbClr val="47447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63550" y="273050"/>
            <a:ext cx="324485" cy="324485"/>
          </a:xfrm>
          <a:prstGeom prst="ellipse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68325" y="400685"/>
            <a:ext cx="324485" cy="3244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2810" y="240030"/>
            <a:ext cx="291719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474479"/>
                </a:solidFill>
                <a:cs typeface="+mn-ea"/>
                <a:sym typeface="+mn-lt"/>
              </a:rPr>
              <a:t>Windows</a:t>
            </a:r>
            <a:r>
              <a:rPr lang="zh-CN" altLang="en-US" sz="2400" dirty="0" smtClean="0">
                <a:solidFill>
                  <a:srgbClr val="474479"/>
                </a:solidFill>
                <a:cs typeface="+mn-ea"/>
                <a:sym typeface="+mn-lt"/>
              </a:rPr>
              <a:t>屏幕捕获</a:t>
            </a:r>
            <a:endParaRPr lang="zh-CN" altLang="en-US" sz="2400" dirty="0" smtClean="0">
              <a:solidFill>
                <a:srgbClr val="474479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53345" y="6062980"/>
            <a:ext cx="14217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474479"/>
                </a:solidFill>
                <a:cs typeface="+mn-ea"/>
                <a:sym typeface="+mn-lt"/>
              </a:rPr>
              <a:t>part.02</a:t>
            </a:r>
            <a:endParaRPr lang="en-US" altLang="zh-CN" sz="1600" dirty="0" smtClean="0">
              <a:solidFill>
                <a:srgbClr val="474479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9060786"/>
      </p:ext>
    </p:extLst>
  </p:cSld>
  <p:clrMapOvr>
    <a:masterClrMapping/>
  </p:clrMapOvr>
  <p:transition advClick="0" advTm="0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29"/>
          <p:cNvSpPr/>
          <p:nvPr/>
        </p:nvSpPr>
        <p:spPr>
          <a:xfrm>
            <a:off x="3233332" y="1103068"/>
            <a:ext cx="818228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zh-CN" altLang="zh-CN" dirty="0"/>
              <a:t>通过</a:t>
            </a:r>
            <a:r>
              <a:rPr lang="en-US" altLang="zh-CN" dirty="0"/>
              <a:t>duplication</a:t>
            </a:r>
            <a:r>
              <a:rPr lang="zh-CN" altLang="zh-CN" dirty="0"/>
              <a:t>调用</a:t>
            </a:r>
            <a:r>
              <a:rPr lang="en-US" altLang="zh-CN" dirty="0" err="1"/>
              <a:t>AcquireNextFrame</a:t>
            </a:r>
            <a:r>
              <a:rPr lang="zh-CN" altLang="zh-CN" dirty="0"/>
              <a:t>就可以获取桌面图像</a:t>
            </a:r>
          </a:p>
          <a:p>
            <a:r>
              <a:rPr lang="zh-CN" altLang="zh-CN" dirty="0"/>
              <a:t>IDXGIResource* p_DesktopResource = NULL;</a:t>
            </a:r>
          </a:p>
          <a:p>
            <a:r>
              <a:rPr lang="zh-CN" altLang="zh-CN" dirty="0"/>
              <a:t>p_dxgiOutputDup-&gt;AcquireNextFrame(0, &amp;frame_info, &amp;p_DesktopResource)</a:t>
            </a:r>
          </a:p>
          <a:p>
            <a:pPr fontAlgn="ctr"/>
            <a:r>
              <a:rPr lang="en-US" altLang="zh-CN" dirty="0" err="1"/>
              <a:t>IDXGIResource</a:t>
            </a:r>
            <a:r>
              <a:rPr lang="zh-CN" altLang="zh-CN" dirty="0"/>
              <a:t>就是我们需要的图像，我们不能直接访问其中的数据，因为这些数据是在显存中的</a:t>
            </a:r>
          </a:p>
          <a:p>
            <a:pPr fontAlgn="ctr"/>
            <a:r>
              <a:rPr lang="zh-CN" altLang="zh-CN" dirty="0"/>
              <a:t>对于因为打的硬编码，肯定是在显卡中的，所以理论上我们可以直接将他送入显卡编码</a:t>
            </a:r>
          </a:p>
          <a:p>
            <a:pPr fontAlgn="ctr"/>
            <a:r>
              <a:rPr lang="zh-CN" altLang="zh-CN" dirty="0"/>
              <a:t>但是，因为大不支持</a:t>
            </a:r>
            <a:r>
              <a:rPr lang="en-US" altLang="zh-CN" dirty="0" err="1"/>
              <a:t>IDXGIResource</a:t>
            </a:r>
            <a:r>
              <a:rPr lang="zh-CN" altLang="zh-CN" dirty="0"/>
              <a:t>形式的图像输入，但是支持</a:t>
            </a:r>
            <a:r>
              <a:rPr lang="en-US" altLang="zh-CN" dirty="0"/>
              <a:t>DirectX</a:t>
            </a:r>
            <a:r>
              <a:rPr lang="zh-CN" altLang="zh-CN" dirty="0"/>
              <a:t>的纹理输入，因此我们需要将其转换为</a:t>
            </a:r>
            <a:r>
              <a:rPr lang="en-US" altLang="zh-CN" dirty="0"/>
              <a:t>dx</a:t>
            </a:r>
            <a:r>
              <a:rPr lang="zh-CN" altLang="zh-CN" dirty="0"/>
              <a:t>纹理才能进行编码</a:t>
            </a:r>
          </a:p>
          <a:p>
            <a:pPr fontAlgn="ctr"/>
            <a:r>
              <a:rPr lang="zh-CN" altLang="zh-CN" dirty="0"/>
              <a:t>转换代码</a:t>
            </a:r>
          </a:p>
          <a:p>
            <a:r>
              <a:rPr lang="zh-CN" altLang="zh-CN" dirty="0"/>
              <a:t>ID3D11Texture2D* p_texture2d = NULL;</a:t>
            </a:r>
          </a:p>
          <a:p>
            <a:r>
              <a:rPr lang="zh-CN" altLang="zh-CN" dirty="0"/>
              <a:t>p_DesktopResource-&gt;QueryInterface(IID_PPV_ARGS(&amp;p_texture2d));</a:t>
            </a:r>
          </a:p>
        </p:txBody>
      </p:sp>
      <p:cxnSp>
        <p:nvCxnSpPr>
          <p:cNvPr id="105" name="Straight Connector 19"/>
          <p:cNvCxnSpPr/>
          <p:nvPr/>
        </p:nvCxnSpPr>
        <p:spPr>
          <a:xfrm>
            <a:off x="958385" y="4836921"/>
            <a:ext cx="662954" cy="0"/>
          </a:xfrm>
          <a:prstGeom prst="line">
            <a:avLst/>
          </a:prstGeom>
          <a:ln w="28575">
            <a:solidFill>
              <a:srgbClr val="605E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7"/>
          <p:cNvSpPr txBox="1"/>
          <p:nvPr/>
        </p:nvSpPr>
        <p:spPr>
          <a:xfrm>
            <a:off x="463550" y="2688118"/>
            <a:ext cx="2514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获取桌面图像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 rot="10080000">
            <a:off x="-1102360" y="-1582420"/>
            <a:ext cx="3294380" cy="332041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9000"/>
                </a:schemeClr>
              </a:gs>
              <a:gs pos="100000">
                <a:srgbClr val="47447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63550" y="273050"/>
            <a:ext cx="324485" cy="324485"/>
          </a:xfrm>
          <a:prstGeom prst="ellipse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68325" y="400685"/>
            <a:ext cx="324485" cy="3244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2810" y="240030"/>
            <a:ext cx="291719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474479"/>
                </a:solidFill>
                <a:cs typeface="+mn-ea"/>
                <a:sym typeface="+mn-lt"/>
              </a:rPr>
              <a:t>Windows</a:t>
            </a:r>
            <a:r>
              <a:rPr lang="zh-CN" altLang="en-US" sz="2400" dirty="0" smtClean="0">
                <a:solidFill>
                  <a:srgbClr val="474479"/>
                </a:solidFill>
                <a:cs typeface="+mn-ea"/>
                <a:sym typeface="+mn-lt"/>
              </a:rPr>
              <a:t>屏幕捕获</a:t>
            </a:r>
            <a:endParaRPr lang="zh-CN" altLang="en-US" sz="2400" dirty="0" smtClean="0">
              <a:solidFill>
                <a:srgbClr val="474479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53345" y="6062980"/>
            <a:ext cx="14217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474479"/>
                </a:solidFill>
                <a:cs typeface="+mn-ea"/>
                <a:sym typeface="+mn-lt"/>
              </a:rPr>
              <a:t>part.02</a:t>
            </a:r>
            <a:endParaRPr lang="en-US" altLang="zh-CN" sz="1600" dirty="0" smtClean="0">
              <a:solidFill>
                <a:srgbClr val="474479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3491408"/>
      </p:ext>
    </p:extLst>
  </p:cSld>
  <p:clrMapOvr>
    <a:masterClrMapping/>
  </p:clrMapOvr>
  <p:transition advClick="0" advTm="0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29"/>
          <p:cNvSpPr/>
          <p:nvPr/>
        </p:nvSpPr>
        <p:spPr>
          <a:xfrm>
            <a:off x="3744078" y="1103068"/>
            <a:ext cx="760603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zh-CN" altLang="zh-CN" dirty="0"/>
              <a:t>系统要求（</a:t>
            </a:r>
            <a:r>
              <a:rPr lang="en-US" altLang="zh-CN" dirty="0"/>
              <a:t>win8</a:t>
            </a:r>
            <a:r>
              <a:rPr lang="zh-CN" altLang="zh-CN" dirty="0"/>
              <a:t>以上）</a:t>
            </a:r>
          </a:p>
          <a:p>
            <a:pPr fontAlgn="ctr"/>
            <a:r>
              <a:rPr lang="zh-CN" altLang="zh-CN" dirty="0"/>
              <a:t>获取图像可能会失败</a:t>
            </a:r>
          </a:p>
          <a:p>
            <a:pPr lvl="1" fontAlgn="ctr"/>
            <a:r>
              <a:rPr lang="zh-CN" altLang="zh-CN" dirty="0"/>
              <a:t>桌面发生改变</a:t>
            </a:r>
          </a:p>
          <a:p>
            <a:pPr lvl="1" fontAlgn="ctr"/>
            <a:r>
              <a:rPr lang="zh-CN" altLang="zh-CN" dirty="0"/>
              <a:t>显示模式变化</a:t>
            </a:r>
          </a:p>
          <a:p>
            <a:pPr lvl="2" fontAlgn="ctr"/>
            <a:r>
              <a:rPr lang="en-US" altLang="zh-CN" dirty="0"/>
              <a:t>DWM</a:t>
            </a:r>
            <a:r>
              <a:rPr lang="zh-CN" altLang="zh-CN" dirty="0"/>
              <a:t>（桌面窗口管理器）的开关与全屏应用的切换</a:t>
            </a:r>
          </a:p>
          <a:p>
            <a:pPr lvl="2" fontAlgn="ctr"/>
            <a:r>
              <a:rPr lang="zh-CN" altLang="zh-CN" dirty="0"/>
              <a:t>当遇到这种情况的时候，我们需要将</a:t>
            </a:r>
            <a:r>
              <a:rPr lang="en-US" altLang="zh-CN" dirty="0" err="1"/>
              <a:t>IDXGIOutputDuplication</a:t>
            </a:r>
            <a:r>
              <a:rPr lang="zh-CN" altLang="zh-CN" dirty="0"/>
              <a:t>释放，然后重新获取，重新调用</a:t>
            </a:r>
            <a:r>
              <a:rPr lang="en-US" altLang="zh-CN" dirty="0" err="1"/>
              <a:t>AcquireNextFrame</a:t>
            </a:r>
            <a:r>
              <a:rPr lang="zh-CN" altLang="zh-CN" dirty="0"/>
              <a:t>才能解决</a:t>
            </a:r>
          </a:p>
          <a:p>
            <a:pPr lvl="1" fontAlgn="ctr"/>
            <a:r>
              <a:rPr lang="zh-CN" altLang="zh-CN" dirty="0"/>
              <a:t>当显示内容没有变化的时候</a:t>
            </a:r>
          </a:p>
          <a:p>
            <a:pPr lvl="2" fontAlgn="ctr"/>
            <a:r>
              <a:rPr lang="zh-CN" altLang="zh-CN" dirty="0"/>
              <a:t>显示无变化，同时设置超时时间，那么会返回</a:t>
            </a:r>
            <a:r>
              <a:rPr lang="en-US" altLang="zh-CN" dirty="0"/>
              <a:t>DXGI_ERROR_WAIT_TIMEOUT</a:t>
            </a:r>
            <a:r>
              <a:rPr lang="zh-CN" altLang="zh-CN" dirty="0"/>
              <a:t>错误</a:t>
            </a:r>
          </a:p>
          <a:p>
            <a:pPr lvl="2" fontAlgn="ctr"/>
            <a:r>
              <a:rPr lang="zh-CN" altLang="zh-CN" dirty="0"/>
              <a:t>需要采取补帧策略</a:t>
            </a:r>
          </a:p>
          <a:p>
            <a:pPr lvl="3" fontAlgn="ctr"/>
            <a:r>
              <a:rPr lang="zh-CN" altLang="zh-CN" dirty="0"/>
              <a:t>将上一次得到的图像重新进行编码</a:t>
            </a:r>
          </a:p>
          <a:p>
            <a:pPr lvl="3" fontAlgn="ctr"/>
            <a:r>
              <a:rPr lang="zh-CN" altLang="zh-CN" dirty="0"/>
              <a:t>不可以将编码后的数据重新</a:t>
            </a:r>
            <a:r>
              <a:rPr lang="zh-CN" altLang="zh-CN" dirty="0" smtClean="0"/>
              <a:t>发送</a:t>
            </a:r>
            <a:endParaRPr lang="zh-CN" altLang="zh-CN" dirty="0"/>
          </a:p>
        </p:txBody>
      </p:sp>
      <p:cxnSp>
        <p:nvCxnSpPr>
          <p:cNvPr id="105" name="Straight Connector 19"/>
          <p:cNvCxnSpPr/>
          <p:nvPr/>
        </p:nvCxnSpPr>
        <p:spPr>
          <a:xfrm>
            <a:off x="958385" y="4836921"/>
            <a:ext cx="662954" cy="0"/>
          </a:xfrm>
          <a:prstGeom prst="line">
            <a:avLst/>
          </a:prstGeom>
          <a:ln w="28575">
            <a:solidFill>
              <a:srgbClr val="605E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7"/>
          <p:cNvSpPr txBox="1"/>
          <p:nvPr/>
        </p:nvSpPr>
        <p:spPr>
          <a:xfrm>
            <a:off x="463551" y="2688118"/>
            <a:ext cx="209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几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个注意点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 rot="10080000">
            <a:off x="-1102360" y="-1582420"/>
            <a:ext cx="3294380" cy="332041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9000"/>
                </a:schemeClr>
              </a:gs>
              <a:gs pos="100000">
                <a:srgbClr val="47447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63550" y="273050"/>
            <a:ext cx="324485" cy="324485"/>
          </a:xfrm>
          <a:prstGeom prst="ellipse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68325" y="400685"/>
            <a:ext cx="324485" cy="3244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2810" y="240030"/>
            <a:ext cx="291719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474479"/>
                </a:solidFill>
                <a:cs typeface="+mn-ea"/>
                <a:sym typeface="+mn-lt"/>
              </a:rPr>
              <a:t>Windows</a:t>
            </a:r>
            <a:r>
              <a:rPr lang="zh-CN" altLang="en-US" sz="2400" dirty="0" smtClean="0">
                <a:solidFill>
                  <a:srgbClr val="474479"/>
                </a:solidFill>
                <a:cs typeface="+mn-ea"/>
                <a:sym typeface="+mn-lt"/>
              </a:rPr>
              <a:t>屏幕捕获</a:t>
            </a:r>
            <a:endParaRPr lang="zh-CN" altLang="en-US" sz="2400" dirty="0" smtClean="0">
              <a:solidFill>
                <a:srgbClr val="474479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53345" y="6062980"/>
            <a:ext cx="14217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600" dirty="0">
                <a:solidFill>
                  <a:srgbClr val="474479"/>
                </a:solidFill>
                <a:cs typeface="+mn-ea"/>
                <a:sym typeface="+mn-lt"/>
              </a:rPr>
              <a:t>part.01</a:t>
            </a:r>
            <a:endParaRPr lang="en-US" altLang="zh-CN" sz="1600" dirty="0" smtClean="0">
              <a:solidFill>
                <a:srgbClr val="474479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7624600"/>
      </p:ext>
    </p:extLst>
  </p:cSld>
  <p:clrMapOvr>
    <a:masterClrMapping/>
  </p:clrMapOvr>
  <p:transition advClick="0" advTm="0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a1a1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 rot="16200000">
            <a:off x="-960755" y="3265170"/>
            <a:ext cx="3442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dirty="0" smtClean="0">
                <a:solidFill>
                  <a:schemeClr val="bg1">
                    <a:alpha val="64000"/>
                  </a:schemeClr>
                </a:solidFill>
                <a:cs typeface="+mn-ea"/>
                <a:sym typeface="+mn-lt"/>
              </a:rPr>
              <a:t>Bokecc.com</a:t>
            </a:r>
          </a:p>
        </p:txBody>
      </p:sp>
      <p:sp>
        <p:nvSpPr>
          <p:cNvPr id="12" name="文本框 11"/>
          <p:cNvSpPr txBox="1"/>
          <p:nvPr/>
        </p:nvSpPr>
        <p:spPr>
          <a:xfrm rot="5400000">
            <a:off x="9738360" y="3188970"/>
            <a:ext cx="3442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dirty="0" smtClean="0">
                <a:solidFill>
                  <a:schemeClr val="bg1">
                    <a:alpha val="64000"/>
                  </a:schemeClr>
                </a:solidFill>
                <a:cs typeface="+mn-ea"/>
                <a:sym typeface="+mn-lt"/>
              </a:rPr>
              <a:t>Bokecc.com</a:t>
            </a:r>
          </a:p>
        </p:txBody>
      </p:sp>
      <p:sp>
        <p:nvSpPr>
          <p:cNvPr id="3" name="矩形 2"/>
          <p:cNvSpPr/>
          <p:nvPr/>
        </p:nvSpPr>
        <p:spPr>
          <a:xfrm>
            <a:off x="4977130" y="1621155"/>
            <a:ext cx="226695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566545" y="4084320"/>
            <a:ext cx="90131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endParaRPr lang="zh-CN" altLang="en-US" sz="1400" dirty="0">
              <a:solidFill>
                <a:schemeClr val="bg1">
                  <a:alpha val="64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389361" y="2053493"/>
            <a:ext cx="7281160" cy="155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7200" dirty="0" err="1" smtClean="0">
                <a:solidFill>
                  <a:schemeClr val="bg1"/>
                </a:solidFill>
                <a:cs typeface="+mn-ea"/>
                <a:sym typeface="+mn-lt"/>
              </a:rPr>
              <a:t>Winrt</a:t>
            </a:r>
            <a:r>
              <a:rPr lang="zh-CN" altLang="en-US" sz="7200" dirty="0" smtClean="0">
                <a:solidFill>
                  <a:schemeClr val="bg1"/>
                </a:solidFill>
                <a:cs typeface="+mn-ea"/>
                <a:sym typeface="+mn-lt"/>
              </a:rPr>
              <a:t>的</a:t>
            </a:r>
            <a:r>
              <a:rPr lang="zh-CN" altLang="en-US" sz="7200" smtClean="0">
                <a:solidFill>
                  <a:schemeClr val="bg1"/>
                </a:solidFill>
                <a:cs typeface="+mn-ea"/>
                <a:sym typeface="+mn-lt"/>
              </a:rPr>
              <a:t>工作方式</a:t>
            </a:r>
            <a:endParaRPr lang="en-US" altLang="zh-CN" sz="720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066604" y="3806571"/>
            <a:ext cx="6222077" cy="1586171"/>
            <a:chOff x="2858885" y="3215810"/>
            <a:chExt cx="6222077" cy="1586171"/>
          </a:xfrm>
        </p:grpSpPr>
        <p:sp>
          <p:nvSpPr>
            <p:cNvPr id="19" name="椭圆 18"/>
            <p:cNvSpPr/>
            <p:nvPr/>
          </p:nvSpPr>
          <p:spPr>
            <a:xfrm rot="10800000">
              <a:off x="3611336" y="3215810"/>
              <a:ext cx="4717177" cy="1194265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bg1"/>
                  </a:gs>
                  <a:gs pos="72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0800000">
              <a:off x="2858885" y="3226715"/>
              <a:ext cx="6222077" cy="1575266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bg1"/>
                  </a:gs>
                  <a:gs pos="72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 flipV="1">
            <a:off x="2547151" y="2701779"/>
            <a:ext cx="1" cy="1124532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3888998" y="1678308"/>
            <a:ext cx="0" cy="689121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9581039" y="2367774"/>
            <a:ext cx="0" cy="1438905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8018304" y="2040404"/>
            <a:ext cx="0" cy="810254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8933339" y="1083312"/>
            <a:ext cx="0" cy="359727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4" cstate="email">
            <a:biLevel thresh="25000"/>
          </a:blip>
          <a:stretch>
            <a:fillRect/>
          </a:stretch>
        </p:blipFill>
        <p:spPr>
          <a:xfrm>
            <a:off x="1978025" y="2221865"/>
            <a:ext cx="2043430" cy="113538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 cstate="email">
            <a:biLevel thresh="25000"/>
          </a:blip>
          <a:stretch>
            <a:fillRect/>
          </a:stretch>
        </p:blipFill>
        <p:spPr>
          <a:xfrm>
            <a:off x="8018145" y="2519680"/>
            <a:ext cx="2043430" cy="11353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Click="0" advTm="0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2" grpId="0"/>
      <p:bldP spid="3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29"/>
          <p:cNvSpPr/>
          <p:nvPr/>
        </p:nvSpPr>
        <p:spPr>
          <a:xfrm>
            <a:off x="3596046" y="1906800"/>
            <a:ext cx="76060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从 </a:t>
            </a:r>
            <a:r>
              <a:rPr lang="en-US" altLang="zh-CN" dirty="0"/>
              <a:t>Windows 10 </a:t>
            </a:r>
            <a:r>
              <a:rPr lang="zh-CN" altLang="en-US" dirty="0"/>
              <a:t>版本 </a:t>
            </a:r>
            <a:r>
              <a:rPr lang="en-US" altLang="zh-CN" dirty="0"/>
              <a:t>1803 </a:t>
            </a:r>
            <a:r>
              <a:rPr lang="zh-CN" altLang="en-US" dirty="0"/>
              <a:t>开始，</a:t>
            </a:r>
            <a:r>
              <a:rPr lang="en-US" altLang="zh-CN" dirty="0" err="1">
                <a:hlinkClick r:id="rId3"/>
              </a:rPr>
              <a:t>Windows.Graphics.Capture</a:t>
            </a:r>
            <a:r>
              <a:rPr lang="zh-CN" altLang="en-US" dirty="0"/>
              <a:t> 命名空间提供用于从屏幕或应用程序窗口获取帧的 </a:t>
            </a:r>
            <a:r>
              <a:rPr lang="en-US" altLang="zh-CN" dirty="0"/>
              <a:t>API</a:t>
            </a:r>
            <a:r>
              <a:rPr lang="zh-CN" altLang="en-US" dirty="0"/>
              <a:t>，以创建用于生成协作和交互式体验的视频流或快照。</a:t>
            </a:r>
          </a:p>
          <a:p>
            <a:r>
              <a:rPr lang="zh-CN" altLang="en-US" dirty="0"/>
              <a:t>通过屏幕捕获，开发人员调用安全系统 </a:t>
            </a:r>
            <a:r>
              <a:rPr lang="en-US" altLang="zh-CN" dirty="0"/>
              <a:t>UI </a:t>
            </a:r>
            <a:r>
              <a:rPr lang="zh-CN" altLang="en-US" dirty="0"/>
              <a:t>以便最终用户选取要捕获的屏幕或应用程序窗口，然后系统会在当前正在捕获的项目四周绘制黄色通知边框。 如果同时存在多个捕获会话，系统会在每个正在捕获的项目四周绘制黄色边框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cxnSp>
        <p:nvCxnSpPr>
          <p:cNvPr id="105" name="Straight Connector 19"/>
          <p:cNvCxnSpPr/>
          <p:nvPr/>
        </p:nvCxnSpPr>
        <p:spPr>
          <a:xfrm>
            <a:off x="958385" y="4836921"/>
            <a:ext cx="662954" cy="0"/>
          </a:xfrm>
          <a:prstGeom prst="line">
            <a:avLst/>
          </a:prstGeom>
          <a:ln w="28575">
            <a:solidFill>
              <a:srgbClr val="605E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7"/>
          <p:cNvSpPr txBox="1"/>
          <p:nvPr/>
        </p:nvSpPr>
        <p:spPr>
          <a:xfrm>
            <a:off x="463549" y="2655723"/>
            <a:ext cx="2932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Winrt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捕获屏幕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 rot="10080000">
            <a:off x="-1102360" y="-1582420"/>
            <a:ext cx="3294380" cy="332041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9000"/>
                </a:schemeClr>
              </a:gs>
              <a:gs pos="100000">
                <a:srgbClr val="47447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63550" y="273050"/>
            <a:ext cx="324485" cy="324485"/>
          </a:xfrm>
          <a:prstGeom prst="ellipse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68325" y="400685"/>
            <a:ext cx="324485" cy="3244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2810" y="240030"/>
            <a:ext cx="291719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474479"/>
                </a:solidFill>
                <a:cs typeface="+mn-ea"/>
                <a:sym typeface="+mn-lt"/>
              </a:rPr>
              <a:t>Windows</a:t>
            </a:r>
            <a:r>
              <a:rPr lang="zh-CN" altLang="en-US" sz="2400" dirty="0" smtClean="0">
                <a:solidFill>
                  <a:srgbClr val="474479"/>
                </a:solidFill>
                <a:cs typeface="+mn-ea"/>
                <a:sym typeface="+mn-lt"/>
              </a:rPr>
              <a:t>屏幕捕获</a:t>
            </a:r>
            <a:endParaRPr lang="zh-CN" altLang="en-US" sz="2400" dirty="0" smtClean="0">
              <a:solidFill>
                <a:srgbClr val="474479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53345" y="6062980"/>
            <a:ext cx="14217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600" dirty="0">
                <a:solidFill>
                  <a:srgbClr val="474479"/>
                </a:solidFill>
                <a:cs typeface="+mn-ea"/>
                <a:sym typeface="+mn-lt"/>
              </a:rPr>
              <a:t>part.01</a:t>
            </a:r>
            <a:endParaRPr lang="en-US" altLang="zh-CN" sz="1600" dirty="0" smtClean="0">
              <a:solidFill>
                <a:srgbClr val="474479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6649823"/>
      </p:ext>
    </p:extLst>
  </p:cSld>
  <p:clrMapOvr>
    <a:masterClrMapping/>
  </p:clrMapOvr>
  <p:transition advClick="0" advTm="0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a1a1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408187" y="2708870"/>
            <a:ext cx="3165290" cy="1478955"/>
            <a:chOff x="3615063" y="1567010"/>
            <a:chExt cx="3165290" cy="1478955"/>
          </a:xfrm>
        </p:grpSpPr>
        <p:sp>
          <p:nvSpPr>
            <p:cNvPr id="7" name="文本框 6"/>
            <p:cNvSpPr txBox="1"/>
            <p:nvPr/>
          </p:nvSpPr>
          <p:spPr>
            <a:xfrm>
              <a:off x="5190654" y="2400805"/>
              <a:ext cx="1097280" cy="64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cs typeface="+mn-ea"/>
                  <a:sym typeface="+mn-lt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615063" y="1567010"/>
              <a:ext cx="31652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dirty="0">
                  <a:solidFill>
                    <a:schemeClr val="bg1"/>
                  </a:solidFill>
                  <a:cs typeface="+mn-ea"/>
                  <a:sym typeface="+mn-lt"/>
                </a:rPr>
                <a:t>Contents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851618" y="886363"/>
            <a:ext cx="2953588" cy="780427"/>
            <a:chOff x="1685677" y="4259253"/>
            <a:chExt cx="2953588" cy="780427"/>
          </a:xfrm>
        </p:grpSpPr>
        <p:sp>
          <p:nvSpPr>
            <p:cNvPr id="34" name="文本框 33"/>
            <p:cNvSpPr txBox="1"/>
            <p:nvPr/>
          </p:nvSpPr>
          <p:spPr>
            <a:xfrm>
              <a:off x="2700914" y="4259253"/>
              <a:ext cx="13532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cs typeface="+mn-ea"/>
                  <a:sym typeface="+mn-lt"/>
                </a:rPr>
                <a:t>GDI</a:t>
              </a:r>
              <a:r>
                <a:rPr lang="zh-CN" altLang="en-US" sz="2400" dirty="0" smtClean="0">
                  <a:solidFill>
                    <a:schemeClr val="bg1"/>
                  </a:solidFill>
                  <a:cs typeface="+mn-ea"/>
                  <a:sym typeface="+mn-lt"/>
                </a:rPr>
                <a:t>捕获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700914" y="4701126"/>
              <a:ext cx="19383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>
                  <a:solidFill>
                    <a:schemeClr val="bg1"/>
                  </a:solidFill>
                  <a:cs typeface="+mn-ea"/>
                  <a:sym typeface="+mn-lt"/>
                </a:rPr>
                <a:t>g</a:t>
              </a:r>
              <a:r>
                <a:rPr lang="en-US" altLang="zh-CN" sz="1600" dirty="0" err="1" smtClean="0">
                  <a:solidFill>
                    <a:schemeClr val="bg1"/>
                  </a:solidFill>
                  <a:cs typeface="+mn-ea"/>
                  <a:sym typeface="+mn-lt"/>
                </a:rPr>
                <a:t>di</a:t>
              </a:r>
              <a:r>
                <a:rPr lang="zh-CN" altLang="en-US" sz="1600" dirty="0" smtClean="0">
                  <a:solidFill>
                    <a:schemeClr val="bg1"/>
                  </a:solidFill>
                  <a:cs typeface="+mn-ea"/>
                  <a:sym typeface="+mn-lt"/>
                </a:rPr>
                <a:t>捕获的工作方式</a:t>
              </a:r>
              <a:endParaRPr lang="en-US" altLang="zh-CN" sz="1600" dirty="0" smtClea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685677" y="4313314"/>
              <a:ext cx="66556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758094" y="2863417"/>
            <a:ext cx="2720959" cy="780427"/>
            <a:chOff x="1685678" y="4259253"/>
            <a:chExt cx="2720959" cy="780427"/>
          </a:xfrm>
        </p:grpSpPr>
        <p:sp>
          <p:nvSpPr>
            <p:cNvPr id="40" name="文本框 39"/>
            <p:cNvSpPr txBox="1"/>
            <p:nvPr/>
          </p:nvSpPr>
          <p:spPr>
            <a:xfrm>
              <a:off x="2700914" y="4259253"/>
              <a:ext cx="15396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cs typeface="+mn-ea"/>
                  <a:sym typeface="+mn-lt"/>
                </a:rPr>
                <a:t>DXGI</a:t>
              </a:r>
              <a:r>
                <a:rPr lang="zh-CN" altLang="en-US" sz="2400" dirty="0" smtClean="0">
                  <a:solidFill>
                    <a:schemeClr val="bg1"/>
                  </a:solidFill>
                  <a:cs typeface="+mn-ea"/>
                  <a:sym typeface="+mn-lt"/>
                </a:rPr>
                <a:t>捕获</a:t>
              </a:r>
              <a:endParaRPr lang="zh-CN" altLang="en-US" sz="2400" dirty="0">
                <a:solidFill>
                  <a:schemeClr val="bg1"/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700914" y="4701126"/>
              <a:ext cx="1705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solidFill>
                    <a:schemeClr val="bg1"/>
                  </a:solidFill>
                  <a:cs typeface="+mn-ea"/>
                  <a:sym typeface="+mn-lt"/>
                </a:rPr>
                <a:t>DXGI</a:t>
              </a:r>
              <a:r>
                <a:rPr lang="zh-CN" altLang="en-US" sz="1600" dirty="0" smtClean="0">
                  <a:solidFill>
                    <a:schemeClr val="bg1"/>
                  </a:solidFill>
                  <a:cs typeface="+mn-ea"/>
                  <a:sym typeface="+mn-lt"/>
                </a:rPr>
                <a:t>的工作方式</a:t>
              </a:r>
              <a:endParaRPr lang="en-US" altLang="zh-CN" sz="1600" dirty="0" smtClea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685678" y="4313949"/>
              <a:ext cx="66556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839554" y="4989397"/>
            <a:ext cx="3564332" cy="780427"/>
            <a:chOff x="1685678" y="4259253"/>
            <a:chExt cx="3564332" cy="780427"/>
          </a:xfrm>
        </p:grpSpPr>
        <p:sp>
          <p:nvSpPr>
            <p:cNvPr id="50" name="文本框 49"/>
            <p:cNvSpPr txBox="1"/>
            <p:nvPr/>
          </p:nvSpPr>
          <p:spPr>
            <a:xfrm>
              <a:off x="2700914" y="4259253"/>
              <a:ext cx="25490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 smtClean="0">
                  <a:solidFill>
                    <a:schemeClr val="bg1"/>
                  </a:solidFill>
                  <a:cs typeface="+mn-ea"/>
                  <a:sym typeface="+mn-lt"/>
                </a:rPr>
                <a:t>Winrt</a:t>
              </a:r>
              <a:r>
                <a:rPr lang="zh-CN" altLang="en-US" sz="2400" dirty="0" smtClean="0">
                  <a:solidFill>
                    <a:schemeClr val="bg1"/>
                  </a:solidFill>
                  <a:cs typeface="+mn-ea"/>
                  <a:sym typeface="+mn-lt"/>
                </a:rPr>
                <a:t>的工作方式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700914" y="4701126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zh-CN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685678" y="4313949"/>
              <a:ext cx="66556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54" name="直接连接符 53"/>
          <p:cNvCxnSpPr/>
          <p:nvPr/>
        </p:nvCxnSpPr>
        <p:spPr>
          <a:xfrm>
            <a:off x="4802391" y="1322346"/>
            <a:ext cx="12682" cy="4103034"/>
          </a:xfrm>
          <a:prstGeom prst="line">
            <a:avLst/>
          </a:prstGeom>
          <a:ln w="25400" cap="rnd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4819771" y="1323416"/>
            <a:ext cx="421634" cy="745"/>
          </a:xfrm>
          <a:prstGeom prst="line">
            <a:avLst/>
          </a:prstGeom>
          <a:ln w="25400" cap="rnd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4810147" y="3336390"/>
            <a:ext cx="421634" cy="745"/>
          </a:xfrm>
          <a:prstGeom prst="line">
            <a:avLst/>
          </a:prstGeom>
          <a:ln w="25400" cap="rnd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4827391" y="5432112"/>
            <a:ext cx="421634" cy="745"/>
          </a:xfrm>
          <a:prstGeom prst="line">
            <a:avLst/>
          </a:prstGeom>
          <a:ln w="25400" cap="rnd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 rot="16200000">
            <a:off x="-960755" y="3265170"/>
            <a:ext cx="3442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bg1">
                    <a:alpha val="64000"/>
                  </a:schemeClr>
                </a:solidFill>
                <a:cs typeface="+mn-ea"/>
                <a:sym typeface="+mn-lt"/>
              </a:rPr>
              <a:t>Bokecc.com</a:t>
            </a:r>
          </a:p>
        </p:txBody>
      </p:sp>
      <p:sp>
        <p:nvSpPr>
          <p:cNvPr id="12" name="文本框 11"/>
          <p:cNvSpPr txBox="1"/>
          <p:nvPr/>
        </p:nvSpPr>
        <p:spPr>
          <a:xfrm rot="5400000">
            <a:off x="9738360" y="3188970"/>
            <a:ext cx="3442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bg1">
                    <a:alpha val="64000"/>
                  </a:schemeClr>
                </a:solidFill>
                <a:cs typeface="+mn-ea"/>
                <a:sym typeface="+mn-lt"/>
              </a:rPr>
              <a:t>Bokecc.com</a:t>
            </a:r>
          </a:p>
        </p:txBody>
      </p:sp>
      <p:sp>
        <p:nvSpPr>
          <p:cNvPr id="9" name="同心圆 8"/>
          <p:cNvSpPr/>
          <p:nvPr/>
        </p:nvSpPr>
        <p:spPr>
          <a:xfrm rot="1860000">
            <a:off x="5532120" y="571500"/>
            <a:ext cx="1296670" cy="1296670"/>
          </a:xfrm>
          <a:prstGeom prst="donut">
            <a:avLst>
              <a:gd name="adj" fmla="val 14219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31000"/>
                </a:schemeClr>
              </a:gs>
              <a:gs pos="86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同心圆 5"/>
          <p:cNvSpPr/>
          <p:nvPr/>
        </p:nvSpPr>
        <p:spPr>
          <a:xfrm rot="1860000">
            <a:off x="5451213" y="2553098"/>
            <a:ext cx="1296670" cy="1296670"/>
          </a:xfrm>
          <a:prstGeom prst="donut">
            <a:avLst>
              <a:gd name="adj" fmla="val 14219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31000"/>
                </a:schemeClr>
              </a:gs>
              <a:gs pos="86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" name="同心圆 10"/>
          <p:cNvSpPr/>
          <p:nvPr/>
        </p:nvSpPr>
        <p:spPr>
          <a:xfrm rot="1860000">
            <a:off x="5497830" y="4688840"/>
            <a:ext cx="1296670" cy="1296670"/>
          </a:xfrm>
          <a:prstGeom prst="donut">
            <a:avLst>
              <a:gd name="adj" fmla="val 14219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31000"/>
                </a:schemeClr>
              </a:gs>
              <a:gs pos="86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2" grpId="0"/>
      <p:bldP spid="9" grpId="0" bldLvl="0" animBg="1"/>
      <p:bldP spid="6" grpId="0" bldLvl="0" animBg="1"/>
      <p:bldP spid="11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a1a1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 rot="16200000">
            <a:off x="-960755" y="3265170"/>
            <a:ext cx="3442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dirty="0" smtClean="0">
                <a:solidFill>
                  <a:schemeClr val="bg1">
                    <a:alpha val="64000"/>
                  </a:schemeClr>
                </a:solidFill>
                <a:cs typeface="+mn-ea"/>
                <a:sym typeface="+mn-lt"/>
              </a:rPr>
              <a:t>Bokecc.com</a:t>
            </a:r>
          </a:p>
        </p:txBody>
      </p:sp>
      <p:sp>
        <p:nvSpPr>
          <p:cNvPr id="12" name="文本框 11"/>
          <p:cNvSpPr txBox="1"/>
          <p:nvPr/>
        </p:nvSpPr>
        <p:spPr>
          <a:xfrm rot="5400000">
            <a:off x="9738360" y="3188970"/>
            <a:ext cx="3442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dirty="0" smtClean="0">
                <a:solidFill>
                  <a:schemeClr val="bg1">
                    <a:alpha val="64000"/>
                  </a:schemeClr>
                </a:solidFill>
                <a:cs typeface="+mn-ea"/>
                <a:sym typeface="+mn-lt"/>
              </a:rPr>
              <a:t>Bokecc.com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43976" y="1049020"/>
            <a:ext cx="7320824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1600" dirty="0" smtClean="0">
                <a:gradFill>
                  <a:gsLst>
                    <a:gs pos="0">
                      <a:srgbClr val="4A2AA9">
                        <a:alpha val="26000"/>
                      </a:srgbClr>
                    </a:gs>
                    <a:gs pos="100000">
                      <a:schemeClr val="bg1">
                        <a:alpha val="24000"/>
                      </a:schemeClr>
                    </a:gs>
                  </a:gsLst>
                  <a:lin ang="16200000" scaled="0"/>
                </a:gradFill>
                <a:cs typeface="+mn-ea"/>
                <a:sym typeface="+mn-lt"/>
              </a:rPr>
              <a:t>2021</a:t>
            </a:r>
            <a:endParaRPr lang="en-US" altLang="zh-CN" sz="21600" dirty="0">
              <a:gradFill>
                <a:gsLst>
                  <a:gs pos="0">
                    <a:srgbClr val="4A2AA9">
                      <a:alpha val="26000"/>
                    </a:srgbClr>
                  </a:gs>
                  <a:gs pos="100000">
                    <a:schemeClr val="bg1">
                      <a:alpha val="24000"/>
                    </a:schemeClr>
                  </a:gs>
                </a:gsLst>
                <a:lin ang="16200000" scaled="0"/>
              </a:gradFill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36775" y="1892935"/>
            <a:ext cx="8064500" cy="3020695"/>
            <a:chOff x="3365" y="2998"/>
            <a:chExt cx="12700" cy="4757"/>
          </a:xfrm>
        </p:grpSpPr>
        <p:sp>
          <p:nvSpPr>
            <p:cNvPr id="5" name="文本框 4"/>
            <p:cNvSpPr txBox="1"/>
            <p:nvPr/>
          </p:nvSpPr>
          <p:spPr>
            <a:xfrm>
              <a:off x="4187" y="3346"/>
              <a:ext cx="10872" cy="4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800" i="1" dirty="0">
                  <a:solidFill>
                    <a:schemeClr val="bg1"/>
                  </a:solidFill>
                  <a:latin typeface="印品粗朗体" panose="02000000000000000000" pitchFamily="2" charset="-122"/>
                  <a:ea typeface="印品粗朗体" panose="02000000000000000000" pitchFamily="2" charset="-122"/>
                  <a:cs typeface="+mn-ea"/>
                  <a:sym typeface="+mn-lt"/>
                </a:rPr>
                <a:t>感</a:t>
              </a:r>
              <a:r>
                <a:rPr lang="en-US" altLang="zh-CN" sz="8800" i="1" dirty="0">
                  <a:solidFill>
                    <a:schemeClr val="bg1"/>
                  </a:solidFill>
                  <a:latin typeface="印品粗朗体" panose="02000000000000000000" pitchFamily="2" charset="-122"/>
                  <a:ea typeface="印品粗朗体" panose="02000000000000000000" pitchFamily="2" charset="-122"/>
                  <a:cs typeface="+mn-ea"/>
                  <a:sym typeface="+mn-lt"/>
                </a:rPr>
                <a:t>  </a:t>
              </a:r>
              <a:r>
                <a:rPr lang="zh-CN" altLang="en-US" sz="8800" i="1" dirty="0">
                  <a:solidFill>
                    <a:schemeClr val="bg1"/>
                  </a:solidFill>
                  <a:latin typeface="印品粗朗体" panose="02000000000000000000" pitchFamily="2" charset="-122"/>
                  <a:ea typeface="印品粗朗体" panose="02000000000000000000" pitchFamily="2" charset="-122"/>
                  <a:cs typeface="+mn-ea"/>
                  <a:sym typeface="+mn-lt"/>
                </a:rPr>
                <a:t>谢</a:t>
              </a:r>
              <a:r>
                <a:rPr lang="en-US" altLang="zh-CN" sz="8800" i="1" dirty="0">
                  <a:solidFill>
                    <a:schemeClr val="bg1"/>
                  </a:solidFill>
                  <a:latin typeface="印品粗朗体" panose="02000000000000000000" pitchFamily="2" charset="-122"/>
                  <a:ea typeface="印品粗朗体" panose="02000000000000000000" pitchFamily="2" charset="-122"/>
                  <a:cs typeface="+mn-ea"/>
                  <a:sym typeface="+mn-lt"/>
                </a:rPr>
                <a:t>  </a:t>
              </a:r>
              <a:r>
                <a:rPr lang="zh-CN" altLang="en-US" sz="8800" i="1" dirty="0">
                  <a:solidFill>
                    <a:schemeClr val="bg1"/>
                  </a:solidFill>
                  <a:latin typeface="印品粗朗体" panose="02000000000000000000" pitchFamily="2" charset="-122"/>
                  <a:ea typeface="印品粗朗体" panose="02000000000000000000" pitchFamily="2" charset="-122"/>
                  <a:cs typeface="+mn-ea"/>
                  <a:sym typeface="+mn-lt"/>
                </a:rPr>
                <a:t>听</a:t>
              </a:r>
              <a:r>
                <a:rPr lang="en-US" altLang="zh-CN" sz="8800" i="1" dirty="0">
                  <a:solidFill>
                    <a:schemeClr val="bg1"/>
                  </a:solidFill>
                  <a:latin typeface="印品粗朗体" panose="02000000000000000000" pitchFamily="2" charset="-122"/>
                  <a:ea typeface="印品粗朗体" panose="02000000000000000000" pitchFamily="2" charset="-122"/>
                  <a:cs typeface="+mn-ea"/>
                  <a:sym typeface="+mn-lt"/>
                </a:rPr>
                <a:t>  </a:t>
              </a:r>
              <a:r>
                <a:rPr lang="zh-CN" altLang="en-US" sz="8800" i="1" dirty="0">
                  <a:solidFill>
                    <a:schemeClr val="bg1"/>
                  </a:solidFill>
                  <a:latin typeface="印品粗朗体" panose="02000000000000000000" pitchFamily="2" charset="-122"/>
                  <a:ea typeface="印品粗朗体" panose="02000000000000000000" pitchFamily="2" charset="-122"/>
                  <a:cs typeface="+mn-ea"/>
                  <a:sym typeface="+mn-lt"/>
                </a:rPr>
                <a:t>讲</a:t>
              </a: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 cstate="email">
              <a:biLevel thresh="25000"/>
            </a:blip>
            <a:stretch>
              <a:fillRect/>
            </a:stretch>
          </p:blipFill>
          <p:spPr>
            <a:xfrm>
              <a:off x="3365" y="2998"/>
              <a:ext cx="3218" cy="1788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email">
              <a:biLevel thresh="25000"/>
            </a:blip>
            <a:stretch>
              <a:fillRect/>
            </a:stretch>
          </p:blipFill>
          <p:spPr>
            <a:xfrm>
              <a:off x="13091" y="3814"/>
              <a:ext cx="2974" cy="2650"/>
            </a:xfrm>
            <a:prstGeom prst="rect">
              <a:avLst/>
            </a:prstGeom>
          </p:spPr>
        </p:pic>
      </p:grpSp>
      <p:cxnSp>
        <p:nvCxnSpPr>
          <p:cNvPr id="19" name="直接连接符 18"/>
          <p:cNvCxnSpPr/>
          <p:nvPr/>
        </p:nvCxnSpPr>
        <p:spPr>
          <a:xfrm flipV="1">
            <a:off x="5967730" y="5064125"/>
            <a:ext cx="553085" cy="8890"/>
          </a:xfrm>
          <a:prstGeom prst="line">
            <a:avLst/>
          </a:prstGeom>
          <a:ln w="19050">
            <a:solidFill>
              <a:schemeClr val="bg1">
                <a:alpha val="6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673725" y="5210810"/>
            <a:ext cx="11569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000">
                <a:solidFill>
                  <a:schemeClr val="bg1">
                    <a:alpha val="85000"/>
                  </a:schemeClr>
                </a:solidFill>
                <a:cs typeface="+mn-ea"/>
                <a:sym typeface="+mn-lt"/>
              </a:rPr>
              <a:t>流媒体组提供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7591" y="5593850"/>
            <a:ext cx="249238" cy="549600"/>
          </a:xfrm>
          <a:prstGeom prst="rect">
            <a:avLst/>
          </a:prstGeom>
        </p:spPr>
      </p:pic>
      <p:cxnSp>
        <p:nvCxnSpPr>
          <p:cNvPr id="21" name="直接连接符 20"/>
          <p:cNvCxnSpPr/>
          <p:nvPr/>
        </p:nvCxnSpPr>
        <p:spPr>
          <a:xfrm flipV="1">
            <a:off x="3592996" y="4086079"/>
            <a:ext cx="1" cy="1124532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3888998" y="1250318"/>
            <a:ext cx="0" cy="689121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8506619" y="4764264"/>
            <a:ext cx="0" cy="1438905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8114189" y="1697504"/>
            <a:ext cx="0" cy="810254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6707664" y="890907"/>
            <a:ext cx="0" cy="359727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2136934" y="3072132"/>
            <a:ext cx="0" cy="359727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10201434" y="2280287"/>
            <a:ext cx="0" cy="359727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2" grpId="0"/>
      <p:bldP spid="8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a1a1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 rot="16200000">
            <a:off x="-960755" y="3265170"/>
            <a:ext cx="3442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dirty="0" smtClean="0">
                <a:solidFill>
                  <a:schemeClr val="bg1">
                    <a:alpha val="64000"/>
                  </a:schemeClr>
                </a:solidFill>
                <a:cs typeface="+mn-ea"/>
                <a:sym typeface="+mn-lt"/>
              </a:rPr>
              <a:t>Bokecc.com</a:t>
            </a:r>
          </a:p>
        </p:txBody>
      </p:sp>
      <p:sp>
        <p:nvSpPr>
          <p:cNvPr id="12" name="文本框 11"/>
          <p:cNvSpPr txBox="1"/>
          <p:nvPr/>
        </p:nvSpPr>
        <p:spPr>
          <a:xfrm rot="5400000">
            <a:off x="9738360" y="3188970"/>
            <a:ext cx="3442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dirty="0" smtClean="0">
                <a:solidFill>
                  <a:schemeClr val="bg1">
                    <a:alpha val="64000"/>
                  </a:schemeClr>
                </a:solidFill>
                <a:cs typeface="+mn-ea"/>
                <a:sym typeface="+mn-lt"/>
              </a:rPr>
              <a:t>Bokecc.com</a:t>
            </a:r>
          </a:p>
        </p:txBody>
      </p:sp>
      <p:sp>
        <p:nvSpPr>
          <p:cNvPr id="3" name="矩形 2"/>
          <p:cNvSpPr/>
          <p:nvPr/>
        </p:nvSpPr>
        <p:spPr>
          <a:xfrm>
            <a:off x="4977130" y="1621155"/>
            <a:ext cx="226695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183909" y="2053493"/>
            <a:ext cx="3692036" cy="155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7200" dirty="0" smtClean="0">
                <a:solidFill>
                  <a:schemeClr val="bg1"/>
                </a:solidFill>
                <a:cs typeface="+mn-ea"/>
                <a:sym typeface="+mn-lt"/>
              </a:rPr>
              <a:t>GDI</a:t>
            </a:r>
            <a:r>
              <a:rPr lang="zh-CN" altLang="en-US" sz="7200" dirty="0" smtClean="0">
                <a:solidFill>
                  <a:schemeClr val="bg1"/>
                </a:solidFill>
                <a:cs typeface="+mn-ea"/>
                <a:sym typeface="+mn-lt"/>
              </a:rPr>
              <a:t>捕获</a:t>
            </a:r>
            <a:endParaRPr lang="zh-CN" altLang="en-US" sz="72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066604" y="3806571"/>
            <a:ext cx="6222077" cy="1586171"/>
            <a:chOff x="2858885" y="3215810"/>
            <a:chExt cx="6222077" cy="1586171"/>
          </a:xfrm>
        </p:grpSpPr>
        <p:sp>
          <p:nvSpPr>
            <p:cNvPr id="19" name="椭圆 18"/>
            <p:cNvSpPr/>
            <p:nvPr/>
          </p:nvSpPr>
          <p:spPr>
            <a:xfrm rot="10800000">
              <a:off x="3611336" y="3215810"/>
              <a:ext cx="4717177" cy="1194265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bg1"/>
                  </a:gs>
                  <a:gs pos="72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0800000">
              <a:off x="2858885" y="3226715"/>
              <a:ext cx="6222077" cy="1575266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bg1"/>
                  </a:gs>
                  <a:gs pos="72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 flipV="1">
            <a:off x="2547151" y="2701779"/>
            <a:ext cx="1" cy="1124532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3888998" y="1678308"/>
            <a:ext cx="0" cy="689121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9581039" y="2367774"/>
            <a:ext cx="0" cy="1438905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8018304" y="2040404"/>
            <a:ext cx="0" cy="810254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8933339" y="1083312"/>
            <a:ext cx="0" cy="359727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4" cstate="email">
            <a:biLevel thresh="25000"/>
          </a:blip>
          <a:stretch>
            <a:fillRect/>
          </a:stretch>
        </p:blipFill>
        <p:spPr>
          <a:xfrm>
            <a:off x="2546985" y="2251075"/>
            <a:ext cx="2043430" cy="113538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 cstate="email">
            <a:biLevel thresh="25000"/>
          </a:blip>
          <a:stretch>
            <a:fillRect/>
          </a:stretch>
        </p:blipFill>
        <p:spPr>
          <a:xfrm>
            <a:off x="7613650" y="2774950"/>
            <a:ext cx="2043430" cy="11353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Click="0" advTm="0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2" grpId="0"/>
      <p:bldP spid="3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29"/>
          <p:cNvSpPr/>
          <p:nvPr/>
        </p:nvSpPr>
        <p:spPr>
          <a:xfrm>
            <a:off x="3974737" y="875748"/>
            <a:ext cx="7606030" cy="4083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l">
              <a:lnSpc>
                <a:spcPts val="2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sym typeface="+mn-lt"/>
              </a:rPr>
              <a:t>在</a:t>
            </a:r>
            <a:r>
              <a:rPr lang="en-US" altLang="zh-CN" dirty="0" smtClean="0">
                <a:sym typeface="+mn-lt"/>
              </a:rPr>
              <a:t>win32</a:t>
            </a:r>
            <a:r>
              <a:rPr lang="zh-CN" altLang="en-US" dirty="0" smtClean="0">
                <a:sym typeface="+mn-lt"/>
              </a:rPr>
              <a:t>图像程序中，图像显示的方法主要有</a:t>
            </a:r>
            <a:r>
              <a:rPr lang="en-US" altLang="zh-CN" dirty="0" smtClean="0">
                <a:sym typeface="+mn-lt"/>
              </a:rPr>
              <a:t>GDI</a:t>
            </a:r>
            <a:r>
              <a:rPr lang="zh-CN" altLang="en-US" dirty="0" smtClean="0">
                <a:sym typeface="+mn-lt"/>
              </a:rPr>
              <a:t>，</a:t>
            </a:r>
            <a:r>
              <a:rPr lang="en-US" altLang="zh-CN" dirty="0" smtClean="0">
                <a:sym typeface="+mn-lt"/>
              </a:rPr>
              <a:t>DirectDraw</a:t>
            </a:r>
            <a:r>
              <a:rPr lang="zh-CN" altLang="en-US" dirty="0" smtClean="0">
                <a:sym typeface="+mn-lt"/>
              </a:rPr>
              <a:t>，</a:t>
            </a:r>
            <a:r>
              <a:rPr lang="en-US" altLang="zh-CN" dirty="0" smtClean="0">
                <a:sym typeface="+mn-lt"/>
              </a:rPr>
              <a:t>OpenGL</a:t>
            </a:r>
            <a:r>
              <a:rPr lang="zh-CN" altLang="en-US" dirty="0" smtClean="0">
                <a:sym typeface="+mn-lt"/>
              </a:rPr>
              <a:t>等技术</a:t>
            </a:r>
            <a:endParaRPr lang="en-US" altLang="zh-CN" dirty="0" smtClean="0">
              <a:sym typeface="+mn-lt"/>
            </a:endParaRPr>
          </a:p>
          <a:p>
            <a:pPr lvl="0" algn="l">
              <a:lnSpc>
                <a:spcPts val="2000"/>
              </a:lnSpc>
              <a:defRPr/>
            </a:pPr>
            <a:endParaRPr lang="en-US" altLang="zh-CN" dirty="0">
              <a:sym typeface="+mn-lt"/>
            </a:endParaRPr>
          </a:p>
          <a:p>
            <a:pPr marL="171450" lvl="0" indent="-171450" algn="l">
              <a:lnSpc>
                <a:spcPts val="2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dirty="0" smtClean="0"/>
              <a:t>GDI</a:t>
            </a:r>
            <a:r>
              <a:rPr lang="zh-CN" altLang="en-US" dirty="0" smtClean="0"/>
              <a:t>特点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不允许程序直接访问物理显示硬件，通过称为“设备环境”的抽象接口间接访问显示硬件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程序需要与显示硬件（显示器、打印机等） 进行通讯时，必须首先获得与特定窗口相关联的设备环境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用户无需关心具体的物理设备类型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Windows </a:t>
            </a:r>
            <a:r>
              <a:rPr lang="zh-CN" altLang="en-US" dirty="0"/>
              <a:t>参考设备环境的数据结构完成数据的</a:t>
            </a:r>
            <a:r>
              <a:rPr lang="zh-CN" altLang="en-US" dirty="0" smtClean="0"/>
              <a:t>输出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171450" indent="-171450">
              <a:lnSpc>
                <a:spcPts val="2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dirty="0" smtClean="0"/>
              <a:t>Windows</a:t>
            </a:r>
            <a:r>
              <a:rPr lang="zh-CN" altLang="en-US" dirty="0" smtClean="0"/>
              <a:t>使用的位图有两种</a:t>
            </a:r>
            <a:endParaRPr lang="en-US" altLang="zh-CN" dirty="0" smtClean="0"/>
          </a:p>
          <a:p>
            <a:pPr marL="628650" lvl="1" indent="-171450">
              <a:lnSpc>
                <a:spcPts val="2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设备无关位图（</a:t>
            </a:r>
            <a:r>
              <a:rPr lang="en-US" altLang="zh-CN" dirty="0" smtClean="0"/>
              <a:t>DIB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628650" lvl="1" indent="-171450">
              <a:lnSpc>
                <a:spcPts val="2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设备相关位图（</a:t>
            </a:r>
            <a:r>
              <a:rPr lang="en-US" altLang="zh-CN" dirty="0" smtClean="0"/>
              <a:t>DDB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171450" indent="-171450">
              <a:lnSpc>
                <a:spcPts val="2000"/>
              </a:lnSpc>
              <a:buFont typeface="Arial" panose="020B0604020202020204" pitchFamily="34" charset="0"/>
              <a:buChar char="•"/>
              <a:defRPr/>
            </a:pPr>
            <a:endParaRPr lang="en-US" altLang="zh-CN" dirty="0" smtClean="0"/>
          </a:p>
        </p:txBody>
      </p:sp>
      <p:cxnSp>
        <p:nvCxnSpPr>
          <p:cNvPr id="105" name="Straight Connector 19"/>
          <p:cNvCxnSpPr/>
          <p:nvPr/>
        </p:nvCxnSpPr>
        <p:spPr>
          <a:xfrm>
            <a:off x="958385" y="4836921"/>
            <a:ext cx="662954" cy="0"/>
          </a:xfrm>
          <a:prstGeom prst="line">
            <a:avLst/>
          </a:prstGeom>
          <a:ln w="28575">
            <a:solidFill>
              <a:srgbClr val="605E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7"/>
          <p:cNvSpPr txBox="1"/>
          <p:nvPr/>
        </p:nvSpPr>
        <p:spPr>
          <a:xfrm>
            <a:off x="463550" y="2655723"/>
            <a:ext cx="2574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GDI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显示图片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 rot="10080000">
            <a:off x="-1102360" y="-1582420"/>
            <a:ext cx="3294380" cy="332041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9000"/>
                </a:schemeClr>
              </a:gs>
              <a:gs pos="100000">
                <a:srgbClr val="47447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63550" y="273050"/>
            <a:ext cx="324485" cy="324485"/>
          </a:xfrm>
          <a:prstGeom prst="ellipse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68325" y="400685"/>
            <a:ext cx="324485" cy="3244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2810" y="240030"/>
            <a:ext cx="291719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474479"/>
                </a:solidFill>
                <a:cs typeface="+mn-ea"/>
                <a:sym typeface="+mn-lt"/>
              </a:rPr>
              <a:t>Windows</a:t>
            </a:r>
            <a:r>
              <a:rPr lang="zh-CN" altLang="en-US" sz="2400" dirty="0" smtClean="0">
                <a:solidFill>
                  <a:srgbClr val="474479"/>
                </a:solidFill>
                <a:cs typeface="+mn-ea"/>
                <a:sym typeface="+mn-lt"/>
              </a:rPr>
              <a:t>屏幕捕获</a:t>
            </a:r>
            <a:endParaRPr lang="zh-CN" altLang="en-US" sz="2400" dirty="0" smtClean="0">
              <a:solidFill>
                <a:srgbClr val="474479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53345" y="6062980"/>
            <a:ext cx="14217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600" dirty="0">
                <a:solidFill>
                  <a:srgbClr val="474479"/>
                </a:solidFill>
                <a:cs typeface="+mn-ea"/>
                <a:sym typeface="+mn-lt"/>
              </a:rPr>
              <a:t>part.01</a:t>
            </a:r>
            <a:endParaRPr lang="en-US" altLang="zh-CN" sz="1600" dirty="0" smtClean="0">
              <a:solidFill>
                <a:srgbClr val="474479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5345611"/>
      </p:ext>
    </p:extLst>
  </p:cSld>
  <p:clrMapOvr>
    <a:masterClrMapping/>
  </p:clrMapOvr>
  <p:transition advClick="0" advTm="0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29"/>
          <p:cNvSpPr/>
          <p:nvPr/>
        </p:nvSpPr>
        <p:spPr>
          <a:xfrm>
            <a:off x="3810000" y="2060687"/>
            <a:ext cx="7606030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2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dirty="0" smtClean="0"/>
              <a:t>DDB</a:t>
            </a:r>
            <a:r>
              <a:rPr lang="zh-CN" altLang="en-US" dirty="0" smtClean="0"/>
              <a:t>（设备相关位图）</a:t>
            </a:r>
            <a:endParaRPr lang="en-US" altLang="zh-CN" dirty="0"/>
          </a:p>
          <a:p>
            <a:pPr marL="628650" lvl="1" indent="-171450">
              <a:lnSpc>
                <a:spcPts val="2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不</a:t>
            </a:r>
            <a:r>
              <a:rPr lang="zh-CN" altLang="en-US" dirty="0" smtClean="0"/>
              <a:t>包含彩色信息</a:t>
            </a:r>
            <a:endParaRPr lang="en-US" altLang="zh-CN" dirty="0" smtClean="0"/>
          </a:p>
          <a:p>
            <a:pPr marL="628650" lvl="1" indent="-171450">
              <a:lnSpc>
                <a:spcPts val="2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设备相关</a:t>
            </a:r>
            <a:endParaRPr lang="en-US" altLang="zh-CN" dirty="0" smtClean="0"/>
          </a:p>
          <a:p>
            <a:pPr marL="628650" lvl="1" indent="-171450">
              <a:lnSpc>
                <a:spcPts val="2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只能在相关</a:t>
            </a:r>
            <a:r>
              <a:rPr lang="en-US" altLang="zh-CN" dirty="0" smtClean="0"/>
              <a:t>DC</a:t>
            </a:r>
            <a:r>
              <a:rPr lang="zh-CN" altLang="en-US" dirty="0" smtClean="0"/>
              <a:t>上才能显示出来</a:t>
            </a:r>
            <a:endParaRPr lang="en-US" altLang="zh-CN" dirty="0" smtClean="0"/>
          </a:p>
          <a:p>
            <a:pPr marL="171450" indent="-171450">
              <a:lnSpc>
                <a:spcPts val="2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dirty="0" smtClean="0"/>
              <a:t>DIB</a:t>
            </a:r>
            <a:r>
              <a:rPr lang="zh-CN" altLang="en-US" dirty="0" smtClean="0"/>
              <a:t>（设备无关位图）</a:t>
            </a:r>
            <a:endParaRPr lang="en-US" altLang="zh-CN" dirty="0" smtClean="0"/>
          </a:p>
          <a:p>
            <a:pPr marL="628650" lvl="1" indent="-171450">
              <a:lnSpc>
                <a:spcPts val="2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设备不相关</a:t>
            </a:r>
            <a:endParaRPr lang="en-US" altLang="zh-CN" dirty="0" smtClean="0"/>
          </a:p>
          <a:p>
            <a:pPr marL="628650" lvl="1" indent="-171450">
              <a:lnSpc>
                <a:spcPts val="2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具有调色板分辨率等图像等信息</a:t>
            </a:r>
            <a:endParaRPr lang="en-US" altLang="zh-CN" dirty="0" smtClean="0"/>
          </a:p>
          <a:p>
            <a:pPr marL="628650" lvl="1" indent="-171450">
              <a:lnSpc>
                <a:spcPts val="2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保存于内存在获取和操作上有优势</a:t>
            </a:r>
            <a:endParaRPr lang="en-US" altLang="zh-CN" dirty="0" smtClean="0"/>
          </a:p>
        </p:txBody>
      </p:sp>
      <p:cxnSp>
        <p:nvCxnSpPr>
          <p:cNvPr id="105" name="Straight Connector 19"/>
          <p:cNvCxnSpPr/>
          <p:nvPr/>
        </p:nvCxnSpPr>
        <p:spPr>
          <a:xfrm>
            <a:off x="958385" y="4836921"/>
            <a:ext cx="662954" cy="0"/>
          </a:xfrm>
          <a:prstGeom prst="line">
            <a:avLst/>
          </a:prstGeom>
          <a:ln w="28575">
            <a:solidFill>
              <a:srgbClr val="605E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7"/>
          <p:cNvSpPr txBox="1"/>
          <p:nvPr/>
        </p:nvSpPr>
        <p:spPr>
          <a:xfrm>
            <a:off x="463550" y="2655723"/>
            <a:ext cx="257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DDB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与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DIB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的区别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 rot="10080000">
            <a:off x="-1102360" y="-1582420"/>
            <a:ext cx="3294380" cy="332041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9000"/>
                </a:schemeClr>
              </a:gs>
              <a:gs pos="100000">
                <a:srgbClr val="47447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63550" y="273050"/>
            <a:ext cx="324485" cy="324485"/>
          </a:xfrm>
          <a:prstGeom prst="ellipse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68325" y="400685"/>
            <a:ext cx="324485" cy="3244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2810" y="240030"/>
            <a:ext cx="291719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474479"/>
                </a:solidFill>
                <a:cs typeface="+mn-ea"/>
                <a:sym typeface="+mn-lt"/>
              </a:rPr>
              <a:t>Windows</a:t>
            </a:r>
            <a:r>
              <a:rPr lang="zh-CN" altLang="en-US" sz="2400" dirty="0" smtClean="0">
                <a:solidFill>
                  <a:srgbClr val="474479"/>
                </a:solidFill>
                <a:cs typeface="+mn-ea"/>
                <a:sym typeface="+mn-lt"/>
              </a:rPr>
              <a:t>屏幕捕获</a:t>
            </a:r>
            <a:endParaRPr lang="zh-CN" altLang="en-US" sz="2400" dirty="0" smtClean="0">
              <a:solidFill>
                <a:srgbClr val="474479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53345" y="6062980"/>
            <a:ext cx="14217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600" dirty="0">
                <a:solidFill>
                  <a:srgbClr val="474479"/>
                </a:solidFill>
                <a:cs typeface="+mn-ea"/>
                <a:sym typeface="+mn-lt"/>
              </a:rPr>
              <a:t>part.01</a:t>
            </a:r>
            <a:endParaRPr lang="en-US" altLang="zh-CN" sz="1600" dirty="0" smtClean="0">
              <a:solidFill>
                <a:srgbClr val="474479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8884412"/>
      </p:ext>
    </p:extLst>
  </p:cSld>
  <p:clrMapOvr>
    <a:masterClrMapping/>
  </p:clrMapOvr>
  <p:transition advClick="0" advTm="0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29"/>
          <p:cNvSpPr/>
          <p:nvPr/>
        </p:nvSpPr>
        <p:spPr>
          <a:xfrm>
            <a:off x="3037568" y="1588764"/>
            <a:ext cx="8341632" cy="2657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defRPr/>
            </a:pPr>
            <a:r>
              <a:rPr lang="en-US" altLang="zh-CN" dirty="0" smtClean="0"/>
              <a:t>GDI</a:t>
            </a:r>
            <a:r>
              <a:rPr lang="zh-CN" altLang="en-US" dirty="0" smtClean="0"/>
              <a:t>方式的屏幕捕获就是将</a:t>
            </a:r>
            <a:r>
              <a:rPr lang="en-US" altLang="zh-CN" dirty="0" smtClean="0"/>
              <a:t>DC</a:t>
            </a:r>
            <a:r>
              <a:rPr lang="zh-CN" altLang="en-US" dirty="0" smtClean="0"/>
              <a:t>中的图像从</a:t>
            </a:r>
            <a:r>
              <a:rPr lang="en-US" altLang="zh-CN" dirty="0" smtClean="0"/>
              <a:t>DDB</a:t>
            </a:r>
            <a:r>
              <a:rPr lang="zh-CN" altLang="en-US" dirty="0" smtClean="0"/>
              <a:t>转换为</a:t>
            </a:r>
            <a:r>
              <a:rPr lang="en-US" altLang="zh-CN" dirty="0" smtClean="0"/>
              <a:t>DIB</a:t>
            </a:r>
            <a:r>
              <a:rPr lang="zh-CN" altLang="en-US" dirty="0" smtClean="0"/>
              <a:t>保存，实现图像的抓取</a:t>
            </a:r>
            <a:endParaRPr lang="en-US" altLang="zh-CN" dirty="0" smtClean="0"/>
          </a:p>
          <a:p>
            <a:pPr>
              <a:lnSpc>
                <a:spcPts val="2000"/>
              </a:lnSpc>
              <a:defRPr/>
            </a:pPr>
            <a:r>
              <a:rPr lang="zh-CN" altLang="en-US" dirty="0" smtClean="0"/>
              <a:t>步骤</a:t>
            </a:r>
            <a:endParaRPr lang="en-US" altLang="zh-CN" dirty="0" smtClean="0"/>
          </a:p>
          <a:p>
            <a:pPr>
              <a:lnSpc>
                <a:spcPts val="2000"/>
              </a:lnSpc>
              <a:defRPr/>
            </a:pPr>
            <a:r>
              <a:rPr lang="zh-CN" altLang="en-US" dirty="0" smtClean="0"/>
              <a:t>创建兼容</a:t>
            </a:r>
            <a:r>
              <a:rPr lang="en-US" altLang="zh-CN" dirty="0" smtClean="0"/>
              <a:t>DC</a:t>
            </a:r>
          </a:p>
          <a:p>
            <a:pPr>
              <a:lnSpc>
                <a:spcPts val="2000"/>
              </a:lnSpc>
              <a:defRPr/>
            </a:pPr>
            <a:r>
              <a:rPr lang="zh-CN" altLang="en-US" dirty="0" smtClean="0"/>
              <a:t>创建</a:t>
            </a:r>
            <a:r>
              <a:rPr lang="en-US" altLang="zh-CN" dirty="0" smtClean="0"/>
              <a:t>DIB</a:t>
            </a:r>
            <a:r>
              <a:rPr lang="zh-CN" altLang="en-US" dirty="0" smtClean="0"/>
              <a:t>兼容位图</a:t>
            </a:r>
            <a:endParaRPr lang="en-US" altLang="zh-CN" dirty="0" smtClean="0"/>
          </a:p>
          <a:p>
            <a:pPr>
              <a:lnSpc>
                <a:spcPts val="2000"/>
              </a:lnSpc>
              <a:defRPr/>
            </a:pPr>
            <a:r>
              <a:rPr lang="zh-CN" altLang="en-US" dirty="0" smtClean="0"/>
              <a:t>将兼容位图选入兼容</a:t>
            </a:r>
            <a:r>
              <a:rPr lang="en-US" altLang="zh-CN" dirty="0" smtClean="0"/>
              <a:t>dc</a:t>
            </a:r>
          </a:p>
          <a:p>
            <a:pPr>
              <a:lnSpc>
                <a:spcPts val="2000"/>
              </a:lnSpc>
              <a:defRPr/>
            </a:pPr>
            <a:r>
              <a:rPr lang="zh-CN" altLang="en-US" dirty="0" smtClean="0"/>
              <a:t>将当前</a:t>
            </a:r>
            <a:r>
              <a:rPr lang="en-US" altLang="zh-CN" dirty="0" smtClean="0"/>
              <a:t>DC</a:t>
            </a:r>
            <a:r>
              <a:rPr lang="zh-CN" altLang="en-US" dirty="0" smtClean="0"/>
              <a:t>图像写入兼容</a:t>
            </a:r>
            <a:r>
              <a:rPr lang="en-US" altLang="zh-CN" dirty="0" smtClean="0"/>
              <a:t>DC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>
              <a:lnSpc>
                <a:spcPts val="2000"/>
              </a:lnSpc>
              <a:defRPr/>
            </a:pPr>
            <a:r>
              <a:rPr lang="zh-CN" altLang="en-US" dirty="0" smtClean="0"/>
              <a:t>从位图中获取图像数据</a:t>
            </a:r>
            <a:endParaRPr lang="en-US" altLang="zh-CN" dirty="0" smtClean="0"/>
          </a:p>
          <a:p>
            <a:pPr>
              <a:lnSpc>
                <a:spcPts val="2000"/>
              </a:lnSpc>
              <a:defRPr/>
            </a:pPr>
            <a:r>
              <a:rPr lang="zh-CN" altLang="en-US" dirty="0" smtClean="0"/>
              <a:t>恢复兼容</a:t>
            </a:r>
            <a:r>
              <a:rPr lang="en-US" altLang="zh-CN" dirty="0" smtClean="0"/>
              <a:t>DC</a:t>
            </a:r>
          </a:p>
          <a:p>
            <a:pPr>
              <a:lnSpc>
                <a:spcPts val="2000"/>
              </a:lnSpc>
              <a:defRPr/>
            </a:pPr>
            <a:r>
              <a:rPr lang="zh-CN" altLang="en-US" dirty="0" smtClean="0"/>
              <a:t>删除兼容</a:t>
            </a:r>
            <a:r>
              <a:rPr lang="en-US" altLang="zh-CN" dirty="0" smtClean="0"/>
              <a:t>DC</a:t>
            </a:r>
          </a:p>
          <a:p>
            <a:pPr>
              <a:lnSpc>
                <a:spcPts val="2000"/>
              </a:lnSpc>
              <a:defRPr/>
            </a:pPr>
            <a:r>
              <a:rPr lang="zh-CN" altLang="en-US" dirty="0" smtClean="0"/>
              <a:t>删除位图</a:t>
            </a:r>
            <a:endParaRPr lang="en-US" altLang="zh-CN" dirty="0"/>
          </a:p>
        </p:txBody>
      </p:sp>
      <p:cxnSp>
        <p:nvCxnSpPr>
          <p:cNvPr id="105" name="Straight Connector 19"/>
          <p:cNvCxnSpPr/>
          <p:nvPr/>
        </p:nvCxnSpPr>
        <p:spPr>
          <a:xfrm>
            <a:off x="958385" y="4836921"/>
            <a:ext cx="662954" cy="0"/>
          </a:xfrm>
          <a:prstGeom prst="line">
            <a:avLst/>
          </a:prstGeom>
          <a:ln w="28575">
            <a:solidFill>
              <a:srgbClr val="605E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7"/>
          <p:cNvSpPr txBox="1"/>
          <p:nvPr/>
        </p:nvSpPr>
        <p:spPr>
          <a:xfrm>
            <a:off x="463550" y="2655723"/>
            <a:ext cx="2574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屏幕捕获步骤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 rot="10080000">
            <a:off x="-1102360" y="-1582420"/>
            <a:ext cx="3294380" cy="332041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9000"/>
                </a:schemeClr>
              </a:gs>
              <a:gs pos="100000">
                <a:srgbClr val="47447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63550" y="273050"/>
            <a:ext cx="324485" cy="324485"/>
          </a:xfrm>
          <a:prstGeom prst="ellipse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68325" y="400685"/>
            <a:ext cx="324485" cy="3244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2810" y="240030"/>
            <a:ext cx="291719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474479"/>
                </a:solidFill>
                <a:cs typeface="+mn-ea"/>
                <a:sym typeface="+mn-lt"/>
              </a:rPr>
              <a:t>Windows</a:t>
            </a:r>
            <a:r>
              <a:rPr lang="zh-CN" altLang="en-US" sz="2400" dirty="0" smtClean="0">
                <a:solidFill>
                  <a:srgbClr val="474479"/>
                </a:solidFill>
                <a:cs typeface="+mn-ea"/>
                <a:sym typeface="+mn-lt"/>
              </a:rPr>
              <a:t>屏幕捕获</a:t>
            </a:r>
            <a:endParaRPr lang="zh-CN" altLang="en-US" sz="2400" dirty="0" smtClean="0">
              <a:solidFill>
                <a:srgbClr val="474479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53345" y="6062980"/>
            <a:ext cx="14217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600" dirty="0">
                <a:solidFill>
                  <a:srgbClr val="474479"/>
                </a:solidFill>
                <a:cs typeface="+mn-ea"/>
                <a:sym typeface="+mn-lt"/>
              </a:rPr>
              <a:t>part.01</a:t>
            </a:r>
            <a:endParaRPr lang="en-US" altLang="zh-CN" sz="1600" dirty="0" smtClean="0">
              <a:solidFill>
                <a:srgbClr val="474479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4762888"/>
      </p:ext>
    </p:extLst>
  </p:cSld>
  <p:clrMapOvr>
    <a:masterClrMapping/>
  </p:clrMapOvr>
  <p:transition advClick="0" advTm="0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a1a1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0" y="9525"/>
            <a:ext cx="12192000" cy="685800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 rot="16200000">
            <a:off x="-960755" y="3265170"/>
            <a:ext cx="3442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dirty="0" smtClean="0">
                <a:solidFill>
                  <a:schemeClr val="bg1">
                    <a:alpha val="64000"/>
                  </a:schemeClr>
                </a:solidFill>
                <a:cs typeface="+mn-ea"/>
                <a:sym typeface="+mn-lt"/>
              </a:rPr>
              <a:t>Bokecc.com</a:t>
            </a:r>
          </a:p>
        </p:txBody>
      </p:sp>
      <p:sp>
        <p:nvSpPr>
          <p:cNvPr id="12" name="文本框 11"/>
          <p:cNvSpPr txBox="1"/>
          <p:nvPr/>
        </p:nvSpPr>
        <p:spPr>
          <a:xfrm rot="5400000">
            <a:off x="9738360" y="3188970"/>
            <a:ext cx="3442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dirty="0" smtClean="0">
                <a:solidFill>
                  <a:schemeClr val="bg1">
                    <a:alpha val="64000"/>
                  </a:schemeClr>
                </a:solidFill>
                <a:cs typeface="+mn-ea"/>
                <a:sym typeface="+mn-lt"/>
              </a:rPr>
              <a:t>Bokecc.com</a:t>
            </a:r>
          </a:p>
        </p:txBody>
      </p:sp>
      <p:sp>
        <p:nvSpPr>
          <p:cNvPr id="3" name="矩形 2"/>
          <p:cNvSpPr/>
          <p:nvPr/>
        </p:nvSpPr>
        <p:spPr>
          <a:xfrm>
            <a:off x="4977130" y="1621155"/>
            <a:ext cx="226695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904252" y="2053493"/>
            <a:ext cx="4251356" cy="155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7200" dirty="0" smtClean="0">
                <a:solidFill>
                  <a:schemeClr val="bg1"/>
                </a:solidFill>
                <a:cs typeface="+mn-ea"/>
                <a:sym typeface="+mn-lt"/>
              </a:rPr>
              <a:t>DXGI</a:t>
            </a:r>
            <a:r>
              <a:rPr lang="zh-CN" altLang="en-US" sz="7200" dirty="0" smtClean="0">
                <a:solidFill>
                  <a:schemeClr val="bg1"/>
                </a:solidFill>
                <a:cs typeface="+mn-ea"/>
                <a:sym typeface="+mn-lt"/>
              </a:rPr>
              <a:t>捕获</a:t>
            </a:r>
            <a:endParaRPr lang="en-US" altLang="zh-CN" sz="72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066604" y="3806571"/>
            <a:ext cx="6222077" cy="1586171"/>
            <a:chOff x="2858885" y="3215810"/>
            <a:chExt cx="6222077" cy="1586171"/>
          </a:xfrm>
        </p:grpSpPr>
        <p:sp>
          <p:nvSpPr>
            <p:cNvPr id="19" name="椭圆 18"/>
            <p:cNvSpPr/>
            <p:nvPr/>
          </p:nvSpPr>
          <p:spPr>
            <a:xfrm rot="10800000">
              <a:off x="3611336" y="3215810"/>
              <a:ext cx="4717177" cy="1194265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bg1"/>
                  </a:gs>
                  <a:gs pos="72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0800000">
              <a:off x="2858885" y="3226715"/>
              <a:ext cx="6222077" cy="1575266"/>
            </a:xfrm>
            <a:prstGeom prst="ellipse">
              <a:avLst/>
            </a:prstGeom>
            <a:noFill/>
            <a:ln w="12700">
              <a:gradFill>
                <a:gsLst>
                  <a:gs pos="0">
                    <a:schemeClr val="bg1"/>
                  </a:gs>
                  <a:gs pos="72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 flipV="1">
            <a:off x="2547151" y="2701779"/>
            <a:ext cx="1" cy="1124532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3888998" y="1678308"/>
            <a:ext cx="0" cy="689121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9581039" y="2367774"/>
            <a:ext cx="0" cy="1438905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8018304" y="2040404"/>
            <a:ext cx="0" cy="810254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8933339" y="1083312"/>
            <a:ext cx="0" cy="359727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4" cstate="email">
            <a:biLevel thresh="25000"/>
          </a:blip>
          <a:stretch>
            <a:fillRect/>
          </a:stretch>
        </p:blipFill>
        <p:spPr>
          <a:xfrm>
            <a:off x="2546985" y="2251075"/>
            <a:ext cx="2043430" cy="113538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 cstate="email">
            <a:biLevel thresh="25000"/>
          </a:blip>
          <a:stretch>
            <a:fillRect/>
          </a:stretch>
        </p:blipFill>
        <p:spPr>
          <a:xfrm>
            <a:off x="7613650" y="2774950"/>
            <a:ext cx="2043430" cy="11353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Click="0" advTm="0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2" grpId="0"/>
      <p:bldP spid="3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29"/>
          <p:cNvSpPr/>
          <p:nvPr/>
        </p:nvSpPr>
        <p:spPr>
          <a:xfrm>
            <a:off x="3768791" y="1566370"/>
            <a:ext cx="7606030" cy="256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zh-CN" dirty="0"/>
              <a:t>DXGI</a:t>
            </a:r>
            <a:r>
              <a:rPr lang="zh-CN" altLang="zh-CN" dirty="0"/>
              <a:t>全称（</a:t>
            </a:r>
            <a:r>
              <a:rPr lang="en-US" altLang="zh-CN" dirty="0"/>
              <a:t>Microsoft DirectX Graphics Infrastructure</a:t>
            </a:r>
            <a:r>
              <a:rPr lang="zh-CN" altLang="zh-CN" dirty="0"/>
              <a:t>）</a:t>
            </a:r>
            <a:r>
              <a:rPr lang="en-US" altLang="zh-CN" dirty="0"/>
              <a:t> </a:t>
            </a:r>
            <a:r>
              <a:rPr lang="zh-CN" altLang="zh-CN" dirty="0"/>
              <a:t>微软图形设备基础架构</a:t>
            </a:r>
          </a:p>
          <a:p>
            <a:pPr lvl="1" fontAlgn="ctr"/>
            <a:r>
              <a:rPr lang="zh-CN" altLang="zh-CN" dirty="0"/>
              <a:t>主要为图形库提供底层的硬件设备的接口支持，如枚举显卡，设置交换链，设置前后缓冲</a:t>
            </a:r>
          </a:p>
          <a:p>
            <a:pPr lvl="1" fontAlgn="ctr"/>
            <a:r>
              <a:rPr lang="zh-CN" altLang="zh-CN" dirty="0"/>
              <a:t>不只</a:t>
            </a:r>
            <a:r>
              <a:rPr lang="en-US" altLang="zh-CN" dirty="0"/>
              <a:t>D3D</a:t>
            </a:r>
            <a:r>
              <a:rPr lang="zh-CN" altLang="zh-CN" dirty="0"/>
              <a:t>，类似</a:t>
            </a:r>
            <a:r>
              <a:rPr lang="en-US" altLang="zh-CN" dirty="0" err="1"/>
              <a:t>gdi</a:t>
            </a:r>
            <a:r>
              <a:rPr lang="zh-CN" altLang="zh-CN" dirty="0"/>
              <a:t>，</a:t>
            </a:r>
            <a:r>
              <a:rPr lang="en-US" altLang="zh-CN" dirty="0" err="1"/>
              <a:t>opengl</a:t>
            </a:r>
            <a:r>
              <a:rPr lang="en-US" altLang="zh-CN" dirty="0"/>
              <a:t> d2d</a:t>
            </a:r>
            <a:r>
              <a:rPr lang="zh-CN" altLang="zh-CN" dirty="0"/>
              <a:t>等都要去访问它，以获得底层硬件访问的支持。</a:t>
            </a:r>
          </a:p>
          <a:p>
            <a:pPr fontAlgn="ctr"/>
            <a:r>
              <a:rPr lang="zh-CN" altLang="zh-CN" dirty="0"/>
              <a:t>在</a:t>
            </a:r>
            <a:r>
              <a:rPr lang="en-US" altLang="zh-CN" dirty="0"/>
              <a:t>DXGI</a:t>
            </a:r>
            <a:r>
              <a:rPr lang="zh-CN" altLang="zh-CN" dirty="0" smtClean="0"/>
              <a:t>中</a:t>
            </a:r>
            <a:r>
              <a:rPr lang="zh-CN" altLang="en-US" dirty="0" smtClean="0"/>
              <a:t>资源</a:t>
            </a:r>
            <a:r>
              <a:rPr lang="en-US" altLang="zh-CN" dirty="0" smtClean="0"/>
              <a:t>=</a:t>
            </a:r>
            <a:r>
              <a:rPr lang="zh-CN" altLang="zh-CN" dirty="0" smtClean="0"/>
              <a:t>源</a:t>
            </a:r>
            <a:r>
              <a:rPr lang="zh-CN" altLang="zh-CN" dirty="0"/>
              <a:t>的接口是</a:t>
            </a:r>
            <a:r>
              <a:rPr lang="en-US" altLang="zh-CN" dirty="0" err="1"/>
              <a:t>IDXGIResource</a:t>
            </a:r>
            <a:r>
              <a:rPr lang="zh-CN" altLang="zh-CN" dirty="0"/>
              <a:t>，它可以转换成上层图形库的接口，如</a:t>
            </a:r>
            <a:r>
              <a:rPr lang="en-US" altLang="zh-CN" dirty="0"/>
              <a:t>D3D</a:t>
            </a:r>
            <a:r>
              <a:rPr lang="zh-CN" altLang="zh-CN" dirty="0"/>
              <a:t>的纹理</a:t>
            </a:r>
          </a:p>
          <a:p>
            <a:pPr marL="171450" indent="-171450">
              <a:lnSpc>
                <a:spcPts val="2000"/>
              </a:lnSpc>
              <a:buFont typeface="Arial" panose="020B0604020202020204" pitchFamily="34" charset="0"/>
              <a:buChar char="•"/>
              <a:defRPr/>
            </a:pPr>
            <a:endParaRPr lang="en-US" altLang="zh-CN" dirty="0" smtClean="0"/>
          </a:p>
        </p:txBody>
      </p:sp>
      <p:cxnSp>
        <p:nvCxnSpPr>
          <p:cNvPr id="105" name="Straight Connector 19"/>
          <p:cNvCxnSpPr/>
          <p:nvPr/>
        </p:nvCxnSpPr>
        <p:spPr>
          <a:xfrm>
            <a:off x="958385" y="4836921"/>
            <a:ext cx="662954" cy="0"/>
          </a:xfrm>
          <a:prstGeom prst="line">
            <a:avLst/>
          </a:prstGeom>
          <a:ln w="28575">
            <a:solidFill>
              <a:srgbClr val="605E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7"/>
          <p:cNvSpPr txBox="1"/>
          <p:nvPr/>
        </p:nvSpPr>
        <p:spPr>
          <a:xfrm>
            <a:off x="788035" y="2587163"/>
            <a:ext cx="115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DXGI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 rot="10080000">
            <a:off x="-1102360" y="-1582420"/>
            <a:ext cx="3294380" cy="332041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9000"/>
                </a:schemeClr>
              </a:gs>
              <a:gs pos="100000">
                <a:srgbClr val="47447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63550" y="273050"/>
            <a:ext cx="324485" cy="324485"/>
          </a:xfrm>
          <a:prstGeom prst="ellipse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68325" y="400685"/>
            <a:ext cx="324485" cy="3244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2810" y="240030"/>
            <a:ext cx="291719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474479"/>
                </a:solidFill>
                <a:cs typeface="+mn-ea"/>
                <a:sym typeface="+mn-lt"/>
              </a:rPr>
              <a:t>Windows</a:t>
            </a:r>
            <a:r>
              <a:rPr lang="zh-CN" altLang="en-US" sz="2400" dirty="0" smtClean="0">
                <a:solidFill>
                  <a:srgbClr val="474479"/>
                </a:solidFill>
                <a:cs typeface="+mn-ea"/>
                <a:sym typeface="+mn-lt"/>
              </a:rPr>
              <a:t>屏幕捕获</a:t>
            </a:r>
            <a:endParaRPr lang="zh-CN" altLang="en-US" sz="2400" dirty="0" smtClean="0">
              <a:solidFill>
                <a:srgbClr val="474479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53345" y="6062980"/>
            <a:ext cx="14217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474479"/>
                </a:solidFill>
                <a:cs typeface="+mn-ea"/>
                <a:sym typeface="+mn-lt"/>
              </a:rPr>
              <a:t>part.02</a:t>
            </a:r>
            <a:endParaRPr lang="en-US" altLang="zh-CN" sz="1600" dirty="0" smtClean="0">
              <a:solidFill>
                <a:srgbClr val="474479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0788257"/>
      </p:ext>
    </p:extLst>
  </p:cSld>
  <p:clrMapOvr>
    <a:masterClrMapping/>
  </p:clrMapOvr>
  <p:transition advClick="0" advTm="0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Straight Connector 19"/>
          <p:cNvCxnSpPr/>
          <p:nvPr/>
        </p:nvCxnSpPr>
        <p:spPr>
          <a:xfrm>
            <a:off x="958385" y="4836921"/>
            <a:ext cx="662954" cy="0"/>
          </a:xfrm>
          <a:prstGeom prst="line">
            <a:avLst/>
          </a:prstGeom>
          <a:ln w="28575">
            <a:solidFill>
              <a:srgbClr val="605E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7"/>
          <p:cNvSpPr txBox="1"/>
          <p:nvPr/>
        </p:nvSpPr>
        <p:spPr>
          <a:xfrm>
            <a:off x="463549" y="2655723"/>
            <a:ext cx="140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框架图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 rot="10080000">
            <a:off x="-1102360" y="-1582420"/>
            <a:ext cx="3294380" cy="332041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9000"/>
                </a:schemeClr>
              </a:gs>
              <a:gs pos="100000">
                <a:srgbClr val="47447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63550" y="273050"/>
            <a:ext cx="324485" cy="324485"/>
          </a:xfrm>
          <a:prstGeom prst="ellipse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68325" y="400685"/>
            <a:ext cx="324485" cy="32448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2810" y="240030"/>
            <a:ext cx="291719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474479"/>
                </a:solidFill>
                <a:cs typeface="+mn-ea"/>
                <a:sym typeface="+mn-lt"/>
              </a:rPr>
              <a:t>Windows</a:t>
            </a:r>
            <a:r>
              <a:rPr lang="zh-CN" altLang="en-US" sz="2400" dirty="0" smtClean="0">
                <a:solidFill>
                  <a:srgbClr val="474479"/>
                </a:solidFill>
                <a:cs typeface="+mn-ea"/>
                <a:sym typeface="+mn-lt"/>
              </a:rPr>
              <a:t>屏幕捕获</a:t>
            </a:r>
            <a:endParaRPr lang="zh-CN" altLang="en-US" sz="2400" dirty="0" smtClean="0">
              <a:solidFill>
                <a:srgbClr val="474479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53345" y="6062980"/>
            <a:ext cx="14217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474479"/>
                </a:solidFill>
                <a:cs typeface="+mn-ea"/>
                <a:sym typeface="+mn-lt"/>
              </a:rPr>
              <a:t>part.02</a:t>
            </a:r>
            <a:endParaRPr lang="en-US" altLang="zh-CN" sz="1600" dirty="0" smtClean="0">
              <a:solidFill>
                <a:srgbClr val="474479"/>
              </a:solidFill>
              <a:cs typeface="+mn-ea"/>
              <a:sym typeface="+mn-lt"/>
            </a:endParaRPr>
          </a:p>
        </p:txBody>
      </p:sp>
      <p:pic>
        <p:nvPicPr>
          <p:cNvPr id="1026" name="Picture 2" descr="C:\Users\yanxj\AppData\Local\Temp\msohtmlclip1\02\clip_image0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105651"/>
            <a:ext cx="4431200" cy="394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11802295"/>
      </p:ext>
    </p:extLst>
  </p:cSld>
  <p:clrMapOvr>
    <a:masterClrMapping/>
  </p:clrMapOvr>
  <p:transition advClick="0" advTm="0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第一PPT，www.1ppt.com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dy2ldpj4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字魂59号-创粗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字魂59号-创粗黑"/>
        <a:ea typeface=""/>
        <a:cs typeface=""/>
        <a:font script="Jpan" typeface="ＭＳ Ｐゴシック"/>
        <a:font script="Hang" typeface="맑은 고딕"/>
        <a:font script="Hans" typeface="字魂59号-创粗黑"/>
        <a:font script="Hant" typeface="新細明體"/>
        <a:font script="Arab" typeface="字魂59号-创粗黑"/>
        <a:font script="Hebr" typeface="字魂59号-创粗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字魂59号-创粗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字魂59号-创粗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字魂59号-创粗黑"/>
        <a:ea typeface=""/>
        <a:cs typeface=""/>
        <a:font script="Jpan" typeface="ＭＳ Ｐゴシック"/>
        <a:font script="Hang" typeface="맑은 고딕"/>
        <a:font script="Hans" typeface="字魂59号-创粗黑"/>
        <a:font script="Hant" typeface="新細明體"/>
        <a:font script="Arab" typeface="字魂59号-创粗黑"/>
        <a:font script="Hebr" typeface="字魂59号-创粗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字魂59号-创粗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1112</Words>
  <Application>Microsoft Office PowerPoint</Application>
  <PresentationFormat>宽屏</PresentationFormat>
  <Paragraphs>163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宋体</vt:lpstr>
      <vt:lpstr>微软雅黑</vt:lpstr>
      <vt:lpstr>印品粗朗体</vt:lpstr>
      <vt:lpstr>字魂59号-创粗黑</vt:lpstr>
      <vt:lpstr>Arial</vt:lpstr>
      <vt:lpstr>Calibri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星空工作总结</dc:title>
  <dc:creator>第一PPT</dc:creator>
  <cp:keywords>www.1ppt.com</cp:keywords>
  <dc:description>www.1ppt.com</dc:description>
  <cp:lastModifiedBy>颜霄靖</cp:lastModifiedBy>
  <cp:revision>394</cp:revision>
  <dcterms:created xsi:type="dcterms:W3CDTF">2019-06-19T02:08:00Z</dcterms:created>
  <dcterms:modified xsi:type="dcterms:W3CDTF">2022-01-06T06:00:02Z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4CA6DE199B38468BB4B385452E61FF04</vt:lpwstr>
  </property>
</Properties>
</file>