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7"/>
  </p:notesMasterIdLst>
  <p:handoutMasterIdLst>
    <p:handoutMasterId r:id="rId8"/>
  </p:handoutMasterIdLst>
  <p:sldIdLst>
    <p:sldId id="406" r:id="rId3"/>
    <p:sldId id="407" r:id="rId4"/>
    <p:sldId id="408" r:id="rId5"/>
    <p:sldId id="414" r:id="rId6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76"/>
    <a:srgbClr val="ED1B24"/>
    <a:srgbClr val="BF2C1A"/>
    <a:srgbClr val="B72922"/>
    <a:srgbClr val="BE2E1A"/>
    <a:srgbClr val="BF2E1B"/>
    <a:srgbClr val="B72E1B"/>
    <a:srgbClr val="B3011B"/>
    <a:srgbClr val="A8011B"/>
    <a:srgbClr val="00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" autoAdjust="0"/>
    <p:restoredTop sz="75782" autoAdjust="0"/>
  </p:normalViewPr>
  <p:slideViewPr>
    <p:cSldViewPr snapToGrid="0" snapToObjects="1">
      <p:cViewPr varScale="1">
        <p:scale>
          <a:sx n="67" d="100"/>
          <a:sy n="67" d="100"/>
        </p:scale>
        <p:origin x="2312" y="176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18-06-19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18-06-19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Wi-Fi network with a lot of devices, connecting them all together providing access to the internet. </a:t>
            </a:r>
          </a:p>
        </p:txBody>
      </p:sp>
    </p:spTree>
    <p:extLst>
      <p:ext uri="{BB962C8B-B14F-4D97-AF65-F5344CB8AC3E}">
        <p14:creationId xmlns:p14="http://schemas.microsoft.com/office/powerpoint/2010/main" val="90261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TDLS sets up a direct link between two of the devices to lighten the load on the access point</a:t>
            </a:r>
          </a:p>
        </p:txBody>
      </p:sp>
    </p:spTree>
    <p:extLst>
      <p:ext uri="{BB962C8B-B14F-4D97-AF65-F5344CB8AC3E}">
        <p14:creationId xmlns:p14="http://schemas.microsoft.com/office/powerpoint/2010/main" val="423210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check the handshake?</a:t>
            </a:r>
          </a:p>
          <a:p>
            <a:r>
              <a:rPr lang="en-US" dirty="0"/>
              <a:t>Using model learning.</a:t>
            </a:r>
          </a:p>
          <a:p>
            <a:r>
              <a:rPr lang="en-US" dirty="0"/>
              <a:t>Learner can send and receive messages to the SUL</a:t>
            </a:r>
          </a:p>
          <a:p>
            <a:r>
              <a:rPr lang="en-US" dirty="0"/>
              <a:t>Learner tries to establish a hypothesis using the L* algorithm. Learner checks algorithm using </a:t>
            </a:r>
            <a:r>
              <a:rPr lang="en-US" dirty="0" err="1"/>
              <a:t>randomwords</a:t>
            </a:r>
            <a:r>
              <a:rPr lang="en-US" dirty="0"/>
              <a:t>.</a:t>
            </a:r>
          </a:p>
          <a:p>
            <a:r>
              <a:rPr lang="en-US" dirty="0"/>
              <a:t>Counter example? Create new hypothesis and reset.</a:t>
            </a:r>
          </a:p>
          <a:p>
            <a:r>
              <a:rPr lang="en-US" dirty="0"/>
              <a:t>Eventually the learner will output a model</a:t>
            </a:r>
          </a:p>
          <a:p>
            <a:r>
              <a:rPr lang="en-US" dirty="0"/>
              <a:t>that represents the SUL</a:t>
            </a:r>
          </a:p>
        </p:txBody>
      </p:sp>
    </p:spTree>
    <p:extLst>
      <p:ext uri="{BB962C8B-B14F-4D97-AF65-F5344CB8AC3E}">
        <p14:creationId xmlns:p14="http://schemas.microsoft.com/office/powerpoint/2010/main" val="373552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resulting state machine with all transitions. Exactly as we expected.</a:t>
            </a:r>
          </a:p>
        </p:txBody>
      </p:sp>
    </p:spTree>
    <p:extLst>
      <p:ext uri="{BB962C8B-B14F-4D97-AF65-F5344CB8AC3E}">
        <p14:creationId xmlns:p14="http://schemas.microsoft.com/office/powerpoint/2010/main" val="4777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18-06-19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18-06-19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18-06-19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18-06-19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18-06-19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18-06-19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ifi router illustration">
            <a:extLst>
              <a:ext uri="{FF2B5EF4-FFF2-40B4-BE49-F238E27FC236}">
                <a16:creationId xmlns:a16="http://schemas.microsoft.com/office/drawing/2014/main" id="{4211474F-066A-174D-BCA7-0B2DA04A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48" y="4006184"/>
            <a:ext cx="3208103" cy="17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Image result for wifi logo">
            <a:extLst>
              <a:ext uri="{FF2B5EF4-FFF2-40B4-BE49-F238E27FC236}">
                <a16:creationId xmlns:a16="http://schemas.microsoft.com/office/drawing/2014/main" id="{96F656CE-198D-6740-B57F-62AD6453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7928" flipH="1">
            <a:off x="7209532" y="3933647"/>
            <a:ext cx="639265" cy="6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/>
              <a:t>Wi-Fi</a:t>
            </a:r>
          </a:p>
        </p:txBody>
      </p:sp>
      <p:pic>
        <p:nvPicPr>
          <p:cNvPr id="2058" name="Picture 10" descr="Image result for laptop illustration">
            <a:extLst>
              <a:ext uri="{FF2B5EF4-FFF2-40B4-BE49-F238E27FC236}">
                <a16:creationId xmlns:a16="http://schemas.microsoft.com/office/drawing/2014/main" id="{31B4B518-4CA9-3D4B-B7E9-932A9E5DD1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7" y="1454046"/>
            <a:ext cx="3286953" cy="246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laystation illustration">
            <a:extLst>
              <a:ext uri="{FF2B5EF4-FFF2-40B4-BE49-F238E27FC236}">
                <a16:creationId xmlns:a16="http://schemas.microsoft.com/office/drawing/2014/main" id="{293531D5-662A-0746-85C4-A0BC0ED9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36" y="1887147"/>
            <a:ext cx="2940675" cy="153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martphone illustration">
            <a:extLst>
              <a:ext uri="{FF2B5EF4-FFF2-40B4-BE49-F238E27FC236}">
                <a16:creationId xmlns:a16="http://schemas.microsoft.com/office/drawing/2014/main" id="{31AE8EAC-54C6-1A47-9C9A-7A5DC3A6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50" y="5750590"/>
            <a:ext cx="2237525" cy="22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smart tv illustration">
            <a:extLst>
              <a:ext uri="{FF2B5EF4-FFF2-40B4-BE49-F238E27FC236}">
                <a16:creationId xmlns:a16="http://schemas.microsoft.com/office/drawing/2014/main" id="{61823D94-EDA7-354F-BF50-FE2630DB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95" y="3441552"/>
            <a:ext cx="3208103" cy="22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DD715-635D-A841-A5FD-302623D1439A}"/>
              </a:ext>
            </a:extLst>
          </p:cNvPr>
          <p:cNvCxnSpPr/>
          <p:nvPr/>
        </p:nvCxnSpPr>
        <p:spPr>
          <a:xfrm flipV="1">
            <a:off x="6160957" y="5426439"/>
            <a:ext cx="1633928" cy="1004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B326E-C8C2-024A-A5E2-2EF6B11D3615}"/>
              </a:ext>
            </a:extLst>
          </p:cNvPr>
          <p:cNvCxnSpPr/>
          <p:nvPr/>
        </p:nvCxnSpPr>
        <p:spPr>
          <a:xfrm>
            <a:off x="6421243" y="2798933"/>
            <a:ext cx="2068643" cy="191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EC8F88-0CE7-3B4A-9628-BF5CC1DE0121}"/>
              </a:ext>
            </a:extLst>
          </p:cNvPr>
          <p:cNvCxnSpPr/>
          <p:nvPr/>
        </p:nvCxnSpPr>
        <p:spPr>
          <a:xfrm flipH="1">
            <a:off x="9266524" y="3007476"/>
            <a:ext cx="1358300" cy="1645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10" descr="Image result for laptop illustration">
            <a:extLst>
              <a:ext uri="{FF2B5EF4-FFF2-40B4-BE49-F238E27FC236}">
                <a16:creationId xmlns:a16="http://schemas.microsoft.com/office/drawing/2014/main" id="{71160004-0991-654B-8B08-66807F98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701" y="5404413"/>
            <a:ext cx="3286953" cy="246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C1A3FD-9275-C742-9D15-115A959D7174}"/>
              </a:ext>
            </a:extLst>
          </p:cNvPr>
          <p:cNvCxnSpPr/>
          <p:nvPr/>
        </p:nvCxnSpPr>
        <p:spPr>
          <a:xfrm>
            <a:off x="9138691" y="5426439"/>
            <a:ext cx="1853647" cy="1214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14" descr="Image result for smartphone illustration">
            <a:extLst>
              <a:ext uri="{FF2B5EF4-FFF2-40B4-BE49-F238E27FC236}">
                <a16:creationId xmlns:a16="http://schemas.microsoft.com/office/drawing/2014/main" id="{D0AD66A6-9772-3D44-AE19-6A008F3C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84" y="2887421"/>
            <a:ext cx="2237525" cy="22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7CC7B-6759-B24C-8C5E-709182FC36AD}"/>
              </a:ext>
            </a:extLst>
          </p:cNvPr>
          <p:cNvCxnSpPr/>
          <p:nvPr/>
        </p:nvCxnSpPr>
        <p:spPr>
          <a:xfrm flipH="1">
            <a:off x="9612802" y="4015429"/>
            <a:ext cx="3368680" cy="862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0" name="Picture 22" descr="Image result for wifi logo">
            <a:extLst>
              <a:ext uri="{FF2B5EF4-FFF2-40B4-BE49-F238E27FC236}">
                <a16:creationId xmlns:a16="http://schemas.microsoft.com/office/drawing/2014/main" id="{6D44AB65-784F-344B-9DDA-9C8B4557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2159" flipH="1">
            <a:off x="8677951" y="3599626"/>
            <a:ext cx="639265" cy="6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DD9D8-7207-7C4D-8A48-36743EBD7771}"/>
              </a:ext>
            </a:extLst>
          </p:cNvPr>
          <p:cNvCxnSpPr/>
          <p:nvPr/>
        </p:nvCxnSpPr>
        <p:spPr>
          <a:xfrm flipH="1" flipV="1">
            <a:off x="5441430" y="4717674"/>
            <a:ext cx="2353455" cy="40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2" name="Picture 24" descr="Image result for lamp illustration">
            <a:extLst>
              <a:ext uri="{FF2B5EF4-FFF2-40B4-BE49-F238E27FC236}">
                <a16:creationId xmlns:a16="http://schemas.microsoft.com/office/drawing/2014/main" id="{D19149F1-C289-4B4A-AE07-25BA60C3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44" y="6884134"/>
            <a:ext cx="1436493" cy="1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7C70A7-9329-374F-8EE9-8AA68EA60BEF}"/>
              </a:ext>
            </a:extLst>
          </p:cNvPr>
          <p:cNvCxnSpPr>
            <a:cxnSpLocks/>
          </p:cNvCxnSpPr>
          <p:nvPr/>
        </p:nvCxnSpPr>
        <p:spPr>
          <a:xfrm flipH="1">
            <a:off x="8255090" y="5732305"/>
            <a:ext cx="109421" cy="1268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4" name="Picture 26" descr="Image result for network server icon">
            <a:extLst>
              <a:ext uri="{FF2B5EF4-FFF2-40B4-BE49-F238E27FC236}">
                <a16:creationId xmlns:a16="http://schemas.microsoft.com/office/drawing/2014/main" id="{E0EC60A5-908F-0940-BB96-9CD81BDF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8" y="1123793"/>
            <a:ext cx="2270409" cy="119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FF44C-DB55-2B42-8EF6-1233BC8A9EA5}"/>
              </a:ext>
            </a:extLst>
          </p:cNvPr>
          <p:cNvCxnSpPr/>
          <p:nvPr/>
        </p:nvCxnSpPr>
        <p:spPr>
          <a:xfrm>
            <a:off x="8489886" y="2406543"/>
            <a:ext cx="131977" cy="2040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itel 3">
            <a:extLst>
              <a:ext uri="{FF2B5EF4-FFF2-40B4-BE49-F238E27FC236}">
                <a16:creationId xmlns:a16="http://schemas.microsoft.com/office/drawing/2014/main" id="{0DEC11AA-6014-3744-B282-8C83C5DF7ECF}"/>
              </a:ext>
            </a:extLst>
          </p:cNvPr>
          <p:cNvSpPr txBox="1">
            <a:spLocks/>
          </p:cNvSpPr>
          <p:nvPr/>
        </p:nvSpPr>
        <p:spPr bwMode="auto">
          <a:xfrm>
            <a:off x="326278" y="9232668"/>
            <a:ext cx="17880492" cy="129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BE2E1A"/>
                </a:solidFill>
                <a:latin typeface="+mj-lt"/>
                <a:ea typeface="+mj-ea"/>
                <a:cs typeface="+mj-cs"/>
              </a:defRPr>
            </a:lvl1pPr>
            <a:lvl2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2pPr>
            <a:lvl3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3pPr>
            <a:lvl4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4pPr>
            <a:lvl5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5pPr>
            <a:lvl6pPr marL="60995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6pPr>
            <a:lvl7pPr marL="121990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7pPr>
            <a:lvl8pPr marL="182985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8pPr>
            <a:lvl9pPr marL="243980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000" dirty="0">
                <a:solidFill>
                  <a:schemeClr val="bg1"/>
                </a:solidFill>
              </a:rPr>
              <a:t>Inferring state machines of Tunneled Direct-Link Setup, </a:t>
            </a:r>
            <a:r>
              <a:rPr lang="en-US" sz="2000" dirty="0" err="1">
                <a:solidFill>
                  <a:schemeClr val="bg1"/>
                </a:solidFill>
              </a:rPr>
              <a:t>Sébastiaan</a:t>
            </a:r>
            <a:r>
              <a:rPr lang="en-US" sz="2000" dirty="0">
                <a:solidFill>
                  <a:schemeClr val="bg1"/>
                </a:solidFill>
              </a:rPr>
              <a:t> Versteeg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5581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ifi router illustration">
            <a:extLst>
              <a:ext uri="{FF2B5EF4-FFF2-40B4-BE49-F238E27FC236}">
                <a16:creationId xmlns:a16="http://schemas.microsoft.com/office/drawing/2014/main" id="{4211474F-066A-174D-BCA7-0B2DA04A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48" y="4006184"/>
            <a:ext cx="3208103" cy="17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Image result for wifi logo">
            <a:extLst>
              <a:ext uri="{FF2B5EF4-FFF2-40B4-BE49-F238E27FC236}">
                <a16:creationId xmlns:a16="http://schemas.microsoft.com/office/drawing/2014/main" id="{96F656CE-198D-6740-B57F-62AD6453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7928" flipH="1">
            <a:off x="7209532" y="3933647"/>
            <a:ext cx="639265" cy="6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 err="1"/>
              <a:t>Tunneled</a:t>
            </a:r>
            <a:r>
              <a:rPr lang="nl-NL" dirty="0"/>
              <a:t> Direct-Link Setup</a:t>
            </a:r>
          </a:p>
        </p:txBody>
      </p:sp>
      <p:pic>
        <p:nvPicPr>
          <p:cNvPr id="2058" name="Picture 10" descr="Image result for laptop illustration">
            <a:extLst>
              <a:ext uri="{FF2B5EF4-FFF2-40B4-BE49-F238E27FC236}">
                <a16:creationId xmlns:a16="http://schemas.microsoft.com/office/drawing/2014/main" id="{31B4B518-4CA9-3D4B-B7E9-932A9E5DD1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7" y="1454046"/>
            <a:ext cx="3286953" cy="2465215"/>
          </a:xfrm>
          <a:prstGeom prst="rect">
            <a:avLst/>
          </a:prstGeom>
          <a:noFill/>
        </p:spPr>
      </p:pic>
      <p:pic>
        <p:nvPicPr>
          <p:cNvPr id="2060" name="Picture 12" descr="Image result for playstation illustration">
            <a:extLst>
              <a:ext uri="{FF2B5EF4-FFF2-40B4-BE49-F238E27FC236}">
                <a16:creationId xmlns:a16="http://schemas.microsoft.com/office/drawing/2014/main" id="{293531D5-662A-0746-85C4-A0BC0ED9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36" y="1887147"/>
            <a:ext cx="2940675" cy="1539414"/>
          </a:xfrm>
          <a:prstGeom prst="rect">
            <a:avLst/>
          </a:prstGeom>
          <a:noFill/>
        </p:spPr>
      </p:pic>
      <p:pic>
        <p:nvPicPr>
          <p:cNvPr id="2062" name="Picture 14" descr="Image result for smartphone illustration">
            <a:extLst>
              <a:ext uri="{FF2B5EF4-FFF2-40B4-BE49-F238E27FC236}">
                <a16:creationId xmlns:a16="http://schemas.microsoft.com/office/drawing/2014/main" id="{31AE8EAC-54C6-1A47-9C9A-7A5DC3A6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50" y="5750590"/>
            <a:ext cx="2237525" cy="2237525"/>
          </a:xfrm>
          <a:prstGeom prst="rect">
            <a:avLst/>
          </a:prstGeom>
          <a:noFill/>
        </p:spPr>
      </p:pic>
      <p:pic>
        <p:nvPicPr>
          <p:cNvPr id="2066" name="Picture 18" descr="Image result for smart tv illustration">
            <a:extLst>
              <a:ext uri="{FF2B5EF4-FFF2-40B4-BE49-F238E27FC236}">
                <a16:creationId xmlns:a16="http://schemas.microsoft.com/office/drawing/2014/main" id="{61823D94-EDA7-354F-BF50-FE2630DB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95" y="3441552"/>
            <a:ext cx="3208103" cy="22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DD715-635D-A841-A5FD-302623D1439A}"/>
              </a:ext>
            </a:extLst>
          </p:cNvPr>
          <p:cNvCxnSpPr/>
          <p:nvPr/>
        </p:nvCxnSpPr>
        <p:spPr>
          <a:xfrm flipV="1">
            <a:off x="6160957" y="5426439"/>
            <a:ext cx="1633928" cy="1004341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B326E-C8C2-024A-A5E2-2EF6B11D3615}"/>
              </a:ext>
            </a:extLst>
          </p:cNvPr>
          <p:cNvCxnSpPr/>
          <p:nvPr/>
        </p:nvCxnSpPr>
        <p:spPr>
          <a:xfrm>
            <a:off x="6421243" y="2798933"/>
            <a:ext cx="2068643" cy="1918741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EC8F88-0CE7-3B4A-9628-BF5CC1DE0121}"/>
              </a:ext>
            </a:extLst>
          </p:cNvPr>
          <p:cNvCxnSpPr/>
          <p:nvPr/>
        </p:nvCxnSpPr>
        <p:spPr>
          <a:xfrm flipH="1">
            <a:off x="9266524" y="3007476"/>
            <a:ext cx="1358300" cy="1645106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10" descr="Image result for laptop illustration">
            <a:extLst>
              <a:ext uri="{FF2B5EF4-FFF2-40B4-BE49-F238E27FC236}">
                <a16:creationId xmlns:a16="http://schemas.microsoft.com/office/drawing/2014/main" id="{71160004-0991-654B-8B08-66807F98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701" y="5404413"/>
            <a:ext cx="3286953" cy="24652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C1A3FD-9275-C742-9D15-115A959D7174}"/>
              </a:ext>
            </a:extLst>
          </p:cNvPr>
          <p:cNvCxnSpPr/>
          <p:nvPr/>
        </p:nvCxnSpPr>
        <p:spPr>
          <a:xfrm>
            <a:off x="9138691" y="5426439"/>
            <a:ext cx="1853647" cy="1214204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14" descr="Image result for smartphone illustration">
            <a:extLst>
              <a:ext uri="{FF2B5EF4-FFF2-40B4-BE49-F238E27FC236}">
                <a16:creationId xmlns:a16="http://schemas.microsoft.com/office/drawing/2014/main" id="{D0AD66A6-9772-3D44-AE19-6A008F3C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84" y="2887421"/>
            <a:ext cx="2237525" cy="2237525"/>
          </a:xfrm>
          <a:prstGeom prst="rect">
            <a:avLst/>
          </a:prstGeom>
          <a:noFill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7CC7B-6759-B24C-8C5E-709182FC36AD}"/>
              </a:ext>
            </a:extLst>
          </p:cNvPr>
          <p:cNvCxnSpPr/>
          <p:nvPr/>
        </p:nvCxnSpPr>
        <p:spPr>
          <a:xfrm flipH="1">
            <a:off x="9612802" y="4015429"/>
            <a:ext cx="3368680" cy="862958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0" name="Picture 22" descr="Image result for wifi logo">
            <a:extLst>
              <a:ext uri="{FF2B5EF4-FFF2-40B4-BE49-F238E27FC236}">
                <a16:creationId xmlns:a16="http://schemas.microsoft.com/office/drawing/2014/main" id="{6D44AB65-784F-344B-9DDA-9C8B4557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2159" flipH="1">
            <a:off x="8677951" y="3599626"/>
            <a:ext cx="639265" cy="6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DD9D8-7207-7C4D-8A48-36743EBD7771}"/>
              </a:ext>
            </a:extLst>
          </p:cNvPr>
          <p:cNvCxnSpPr/>
          <p:nvPr/>
        </p:nvCxnSpPr>
        <p:spPr>
          <a:xfrm flipH="1" flipV="1">
            <a:off x="5441430" y="4717674"/>
            <a:ext cx="2353455" cy="407272"/>
          </a:xfrm>
          <a:prstGeom prst="straightConnector1">
            <a:avLst/>
          </a:prstGeom>
          <a:ln>
            <a:solidFill>
              <a:schemeClr val="dk1">
                <a:alpha val="3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2" name="Picture 24" descr="Image result for lamp illustration">
            <a:extLst>
              <a:ext uri="{FF2B5EF4-FFF2-40B4-BE49-F238E27FC236}">
                <a16:creationId xmlns:a16="http://schemas.microsoft.com/office/drawing/2014/main" id="{D19149F1-C289-4B4A-AE07-25BA60C3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44" y="6884134"/>
            <a:ext cx="1436493" cy="1436493"/>
          </a:xfrm>
          <a:prstGeom prst="rect">
            <a:avLst/>
          </a:prstGeom>
          <a:noFill/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7C70A7-9329-374F-8EE9-8AA68EA60BEF}"/>
              </a:ext>
            </a:extLst>
          </p:cNvPr>
          <p:cNvCxnSpPr/>
          <p:nvPr/>
        </p:nvCxnSpPr>
        <p:spPr>
          <a:xfrm flipH="1">
            <a:off x="8255090" y="5732305"/>
            <a:ext cx="109421" cy="1268102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4" name="Picture 26" descr="Image result for network server icon">
            <a:extLst>
              <a:ext uri="{FF2B5EF4-FFF2-40B4-BE49-F238E27FC236}">
                <a16:creationId xmlns:a16="http://schemas.microsoft.com/office/drawing/2014/main" id="{E0EC60A5-908F-0940-BB96-9CD81BDF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8" y="1123793"/>
            <a:ext cx="2270409" cy="119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FF44C-DB55-2B42-8EF6-1233BC8A9EA5}"/>
              </a:ext>
            </a:extLst>
          </p:cNvPr>
          <p:cNvCxnSpPr/>
          <p:nvPr/>
        </p:nvCxnSpPr>
        <p:spPr>
          <a:xfrm>
            <a:off x="8489886" y="2406543"/>
            <a:ext cx="131977" cy="2040365"/>
          </a:xfrm>
          <a:prstGeom prst="straightConnector1">
            <a:avLst/>
          </a:prstGeom>
          <a:ln>
            <a:solidFill>
              <a:schemeClr val="dk1">
                <a:alpha val="3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C98D2A-8643-3141-A91B-C3B65CD11DE8}"/>
              </a:ext>
            </a:extLst>
          </p:cNvPr>
          <p:cNvCxnSpPr>
            <a:cxnSpLocks/>
          </p:cNvCxnSpPr>
          <p:nvPr/>
        </p:nvCxnSpPr>
        <p:spPr>
          <a:xfrm flipV="1">
            <a:off x="4690334" y="1800226"/>
            <a:ext cx="3430778" cy="1889647"/>
          </a:xfrm>
          <a:prstGeom prst="straightConnector1">
            <a:avLst/>
          </a:prstGeom>
          <a:ln>
            <a:solidFill>
              <a:srgbClr val="ED1B24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itel 3">
            <a:extLst>
              <a:ext uri="{FF2B5EF4-FFF2-40B4-BE49-F238E27FC236}">
                <a16:creationId xmlns:a16="http://schemas.microsoft.com/office/drawing/2014/main" id="{F732A261-38EE-F94E-B2D9-17574136A7F2}"/>
              </a:ext>
            </a:extLst>
          </p:cNvPr>
          <p:cNvSpPr txBox="1">
            <a:spLocks/>
          </p:cNvSpPr>
          <p:nvPr/>
        </p:nvSpPr>
        <p:spPr bwMode="auto">
          <a:xfrm>
            <a:off x="326278" y="9232668"/>
            <a:ext cx="17880492" cy="129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BE2E1A"/>
                </a:solidFill>
                <a:latin typeface="+mj-lt"/>
                <a:ea typeface="+mj-ea"/>
                <a:cs typeface="+mj-cs"/>
              </a:defRPr>
            </a:lvl1pPr>
            <a:lvl2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2pPr>
            <a:lvl3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3pPr>
            <a:lvl4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4pPr>
            <a:lvl5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5pPr>
            <a:lvl6pPr marL="60995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6pPr>
            <a:lvl7pPr marL="121990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7pPr>
            <a:lvl8pPr marL="182985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8pPr>
            <a:lvl9pPr marL="243980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000" dirty="0">
                <a:solidFill>
                  <a:schemeClr val="bg1"/>
                </a:solidFill>
              </a:rPr>
              <a:t>Inferring state machines of Tunneled Direct-Link Setup, </a:t>
            </a:r>
            <a:r>
              <a:rPr lang="en-US" sz="2000" dirty="0" err="1">
                <a:solidFill>
                  <a:schemeClr val="bg1"/>
                </a:solidFill>
              </a:rPr>
              <a:t>Sébastiaan</a:t>
            </a:r>
            <a:r>
              <a:rPr lang="en-US" sz="2000" dirty="0">
                <a:solidFill>
                  <a:schemeClr val="bg1"/>
                </a:solidFill>
              </a:rPr>
              <a:t> Versteeg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8258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5FD52-06A6-434E-8830-59C4E5C9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/>
              <a:t>Model </a:t>
            </a:r>
            <a:r>
              <a:rPr lang="nl-NL" dirty="0" err="1"/>
              <a:t>learning</a:t>
            </a:r>
            <a:endParaRPr lang="nl-N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4E383B-CBBC-644C-9486-B3800BAAAFE2}"/>
              </a:ext>
            </a:extLst>
          </p:cNvPr>
          <p:cNvSpPr/>
          <p:nvPr/>
        </p:nvSpPr>
        <p:spPr>
          <a:xfrm>
            <a:off x="5259123" y="2745985"/>
            <a:ext cx="2015413" cy="1791478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C78AE9-7BD2-7345-A905-5EF09BEA0D6A}"/>
              </a:ext>
            </a:extLst>
          </p:cNvPr>
          <p:cNvSpPr/>
          <p:nvPr/>
        </p:nvSpPr>
        <p:spPr>
          <a:xfrm>
            <a:off x="9832340" y="2745985"/>
            <a:ext cx="2484635" cy="1791478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System Under Learning (SUL)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82C918F-4119-0E4C-A9C5-33F90647277A}"/>
              </a:ext>
            </a:extLst>
          </p:cNvPr>
          <p:cNvSpPr/>
          <p:nvPr/>
        </p:nvSpPr>
        <p:spPr>
          <a:xfrm>
            <a:off x="7788125" y="2991827"/>
            <a:ext cx="1530626" cy="7581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2CBD3A3-E231-5842-ADF7-B5330A8705B1}"/>
              </a:ext>
            </a:extLst>
          </p:cNvPr>
          <p:cNvSpPr/>
          <p:nvPr/>
        </p:nvSpPr>
        <p:spPr>
          <a:xfrm>
            <a:off x="7788125" y="3641724"/>
            <a:ext cx="1530626" cy="758161"/>
          </a:xfrm>
          <a:prstGeom prst="leftArrow">
            <a:avLst/>
          </a:prstGeom>
          <a:solidFill>
            <a:srgbClr val="FFF9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2E9B1AC1-69AB-EF46-9DD8-FE432E27D9AD}"/>
              </a:ext>
            </a:extLst>
          </p:cNvPr>
          <p:cNvSpPr/>
          <p:nvPr/>
        </p:nvSpPr>
        <p:spPr>
          <a:xfrm rot="5400000">
            <a:off x="5813947" y="4993035"/>
            <a:ext cx="2033516" cy="1705970"/>
          </a:xfrm>
          <a:prstGeom prst="bentUpArrow">
            <a:avLst>
              <a:gd name="adj1" fmla="val 25000"/>
              <a:gd name="adj2" fmla="val 25000"/>
              <a:gd name="adj3" fmla="val 258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ent-Up Arrow 48">
            <a:extLst>
              <a:ext uri="{FF2B5EF4-FFF2-40B4-BE49-F238E27FC236}">
                <a16:creationId xmlns:a16="http://schemas.microsoft.com/office/drawing/2014/main" id="{06767BEC-36D5-304C-B689-C0243585AC92}"/>
              </a:ext>
            </a:extLst>
          </p:cNvPr>
          <p:cNvSpPr/>
          <p:nvPr/>
        </p:nvSpPr>
        <p:spPr>
          <a:xfrm>
            <a:off x="9832340" y="4829262"/>
            <a:ext cx="1705971" cy="1869743"/>
          </a:xfrm>
          <a:prstGeom prst="bentUpArrow">
            <a:avLst>
              <a:gd name="adj1" fmla="val 27400"/>
              <a:gd name="adj2" fmla="val 25000"/>
              <a:gd name="adj3" fmla="val 258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7D1EB6-1678-4C47-8938-BA859F63E4F6}"/>
              </a:ext>
            </a:extLst>
          </p:cNvPr>
          <p:cNvSpPr/>
          <p:nvPr/>
        </p:nvSpPr>
        <p:spPr>
          <a:xfrm>
            <a:off x="8911988" y="6862778"/>
            <a:ext cx="425126" cy="4251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C19C097-E4AF-744B-93B3-D0A420FAC17E}"/>
              </a:ext>
            </a:extLst>
          </p:cNvPr>
          <p:cNvSpPr/>
          <p:nvPr/>
        </p:nvSpPr>
        <p:spPr>
          <a:xfrm>
            <a:off x="8319110" y="7531650"/>
            <a:ext cx="425126" cy="4251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ADC690-78BF-9044-A26A-2270E93A3BDC}"/>
              </a:ext>
            </a:extLst>
          </p:cNvPr>
          <p:cNvSpPr/>
          <p:nvPr/>
        </p:nvSpPr>
        <p:spPr>
          <a:xfrm>
            <a:off x="7931247" y="6760420"/>
            <a:ext cx="425126" cy="4251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58B16E9-1E63-184E-B3BD-5AB965D37065}"/>
              </a:ext>
            </a:extLst>
          </p:cNvPr>
          <p:cNvCxnSpPr>
            <a:stCxn id="53" idx="7"/>
            <a:endCxn id="41" idx="1"/>
          </p:cNvCxnSpPr>
          <p:nvPr/>
        </p:nvCxnSpPr>
        <p:spPr>
          <a:xfrm rot="16200000" flipH="1">
            <a:off x="8583001" y="6533792"/>
            <a:ext cx="102358" cy="680131"/>
          </a:xfrm>
          <a:prstGeom prst="curvedConnector3">
            <a:avLst>
              <a:gd name="adj1" fmla="val -2841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AE955BF6-8621-F647-99F4-B845E4A9B17F}"/>
              </a:ext>
            </a:extLst>
          </p:cNvPr>
          <p:cNvCxnSpPr>
            <a:stCxn id="41" idx="4"/>
            <a:endCxn id="52" idx="6"/>
          </p:cNvCxnSpPr>
          <p:nvPr/>
        </p:nvCxnSpPr>
        <p:spPr>
          <a:xfrm rot="5400000">
            <a:off x="8706240" y="7325901"/>
            <a:ext cx="456309" cy="38031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6CC43806-367A-AC41-88D1-B85DD5A630A8}"/>
              </a:ext>
            </a:extLst>
          </p:cNvPr>
          <p:cNvCxnSpPr>
            <a:stCxn id="53" idx="5"/>
            <a:endCxn id="52" idx="0"/>
          </p:cNvCxnSpPr>
          <p:nvPr/>
        </p:nvCxnSpPr>
        <p:spPr>
          <a:xfrm rot="16200000" flipH="1">
            <a:off x="8208713" y="7208690"/>
            <a:ext cx="408362" cy="23755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5104D1A-335A-4143-B182-EB76945C97D2}"/>
              </a:ext>
            </a:extLst>
          </p:cNvPr>
          <p:cNvSpPr txBox="1"/>
          <p:nvPr/>
        </p:nvSpPr>
        <p:spPr>
          <a:xfrm>
            <a:off x="7511008" y="5871266"/>
            <a:ext cx="2670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Inferred state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AE0C91-8108-F74C-BCE6-28FAB6B10126}"/>
              </a:ext>
            </a:extLst>
          </p:cNvPr>
          <p:cNvSpPr txBox="1"/>
          <p:nvPr/>
        </p:nvSpPr>
        <p:spPr>
          <a:xfrm>
            <a:off x="1811747" y="1872806"/>
            <a:ext cx="2791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Create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471D9-F027-A94B-9739-D1E8E705CF20}"/>
              </a:ext>
            </a:extLst>
          </p:cNvPr>
          <p:cNvSpPr txBox="1"/>
          <p:nvPr/>
        </p:nvSpPr>
        <p:spPr>
          <a:xfrm>
            <a:off x="1296255" y="2837690"/>
            <a:ext cx="2713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Check hypothesis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F28CDA-F9D0-434A-83DF-9129CDE92598}"/>
              </a:ext>
            </a:extLst>
          </p:cNvPr>
          <p:cNvCxnSpPr/>
          <p:nvPr/>
        </p:nvCxnSpPr>
        <p:spPr>
          <a:xfrm>
            <a:off x="4745534" y="2396026"/>
            <a:ext cx="513271" cy="238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52FB9F-FAB3-214B-957E-585ACA410E59}"/>
              </a:ext>
            </a:extLst>
          </p:cNvPr>
          <p:cNvCxnSpPr/>
          <p:nvPr/>
        </p:nvCxnSpPr>
        <p:spPr>
          <a:xfrm flipV="1">
            <a:off x="4106383" y="2991827"/>
            <a:ext cx="1005306" cy="483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765B38-B6E5-E746-9E81-C8E5064D325C}"/>
              </a:ext>
            </a:extLst>
          </p:cNvPr>
          <p:cNvSpPr txBox="1"/>
          <p:nvPr/>
        </p:nvSpPr>
        <p:spPr>
          <a:xfrm>
            <a:off x="1205157" y="4054367"/>
            <a:ext cx="28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Counter example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94F7C-E2F0-9E41-94A4-67D368268DCD}"/>
              </a:ext>
            </a:extLst>
          </p:cNvPr>
          <p:cNvCxnSpPr>
            <a:cxnSpLocks/>
          </p:cNvCxnSpPr>
          <p:nvPr/>
        </p:nvCxnSpPr>
        <p:spPr>
          <a:xfrm flipV="1">
            <a:off x="4015285" y="3230513"/>
            <a:ext cx="1152740" cy="996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itel 3">
            <a:extLst>
              <a:ext uri="{FF2B5EF4-FFF2-40B4-BE49-F238E27FC236}">
                <a16:creationId xmlns:a16="http://schemas.microsoft.com/office/drawing/2014/main" id="{29BF789B-D447-1840-9456-7DDAF30102A3}"/>
              </a:ext>
            </a:extLst>
          </p:cNvPr>
          <p:cNvSpPr txBox="1">
            <a:spLocks/>
          </p:cNvSpPr>
          <p:nvPr/>
        </p:nvSpPr>
        <p:spPr bwMode="auto">
          <a:xfrm>
            <a:off x="326278" y="9232668"/>
            <a:ext cx="17880492" cy="129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BE2E1A"/>
                </a:solidFill>
                <a:latin typeface="+mj-lt"/>
                <a:ea typeface="+mj-ea"/>
                <a:cs typeface="+mj-cs"/>
              </a:defRPr>
            </a:lvl1pPr>
            <a:lvl2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2pPr>
            <a:lvl3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3pPr>
            <a:lvl4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4pPr>
            <a:lvl5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5pPr>
            <a:lvl6pPr marL="60995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6pPr>
            <a:lvl7pPr marL="121990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7pPr>
            <a:lvl8pPr marL="182985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8pPr>
            <a:lvl9pPr marL="243980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000" dirty="0">
                <a:solidFill>
                  <a:schemeClr val="bg1"/>
                </a:solidFill>
              </a:rPr>
              <a:t>Inferring state machines of Tunneled Direct-Link Setup, </a:t>
            </a:r>
            <a:r>
              <a:rPr lang="en-US" sz="2000" dirty="0" err="1">
                <a:solidFill>
                  <a:schemeClr val="bg1"/>
                </a:solidFill>
              </a:rPr>
              <a:t>Sébastiaan</a:t>
            </a:r>
            <a:r>
              <a:rPr lang="en-US" sz="2000" dirty="0">
                <a:solidFill>
                  <a:schemeClr val="bg1"/>
                </a:solidFill>
              </a:rPr>
              <a:t> Versteeg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6445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0CC2-D9B2-614B-B643-3C950987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00E9F-29A6-0D4E-98C4-B98DB1E2D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8193" y="1956068"/>
            <a:ext cx="14457791" cy="584463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82BC09C-DFFA-504D-AA54-3DE907370B63}"/>
              </a:ext>
            </a:extLst>
          </p:cNvPr>
          <p:cNvSpPr txBox="1">
            <a:spLocks/>
          </p:cNvSpPr>
          <p:nvPr/>
        </p:nvSpPr>
        <p:spPr bwMode="auto">
          <a:xfrm>
            <a:off x="326278" y="9232668"/>
            <a:ext cx="17880492" cy="129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BE2E1A"/>
                </a:solidFill>
                <a:latin typeface="+mj-lt"/>
                <a:ea typeface="+mj-ea"/>
                <a:cs typeface="+mj-cs"/>
              </a:defRPr>
            </a:lvl1pPr>
            <a:lvl2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2pPr>
            <a:lvl3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3pPr>
            <a:lvl4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4pPr>
            <a:lvl5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5pPr>
            <a:lvl6pPr marL="60995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6pPr>
            <a:lvl7pPr marL="121990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7pPr>
            <a:lvl8pPr marL="182985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8pPr>
            <a:lvl9pPr marL="243980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000" dirty="0">
                <a:solidFill>
                  <a:schemeClr val="bg1"/>
                </a:solidFill>
              </a:rPr>
              <a:t>Inferring state machines of Tunneled Direct-Link Setup, </a:t>
            </a:r>
            <a:r>
              <a:rPr lang="en-US" sz="2000" dirty="0" err="1">
                <a:solidFill>
                  <a:schemeClr val="bg1"/>
                </a:solidFill>
              </a:rPr>
              <a:t>Sébastiaan</a:t>
            </a:r>
            <a:r>
              <a:rPr lang="en-US" sz="2000" dirty="0">
                <a:solidFill>
                  <a:schemeClr val="bg1"/>
                </a:solidFill>
              </a:rPr>
              <a:t> Versteeg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0361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0610C197-D2CE-F742-808A-4203E95CFBE9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517056A0-CF55-7C43-983E-1F57EB9600F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RU_PPT_ENG_Algemeen</Template>
  <TotalTime>673</TotalTime>
  <Words>174</Words>
  <Application>Microsoft Macintosh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Helvetica</vt:lpstr>
      <vt:lpstr>1_Basis NL</vt:lpstr>
      <vt:lpstr>Titel NL</vt:lpstr>
      <vt:lpstr>Wi-Fi</vt:lpstr>
      <vt:lpstr>Tunneled Direct-Link Setup</vt:lpstr>
      <vt:lpstr>Model learning</vt:lpstr>
      <vt:lpstr>Result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Sébastiaan Versteeg</cp:lastModifiedBy>
  <cp:revision>34</cp:revision>
  <cp:lastPrinted>2019-01-21T14:40:41Z</cp:lastPrinted>
  <dcterms:created xsi:type="dcterms:W3CDTF">2017-03-20T08:02:45Z</dcterms:created>
  <dcterms:modified xsi:type="dcterms:W3CDTF">2019-06-18T13:32:43Z</dcterms:modified>
</cp:coreProperties>
</file>