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7"/>
  </p:notesMasterIdLst>
  <p:handoutMasterIdLst>
    <p:handoutMasterId r:id="rId18"/>
  </p:handoutMasterIdLst>
  <p:sldIdLst>
    <p:sldId id="403" r:id="rId3"/>
    <p:sldId id="405" r:id="rId4"/>
    <p:sldId id="406" r:id="rId5"/>
    <p:sldId id="407" r:id="rId6"/>
    <p:sldId id="410" r:id="rId7"/>
    <p:sldId id="411" r:id="rId8"/>
    <p:sldId id="408" r:id="rId9"/>
    <p:sldId id="409" r:id="rId10"/>
    <p:sldId id="421" r:id="rId11"/>
    <p:sldId id="413" r:id="rId12"/>
    <p:sldId id="414" r:id="rId13"/>
    <p:sldId id="416" r:id="rId14"/>
    <p:sldId id="418" r:id="rId15"/>
    <p:sldId id="419" r:id="rId16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76"/>
    <a:srgbClr val="ED1B24"/>
    <a:srgbClr val="BF2C1A"/>
    <a:srgbClr val="B72922"/>
    <a:srgbClr val="BE2E1A"/>
    <a:srgbClr val="BF2E1B"/>
    <a:srgbClr val="B72E1B"/>
    <a:srgbClr val="B3011B"/>
    <a:srgbClr val="A8011B"/>
    <a:srgbClr val="00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75836" autoAdjust="0"/>
  </p:normalViewPr>
  <p:slideViewPr>
    <p:cSldViewPr snapToGrid="0" snapToObjects="1">
      <p:cViewPr varScale="1">
        <p:scale>
          <a:sx n="74" d="100"/>
          <a:sy n="74" d="100"/>
        </p:scale>
        <p:origin x="1928" y="184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23-01-19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23-01-19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together our learning setup together with our mapper and other tools can be </a:t>
            </a:r>
            <a:r>
              <a:rPr lang="en-US" dirty="0" err="1"/>
              <a:t>visualised</a:t>
            </a:r>
            <a:r>
              <a:rPr lang="en-US" dirty="0"/>
              <a:t> as follows.</a:t>
            </a:r>
          </a:p>
          <a:p>
            <a:endParaRPr lang="en-US" dirty="0"/>
          </a:p>
          <a:p>
            <a:r>
              <a:rPr lang="en-US" dirty="0"/>
              <a:t>Write TDLS implementation from scratch</a:t>
            </a:r>
          </a:p>
          <a:p>
            <a:r>
              <a:rPr lang="en-US" dirty="0"/>
              <a:t>Using </a:t>
            </a:r>
            <a:r>
              <a:rPr lang="en-US" dirty="0" err="1"/>
              <a:t>wpa_supplicant</a:t>
            </a:r>
            <a:r>
              <a:rPr lang="en-US" dirty="0"/>
              <a:t> test code to setup virtual interfaces</a:t>
            </a:r>
          </a:p>
          <a:p>
            <a:endParaRPr lang="en-US" dirty="0"/>
          </a:p>
          <a:p>
            <a:r>
              <a:rPr lang="en-US" dirty="0" err="1"/>
              <a:t>wpa_supplicant</a:t>
            </a:r>
            <a:r>
              <a:rPr lang="en-US" dirty="0"/>
              <a:t> = implementation for </a:t>
            </a:r>
            <a:r>
              <a:rPr lang="en-US" dirty="0" err="1"/>
              <a:t>wpa</a:t>
            </a:r>
            <a:r>
              <a:rPr lang="en-US" dirty="0"/>
              <a:t>/</a:t>
            </a:r>
            <a:r>
              <a:rPr lang="en-US" dirty="0" err="1"/>
              <a:t>tdls</a:t>
            </a:r>
            <a:r>
              <a:rPr lang="en-US" dirty="0"/>
              <a:t> on most </a:t>
            </a:r>
            <a:r>
              <a:rPr lang="en-US" dirty="0" err="1"/>
              <a:t>linux</a:t>
            </a:r>
            <a:r>
              <a:rPr lang="en-US" dirty="0"/>
              <a:t> systems + whole android</a:t>
            </a:r>
          </a:p>
        </p:txBody>
      </p:sp>
    </p:spTree>
    <p:extLst>
      <p:ext uri="{BB962C8B-B14F-4D97-AF65-F5344CB8AC3E}">
        <p14:creationId xmlns:p14="http://schemas.microsoft.com/office/powerpoint/2010/main" val="2219654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resulting state machine with all transitions. Exactly as we expected.</a:t>
            </a:r>
          </a:p>
        </p:txBody>
      </p:sp>
    </p:spTree>
    <p:extLst>
      <p:ext uri="{BB962C8B-B14F-4D97-AF65-F5344CB8AC3E}">
        <p14:creationId xmlns:p14="http://schemas.microsoft.com/office/powerpoint/2010/main" val="47778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Our code is able to infer a state machine of TDLS</a:t>
            </a:r>
          </a:p>
          <a:p>
            <a:r>
              <a:rPr lang="en-US" dirty="0"/>
              <a:t>- Improved knowledge about how TDLS works</a:t>
            </a:r>
          </a:p>
          <a:p>
            <a:r>
              <a:rPr lang="en-US" dirty="0"/>
              <a:t>- Simple tools to do the job</a:t>
            </a:r>
          </a:p>
        </p:txBody>
      </p:sp>
    </p:spTree>
    <p:extLst>
      <p:ext uri="{BB962C8B-B14F-4D97-AF65-F5344CB8AC3E}">
        <p14:creationId xmlns:p14="http://schemas.microsoft.com/office/powerpoint/2010/main" val="197069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89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past years we have seen a massive increase in the use of Wi-Fi. These networks are encrypted to provide confidentiality, users should be able to rely on the security mechanisms.</a:t>
            </a:r>
          </a:p>
          <a:p>
            <a:r>
              <a:rPr lang="en-US" dirty="0"/>
              <a:t>Why is this relevant? TDLS is part of the Wi-Fi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52142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Wi-Fi network with a lot of devices, connecting them all together providing access to the internet. </a:t>
            </a:r>
          </a:p>
        </p:txBody>
      </p:sp>
    </p:spTree>
    <p:extLst>
      <p:ext uri="{BB962C8B-B14F-4D97-AF65-F5344CB8AC3E}">
        <p14:creationId xmlns:p14="http://schemas.microsoft.com/office/powerpoint/2010/main" val="90261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TDLS sets up a direct link between two of the devices to lighten the load on the access point</a:t>
            </a:r>
          </a:p>
        </p:txBody>
      </p:sp>
    </p:spTree>
    <p:extLst>
      <p:ext uri="{BB962C8B-B14F-4D97-AF65-F5344CB8AC3E}">
        <p14:creationId xmlns:p14="http://schemas.microsoft.com/office/powerpoint/2010/main" val="423210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/>
              <a:t>Both </a:t>
            </a:r>
            <a:r>
              <a:rPr lang="nl-NL" noProof="0" dirty="0" err="1"/>
              <a:t>negotiate</a:t>
            </a:r>
            <a:r>
              <a:rPr lang="nl-NL" noProof="0" dirty="0"/>
              <a:t> a </a:t>
            </a:r>
            <a:r>
              <a:rPr lang="nl-NL" noProof="0" dirty="0" err="1"/>
              <a:t>key</a:t>
            </a:r>
            <a:r>
              <a:rPr lang="nl-NL" noProof="0" dirty="0"/>
              <a:t>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protect</a:t>
            </a:r>
            <a:r>
              <a:rPr lang="nl-NL" noProof="0" dirty="0"/>
              <a:t> data frame, </a:t>
            </a:r>
            <a:r>
              <a:rPr lang="nl-NL" noProof="0" dirty="0" err="1"/>
              <a:t>our</a:t>
            </a:r>
            <a:r>
              <a:rPr lang="nl-NL" noProof="0" dirty="0"/>
              <a:t> research </a:t>
            </a:r>
            <a:r>
              <a:rPr lang="nl-NL" noProof="0" dirty="0" err="1"/>
              <a:t>focuses</a:t>
            </a:r>
            <a:r>
              <a:rPr lang="nl-NL" noProof="0" dirty="0"/>
              <a:t> on TPK. The 4-way </a:t>
            </a:r>
            <a:r>
              <a:rPr lang="nl-NL" noProof="0" dirty="0" err="1"/>
              <a:t>handshake</a:t>
            </a:r>
            <a:r>
              <a:rPr lang="nl-NL" noProof="0" dirty="0"/>
              <a:t> </a:t>
            </a:r>
            <a:r>
              <a:rPr lang="nl-NL" noProof="0" dirty="0" err="1"/>
              <a:t>provides</a:t>
            </a:r>
            <a:r>
              <a:rPr lang="nl-NL" noProof="0" dirty="0"/>
              <a:t> security </a:t>
            </a:r>
            <a:r>
              <a:rPr lang="nl-NL" noProof="0" dirty="0" err="1"/>
              <a:t>for</a:t>
            </a:r>
            <a:r>
              <a:rPr lang="nl-NL" noProof="0" dirty="0"/>
              <a:t> </a:t>
            </a:r>
            <a:r>
              <a:rPr lang="nl-NL" noProof="0" dirty="0" err="1"/>
              <a:t>the</a:t>
            </a:r>
            <a:r>
              <a:rPr lang="nl-NL" noProof="0" dirty="0"/>
              <a:t> links </a:t>
            </a:r>
            <a:r>
              <a:rPr lang="nl-NL" noProof="0" dirty="0" err="1"/>
              <a:t>to</a:t>
            </a:r>
            <a:r>
              <a:rPr lang="nl-NL" noProof="0" dirty="0"/>
              <a:t> </a:t>
            </a:r>
            <a:r>
              <a:rPr lang="nl-NL" noProof="0" dirty="0" err="1"/>
              <a:t>the</a:t>
            </a:r>
            <a:r>
              <a:rPr lang="nl-NL" noProof="0" dirty="0"/>
              <a:t> access point.</a:t>
            </a:r>
            <a:endParaRPr lang="LID65535" noProof="0" dirty="0"/>
          </a:p>
        </p:txBody>
      </p:sp>
    </p:spTree>
    <p:extLst>
      <p:ext uri="{BB962C8B-B14F-4D97-AF65-F5344CB8AC3E}">
        <p14:creationId xmlns:p14="http://schemas.microsoft.com/office/powerpoint/2010/main" val="7338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TPK handshake utilizes AES to calculate the MIC to confirm the connection and provide confidentiality over the link.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Messages protected since link with AP is protected.</a:t>
            </a:r>
          </a:p>
        </p:txBody>
      </p:sp>
    </p:spTree>
    <p:extLst>
      <p:ext uri="{BB962C8B-B14F-4D97-AF65-F5344CB8AC3E}">
        <p14:creationId xmlns:p14="http://schemas.microsoft.com/office/powerpoint/2010/main" val="139112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check the handshake?</a:t>
            </a:r>
          </a:p>
          <a:p>
            <a:r>
              <a:rPr lang="en-US" dirty="0"/>
              <a:t>Using model learning.</a:t>
            </a:r>
          </a:p>
          <a:p>
            <a:r>
              <a:rPr lang="en-US" dirty="0"/>
              <a:t>Learner can send and receive messages to the SUL</a:t>
            </a:r>
          </a:p>
          <a:p>
            <a:r>
              <a:rPr lang="en-US" dirty="0"/>
              <a:t>Learner tries to establish a hypothesis using the L* algorithm. Learner checks algorithm using </a:t>
            </a:r>
            <a:r>
              <a:rPr lang="en-US" dirty="0" err="1"/>
              <a:t>randomwords</a:t>
            </a:r>
            <a:r>
              <a:rPr lang="en-US" dirty="0"/>
              <a:t>.</a:t>
            </a:r>
          </a:p>
          <a:p>
            <a:r>
              <a:rPr lang="en-US" dirty="0"/>
              <a:t>Counter example? Create new hypothesis and reset.</a:t>
            </a:r>
          </a:p>
          <a:p>
            <a:r>
              <a:rPr lang="en-US" dirty="0"/>
              <a:t>Eventually the learner will output a model</a:t>
            </a:r>
          </a:p>
          <a:p>
            <a:r>
              <a:rPr lang="en-US" dirty="0"/>
              <a:t>that represents the SUL</a:t>
            </a:r>
          </a:p>
        </p:txBody>
      </p:sp>
    </p:spTree>
    <p:extLst>
      <p:ext uri="{BB962C8B-B14F-4D97-AF65-F5344CB8AC3E}">
        <p14:creationId xmlns:p14="http://schemas.microsoft.com/office/powerpoint/2010/main" val="373552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TDLS:</a:t>
            </a:r>
          </a:p>
          <a:p>
            <a:r>
              <a:rPr lang="en-US" dirty="0"/>
              <a:t>Implemented mapper</a:t>
            </a:r>
          </a:p>
          <a:p>
            <a:endParaRPr lang="en-US" dirty="0"/>
          </a:p>
          <a:p>
            <a:r>
              <a:rPr lang="en-US" dirty="0"/>
              <a:t>Mapper can convert tokens to packets</a:t>
            </a:r>
          </a:p>
          <a:p>
            <a:r>
              <a:rPr lang="en-US" dirty="0"/>
              <a:t>Response packets converted to tokens</a:t>
            </a:r>
          </a:p>
        </p:txBody>
      </p:sp>
    </p:spTree>
    <p:extLst>
      <p:ext uri="{BB962C8B-B14F-4D97-AF65-F5344CB8AC3E}">
        <p14:creationId xmlns:p14="http://schemas.microsoft.com/office/powerpoint/2010/main" val="339583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the mapper, most challenging</a:t>
            </a:r>
          </a:p>
          <a:p>
            <a:endParaRPr lang="en-US" dirty="0"/>
          </a:p>
          <a:p>
            <a:r>
              <a:rPr lang="en-US" dirty="0"/>
              <a:t>- Check connection</a:t>
            </a:r>
          </a:p>
          <a:p>
            <a:r>
              <a:rPr lang="en-US" dirty="0"/>
              <a:t>- Error messages</a:t>
            </a:r>
          </a:p>
          <a:p>
            <a:r>
              <a:rPr lang="en-US" dirty="0"/>
              <a:t>- Retransmissions</a:t>
            </a:r>
          </a:p>
          <a:p>
            <a:endParaRPr lang="en-US" dirty="0"/>
          </a:p>
          <a:p>
            <a:r>
              <a:rPr lang="en-US" dirty="0"/>
              <a:t>Happy flow</a:t>
            </a:r>
          </a:p>
        </p:txBody>
      </p:sp>
    </p:spTree>
    <p:extLst>
      <p:ext uri="{BB962C8B-B14F-4D97-AF65-F5344CB8AC3E}">
        <p14:creationId xmlns:p14="http://schemas.microsoft.com/office/powerpoint/2010/main" val="40993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23-01-19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23-01-19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23-01-19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23-01-19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23-01-19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23-01-19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en-US" dirty="0"/>
              <a:t>Inferring state machines of Tunneled Direct-Link Setup</a:t>
            </a:r>
            <a:br>
              <a:rPr lang="en-US" dirty="0"/>
            </a:br>
            <a:r>
              <a:rPr lang="nl-NL" sz="2400" dirty="0"/>
              <a:t>Bachelor Thesis Presentation</a:t>
            </a:r>
            <a:br>
              <a:rPr lang="nl-NL" sz="2400" dirty="0"/>
            </a:br>
            <a:r>
              <a:rPr lang="nl-NL" sz="2400" dirty="0"/>
              <a:t>23 </a:t>
            </a:r>
            <a:r>
              <a:rPr lang="nl-NL" sz="2400" dirty="0" err="1"/>
              <a:t>January</a:t>
            </a:r>
            <a:r>
              <a:rPr lang="nl-NL" sz="2400" dirty="0"/>
              <a:t> 2019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200884" y="7105337"/>
            <a:ext cx="3760860" cy="1930713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nl-NL" dirty="0">
                <a:solidFill>
                  <a:schemeClr val="bg1"/>
                </a:solidFill>
              </a:rPr>
              <a:t>Author:</a:t>
            </a:r>
          </a:p>
          <a:p>
            <a:pPr>
              <a:spcBef>
                <a:spcPts val="500"/>
              </a:spcBef>
            </a:pPr>
            <a:r>
              <a:rPr lang="nl-NL" dirty="0">
                <a:solidFill>
                  <a:schemeClr val="bg1"/>
                </a:solidFill>
              </a:rPr>
              <a:t>Sébastiaan Versteeg</a:t>
            </a:r>
          </a:p>
          <a:p>
            <a:pPr>
              <a:spcBef>
                <a:spcPts val="500"/>
              </a:spcBef>
            </a:pPr>
            <a:r>
              <a:rPr lang="nl-NL" dirty="0" err="1">
                <a:solidFill>
                  <a:schemeClr val="bg1"/>
                </a:solidFill>
              </a:rPr>
              <a:t>hello@sebastiaan.app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ijdelijke aanduiding voor inhoud 4">
            <a:extLst>
              <a:ext uri="{FF2B5EF4-FFF2-40B4-BE49-F238E27FC236}">
                <a16:creationId xmlns:a16="http://schemas.microsoft.com/office/drawing/2014/main" id="{A85D9817-94EC-734D-89B4-F77892528749}"/>
              </a:ext>
            </a:extLst>
          </p:cNvPr>
          <p:cNvSpPr txBox="1">
            <a:spLocks/>
          </p:cNvSpPr>
          <p:nvPr/>
        </p:nvSpPr>
        <p:spPr bwMode="auto">
          <a:xfrm>
            <a:off x="6490741" y="7105337"/>
            <a:ext cx="3760860" cy="19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866215" rtl="0" eaLnBrk="0" fontAlgn="base" hangingPunct="0">
              <a:spcBef>
                <a:spcPts val="2001"/>
              </a:spcBef>
              <a:spcAft>
                <a:spcPct val="0"/>
              </a:spcAft>
              <a:buFont typeface="Arial" charset="0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060" indent="-455346" algn="l" defTabSz="866215" rtl="0" eaLnBrk="0" fontAlgn="base" hangingPunct="0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5247" indent="-457463" algn="l" defTabSz="866215" rtl="0" eaLnBrk="0" fontAlgn="base" hangingPunct="0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2599" indent="-381219" algn="l" defTabSz="866215" rtl="0" eaLnBrk="0" fontAlgn="base" hangingPunct="0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8904" indent="-381219" algn="l" defTabSz="866215" rtl="0" eaLnBrk="0" fontAlgn="base" hangingPunct="0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nl-NL" dirty="0">
                <a:solidFill>
                  <a:schemeClr val="bg1"/>
                </a:solidFill>
              </a:rPr>
              <a:t>First supervisor/assessor:</a:t>
            </a:r>
          </a:p>
          <a:p>
            <a:pPr>
              <a:spcBef>
                <a:spcPts val="500"/>
              </a:spcBef>
            </a:pPr>
            <a:r>
              <a:rPr lang="nl" dirty="0">
                <a:solidFill>
                  <a:schemeClr val="bg1"/>
                </a:solidFill>
              </a:rPr>
              <a:t>dr. ir. Joeri de Ruiter</a:t>
            </a:r>
          </a:p>
          <a:p>
            <a:pPr>
              <a:spcBef>
                <a:spcPts val="500"/>
              </a:spcBef>
            </a:pPr>
            <a:r>
              <a:rPr lang="nl-NL" dirty="0" err="1">
                <a:solidFill>
                  <a:schemeClr val="bg1"/>
                </a:solidFill>
              </a:rPr>
              <a:t>joeri@cs.ru.nl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2BC165EB-6427-AA42-9DD5-0D62BD1524F0}"/>
              </a:ext>
            </a:extLst>
          </p:cNvPr>
          <p:cNvSpPr txBox="1">
            <a:spLocks/>
          </p:cNvSpPr>
          <p:nvPr/>
        </p:nvSpPr>
        <p:spPr bwMode="auto">
          <a:xfrm>
            <a:off x="11780598" y="7040819"/>
            <a:ext cx="3760860" cy="19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866215" rtl="0" eaLnBrk="0" fontAlgn="base" hangingPunct="0">
              <a:spcBef>
                <a:spcPts val="2001"/>
              </a:spcBef>
              <a:spcAft>
                <a:spcPct val="0"/>
              </a:spcAft>
              <a:buFont typeface="Arial" charset="0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060" indent="-455346" algn="l" defTabSz="866215" rtl="0" eaLnBrk="0" fontAlgn="base" hangingPunct="0">
              <a:lnSpc>
                <a:spcPct val="90000"/>
              </a:lnSpc>
              <a:spcBef>
                <a:spcPts val="2001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5247" indent="-457463" algn="l" defTabSz="866215" rtl="0" eaLnBrk="0" fontAlgn="base" hangingPunct="0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2599" indent="-381219" algn="l" defTabSz="866215" rtl="0" eaLnBrk="0" fontAlgn="base" hangingPunct="0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18904" indent="-381219" algn="l" defTabSz="866215" rtl="0" eaLnBrk="0" fontAlgn="base" hangingPunct="0">
              <a:lnSpc>
                <a:spcPct val="90000"/>
              </a:lnSpc>
              <a:spcBef>
                <a:spcPts val="1334"/>
              </a:spcBef>
              <a:spcAft>
                <a:spcPct val="0"/>
              </a:spcAft>
              <a:buFont typeface="Helvetica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71430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38962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506495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74027" indent="-433767" algn="l" defTabSz="867533" rtl="0" eaLnBrk="1" latinLnBrk="0" hangingPunct="1">
              <a:spcBef>
                <a:spcPct val="20000"/>
              </a:spcBef>
              <a:buFont typeface="Arial"/>
              <a:buChar char="•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nl-NL" dirty="0">
                <a:solidFill>
                  <a:schemeClr val="bg1"/>
                </a:solidFill>
              </a:rPr>
              <a:t>Second assessor:</a:t>
            </a:r>
          </a:p>
          <a:p>
            <a:pPr>
              <a:spcBef>
                <a:spcPts val="500"/>
              </a:spcBef>
            </a:pPr>
            <a:r>
              <a:rPr lang="nl-NL" dirty="0">
                <a:solidFill>
                  <a:schemeClr val="bg1"/>
                </a:solidFill>
              </a:rPr>
              <a:t>dr. ir. Erik Poll</a:t>
            </a:r>
          </a:p>
          <a:p>
            <a:pPr>
              <a:spcBef>
                <a:spcPts val="500"/>
              </a:spcBef>
            </a:pPr>
            <a:r>
              <a:rPr lang="nl-NL" dirty="0" err="1">
                <a:solidFill>
                  <a:schemeClr val="bg1"/>
                </a:solidFill>
              </a:rPr>
              <a:t>erikpoll@cs.ru.nl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4CE2-21E8-954B-BA3A-E12F4341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CFBF7B12-5B06-774D-94DB-51AC5BE1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00732" y="2551675"/>
            <a:ext cx="14889083" cy="1330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4C2B-D4B6-DC4B-B5E4-5E9CD136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2" y="4633993"/>
            <a:ext cx="14889083" cy="4186006"/>
          </a:xfrm>
        </p:spPr>
        <p:txBody>
          <a:bodyPr/>
          <a:lstStyle/>
          <a:p>
            <a:r>
              <a:rPr lang="en-US" dirty="0"/>
              <a:t>Learner: </a:t>
            </a:r>
            <a:r>
              <a:rPr lang="en-US" dirty="0" err="1"/>
              <a:t>StateLearner</a:t>
            </a:r>
            <a:r>
              <a:rPr lang="en-US" dirty="0"/>
              <a:t> + </a:t>
            </a:r>
            <a:r>
              <a:rPr lang="en-US" dirty="0" err="1"/>
              <a:t>LearnLib</a:t>
            </a:r>
            <a:endParaRPr lang="en-US" dirty="0"/>
          </a:p>
          <a:p>
            <a:r>
              <a:rPr lang="en-US" dirty="0"/>
              <a:t>Mapper: Python script communicating with sockets and interfaces using </a:t>
            </a:r>
            <a:r>
              <a:rPr lang="en-US" dirty="0" err="1"/>
              <a:t>Scapy</a:t>
            </a:r>
            <a:r>
              <a:rPr lang="en-US" dirty="0"/>
              <a:t> </a:t>
            </a:r>
          </a:p>
          <a:p>
            <a:r>
              <a:rPr lang="en-US" dirty="0"/>
              <a:t>Virtual interfaces and access point: </a:t>
            </a:r>
            <a:r>
              <a:rPr lang="en-US" dirty="0" err="1"/>
              <a:t>hostapd</a:t>
            </a:r>
            <a:endParaRPr lang="en-US" dirty="0"/>
          </a:p>
          <a:p>
            <a:r>
              <a:rPr lang="en-US" dirty="0"/>
              <a:t>TDLS Implementation: </a:t>
            </a:r>
            <a:r>
              <a:rPr lang="en-US" dirty="0" err="1"/>
              <a:t>wpa_supplicant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581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0CC2-D9B2-614B-B643-3C950987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00E9F-29A6-0D4E-98C4-B98DB1E2D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193" y="1956068"/>
            <a:ext cx="14457791" cy="5844639"/>
          </a:xfrm>
        </p:spPr>
      </p:pic>
    </p:spTree>
    <p:extLst>
      <p:ext uri="{BB962C8B-B14F-4D97-AF65-F5344CB8AC3E}">
        <p14:creationId xmlns:p14="http://schemas.microsoft.com/office/powerpoint/2010/main" val="333530361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9356-1DA7-E944-948F-E1758174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38BD-A8A6-2446-ACB6-40898ECB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2" y="2636908"/>
            <a:ext cx="7146453" cy="5561695"/>
          </a:xfrm>
        </p:spPr>
        <p:txBody>
          <a:bodyPr/>
          <a:lstStyle/>
          <a:p>
            <a:r>
              <a:rPr lang="en-US" dirty="0"/>
              <a:t>We can infer a state machine of a TDLS implementation</a:t>
            </a:r>
          </a:p>
          <a:p>
            <a:r>
              <a:rPr lang="en-US" dirty="0"/>
              <a:t>Inferring state machines improves our knowledge of a protocol</a:t>
            </a:r>
          </a:p>
          <a:p>
            <a:r>
              <a:rPr lang="en-US" dirty="0"/>
              <a:t>TDLS can be implemented using only Python, </a:t>
            </a:r>
            <a:r>
              <a:rPr lang="en-US" dirty="0" err="1"/>
              <a:t>Scapy</a:t>
            </a:r>
            <a:r>
              <a:rPr lang="en-US" dirty="0"/>
              <a:t> and crypto tools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BD8268-242B-9B4B-81F5-ABD7903B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43363" y="2636908"/>
            <a:ext cx="7146452" cy="288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371919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0BC9-0479-8544-A769-251FE9E5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96A0-3916-2040-9E94-167A15FA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Current limitations:</a:t>
            </a:r>
          </a:p>
          <a:p>
            <a:r>
              <a:rPr lang="en-US" dirty="0"/>
              <a:t>Assumptions made in the mapper</a:t>
            </a:r>
          </a:p>
          <a:p>
            <a:r>
              <a:rPr lang="en-US" dirty="0"/>
              <a:t>Ignoring error messages, only well formatted packets</a:t>
            </a:r>
          </a:p>
          <a:p>
            <a:r>
              <a:rPr lang="en-US" dirty="0"/>
              <a:t>Tested on virtual setup</a:t>
            </a:r>
          </a:p>
          <a:p>
            <a:pPr marL="0" indent="0">
              <a:buNone/>
            </a:pPr>
            <a:r>
              <a:rPr lang="en-US" dirty="0"/>
              <a:t>Possible improvements:</a:t>
            </a:r>
          </a:p>
          <a:p>
            <a:r>
              <a:rPr lang="en-US" dirty="0"/>
              <a:t>Fuzzing messages</a:t>
            </a:r>
          </a:p>
          <a:p>
            <a:r>
              <a:rPr lang="en-US" dirty="0"/>
              <a:t>Malformed message as input</a:t>
            </a:r>
          </a:p>
          <a:p>
            <a:r>
              <a:rPr lang="en-US" dirty="0"/>
              <a:t>Use real hardware</a:t>
            </a:r>
          </a:p>
          <a:p>
            <a:r>
              <a:rPr lang="en-US" dirty="0"/>
              <a:t>Implement a ping to confirm a successful TDLS setup</a:t>
            </a:r>
          </a:p>
        </p:txBody>
      </p:sp>
    </p:spTree>
    <p:extLst>
      <p:ext uri="{BB962C8B-B14F-4D97-AF65-F5344CB8AC3E}">
        <p14:creationId xmlns:p14="http://schemas.microsoft.com/office/powerpoint/2010/main" val="252484008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D287-0525-3349-B1AE-DFAF9D16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884" y="4052860"/>
            <a:ext cx="14889249" cy="1247560"/>
          </a:xfrm>
        </p:spPr>
        <p:txBody>
          <a:bodyPr/>
          <a:lstStyle/>
          <a:p>
            <a:pPr algn="ctr"/>
            <a:r>
              <a:rPr lang="en-US" sz="70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98DA-819B-924F-B8EF-CB19D113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884" y="7214047"/>
            <a:ext cx="14889249" cy="5085455"/>
          </a:xfrm>
        </p:spPr>
        <p:txBody>
          <a:bodyPr/>
          <a:lstStyle/>
          <a:p>
            <a:pPr algn="ctr"/>
            <a:r>
              <a:rPr lang="en-US" sz="2400" dirty="0"/>
              <a:t>Inferring state machines of Tunneled Direct-Link Setup</a:t>
            </a:r>
            <a:br>
              <a:rPr lang="nl-NL" sz="2400" dirty="0"/>
            </a:br>
            <a:r>
              <a:rPr lang="nl-NL" sz="2400" dirty="0"/>
              <a:t>23 </a:t>
            </a:r>
            <a:r>
              <a:rPr lang="nl-NL" sz="2400" dirty="0" err="1"/>
              <a:t>January</a:t>
            </a:r>
            <a:r>
              <a:rPr lang="nl-NL" sz="2400" dirty="0"/>
              <a:t> 2019</a:t>
            </a:r>
            <a:br>
              <a:rPr lang="nl-NL" sz="2400" dirty="0"/>
            </a:br>
            <a:r>
              <a:rPr lang="nl-NL" sz="2400" dirty="0"/>
              <a:t>Sébastiaan Versteeg</a:t>
            </a:r>
            <a:br>
              <a:rPr lang="nl-NL" sz="2400" dirty="0"/>
            </a:br>
            <a:r>
              <a:rPr lang="nl-NL" sz="2400" dirty="0" err="1"/>
              <a:t>hello@sebastiaan.app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8597029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518F02-AB44-7647-BA84-3DF7ED30A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51" y="1327041"/>
            <a:ext cx="7882880" cy="4909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12AEA-60CF-4A4A-8BC2-8EC1526C2770}"/>
              </a:ext>
            </a:extLst>
          </p:cNvPr>
          <p:cNvSpPr txBox="1"/>
          <p:nvPr/>
        </p:nvSpPr>
        <p:spPr>
          <a:xfrm>
            <a:off x="1100397" y="6236678"/>
            <a:ext cx="202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Source: </a:t>
            </a:r>
            <a:r>
              <a:rPr lang="en-US" sz="1400" dirty="0" err="1">
                <a:latin typeface="+mn-lt"/>
              </a:rPr>
              <a:t>WiGle.net</a:t>
            </a:r>
            <a:endParaRPr lang="en-US" sz="1400" dirty="0">
              <a:latin typeface="+mn-lt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CEBC398-115D-B445-ADFB-1C77FCE9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83277" y="1800225"/>
            <a:ext cx="7473216" cy="42116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4DF47F-A865-F14A-9CFC-033B16658BAD}"/>
              </a:ext>
            </a:extLst>
          </p:cNvPr>
          <p:cNvSpPr txBox="1"/>
          <p:nvPr/>
        </p:nvSpPr>
        <p:spPr>
          <a:xfrm>
            <a:off x="8983276" y="6082790"/>
            <a:ext cx="2023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Source: </a:t>
            </a:r>
            <a:r>
              <a:rPr lang="en-US" sz="1400" dirty="0" err="1">
                <a:latin typeface="+mn-lt"/>
              </a:rPr>
              <a:t>WiGle.net</a:t>
            </a:r>
            <a:endParaRPr lang="en-US" sz="14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33507-7772-934C-8E54-5302F79E0131}"/>
              </a:ext>
            </a:extLst>
          </p:cNvPr>
          <p:cNvSpPr txBox="1"/>
          <p:nvPr/>
        </p:nvSpPr>
        <p:spPr>
          <a:xfrm>
            <a:off x="1100397" y="7090348"/>
            <a:ext cx="15508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n-lt"/>
              </a:rPr>
              <a:t>Every user relies on reliable security mechanisms!</a:t>
            </a: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fi router illustration">
            <a:extLst>
              <a:ext uri="{FF2B5EF4-FFF2-40B4-BE49-F238E27FC236}">
                <a16:creationId xmlns:a16="http://schemas.microsoft.com/office/drawing/2014/main" id="{4211474F-066A-174D-BCA7-0B2DA04A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48" y="4006184"/>
            <a:ext cx="3208103" cy="17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result for wifi logo">
            <a:extLst>
              <a:ext uri="{FF2B5EF4-FFF2-40B4-BE49-F238E27FC236}">
                <a16:creationId xmlns:a16="http://schemas.microsoft.com/office/drawing/2014/main" id="{96F656CE-198D-6740-B57F-62AD6453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7928" flipH="1">
            <a:off x="7209532" y="3933647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/>
              <a:t>Wi-Fi</a:t>
            </a:r>
          </a:p>
        </p:txBody>
      </p:sp>
      <p:pic>
        <p:nvPicPr>
          <p:cNvPr id="2058" name="Picture 10" descr="Image result for laptop illustration">
            <a:extLst>
              <a:ext uri="{FF2B5EF4-FFF2-40B4-BE49-F238E27FC236}">
                <a16:creationId xmlns:a16="http://schemas.microsoft.com/office/drawing/2014/main" id="{31B4B518-4CA9-3D4B-B7E9-932A9E5DD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7" y="1454046"/>
            <a:ext cx="3286953" cy="246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laystation illustration">
            <a:extLst>
              <a:ext uri="{FF2B5EF4-FFF2-40B4-BE49-F238E27FC236}">
                <a16:creationId xmlns:a16="http://schemas.microsoft.com/office/drawing/2014/main" id="{293531D5-662A-0746-85C4-A0BC0ED9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36" y="1887147"/>
            <a:ext cx="2940675" cy="153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martphone illustration">
            <a:extLst>
              <a:ext uri="{FF2B5EF4-FFF2-40B4-BE49-F238E27FC236}">
                <a16:creationId xmlns:a16="http://schemas.microsoft.com/office/drawing/2014/main" id="{31AE8EAC-54C6-1A47-9C9A-7A5DC3A6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50" y="5750590"/>
            <a:ext cx="2237525" cy="22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smart tv illustration">
            <a:extLst>
              <a:ext uri="{FF2B5EF4-FFF2-40B4-BE49-F238E27FC236}">
                <a16:creationId xmlns:a16="http://schemas.microsoft.com/office/drawing/2014/main" id="{61823D94-EDA7-354F-BF50-FE2630DB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5" y="3441552"/>
            <a:ext cx="3208103" cy="22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DD715-635D-A841-A5FD-302623D1439A}"/>
              </a:ext>
            </a:extLst>
          </p:cNvPr>
          <p:cNvCxnSpPr/>
          <p:nvPr/>
        </p:nvCxnSpPr>
        <p:spPr>
          <a:xfrm flipV="1">
            <a:off x="6160957" y="5426439"/>
            <a:ext cx="1633928" cy="1004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B326E-C8C2-024A-A5E2-2EF6B11D3615}"/>
              </a:ext>
            </a:extLst>
          </p:cNvPr>
          <p:cNvCxnSpPr/>
          <p:nvPr/>
        </p:nvCxnSpPr>
        <p:spPr>
          <a:xfrm>
            <a:off x="6421243" y="2798933"/>
            <a:ext cx="2068643" cy="1918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C8F88-0CE7-3B4A-9628-BF5CC1DE0121}"/>
              </a:ext>
            </a:extLst>
          </p:cNvPr>
          <p:cNvCxnSpPr/>
          <p:nvPr/>
        </p:nvCxnSpPr>
        <p:spPr>
          <a:xfrm flipH="1">
            <a:off x="9266524" y="3007476"/>
            <a:ext cx="1358300" cy="1645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10" descr="Image result for laptop illustration">
            <a:extLst>
              <a:ext uri="{FF2B5EF4-FFF2-40B4-BE49-F238E27FC236}">
                <a16:creationId xmlns:a16="http://schemas.microsoft.com/office/drawing/2014/main" id="{71160004-0991-654B-8B08-66807F98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701" y="5404413"/>
            <a:ext cx="3286953" cy="246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C1A3FD-9275-C742-9D15-115A959D7174}"/>
              </a:ext>
            </a:extLst>
          </p:cNvPr>
          <p:cNvCxnSpPr/>
          <p:nvPr/>
        </p:nvCxnSpPr>
        <p:spPr>
          <a:xfrm>
            <a:off x="9138691" y="5426439"/>
            <a:ext cx="1853647" cy="1214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14" descr="Image result for smartphone illustration">
            <a:extLst>
              <a:ext uri="{FF2B5EF4-FFF2-40B4-BE49-F238E27FC236}">
                <a16:creationId xmlns:a16="http://schemas.microsoft.com/office/drawing/2014/main" id="{D0AD66A6-9772-3D44-AE19-6A008F3C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84" y="2887421"/>
            <a:ext cx="2237525" cy="22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7CC7B-6759-B24C-8C5E-709182FC36AD}"/>
              </a:ext>
            </a:extLst>
          </p:cNvPr>
          <p:cNvCxnSpPr/>
          <p:nvPr/>
        </p:nvCxnSpPr>
        <p:spPr>
          <a:xfrm flipH="1">
            <a:off x="9612802" y="4015429"/>
            <a:ext cx="3368680" cy="862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0" name="Picture 22" descr="Image result for wifi logo">
            <a:extLst>
              <a:ext uri="{FF2B5EF4-FFF2-40B4-BE49-F238E27FC236}">
                <a16:creationId xmlns:a16="http://schemas.microsoft.com/office/drawing/2014/main" id="{6D44AB65-784F-344B-9DDA-9C8B4557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2159" flipH="1">
            <a:off x="8677951" y="3599626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DD9D8-7207-7C4D-8A48-36743EBD7771}"/>
              </a:ext>
            </a:extLst>
          </p:cNvPr>
          <p:cNvCxnSpPr/>
          <p:nvPr/>
        </p:nvCxnSpPr>
        <p:spPr>
          <a:xfrm flipH="1" flipV="1">
            <a:off x="5441430" y="4717674"/>
            <a:ext cx="2353455" cy="407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2" name="Picture 24" descr="Image result for lamp illustration">
            <a:extLst>
              <a:ext uri="{FF2B5EF4-FFF2-40B4-BE49-F238E27FC236}">
                <a16:creationId xmlns:a16="http://schemas.microsoft.com/office/drawing/2014/main" id="{D19149F1-C289-4B4A-AE07-25BA60C3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44" y="6884134"/>
            <a:ext cx="1436493" cy="14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7C70A7-9329-374F-8EE9-8AA68EA60BEF}"/>
              </a:ext>
            </a:extLst>
          </p:cNvPr>
          <p:cNvCxnSpPr>
            <a:cxnSpLocks/>
          </p:cNvCxnSpPr>
          <p:nvPr/>
        </p:nvCxnSpPr>
        <p:spPr>
          <a:xfrm flipH="1">
            <a:off x="8255090" y="5732305"/>
            <a:ext cx="109421" cy="1268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4" name="Picture 26" descr="Image result for network server icon">
            <a:extLst>
              <a:ext uri="{FF2B5EF4-FFF2-40B4-BE49-F238E27FC236}">
                <a16:creationId xmlns:a16="http://schemas.microsoft.com/office/drawing/2014/main" id="{E0EC60A5-908F-0940-BB96-9CD81BDF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8" y="1123793"/>
            <a:ext cx="2270409" cy="11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FF44C-DB55-2B42-8EF6-1233BC8A9EA5}"/>
              </a:ext>
            </a:extLst>
          </p:cNvPr>
          <p:cNvCxnSpPr/>
          <p:nvPr/>
        </p:nvCxnSpPr>
        <p:spPr>
          <a:xfrm>
            <a:off x="8489886" y="2406543"/>
            <a:ext cx="131977" cy="2040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5581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ifi router illustration">
            <a:extLst>
              <a:ext uri="{FF2B5EF4-FFF2-40B4-BE49-F238E27FC236}">
                <a16:creationId xmlns:a16="http://schemas.microsoft.com/office/drawing/2014/main" id="{4211474F-066A-174D-BCA7-0B2DA04A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48" y="4006184"/>
            <a:ext cx="3208103" cy="17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 descr="Image result for wifi logo">
            <a:extLst>
              <a:ext uri="{FF2B5EF4-FFF2-40B4-BE49-F238E27FC236}">
                <a16:creationId xmlns:a16="http://schemas.microsoft.com/office/drawing/2014/main" id="{96F656CE-198D-6740-B57F-62AD6453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77928" flipH="1">
            <a:off x="7209532" y="3933647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 err="1"/>
              <a:t>Tunneled</a:t>
            </a:r>
            <a:r>
              <a:rPr lang="nl-NL" dirty="0"/>
              <a:t> Direct-Link Setup</a:t>
            </a:r>
          </a:p>
        </p:txBody>
      </p:sp>
      <p:pic>
        <p:nvPicPr>
          <p:cNvPr id="2058" name="Picture 10" descr="Image result for laptop illustration">
            <a:extLst>
              <a:ext uri="{FF2B5EF4-FFF2-40B4-BE49-F238E27FC236}">
                <a16:creationId xmlns:a16="http://schemas.microsoft.com/office/drawing/2014/main" id="{31B4B518-4CA9-3D4B-B7E9-932A9E5DD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7" y="1454046"/>
            <a:ext cx="3286953" cy="2465215"/>
          </a:xfrm>
          <a:prstGeom prst="rect">
            <a:avLst/>
          </a:prstGeom>
          <a:noFill/>
        </p:spPr>
      </p:pic>
      <p:pic>
        <p:nvPicPr>
          <p:cNvPr id="2060" name="Picture 12" descr="Image result for playstation illustration">
            <a:extLst>
              <a:ext uri="{FF2B5EF4-FFF2-40B4-BE49-F238E27FC236}">
                <a16:creationId xmlns:a16="http://schemas.microsoft.com/office/drawing/2014/main" id="{293531D5-662A-0746-85C4-A0BC0ED9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36" y="1887147"/>
            <a:ext cx="2940675" cy="1539414"/>
          </a:xfrm>
          <a:prstGeom prst="rect">
            <a:avLst/>
          </a:prstGeom>
          <a:noFill/>
        </p:spPr>
      </p:pic>
      <p:pic>
        <p:nvPicPr>
          <p:cNvPr id="2062" name="Picture 14" descr="Image result for smartphone illustration">
            <a:extLst>
              <a:ext uri="{FF2B5EF4-FFF2-40B4-BE49-F238E27FC236}">
                <a16:creationId xmlns:a16="http://schemas.microsoft.com/office/drawing/2014/main" id="{31AE8EAC-54C6-1A47-9C9A-7A5DC3A6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50" y="5750590"/>
            <a:ext cx="2237525" cy="2237525"/>
          </a:xfrm>
          <a:prstGeom prst="rect">
            <a:avLst/>
          </a:prstGeom>
          <a:noFill/>
        </p:spPr>
      </p:pic>
      <p:pic>
        <p:nvPicPr>
          <p:cNvPr id="2066" name="Picture 18" descr="Image result for smart tv illustration">
            <a:extLst>
              <a:ext uri="{FF2B5EF4-FFF2-40B4-BE49-F238E27FC236}">
                <a16:creationId xmlns:a16="http://schemas.microsoft.com/office/drawing/2014/main" id="{61823D94-EDA7-354F-BF50-FE2630DB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5" y="3441552"/>
            <a:ext cx="3208103" cy="229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DD715-635D-A841-A5FD-302623D1439A}"/>
              </a:ext>
            </a:extLst>
          </p:cNvPr>
          <p:cNvCxnSpPr/>
          <p:nvPr/>
        </p:nvCxnSpPr>
        <p:spPr>
          <a:xfrm flipV="1">
            <a:off x="6160957" y="5426439"/>
            <a:ext cx="1633928" cy="1004341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B326E-C8C2-024A-A5E2-2EF6B11D3615}"/>
              </a:ext>
            </a:extLst>
          </p:cNvPr>
          <p:cNvCxnSpPr/>
          <p:nvPr/>
        </p:nvCxnSpPr>
        <p:spPr>
          <a:xfrm>
            <a:off x="6421243" y="2798933"/>
            <a:ext cx="2068643" cy="1918741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C8F88-0CE7-3B4A-9628-BF5CC1DE0121}"/>
              </a:ext>
            </a:extLst>
          </p:cNvPr>
          <p:cNvCxnSpPr/>
          <p:nvPr/>
        </p:nvCxnSpPr>
        <p:spPr>
          <a:xfrm flipH="1">
            <a:off x="9266524" y="3007476"/>
            <a:ext cx="1358300" cy="1645106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10" descr="Image result for laptop illustration">
            <a:extLst>
              <a:ext uri="{FF2B5EF4-FFF2-40B4-BE49-F238E27FC236}">
                <a16:creationId xmlns:a16="http://schemas.microsoft.com/office/drawing/2014/main" id="{71160004-0991-654B-8B08-66807F985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701" y="5404413"/>
            <a:ext cx="3286953" cy="246521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C1A3FD-9275-C742-9D15-115A959D7174}"/>
              </a:ext>
            </a:extLst>
          </p:cNvPr>
          <p:cNvCxnSpPr/>
          <p:nvPr/>
        </p:nvCxnSpPr>
        <p:spPr>
          <a:xfrm>
            <a:off x="9138691" y="5426439"/>
            <a:ext cx="1853647" cy="1214204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14" descr="Image result for smartphone illustration">
            <a:extLst>
              <a:ext uri="{FF2B5EF4-FFF2-40B4-BE49-F238E27FC236}">
                <a16:creationId xmlns:a16="http://schemas.microsoft.com/office/drawing/2014/main" id="{D0AD66A6-9772-3D44-AE19-6A008F3C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384" y="2887421"/>
            <a:ext cx="2237525" cy="2237525"/>
          </a:xfrm>
          <a:prstGeom prst="rect">
            <a:avLst/>
          </a:prstGeom>
          <a:noFill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7CC7B-6759-B24C-8C5E-709182FC36AD}"/>
              </a:ext>
            </a:extLst>
          </p:cNvPr>
          <p:cNvCxnSpPr/>
          <p:nvPr/>
        </p:nvCxnSpPr>
        <p:spPr>
          <a:xfrm flipH="1">
            <a:off x="9612802" y="4015429"/>
            <a:ext cx="3368680" cy="862958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0" name="Picture 22" descr="Image result for wifi logo">
            <a:extLst>
              <a:ext uri="{FF2B5EF4-FFF2-40B4-BE49-F238E27FC236}">
                <a16:creationId xmlns:a16="http://schemas.microsoft.com/office/drawing/2014/main" id="{6D44AB65-784F-344B-9DDA-9C8B4557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2159" flipH="1">
            <a:off x="8677951" y="3599626"/>
            <a:ext cx="639265" cy="6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7DD9D8-7207-7C4D-8A48-36743EBD7771}"/>
              </a:ext>
            </a:extLst>
          </p:cNvPr>
          <p:cNvCxnSpPr/>
          <p:nvPr/>
        </p:nvCxnSpPr>
        <p:spPr>
          <a:xfrm flipH="1" flipV="1">
            <a:off x="5441430" y="4717674"/>
            <a:ext cx="2353455" cy="407272"/>
          </a:xfrm>
          <a:prstGeom prst="straightConnector1">
            <a:avLst/>
          </a:prstGeom>
          <a:ln>
            <a:solidFill>
              <a:schemeClr val="dk1">
                <a:alpha val="3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2" name="Picture 24" descr="Image result for lamp illustration">
            <a:extLst>
              <a:ext uri="{FF2B5EF4-FFF2-40B4-BE49-F238E27FC236}">
                <a16:creationId xmlns:a16="http://schemas.microsoft.com/office/drawing/2014/main" id="{D19149F1-C289-4B4A-AE07-25BA60C3F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44" y="6884134"/>
            <a:ext cx="1436493" cy="1436493"/>
          </a:xfrm>
          <a:prstGeom prst="rect">
            <a:avLst/>
          </a:prstGeom>
          <a:noFill/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7C70A7-9329-374F-8EE9-8AA68EA60BEF}"/>
              </a:ext>
            </a:extLst>
          </p:cNvPr>
          <p:cNvCxnSpPr/>
          <p:nvPr/>
        </p:nvCxnSpPr>
        <p:spPr>
          <a:xfrm flipH="1">
            <a:off x="8255090" y="5732305"/>
            <a:ext cx="109421" cy="1268102"/>
          </a:xfrm>
          <a:prstGeom prst="straightConnector1">
            <a:avLst/>
          </a:prstGeom>
          <a:ln>
            <a:solidFill>
              <a:schemeClr val="dk1">
                <a:alpha val="1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74" name="Picture 26" descr="Image result for network server icon">
            <a:extLst>
              <a:ext uri="{FF2B5EF4-FFF2-40B4-BE49-F238E27FC236}">
                <a16:creationId xmlns:a16="http://schemas.microsoft.com/office/drawing/2014/main" id="{E0EC60A5-908F-0940-BB96-9CD81BDF0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8" y="1123793"/>
            <a:ext cx="2270409" cy="119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FF44C-DB55-2B42-8EF6-1233BC8A9EA5}"/>
              </a:ext>
            </a:extLst>
          </p:cNvPr>
          <p:cNvCxnSpPr/>
          <p:nvPr/>
        </p:nvCxnSpPr>
        <p:spPr>
          <a:xfrm>
            <a:off x="8489886" y="2406543"/>
            <a:ext cx="131977" cy="2040365"/>
          </a:xfrm>
          <a:prstGeom prst="straightConnector1">
            <a:avLst/>
          </a:prstGeom>
          <a:ln>
            <a:solidFill>
              <a:schemeClr val="dk1">
                <a:alpha val="3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C98D2A-8643-3141-A91B-C3B65CD11DE8}"/>
              </a:ext>
            </a:extLst>
          </p:cNvPr>
          <p:cNvCxnSpPr>
            <a:cxnSpLocks/>
          </p:cNvCxnSpPr>
          <p:nvPr/>
        </p:nvCxnSpPr>
        <p:spPr>
          <a:xfrm flipV="1">
            <a:off x="4690334" y="1800226"/>
            <a:ext cx="3430778" cy="1889647"/>
          </a:xfrm>
          <a:prstGeom prst="straightConnector1">
            <a:avLst/>
          </a:prstGeom>
          <a:ln>
            <a:solidFill>
              <a:srgbClr val="ED1B24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8258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F3F0D6-1041-904C-8FDE-2FED121A8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884" y="2760868"/>
            <a:ext cx="5253926" cy="4001442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/>
              <a:t>Wi-Fi: 4-Way </a:t>
            </a:r>
            <a:r>
              <a:rPr lang="nl-NL" dirty="0" err="1"/>
              <a:t>Handshake</a:t>
            </a:r>
            <a:endParaRPr lang="nl-NL" dirty="0"/>
          </a:p>
        </p:txBody>
      </p:sp>
      <p:sp>
        <p:nvSpPr>
          <p:cNvPr id="26" name="Titel 3">
            <a:extLst>
              <a:ext uri="{FF2B5EF4-FFF2-40B4-BE49-F238E27FC236}">
                <a16:creationId xmlns:a16="http://schemas.microsoft.com/office/drawing/2014/main" id="{4BA57A06-BBA1-FA49-ABF5-EA1CD70EBE0E}"/>
              </a:ext>
            </a:extLst>
          </p:cNvPr>
          <p:cNvSpPr txBox="1">
            <a:spLocks/>
          </p:cNvSpPr>
          <p:nvPr/>
        </p:nvSpPr>
        <p:spPr bwMode="auto">
          <a:xfrm>
            <a:off x="7806616" y="720725"/>
            <a:ext cx="828351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BE2E1A"/>
                </a:solidFill>
                <a:latin typeface="+mj-lt"/>
                <a:ea typeface="+mj-ea"/>
                <a:cs typeface="+mj-cs"/>
              </a:defRPr>
            </a:lvl1pPr>
            <a:lvl2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2pPr>
            <a:lvl3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3pPr>
            <a:lvl4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4pPr>
            <a:lvl5pPr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269" b="1">
                <a:solidFill>
                  <a:srgbClr val="BE2E1A"/>
                </a:solidFill>
                <a:latin typeface="Calibri" charset="0"/>
              </a:defRPr>
            </a:lvl5pPr>
            <a:lvl6pPr marL="60995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6pPr>
            <a:lvl7pPr marL="1219901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7pPr>
            <a:lvl8pPr marL="182985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8pPr>
            <a:lvl9pPr marL="2439802" algn="l" defTabSz="866215" rtl="0" eaLnBrk="1" fontAlgn="base" hangingPunct="1">
              <a:spcBef>
                <a:spcPct val="0"/>
              </a:spcBef>
              <a:spcAft>
                <a:spcPct val="0"/>
              </a:spcAft>
              <a:defRPr sz="4002" b="1">
                <a:solidFill>
                  <a:srgbClr val="BE2E1A"/>
                </a:solidFill>
                <a:latin typeface="Arial" charset="0"/>
              </a:defRPr>
            </a:lvl9pPr>
          </a:lstStyle>
          <a:p>
            <a:r>
              <a:rPr lang="nl-NL" dirty="0" err="1"/>
              <a:t>Tunneled</a:t>
            </a:r>
            <a:r>
              <a:rPr lang="nl-NL" dirty="0"/>
              <a:t> Direct-Link Setup: TDLS </a:t>
            </a:r>
            <a:r>
              <a:rPr lang="nl-NL" dirty="0" err="1"/>
              <a:t>PeerKey</a:t>
            </a:r>
            <a:r>
              <a:rPr lang="nl-NL" dirty="0"/>
              <a:t> (TPK)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8BF96-BBFD-6C4A-9ECE-6A5769D6B580}"/>
              </a:ext>
            </a:extLst>
          </p:cNvPr>
          <p:cNvSpPr/>
          <p:nvPr/>
        </p:nvSpPr>
        <p:spPr>
          <a:xfrm>
            <a:off x="6883878" y="2035832"/>
            <a:ext cx="10110159" cy="577969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6B01-222A-8043-BBF1-312D9A530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0" y="2760868"/>
            <a:ext cx="6696263" cy="43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316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 err="1"/>
              <a:t>Tunneled</a:t>
            </a:r>
            <a:r>
              <a:rPr lang="nl-NL" dirty="0"/>
              <a:t> Direct-Link Setup: TDLS </a:t>
            </a:r>
            <a:r>
              <a:rPr lang="nl-NL" dirty="0" err="1"/>
              <a:t>PeerKey</a:t>
            </a:r>
            <a:r>
              <a:rPr lang="nl-NL" dirty="0"/>
              <a:t> (TPK)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9FE36-E595-CC4E-B61A-E2B82BCC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82" y="1800225"/>
            <a:ext cx="8613235" cy="5553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9D356-5DAA-5243-BF1D-B0FE3301FE3E}"/>
              </a:ext>
            </a:extLst>
          </p:cNvPr>
          <p:cNvSpPr txBox="1"/>
          <p:nvPr/>
        </p:nvSpPr>
        <p:spPr>
          <a:xfrm>
            <a:off x="3584514" y="7694940"/>
            <a:ext cx="1017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Times" pitchFamily="2" charset="0"/>
              </a:rPr>
              <a:t>MIC = AES-HMAC(message, (</a:t>
            </a:r>
            <a:r>
              <a:rPr lang="en-US" sz="2800" i="1" dirty="0" err="1">
                <a:latin typeface="Times" pitchFamily="2" charset="0"/>
              </a:rPr>
              <a:t>ANonce</a:t>
            </a:r>
            <a:r>
              <a:rPr lang="en-US" sz="2800" i="1" dirty="0">
                <a:latin typeface="Times" pitchFamily="2" charset="0"/>
              </a:rPr>
              <a:t>, </a:t>
            </a:r>
            <a:r>
              <a:rPr lang="en-US" sz="2800" i="1" dirty="0" err="1">
                <a:latin typeface="Times" pitchFamily="2" charset="0"/>
              </a:rPr>
              <a:t>SNonce</a:t>
            </a:r>
            <a:r>
              <a:rPr lang="en-US" sz="2800" i="1" dirty="0">
                <a:latin typeface="Times" pitchFamily="2" charset="0"/>
              </a:rPr>
              <a:t>, MAC</a:t>
            </a:r>
            <a:r>
              <a:rPr lang="en-US" sz="2800" i="1" baseline="-25000" dirty="0">
                <a:latin typeface="Times" pitchFamily="2" charset="0"/>
              </a:rPr>
              <a:t>I</a:t>
            </a:r>
            <a:r>
              <a:rPr lang="en-US" sz="2800" i="1" dirty="0">
                <a:latin typeface="Times" pitchFamily="2" charset="0"/>
              </a:rPr>
              <a:t>, MAC</a:t>
            </a:r>
            <a:r>
              <a:rPr lang="en-US" sz="2800" i="1" baseline="-25000" dirty="0">
                <a:latin typeface="Times" pitchFamily="2" charset="0"/>
              </a:rPr>
              <a:t>R</a:t>
            </a:r>
            <a:r>
              <a:rPr lang="en-US" sz="2800" i="1" dirty="0">
                <a:latin typeface="Times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9388728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5FD52-06A6-434E-8830-59C4E5C9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/>
              <a:t>Model </a:t>
            </a:r>
            <a:r>
              <a:rPr lang="nl-NL" dirty="0" err="1"/>
              <a:t>learning</a:t>
            </a:r>
            <a:endParaRPr lang="nl-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4E383B-CBBC-644C-9486-B3800BAAAFE2}"/>
              </a:ext>
            </a:extLst>
          </p:cNvPr>
          <p:cNvSpPr/>
          <p:nvPr/>
        </p:nvSpPr>
        <p:spPr>
          <a:xfrm>
            <a:off x="5259123" y="2745985"/>
            <a:ext cx="2015413" cy="1791478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C78AE9-7BD2-7345-A905-5EF09BEA0D6A}"/>
              </a:ext>
            </a:extLst>
          </p:cNvPr>
          <p:cNvSpPr/>
          <p:nvPr/>
        </p:nvSpPr>
        <p:spPr>
          <a:xfrm>
            <a:off x="9832340" y="2745985"/>
            <a:ext cx="2484635" cy="1791478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System Under Learning (SUL)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82C918F-4119-0E4C-A9C5-33F90647277A}"/>
              </a:ext>
            </a:extLst>
          </p:cNvPr>
          <p:cNvSpPr/>
          <p:nvPr/>
        </p:nvSpPr>
        <p:spPr>
          <a:xfrm>
            <a:off x="7788125" y="2991827"/>
            <a:ext cx="1530626" cy="7581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2CBD3A3-E231-5842-ADF7-B5330A8705B1}"/>
              </a:ext>
            </a:extLst>
          </p:cNvPr>
          <p:cNvSpPr/>
          <p:nvPr/>
        </p:nvSpPr>
        <p:spPr>
          <a:xfrm>
            <a:off x="7788125" y="3641724"/>
            <a:ext cx="1530626" cy="758161"/>
          </a:xfrm>
          <a:prstGeom prst="leftArrow">
            <a:avLst/>
          </a:prstGeom>
          <a:solidFill>
            <a:srgbClr val="FFF9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2E9B1AC1-69AB-EF46-9DD8-FE432E27D9AD}"/>
              </a:ext>
            </a:extLst>
          </p:cNvPr>
          <p:cNvSpPr/>
          <p:nvPr/>
        </p:nvSpPr>
        <p:spPr>
          <a:xfrm rot="5400000">
            <a:off x="5813947" y="4993035"/>
            <a:ext cx="2033516" cy="1705970"/>
          </a:xfrm>
          <a:prstGeom prst="bentUpArrow">
            <a:avLst>
              <a:gd name="adj1" fmla="val 25000"/>
              <a:gd name="adj2" fmla="val 25000"/>
              <a:gd name="adj3" fmla="val 258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ent-Up Arrow 48">
            <a:extLst>
              <a:ext uri="{FF2B5EF4-FFF2-40B4-BE49-F238E27FC236}">
                <a16:creationId xmlns:a16="http://schemas.microsoft.com/office/drawing/2014/main" id="{06767BEC-36D5-304C-B689-C0243585AC92}"/>
              </a:ext>
            </a:extLst>
          </p:cNvPr>
          <p:cNvSpPr/>
          <p:nvPr/>
        </p:nvSpPr>
        <p:spPr>
          <a:xfrm>
            <a:off x="9832340" y="4829262"/>
            <a:ext cx="1705971" cy="1869743"/>
          </a:xfrm>
          <a:prstGeom prst="bentUpArrow">
            <a:avLst>
              <a:gd name="adj1" fmla="val 27400"/>
              <a:gd name="adj2" fmla="val 25000"/>
              <a:gd name="adj3" fmla="val 258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7D1EB6-1678-4C47-8938-BA859F63E4F6}"/>
              </a:ext>
            </a:extLst>
          </p:cNvPr>
          <p:cNvSpPr/>
          <p:nvPr/>
        </p:nvSpPr>
        <p:spPr>
          <a:xfrm>
            <a:off x="8911988" y="6862778"/>
            <a:ext cx="425126" cy="4251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C19C097-E4AF-744B-93B3-D0A420FAC17E}"/>
              </a:ext>
            </a:extLst>
          </p:cNvPr>
          <p:cNvSpPr/>
          <p:nvPr/>
        </p:nvSpPr>
        <p:spPr>
          <a:xfrm>
            <a:off x="8319110" y="7531650"/>
            <a:ext cx="425126" cy="4251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ADC690-78BF-9044-A26A-2270E93A3BDC}"/>
              </a:ext>
            </a:extLst>
          </p:cNvPr>
          <p:cNvSpPr/>
          <p:nvPr/>
        </p:nvSpPr>
        <p:spPr>
          <a:xfrm>
            <a:off x="7931247" y="6760420"/>
            <a:ext cx="425126" cy="4251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58B16E9-1E63-184E-B3BD-5AB965D37065}"/>
              </a:ext>
            </a:extLst>
          </p:cNvPr>
          <p:cNvCxnSpPr>
            <a:stCxn id="53" idx="7"/>
            <a:endCxn id="41" idx="1"/>
          </p:cNvCxnSpPr>
          <p:nvPr/>
        </p:nvCxnSpPr>
        <p:spPr>
          <a:xfrm rot="16200000" flipH="1">
            <a:off x="8583001" y="6533792"/>
            <a:ext cx="102358" cy="680131"/>
          </a:xfrm>
          <a:prstGeom prst="curvedConnector3">
            <a:avLst>
              <a:gd name="adj1" fmla="val -2841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AE955BF6-8621-F647-99F4-B845E4A9B17F}"/>
              </a:ext>
            </a:extLst>
          </p:cNvPr>
          <p:cNvCxnSpPr>
            <a:stCxn id="41" idx="4"/>
            <a:endCxn id="52" idx="6"/>
          </p:cNvCxnSpPr>
          <p:nvPr/>
        </p:nvCxnSpPr>
        <p:spPr>
          <a:xfrm rot="5400000">
            <a:off x="8706240" y="7325901"/>
            <a:ext cx="456309" cy="38031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6CC43806-367A-AC41-88D1-B85DD5A630A8}"/>
              </a:ext>
            </a:extLst>
          </p:cNvPr>
          <p:cNvCxnSpPr>
            <a:stCxn id="53" idx="5"/>
            <a:endCxn id="52" idx="0"/>
          </p:cNvCxnSpPr>
          <p:nvPr/>
        </p:nvCxnSpPr>
        <p:spPr>
          <a:xfrm rot="16200000" flipH="1">
            <a:off x="8208713" y="7208690"/>
            <a:ext cx="408362" cy="237558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5104D1A-335A-4143-B182-EB76945C97D2}"/>
              </a:ext>
            </a:extLst>
          </p:cNvPr>
          <p:cNvSpPr txBox="1"/>
          <p:nvPr/>
        </p:nvSpPr>
        <p:spPr>
          <a:xfrm>
            <a:off x="7511008" y="5871266"/>
            <a:ext cx="2670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Inferred state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AE0C91-8108-F74C-BCE6-28FAB6B10126}"/>
              </a:ext>
            </a:extLst>
          </p:cNvPr>
          <p:cNvSpPr txBox="1"/>
          <p:nvPr/>
        </p:nvSpPr>
        <p:spPr>
          <a:xfrm>
            <a:off x="1811747" y="1872806"/>
            <a:ext cx="3299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Create hypothesis: L*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471D9-F027-A94B-9739-D1E8E705CF20}"/>
              </a:ext>
            </a:extLst>
          </p:cNvPr>
          <p:cNvSpPr txBox="1"/>
          <p:nvPr/>
        </p:nvSpPr>
        <p:spPr>
          <a:xfrm>
            <a:off x="1296255" y="2837690"/>
            <a:ext cx="28101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Check hypothesis:</a:t>
            </a:r>
          </a:p>
          <a:p>
            <a:r>
              <a:rPr lang="en-US" sz="2800" dirty="0" err="1">
                <a:latin typeface="+mn-lt"/>
              </a:rPr>
              <a:t>randomwords</a:t>
            </a:r>
            <a:endParaRPr lang="en-US" sz="2800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F28CDA-F9D0-434A-83DF-9129CDE92598}"/>
              </a:ext>
            </a:extLst>
          </p:cNvPr>
          <p:cNvCxnSpPr/>
          <p:nvPr/>
        </p:nvCxnSpPr>
        <p:spPr>
          <a:xfrm>
            <a:off x="4745534" y="2396026"/>
            <a:ext cx="513271" cy="238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52FB9F-FAB3-214B-957E-585ACA410E59}"/>
              </a:ext>
            </a:extLst>
          </p:cNvPr>
          <p:cNvCxnSpPr/>
          <p:nvPr/>
        </p:nvCxnSpPr>
        <p:spPr>
          <a:xfrm flipV="1">
            <a:off x="4106383" y="2991827"/>
            <a:ext cx="1005306" cy="483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765B38-B6E5-E746-9E81-C8E5064D325C}"/>
              </a:ext>
            </a:extLst>
          </p:cNvPr>
          <p:cNvSpPr txBox="1"/>
          <p:nvPr/>
        </p:nvSpPr>
        <p:spPr>
          <a:xfrm>
            <a:off x="1205157" y="4054367"/>
            <a:ext cx="2810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Counter example:</a:t>
            </a:r>
          </a:p>
          <a:p>
            <a:r>
              <a:rPr lang="en-US" sz="2800" dirty="0">
                <a:latin typeface="+mn-lt"/>
              </a:rPr>
              <a:t>Reset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94F7C-E2F0-9E41-94A4-67D368268DCD}"/>
              </a:ext>
            </a:extLst>
          </p:cNvPr>
          <p:cNvCxnSpPr>
            <a:cxnSpLocks/>
          </p:cNvCxnSpPr>
          <p:nvPr/>
        </p:nvCxnSpPr>
        <p:spPr>
          <a:xfrm flipV="1">
            <a:off x="4015285" y="3230513"/>
            <a:ext cx="1152740" cy="996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644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5FD52-06A6-434E-8830-59C4E5C9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200884" y="720725"/>
            <a:ext cx="14889249" cy="1079500"/>
          </a:xfrm>
        </p:spPr>
        <p:txBody>
          <a:bodyPr/>
          <a:lstStyle/>
          <a:p>
            <a:r>
              <a:rPr lang="nl-NL" dirty="0"/>
              <a:t>Learning TDLS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4E383B-CBBC-644C-9486-B3800BAAAFE2}"/>
              </a:ext>
            </a:extLst>
          </p:cNvPr>
          <p:cNvSpPr/>
          <p:nvPr/>
        </p:nvSpPr>
        <p:spPr>
          <a:xfrm>
            <a:off x="3042986" y="2745985"/>
            <a:ext cx="2015413" cy="1791478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Learner:</a:t>
            </a:r>
          </a:p>
          <a:p>
            <a:pPr algn="ctr"/>
            <a:r>
              <a:rPr lang="en-US" dirty="0" err="1"/>
              <a:t>StateLearner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C78AE9-7BD2-7345-A905-5EF09BEA0D6A}"/>
              </a:ext>
            </a:extLst>
          </p:cNvPr>
          <p:cNvSpPr/>
          <p:nvPr/>
        </p:nvSpPr>
        <p:spPr>
          <a:xfrm>
            <a:off x="12194910" y="2745985"/>
            <a:ext cx="2484635" cy="1791478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System Under Learning (SUL):</a:t>
            </a:r>
          </a:p>
          <a:p>
            <a:pPr algn="ctr"/>
            <a:r>
              <a:rPr lang="en-US" sz="2200" dirty="0"/>
              <a:t>TDLS</a:t>
            </a:r>
          </a:p>
          <a:p>
            <a:pPr algn="ctr"/>
            <a:r>
              <a:rPr lang="en-US" sz="2200" dirty="0"/>
              <a:t>Implementation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82C918F-4119-0E4C-A9C5-33F90647277A}"/>
              </a:ext>
            </a:extLst>
          </p:cNvPr>
          <p:cNvSpPr/>
          <p:nvPr/>
        </p:nvSpPr>
        <p:spPr>
          <a:xfrm>
            <a:off x="5571988" y="2991827"/>
            <a:ext cx="1530626" cy="7581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2CBD3A3-E231-5842-ADF7-B5330A8705B1}"/>
              </a:ext>
            </a:extLst>
          </p:cNvPr>
          <p:cNvSpPr/>
          <p:nvPr/>
        </p:nvSpPr>
        <p:spPr>
          <a:xfrm>
            <a:off x="5571988" y="3641724"/>
            <a:ext cx="1530626" cy="758161"/>
          </a:xfrm>
          <a:prstGeom prst="leftArrow">
            <a:avLst/>
          </a:prstGeom>
          <a:solidFill>
            <a:srgbClr val="FFF9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104D1A-335A-4143-B182-EB76945C97D2}"/>
              </a:ext>
            </a:extLst>
          </p:cNvPr>
          <p:cNvSpPr txBox="1"/>
          <p:nvPr/>
        </p:nvSpPr>
        <p:spPr>
          <a:xfrm>
            <a:off x="7511008" y="5871266"/>
            <a:ext cx="2670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Inferred state model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F43818D-B853-DE46-8CA0-4EF8F1B17FF3}"/>
              </a:ext>
            </a:extLst>
          </p:cNvPr>
          <p:cNvSpPr/>
          <p:nvPr/>
        </p:nvSpPr>
        <p:spPr>
          <a:xfrm>
            <a:off x="10150695" y="2991827"/>
            <a:ext cx="1530626" cy="7581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015443B0-374B-464B-9377-47F634181EEB}"/>
              </a:ext>
            </a:extLst>
          </p:cNvPr>
          <p:cNvSpPr/>
          <p:nvPr/>
        </p:nvSpPr>
        <p:spPr>
          <a:xfrm>
            <a:off x="10150695" y="3641724"/>
            <a:ext cx="1530626" cy="758161"/>
          </a:xfrm>
          <a:prstGeom prst="leftArrow">
            <a:avLst/>
          </a:prstGeom>
          <a:solidFill>
            <a:srgbClr val="FFF9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122C42-3258-B048-A62C-313188350394}"/>
              </a:ext>
            </a:extLst>
          </p:cNvPr>
          <p:cNvSpPr/>
          <p:nvPr/>
        </p:nvSpPr>
        <p:spPr>
          <a:xfrm>
            <a:off x="7618948" y="2745985"/>
            <a:ext cx="2015413" cy="17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4A284-B6E3-0342-952E-5EFD8F5F5A4F}"/>
              </a:ext>
            </a:extLst>
          </p:cNvPr>
          <p:cNvSpPr/>
          <p:nvPr/>
        </p:nvSpPr>
        <p:spPr>
          <a:xfrm>
            <a:off x="3042986" y="5793519"/>
            <a:ext cx="11636559" cy="2500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FDB4605-C88E-8B4E-9E93-3946997BE20C}"/>
              </a:ext>
            </a:extLst>
          </p:cNvPr>
          <p:cNvSpPr/>
          <p:nvPr/>
        </p:nvSpPr>
        <p:spPr>
          <a:xfrm rot="5400000">
            <a:off x="8370754" y="-721578"/>
            <a:ext cx="981022" cy="11636560"/>
          </a:xfrm>
          <a:prstGeom prst="leftBrace">
            <a:avLst>
              <a:gd name="adj1" fmla="val 66763"/>
              <a:gd name="adj2" fmla="val 5152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368B0-5027-D443-A377-36412B2FFF28}"/>
              </a:ext>
            </a:extLst>
          </p:cNvPr>
          <p:cNvSpPr txBox="1"/>
          <p:nvPr/>
        </p:nvSpPr>
        <p:spPr>
          <a:xfrm>
            <a:off x="4445158" y="6766678"/>
            <a:ext cx="298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Abstract token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B48B0-FEBF-194D-9A7A-4BC841DF73B0}"/>
              </a:ext>
            </a:extLst>
          </p:cNvPr>
          <p:cNvSpPr txBox="1"/>
          <p:nvPr/>
        </p:nvSpPr>
        <p:spPr>
          <a:xfrm>
            <a:off x="9759158" y="6766678"/>
            <a:ext cx="298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n-lt"/>
              </a:rPr>
              <a:t>TDLS Packet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A10A18-71CD-8A47-A24B-550A7E1079F3}"/>
              </a:ext>
            </a:extLst>
          </p:cNvPr>
          <p:cNvCxnSpPr/>
          <p:nvPr/>
        </p:nvCxnSpPr>
        <p:spPr>
          <a:xfrm>
            <a:off x="7432972" y="7022611"/>
            <a:ext cx="2562309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061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E7D-90A6-B14B-AA48-9407D12F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Challenges</a:t>
            </a:r>
            <a:r>
              <a:rPr lang="nl-NL" dirty="0"/>
              <a:t> building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mapper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2840-A9E2-0642-9D17-55B3B7AD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Checking if the TDLS connection succeeded</a:t>
            </a:r>
          </a:p>
          <a:p>
            <a:pPr lvl="1"/>
            <a:r>
              <a:rPr lang="en-US" dirty="0"/>
              <a:t>Ping a program on the interfaces connected to the SUL</a:t>
            </a:r>
          </a:p>
          <a:p>
            <a:pPr lvl="1"/>
            <a:r>
              <a:rPr lang="en-US" dirty="0"/>
              <a:t>Try a TDLS channel switch</a:t>
            </a:r>
          </a:p>
          <a:p>
            <a:r>
              <a:rPr lang="en-US" dirty="0"/>
              <a:t>Handling error messages</a:t>
            </a:r>
          </a:p>
          <a:p>
            <a:r>
              <a:rPr lang="en-US" dirty="0"/>
              <a:t>Retransmissions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assume that after a happy flow the connection is successful.</a:t>
            </a:r>
          </a:p>
        </p:txBody>
      </p:sp>
    </p:spTree>
    <p:extLst>
      <p:ext uri="{BB962C8B-B14F-4D97-AF65-F5344CB8AC3E}">
        <p14:creationId xmlns:p14="http://schemas.microsoft.com/office/powerpoint/2010/main" val="99087370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0610C197-D2CE-F742-808A-4203E95CFBE9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Algemeen" id="{C4BC0974-6AE3-3E49-A5B8-0DA2E75FF499}" vid="{517056A0-CF55-7C43-983E-1F57EB9600F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RU_PPT_ENG_Algemeen</Template>
  <TotalTime>670</TotalTime>
  <Words>638</Words>
  <Application>Microsoft Macintosh PowerPoint</Application>
  <PresentationFormat>Custom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Times</vt:lpstr>
      <vt:lpstr>1_Basis NL</vt:lpstr>
      <vt:lpstr>Titel NL</vt:lpstr>
      <vt:lpstr>Inferring state machines of Tunneled Direct-Link Setup Bachelor Thesis Presentation 23 January 2019 </vt:lpstr>
      <vt:lpstr>Introduction</vt:lpstr>
      <vt:lpstr>Wi-Fi</vt:lpstr>
      <vt:lpstr>Tunneled Direct-Link Setup</vt:lpstr>
      <vt:lpstr>Wi-Fi: 4-Way Handshake</vt:lpstr>
      <vt:lpstr>Tunneled Direct-Link Setup: TDLS PeerKey (TPK)</vt:lpstr>
      <vt:lpstr>Model learning</vt:lpstr>
      <vt:lpstr>Learning TDLS</vt:lpstr>
      <vt:lpstr>Challenges building the mapper</vt:lpstr>
      <vt:lpstr>Setup</vt:lpstr>
      <vt:lpstr>Result</vt:lpstr>
      <vt:lpstr>Conclusions</vt:lpstr>
      <vt:lpstr>Future work</vt:lpstr>
      <vt:lpstr>Questions?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Sébastiaan Versteeg</cp:lastModifiedBy>
  <cp:revision>33</cp:revision>
  <cp:lastPrinted>2019-01-21T14:40:41Z</cp:lastPrinted>
  <dcterms:created xsi:type="dcterms:W3CDTF">2017-03-20T08:02:45Z</dcterms:created>
  <dcterms:modified xsi:type="dcterms:W3CDTF">2019-01-23T13:36:41Z</dcterms:modified>
</cp:coreProperties>
</file>