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869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94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57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525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099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28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793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430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59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220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61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3EA63-0159-4067-AC1E-0A923D89E69F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112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Line 8"/>
          <p:cNvSpPr>
            <a:spLocks noChangeShapeType="1"/>
          </p:cNvSpPr>
          <p:nvPr/>
        </p:nvSpPr>
        <p:spPr bwMode="auto">
          <a:xfrm flipH="1">
            <a:off x="3133193" y="3329918"/>
            <a:ext cx="9896" cy="1907969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71" name="Line 9"/>
          <p:cNvSpPr>
            <a:spLocks noChangeShapeType="1"/>
          </p:cNvSpPr>
          <p:nvPr/>
        </p:nvSpPr>
        <p:spPr bwMode="auto">
          <a:xfrm>
            <a:off x="5658678" y="3012046"/>
            <a:ext cx="0" cy="2286000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72" name="Line 10"/>
          <p:cNvSpPr>
            <a:spLocks noChangeShapeType="1"/>
          </p:cNvSpPr>
          <p:nvPr/>
        </p:nvSpPr>
        <p:spPr bwMode="auto">
          <a:xfrm flipV="1">
            <a:off x="3190590" y="3469244"/>
            <a:ext cx="2315687" cy="10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73" name="Line 11"/>
          <p:cNvSpPr>
            <a:spLocks noChangeShapeType="1"/>
          </p:cNvSpPr>
          <p:nvPr/>
        </p:nvSpPr>
        <p:spPr bwMode="auto">
          <a:xfrm flipH="1" flipV="1">
            <a:off x="3166839" y="4216402"/>
            <a:ext cx="2263239" cy="14844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5506278" y="3469246"/>
            <a:ext cx="304800" cy="762000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5" name="AutoShape 16"/>
          <p:cNvSpPr>
            <a:spLocks/>
          </p:cNvSpPr>
          <p:nvPr/>
        </p:nvSpPr>
        <p:spPr bwMode="auto">
          <a:xfrm>
            <a:off x="3695290" y="5502367"/>
            <a:ext cx="3556661" cy="703679"/>
          </a:xfrm>
          <a:prstGeom prst="borderCallout2">
            <a:avLst>
              <a:gd name="adj1" fmla="val -1243"/>
              <a:gd name="adj2" fmla="val 33170"/>
              <a:gd name="adj3" fmla="val -15679"/>
              <a:gd name="adj4" fmla="val 32795"/>
              <a:gd name="adj5" fmla="val -75922"/>
              <a:gd name="adj6" fmla="val 5482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7273" tIns="43637" rIns="87273" bIns="43637" rtlCol="0" anchor="ctr">
            <a:spAutoFit/>
          </a:bodyPr>
          <a:lstStyle/>
          <a:p>
            <a:pPr algn="ctr">
              <a:spcBef>
                <a:spcPct val="20000"/>
              </a:spcBef>
              <a:buClr>
                <a:srgbClr val="FFFFFF"/>
              </a:buClr>
              <a:buSzPct val="100000"/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chemeClr val="tx1"/>
                </a:solidFill>
              </a:rPr>
              <a:t>Lifeline</a:t>
            </a:r>
            <a:r>
              <a:rPr lang="en-US" sz="2000" dirty="0">
                <a:solidFill>
                  <a:schemeClr val="tx1"/>
                </a:solidFill>
              </a:rPr>
              <a:t>: This shows that the instance is alive</a:t>
            </a:r>
          </a:p>
        </p:txBody>
      </p:sp>
      <p:sp>
        <p:nvSpPr>
          <p:cNvPr id="76" name="AutoShape 17"/>
          <p:cNvSpPr>
            <a:spLocks/>
          </p:cNvSpPr>
          <p:nvPr/>
        </p:nvSpPr>
        <p:spPr bwMode="auto">
          <a:xfrm>
            <a:off x="494889" y="3635961"/>
            <a:ext cx="1754580" cy="703679"/>
          </a:xfrm>
          <a:prstGeom prst="borderCallout2">
            <a:avLst>
              <a:gd name="adj1" fmla="val 31759"/>
              <a:gd name="adj2" fmla="val 100000"/>
              <a:gd name="adj3" fmla="val 31040"/>
              <a:gd name="adj4" fmla="val 123826"/>
              <a:gd name="adj5" fmla="val -3176"/>
              <a:gd name="adj6" fmla="val 171353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7273" tIns="43637" rIns="87273" bIns="43637" rtlCol="0" anchor="ctr">
            <a:spAutoFit/>
          </a:bodyPr>
          <a:lstStyle/>
          <a:p>
            <a:pPr algn="ctr">
              <a:spcBef>
                <a:spcPct val="20000"/>
              </a:spcBef>
              <a:buClr>
                <a:srgbClr val="FFFFFF"/>
              </a:buClr>
              <a:buSzPct val="100000"/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chemeClr val="tx1"/>
                </a:solidFill>
              </a:rPr>
              <a:t>Operation</a:t>
            </a:r>
            <a:r>
              <a:rPr lang="en-US" sz="2000" dirty="0">
                <a:solidFill>
                  <a:schemeClr val="tx1"/>
                </a:solidFill>
              </a:rPr>
              <a:t> invoked</a:t>
            </a:r>
          </a:p>
        </p:txBody>
      </p:sp>
      <p:sp>
        <p:nvSpPr>
          <p:cNvPr id="77" name="Text Box 18"/>
          <p:cNvSpPr txBox="1">
            <a:spLocks noChangeArrowheads="1"/>
          </p:cNvSpPr>
          <p:nvPr/>
        </p:nvSpPr>
        <p:spPr bwMode="auto">
          <a:xfrm>
            <a:off x="3541121" y="3391851"/>
            <a:ext cx="1828800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FFFFFF"/>
              </a:buClr>
              <a:buSzPct val="100000"/>
              <a:buFont typeface="Wingdings" pitchFamily="2" charset="2"/>
              <a:buNone/>
            </a:pPr>
            <a:r>
              <a:rPr lang="en-US" sz="2000" dirty="0"/>
              <a:t>operation</a:t>
            </a:r>
          </a:p>
        </p:txBody>
      </p:sp>
      <p:sp>
        <p:nvSpPr>
          <p:cNvPr id="78" name="AutoShape 19"/>
          <p:cNvSpPr>
            <a:spLocks/>
          </p:cNvSpPr>
          <p:nvPr/>
        </p:nvSpPr>
        <p:spPr bwMode="auto">
          <a:xfrm>
            <a:off x="19879" y="4811120"/>
            <a:ext cx="2390274" cy="1011456"/>
          </a:xfrm>
          <a:prstGeom prst="borderCallout2">
            <a:avLst>
              <a:gd name="adj1" fmla="val 10713"/>
              <a:gd name="adj2" fmla="val 100433"/>
              <a:gd name="adj3" fmla="val 7735"/>
              <a:gd name="adj4" fmla="val 112869"/>
              <a:gd name="adj5" fmla="val -43227"/>
              <a:gd name="adj6" fmla="val 150462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7273" tIns="43637" rIns="87273" bIns="43637" rtlCol="0" anchor="ctr">
            <a:spAutoFit/>
          </a:bodyPr>
          <a:lstStyle/>
          <a:p>
            <a:pPr>
              <a:spcBef>
                <a:spcPct val="20000"/>
              </a:spcBef>
              <a:buClr>
                <a:srgbClr val="FFFFFF"/>
              </a:buClr>
              <a:buSzPct val="100000"/>
              <a:defRPr/>
            </a:pPr>
            <a:r>
              <a:rPr lang="en-US" sz="2000" dirty="0">
                <a:solidFill>
                  <a:schemeClr val="tx1"/>
                </a:solidFill>
              </a:rPr>
              <a:t>Return of control and possibly some return value</a:t>
            </a:r>
          </a:p>
        </p:txBody>
      </p:sp>
      <p:sp>
        <p:nvSpPr>
          <p:cNvPr id="79" name="AutoShape 21"/>
          <p:cNvSpPr>
            <a:spLocks/>
          </p:cNvSpPr>
          <p:nvPr/>
        </p:nvSpPr>
        <p:spPr bwMode="auto">
          <a:xfrm>
            <a:off x="5103314" y="543848"/>
            <a:ext cx="4040686" cy="1011456"/>
          </a:xfrm>
          <a:prstGeom prst="borderCallout2">
            <a:avLst>
              <a:gd name="adj1" fmla="val 99937"/>
              <a:gd name="adj2" fmla="val 47740"/>
              <a:gd name="adj3" fmla="val 229046"/>
              <a:gd name="adj4" fmla="val 47082"/>
              <a:gd name="adj5" fmla="val 298625"/>
              <a:gd name="adj6" fmla="val 1969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7273" tIns="43637" rIns="87273" bIns="43637" rtlCol="0" anchor="ctr">
            <a:spAutoFit/>
          </a:bodyPr>
          <a:lstStyle/>
          <a:p>
            <a:pPr algn="ctr">
              <a:spcBef>
                <a:spcPct val="20000"/>
              </a:spcBef>
              <a:buClr>
                <a:srgbClr val="FFFFFF"/>
              </a:buClr>
              <a:buSzPct val="100000"/>
              <a:defRPr/>
            </a:pPr>
            <a:r>
              <a:rPr lang="en-US" sz="2000" b="1" dirty="0">
                <a:solidFill>
                  <a:schemeClr val="tx1"/>
                </a:solidFill>
              </a:rPr>
              <a:t>Activation Bar</a:t>
            </a:r>
            <a:r>
              <a:rPr lang="en-US" sz="2000" dirty="0">
                <a:solidFill>
                  <a:schemeClr val="tx1"/>
                </a:solidFill>
              </a:rPr>
              <a:t>: This is the period during which the method is being executed</a:t>
            </a:r>
          </a:p>
        </p:txBody>
      </p:sp>
      <p:sp>
        <p:nvSpPr>
          <p:cNvPr id="80" name="Line 22"/>
          <p:cNvSpPr>
            <a:spLocks noChangeShapeType="1"/>
          </p:cNvSpPr>
          <p:nvPr/>
        </p:nvSpPr>
        <p:spPr bwMode="auto">
          <a:xfrm>
            <a:off x="8063015" y="2816362"/>
            <a:ext cx="1979" cy="173973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81" name="Text Box 23"/>
          <p:cNvSpPr txBox="1">
            <a:spLocks noChangeArrowheads="1"/>
          </p:cNvSpPr>
          <p:nvPr/>
        </p:nvSpPr>
        <p:spPr bwMode="auto">
          <a:xfrm>
            <a:off x="7379194" y="3336898"/>
            <a:ext cx="1295400" cy="707886"/>
          </a:xfrm>
          <a:prstGeom prst="rect">
            <a:avLst/>
          </a:prstGeom>
          <a:solidFill>
            <a:schemeClr val="bg1">
              <a:alpha val="74901"/>
            </a:schemeClr>
          </a:solidFill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rgbClr val="FFFFFF"/>
              </a:buClr>
              <a:buSzPct val="100000"/>
              <a:buFont typeface="Wingdings" pitchFamily="2" charset="2"/>
              <a:buNone/>
            </a:pPr>
            <a:r>
              <a:rPr lang="en-US" sz="2000" dirty="0"/>
              <a:t>Time Passes</a:t>
            </a:r>
          </a:p>
        </p:txBody>
      </p:sp>
      <p:sp>
        <p:nvSpPr>
          <p:cNvPr id="82" name="Text Box 24"/>
          <p:cNvSpPr txBox="1">
            <a:spLocks noChangeArrowheads="1"/>
          </p:cNvSpPr>
          <p:nvPr/>
        </p:nvSpPr>
        <p:spPr bwMode="auto">
          <a:xfrm>
            <a:off x="3671542" y="3808259"/>
            <a:ext cx="174254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FFFFFF"/>
              </a:buClr>
              <a:buSzPct val="100000"/>
              <a:buFont typeface="Wingdings" pitchFamily="2" charset="2"/>
              <a:buNone/>
            </a:pPr>
            <a:r>
              <a:rPr lang="en-US" sz="2000" dirty="0">
                <a:latin typeface="+mj-lt"/>
              </a:rPr>
              <a:t>returned value</a:t>
            </a:r>
          </a:p>
        </p:txBody>
      </p:sp>
      <p:sp>
        <p:nvSpPr>
          <p:cNvPr id="83" name="Text Box 7"/>
          <p:cNvSpPr txBox="1">
            <a:spLocks noChangeArrowheads="1"/>
          </p:cNvSpPr>
          <p:nvPr/>
        </p:nvSpPr>
        <p:spPr bwMode="auto">
          <a:xfrm>
            <a:off x="4876886" y="2326246"/>
            <a:ext cx="1543791" cy="677108"/>
          </a:xfrm>
          <a:prstGeom prst="rect">
            <a:avLst/>
          </a:prstGeom>
          <a:ln w="1905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>
              <a:spcBef>
                <a:spcPct val="50000"/>
              </a:spcBef>
              <a:buClr>
                <a:srgbClr val="FFFFFF"/>
              </a:buClr>
              <a:buSzPct val="100000"/>
              <a:buFont typeface="Wingdings" pitchFamily="2" charset="2"/>
              <a:buNone/>
            </a:pPr>
            <a:r>
              <a:rPr lang="en-US" sz="2000">
                <a:solidFill>
                  <a:schemeClr val="tx1"/>
                </a:solidFill>
              </a:rPr>
              <a:t>instance</a:t>
            </a:r>
          </a:p>
        </p:txBody>
      </p:sp>
      <p:grpSp>
        <p:nvGrpSpPr>
          <p:cNvPr id="84" name="Group 25"/>
          <p:cNvGrpSpPr/>
          <p:nvPr/>
        </p:nvGrpSpPr>
        <p:grpSpPr>
          <a:xfrm>
            <a:off x="3031262" y="2126345"/>
            <a:ext cx="304800" cy="685800"/>
            <a:chOff x="2819400" y="3124200"/>
            <a:chExt cx="304800" cy="685800"/>
          </a:xfrm>
        </p:grpSpPr>
        <p:cxnSp>
          <p:nvCxnSpPr>
            <p:cNvPr id="85" name="Straight Connector 84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2649117" y="2788239"/>
            <a:ext cx="1082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Actor</a:t>
            </a:r>
          </a:p>
        </p:txBody>
      </p:sp>
      <p:sp>
        <p:nvSpPr>
          <p:cNvPr id="91" name="AutoShape 21"/>
          <p:cNvSpPr>
            <a:spLocks/>
          </p:cNvSpPr>
          <p:nvPr/>
        </p:nvSpPr>
        <p:spPr bwMode="auto">
          <a:xfrm>
            <a:off x="768024" y="806255"/>
            <a:ext cx="3530434" cy="703679"/>
          </a:xfrm>
          <a:prstGeom prst="borderCallout2">
            <a:avLst>
              <a:gd name="adj1" fmla="val 102464"/>
              <a:gd name="adj2" fmla="val 89180"/>
              <a:gd name="adj3" fmla="val 132963"/>
              <a:gd name="adj4" fmla="val 89201"/>
              <a:gd name="adj5" fmla="val 177811"/>
              <a:gd name="adj6" fmla="val 77022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7273" tIns="43637" rIns="87273" bIns="43637" rtlCol="0" anchor="ctr">
            <a:spAutoFit/>
          </a:bodyPr>
          <a:lstStyle/>
          <a:p>
            <a:pPr algn="ctr">
              <a:spcBef>
                <a:spcPct val="20000"/>
              </a:spcBef>
              <a:buClr>
                <a:srgbClr val="FFFFFF"/>
              </a:buClr>
              <a:buSzPct val="100000"/>
              <a:defRPr/>
            </a:pPr>
            <a:r>
              <a:rPr lang="en-US" sz="2000" b="1" dirty="0">
                <a:solidFill>
                  <a:schemeClr val="tx1"/>
                </a:solidFill>
              </a:rPr>
              <a:t>Entities</a:t>
            </a:r>
            <a:r>
              <a:rPr lang="en-US" sz="2000" dirty="0">
                <a:solidFill>
                  <a:schemeClr val="tx1"/>
                </a:solidFill>
              </a:rPr>
              <a:t>:  Actors or components involved in the interaction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3819982" y="1791962"/>
            <a:ext cx="890649" cy="51063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3" name="Rectangle 92"/>
          <p:cNvSpPr/>
          <p:nvPr/>
        </p:nvSpPr>
        <p:spPr>
          <a:xfrm>
            <a:off x="2586615" y="1965299"/>
            <a:ext cx="4122821" cy="3320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22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8" grpId="0" animBg="1"/>
      <p:bldP spid="79" grpId="0" animBg="1"/>
      <p:bldP spid="9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49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5</cp:revision>
  <dcterms:created xsi:type="dcterms:W3CDTF">2017-06-01T03:42:16Z</dcterms:created>
  <dcterms:modified xsi:type="dcterms:W3CDTF">2024-01-09T13:14:19Z</dcterms:modified>
</cp:coreProperties>
</file>