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3858" autoAdjust="0"/>
  </p:normalViewPr>
  <p:slideViewPr>
    <p:cSldViewPr snapToGrid="0">
      <p:cViewPr varScale="1">
        <p:scale>
          <a:sx n="120" d="100"/>
          <a:sy n="120" d="100"/>
        </p:scale>
        <p:origin x="536" y="1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FFAEDA3-0801-4BD3-8682-8FC4738E85E6}" type="datetime1">
              <a:rPr lang="ko-KR" altLang="en-US"/>
              <a:pPr lvl="0">
                <a:defRPr/>
              </a:pPr>
              <a:t>2022. 11. 8.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E193E5E-342E-4713-A465-A7015A319FB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E193E5E-342E-4713-A465-A7015A319FBC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4D2A5-003B-4808-93F9-1E2BC04D6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A849F8-F2F5-4DC9-8034-FCAEFC1E4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72D50-0C1E-4F24-90D1-26AD1F2E7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2022. 11. 8.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6ED56-89E1-4344-BA91-D5A07256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E79C35-624F-4895-B16C-B0BE76C5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07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A28AF-F53B-46FA-8911-99A422D8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537D95-BF73-41DD-89F5-5F4D21C6E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793E31-F3B6-4D56-885A-A1EF4188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2022. 11. 8.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B09D0B-86F8-4745-9168-FA5D336F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5B4C28-0846-43D8-8096-5D3D7585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52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5251AE-907F-41D1-BDEA-F9BE4AB3F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C89B95-E06F-49F9-9DC6-B80385FD8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9945A-FF7C-46B3-8258-9E5EB00B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2022. 11. 8.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89500-2633-455F-98EE-E81D2EA9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4514D-07B6-443C-B151-C422FEB1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07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884A7-52CD-46E3-8FAB-F1132EDA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51B28-A03F-4D97-BEDF-E1AEEBB6C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65B5E2-85DB-4484-98D4-8DAACD70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2022. 11. 8.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29EF6F-EA58-40C8-B13E-FF6BFB16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AB858-26C8-4E20-B887-04B514C2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7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FA062-C292-436A-96AE-58B6836D6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3F8FAC-6016-4B0D-97B1-C429BBF2F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0C936-DEBF-4405-A967-CD9D34BA2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2022. 11. 8.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78974-412A-4085-B3AB-25371B72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6BDEC-8AE1-4AE0-AD99-53F8B21C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21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C6011-7A25-41E3-9DC1-3CB24769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AF91AC-72E9-4455-A146-BB054AACB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91FC0E-3522-4758-A61F-1F6BEE5D9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323818-065D-4BF0-9E57-1890685C4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2022. 11. 8.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881810-0393-4964-9BFE-BF4BDABFF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FA8C2B-FC50-4AE2-B733-59844D05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02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52A66-0876-4376-8F6C-6158C719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07EB8E-3ABF-401E-808C-BC3C054EB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1451A1-DB70-4F72-94BD-4622AD990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2E70B6-9E52-4629-8E81-938F2CED4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3F929B-6724-4DBE-A112-760E51F9B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4D990D-CC17-48E1-BE63-66C63576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2022. 11. 8.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D74A93-CD82-4F93-B518-F0F00143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2DEADE-368F-47A3-9F4C-E6DB916C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163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B0DDD-CEBF-4A5C-BB52-E8E311FF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33D883-6E45-4EC8-B57A-A83E2D81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2022. 11. 8.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173901-C506-4DAF-9FAC-115A24AD1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041282-D5F6-4A1E-8DA2-08D3A0DD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44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7DBEFD-0F29-4A67-9157-EEFBEEA1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2022. 11. 8.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9B7F1D-E140-4B98-B191-3C60B27A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033367-9893-4166-85B9-7978B0D0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49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85FC3-C9C5-4BC6-B588-26DB72D3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38D4C-38AD-49FB-9695-234848C4F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30B0F0-771B-417D-97CC-52AB348F2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C930F5-5778-41A9-A861-0BDDE329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2022. 11. 8.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B13ABF-944D-4697-8F50-B6C4B9A7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4A56E-E1E2-43A1-8F50-E81B4FA41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70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5F4EC-06CB-41F5-BBD6-ACB891002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70EBA8-344B-4709-AED8-E906AF30C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3A6E7E-8230-4359-9429-374C2CA6F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331DEE-B394-42A9-A94B-80A8D13E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2022. 11. 8.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F7606-FE07-472D-BAF9-56D6C00D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AA2E15-0A24-48DF-8E47-8D8D2322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99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3FE4E2-5D04-4056-B6FC-0F587EFAC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9021AC-227D-49CA-A889-179596883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723F06-E7BA-4431-9C64-1D5199017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05B95-7804-45CF-93C6-D2C27629975E}" type="datetimeFigureOut">
              <a:rPr lang="ko-KR" altLang="en-US" smtClean="0"/>
              <a:t>2022. 11. 8.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872ECC-DF47-463C-A1E8-AE9B47E21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13D465-CD5C-49D9-96AB-C48199059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01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880485" y="4141163"/>
            <a:ext cx="5309446" cy="695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>
                <a:latin typeface="HY강B"/>
                <a:ea typeface="HY강B"/>
              </a:rPr>
              <a:t>텀프로젝트 발표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850544" y="5308964"/>
            <a:ext cx="2135505" cy="13090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chemeClr val="accent2"/>
                </a:solidFill>
                <a:latin typeface="HY강B"/>
                <a:ea typeface="HY강B"/>
              </a:rPr>
              <a:t>콘텐츠 </a:t>
            </a:r>
            <a:r>
              <a:rPr lang="en-US" altLang="ko-KR" sz="2000">
                <a:solidFill>
                  <a:schemeClr val="accent2"/>
                </a:solidFill>
                <a:latin typeface="HY강B"/>
                <a:ea typeface="HY강B"/>
              </a:rPr>
              <a:t>IT</a:t>
            </a:r>
            <a:r>
              <a:rPr lang="ko-KR" altLang="en-US" sz="2000">
                <a:solidFill>
                  <a:schemeClr val="accent2"/>
                </a:solidFill>
                <a:latin typeface="HY강B"/>
                <a:ea typeface="HY강B"/>
              </a:rPr>
              <a:t> 전공</a:t>
            </a:r>
          </a:p>
          <a:p>
            <a:pPr algn="ctr">
              <a:defRPr/>
            </a:pPr>
            <a:r>
              <a:rPr lang="en-US" altLang="ko-KR" sz="2000">
                <a:solidFill>
                  <a:schemeClr val="accent2"/>
                </a:solidFill>
                <a:latin typeface="HY강B"/>
                <a:ea typeface="HY강B"/>
              </a:rPr>
              <a:t>20185244</a:t>
            </a:r>
            <a:r>
              <a:rPr lang="ko-KR" altLang="en-US" sz="2000">
                <a:solidFill>
                  <a:schemeClr val="accent2"/>
                </a:solidFill>
                <a:latin typeface="HY강B"/>
                <a:ea typeface="HY강B"/>
              </a:rPr>
              <a:t> 박세은</a:t>
            </a:r>
          </a:p>
          <a:p>
            <a:pPr algn="ctr">
              <a:defRPr/>
            </a:pPr>
            <a:r>
              <a:rPr lang="en-US" altLang="ko-KR" sz="2000">
                <a:solidFill>
                  <a:schemeClr val="accent2"/>
                </a:solidFill>
                <a:latin typeface="HY강B"/>
                <a:ea typeface="HY강B"/>
              </a:rPr>
              <a:t>20185245</a:t>
            </a:r>
            <a:r>
              <a:rPr lang="ko-KR" altLang="en-US" sz="2000">
                <a:solidFill>
                  <a:schemeClr val="accent2"/>
                </a:solidFill>
                <a:latin typeface="HY강B"/>
                <a:ea typeface="HY강B"/>
              </a:rPr>
              <a:t> 최애림</a:t>
            </a:r>
          </a:p>
          <a:p>
            <a:pPr algn="ctr">
              <a:defRPr/>
            </a:pPr>
            <a:r>
              <a:rPr lang="en-US" altLang="ko-KR" sz="2000">
                <a:solidFill>
                  <a:schemeClr val="accent2"/>
                </a:solidFill>
                <a:latin typeface="HY강B"/>
                <a:ea typeface="HY강B"/>
              </a:rPr>
              <a:t>20185264</a:t>
            </a:r>
            <a:r>
              <a:rPr lang="ko-KR" altLang="en-US" sz="2000">
                <a:solidFill>
                  <a:schemeClr val="accent2"/>
                </a:solidFill>
                <a:latin typeface="HY강B"/>
                <a:ea typeface="HY강B"/>
              </a:rPr>
              <a:t> 윤희연</a:t>
            </a:r>
          </a:p>
        </p:txBody>
      </p:sp>
      <p:pic>
        <p:nvPicPr>
          <p:cNvPr id="22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02410" y="992351"/>
            <a:ext cx="3116728" cy="31167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062991" y="114300"/>
            <a:ext cx="6287229" cy="851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0">
                <a:solidFill>
                  <a:schemeClr val="accent2"/>
                </a:solidFill>
                <a:latin typeface="HY강B"/>
                <a:ea typeface="HY강B"/>
              </a:rPr>
              <a:t>04.</a:t>
            </a:r>
            <a:r>
              <a:rPr lang="ko-KR" altLang="en-US" sz="5000">
                <a:solidFill>
                  <a:schemeClr val="accent2"/>
                </a:solidFill>
                <a:latin typeface="HY강B"/>
                <a:ea typeface="HY강B"/>
              </a:rPr>
              <a:t> 최종 결과물 데모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7221420">
            <a:off x="118039" y="203331"/>
            <a:ext cx="871779" cy="871779"/>
          </a:xfrm>
          <a:prstGeom prst="rect">
            <a:avLst/>
          </a:prstGeom>
        </p:spPr>
      </p:pic>
      <p:pic>
        <p:nvPicPr>
          <p:cNvPr id="73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70775" y="189771"/>
            <a:ext cx="845851" cy="6748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932084" y="146592"/>
            <a:ext cx="7532807" cy="851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0">
                <a:solidFill>
                  <a:schemeClr val="accent2"/>
                </a:solidFill>
                <a:latin typeface="HY강B"/>
                <a:ea typeface="HY강B"/>
              </a:rPr>
              <a:t>05.</a:t>
            </a:r>
            <a:r>
              <a:rPr lang="ko-KR" altLang="en-US" sz="5000">
                <a:solidFill>
                  <a:schemeClr val="accent2"/>
                </a:solidFill>
                <a:latin typeface="HY강B"/>
                <a:ea typeface="HY강B"/>
              </a:rPr>
              <a:t> 구현 시 어려웠던 점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7221420">
            <a:off x="42649" y="208316"/>
            <a:ext cx="878471" cy="878471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206491" y="4616614"/>
            <a:ext cx="9494613" cy="1626920"/>
            <a:chOff x="2301741" y="4984746"/>
            <a:chExt cx="9494613" cy="1626920"/>
          </a:xfrm>
        </p:grpSpPr>
        <p:sp>
          <p:nvSpPr>
            <p:cNvPr id="6" name="사각형: 둥근 위쪽 모서리 5"/>
            <p:cNvSpPr/>
            <p:nvPr/>
          </p:nvSpPr>
          <p:spPr>
            <a:xfrm flipV="1">
              <a:off x="2301741" y="4984746"/>
              <a:ext cx="7588517" cy="162692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사각형: 둥근 모서리 6"/>
            <p:cNvSpPr/>
            <p:nvPr/>
          </p:nvSpPr>
          <p:spPr>
            <a:xfrm>
              <a:off x="9009611" y="5127251"/>
              <a:ext cx="2786743" cy="439387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" name="눈물 방울 9"/>
          <p:cNvSpPr/>
          <p:nvPr/>
        </p:nvSpPr>
        <p:spPr>
          <a:xfrm rot="18900000">
            <a:off x="2727074" y="2682170"/>
            <a:ext cx="1715562" cy="1750101"/>
          </a:xfrm>
          <a:prstGeom prst="teardrop">
            <a:avLst>
              <a:gd name="adj" fmla="val 10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31" name="눈물 방울 30"/>
          <p:cNvSpPr/>
          <p:nvPr/>
        </p:nvSpPr>
        <p:spPr>
          <a:xfrm rot="18900000">
            <a:off x="5191485" y="2735027"/>
            <a:ext cx="1732832" cy="1681022"/>
          </a:xfrm>
          <a:prstGeom prst="teardrop">
            <a:avLst>
              <a:gd name="adj" fmla="val 10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32" name="눈물 방울 31"/>
          <p:cNvSpPr/>
          <p:nvPr/>
        </p:nvSpPr>
        <p:spPr>
          <a:xfrm rot="18900000">
            <a:off x="7721983" y="2671746"/>
            <a:ext cx="1655116" cy="1758737"/>
          </a:xfrm>
          <a:prstGeom prst="teardrop">
            <a:avLst>
              <a:gd name="adj" fmla="val 10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88040" y="3060580"/>
            <a:ext cx="1651683" cy="1004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solidFill>
                  <a:schemeClr val="accent1"/>
                </a:solidFill>
                <a:latin typeface="HY강B"/>
                <a:ea typeface="HY강B"/>
              </a:rPr>
              <a:t>햄버거 게임</a:t>
            </a:r>
          </a:p>
          <a:p>
            <a:pPr algn="ctr">
              <a:defRPr/>
            </a:pPr>
            <a:r>
              <a:rPr lang="ko-KR" altLang="en-US" sz="2000" b="1" dirty="0">
                <a:solidFill>
                  <a:schemeClr val="accent1"/>
                </a:solidFill>
                <a:latin typeface="HY강B"/>
                <a:ea typeface="HY강B"/>
              </a:rPr>
              <a:t>부모 자식</a:t>
            </a:r>
          </a:p>
          <a:p>
            <a:pPr algn="ctr">
              <a:defRPr/>
            </a:pPr>
            <a:r>
              <a:rPr lang="ko-KR" altLang="en-US" sz="2000" b="1" dirty="0">
                <a:solidFill>
                  <a:schemeClr val="accent1"/>
                </a:solidFill>
                <a:latin typeface="HY강B"/>
                <a:ea typeface="HY강B"/>
              </a:rPr>
              <a:t> 없애기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52855" y="3064930"/>
            <a:ext cx="1067239" cy="10057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solidFill>
                  <a:schemeClr val="accent1"/>
                </a:solidFill>
                <a:latin typeface="HY강B"/>
                <a:ea typeface="HY강B"/>
              </a:rPr>
              <a:t>메인 맵 </a:t>
            </a:r>
          </a:p>
          <a:p>
            <a:pPr algn="ctr">
              <a:defRPr/>
            </a:pPr>
            <a:r>
              <a:rPr lang="ko-KR" altLang="en-US" sz="2000" b="1" dirty="0">
                <a:solidFill>
                  <a:schemeClr val="accent1"/>
                </a:solidFill>
                <a:latin typeface="HY강B"/>
                <a:ea typeface="HY강B"/>
              </a:rPr>
              <a:t>캐릭터</a:t>
            </a:r>
          </a:p>
          <a:p>
            <a:pPr algn="ctr">
              <a:defRPr/>
            </a:pPr>
            <a:r>
              <a:rPr lang="ko-KR" altLang="en-US" sz="2000" b="1" dirty="0">
                <a:solidFill>
                  <a:schemeClr val="accent1"/>
                </a:solidFill>
                <a:latin typeface="HY강B"/>
                <a:ea typeface="HY강B"/>
              </a:rPr>
              <a:t>움직임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51164" y="2871296"/>
            <a:ext cx="1879308" cy="1308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solidFill>
                  <a:schemeClr val="accent1"/>
                </a:solidFill>
                <a:latin typeface="HY강B"/>
                <a:ea typeface="HY강B"/>
              </a:rPr>
              <a:t>잡채 </a:t>
            </a:r>
          </a:p>
          <a:p>
            <a:pPr algn="ctr">
              <a:defRPr/>
            </a:pPr>
            <a:r>
              <a:rPr lang="ko-KR" altLang="en-US" sz="2000" b="1" dirty="0">
                <a:solidFill>
                  <a:schemeClr val="accent1"/>
                </a:solidFill>
                <a:latin typeface="HY강B"/>
                <a:ea typeface="HY강B"/>
              </a:rPr>
              <a:t>만들기 게임</a:t>
            </a:r>
          </a:p>
          <a:p>
            <a:pPr algn="ctr">
              <a:defRPr/>
            </a:pPr>
            <a:r>
              <a:rPr lang="ko-KR" altLang="en-US" sz="2000" b="1" dirty="0">
                <a:solidFill>
                  <a:schemeClr val="accent1"/>
                </a:solidFill>
                <a:latin typeface="HY강B"/>
                <a:ea typeface="HY강B"/>
              </a:rPr>
              <a:t>마우스 드래그</a:t>
            </a:r>
          </a:p>
          <a:p>
            <a:pPr algn="ctr">
              <a:defRPr/>
            </a:pPr>
            <a:r>
              <a:rPr lang="ko-KR" altLang="en-US" sz="2000" b="1" dirty="0">
                <a:solidFill>
                  <a:schemeClr val="accent1"/>
                </a:solidFill>
                <a:latin typeface="HY강B"/>
                <a:ea typeface="HY강B"/>
              </a:rPr>
              <a:t> 구현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3130494" y="6137978"/>
            <a:ext cx="5931006" cy="708205"/>
            <a:chOff x="2714352" y="6470655"/>
            <a:chExt cx="6605638" cy="788761"/>
          </a:xfrm>
        </p:grpSpPr>
        <p:grpSp>
          <p:nvGrpSpPr>
            <p:cNvPr id="12" name="그룹 11"/>
            <p:cNvGrpSpPr/>
            <p:nvPr/>
          </p:nvGrpSpPr>
          <p:grpSpPr>
            <a:xfrm>
              <a:off x="2714352" y="6484726"/>
              <a:ext cx="3109496" cy="774690"/>
              <a:chOff x="2537389" y="6558352"/>
              <a:chExt cx="3109496" cy="774690"/>
            </a:xfrm>
          </p:grpSpPr>
          <p:sp>
            <p:nvSpPr>
              <p:cNvPr id="37" name="눈물 방울 36"/>
              <p:cNvSpPr/>
              <p:nvPr/>
            </p:nvSpPr>
            <p:spPr>
              <a:xfrm rot="18900000">
                <a:off x="2537389" y="6558353"/>
                <a:ext cx="774689" cy="774689"/>
              </a:xfrm>
              <a:prstGeom prst="teardrop">
                <a:avLst>
                  <a:gd name="adj" fmla="val 10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tx1"/>
                  </a:solidFill>
                  <a:latin typeface="배달의민족 주아"/>
                  <a:ea typeface="배달의민족 주아"/>
                </a:endParaRPr>
              </a:p>
            </p:txBody>
          </p:sp>
          <p:sp>
            <p:nvSpPr>
              <p:cNvPr id="38" name="눈물 방울 37"/>
              <p:cNvSpPr/>
              <p:nvPr/>
            </p:nvSpPr>
            <p:spPr>
              <a:xfrm rot="18900000">
                <a:off x="3704792" y="6558352"/>
                <a:ext cx="774689" cy="774689"/>
              </a:xfrm>
              <a:prstGeom prst="teardrop">
                <a:avLst>
                  <a:gd name="adj" fmla="val 10000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tx1"/>
                  </a:solidFill>
                  <a:latin typeface="배달의민족 주아"/>
                  <a:ea typeface="배달의민족 주아"/>
                </a:endParaRPr>
              </a:p>
            </p:txBody>
          </p:sp>
          <p:sp>
            <p:nvSpPr>
              <p:cNvPr id="39" name="눈물 방울 38"/>
              <p:cNvSpPr/>
              <p:nvPr/>
            </p:nvSpPr>
            <p:spPr>
              <a:xfrm rot="18900000">
                <a:off x="4872196" y="6558352"/>
                <a:ext cx="774689" cy="774689"/>
              </a:xfrm>
              <a:prstGeom prst="teardrop">
                <a:avLst>
                  <a:gd name="adj" fmla="val 10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tx1"/>
                  </a:solidFill>
                  <a:latin typeface="배달의민족 주아"/>
                  <a:ea typeface="배달의민족 주아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6210494" y="6470655"/>
              <a:ext cx="3109496" cy="774690"/>
              <a:chOff x="2537389" y="6558352"/>
              <a:chExt cx="3109496" cy="774690"/>
            </a:xfrm>
          </p:grpSpPr>
          <p:sp>
            <p:nvSpPr>
              <p:cNvPr id="42" name="눈물 방울 41"/>
              <p:cNvSpPr/>
              <p:nvPr/>
            </p:nvSpPr>
            <p:spPr>
              <a:xfrm rot="18900000">
                <a:off x="2537389" y="6558353"/>
                <a:ext cx="774689" cy="774689"/>
              </a:xfrm>
              <a:prstGeom prst="teardrop">
                <a:avLst>
                  <a:gd name="adj" fmla="val 10000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tx1"/>
                  </a:solidFill>
                  <a:latin typeface="배달의민족 주아"/>
                  <a:ea typeface="배달의민족 주아"/>
                </a:endParaRPr>
              </a:p>
            </p:txBody>
          </p:sp>
          <p:sp>
            <p:nvSpPr>
              <p:cNvPr id="43" name="눈물 방울 42"/>
              <p:cNvSpPr/>
              <p:nvPr/>
            </p:nvSpPr>
            <p:spPr>
              <a:xfrm rot="18900000">
                <a:off x="3704792" y="6558352"/>
                <a:ext cx="774689" cy="774689"/>
              </a:xfrm>
              <a:prstGeom prst="teardrop">
                <a:avLst>
                  <a:gd name="adj" fmla="val 10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tx1"/>
                  </a:solidFill>
                  <a:latin typeface="배달의민족 주아"/>
                  <a:ea typeface="배달의민족 주아"/>
                </a:endParaRPr>
              </a:p>
            </p:txBody>
          </p:sp>
          <p:sp>
            <p:nvSpPr>
              <p:cNvPr id="44" name="눈물 방울 43"/>
              <p:cNvSpPr/>
              <p:nvPr/>
            </p:nvSpPr>
            <p:spPr>
              <a:xfrm rot="18900000">
                <a:off x="4872196" y="6558352"/>
                <a:ext cx="774689" cy="774689"/>
              </a:xfrm>
              <a:prstGeom prst="teardrop">
                <a:avLst>
                  <a:gd name="adj" fmla="val 10000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tx1"/>
                  </a:solidFill>
                  <a:latin typeface="배달의민족 주아"/>
                  <a:ea typeface="배달의민족 주아"/>
                </a:endParaRPr>
              </a:p>
            </p:txBody>
          </p:sp>
        </p:grpSp>
      </p:grpSp>
      <p:pic>
        <p:nvPicPr>
          <p:cNvPr id="45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493564" y="231779"/>
            <a:ext cx="845851" cy="7847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808259" y="118018"/>
            <a:ext cx="6116269" cy="851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0">
                <a:solidFill>
                  <a:schemeClr val="accent2"/>
                </a:solidFill>
                <a:latin typeface="HY강B"/>
                <a:ea typeface="HY강B"/>
              </a:rPr>
              <a:t>06. </a:t>
            </a:r>
            <a:r>
              <a:rPr lang="ko-KR" altLang="en-US" sz="5000">
                <a:solidFill>
                  <a:schemeClr val="accent2"/>
                </a:solidFill>
                <a:latin typeface="HY강B"/>
                <a:ea typeface="HY강B"/>
              </a:rPr>
              <a:t>사용한 에셋 소개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7221420">
            <a:off x="46176" y="205707"/>
            <a:ext cx="857513" cy="8575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49123" y="163150"/>
            <a:ext cx="845851" cy="8458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073B8C-86B1-4613-BB07-C3AF7A584C76}"/>
              </a:ext>
            </a:extLst>
          </p:cNvPr>
          <p:cNvSpPr txBox="1"/>
          <p:nvPr/>
        </p:nvSpPr>
        <p:spPr>
          <a:xfrm>
            <a:off x="578107" y="1321387"/>
            <a:ext cx="584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유니티짱</a:t>
            </a:r>
            <a:r>
              <a:rPr lang="en-US" altLang="ko-KR" dirty="0"/>
              <a:t>: https://assetstore.unity.com/publishers/7659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C9DB4-0F47-4786-BBA2-80332E96E961}"/>
              </a:ext>
            </a:extLst>
          </p:cNvPr>
          <p:cNvSpPr txBox="1"/>
          <p:nvPr/>
        </p:nvSpPr>
        <p:spPr>
          <a:xfrm>
            <a:off x="578107" y="2664913"/>
            <a:ext cx="1060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중식 스테이지 건물</a:t>
            </a:r>
            <a:r>
              <a:rPr lang="en-US" altLang="ko-KR" dirty="0"/>
              <a:t>: https://assetstore.unity.com/packages/3d/props/exterior/stylized-house-155882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44346-B966-4F3F-A18D-E1E629D6DA4B}"/>
              </a:ext>
            </a:extLst>
          </p:cNvPr>
          <p:cNvSpPr txBox="1"/>
          <p:nvPr/>
        </p:nvSpPr>
        <p:spPr>
          <a:xfrm>
            <a:off x="578107" y="3118328"/>
            <a:ext cx="960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나무</a:t>
            </a:r>
            <a:r>
              <a:rPr lang="en-US" altLang="ko-KR" dirty="0"/>
              <a:t>: https://assetstore.unity.com/packages/3d/props/exterior/stylized-house-155882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BE3300-38F9-4B75-836E-79A30E44CD4F}"/>
              </a:ext>
            </a:extLst>
          </p:cNvPr>
          <p:cNvSpPr txBox="1"/>
          <p:nvPr/>
        </p:nvSpPr>
        <p:spPr>
          <a:xfrm>
            <a:off x="578107" y="4971311"/>
            <a:ext cx="692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최종 스테이지 </a:t>
            </a:r>
            <a:r>
              <a:rPr lang="en-US" altLang="ko-KR" dirty="0"/>
              <a:t>NPC: https://assetstore.unity.com/publishers/9166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FFED8C-7A41-4D66-8D16-001038C3A39E}"/>
              </a:ext>
            </a:extLst>
          </p:cNvPr>
          <p:cNvSpPr txBox="1"/>
          <p:nvPr/>
        </p:nvSpPr>
        <p:spPr>
          <a:xfrm>
            <a:off x="578107" y="3532408"/>
            <a:ext cx="812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중식 스테이지 </a:t>
            </a:r>
            <a:r>
              <a:rPr lang="en-US" altLang="ko-KR" dirty="0"/>
              <a:t>NPC: https://assetstore.unity.com/packages/3d/haruko-69164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3E255D-26A9-4E44-BFEB-3AE687EBAD72}"/>
              </a:ext>
            </a:extLst>
          </p:cNvPr>
          <p:cNvSpPr txBox="1"/>
          <p:nvPr/>
        </p:nvSpPr>
        <p:spPr>
          <a:xfrm>
            <a:off x="578107" y="4517867"/>
            <a:ext cx="973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한식 스테이지 </a:t>
            </a:r>
            <a:r>
              <a:rPr lang="en-US" altLang="ko-KR" dirty="0"/>
              <a:t>NPC: https://assetstore.unity.com/packages/3d/characters/cute-male-3-18090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0DABBB-2E15-46E2-B8CC-ADD416D8FCED}"/>
              </a:ext>
            </a:extLst>
          </p:cNvPr>
          <p:cNvSpPr txBox="1"/>
          <p:nvPr/>
        </p:nvSpPr>
        <p:spPr>
          <a:xfrm>
            <a:off x="578107" y="4002778"/>
            <a:ext cx="993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양식 스테이지 </a:t>
            </a:r>
            <a:r>
              <a:rPr lang="en-US" altLang="ko-KR" dirty="0"/>
              <a:t>NPC: https://assetstore.unity.com/packages/3d/characters/cute-female-2-14144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A1591E-7216-4498-8257-E37496DA9468}"/>
              </a:ext>
            </a:extLst>
          </p:cNvPr>
          <p:cNvSpPr txBox="1"/>
          <p:nvPr/>
        </p:nvSpPr>
        <p:spPr>
          <a:xfrm>
            <a:off x="578107" y="2228928"/>
            <a:ext cx="99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맵 건물</a:t>
            </a:r>
            <a:r>
              <a:rPr lang="en-US" altLang="ko-KR" dirty="0"/>
              <a:t>: https://assetstore.unity.com/packages/3d/simple-town-lite-cartoon-assets-43480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901D5E-C3DF-4365-B28A-67E15CC82DAC}"/>
              </a:ext>
            </a:extLst>
          </p:cNvPr>
          <p:cNvSpPr txBox="1"/>
          <p:nvPr/>
        </p:nvSpPr>
        <p:spPr>
          <a:xfrm>
            <a:off x="578107" y="1763597"/>
            <a:ext cx="945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맵 도로</a:t>
            </a:r>
            <a:r>
              <a:rPr lang="en-US" altLang="ko-KR" dirty="0"/>
              <a:t>: https://assetstore.unity.com/packages/3d/characters/cute-female-2-14144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B1F65-3A25-4834-A836-AF6D48F7A654}"/>
              </a:ext>
            </a:extLst>
          </p:cNvPr>
          <p:cNvSpPr txBox="1"/>
          <p:nvPr/>
        </p:nvSpPr>
        <p:spPr>
          <a:xfrm>
            <a:off x="578107" y="5392824"/>
            <a:ext cx="938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NPC </a:t>
            </a:r>
            <a:r>
              <a:rPr lang="ko-KR" altLang="en-US" dirty="0"/>
              <a:t>대화 창</a:t>
            </a:r>
            <a:r>
              <a:rPr lang="en-US" altLang="ko-KR" dirty="0"/>
              <a:t>: http://avangs.info/?mid=kin&amp;document_srl=1379651&amp;listStyle=viewer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B23FFE-4E2F-48CE-8CF5-517927EF55B8}"/>
              </a:ext>
            </a:extLst>
          </p:cNvPr>
          <p:cNvSpPr txBox="1"/>
          <p:nvPr/>
        </p:nvSpPr>
        <p:spPr>
          <a:xfrm>
            <a:off x="578107" y="5788515"/>
            <a:ext cx="1024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한식 스테이지 배경</a:t>
            </a:r>
            <a:r>
              <a:rPr lang="en-US" altLang="ko-KR" dirty="0"/>
              <a:t>: https://grafolio.naver.com/works/detail.grfl?projectNo=188954#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3F7B5-DF95-4D1F-A7F2-56A272F2A2E3}"/>
              </a:ext>
            </a:extLst>
          </p:cNvPr>
          <p:cNvSpPr txBox="1"/>
          <p:nvPr/>
        </p:nvSpPr>
        <p:spPr>
          <a:xfrm>
            <a:off x="578107" y="6231440"/>
            <a:ext cx="930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중식 스테이지 배경</a:t>
            </a:r>
            <a:r>
              <a:rPr lang="en-US" altLang="ko-KR" dirty="0"/>
              <a:t>: https://www.vecteezy.com/vector-art/104911-chinese-cloud-pattern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661535" y="4680668"/>
            <a:ext cx="2859405" cy="6990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>
                <a:latin typeface="HY강B"/>
                <a:ea typeface="HY강B"/>
              </a:rPr>
              <a:t>감사합니다</a:t>
            </a:r>
            <a:r>
              <a:rPr lang="en-US" altLang="ko-KR" sz="4000">
                <a:latin typeface="HY강B"/>
                <a:ea typeface="HY강B"/>
              </a:rPr>
              <a:t>.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99567" y="1140801"/>
            <a:ext cx="3592865" cy="3601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334024" y="0"/>
            <a:ext cx="1761831" cy="902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845" indent="0" algn="ctr">
              <a:defRPr/>
            </a:pPr>
            <a:r>
              <a:rPr lang="ko-KR" altLang="en-US" sz="5400">
                <a:solidFill>
                  <a:schemeClr val="accent2"/>
                </a:solidFill>
                <a:latin typeface="HY강B"/>
                <a:ea typeface="HY강B"/>
              </a:rPr>
              <a:t>목차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79744" y="1248579"/>
            <a:ext cx="1212985" cy="121298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1417" y="5274297"/>
            <a:ext cx="1117735" cy="111773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0676" y="1259160"/>
            <a:ext cx="1191818" cy="119181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35607" y="3185582"/>
            <a:ext cx="1160070" cy="1160070"/>
          </a:xfrm>
          <a:prstGeom prst="rect">
            <a:avLst/>
          </a:prstGeom>
        </p:spPr>
      </p:pic>
      <p:pic>
        <p:nvPicPr>
          <p:cNvPr id="21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1082" y="3224673"/>
            <a:ext cx="1170653" cy="1170653"/>
          </a:xfrm>
          <a:prstGeom prst="rect">
            <a:avLst/>
          </a:prstGeom>
        </p:spPr>
      </p:pic>
      <p:pic>
        <p:nvPicPr>
          <p:cNvPr id="22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35089" y="5338097"/>
            <a:ext cx="1191819" cy="119181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666874" y="1571624"/>
            <a:ext cx="4593166" cy="569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>
                <a:latin typeface="HY강B"/>
                <a:ea typeface="HY강B"/>
              </a:rPr>
              <a:t>팀원별 역할 분담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4132" y="1429807"/>
            <a:ext cx="723266" cy="787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600">
                <a:latin typeface="HY강B"/>
                <a:ea typeface="HY강B"/>
              </a:rPr>
              <a:t>1.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3134" y="3390900"/>
            <a:ext cx="637223" cy="792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600">
                <a:latin typeface="HY강B"/>
                <a:ea typeface="HY강B"/>
              </a:rPr>
              <a:t>2.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0393" y="5400041"/>
            <a:ext cx="637223" cy="792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600">
                <a:latin typeface="HY강B"/>
                <a:ea typeface="HY강B"/>
              </a:rPr>
              <a:t>3.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04391" y="1429173"/>
            <a:ext cx="637223" cy="792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600">
                <a:latin typeface="HY강B"/>
                <a:ea typeface="HY강B"/>
              </a:rPr>
              <a:t>4.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59425" y="3333750"/>
            <a:ext cx="637223" cy="792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600">
                <a:latin typeface="HY강B"/>
                <a:ea typeface="HY강B"/>
              </a:rPr>
              <a:t>5.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46208" y="5488940"/>
            <a:ext cx="641457" cy="795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600">
                <a:latin typeface="HY강B"/>
                <a:ea typeface="HY강B"/>
              </a:rPr>
              <a:t>6.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72164" y="3596639"/>
            <a:ext cx="2032000" cy="576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>
                <a:latin typeface="HY강B"/>
                <a:ea typeface="HY강B"/>
              </a:rPr>
              <a:t>주제</a:t>
            </a:r>
            <a:endParaRPr lang="en-US" altLang="ko-KR" sz="3200">
              <a:latin typeface="HY강B"/>
              <a:ea typeface="HY강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40414" y="5641974"/>
            <a:ext cx="4593166" cy="575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>
                <a:latin typeface="HY강B"/>
                <a:ea typeface="HY강B"/>
              </a:rPr>
              <a:t>자랑할만한 구현기능들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169274" y="1544108"/>
            <a:ext cx="3450168" cy="570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>
                <a:latin typeface="HY강B"/>
                <a:ea typeface="HY강B"/>
              </a:rPr>
              <a:t>최종 결과물 데모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179856" y="3544356"/>
            <a:ext cx="4012144" cy="577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>
                <a:latin typeface="HY강B"/>
                <a:ea typeface="HY강B"/>
              </a:rPr>
              <a:t>구현 시 어려웠던 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80942" y="5703357"/>
            <a:ext cx="3468580" cy="577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>
                <a:latin typeface="HY강B"/>
                <a:ea typeface="HY강B"/>
              </a:rPr>
              <a:t>사용한 에셋 소개 </a:t>
            </a:r>
          </a:p>
        </p:txBody>
      </p:sp>
      <p:pic>
        <p:nvPicPr>
          <p:cNvPr id="36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12024" y="73029"/>
            <a:ext cx="845851" cy="784793"/>
          </a:xfrm>
          <a:prstGeom prst="rect">
            <a:avLst/>
          </a:prstGeom>
        </p:spPr>
      </p:pic>
      <p:pic>
        <p:nvPicPr>
          <p:cNvPr id="37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61487" y="80113"/>
            <a:ext cx="845851" cy="7725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294506" y="1568460"/>
            <a:ext cx="11602988" cy="5123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주아"/>
              <a:ea typeface="배달의민족 주아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5524" y="294759"/>
            <a:ext cx="7256242" cy="903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400">
                <a:solidFill>
                  <a:schemeClr val="accent2"/>
                </a:solidFill>
                <a:latin typeface="HY강B"/>
                <a:ea typeface="HY강B"/>
              </a:rPr>
              <a:t>01. </a:t>
            </a:r>
            <a:r>
              <a:rPr lang="ko-KR" altLang="en-US" sz="5400">
                <a:solidFill>
                  <a:schemeClr val="accent2"/>
                </a:solidFill>
                <a:latin typeface="HY강B"/>
                <a:ea typeface="HY강B"/>
              </a:rPr>
              <a:t>팀원별 역할 분담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7221420">
            <a:off x="220341" y="309904"/>
            <a:ext cx="1013447" cy="101344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51485" y="2254317"/>
            <a:ext cx="3421380" cy="6243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500" b="1">
                <a:solidFill>
                  <a:schemeClr val="bg1">
                    <a:lumMod val="50000"/>
                  </a:schemeClr>
                </a:solidFill>
                <a:latin typeface="HY강B"/>
                <a:ea typeface="HY강B"/>
              </a:rPr>
              <a:t>20185244</a:t>
            </a:r>
            <a:r>
              <a:rPr lang="ko-KR" altLang="en-US" sz="3500" b="1">
                <a:solidFill>
                  <a:schemeClr val="bg1">
                    <a:lumMod val="50000"/>
                  </a:schemeClr>
                </a:solidFill>
                <a:latin typeface="HY강B"/>
                <a:ea typeface="HY강B"/>
              </a:rPr>
              <a:t> 박세은</a:t>
            </a:r>
          </a:p>
        </p:txBody>
      </p:sp>
      <p:sp>
        <p:nvSpPr>
          <p:cNvPr id="36" name="TextBox 28"/>
          <p:cNvSpPr txBox="1"/>
          <p:nvPr/>
        </p:nvSpPr>
        <p:spPr>
          <a:xfrm>
            <a:off x="394335" y="3781492"/>
            <a:ext cx="3421380" cy="6235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500" b="1">
                <a:solidFill>
                  <a:schemeClr val="bg1">
                    <a:lumMod val="50000"/>
                  </a:schemeClr>
                </a:solidFill>
                <a:latin typeface="HY강B"/>
                <a:ea typeface="HY강B"/>
              </a:rPr>
              <a:t>20185245</a:t>
            </a:r>
            <a:r>
              <a:rPr lang="ko-KR" altLang="en-US" sz="3500" b="1">
                <a:solidFill>
                  <a:schemeClr val="bg1">
                    <a:lumMod val="50000"/>
                  </a:schemeClr>
                </a:solidFill>
                <a:latin typeface="HY강B"/>
                <a:ea typeface="HY강B"/>
              </a:rPr>
              <a:t> 최애림</a:t>
            </a:r>
          </a:p>
        </p:txBody>
      </p:sp>
      <p:sp>
        <p:nvSpPr>
          <p:cNvPr id="37" name="TextBox 28"/>
          <p:cNvSpPr txBox="1"/>
          <p:nvPr/>
        </p:nvSpPr>
        <p:spPr>
          <a:xfrm>
            <a:off x="451485" y="5302249"/>
            <a:ext cx="3192780" cy="6225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500" b="1">
                <a:solidFill>
                  <a:schemeClr val="bg1">
                    <a:lumMod val="50000"/>
                  </a:schemeClr>
                </a:solidFill>
                <a:latin typeface="HY강B"/>
                <a:ea typeface="HY강B"/>
              </a:rPr>
              <a:t>2018564</a:t>
            </a:r>
            <a:r>
              <a:rPr lang="ko-KR" altLang="en-US" sz="3500" b="1">
                <a:solidFill>
                  <a:schemeClr val="bg1">
                    <a:lumMod val="50000"/>
                  </a:schemeClr>
                </a:solidFill>
                <a:latin typeface="HY강B"/>
                <a:ea typeface="HY강B"/>
              </a:rPr>
              <a:t> 윤희연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91539" y="2300603"/>
            <a:ext cx="7609415" cy="547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>
                <a:latin typeface="HY강B"/>
                <a:ea typeface="HY강B"/>
              </a:rPr>
              <a:t>NPC </a:t>
            </a:r>
            <a:r>
              <a:rPr lang="ko-KR" altLang="en-US" sz="3000">
                <a:latin typeface="HY강B"/>
                <a:ea typeface="HY강B"/>
              </a:rPr>
              <a:t>대화 구현 및 게임 코드 작성 및 제작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53437" y="3839174"/>
            <a:ext cx="8127437" cy="521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900">
                <a:latin typeface="HY강B"/>
                <a:ea typeface="HY강B"/>
              </a:rPr>
              <a:t>메인맵 구현 및 전체적인 게임의 틀 제작및 구현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22768" y="5350719"/>
            <a:ext cx="7514172" cy="543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>
                <a:latin typeface="HY강B"/>
                <a:ea typeface="HY강B"/>
              </a:rPr>
              <a:t>장면 전환 구현 및 게임 코드 작성 및 제작</a:t>
            </a:r>
          </a:p>
        </p:txBody>
      </p:sp>
      <p:pic>
        <p:nvPicPr>
          <p:cNvPr id="41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37794" y="549279"/>
            <a:ext cx="845851" cy="7847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8190074" y="1734766"/>
            <a:ext cx="2728646" cy="2728646"/>
            <a:chOff x="1273277" y="1740016"/>
            <a:chExt cx="2728646" cy="2728646"/>
          </a:xfrm>
        </p:grpSpPr>
        <p:sp>
          <p:nvSpPr>
            <p:cNvPr id="46" name="타원 45"/>
            <p:cNvSpPr/>
            <p:nvPr/>
          </p:nvSpPr>
          <p:spPr>
            <a:xfrm>
              <a:off x="1273277" y="1740016"/>
              <a:ext cx="2728646" cy="272864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1532851" y="1999589"/>
              <a:ext cx="2209497" cy="220949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4731676" y="1734766"/>
            <a:ext cx="2728646" cy="2728646"/>
            <a:chOff x="1273277" y="1740016"/>
            <a:chExt cx="2728646" cy="2728646"/>
          </a:xfrm>
        </p:grpSpPr>
        <p:sp>
          <p:nvSpPr>
            <p:cNvPr id="43" name="타원 42"/>
            <p:cNvSpPr/>
            <p:nvPr/>
          </p:nvSpPr>
          <p:spPr>
            <a:xfrm>
              <a:off x="1273277" y="1740016"/>
              <a:ext cx="2728646" cy="272864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1532851" y="1999589"/>
              <a:ext cx="2209497" cy="220949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62258" y="259834"/>
            <a:ext cx="3503813" cy="852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0">
                <a:solidFill>
                  <a:schemeClr val="accent2"/>
                </a:solidFill>
                <a:latin typeface="HY강B"/>
                <a:ea typeface="HY강B"/>
              </a:rPr>
              <a:t>02. </a:t>
            </a:r>
            <a:r>
              <a:rPr lang="ko-KR" altLang="en-US" sz="5000">
                <a:solidFill>
                  <a:schemeClr val="accent2"/>
                </a:solidFill>
                <a:latin typeface="HY강B"/>
                <a:ea typeface="HY강B"/>
              </a:rPr>
              <a:t>주제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7221420">
            <a:off x="133746" y="316371"/>
            <a:ext cx="950539" cy="950539"/>
          </a:xfrm>
          <a:prstGeom prst="rect">
            <a:avLst/>
          </a:prstGeom>
        </p:spPr>
      </p:pic>
      <p:grpSp>
        <p:nvGrpSpPr>
          <p:cNvPr id="30" name="그룹 29"/>
          <p:cNvGrpSpPr/>
          <p:nvPr/>
        </p:nvGrpSpPr>
        <p:grpSpPr>
          <a:xfrm>
            <a:off x="1268878" y="1734766"/>
            <a:ext cx="2728646" cy="2728646"/>
            <a:chOff x="1273277" y="1740016"/>
            <a:chExt cx="2728646" cy="2728646"/>
          </a:xfrm>
        </p:grpSpPr>
        <p:sp>
          <p:nvSpPr>
            <p:cNvPr id="11" name="타원 10"/>
            <p:cNvSpPr/>
            <p:nvPr/>
          </p:nvSpPr>
          <p:spPr>
            <a:xfrm>
              <a:off x="1273277" y="1740016"/>
              <a:ext cx="2728646" cy="272864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1532851" y="1999589"/>
              <a:ext cx="2209497" cy="220949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894294" y="4824534"/>
            <a:ext cx="3469219" cy="1609964"/>
            <a:chOff x="949579" y="4725317"/>
            <a:chExt cx="3469219" cy="1609964"/>
          </a:xfrm>
        </p:grpSpPr>
        <p:sp>
          <p:nvSpPr>
            <p:cNvPr id="49" name="TextBox 48"/>
            <p:cNvSpPr txBox="1"/>
            <p:nvPr/>
          </p:nvSpPr>
          <p:spPr>
            <a:xfrm>
              <a:off x="949579" y="5134952"/>
              <a:ext cx="3469219" cy="120032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HY강B"/>
                  <a:ea typeface="HY강B"/>
                </a:rPr>
                <a:t>제한시간 내에 </a:t>
              </a:r>
            </a:p>
            <a:p>
              <a:pPr algn="ctr">
                <a:defRPr/>
              </a:pPr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HY강B"/>
                  <a:ea typeface="HY강B"/>
                </a:rPr>
                <a:t>순서에 맞게 재료를 쌓아</a:t>
              </a:r>
              <a:endParaRPr lang="en-US" altLang="ko-KR" sz="2400" dirty="0">
                <a:solidFill>
                  <a:schemeClr val="bg1">
                    <a:lumMod val="50000"/>
                  </a:schemeClr>
                </a:solidFill>
                <a:latin typeface="HY강B"/>
                <a:ea typeface="HY강B"/>
              </a:endParaRPr>
            </a:p>
            <a:p>
              <a:pPr algn="ctr">
                <a:defRPr/>
              </a:pPr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HY강B"/>
                  <a:ea typeface="HY강B"/>
                </a:rPr>
                <a:t>햄버거를 만드는 게임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11620" y="4725317"/>
              <a:ext cx="2821305" cy="4980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2700">
                  <a:latin typeface="HY강B"/>
                  <a:ea typeface="HY강B"/>
                </a:rPr>
                <a:t>햄버거 쌓기 게임</a:t>
              </a: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309110" y="4805484"/>
            <a:ext cx="3621404" cy="1602936"/>
            <a:chOff x="829795" y="4725317"/>
            <a:chExt cx="3621404" cy="1602936"/>
          </a:xfrm>
        </p:grpSpPr>
        <p:sp>
          <p:nvSpPr>
            <p:cNvPr id="52" name="TextBox 51"/>
            <p:cNvSpPr txBox="1"/>
            <p:nvPr/>
          </p:nvSpPr>
          <p:spPr>
            <a:xfrm>
              <a:off x="1010770" y="5144477"/>
              <a:ext cx="3240405" cy="11837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HY강B"/>
                  <a:ea typeface="HY강B"/>
                </a:rPr>
                <a:t>제한시간 내에</a:t>
              </a:r>
            </a:p>
            <a:p>
              <a:pPr algn="ctr">
                <a:defRPr/>
              </a:pPr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HY강B"/>
                  <a:ea typeface="HY강B"/>
                </a:rPr>
                <a:t>사이드 메뉴에 맞는</a:t>
              </a:r>
            </a:p>
            <a:p>
              <a:pPr algn="ctr">
                <a:defRPr/>
              </a:pPr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HY강B"/>
                  <a:ea typeface="HY강B"/>
                </a:rPr>
                <a:t>중국 음식을 받는 게임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29795" y="4725317"/>
              <a:ext cx="3621404" cy="4980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2700">
                  <a:latin typeface="HY강B"/>
                  <a:ea typeface="HY강B"/>
                </a:rPr>
                <a:t>중식 조합 맞추기 게임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7928608" y="4824534"/>
            <a:ext cx="3630932" cy="1619489"/>
            <a:chOff x="828970" y="4725317"/>
            <a:chExt cx="3630932" cy="1619489"/>
          </a:xfrm>
        </p:grpSpPr>
        <p:sp>
          <p:nvSpPr>
            <p:cNvPr id="55" name="TextBox 54"/>
            <p:cNvSpPr txBox="1"/>
            <p:nvPr/>
          </p:nvSpPr>
          <p:spPr>
            <a:xfrm>
              <a:off x="828970" y="5144477"/>
              <a:ext cx="3630932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HY강B"/>
                  <a:ea typeface="HY강B"/>
                </a:rPr>
                <a:t>잡채에 들어가는 알맞는 재료를 선택해 잡채를</a:t>
              </a:r>
              <a:endParaRPr lang="en-US" altLang="ko-KR" sz="2400" dirty="0">
                <a:solidFill>
                  <a:schemeClr val="bg1">
                    <a:lumMod val="50000"/>
                  </a:schemeClr>
                </a:solidFill>
                <a:latin typeface="HY강B"/>
                <a:ea typeface="HY강B"/>
              </a:endParaRPr>
            </a:p>
            <a:p>
              <a:pPr algn="ctr">
                <a:defRPr/>
              </a:pPr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HY강B"/>
                  <a:ea typeface="HY강B"/>
                </a:rPr>
                <a:t>만드는 게임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09972" y="4725317"/>
              <a:ext cx="2821305" cy="4980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2700">
                  <a:latin typeface="HY강B"/>
                  <a:ea typeface="HY강B"/>
                </a:rPr>
                <a:t>잡채 만들기 게임</a:t>
              </a:r>
            </a:p>
          </p:txBody>
        </p:sp>
      </p:grp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778061" y="2358216"/>
            <a:ext cx="1602890" cy="1504173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04267" y="2365375"/>
            <a:ext cx="1455614" cy="1455614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267022" y="2361756"/>
            <a:ext cx="1657956" cy="1461187"/>
          </a:xfrm>
          <a:prstGeom prst="rect">
            <a:avLst/>
          </a:prstGeom>
        </p:spPr>
      </p:pic>
      <p:pic>
        <p:nvPicPr>
          <p:cNvPr id="61" name="그림 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353851" y="336311"/>
            <a:ext cx="845851" cy="7847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49457" y="172431"/>
            <a:ext cx="845851" cy="79700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6293" y="672943"/>
            <a:ext cx="1390924" cy="251182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27309" y="127542"/>
            <a:ext cx="8717326" cy="851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0">
                <a:solidFill>
                  <a:schemeClr val="accent2"/>
                </a:solidFill>
                <a:latin typeface="HY강B"/>
                <a:ea typeface="HY강B"/>
              </a:rPr>
              <a:t>03. </a:t>
            </a:r>
            <a:r>
              <a:rPr lang="ko-KR" altLang="en-US" sz="5000">
                <a:solidFill>
                  <a:schemeClr val="accent2"/>
                </a:solidFill>
                <a:latin typeface="HY강B"/>
                <a:ea typeface="HY강B"/>
              </a:rPr>
              <a:t>자랑할만한 구현기능들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7221420">
            <a:off x="46176" y="205707"/>
            <a:ext cx="857513" cy="857513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590091" y="2809386"/>
            <a:ext cx="1378686" cy="1923073"/>
          </a:xfrm>
          <a:prstGeom prst="rect">
            <a:avLst/>
          </a:prstGeom>
        </p:spPr>
      </p:pic>
      <p:sp>
        <p:nvSpPr>
          <p:cNvPr id="26" name="말풍선: 모서리가 둥근 사각형 44"/>
          <p:cNvSpPr/>
          <p:nvPr/>
        </p:nvSpPr>
        <p:spPr>
          <a:xfrm rot="5400000">
            <a:off x="5640229" y="1380539"/>
            <a:ext cx="1742216" cy="8862842"/>
          </a:xfrm>
          <a:prstGeom prst="wedgeRoundRectCallout">
            <a:avLst>
              <a:gd name="adj1" fmla="val -33096"/>
              <a:gd name="adj2" fmla="val 5655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latin typeface="배달의민족 주아"/>
              <a:ea typeface="배달의민족 주아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52644" y="4695828"/>
            <a:ext cx="1385742" cy="1972408"/>
          </a:xfrm>
          <a:prstGeom prst="rect">
            <a:avLst/>
          </a:prstGeom>
        </p:spPr>
      </p:pic>
      <p:sp>
        <p:nvSpPr>
          <p:cNvPr id="24" name="말풍선: 모서리가 둥근 사각형 44"/>
          <p:cNvSpPr/>
          <p:nvPr/>
        </p:nvSpPr>
        <p:spPr>
          <a:xfrm rot="16173446">
            <a:off x="4766076" y="-526228"/>
            <a:ext cx="1864135" cy="8848227"/>
          </a:xfrm>
          <a:prstGeom prst="wedgeRoundRectCallout">
            <a:avLst>
              <a:gd name="adj1" fmla="val -33096"/>
              <a:gd name="adj2" fmla="val 5655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latin typeface="배달의민족 주아"/>
              <a:ea typeface="배달의민족 주아"/>
            </a:endParaRPr>
          </a:p>
        </p:txBody>
      </p:sp>
      <p:sp>
        <p:nvSpPr>
          <p:cNvPr id="20" name="말풍선: 모서리가 둥근 사각형 44"/>
          <p:cNvSpPr/>
          <p:nvPr/>
        </p:nvSpPr>
        <p:spPr>
          <a:xfrm rot="5400000">
            <a:off x="5827915" y="-2578802"/>
            <a:ext cx="1693370" cy="9243589"/>
          </a:xfrm>
          <a:prstGeom prst="wedgeRoundRectCallout">
            <a:avLst>
              <a:gd name="adj1" fmla="val -33096"/>
              <a:gd name="adj2" fmla="val 5655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latin typeface="배달의민족 주아"/>
              <a:ea typeface="배달의민족 주아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35ABEF-047B-43E6-925B-EC84B0581510}"/>
              </a:ext>
            </a:extLst>
          </p:cNvPr>
          <p:cNvSpPr txBox="1"/>
          <p:nvPr/>
        </p:nvSpPr>
        <p:spPr>
          <a:xfrm>
            <a:off x="2079916" y="1635394"/>
            <a:ext cx="92164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배열을 이용하여 사용자가 입력한 햄버거 재료 순서를 저장하고</a:t>
            </a:r>
            <a:r>
              <a:rPr lang="en-US" altLang="ko-KR" sz="2500" b="1" dirty="0"/>
              <a:t>,</a:t>
            </a:r>
          </a:p>
          <a:p>
            <a:pPr algn="ctr"/>
            <a:r>
              <a:rPr lang="ko-KR" altLang="en-US" sz="2500" b="1" dirty="0"/>
              <a:t>정답 </a:t>
            </a:r>
            <a:r>
              <a:rPr lang="ko-KR" altLang="en-US" sz="2500" b="1" dirty="0" err="1"/>
              <a:t>레시피랑</a:t>
            </a:r>
            <a:r>
              <a:rPr lang="ko-KR" altLang="en-US" sz="2500" b="1" dirty="0"/>
              <a:t> 비교하는 코드 구현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5690B0-4FA7-4C13-BADC-842BA32EB250}"/>
              </a:ext>
            </a:extLst>
          </p:cNvPr>
          <p:cNvSpPr txBox="1"/>
          <p:nvPr/>
        </p:nvSpPr>
        <p:spPr>
          <a:xfrm>
            <a:off x="1464905" y="3466998"/>
            <a:ext cx="84664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충돌하는 햄버거의 재료를 맨 아래의 빵에 자식으로</a:t>
            </a:r>
            <a:endParaRPr lang="en-US" altLang="ko-KR" sz="2500" b="1" dirty="0"/>
          </a:p>
          <a:p>
            <a:pPr algn="ctr"/>
            <a:r>
              <a:rPr lang="ko-KR" altLang="en-US" sz="2500" b="1" dirty="0"/>
              <a:t>설정하여 판별 후 햄버거재료</a:t>
            </a:r>
            <a:r>
              <a:rPr lang="en-US" altLang="ko-KR" sz="2500" b="1" dirty="0"/>
              <a:t>(</a:t>
            </a:r>
            <a:r>
              <a:rPr lang="ko-KR" altLang="en-US" sz="2500" b="1" dirty="0"/>
              <a:t>자식</a:t>
            </a:r>
            <a:r>
              <a:rPr lang="en-US" altLang="ko-KR" sz="2500" b="1" dirty="0"/>
              <a:t>)</a:t>
            </a:r>
            <a:r>
              <a:rPr lang="ko-KR" altLang="en-US" sz="2500" b="1" dirty="0"/>
              <a:t>이 사라지는 코드 구현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A8B131-C7A1-44E4-A8A9-80EF45B0238B}"/>
              </a:ext>
            </a:extLst>
          </p:cNvPr>
          <p:cNvSpPr txBox="1"/>
          <p:nvPr/>
        </p:nvSpPr>
        <p:spPr>
          <a:xfrm>
            <a:off x="3147382" y="5399423"/>
            <a:ext cx="67839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/>
              <a:t>Canvas</a:t>
            </a:r>
            <a:r>
              <a:rPr lang="ko-KR" altLang="en-US" sz="2500" b="1" dirty="0"/>
              <a:t>를 이용한 </a:t>
            </a:r>
            <a:r>
              <a:rPr lang="en-US" altLang="ko-KR" sz="2500" b="1" dirty="0"/>
              <a:t>NPC </a:t>
            </a:r>
            <a:r>
              <a:rPr lang="ko-KR" altLang="en-US" sz="2500" b="1" dirty="0"/>
              <a:t>대화 창 및 버튼 클릭 이벤트 코드 구현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49457" y="172431"/>
            <a:ext cx="845851" cy="79700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6293" y="672943"/>
            <a:ext cx="1390924" cy="251182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27309" y="127542"/>
            <a:ext cx="8717326" cy="851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0">
                <a:solidFill>
                  <a:schemeClr val="accent2"/>
                </a:solidFill>
                <a:latin typeface="HY강B"/>
                <a:ea typeface="HY강B"/>
              </a:rPr>
              <a:t>03. </a:t>
            </a:r>
            <a:r>
              <a:rPr lang="ko-KR" altLang="en-US" sz="5000">
                <a:solidFill>
                  <a:schemeClr val="accent2"/>
                </a:solidFill>
                <a:latin typeface="HY강B"/>
                <a:ea typeface="HY강B"/>
              </a:rPr>
              <a:t>자랑할만한 구현기능들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7221420">
            <a:off x="46176" y="205707"/>
            <a:ext cx="857513" cy="85751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D9C7790-7C39-491B-84C8-B37F8EBA7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4507" y="2654456"/>
            <a:ext cx="5857875" cy="13906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DAC4B44-6197-4FF2-B0FC-49304DBAAA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5925" y="935628"/>
            <a:ext cx="4422353" cy="58771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ED9BE0-F1DF-4AC0-8FAA-4248F5944C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7217" y="1301770"/>
            <a:ext cx="10244792" cy="515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49457" y="172431"/>
            <a:ext cx="845851" cy="79700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27309" y="127542"/>
            <a:ext cx="8717326" cy="851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0">
                <a:solidFill>
                  <a:schemeClr val="accent2"/>
                </a:solidFill>
                <a:latin typeface="HY강B"/>
                <a:ea typeface="HY강B"/>
              </a:rPr>
              <a:t>03. </a:t>
            </a:r>
            <a:r>
              <a:rPr lang="ko-KR" altLang="en-US" sz="5000">
                <a:solidFill>
                  <a:schemeClr val="accent2"/>
                </a:solidFill>
                <a:latin typeface="HY강B"/>
                <a:ea typeface="HY강B"/>
              </a:rPr>
              <a:t>자랑할만한 구현기능들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7221420">
            <a:off x="46176" y="205707"/>
            <a:ext cx="857513" cy="857513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590091" y="2809386"/>
            <a:ext cx="1378686" cy="19230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1EDFBCB-4C9E-4657-9EDD-67B8774565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2869" y="2627434"/>
            <a:ext cx="4838700" cy="210502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6DFD3F3-4253-431B-A46F-94472B9E52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223" y="1486007"/>
            <a:ext cx="51911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49457" y="172431"/>
            <a:ext cx="845851" cy="79700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27309" y="127542"/>
            <a:ext cx="8717326" cy="851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0">
                <a:solidFill>
                  <a:schemeClr val="accent2"/>
                </a:solidFill>
                <a:latin typeface="HY강B"/>
                <a:ea typeface="HY강B"/>
              </a:rPr>
              <a:t>03. </a:t>
            </a:r>
            <a:r>
              <a:rPr lang="ko-KR" altLang="en-US" sz="5000">
                <a:solidFill>
                  <a:schemeClr val="accent2"/>
                </a:solidFill>
                <a:latin typeface="HY강B"/>
                <a:ea typeface="HY강B"/>
              </a:rPr>
              <a:t>자랑할만한 구현기능들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7221420">
            <a:off x="46176" y="205707"/>
            <a:ext cx="857513" cy="85751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2644" y="4695828"/>
            <a:ext cx="1385742" cy="197240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6EE1474-89ED-4E55-A161-DC830888E6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0076" y="1137623"/>
            <a:ext cx="5021972" cy="554794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8525358-6D28-47BF-9AE6-285B481194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5415" y="1116009"/>
            <a:ext cx="4120056" cy="55479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BA76BBA-D852-494D-B1E5-B51278AEF9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147" y="1341079"/>
            <a:ext cx="4096451" cy="30643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5A8A620-FAF7-498C-A666-278EE6D114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5149" y="2008319"/>
            <a:ext cx="10167704" cy="321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1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49457" y="172431"/>
            <a:ext cx="845851" cy="79700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27309" y="127542"/>
            <a:ext cx="8717326" cy="851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0">
                <a:solidFill>
                  <a:schemeClr val="accent2"/>
                </a:solidFill>
                <a:latin typeface="HY강B"/>
                <a:ea typeface="HY강B"/>
              </a:rPr>
              <a:t>03. </a:t>
            </a:r>
            <a:r>
              <a:rPr lang="ko-KR" altLang="en-US" sz="5000">
                <a:solidFill>
                  <a:schemeClr val="accent2"/>
                </a:solidFill>
                <a:latin typeface="HY강B"/>
                <a:ea typeface="HY강B"/>
              </a:rPr>
              <a:t>자랑할만한 구현기능들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7221420">
            <a:off x="46176" y="205707"/>
            <a:ext cx="857513" cy="85751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2644" y="4695828"/>
            <a:ext cx="1385742" cy="19724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7F605AB-447F-4B16-9099-910A9C65C6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910" y="1082404"/>
            <a:ext cx="4511093" cy="56031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5B2FFD1-D53A-4BE0-B154-E78452DEEC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309" y="1185655"/>
            <a:ext cx="4663873" cy="349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3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435</Words>
  <Application>Microsoft Macintosh PowerPoint</Application>
  <PresentationFormat>와이드스크린</PresentationFormat>
  <Paragraphs>74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배달의민족 주아</vt:lpstr>
      <vt:lpstr>HY강B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박성민</cp:lastModifiedBy>
  <cp:revision>41</cp:revision>
  <dcterms:created xsi:type="dcterms:W3CDTF">2018-09-25T05:56:09Z</dcterms:created>
  <dcterms:modified xsi:type="dcterms:W3CDTF">2022-11-08T14:04:50Z</dcterms:modified>
  <cp:version>1000.0000.01</cp:version>
</cp:coreProperties>
</file>