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E725-B242-4E86-970E-62076C267546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F63-AD28-4E95-82A6-1728B8E83A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74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E725-B242-4E86-970E-62076C267546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F63-AD28-4E95-82A6-1728B8E83A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E725-B242-4E86-970E-62076C267546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F63-AD28-4E95-82A6-1728B8E83A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12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E725-B242-4E86-970E-62076C267546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F63-AD28-4E95-82A6-1728B8E83A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54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E725-B242-4E86-970E-62076C267546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F63-AD28-4E95-82A6-1728B8E83A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4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E725-B242-4E86-970E-62076C267546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F63-AD28-4E95-82A6-1728B8E83A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02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E725-B242-4E86-970E-62076C267546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F63-AD28-4E95-82A6-1728B8E83A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23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E725-B242-4E86-970E-62076C267546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F63-AD28-4E95-82A6-1728B8E83A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23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E725-B242-4E86-970E-62076C267546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F63-AD28-4E95-82A6-1728B8E83A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56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E725-B242-4E86-970E-62076C267546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F63-AD28-4E95-82A6-1728B8E83A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00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E725-B242-4E86-970E-62076C267546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F63-AD28-4E95-82A6-1728B8E83A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07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3E725-B242-4E86-970E-62076C267546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1F63-AD28-4E95-82A6-1728B8E83A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96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2A7265D-5259-4BF6-B553-EE4664DEF959}"/>
              </a:ext>
            </a:extLst>
          </p:cNvPr>
          <p:cNvGrpSpPr/>
          <p:nvPr/>
        </p:nvGrpSpPr>
        <p:grpSpPr>
          <a:xfrm>
            <a:off x="179186" y="2073152"/>
            <a:ext cx="591170" cy="683142"/>
            <a:chOff x="1219200" y="1569720"/>
            <a:chExt cx="1463040" cy="1447800"/>
          </a:xfrm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93F50142-B590-4E09-ADC5-5AA8BED51B00}"/>
                </a:ext>
              </a:extLst>
            </p:cNvPr>
            <p:cNvSpPr/>
            <p:nvPr/>
          </p:nvSpPr>
          <p:spPr>
            <a:xfrm>
              <a:off x="1836420" y="2148840"/>
              <a:ext cx="434340" cy="457200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5271B6D-786F-4294-B1F8-4BE550F95D46}"/>
                </a:ext>
              </a:extLst>
            </p:cNvPr>
            <p:cNvSpPr/>
            <p:nvPr/>
          </p:nvSpPr>
          <p:spPr>
            <a:xfrm>
              <a:off x="1424940" y="1569720"/>
              <a:ext cx="1257300" cy="82296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9A7E0D3-B483-4E56-AE68-40B6C9C4C873}"/>
                </a:ext>
              </a:extLst>
            </p:cNvPr>
            <p:cNvSpPr/>
            <p:nvPr/>
          </p:nvSpPr>
          <p:spPr>
            <a:xfrm>
              <a:off x="1552575" y="1699260"/>
              <a:ext cx="1002030" cy="55626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8" name="フローチャート: データ 7">
              <a:extLst>
                <a:ext uri="{FF2B5EF4-FFF2-40B4-BE49-F238E27FC236}">
                  <a16:creationId xmlns:a16="http://schemas.microsoft.com/office/drawing/2014/main" id="{BC280EBA-BB4C-4875-AEDE-1FF68236BD13}"/>
                </a:ext>
              </a:extLst>
            </p:cNvPr>
            <p:cNvSpPr/>
            <p:nvPr/>
          </p:nvSpPr>
          <p:spPr>
            <a:xfrm>
              <a:off x="1219200" y="2697480"/>
              <a:ext cx="1463040" cy="320040"/>
            </a:xfrm>
            <a:prstGeom prst="flowChartInputOutpu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A4D9ED07-0EBA-4361-B17E-02974883A968}"/>
                </a:ext>
              </a:extLst>
            </p:cNvPr>
            <p:cNvCxnSpPr>
              <a:stCxn id="8" idx="2"/>
              <a:endCxn id="8" idx="5"/>
            </p:cNvCxnSpPr>
            <p:nvPr/>
          </p:nvCxnSpPr>
          <p:spPr>
            <a:xfrm>
              <a:off x="1365504" y="2857500"/>
              <a:ext cx="11704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5C02AA-9FB4-48A5-8FC2-9801474CE1FB}"/>
              </a:ext>
            </a:extLst>
          </p:cNvPr>
          <p:cNvSpPr/>
          <p:nvPr/>
        </p:nvSpPr>
        <p:spPr>
          <a:xfrm>
            <a:off x="1371605" y="999467"/>
            <a:ext cx="6347637" cy="2575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ED7A05-760E-4488-AA94-1F390232BB04}"/>
              </a:ext>
            </a:extLst>
          </p:cNvPr>
          <p:cNvSpPr/>
          <p:nvPr/>
        </p:nvSpPr>
        <p:spPr>
          <a:xfrm>
            <a:off x="1371604" y="4235309"/>
            <a:ext cx="6347637" cy="12404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dirty="0"/>
              <a:t>DI</a:t>
            </a:r>
            <a:r>
              <a:rPr kumimoji="1" lang="ja-JP" altLang="en-US" dirty="0"/>
              <a:t>コンテナ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(Application Context)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5856DF8-2B40-4B3E-AA23-DD614DC06730}"/>
              </a:ext>
            </a:extLst>
          </p:cNvPr>
          <p:cNvSpPr/>
          <p:nvPr/>
        </p:nvSpPr>
        <p:spPr>
          <a:xfrm>
            <a:off x="5717044" y="6395324"/>
            <a:ext cx="3209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/>
              <a:t>※DI: Dependency Injection(</a:t>
            </a:r>
            <a:r>
              <a:rPr kumimoji="1" lang="ja-JP" altLang="en-US" sz="1400" dirty="0"/>
              <a:t>依存性注入</a:t>
            </a:r>
            <a:r>
              <a:rPr kumimoji="1" lang="en-US" altLang="ja-JP" sz="1400" dirty="0"/>
              <a:t>)</a:t>
            </a:r>
            <a:endParaRPr lang="ja-JP" altLang="en-US" sz="14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063AB6E-DE6F-43EF-9F92-81EFC97AE114}"/>
              </a:ext>
            </a:extLst>
          </p:cNvPr>
          <p:cNvSpPr/>
          <p:nvPr/>
        </p:nvSpPr>
        <p:spPr>
          <a:xfrm>
            <a:off x="1832360" y="4966570"/>
            <a:ext cx="1282997" cy="3883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メッセージ</a:t>
            </a:r>
            <a:endParaRPr kumimoji="1" lang="en-US" altLang="ja-JP" sz="1050" dirty="0"/>
          </a:p>
          <a:p>
            <a:pPr algn="ctr"/>
            <a:r>
              <a:rPr kumimoji="1" lang="en-US" altLang="ja-JP" sz="1050" dirty="0"/>
              <a:t>(</a:t>
            </a:r>
            <a:r>
              <a:rPr kumimoji="1" lang="ja-JP" altLang="en-US" sz="1050" dirty="0"/>
              <a:t>オブジェクト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D8C782A-8DAF-4069-A393-7C7D4E42B997}"/>
              </a:ext>
            </a:extLst>
          </p:cNvPr>
          <p:cNvSpPr/>
          <p:nvPr/>
        </p:nvSpPr>
        <p:spPr>
          <a:xfrm>
            <a:off x="1832360" y="4404247"/>
            <a:ext cx="1282997" cy="3883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コントローラ</a:t>
            </a:r>
            <a:endParaRPr kumimoji="1" lang="en-US" altLang="ja-JP" sz="1050" dirty="0"/>
          </a:p>
          <a:p>
            <a:pPr algn="ctr"/>
            <a:r>
              <a:rPr kumimoji="1" lang="en-US" altLang="ja-JP" sz="1050" dirty="0"/>
              <a:t>(</a:t>
            </a:r>
            <a:r>
              <a:rPr kumimoji="1" lang="ja-JP" altLang="en-US" sz="1050" dirty="0"/>
              <a:t>オブジェクト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7C84CCC-369B-466F-8394-0F1FE4168CDF}"/>
              </a:ext>
            </a:extLst>
          </p:cNvPr>
          <p:cNvSpPr/>
          <p:nvPr/>
        </p:nvSpPr>
        <p:spPr>
          <a:xfrm>
            <a:off x="4042152" y="4404247"/>
            <a:ext cx="1282997" cy="3883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サービス</a:t>
            </a:r>
            <a:endParaRPr kumimoji="1" lang="en-US" altLang="ja-JP" sz="1050" dirty="0"/>
          </a:p>
          <a:p>
            <a:pPr algn="ctr"/>
            <a:r>
              <a:rPr kumimoji="1" lang="en-US" altLang="ja-JP" sz="1050" dirty="0"/>
              <a:t>(</a:t>
            </a:r>
            <a:r>
              <a:rPr kumimoji="1" lang="ja-JP" altLang="en-US" sz="1050" dirty="0"/>
              <a:t>オブジェクト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2029216-8FA8-4E42-87FF-4CA29E9C5BA8}"/>
              </a:ext>
            </a:extLst>
          </p:cNvPr>
          <p:cNvSpPr/>
          <p:nvPr/>
        </p:nvSpPr>
        <p:spPr>
          <a:xfrm>
            <a:off x="6204102" y="4404247"/>
            <a:ext cx="1282997" cy="3883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リポジトリ</a:t>
            </a:r>
            <a:endParaRPr kumimoji="1" lang="en-US" altLang="ja-JP" sz="1050" dirty="0"/>
          </a:p>
          <a:p>
            <a:pPr algn="ctr"/>
            <a:r>
              <a:rPr kumimoji="1" lang="en-US" altLang="ja-JP" sz="1050" dirty="0"/>
              <a:t>(</a:t>
            </a:r>
            <a:r>
              <a:rPr kumimoji="1" lang="ja-JP" altLang="en-US" sz="1050" dirty="0"/>
              <a:t>オブジェクト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617654E-7086-4394-AE47-0F30FD3A86A3}"/>
              </a:ext>
            </a:extLst>
          </p:cNvPr>
          <p:cNvSpPr/>
          <p:nvPr/>
        </p:nvSpPr>
        <p:spPr>
          <a:xfrm>
            <a:off x="1779198" y="1467299"/>
            <a:ext cx="1389320" cy="19670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8AC015E-21C5-465E-9EBB-A29FA828CC71}"/>
              </a:ext>
            </a:extLst>
          </p:cNvPr>
          <p:cNvSpPr txBox="1"/>
          <p:nvPr/>
        </p:nvSpPr>
        <p:spPr>
          <a:xfrm>
            <a:off x="1743691" y="1051801"/>
            <a:ext cx="13965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b="1" dirty="0"/>
              <a:t>コントローラクラス</a:t>
            </a:r>
            <a:endParaRPr kumimoji="1" lang="en-US" altLang="ja-JP" sz="1050" b="1" dirty="0"/>
          </a:p>
          <a:p>
            <a:pPr algn="ctr"/>
            <a:r>
              <a:rPr kumimoji="1" lang="en-US" altLang="ja-JP" sz="1050" dirty="0"/>
              <a:t>(@Controller)</a:t>
            </a:r>
            <a:endParaRPr kumimoji="1" lang="ja-JP" altLang="en-US" sz="105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B0AA908-0C80-422D-92A9-C57B8E9D86C2}"/>
              </a:ext>
            </a:extLst>
          </p:cNvPr>
          <p:cNvSpPr txBox="1"/>
          <p:nvPr/>
        </p:nvSpPr>
        <p:spPr>
          <a:xfrm>
            <a:off x="1877894" y="1467299"/>
            <a:ext cx="1128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err="1"/>
              <a:t>BookController</a:t>
            </a:r>
            <a:endParaRPr kumimoji="1" lang="ja-JP" altLang="en-US" sz="1200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55D334B4-113D-48A0-97F6-2B18ACC762E6}"/>
              </a:ext>
            </a:extLst>
          </p:cNvPr>
          <p:cNvSpPr/>
          <p:nvPr/>
        </p:nvSpPr>
        <p:spPr>
          <a:xfrm rot="16200000">
            <a:off x="1992540" y="3689008"/>
            <a:ext cx="962637" cy="4678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A494598-B86B-40A4-9454-8E0D93A10C48}"/>
              </a:ext>
            </a:extLst>
          </p:cNvPr>
          <p:cNvSpPr/>
          <p:nvPr/>
        </p:nvSpPr>
        <p:spPr>
          <a:xfrm>
            <a:off x="3995286" y="1462363"/>
            <a:ext cx="1389320" cy="19670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B4D4B8-1541-4D94-B239-894D2904F91F}"/>
              </a:ext>
            </a:extLst>
          </p:cNvPr>
          <p:cNvSpPr txBox="1"/>
          <p:nvPr/>
        </p:nvSpPr>
        <p:spPr>
          <a:xfrm>
            <a:off x="4094431" y="1046865"/>
            <a:ext cx="11272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b="1" dirty="0"/>
              <a:t>サービスクラス</a:t>
            </a:r>
            <a:endParaRPr kumimoji="1" lang="en-US" altLang="ja-JP" sz="1050" b="1" dirty="0"/>
          </a:p>
          <a:p>
            <a:pPr algn="ctr"/>
            <a:r>
              <a:rPr kumimoji="1" lang="en-US" altLang="ja-JP" sz="1050" dirty="0"/>
              <a:t>(@Service)</a:t>
            </a:r>
            <a:endParaRPr kumimoji="1" lang="ja-JP" altLang="en-US" sz="105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113A5F5-2071-4C8A-8D65-92DA49D5899C}"/>
              </a:ext>
            </a:extLst>
          </p:cNvPr>
          <p:cNvSpPr txBox="1"/>
          <p:nvPr/>
        </p:nvSpPr>
        <p:spPr>
          <a:xfrm>
            <a:off x="4182692" y="1462363"/>
            <a:ext cx="950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err="1"/>
              <a:t>BookService</a:t>
            </a:r>
            <a:endParaRPr kumimoji="1"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5B16C1E-7582-46C7-A6A4-1E9012FCE196}"/>
              </a:ext>
            </a:extLst>
          </p:cNvPr>
          <p:cNvSpPr/>
          <p:nvPr/>
        </p:nvSpPr>
        <p:spPr>
          <a:xfrm>
            <a:off x="6135445" y="1472769"/>
            <a:ext cx="1389320" cy="19670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09E1C91-B140-40C0-8437-554337BD108A}"/>
              </a:ext>
            </a:extLst>
          </p:cNvPr>
          <p:cNvSpPr txBox="1"/>
          <p:nvPr/>
        </p:nvSpPr>
        <p:spPr>
          <a:xfrm>
            <a:off x="6167264" y="1057271"/>
            <a:ext cx="12618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b="1" dirty="0"/>
              <a:t>リポジトリクラス</a:t>
            </a:r>
            <a:endParaRPr kumimoji="1" lang="en-US" altLang="ja-JP" sz="1050" b="1" dirty="0"/>
          </a:p>
          <a:p>
            <a:pPr algn="ctr"/>
            <a:r>
              <a:rPr kumimoji="1" lang="en-US" altLang="ja-JP" sz="1050" dirty="0"/>
              <a:t>(@Repository)</a:t>
            </a:r>
            <a:endParaRPr kumimoji="1" lang="ja-JP" altLang="en-US" sz="105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3BD214E-4016-49E1-AB58-E46F8765C404}"/>
              </a:ext>
            </a:extLst>
          </p:cNvPr>
          <p:cNvSpPr txBox="1"/>
          <p:nvPr/>
        </p:nvSpPr>
        <p:spPr>
          <a:xfrm>
            <a:off x="6212245" y="1472769"/>
            <a:ext cx="1171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err="1"/>
              <a:t>BookRepository</a:t>
            </a:r>
            <a:endParaRPr kumimoji="1" lang="ja-JP" altLang="en-US" sz="1200" dirty="0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AB909540-EAE8-465F-B460-E2C353453D85}"/>
              </a:ext>
            </a:extLst>
          </p:cNvPr>
          <p:cNvSpPr/>
          <p:nvPr/>
        </p:nvSpPr>
        <p:spPr>
          <a:xfrm rot="16200000">
            <a:off x="4193217" y="3681811"/>
            <a:ext cx="962637" cy="4678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E3AB7724-47D1-41DD-84DC-59DB5758B017}"/>
              </a:ext>
            </a:extLst>
          </p:cNvPr>
          <p:cNvSpPr/>
          <p:nvPr/>
        </p:nvSpPr>
        <p:spPr>
          <a:xfrm rot="16200000">
            <a:off x="6364281" y="3671230"/>
            <a:ext cx="962637" cy="4678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424532D-432B-45B8-BC7B-8492ABBACACD}"/>
              </a:ext>
            </a:extLst>
          </p:cNvPr>
          <p:cNvSpPr txBox="1"/>
          <p:nvPr/>
        </p:nvSpPr>
        <p:spPr>
          <a:xfrm>
            <a:off x="2382259" y="616109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Spring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Boot</a:t>
            </a:r>
            <a:r>
              <a:rPr kumimoji="1" lang="ja-JP" altLang="en-US" dirty="0"/>
              <a:t> アプリケーション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F665B4E-0B44-4864-BC5C-4E77E099D27A}"/>
              </a:ext>
            </a:extLst>
          </p:cNvPr>
          <p:cNvSpPr txBox="1"/>
          <p:nvPr/>
        </p:nvSpPr>
        <p:spPr>
          <a:xfrm>
            <a:off x="3322971" y="5482719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Spring</a:t>
            </a:r>
            <a:r>
              <a:rPr kumimoji="1" lang="ja-JP" altLang="en-US" dirty="0"/>
              <a:t>フレームワーク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6D7BD22-CE6B-494E-BA8A-52549B97681E}"/>
              </a:ext>
            </a:extLst>
          </p:cNvPr>
          <p:cNvSpPr txBox="1"/>
          <p:nvPr/>
        </p:nvSpPr>
        <p:spPr>
          <a:xfrm>
            <a:off x="1295154" y="3796398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@</a:t>
            </a:r>
            <a:r>
              <a:rPr kumimoji="1" lang="en-US" altLang="ja-JP" sz="1400" dirty="0" err="1"/>
              <a:t>Autowired</a:t>
            </a:r>
            <a:endParaRPr kumimoji="1" lang="ja-JP" altLang="en-US" sz="1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A1A3BD7-910C-4C96-9725-5C3641279370}"/>
              </a:ext>
            </a:extLst>
          </p:cNvPr>
          <p:cNvSpPr txBox="1"/>
          <p:nvPr/>
        </p:nvSpPr>
        <p:spPr>
          <a:xfrm>
            <a:off x="4747979" y="3781974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@</a:t>
            </a:r>
            <a:r>
              <a:rPr kumimoji="1" lang="en-US" altLang="ja-JP" sz="1400" dirty="0" err="1"/>
              <a:t>Autowired</a:t>
            </a:r>
            <a:endParaRPr kumimoji="1" lang="ja-JP" altLang="en-US" sz="14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CEB7E40-EBF0-4545-9E85-BFBA3A9122AB}"/>
              </a:ext>
            </a:extLst>
          </p:cNvPr>
          <p:cNvSpPr txBox="1"/>
          <p:nvPr/>
        </p:nvSpPr>
        <p:spPr>
          <a:xfrm>
            <a:off x="6920865" y="379837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@</a:t>
            </a:r>
            <a:r>
              <a:rPr kumimoji="1" lang="en-US" altLang="ja-JP" sz="1400" dirty="0" err="1"/>
              <a:t>Autowired</a:t>
            </a:r>
            <a:endParaRPr kumimoji="1" lang="ja-JP" altLang="en-US" sz="14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511E297-0B82-4065-87B8-FF076294B0EF}"/>
              </a:ext>
            </a:extLst>
          </p:cNvPr>
          <p:cNvSpPr/>
          <p:nvPr/>
        </p:nvSpPr>
        <p:spPr>
          <a:xfrm>
            <a:off x="1857824" y="2120080"/>
            <a:ext cx="1232067" cy="6252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listBooks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C217EF-2064-4C54-9D4E-1332E8FC91AA}"/>
              </a:ext>
            </a:extLst>
          </p:cNvPr>
          <p:cNvSpPr/>
          <p:nvPr/>
        </p:nvSpPr>
        <p:spPr>
          <a:xfrm>
            <a:off x="4058501" y="2120080"/>
            <a:ext cx="1232067" cy="6252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findAllBooks</a:t>
            </a:r>
            <a:r>
              <a:rPr kumimoji="1" lang="en-US" altLang="ja-JP" sz="1400" dirty="0"/>
              <a:t>()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C5BD9DB-D9C6-477A-9269-81E5F2AD452F}"/>
              </a:ext>
            </a:extLst>
          </p:cNvPr>
          <p:cNvSpPr/>
          <p:nvPr/>
        </p:nvSpPr>
        <p:spPr>
          <a:xfrm>
            <a:off x="6229565" y="2120080"/>
            <a:ext cx="1232067" cy="6252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findAllBooks</a:t>
            </a:r>
            <a:r>
              <a:rPr kumimoji="1" lang="en-US" altLang="ja-JP" sz="1400" dirty="0"/>
              <a:t>()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1AC81EF-E801-4613-8CCC-C65C6D42C3A1}"/>
              </a:ext>
            </a:extLst>
          </p:cNvPr>
          <p:cNvCxnSpPr>
            <a:cxnSpLocks/>
          </p:cNvCxnSpPr>
          <p:nvPr/>
        </p:nvCxnSpPr>
        <p:spPr>
          <a:xfrm>
            <a:off x="3089891" y="2269008"/>
            <a:ext cx="968610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25C8717-EAC3-4D6B-B773-EF481CB4F63F}"/>
              </a:ext>
            </a:extLst>
          </p:cNvPr>
          <p:cNvCxnSpPr>
            <a:cxnSpLocks/>
          </p:cNvCxnSpPr>
          <p:nvPr/>
        </p:nvCxnSpPr>
        <p:spPr>
          <a:xfrm>
            <a:off x="5290568" y="2284164"/>
            <a:ext cx="947344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4E90CB7-AAC0-48FC-ABCE-F1A647296531}"/>
              </a:ext>
            </a:extLst>
          </p:cNvPr>
          <p:cNvCxnSpPr>
            <a:cxnSpLocks/>
          </p:cNvCxnSpPr>
          <p:nvPr/>
        </p:nvCxnSpPr>
        <p:spPr>
          <a:xfrm flipH="1">
            <a:off x="5290569" y="2576019"/>
            <a:ext cx="921676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C099C24-A2A5-47FF-B4BD-383D08150EF7}"/>
              </a:ext>
            </a:extLst>
          </p:cNvPr>
          <p:cNvCxnSpPr>
            <a:cxnSpLocks/>
          </p:cNvCxnSpPr>
          <p:nvPr/>
        </p:nvCxnSpPr>
        <p:spPr>
          <a:xfrm flipH="1">
            <a:off x="3089891" y="2570162"/>
            <a:ext cx="968611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7E43E2-B293-44A6-8E7F-D900E19EBC14}"/>
              </a:ext>
            </a:extLst>
          </p:cNvPr>
          <p:cNvSpPr txBox="1"/>
          <p:nvPr/>
        </p:nvSpPr>
        <p:spPr>
          <a:xfrm>
            <a:off x="3172061" y="2577108"/>
            <a:ext cx="86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List&lt;Book&gt;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104ED0A-4325-4FFE-AE64-D2FEDFDB3926}"/>
              </a:ext>
            </a:extLst>
          </p:cNvPr>
          <p:cNvSpPr txBox="1"/>
          <p:nvPr/>
        </p:nvSpPr>
        <p:spPr>
          <a:xfrm>
            <a:off x="5326663" y="2582965"/>
            <a:ext cx="86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List&lt;Book&gt;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29C3953-67A5-4A1F-BE46-2BC0F5ABE563}"/>
              </a:ext>
            </a:extLst>
          </p:cNvPr>
          <p:cNvSpPr txBox="1"/>
          <p:nvPr/>
        </p:nvSpPr>
        <p:spPr>
          <a:xfrm>
            <a:off x="3159383" y="199895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呼び出し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CF809BF-F256-497F-A075-FD8378557345}"/>
              </a:ext>
            </a:extLst>
          </p:cNvPr>
          <p:cNvSpPr txBox="1"/>
          <p:nvPr/>
        </p:nvSpPr>
        <p:spPr>
          <a:xfrm>
            <a:off x="5365706" y="20117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呼び出し</a:t>
            </a:r>
          </a:p>
        </p:txBody>
      </p:sp>
      <p:sp>
        <p:nvSpPr>
          <p:cNvPr id="49" name="円柱 48">
            <a:extLst>
              <a:ext uri="{FF2B5EF4-FFF2-40B4-BE49-F238E27FC236}">
                <a16:creationId xmlns:a16="http://schemas.microsoft.com/office/drawing/2014/main" id="{F663FB7C-F9B7-451B-B6E9-D9A2732A7D39}"/>
              </a:ext>
            </a:extLst>
          </p:cNvPr>
          <p:cNvSpPr/>
          <p:nvPr/>
        </p:nvSpPr>
        <p:spPr>
          <a:xfrm>
            <a:off x="8209550" y="1905442"/>
            <a:ext cx="772353" cy="1018563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H2DB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60E662A-03B6-4F4B-B577-3B30234870CA}"/>
              </a:ext>
            </a:extLst>
          </p:cNvPr>
          <p:cNvCxnSpPr>
            <a:cxnSpLocks/>
          </p:cNvCxnSpPr>
          <p:nvPr/>
        </p:nvCxnSpPr>
        <p:spPr>
          <a:xfrm>
            <a:off x="7453423" y="2285191"/>
            <a:ext cx="756127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6B2114D-57ED-4BE9-B7A5-33F1C132F6ED}"/>
              </a:ext>
            </a:extLst>
          </p:cNvPr>
          <p:cNvCxnSpPr>
            <a:cxnSpLocks/>
          </p:cNvCxnSpPr>
          <p:nvPr/>
        </p:nvCxnSpPr>
        <p:spPr>
          <a:xfrm flipH="1">
            <a:off x="7453423" y="2570162"/>
            <a:ext cx="756128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F813E6E-DC68-472D-8ED5-E290F67C4809}"/>
              </a:ext>
            </a:extLst>
          </p:cNvPr>
          <p:cNvSpPr txBox="1"/>
          <p:nvPr/>
        </p:nvSpPr>
        <p:spPr>
          <a:xfrm>
            <a:off x="7458741" y="2585493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レコード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8989543-40FA-4E8B-88CF-B32A093890BD}"/>
              </a:ext>
            </a:extLst>
          </p:cNvPr>
          <p:cNvSpPr txBox="1"/>
          <p:nvPr/>
        </p:nvSpPr>
        <p:spPr>
          <a:xfrm>
            <a:off x="7519702" y="1416818"/>
            <a:ext cx="1554336" cy="276999"/>
          </a:xfrm>
          <a:prstGeom prst="wedgeRectCallout">
            <a:avLst>
              <a:gd name="adj1" fmla="val -42039"/>
              <a:gd name="adj2" fmla="val 2544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SELECT * FROM Book;</a:t>
            </a:r>
            <a:endParaRPr kumimoji="1" lang="ja-JP" altLang="en-US" sz="1200" dirty="0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7A7AD0CA-899C-4FF0-9A08-A6ABE4FF47B8}"/>
              </a:ext>
            </a:extLst>
          </p:cNvPr>
          <p:cNvCxnSpPr>
            <a:cxnSpLocks/>
          </p:cNvCxnSpPr>
          <p:nvPr/>
        </p:nvCxnSpPr>
        <p:spPr>
          <a:xfrm>
            <a:off x="850605" y="2291279"/>
            <a:ext cx="1027289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9544BCF-7F28-4264-8B7C-206DAFE30A96}"/>
              </a:ext>
            </a:extLst>
          </p:cNvPr>
          <p:cNvCxnSpPr>
            <a:cxnSpLocks/>
          </p:cNvCxnSpPr>
          <p:nvPr/>
        </p:nvCxnSpPr>
        <p:spPr>
          <a:xfrm flipH="1">
            <a:off x="850606" y="2576250"/>
            <a:ext cx="981754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6A46DCA-5BD1-4835-A430-E94662D20594}"/>
              </a:ext>
            </a:extLst>
          </p:cNvPr>
          <p:cNvSpPr txBox="1"/>
          <p:nvPr/>
        </p:nvSpPr>
        <p:spPr>
          <a:xfrm>
            <a:off x="106196" y="1246425"/>
            <a:ext cx="1763303" cy="461665"/>
          </a:xfrm>
          <a:prstGeom prst="wedgeRectCallout">
            <a:avLst>
              <a:gd name="adj1" fmla="val -9478"/>
              <a:gd name="adj2" fmla="val 1553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GET</a:t>
            </a:r>
            <a:r>
              <a:rPr kumimoji="1" lang="ja-JP" altLang="en-US" sz="1200" dirty="0"/>
              <a:t>リクエスト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/>
              <a:t>http://localhost:8080/list</a:t>
            </a:r>
            <a:endParaRPr kumimoji="1" lang="ja-JP" altLang="en-US" sz="12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DF1790D-2CB3-4215-A281-484CEDF7137A}"/>
              </a:ext>
            </a:extLst>
          </p:cNvPr>
          <p:cNvSpPr txBox="1"/>
          <p:nvPr/>
        </p:nvSpPr>
        <p:spPr>
          <a:xfrm>
            <a:off x="867542" y="1988643"/>
            <a:ext cx="87556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err="1"/>
              <a:t>ModelMap</a:t>
            </a:r>
            <a:endParaRPr kumimoji="1" lang="ja-JP" altLang="en-US" sz="120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4E56154-180C-4BC9-869D-98FE4E38CD27}"/>
              </a:ext>
            </a:extLst>
          </p:cNvPr>
          <p:cNvSpPr txBox="1"/>
          <p:nvPr/>
        </p:nvSpPr>
        <p:spPr>
          <a:xfrm>
            <a:off x="983393" y="2597790"/>
            <a:ext cx="69288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list.html</a:t>
            </a:r>
            <a:endParaRPr kumimoji="1" lang="ja-JP" altLang="en-US" sz="12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DB82577-64CB-43C3-89FD-83F640AE34E0}"/>
              </a:ext>
            </a:extLst>
          </p:cNvPr>
          <p:cNvSpPr txBox="1"/>
          <p:nvPr/>
        </p:nvSpPr>
        <p:spPr>
          <a:xfrm>
            <a:off x="272952" y="5596666"/>
            <a:ext cx="1850417" cy="830997"/>
          </a:xfrm>
          <a:prstGeom prst="wedgeRectCallout">
            <a:avLst>
              <a:gd name="adj1" fmla="val 30936"/>
              <a:gd name="adj2" fmla="val -935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フレームワーク側で自動的に起動時にオブジェクトがコンテナに登録される。</a:t>
            </a: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28BAA57B-EFC1-4AEB-80F3-7B9C31D63CCE}"/>
              </a:ext>
            </a:extLst>
          </p:cNvPr>
          <p:cNvSpPr/>
          <p:nvPr/>
        </p:nvSpPr>
        <p:spPr>
          <a:xfrm>
            <a:off x="6212245" y="4966570"/>
            <a:ext cx="1282997" cy="3883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モデル</a:t>
            </a:r>
            <a:endParaRPr kumimoji="1" lang="en-US" altLang="ja-JP" sz="1050" dirty="0"/>
          </a:p>
          <a:p>
            <a:pPr algn="ctr"/>
            <a:r>
              <a:rPr kumimoji="1" lang="en-US" altLang="ja-JP" sz="1050" dirty="0"/>
              <a:t>(</a:t>
            </a:r>
            <a:r>
              <a:rPr kumimoji="1" lang="ja-JP" altLang="en-US" sz="1050" dirty="0"/>
              <a:t>オブジェクト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D8BFE9E-2E0E-4224-BC4C-EC6CC3C2682E}"/>
              </a:ext>
            </a:extLst>
          </p:cNvPr>
          <p:cNvSpPr txBox="1"/>
          <p:nvPr/>
        </p:nvSpPr>
        <p:spPr>
          <a:xfrm>
            <a:off x="6042264" y="5670644"/>
            <a:ext cx="2444900" cy="646331"/>
          </a:xfrm>
          <a:prstGeom prst="wedgeRectCallout">
            <a:avLst>
              <a:gd name="adj1" fmla="val -85862"/>
              <a:gd name="adj2" fmla="val -1453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コンテナとは、アプリケーション全体で利用するオブジェクトを登録し共有するための場所</a:t>
            </a: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F9A037C6-C5FE-4609-9E09-D100E4EDA6D2}"/>
              </a:ext>
            </a:extLst>
          </p:cNvPr>
          <p:cNvSpPr/>
          <p:nvPr/>
        </p:nvSpPr>
        <p:spPr>
          <a:xfrm>
            <a:off x="2552233" y="3011712"/>
            <a:ext cx="4231339" cy="311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Book</a:t>
            </a:r>
            <a:r>
              <a:rPr kumimoji="1" lang="ja-JP" altLang="en-US" sz="1050" dirty="0"/>
              <a:t>モデル</a:t>
            </a:r>
            <a:r>
              <a:rPr kumimoji="1" lang="en-US" altLang="ja-JP" sz="1050" dirty="0"/>
              <a:t>(@model)</a:t>
            </a:r>
            <a:endParaRPr kumimoji="1" lang="ja-JP" altLang="en-US" sz="1050" dirty="0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218022D-6B22-417E-8EE4-FDE28AFF0265}"/>
              </a:ext>
            </a:extLst>
          </p:cNvPr>
          <p:cNvCxnSpPr>
            <a:cxnSpLocks/>
          </p:cNvCxnSpPr>
          <p:nvPr/>
        </p:nvCxnSpPr>
        <p:spPr>
          <a:xfrm flipH="1">
            <a:off x="6443389" y="2671368"/>
            <a:ext cx="135967" cy="445205"/>
          </a:xfrm>
          <a:prstGeom prst="straightConnector1">
            <a:avLst/>
          </a:prstGeom>
          <a:ln w="2222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4DB416BD-66E4-4134-BAC4-396B7FD11304}"/>
              </a:ext>
            </a:extLst>
          </p:cNvPr>
          <p:cNvCxnSpPr>
            <a:cxnSpLocks/>
          </p:cNvCxnSpPr>
          <p:nvPr/>
        </p:nvCxnSpPr>
        <p:spPr>
          <a:xfrm>
            <a:off x="4625579" y="2678918"/>
            <a:ext cx="13545" cy="364949"/>
          </a:xfrm>
          <a:prstGeom prst="straightConnector1">
            <a:avLst/>
          </a:prstGeom>
          <a:ln w="2222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2F186E9F-44C7-4B61-9FD7-F82AB0DDF47B}"/>
              </a:ext>
            </a:extLst>
          </p:cNvPr>
          <p:cNvCxnSpPr>
            <a:cxnSpLocks/>
          </p:cNvCxnSpPr>
          <p:nvPr/>
        </p:nvCxnSpPr>
        <p:spPr>
          <a:xfrm>
            <a:off x="2864203" y="2694506"/>
            <a:ext cx="141820" cy="401300"/>
          </a:xfrm>
          <a:prstGeom prst="straightConnector1">
            <a:avLst/>
          </a:prstGeom>
          <a:ln w="2222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485D529-6E25-48B5-B00F-6601C444D0D3}"/>
              </a:ext>
            </a:extLst>
          </p:cNvPr>
          <p:cNvSpPr txBox="1"/>
          <p:nvPr/>
        </p:nvSpPr>
        <p:spPr>
          <a:xfrm>
            <a:off x="7858850" y="4416090"/>
            <a:ext cx="1215188" cy="830997"/>
          </a:xfrm>
          <a:prstGeom prst="wedgeRectCallout">
            <a:avLst>
              <a:gd name="adj1" fmla="val -54363"/>
              <a:gd name="adj2" fmla="val -877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コンテナから登録済みのオブジェクトを取得する。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8AE14E8A-025B-475B-BE70-37121ACA8208}"/>
              </a:ext>
            </a:extLst>
          </p:cNvPr>
          <p:cNvSpPr txBox="1"/>
          <p:nvPr/>
        </p:nvSpPr>
        <p:spPr>
          <a:xfrm>
            <a:off x="8085897" y="294736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データベース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51FB395-B9A1-46A3-A53C-E8F3B4894CEE}"/>
              </a:ext>
            </a:extLst>
          </p:cNvPr>
          <p:cNvSpPr txBox="1"/>
          <p:nvPr/>
        </p:nvSpPr>
        <p:spPr>
          <a:xfrm>
            <a:off x="96085" y="3293939"/>
            <a:ext cx="1081413" cy="1754326"/>
          </a:xfrm>
          <a:prstGeom prst="wedgeRectCallout">
            <a:avLst>
              <a:gd name="adj1" fmla="val 67092"/>
              <a:gd name="adj2" fmla="val -131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@</a:t>
            </a:r>
            <a:r>
              <a:rPr kumimoji="1" lang="ja-JP" altLang="en-US" sz="1200" dirty="0"/>
              <a:t>から始まるもの</a:t>
            </a:r>
            <a:r>
              <a:rPr kumimoji="1" lang="ja-JP" altLang="en-US" sz="1200" b="1" dirty="0"/>
              <a:t>アノテーション</a:t>
            </a:r>
            <a:r>
              <a:rPr kumimoji="1" lang="ja-JP" altLang="en-US" sz="1200" dirty="0"/>
              <a:t>と呼ぶ。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ある動作または役割を指定するために記述する。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045DD06-FCDA-49C2-AD52-1F057CBE602D}"/>
              </a:ext>
            </a:extLst>
          </p:cNvPr>
          <p:cNvSpPr txBox="1"/>
          <p:nvPr/>
        </p:nvSpPr>
        <p:spPr>
          <a:xfrm>
            <a:off x="591118" y="299751"/>
            <a:ext cx="1727982" cy="415498"/>
          </a:xfrm>
          <a:prstGeom prst="wedgeRectCallout">
            <a:avLst>
              <a:gd name="adj1" fmla="val 46171"/>
              <a:gd name="adj2" fmla="val 13271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ブラウザからのリクエストを受け付ける役割。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43E741D-F7E2-4839-9021-A78C1463C78F}"/>
              </a:ext>
            </a:extLst>
          </p:cNvPr>
          <p:cNvSpPr txBox="1"/>
          <p:nvPr/>
        </p:nvSpPr>
        <p:spPr>
          <a:xfrm>
            <a:off x="5433746" y="92002"/>
            <a:ext cx="1727982" cy="415498"/>
          </a:xfrm>
          <a:prstGeom prst="wedgeRectCallout">
            <a:avLst>
              <a:gd name="adj1" fmla="val -66432"/>
              <a:gd name="adj2" fmla="val 2018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アプリケーションの機能を実行する役割。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CED8C915-2D65-49D7-969D-31C1381C8CF9}"/>
              </a:ext>
            </a:extLst>
          </p:cNvPr>
          <p:cNvSpPr txBox="1"/>
          <p:nvPr/>
        </p:nvSpPr>
        <p:spPr>
          <a:xfrm>
            <a:off x="7408718" y="405122"/>
            <a:ext cx="1354357" cy="415498"/>
          </a:xfrm>
          <a:prstGeom prst="wedgeRectCallout">
            <a:avLst>
              <a:gd name="adj1" fmla="val -67047"/>
              <a:gd name="adj2" fmla="val 1148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データベースに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アクセスする役割。</a:t>
            </a:r>
          </a:p>
        </p:txBody>
      </p:sp>
    </p:spTree>
    <p:extLst>
      <p:ext uri="{BB962C8B-B14F-4D97-AF65-F5344CB8AC3E}">
        <p14:creationId xmlns:p14="http://schemas.microsoft.com/office/powerpoint/2010/main" val="284648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7AD35DFB-30CA-4D51-B196-FA938D0B1346}"/>
              </a:ext>
            </a:extLst>
          </p:cNvPr>
          <p:cNvSpPr/>
          <p:nvPr/>
        </p:nvSpPr>
        <p:spPr>
          <a:xfrm>
            <a:off x="4435123" y="1152517"/>
            <a:ext cx="1746613" cy="8357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コントローラ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u="sng" dirty="0"/>
              <a:t>C</a:t>
            </a:r>
            <a:r>
              <a:rPr kumimoji="1" lang="en-US" altLang="ja-JP" dirty="0"/>
              <a:t>ontroller)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D793431-2125-4E43-8D86-54D4EF22F628}"/>
              </a:ext>
            </a:extLst>
          </p:cNvPr>
          <p:cNvSpPr/>
          <p:nvPr/>
        </p:nvSpPr>
        <p:spPr>
          <a:xfrm>
            <a:off x="2794831" y="3419481"/>
            <a:ext cx="1746613" cy="8357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ビュー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u="sng" dirty="0"/>
              <a:t>V</a:t>
            </a:r>
            <a:r>
              <a:rPr kumimoji="1" lang="en-US" altLang="ja-JP" dirty="0"/>
              <a:t>iew)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41F1F3F-E595-4770-830C-B0BB27A59B89}"/>
              </a:ext>
            </a:extLst>
          </p:cNvPr>
          <p:cNvSpPr/>
          <p:nvPr/>
        </p:nvSpPr>
        <p:spPr>
          <a:xfrm>
            <a:off x="6171103" y="3419480"/>
            <a:ext cx="1746613" cy="8357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モデル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u="sng" dirty="0"/>
              <a:t>M</a:t>
            </a:r>
            <a:r>
              <a:rPr kumimoji="1" lang="en-US" altLang="ja-JP" dirty="0"/>
              <a:t>odel)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8B66FBB-4A1A-4D64-8EE1-330816EEDCF3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668138" y="1988288"/>
            <a:ext cx="1013300" cy="1431193"/>
          </a:xfrm>
          <a:prstGeom prst="straightConnector1">
            <a:avLst/>
          </a:prstGeom>
          <a:ln w="190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96D22E2-0C0E-4F88-95F1-27443921941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949161" y="1988288"/>
            <a:ext cx="1095249" cy="14311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59A0126-36BD-48C0-A952-1AA118727BA5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541444" y="3837366"/>
            <a:ext cx="162965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FAC56C19-A592-4D42-8978-9E340E04CE92}"/>
              </a:ext>
            </a:extLst>
          </p:cNvPr>
          <p:cNvGrpSpPr/>
          <p:nvPr/>
        </p:nvGrpSpPr>
        <p:grpSpPr>
          <a:xfrm>
            <a:off x="974977" y="3247815"/>
            <a:ext cx="422770" cy="1179099"/>
            <a:chOff x="1371600" y="3255664"/>
            <a:chExt cx="422770" cy="1179099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8428A60-05EF-4AC8-9913-58C90B2B44CD}"/>
                </a:ext>
              </a:extLst>
            </p:cNvPr>
            <p:cNvSpPr/>
            <p:nvPr/>
          </p:nvSpPr>
          <p:spPr>
            <a:xfrm>
              <a:off x="1437066" y="3255664"/>
              <a:ext cx="346671" cy="34667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4528884-141F-469D-B568-F77A6212C421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" y="3837366"/>
              <a:ext cx="4227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A443BD0-223C-4C0A-96B9-7A4150060612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1610402" y="3602335"/>
              <a:ext cx="0" cy="5337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635F3A7-99D0-4584-8F6B-072A9D0F7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7065" y="4136065"/>
              <a:ext cx="173337" cy="2986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EE65F30D-5EC3-4A3A-A1F7-D7677373BA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0402" y="4136065"/>
              <a:ext cx="173335" cy="2986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CDB3FD2-C279-4039-9B02-57CE45EDEAD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462953" y="3824979"/>
            <a:ext cx="1331878" cy="12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5CD01D5-AF4B-44FD-81B9-80196E2E84B3}"/>
              </a:ext>
            </a:extLst>
          </p:cNvPr>
          <p:cNvSpPr txBox="1"/>
          <p:nvPr/>
        </p:nvSpPr>
        <p:spPr>
          <a:xfrm>
            <a:off x="852140" y="44748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ユーザ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A4A5822-1671-43DA-ADFA-094E21C2E7EB}"/>
              </a:ext>
            </a:extLst>
          </p:cNvPr>
          <p:cNvSpPr txBox="1"/>
          <p:nvPr/>
        </p:nvSpPr>
        <p:spPr>
          <a:xfrm>
            <a:off x="1508825" y="333287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①ユーザが</a:t>
            </a:r>
            <a:endParaRPr kumimoji="1" lang="en-US" altLang="ja-JP" sz="1400" dirty="0"/>
          </a:p>
          <a:p>
            <a:r>
              <a:rPr kumimoji="1" lang="ja-JP" altLang="en-US" sz="1400" dirty="0"/>
              <a:t>　操作する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8B99D16-BF1A-4B0C-9FAF-4FEA3C2AA3E4}"/>
              </a:ext>
            </a:extLst>
          </p:cNvPr>
          <p:cNvSpPr txBox="1"/>
          <p:nvPr/>
        </p:nvSpPr>
        <p:spPr>
          <a:xfrm>
            <a:off x="2148048" y="235225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②コントローラが</a:t>
            </a:r>
            <a:endParaRPr kumimoji="1" lang="en-US" altLang="ja-JP" sz="1400" dirty="0"/>
          </a:p>
          <a:p>
            <a:r>
              <a:rPr kumimoji="1" lang="ja-JP" altLang="en-US" sz="1400" dirty="0"/>
              <a:t>　ビューの変更を検知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9491972-9057-4236-818E-50E335BBBB34}"/>
              </a:ext>
            </a:extLst>
          </p:cNvPr>
          <p:cNvSpPr txBox="1"/>
          <p:nvPr/>
        </p:nvSpPr>
        <p:spPr>
          <a:xfrm>
            <a:off x="6422357" y="2322099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③コントローラが変更された</a:t>
            </a:r>
            <a:endParaRPr kumimoji="1" lang="en-US" altLang="ja-JP" sz="1400" dirty="0"/>
          </a:p>
          <a:p>
            <a:r>
              <a:rPr kumimoji="1" lang="ja-JP" altLang="en-US" sz="1400" dirty="0"/>
              <a:t>　データをモデルに反映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F15B67B-C64B-4176-A793-465732F5E3C2}"/>
              </a:ext>
            </a:extLst>
          </p:cNvPr>
          <p:cNvSpPr txBox="1"/>
          <p:nvPr/>
        </p:nvSpPr>
        <p:spPr>
          <a:xfrm>
            <a:off x="4412826" y="3020634"/>
            <a:ext cx="18004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④ビューがモデルの</a:t>
            </a:r>
            <a:endParaRPr kumimoji="1" lang="en-US" altLang="ja-JP" sz="1400" dirty="0"/>
          </a:p>
          <a:p>
            <a:r>
              <a:rPr kumimoji="1" lang="ja-JP" altLang="en-US" sz="1400" dirty="0"/>
              <a:t>　データを参照して</a:t>
            </a:r>
            <a:endParaRPr kumimoji="1" lang="en-US" altLang="ja-JP" sz="1400" dirty="0"/>
          </a:p>
          <a:p>
            <a:r>
              <a:rPr kumimoji="1" lang="ja-JP" altLang="en-US" sz="1400" dirty="0"/>
              <a:t>　表示する。</a:t>
            </a:r>
          </a:p>
        </p:txBody>
      </p:sp>
      <p:sp>
        <p:nvSpPr>
          <p:cNvPr id="45" name="吹き出し: 四角形 44">
            <a:extLst>
              <a:ext uri="{FF2B5EF4-FFF2-40B4-BE49-F238E27FC236}">
                <a16:creationId xmlns:a16="http://schemas.microsoft.com/office/drawing/2014/main" id="{C1539F42-B31B-49BF-A375-76587370DED7}"/>
              </a:ext>
            </a:extLst>
          </p:cNvPr>
          <p:cNvSpPr/>
          <p:nvPr/>
        </p:nvSpPr>
        <p:spPr>
          <a:xfrm>
            <a:off x="4391465" y="427533"/>
            <a:ext cx="2402958" cy="385166"/>
          </a:xfrm>
          <a:prstGeom prst="wedgeRectCallout">
            <a:avLst>
              <a:gd name="adj1" fmla="val -16851"/>
              <a:gd name="adj2" fmla="val 1177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ビューとモデルを監視する役割</a:t>
            </a:r>
          </a:p>
        </p:txBody>
      </p:sp>
      <p:sp>
        <p:nvSpPr>
          <p:cNvPr id="46" name="吹き出し: 四角形 45">
            <a:extLst>
              <a:ext uri="{FF2B5EF4-FFF2-40B4-BE49-F238E27FC236}">
                <a16:creationId xmlns:a16="http://schemas.microsoft.com/office/drawing/2014/main" id="{D88334EF-D11E-44F2-8767-26343262B722}"/>
              </a:ext>
            </a:extLst>
          </p:cNvPr>
          <p:cNvSpPr/>
          <p:nvPr/>
        </p:nvSpPr>
        <p:spPr>
          <a:xfrm>
            <a:off x="5773927" y="4536695"/>
            <a:ext cx="2540963" cy="385166"/>
          </a:xfrm>
          <a:prstGeom prst="wedgeRectCallout">
            <a:avLst>
              <a:gd name="adj1" fmla="val -3879"/>
              <a:gd name="adj2" fmla="val -1141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ビューに表示するモデル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データ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47" name="吹き出し: 四角形 46">
            <a:extLst>
              <a:ext uri="{FF2B5EF4-FFF2-40B4-BE49-F238E27FC236}">
                <a16:creationId xmlns:a16="http://schemas.microsoft.com/office/drawing/2014/main" id="{209194F4-C0DB-4349-B769-7FC7AB98626D}"/>
              </a:ext>
            </a:extLst>
          </p:cNvPr>
          <p:cNvSpPr/>
          <p:nvPr/>
        </p:nvSpPr>
        <p:spPr>
          <a:xfrm>
            <a:off x="2523858" y="4554772"/>
            <a:ext cx="1911265" cy="385166"/>
          </a:xfrm>
          <a:prstGeom prst="wedgeRectCallout">
            <a:avLst>
              <a:gd name="adj1" fmla="val -3879"/>
              <a:gd name="adj2" fmla="val -1141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ユーザから見える画面</a:t>
            </a:r>
          </a:p>
        </p:txBody>
      </p:sp>
    </p:spTree>
    <p:extLst>
      <p:ext uri="{BB962C8B-B14F-4D97-AF65-F5344CB8AC3E}">
        <p14:creationId xmlns:p14="http://schemas.microsoft.com/office/powerpoint/2010/main" val="208082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6697D03-1F88-43C9-9325-0EDEDD6A416F}"/>
              </a:ext>
            </a:extLst>
          </p:cNvPr>
          <p:cNvGrpSpPr/>
          <p:nvPr/>
        </p:nvGrpSpPr>
        <p:grpSpPr>
          <a:xfrm>
            <a:off x="453988" y="1155614"/>
            <a:ext cx="8236023" cy="4172739"/>
            <a:chOff x="457200" y="2421213"/>
            <a:chExt cx="8236023" cy="417273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452A3F9-8304-4484-A927-83CB7339BC60}"/>
                </a:ext>
              </a:extLst>
            </p:cNvPr>
            <p:cNvSpPr/>
            <p:nvPr/>
          </p:nvSpPr>
          <p:spPr>
            <a:xfrm>
              <a:off x="457200" y="2421213"/>
              <a:ext cx="8229600" cy="7376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b="1" dirty="0"/>
                <a:t>IDE</a:t>
              </a:r>
              <a:endParaRPr kumimoji="1" lang="ja-JP" altLang="en-US" b="1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8D7DDD1-8C1E-4592-8623-56ADD7F0C9BD}"/>
                </a:ext>
              </a:extLst>
            </p:cNvPr>
            <p:cNvSpPr/>
            <p:nvPr/>
          </p:nvSpPr>
          <p:spPr>
            <a:xfrm>
              <a:off x="457200" y="3158512"/>
              <a:ext cx="4114800" cy="7207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b="1" dirty="0"/>
                <a:t>RAD</a:t>
              </a:r>
              <a:endParaRPr kumimoji="1" lang="ja-JP" altLang="en-US" b="1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1EB6B14-4604-4FE8-B24E-351D0ED6196B}"/>
                </a:ext>
              </a:extLst>
            </p:cNvPr>
            <p:cNvSpPr/>
            <p:nvPr/>
          </p:nvSpPr>
          <p:spPr>
            <a:xfrm>
              <a:off x="4576222" y="3158512"/>
              <a:ext cx="4117001" cy="7207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b="1" dirty="0"/>
                <a:t>Starter</a:t>
              </a:r>
              <a:endParaRPr kumimoji="1" lang="ja-JP" altLang="en-US" b="1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0805B16-7CC3-48B5-83AD-8B6E7C1A8320}"/>
                </a:ext>
              </a:extLst>
            </p:cNvPr>
            <p:cNvSpPr/>
            <p:nvPr/>
          </p:nvSpPr>
          <p:spPr>
            <a:xfrm>
              <a:off x="457200" y="3879305"/>
              <a:ext cx="1491535" cy="1997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b="1" dirty="0"/>
                <a:t>Web</a:t>
              </a:r>
              <a:endParaRPr kumimoji="1" lang="ja-JP" altLang="en-US" b="1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1C7C02B-7CA2-4799-976A-4E0C90E6663B}"/>
                </a:ext>
              </a:extLst>
            </p:cNvPr>
            <p:cNvSpPr/>
            <p:nvPr/>
          </p:nvSpPr>
          <p:spPr>
            <a:xfrm>
              <a:off x="1948735" y="3881331"/>
              <a:ext cx="1515080" cy="1995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b="1" dirty="0"/>
                <a:t>Security</a:t>
              </a:r>
              <a:endParaRPr kumimoji="1" lang="ja-JP" altLang="en-US" b="1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B158C4A-437D-4640-976F-4ED7CBDAA6B5}"/>
                </a:ext>
              </a:extLst>
            </p:cNvPr>
            <p:cNvSpPr/>
            <p:nvPr/>
          </p:nvSpPr>
          <p:spPr>
            <a:xfrm>
              <a:off x="3463815" y="3881298"/>
              <a:ext cx="3714328" cy="717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b="1" dirty="0"/>
                <a:t>Big Data</a:t>
              </a:r>
              <a:endParaRPr kumimoji="1" lang="ja-JP" altLang="en-US" b="1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2DCEE8D-1DF9-44B8-A5B3-0B1F1C9C9F6F}"/>
                </a:ext>
              </a:extLst>
            </p:cNvPr>
            <p:cNvSpPr/>
            <p:nvPr/>
          </p:nvSpPr>
          <p:spPr>
            <a:xfrm>
              <a:off x="7170711" y="3878592"/>
              <a:ext cx="1522512" cy="1998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b="1" dirty="0"/>
                <a:t>Social</a:t>
              </a:r>
              <a:endParaRPr kumimoji="1" lang="ja-JP" altLang="en-US" b="1" dirty="0"/>
            </a:p>
          </p:txBody>
        </p:sp>
        <p:sp>
          <p:nvSpPr>
            <p:cNvPr id="12" name="角丸四角形 13">
              <a:extLst>
                <a:ext uri="{FF2B5EF4-FFF2-40B4-BE49-F238E27FC236}">
                  <a16:creationId xmlns:a16="http://schemas.microsoft.com/office/drawing/2014/main" id="{3355EA06-5AB8-4EBF-B48A-BE3CA8893DB1}"/>
                </a:ext>
              </a:extLst>
            </p:cNvPr>
            <p:cNvSpPr/>
            <p:nvPr/>
          </p:nvSpPr>
          <p:spPr>
            <a:xfrm>
              <a:off x="3275856" y="2738238"/>
              <a:ext cx="2592288" cy="330722"/>
            </a:xfrm>
            <a:prstGeom prst="roundRect">
              <a:avLst>
                <a:gd name="adj" fmla="val 397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Spring Tool Suite (STS)</a:t>
              </a:r>
              <a:endParaRPr kumimoji="1" lang="ja-JP" altLang="en-US" sz="1600" dirty="0"/>
            </a:p>
          </p:txBody>
        </p:sp>
        <p:sp>
          <p:nvSpPr>
            <p:cNvPr id="13" name="角丸四角形 14">
              <a:extLst>
                <a:ext uri="{FF2B5EF4-FFF2-40B4-BE49-F238E27FC236}">
                  <a16:creationId xmlns:a16="http://schemas.microsoft.com/office/drawing/2014/main" id="{F2ADBBCE-BCDF-4DED-B20F-03EDD650DE90}"/>
                </a:ext>
              </a:extLst>
            </p:cNvPr>
            <p:cNvSpPr/>
            <p:nvPr/>
          </p:nvSpPr>
          <p:spPr>
            <a:xfrm>
              <a:off x="1791308" y="3481563"/>
              <a:ext cx="1440160" cy="307477"/>
            </a:xfrm>
            <a:prstGeom prst="roundRect">
              <a:avLst>
                <a:gd name="adj" fmla="val 397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Spring </a:t>
              </a:r>
              <a:r>
                <a:rPr kumimoji="1" lang="en-US" altLang="ja-JP" sz="1600" dirty="0" err="1"/>
                <a:t>Roo</a:t>
              </a:r>
              <a:endParaRPr kumimoji="1" lang="ja-JP" altLang="en-US" sz="1600" dirty="0"/>
            </a:p>
          </p:txBody>
        </p:sp>
        <p:sp>
          <p:nvSpPr>
            <p:cNvPr id="14" name="角丸四角形 15">
              <a:extLst>
                <a:ext uri="{FF2B5EF4-FFF2-40B4-BE49-F238E27FC236}">
                  <a16:creationId xmlns:a16="http://schemas.microsoft.com/office/drawing/2014/main" id="{B56E3037-B9F4-4436-BBD3-5736FEF1F8A6}"/>
                </a:ext>
              </a:extLst>
            </p:cNvPr>
            <p:cNvSpPr/>
            <p:nvPr/>
          </p:nvSpPr>
          <p:spPr>
            <a:xfrm>
              <a:off x="5914642" y="3481563"/>
              <a:ext cx="1440160" cy="307477"/>
            </a:xfrm>
            <a:prstGeom prst="roundRect">
              <a:avLst>
                <a:gd name="adj" fmla="val 3972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Spring Boot</a:t>
              </a:r>
              <a:endParaRPr kumimoji="1" lang="ja-JP" altLang="en-US" sz="16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50DA73C-ABE9-4B04-8910-3F21DC3DA26C}"/>
                </a:ext>
              </a:extLst>
            </p:cNvPr>
            <p:cNvSpPr/>
            <p:nvPr/>
          </p:nvSpPr>
          <p:spPr>
            <a:xfrm>
              <a:off x="3463697" y="4599061"/>
              <a:ext cx="1252319" cy="128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b="1" dirty="0"/>
                <a:t>Data</a:t>
              </a:r>
            </a:p>
            <a:p>
              <a:pPr algn="ctr"/>
              <a:r>
                <a:rPr lang="en-US" altLang="ja-JP" b="1" dirty="0"/>
                <a:t>Access</a:t>
              </a:r>
              <a:endParaRPr kumimoji="1" lang="ja-JP" altLang="en-US" b="1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BF8FD68-FEE2-42FE-BA37-52A2D9BDFB7A}"/>
                </a:ext>
              </a:extLst>
            </p:cNvPr>
            <p:cNvSpPr/>
            <p:nvPr/>
          </p:nvSpPr>
          <p:spPr>
            <a:xfrm>
              <a:off x="4716017" y="4602362"/>
              <a:ext cx="1152128" cy="12749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b="1" dirty="0"/>
                <a:t>Batch</a:t>
              </a:r>
              <a:endParaRPr kumimoji="1" lang="ja-JP" altLang="en-US" b="1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13373B5-C3C7-4E37-93C5-86817244E4B0}"/>
                </a:ext>
              </a:extLst>
            </p:cNvPr>
            <p:cNvSpPr/>
            <p:nvPr/>
          </p:nvSpPr>
          <p:spPr>
            <a:xfrm>
              <a:off x="5868144" y="4599840"/>
              <a:ext cx="1302327" cy="12774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b="1" dirty="0"/>
                <a:t>Enterprise Integration</a:t>
              </a:r>
              <a:endParaRPr kumimoji="1" lang="ja-JP" altLang="en-US" b="1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AADBF81-3BD1-4521-9455-14DB7777D8DE}"/>
                </a:ext>
              </a:extLst>
            </p:cNvPr>
            <p:cNvSpPr/>
            <p:nvPr/>
          </p:nvSpPr>
          <p:spPr>
            <a:xfrm>
              <a:off x="457200" y="5866172"/>
              <a:ext cx="8236022" cy="7277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b="1" dirty="0"/>
                <a:t>core</a:t>
              </a:r>
            </a:p>
          </p:txBody>
        </p:sp>
        <p:sp>
          <p:nvSpPr>
            <p:cNvPr id="19" name="角丸四角形 20">
              <a:extLst>
                <a:ext uri="{FF2B5EF4-FFF2-40B4-BE49-F238E27FC236}">
                  <a16:creationId xmlns:a16="http://schemas.microsoft.com/office/drawing/2014/main" id="{BB0FEF51-420F-4E02-8BC0-B5A8B688B8E9}"/>
                </a:ext>
              </a:extLst>
            </p:cNvPr>
            <p:cNvSpPr/>
            <p:nvPr/>
          </p:nvSpPr>
          <p:spPr>
            <a:xfrm>
              <a:off x="561524" y="4232095"/>
              <a:ext cx="1274172" cy="501140"/>
            </a:xfrm>
            <a:prstGeom prst="roundRect">
              <a:avLst>
                <a:gd name="adj" fmla="val 397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Spring Data Rest</a:t>
              </a:r>
              <a:endParaRPr kumimoji="1" lang="ja-JP" altLang="en-US" sz="1600" dirty="0"/>
            </a:p>
          </p:txBody>
        </p:sp>
        <p:sp>
          <p:nvSpPr>
            <p:cNvPr id="20" name="角丸四角形 23">
              <a:extLst>
                <a:ext uri="{FF2B5EF4-FFF2-40B4-BE49-F238E27FC236}">
                  <a16:creationId xmlns:a16="http://schemas.microsoft.com/office/drawing/2014/main" id="{17816252-320A-4351-92F9-A5E68F2A33DB}"/>
                </a:ext>
              </a:extLst>
            </p:cNvPr>
            <p:cNvSpPr/>
            <p:nvPr/>
          </p:nvSpPr>
          <p:spPr>
            <a:xfrm>
              <a:off x="570845" y="4867200"/>
              <a:ext cx="1274173" cy="506016"/>
            </a:xfrm>
            <a:prstGeom prst="roundRect">
              <a:avLst>
                <a:gd name="adj" fmla="val 3972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Spring </a:t>
              </a:r>
              <a:r>
                <a:rPr lang="en-US" altLang="ja-JP" sz="1600" dirty="0"/>
                <a:t>MVC</a:t>
              </a:r>
            </a:p>
          </p:txBody>
        </p:sp>
        <p:sp>
          <p:nvSpPr>
            <p:cNvPr id="21" name="角丸四角形 24">
              <a:extLst>
                <a:ext uri="{FF2B5EF4-FFF2-40B4-BE49-F238E27FC236}">
                  <a16:creationId xmlns:a16="http://schemas.microsoft.com/office/drawing/2014/main" id="{A3DC2E62-D18A-4926-92D6-E2BC5D3E0712}"/>
                </a:ext>
              </a:extLst>
            </p:cNvPr>
            <p:cNvSpPr/>
            <p:nvPr/>
          </p:nvSpPr>
          <p:spPr>
            <a:xfrm>
              <a:off x="2075522" y="5157192"/>
              <a:ext cx="1274173" cy="506016"/>
            </a:xfrm>
            <a:prstGeom prst="roundRect">
              <a:avLst>
                <a:gd name="adj" fmla="val 397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Spring </a:t>
              </a:r>
              <a:r>
                <a:rPr lang="en-US" altLang="ja-JP" sz="1600" dirty="0"/>
                <a:t>Security</a:t>
              </a:r>
            </a:p>
          </p:txBody>
        </p:sp>
        <p:sp>
          <p:nvSpPr>
            <p:cNvPr id="22" name="角丸四角形 25">
              <a:extLst>
                <a:ext uri="{FF2B5EF4-FFF2-40B4-BE49-F238E27FC236}">
                  <a16:creationId xmlns:a16="http://schemas.microsoft.com/office/drawing/2014/main" id="{7E7BB9B5-DB54-44AD-9896-53BC6BEBA22C}"/>
                </a:ext>
              </a:extLst>
            </p:cNvPr>
            <p:cNvSpPr/>
            <p:nvPr/>
          </p:nvSpPr>
          <p:spPr>
            <a:xfrm>
              <a:off x="2080233" y="4273528"/>
              <a:ext cx="1274173" cy="738681"/>
            </a:xfrm>
            <a:prstGeom prst="roundRect">
              <a:avLst>
                <a:gd name="adj" fmla="val 397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Spring </a:t>
              </a:r>
              <a:r>
                <a:rPr lang="en-US" altLang="ja-JP" sz="1600" dirty="0"/>
                <a:t>Security</a:t>
              </a:r>
            </a:p>
            <a:p>
              <a:pPr algn="ctr"/>
              <a:r>
                <a:rPr lang="en-US" altLang="ja-JP" sz="1600" dirty="0"/>
                <a:t>OAuth</a:t>
              </a:r>
            </a:p>
          </p:txBody>
        </p:sp>
        <p:sp>
          <p:nvSpPr>
            <p:cNvPr id="23" name="角丸四角形 26">
              <a:extLst>
                <a:ext uri="{FF2B5EF4-FFF2-40B4-BE49-F238E27FC236}">
                  <a16:creationId xmlns:a16="http://schemas.microsoft.com/office/drawing/2014/main" id="{E11134F0-4DE1-472D-B73F-A140B82EC448}"/>
                </a:ext>
              </a:extLst>
            </p:cNvPr>
            <p:cNvSpPr/>
            <p:nvPr/>
          </p:nvSpPr>
          <p:spPr>
            <a:xfrm>
              <a:off x="3553677" y="5276414"/>
              <a:ext cx="1084729" cy="501140"/>
            </a:xfrm>
            <a:prstGeom prst="roundRect">
              <a:avLst>
                <a:gd name="adj" fmla="val 397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Spring Data JPA</a:t>
              </a:r>
              <a:endParaRPr kumimoji="1" lang="ja-JP" altLang="en-US" sz="1600" dirty="0"/>
            </a:p>
          </p:txBody>
        </p:sp>
        <p:sp>
          <p:nvSpPr>
            <p:cNvPr id="24" name="角丸四角形 27">
              <a:extLst>
                <a:ext uri="{FF2B5EF4-FFF2-40B4-BE49-F238E27FC236}">
                  <a16:creationId xmlns:a16="http://schemas.microsoft.com/office/drawing/2014/main" id="{90C286A5-08C3-4AB1-BA42-F937732D7A83}"/>
                </a:ext>
              </a:extLst>
            </p:cNvPr>
            <p:cNvSpPr/>
            <p:nvPr/>
          </p:nvSpPr>
          <p:spPr>
            <a:xfrm>
              <a:off x="4774169" y="5173964"/>
              <a:ext cx="1025220" cy="501140"/>
            </a:xfrm>
            <a:prstGeom prst="roundRect">
              <a:avLst>
                <a:gd name="adj" fmla="val 397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Spring Batch</a:t>
              </a:r>
              <a:endParaRPr kumimoji="1" lang="ja-JP" altLang="en-US" sz="1600" dirty="0"/>
            </a:p>
          </p:txBody>
        </p:sp>
        <p:sp>
          <p:nvSpPr>
            <p:cNvPr id="25" name="角丸四角形 28">
              <a:extLst>
                <a:ext uri="{FF2B5EF4-FFF2-40B4-BE49-F238E27FC236}">
                  <a16:creationId xmlns:a16="http://schemas.microsoft.com/office/drawing/2014/main" id="{EE77216F-2CE8-41BC-B644-49215BF6AB9F}"/>
                </a:ext>
              </a:extLst>
            </p:cNvPr>
            <p:cNvSpPr/>
            <p:nvPr/>
          </p:nvSpPr>
          <p:spPr>
            <a:xfrm>
              <a:off x="5970837" y="5229922"/>
              <a:ext cx="1122264" cy="501140"/>
            </a:xfrm>
            <a:prstGeom prst="roundRect">
              <a:avLst>
                <a:gd name="adj" fmla="val 397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Spring Integration</a:t>
              </a:r>
              <a:endParaRPr kumimoji="1" lang="ja-JP" altLang="en-US" sz="1400" dirty="0"/>
            </a:p>
          </p:txBody>
        </p:sp>
        <p:sp>
          <p:nvSpPr>
            <p:cNvPr id="26" name="角丸四角形 29">
              <a:extLst>
                <a:ext uri="{FF2B5EF4-FFF2-40B4-BE49-F238E27FC236}">
                  <a16:creationId xmlns:a16="http://schemas.microsoft.com/office/drawing/2014/main" id="{B0D72F3B-5886-4ACE-AC18-5AB24574D4F3}"/>
                </a:ext>
              </a:extLst>
            </p:cNvPr>
            <p:cNvSpPr/>
            <p:nvPr/>
          </p:nvSpPr>
          <p:spPr>
            <a:xfrm>
              <a:off x="2267744" y="6193014"/>
              <a:ext cx="1440160" cy="307477"/>
            </a:xfrm>
            <a:prstGeom prst="roundRect">
              <a:avLst>
                <a:gd name="adj" fmla="val 3972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Spring DI</a:t>
              </a:r>
              <a:endParaRPr kumimoji="1" lang="ja-JP" altLang="en-US" sz="1600" dirty="0"/>
            </a:p>
          </p:txBody>
        </p:sp>
        <p:sp>
          <p:nvSpPr>
            <p:cNvPr id="27" name="角丸四角形 30">
              <a:extLst>
                <a:ext uri="{FF2B5EF4-FFF2-40B4-BE49-F238E27FC236}">
                  <a16:creationId xmlns:a16="http://schemas.microsoft.com/office/drawing/2014/main" id="{A51FF590-F797-4512-8518-AD2F25403E63}"/>
                </a:ext>
              </a:extLst>
            </p:cNvPr>
            <p:cNvSpPr/>
            <p:nvPr/>
          </p:nvSpPr>
          <p:spPr>
            <a:xfrm>
              <a:off x="3830441" y="6195016"/>
              <a:ext cx="1440160" cy="307477"/>
            </a:xfrm>
            <a:prstGeom prst="roundRect">
              <a:avLst>
                <a:gd name="adj" fmla="val 3972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Spring AOP</a:t>
              </a:r>
              <a:endParaRPr kumimoji="1" lang="ja-JP" altLang="en-US" sz="1600" dirty="0"/>
            </a:p>
          </p:txBody>
        </p:sp>
        <p:sp>
          <p:nvSpPr>
            <p:cNvPr id="28" name="角丸四角形 31">
              <a:extLst>
                <a:ext uri="{FF2B5EF4-FFF2-40B4-BE49-F238E27FC236}">
                  <a16:creationId xmlns:a16="http://schemas.microsoft.com/office/drawing/2014/main" id="{7942D436-69B2-4983-9A6A-316F69EE13FC}"/>
                </a:ext>
              </a:extLst>
            </p:cNvPr>
            <p:cNvSpPr/>
            <p:nvPr/>
          </p:nvSpPr>
          <p:spPr>
            <a:xfrm>
              <a:off x="5377940" y="6195016"/>
              <a:ext cx="1440160" cy="307477"/>
            </a:xfrm>
            <a:prstGeom prst="roundRect">
              <a:avLst>
                <a:gd name="adj" fmla="val 3972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Spring TX</a:t>
              </a:r>
              <a:endParaRPr kumimoji="1" lang="ja-JP" altLang="en-US" sz="1600" dirty="0"/>
            </a:p>
          </p:txBody>
        </p:sp>
        <p:sp>
          <p:nvSpPr>
            <p:cNvPr id="29" name="角丸四角形 32">
              <a:extLst>
                <a:ext uri="{FF2B5EF4-FFF2-40B4-BE49-F238E27FC236}">
                  <a16:creationId xmlns:a16="http://schemas.microsoft.com/office/drawing/2014/main" id="{770C4EBB-5357-43E4-B701-73ED819C99CA}"/>
                </a:ext>
              </a:extLst>
            </p:cNvPr>
            <p:cNvSpPr/>
            <p:nvPr/>
          </p:nvSpPr>
          <p:spPr>
            <a:xfrm>
              <a:off x="3815243" y="4232095"/>
              <a:ext cx="1210086" cy="284741"/>
            </a:xfrm>
            <a:prstGeom prst="roundRect">
              <a:avLst>
                <a:gd name="adj" fmla="val 3972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Spring XD</a:t>
              </a:r>
              <a:endParaRPr kumimoji="1" lang="ja-JP" altLang="en-US" sz="1600" dirty="0"/>
            </a:p>
          </p:txBody>
        </p:sp>
        <p:sp>
          <p:nvSpPr>
            <p:cNvPr id="30" name="角丸四角形 33">
              <a:extLst>
                <a:ext uri="{FF2B5EF4-FFF2-40B4-BE49-F238E27FC236}">
                  <a16:creationId xmlns:a16="http://schemas.microsoft.com/office/drawing/2014/main" id="{76ABAD88-154C-4396-A1CC-94A92D6756A4}"/>
                </a:ext>
              </a:extLst>
            </p:cNvPr>
            <p:cNvSpPr/>
            <p:nvPr/>
          </p:nvSpPr>
          <p:spPr>
            <a:xfrm>
              <a:off x="5134738" y="4211361"/>
              <a:ext cx="1683362" cy="290301"/>
            </a:xfrm>
            <a:prstGeom prst="roundRect">
              <a:avLst>
                <a:gd name="adj" fmla="val 3972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Spring Hadoop</a:t>
              </a:r>
              <a:endParaRPr kumimoji="1" lang="ja-JP" altLang="en-US" sz="1600" dirty="0"/>
            </a:p>
          </p:txBody>
        </p:sp>
        <p:sp>
          <p:nvSpPr>
            <p:cNvPr id="31" name="角丸四角形 34">
              <a:extLst>
                <a:ext uri="{FF2B5EF4-FFF2-40B4-BE49-F238E27FC236}">
                  <a16:creationId xmlns:a16="http://schemas.microsoft.com/office/drawing/2014/main" id="{AABA62CB-59D9-4F7B-8448-FB7FBF7E417D}"/>
                </a:ext>
              </a:extLst>
            </p:cNvPr>
            <p:cNvSpPr/>
            <p:nvPr/>
          </p:nvSpPr>
          <p:spPr>
            <a:xfrm>
              <a:off x="7287490" y="4232095"/>
              <a:ext cx="1302327" cy="533869"/>
            </a:xfrm>
            <a:prstGeom prst="roundRect">
              <a:avLst>
                <a:gd name="adj" fmla="val 397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Spring Social GitHub</a:t>
              </a:r>
              <a:endParaRPr kumimoji="1" lang="ja-JP" altLang="en-US" sz="1400" dirty="0"/>
            </a:p>
          </p:txBody>
        </p:sp>
        <p:sp>
          <p:nvSpPr>
            <p:cNvPr id="32" name="角丸四角形 35">
              <a:extLst>
                <a:ext uri="{FF2B5EF4-FFF2-40B4-BE49-F238E27FC236}">
                  <a16:creationId xmlns:a16="http://schemas.microsoft.com/office/drawing/2014/main" id="{5F465068-49DC-466B-BA65-9EA49F4E51E2}"/>
                </a:ext>
              </a:extLst>
            </p:cNvPr>
            <p:cNvSpPr/>
            <p:nvPr/>
          </p:nvSpPr>
          <p:spPr>
            <a:xfrm>
              <a:off x="7275365" y="4881065"/>
              <a:ext cx="1302327" cy="533869"/>
            </a:xfrm>
            <a:prstGeom prst="roundRect">
              <a:avLst>
                <a:gd name="adj" fmla="val 397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Spring Social Twitter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165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B9B939-9DDF-4C58-801D-807548816BE2}"/>
              </a:ext>
            </a:extLst>
          </p:cNvPr>
          <p:cNvSpPr txBox="1"/>
          <p:nvPr/>
        </p:nvSpPr>
        <p:spPr>
          <a:xfrm>
            <a:off x="539552" y="908720"/>
            <a:ext cx="5411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Spring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Framework</a:t>
            </a:r>
            <a:r>
              <a:rPr kumimoji="1" lang="ja-JP" altLang="en-US" sz="2000" dirty="0"/>
              <a:t>を使った</a:t>
            </a:r>
            <a:r>
              <a:rPr kumimoji="1" lang="en-US" altLang="ja-JP" sz="2000" dirty="0"/>
              <a:t>Web</a:t>
            </a:r>
            <a:r>
              <a:rPr kumimoji="1" lang="ja-JP" altLang="en-US" sz="2000" dirty="0"/>
              <a:t>アプリ開発の場合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D683DB-2A36-44F9-B77A-8C771F1FCB2C}"/>
              </a:ext>
            </a:extLst>
          </p:cNvPr>
          <p:cNvSpPr txBox="1"/>
          <p:nvPr/>
        </p:nvSpPr>
        <p:spPr>
          <a:xfrm>
            <a:off x="611560" y="3532946"/>
            <a:ext cx="4726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Spring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Boot</a:t>
            </a:r>
            <a:r>
              <a:rPr kumimoji="1" lang="ja-JP" altLang="en-US" sz="2000" dirty="0"/>
              <a:t>を使った</a:t>
            </a:r>
            <a:r>
              <a:rPr kumimoji="1" lang="en-US" altLang="ja-JP" sz="2000" dirty="0"/>
              <a:t>Web</a:t>
            </a:r>
            <a:r>
              <a:rPr kumimoji="1" lang="ja-JP" altLang="en-US" sz="2000" dirty="0"/>
              <a:t>アプリ開発の場合</a:t>
            </a:r>
            <a:endParaRPr kumimoji="1" lang="en-US" altLang="ja-JP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8A84D0-CAE7-42B9-A648-E22CBD382BC7}"/>
              </a:ext>
            </a:extLst>
          </p:cNvPr>
          <p:cNvSpPr txBox="1"/>
          <p:nvPr/>
        </p:nvSpPr>
        <p:spPr>
          <a:xfrm>
            <a:off x="3139688" y="2843644"/>
            <a:ext cx="164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Application.war</a:t>
            </a:r>
            <a:endParaRPr kumimoji="1" lang="ja-JP" altLang="en-US" dirty="0"/>
          </a:p>
        </p:txBody>
      </p:sp>
      <p:sp>
        <p:nvSpPr>
          <p:cNvPr id="7" name="右矢印 27">
            <a:extLst>
              <a:ext uri="{FF2B5EF4-FFF2-40B4-BE49-F238E27FC236}">
                <a16:creationId xmlns:a16="http://schemas.microsoft.com/office/drawing/2014/main" id="{026F3012-BEC3-4218-914B-FA1C575D1014}"/>
              </a:ext>
            </a:extLst>
          </p:cNvPr>
          <p:cNvSpPr/>
          <p:nvPr/>
        </p:nvSpPr>
        <p:spPr>
          <a:xfrm>
            <a:off x="2411760" y="1963959"/>
            <a:ext cx="562915" cy="5040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80EB8FB-E63A-47E0-9BBD-2B9FC0DADF3A}"/>
              </a:ext>
            </a:extLst>
          </p:cNvPr>
          <p:cNvSpPr txBox="1"/>
          <p:nvPr/>
        </p:nvSpPr>
        <p:spPr>
          <a:xfrm>
            <a:off x="2346175" y="2472212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ビルド</a:t>
            </a:r>
          </a:p>
        </p:txBody>
      </p:sp>
      <p:sp>
        <p:nvSpPr>
          <p:cNvPr id="9" name="右矢印 30">
            <a:extLst>
              <a:ext uri="{FF2B5EF4-FFF2-40B4-BE49-F238E27FC236}">
                <a16:creationId xmlns:a16="http://schemas.microsoft.com/office/drawing/2014/main" id="{EEB53222-13B6-4F3D-B378-C6B2E83F9C7B}"/>
              </a:ext>
            </a:extLst>
          </p:cNvPr>
          <p:cNvSpPr/>
          <p:nvPr/>
        </p:nvSpPr>
        <p:spPr>
          <a:xfrm>
            <a:off x="5039623" y="1931732"/>
            <a:ext cx="562915" cy="5040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FC35291-2F3A-4F79-A851-806AF2564F8D}"/>
              </a:ext>
            </a:extLst>
          </p:cNvPr>
          <p:cNvSpPr txBox="1"/>
          <p:nvPr/>
        </p:nvSpPr>
        <p:spPr>
          <a:xfrm>
            <a:off x="4853249" y="2439985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デプロイ</a:t>
            </a:r>
            <a:endParaRPr kumimoji="1" lang="ja-JP" altLang="en-US" sz="1600" dirty="0"/>
          </a:p>
        </p:txBody>
      </p:sp>
      <p:sp>
        <p:nvSpPr>
          <p:cNvPr id="11" name="右矢印 47">
            <a:extLst>
              <a:ext uri="{FF2B5EF4-FFF2-40B4-BE49-F238E27FC236}">
                <a16:creationId xmlns:a16="http://schemas.microsoft.com/office/drawing/2014/main" id="{593B5A42-1498-4849-9B77-D2C20E277EF5}"/>
              </a:ext>
            </a:extLst>
          </p:cNvPr>
          <p:cNvSpPr/>
          <p:nvPr/>
        </p:nvSpPr>
        <p:spPr>
          <a:xfrm>
            <a:off x="2413309" y="4549228"/>
            <a:ext cx="562915" cy="5040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7391E1-10D6-4027-8836-371AE981B878}"/>
              </a:ext>
            </a:extLst>
          </p:cNvPr>
          <p:cNvSpPr txBox="1"/>
          <p:nvPr/>
        </p:nvSpPr>
        <p:spPr>
          <a:xfrm>
            <a:off x="2347724" y="5057481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ビルド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42C731F-881C-4802-B0E9-E0FBC131BAA7}"/>
              </a:ext>
            </a:extLst>
          </p:cNvPr>
          <p:cNvGrpSpPr/>
          <p:nvPr/>
        </p:nvGrpSpPr>
        <p:grpSpPr>
          <a:xfrm>
            <a:off x="971600" y="1505074"/>
            <a:ext cx="1264019" cy="1899045"/>
            <a:chOff x="1039524" y="1610674"/>
            <a:chExt cx="1264019" cy="1899045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074D0942-F7EB-4BEE-8163-35AF444C9120}"/>
                </a:ext>
              </a:extLst>
            </p:cNvPr>
            <p:cNvGrpSpPr/>
            <p:nvPr/>
          </p:nvGrpSpPr>
          <p:grpSpPr>
            <a:xfrm>
              <a:off x="1115616" y="1610674"/>
              <a:ext cx="530656" cy="659719"/>
              <a:chOff x="1115616" y="1610674"/>
              <a:chExt cx="530656" cy="659719"/>
            </a:xfrm>
          </p:grpSpPr>
          <p:sp>
            <p:nvSpPr>
              <p:cNvPr id="24" name="メモ 13">
                <a:extLst>
                  <a:ext uri="{FF2B5EF4-FFF2-40B4-BE49-F238E27FC236}">
                    <a16:creationId xmlns:a16="http://schemas.microsoft.com/office/drawing/2014/main" id="{C8EFC46B-E52D-448F-BA71-E1A7F5A091A5}"/>
                  </a:ext>
                </a:extLst>
              </p:cNvPr>
              <p:cNvSpPr/>
              <p:nvPr/>
            </p:nvSpPr>
            <p:spPr>
              <a:xfrm rot="10800000">
                <a:off x="1115616" y="1610674"/>
                <a:ext cx="530656" cy="659719"/>
              </a:xfrm>
              <a:prstGeom prst="foldedCorner">
                <a:avLst>
                  <a:gd name="adj" fmla="val 2364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5" name="図 24">
                <a:extLst>
                  <a:ext uri="{FF2B5EF4-FFF2-40B4-BE49-F238E27FC236}">
                    <a16:creationId xmlns:a16="http://schemas.microsoft.com/office/drawing/2014/main" id="{5D647605-6263-4480-9932-30A1D964BD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92848" y="1666298"/>
                <a:ext cx="376189" cy="510149"/>
              </a:xfrm>
              <a:prstGeom prst="rect">
                <a:avLst/>
              </a:prstGeom>
            </p:spPr>
          </p:pic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611F7B17-456C-475C-8D52-20C28960FDF6}"/>
                </a:ext>
              </a:extLst>
            </p:cNvPr>
            <p:cNvGrpSpPr/>
            <p:nvPr/>
          </p:nvGrpSpPr>
          <p:grpSpPr>
            <a:xfrm>
              <a:off x="1275672" y="1945719"/>
              <a:ext cx="530656" cy="659719"/>
              <a:chOff x="1115616" y="1610674"/>
              <a:chExt cx="530656" cy="659719"/>
            </a:xfrm>
          </p:grpSpPr>
          <p:sp>
            <p:nvSpPr>
              <p:cNvPr id="22" name="メモ 16">
                <a:extLst>
                  <a:ext uri="{FF2B5EF4-FFF2-40B4-BE49-F238E27FC236}">
                    <a16:creationId xmlns:a16="http://schemas.microsoft.com/office/drawing/2014/main" id="{61F37339-1A86-4727-BC2F-220DA9139214}"/>
                  </a:ext>
                </a:extLst>
              </p:cNvPr>
              <p:cNvSpPr/>
              <p:nvPr/>
            </p:nvSpPr>
            <p:spPr>
              <a:xfrm rot="10800000">
                <a:off x="1115616" y="1610674"/>
                <a:ext cx="530656" cy="659719"/>
              </a:xfrm>
              <a:prstGeom prst="foldedCorner">
                <a:avLst>
                  <a:gd name="adj" fmla="val 2364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3" name="図 22">
                <a:extLst>
                  <a:ext uri="{FF2B5EF4-FFF2-40B4-BE49-F238E27FC236}">
                    <a16:creationId xmlns:a16="http://schemas.microsoft.com/office/drawing/2014/main" id="{05A1AF4C-A15F-4E3C-8A7A-A9D87DDB06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92848" y="1666298"/>
                <a:ext cx="376189" cy="510149"/>
              </a:xfrm>
              <a:prstGeom prst="rect">
                <a:avLst/>
              </a:prstGeom>
            </p:spPr>
          </p:pic>
        </p:grpSp>
        <p:sp>
          <p:nvSpPr>
            <p:cNvPr id="16" name="メモ 19">
              <a:extLst>
                <a:ext uri="{FF2B5EF4-FFF2-40B4-BE49-F238E27FC236}">
                  <a16:creationId xmlns:a16="http://schemas.microsoft.com/office/drawing/2014/main" id="{18ABB012-7B69-4EB8-9B8B-AAA5C8142A26}"/>
                </a:ext>
              </a:extLst>
            </p:cNvPr>
            <p:cNvSpPr/>
            <p:nvPr/>
          </p:nvSpPr>
          <p:spPr>
            <a:xfrm rot="10800000">
              <a:off x="1541760" y="1700808"/>
              <a:ext cx="530656" cy="659719"/>
            </a:xfrm>
            <a:prstGeom prst="foldedCorner">
              <a:avLst>
                <a:gd name="adj" fmla="val 236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21E590B-B80D-4385-996E-8BEA8A8764FF}"/>
                </a:ext>
              </a:extLst>
            </p:cNvPr>
            <p:cNvGrpSpPr/>
            <p:nvPr/>
          </p:nvGrpSpPr>
          <p:grpSpPr>
            <a:xfrm>
              <a:off x="1390972" y="2266581"/>
              <a:ext cx="530656" cy="659719"/>
              <a:chOff x="1115616" y="1610674"/>
              <a:chExt cx="530656" cy="659719"/>
            </a:xfrm>
          </p:grpSpPr>
          <p:sp>
            <p:nvSpPr>
              <p:cNvPr id="20" name="メモ 22">
                <a:extLst>
                  <a:ext uri="{FF2B5EF4-FFF2-40B4-BE49-F238E27FC236}">
                    <a16:creationId xmlns:a16="http://schemas.microsoft.com/office/drawing/2014/main" id="{6F7245B3-545F-48DE-BAE5-660C25E3E807}"/>
                  </a:ext>
                </a:extLst>
              </p:cNvPr>
              <p:cNvSpPr/>
              <p:nvPr/>
            </p:nvSpPr>
            <p:spPr>
              <a:xfrm rot="10800000">
                <a:off x="1115616" y="1610674"/>
                <a:ext cx="530656" cy="659719"/>
              </a:xfrm>
              <a:prstGeom prst="foldedCorner">
                <a:avLst>
                  <a:gd name="adj" fmla="val 2364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1" name="図 20">
                <a:extLst>
                  <a:ext uri="{FF2B5EF4-FFF2-40B4-BE49-F238E27FC236}">
                    <a16:creationId xmlns:a16="http://schemas.microsoft.com/office/drawing/2014/main" id="{93AFEA03-0C4C-497E-B026-824F5D549D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92848" y="1666298"/>
                <a:ext cx="376189" cy="510149"/>
              </a:xfrm>
              <a:prstGeom prst="rect">
                <a:avLst/>
              </a:prstGeom>
            </p:spPr>
          </p:pic>
        </p:grp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E586D71-F056-47FF-9CDE-C2E850D22F1A}"/>
                </a:ext>
              </a:extLst>
            </p:cNvPr>
            <p:cNvSpPr txBox="1"/>
            <p:nvPr/>
          </p:nvSpPr>
          <p:spPr>
            <a:xfrm>
              <a:off x="1039524" y="2924944"/>
              <a:ext cx="12282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/>
                <a:t>Java</a:t>
              </a:r>
              <a:r>
                <a:rPr lang="ja-JP" altLang="en-US" sz="1600" dirty="0"/>
                <a:t>ファイル</a:t>
              </a:r>
              <a:endParaRPr lang="en-US" altLang="ja-JP" sz="1600" dirty="0"/>
            </a:p>
            <a:p>
              <a:pPr algn="ctr"/>
              <a:r>
                <a:rPr lang="ja-JP" altLang="en-US" sz="1600" dirty="0"/>
                <a:t>ライブラリ</a:t>
              </a:r>
              <a:endParaRPr kumimoji="1" lang="ja-JP" altLang="en-US" sz="1600" dirty="0"/>
            </a:p>
          </p:txBody>
        </p:sp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14047078-AC20-4731-B317-5019A8449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3578" y="1911648"/>
              <a:ext cx="839965" cy="272882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26" name="Picture 2" descr="https://upload.wikimedia.org/wikipedia/commons/thumb/7/7b/Tomcat-logo.svg/1200px-Tomcat-logo.svg.png">
            <a:extLst>
              <a:ext uri="{FF2B5EF4-FFF2-40B4-BE49-F238E27FC236}">
                <a16:creationId xmlns:a16="http://schemas.microsoft.com/office/drawing/2014/main" id="{A65595BA-BB76-4BC8-A6B5-7BB1C9C9F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114" y="1645032"/>
            <a:ext cx="1622583" cy="108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6A4D53D-9E2E-4019-9D09-6F7004883837}"/>
              </a:ext>
            </a:extLst>
          </p:cNvPr>
          <p:cNvSpPr txBox="1"/>
          <p:nvPr/>
        </p:nvSpPr>
        <p:spPr>
          <a:xfrm>
            <a:off x="5979098" y="2746755"/>
            <a:ext cx="16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Apache</a:t>
            </a:r>
            <a:r>
              <a:rPr kumimoji="1" lang="ja-JP" altLang="en-US" dirty="0"/>
              <a:t> </a:t>
            </a:r>
            <a:r>
              <a:rPr kumimoji="1" lang="en-US" altLang="ja-JP" dirty="0"/>
              <a:t>Tomcat</a:t>
            </a:r>
            <a:endParaRPr kumimoji="1" lang="ja-JP" altLang="en-US" dirty="0"/>
          </a:p>
        </p:txBody>
      </p:sp>
      <p:pic>
        <p:nvPicPr>
          <p:cNvPr id="28" name="Picture 2" descr="https://upload.wikimedia.org/wikipedia/commons/thumb/7/7b/Tomcat-logo.svg/1200px-Tomcat-logo.svg.png">
            <a:extLst>
              <a:ext uri="{FF2B5EF4-FFF2-40B4-BE49-F238E27FC236}">
                <a16:creationId xmlns:a16="http://schemas.microsoft.com/office/drawing/2014/main" id="{7FB3C9B1-26FD-49B5-9A56-C897DA626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39" y="4831251"/>
            <a:ext cx="815513" cy="5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2488D79-F640-4538-8921-DA9901F4D5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3075" y="4138020"/>
            <a:ext cx="1024663" cy="145122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B8BC72EE-E26D-48FD-8C93-FDA3497D8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4797152"/>
            <a:ext cx="302698" cy="410488"/>
          </a:xfrm>
          <a:prstGeom prst="rect">
            <a:avLst/>
          </a:prstGeom>
          <a:noFill/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2E8F88-C4DE-48A2-99DD-0E7B7BD82679}"/>
              </a:ext>
            </a:extLst>
          </p:cNvPr>
          <p:cNvSpPr txBox="1"/>
          <p:nvPr/>
        </p:nvSpPr>
        <p:spPr>
          <a:xfrm>
            <a:off x="3779912" y="4825042"/>
            <a:ext cx="51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JAR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2C4978-DD98-40D6-8FA7-1AED1CEBFEC0}"/>
              </a:ext>
            </a:extLst>
          </p:cNvPr>
          <p:cNvSpPr txBox="1"/>
          <p:nvPr/>
        </p:nvSpPr>
        <p:spPr>
          <a:xfrm>
            <a:off x="3131412" y="5539298"/>
            <a:ext cx="154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Application.jar</a:t>
            </a:r>
            <a:endParaRPr kumimoji="1" lang="ja-JP" altLang="en-US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39CAF6A0-F3C0-4B01-B960-357ED565B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1525" y="1426009"/>
            <a:ext cx="1024663" cy="145122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7E0867C-B078-4B7F-A629-934647593DD5}"/>
              </a:ext>
            </a:extLst>
          </p:cNvPr>
          <p:cNvSpPr txBox="1"/>
          <p:nvPr/>
        </p:nvSpPr>
        <p:spPr>
          <a:xfrm>
            <a:off x="3645115" y="2132856"/>
            <a:ext cx="63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</a:t>
            </a:r>
            <a:r>
              <a:rPr kumimoji="1" lang="en-US" altLang="ja-JP" dirty="0"/>
              <a:t>AR</a:t>
            </a:r>
            <a:endParaRPr kumimoji="1" lang="ja-JP" altLang="en-US" dirty="0"/>
          </a:p>
        </p:txBody>
      </p:sp>
      <p:sp>
        <p:nvSpPr>
          <p:cNvPr id="35" name="四角形吹き出し 80">
            <a:extLst>
              <a:ext uri="{FF2B5EF4-FFF2-40B4-BE49-F238E27FC236}">
                <a16:creationId xmlns:a16="http://schemas.microsoft.com/office/drawing/2014/main" id="{D16848D1-5DE6-4C42-971B-2B8D6C7284C9}"/>
              </a:ext>
            </a:extLst>
          </p:cNvPr>
          <p:cNvSpPr/>
          <p:nvPr/>
        </p:nvSpPr>
        <p:spPr>
          <a:xfrm>
            <a:off x="4955311" y="4680555"/>
            <a:ext cx="3289097" cy="664379"/>
          </a:xfrm>
          <a:prstGeom prst="wedgeRectCallout">
            <a:avLst>
              <a:gd name="adj1" fmla="val -66342"/>
              <a:gd name="adj2" fmla="val -200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組み込み</a:t>
            </a:r>
            <a:r>
              <a:rPr lang="en-US" altLang="ja-JP" sz="1400" dirty="0"/>
              <a:t>Tomcat</a:t>
            </a:r>
            <a:r>
              <a:rPr lang="ja-JP" altLang="en-US" sz="1400" dirty="0"/>
              <a:t>が内蔵されているため、そのまま実行できる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496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338</Words>
  <Application>Microsoft Office PowerPoint</Application>
  <PresentationFormat>画面に合わせる (4:3)</PresentationFormat>
  <Paragraphs>114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NPC-HP15A04</dc:creator>
  <cp:lastModifiedBy>NPC-HP15A04</cp:lastModifiedBy>
  <cp:revision>12</cp:revision>
  <dcterms:created xsi:type="dcterms:W3CDTF">2019-06-04T08:53:29Z</dcterms:created>
  <dcterms:modified xsi:type="dcterms:W3CDTF">2019-06-06T04:22:24Z</dcterms:modified>
</cp:coreProperties>
</file>