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388C-C990-43BF-998D-6AFA3AC2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32020-6E3D-42DA-B94B-1BA711926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A62D6-217A-4DC1-959A-777D34C9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867A2-7ADD-4550-828B-094BE4C6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D81D7-E71E-4EB3-9E72-E876CCEA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5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EADFD-5630-4F3C-AADD-5D292679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E7403-6F82-4A17-9C6E-D3DA43682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23BEB-5E6F-4E6D-A47E-A9C9A71F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97678-4ADD-4E93-A13F-CB918B2D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644E-628A-4026-A4E0-58F90A1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BA2AB9-4ED4-4AFB-BD22-55109DC47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A02E9-BF4E-4381-80E2-B3483978D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DC3F0-7B70-4FAB-8BD3-54FF332B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AA30D-075A-487F-90AD-B04F2133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4B946-80B8-41E1-88A9-1A59672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22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2939-5416-418F-ADA7-5E81EF79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F1E71-746A-4A99-895F-DC180B50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3F27E-77E8-4831-B66E-0C6E0BAD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86FFF-EF0C-4BB4-BBD5-4E919836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0D8DB-031B-472E-8EC4-391BD925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4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BF0A-88E3-4EAF-A25E-33B5C26A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900309-ACEF-49C5-B1EA-22D987DB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4BDB-06F3-41C1-A2D9-83DA871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8E993-9E81-4F30-82E3-E906A1CB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5005E-C19A-4A74-82D7-0DA8B85C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0A20D-ADF3-41FA-9F4B-DDBF18BD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85EB-5A98-4994-892D-BC1EB56B4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08FCE-59D7-42AE-A165-FE5AA7F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BDC9D-3363-4E29-A322-9E9DA1DF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F0EBF7-B68E-4BD0-A587-CD2A84C5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27788-E02D-4928-8B7E-D2C375A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5B4D9-5DA5-46AB-8D09-2C9A23E5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4825EE-596C-44A4-B49E-75FA2F35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6080C-2111-47E2-8C77-81A436E08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9B82D3-AC07-4861-A37E-2FD4A0873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974640-FC3B-4675-8B0E-67C8CED7E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EE722D-A725-4FB7-A876-1C2F8C14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C7331C-48D4-4319-806B-8EB9BFC3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FBEEE-7C3F-4E3F-A396-EC4484A0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1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7CDFE-095C-4ACF-B60A-87C256D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2FCFFE-43A4-4082-BB5C-BCA7A403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DD0CC1-212E-451B-AE4F-202B6D2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63B04-F31E-4540-A548-4F1AC0C3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4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0844A9-89F0-4801-A8BD-EF85754A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56FBB-C8D4-4130-A580-722A83F2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3F2026-12EC-460D-93EE-66C79028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4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D817A-F99B-4DDF-9D20-1F66BC2C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7BDB8A-5046-4F5E-B6EF-7E793B5C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AEED6-090E-4C93-96A6-ECC16BE7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F658FB-D96C-4925-8BF5-33168F69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9FA5C-1A9C-4DCA-BC67-CE79EAAA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6A4A7-016F-4E82-9BEA-C3CF6365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374BB-3FE3-4470-9C4B-43A9B5E8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60F5CF-3B35-44A7-8D78-A3276616D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B7C0E-173C-453B-9E21-6BEA66F9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819CB-0417-43F0-9FA0-5D7A4F5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712D8-892E-4C9F-9D7E-2B75AEB2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491A7-53D9-482C-AE08-E143CF60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B700FD-EA01-4400-9645-053C90AD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32EE5-14B7-4F04-89D6-02E6603C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9B725-C8ED-43E0-B3DD-155321082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F5C4-A7ED-4B29-BAEE-FC5E96AD225B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5C0CA-7459-4E64-AB02-7BA64484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A2522-B256-486A-9C24-F32ED8B8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6A46-D0B6-4800-9F14-2607178703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4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64E87-94E7-443B-B811-C0009E46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 dirty="0">
                <a:solidFill>
                  <a:srgbClr val="FFFFFF"/>
                </a:solidFill>
              </a:rPr>
              <a:t>파이썬 강습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66CB2-E506-4F63-99EB-412FF89F9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20220126 </a:t>
            </a:r>
            <a:r>
              <a:rPr lang="ko-KR" altLang="en-US" dirty="0"/>
              <a:t>제주대학교 </a:t>
            </a:r>
            <a:r>
              <a:rPr lang="ko-KR" altLang="en-US" err="1"/>
              <a:t>해양기상학협동과정</a:t>
            </a:r>
            <a:r>
              <a:rPr lang="ko-KR" altLang="en-US"/>
              <a:t> 정혜윤</a:t>
            </a:r>
          </a:p>
        </p:txBody>
      </p:sp>
    </p:spTree>
    <p:extLst>
      <p:ext uri="{BB962C8B-B14F-4D97-AF65-F5344CB8AC3E}">
        <p14:creationId xmlns:p14="http://schemas.microsoft.com/office/powerpoint/2010/main" val="340962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1999D-F897-48E6-AE23-99D6E4C55ABC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B0FA6-0896-4741-B388-6C1F9708AFF0}"/>
              </a:ext>
            </a:extLst>
          </p:cNvPr>
          <p:cNvSpPr txBox="1"/>
          <p:nvPr/>
        </p:nvSpPr>
        <p:spPr>
          <a:xfrm>
            <a:off x="199292" y="958334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Data Set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분할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26751-52B5-4699-9392-4A60607E6498}"/>
              </a:ext>
            </a:extLst>
          </p:cNvPr>
          <p:cNvSpPr txBox="1"/>
          <p:nvPr/>
        </p:nvSpPr>
        <p:spPr>
          <a:xfrm>
            <a:off x="199292" y="1327666"/>
            <a:ext cx="1016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랜덤으로 학습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테스트 셋</a:t>
            </a:r>
            <a:r>
              <a:rPr lang="en-US" altLang="ko-KR" dirty="0"/>
              <a:t>(Train/ Validation / Test)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65ED9-B841-4BF2-8469-8AED975BF089}"/>
              </a:ext>
            </a:extLst>
          </p:cNvPr>
          <p:cNvSpPr txBox="1"/>
          <p:nvPr/>
        </p:nvSpPr>
        <p:spPr>
          <a:xfrm>
            <a:off x="351692" y="2074985"/>
            <a:ext cx="7338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Train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set</a:t>
            </a:r>
          </a:p>
          <a:p>
            <a:r>
              <a:rPr lang="ko-KR" altLang="en-US" dirty="0"/>
              <a:t>모델을 학습하기 위한 </a:t>
            </a:r>
            <a:r>
              <a:rPr lang="en-US" altLang="ko-KR" dirty="0"/>
              <a:t>dataset</a:t>
            </a:r>
          </a:p>
          <a:p>
            <a:r>
              <a:rPr lang="ko-KR" altLang="en-US" dirty="0"/>
              <a:t>모델을 </a:t>
            </a:r>
            <a:r>
              <a:rPr lang="ko-KR" altLang="en-US" dirty="0" err="1"/>
              <a:t>학습하는데에는</a:t>
            </a:r>
            <a:r>
              <a:rPr lang="ko-KR" altLang="en-US" dirty="0"/>
              <a:t> 유일하게 </a:t>
            </a:r>
            <a:r>
              <a:rPr lang="en-US" altLang="ko-KR" dirty="0"/>
              <a:t>Train dataset</a:t>
            </a:r>
            <a:r>
              <a:rPr lang="ko-KR" altLang="en-US" dirty="0"/>
              <a:t>만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Validation set</a:t>
            </a:r>
          </a:p>
          <a:p>
            <a:r>
              <a:rPr lang="ko-KR" altLang="en-US" dirty="0"/>
              <a:t>학습이 이미 완료된 모델을 검증하기 위한 </a:t>
            </a:r>
            <a:r>
              <a:rPr lang="en-US" altLang="ko-KR" dirty="0"/>
              <a:t>dataset</a:t>
            </a:r>
          </a:p>
          <a:p>
            <a:r>
              <a:rPr lang="ko-KR" altLang="en-US" dirty="0"/>
              <a:t>학습을</a:t>
            </a:r>
            <a:r>
              <a:rPr lang="en-US" altLang="ko-KR" dirty="0"/>
              <a:t> </a:t>
            </a:r>
            <a:r>
              <a:rPr lang="ko-KR" altLang="en-US" dirty="0"/>
              <a:t>시키진 않지만 학습에 관여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Test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set</a:t>
            </a:r>
          </a:p>
          <a:p>
            <a:r>
              <a:rPr lang="ko-KR" altLang="en-US" dirty="0"/>
              <a:t>학습과 검증이 완료된 모델의 성능을 평가하기 위한 </a:t>
            </a:r>
            <a:r>
              <a:rPr lang="en-US" altLang="ko-KR" dirty="0"/>
              <a:t>dataset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1E31E5-C40D-4886-A278-703B51AF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320" y="2066330"/>
            <a:ext cx="5241680" cy="2294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D8103F-7F63-4128-AFA8-F6B53E20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20" y="4453554"/>
            <a:ext cx="3412880" cy="224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0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AAD60-95C0-4AF1-8A5C-00F29F8F9E76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09FE7-9638-4066-867D-27FE132E8089}"/>
              </a:ext>
            </a:extLst>
          </p:cNvPr>
          <p:cNvSpPr txBox="1"/>
          <p:nvPr/>
        </p:nvSpPr>
        <p:spPr>
          <a:xfrm>
            <a:off x="93785" y="836348"/>
            <a:ext cx="17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Data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전처리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E8E2C-8C52-4EF3-B953-0A9003196949}"/>
              </a:ext>
            </a:extLst>
          </p:cNvPr>
          <p:cNvSpPr txBox="1"/>
          <p:nvPr/>
        </p:nvSpPr>
        <p:spPr>
          <a:xfrm>
            <a:off x="199291" y="1644804"/>
            <a:ext cx="113479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데이터 정규화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dirty="0"/>
              <a:t>모든 데이터 포인트가 동일한 정도의 </a:t>
            </a:r>
            <a:endParaRPr lang="en-US" altLang="ko-KR" dirty="0"/>
          </a:p>
          <a:p>
            <a:r>
              <a:rPr lang="ko-KR" altLang="en-US" dirty="0"/>
              <a:t>스케일</a:t>
            </a:r>
            <a:r>
              <a:rPr lang="en-US" altLang="ko-KR" dirty="0"/>
              <a:t>(</a:t>
            </a:r>
            <a:r>
              <a:rPr lang="ko-KR" altLang="en-US" dirty="0"/>
              <a:t>중요도</a:t>
            </a:r>
            <a:r>
              <a:rPr lang="en-US" altLang="ko-KR" dirty="0"/>
              <a:t>)</a:t>
            </a:r>
            <a:r>
              <a:rPr lang="ko-KR" altLang="en-US" dirty="0"/>
              <a:t>로 반영되도록 해주는 게 정규화의 목표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범주자료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one- hot-encoding</a:t>
            </a:r>
          </a:p>
          <a:p>
            <a:r>
              <a:rPr lang="ko-KR" altLang="en-US" dirty="0"/>
              <a:t>변수유형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숫자형</a:t>
            </a:r>
            <a:r>
              <a:rPr lang="en-US" altLang="ko-KR" dirty="0"/>
              <a:t>(</a:t>
            </a:r>
            <a:r>
              <a:rPr lang="ko-KR" altLang="en-US" dirty="0"/>
              <a:t>연속형</a:t>
            </a:r>
            <a:r>
              <a:rPr lang="en-US" altLang="ko-KR" dirty="0"/>
              <a:t>, </a:t>
            </a:r>
            <a:r>
              <a:rPr lang="ko-KR" altLang="en-US" dirty="0"/>
              <a:t>이산형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범주형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결측치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처리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ko-KR" altLang="en-US" dirty="0" err="1"/>
              <a:t>결측치의</a:t>
            </a:r>
            <a:r>
              <a:rPr lang="ko-KR" altLang="en-US" dirty="0"/>
              <a:t> 제거 </a:t>
            </a:r>
            <a:endParaRPr lang="en-US" altLang="ko-KR" dirty="0"/>
          </a:p>
          <a:p>
            <a:r>
              <a:rPr lang="ko-KR" altLang="en-US" dirty="0" err="1"/>
              <a:t>결측치를</a:t>
            </a:r>
            <a:r>
              <a:rPr lang="ko-KR" altLang="en-US" dirty="0"/>
              <a:t> 다른 값으로 대체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1127CA-69B4-4D79-9E90-70C092D3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" y="3916739"/>
            <a:ext cx="6320321" cy="13176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E0C8F2-64BC-4692-B8E0-C4593731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957" y="648530"/>
            <a:ext cx="6106258" cy="2215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4C3FEA-DB8F-4F52-A26C-A2558B1C4C15}"/>
              </a:ext>
            </a:extLst>
          </p:cNvPr>
          <p:cNvSpPr txBox="1"/>
          <p:nvPr/>
        </p:nvSpPr>
        <p:spPr>
          <a:xfrm>
            <a:off x="5991957" y="3038491"/>
            <a:ext cx="369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PIRATIO :</a:t>
            </a:r>
            <a:r>
              <a:rPr lang="ko-KR" altLang="en-US" sz="900" dirty="0" err="1"/>
              <a:t>자치시별</a:t>
            </a:r>
            <a:r>
              <a:rPr lang="en-US" altLang="ko-KR" sz="900" dirty="0"/>
              <a:t> </a:t>
            </a:r>
            <a:r>
              <a:rPr lang="ko-KR" altLang="en-US" sz="900" dirty="0"/>
              <a:t>학생</a:t>
            </a:r>
            <a:r>
              <a:rPr lang="en-US" altLang="ko-KR" sz="900" dirty="0"/>
              <a:t>/</a:t>
            </a:r>
            <a:r>
              <a:rPr lang="ko-KR" altLang="en-US" sz="900" dirty="0"/>
              <a:t>교사 비율</a:t>
            </a:r>
            <a:endParaRPr lang="en-US" altLang="ko-KR" sz="900" dirty="0"/>
          </a:p>
          <a:p>
            <a:r>
              <a:rPr lang="en-US" altLang="ko-KR" sz="900" dirty="0"/>
              <a:t>B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en-US" altLang="ko-KR" sz="900" b="0" i="0" dirty="0">
                <a:effectLst/>
                <a:ea typeface="돋움" panose="020B0600000101010101" pitchFamily="50" charset="-127"/>
              </a:rPr>
              <a:t>1000(Bk-0.63)^2, </a:t>
            </a:r>
            <a:r>
              <a:rPr lang="ko-KR" altLang="en-US" sz="900" b="0" i="0" dirty="0">
                <a:effectLst/>
                <a:ea typeface="돋움" panose="020B0600000101010101" pitchFamily="50" charset="-127"/>
              </a:rPr>
              <a:t>여기서 </a:t>
            </a:r>
            <a:r>
              <a:rPr lang="en-US" altLang="ko-KR" sz="900" b="0" i="0" dirty="0">
                <a:effectLst/>
                <a:ea typeface="돋움" panose="020B0600000101010101" pitchFamily="50" charset="-127"/>
              </a:rPr>
              <a:t>Bk</a:t>
            </a:r>
            <a:r>
              <a:rPr lang="ko-KR" altLang="en-US" sz="900" b="0" i="0" dirty="0">
                <a:effectLst/>
                <a:ea typeface="돋움" panose="020B0600000101010101" pitchFamily="50" charset="-127"/>
              </a:rPr>
              <a:t>는 </a:t>
            </a:r>
            <a:r>
              <a:rPr lang="ko-KR" altLang="en-US" sz="900" b="0" i="0" dirty="0" err="1">
                <a:effectLst/>
                <a:ea typeface="돋움" panose="020B0600000101010101" pitchFamily="50" charset="-127"/>
              </a:rPr>
              <a:t>자치시별</a:t>
            </a:r>
            <a:r>
              <a:rPr lang="ko-KR" altLang="en-US" sz="900" b="0" i="0" dirty="0">
                <a:effectLst/>
                <a:ea typeface="돋움" panose="020B0600000101010101" pitchFamily="50" charset="-127"/>
              </a:rPr>
              <a:t> 흑인의 비율을 말함</a:t>
            </a:r>
            <a:r>
              <a:rPr lang="en-US" altLang="ko-KR" sz="900" b="0" i="0" dirty="0">
                <a:effectLst/>
                <a:ea typeface="돋움" panose="020B0600000101010101" pitchFamily="50" charset="-127"/>
              </a:rPr>
              <a:t>.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164C7-BFCA-485A-8620-EA32DAB27CA0}"/>
              </a:ext>
            </a:extLst>
          </p:cNvPr>
          <p:cNvSpPr txBox="1"/>
          <p:nvPr/>
        </p:nvSpPr>
        <p:spPr>
          <a:xfrm>
            <a:off x="5991957" y="2845894"/>
            <a:ext cx="1734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TAX : 10,000</a:t>
            </a:r>
            <a:r>
              <a:rPr lang="ko-KR" altLang="en-US" sz="900" dirty="0"/>
              <a:t>달러 당 재산세율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BBD73-AD4A-4422-8F43-01794FABF485}"/>
              </a:ext>
            </a:extLst>
          </p:cNvPr>
          <p:cNvSpPr txBox="1"/>
          <p:nvPr/>
        </p:nvSpPr>
        <p:spPr>
          <a:xfrm>
            <a:off x="6003613" y="255185"/>
            <a:ext cx="542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Boston Housing Price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(</a:t>
            </a:r>
            <a:r>
              <a:rPr lang="ko-KR" altLang="en-US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보스턴 주택 가격 데이터</a:t>
            </a:r>
            <a:r>
              <a:rPr lang="en-US" altLang="ko-KR" b="0" i="0" dirty="0">
                <a:solidFill>
                  <a:srgbClr val="7B7366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9C26AC4-D1BB-4200-9305-78E2692EC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036" y="4065096"/>
            <a:ext cx="2321243" cy="11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88609-382D-443C-8ACD-DF45A0F880AF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DD656-021D-4C28-AFEE-1825DD0563B4}"/>
              </a:ext>
            </a:extLst>
          </p:cNvPr>
          <p:cNvSpPr txBox="1"/>
          <p:nvPr/>
        </p:nvSpPr>
        <p:spPr>
          <a:xfrm>
            <a:off x="339969" y="785446"/>
            <a:ext cx="160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모델적용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A0CA5-0509-4CA9-A1F7-B797E776FF6E}"/>
              </a:ext>
            </a:extLst>
          </p:cNvPr>
          <p:cNvSpPr txBox="1"/>
          <p:nvPr/>
        </p:nvSpPr>
        <p:spPr>
          <a:xfrm>
            <a:off x="339969" y="134815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과제 해결에 적합한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 적용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평가지표를 통한</a:t>
            </a:r>
            <a:r>
              <a:rPr lang="en-US" altLang="ko-KR" dirty="0"/>
              <a:t> </a:t>
            </a:r>
            <a:r>
              <a:rPr lang="ko-KR" altLang="en-US" dirty="0"/>
              <a:t>모델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3730BC-90DB-47FE-8E93-B3649E7AC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93" y="2588091"/>
            <a:ext cx="73723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288609-382D-443C-8ACD-DF45A0F880AF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DD656-021D-4C28-AFEE-1825DD0563B4}"/>
              </a:ext>
            </a:extLst>
          </p:cNvPr>
          <p:cNvSpPr txBox="1"/>
          <p:nvPr/>
        </p:nvSpPr>
        <p:spPr>
          <a:xfrm>
            <a:off x="339970" y="785446"/>
            <a:ext cx="341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Hyper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Parameter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탐색 및 결정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F4758-58F4-4ACF-B151-A334AC0BEEEB}"/>
              </a:ext>
            </a:extLst>
          </p:cNvPr>
          <p:cNvSpPr txBox="1"/>
          <p:nvPr/>
        </p:nvSpPr>
        <p:spPr>
          <a:xfrm>
            <a:off x="199292" y="14317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및 모델 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4461D5-2066-45E1-B7BF-D6C7225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3" y="2141465"/>
            <a:ext cx="5706558" cy="28151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528196-DF52-472D-8726-8FC80FA92A73}"/>
              </a:ext>
            </a:extLst>
          </p:cNvPr>
          <p:cNvSpPr txBox="1"/>
          <p:nvPr/>
        </p:nvSpPr>
        <p:spPr>
          <a:xfrm>
            <a:off x="7435442" y="6375362"/>
            <a:ext cx="4756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  <a:r>
              <a:rPr lang="ko-KR" altLang="en-US" dirty="0"/>
              <a:t>http://blog.skby.net-hyperparameter/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66EDC6-395A-440D-A4DD-A3F03B9C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30" y="2078108"/>
            <a:ext cx="4899189" cy="35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930A0B-8B95-41B3-A821-2CFA31C71078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C6FA60-3B7E-4A3D-BC47-BD030E23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476" y="4601527"/>
            <a:ext cx="7191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E385A8-4272-4333-98F6-36CB6BA1D2BB}"/>
              </a:ext>
            </a:extLst>
          </p:cNvPr>
          <p:cNvSpPr txBox="1"/>
          <p:nvPr/>
        </p:nvSpPr>
        <p:spPr>
          <a:xfrm>
            <a:off x="199292" y="175846"/>
            <a:ext cx="328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C89307-B39C-41E5-9CF0-C68A0BDF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" y="1421130"/>
            <a:ext cx="9553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7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A1D30F-F939-4CB5-9CFE-839BC989E8EE}"/>
              </a:ext>
            </a:extLst>
          </p:cNvPr>
          <p:cNvSpPr txBox="1"/>
          <p:nvPr/>
        </p:nvSpPr>
        <p:spPr>
          <a:xfrm>
            <a:off x="187568" y="185356"/>
            <a:ext cx="939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2D23-8CB4-4782-87DB-9E26E44D3C86}"/>
              </a:ext>
            </a:extLst>
          </p:cNvPr>
          <p:cNvSpPr txBox="1"/>
          <p:nvPr/>
        </p:nvSpPr>
        <p:spPr>
          <a:xfrm>
            <a:off x="2129630" y="6338482"/>
            <a:ext cx="10062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http://www.iedu.or.kr/sub.asp?secmode=VIEW&amp;maincode=702&amp;sub_sequence=&amp;sub_sub_sequence=&amp;cate1=703&amp;cate2=A30&amp;cate3=A1&amp;idx=172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4375FE-BADF-40E1-9429-7580339D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19" y="1114425"/>
            <a:ext cx="10477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B7A3A-5691-417F-A1D1-727066D86504}"/>
              </a:ext>
            </a:extLst>
          </p:cNvPr>
          <p:cNvSpPr txBox="1"/>
          <p:nvPr/>
        </p:nvSpPr>
        <p:spPr>
          <a:xfrm>
            <a:off x="211016" y="187570"/>
            <a:ext cx="185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인공지능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EC5FF-CC69-42E3-9B19-EC43AB27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914400"/>
            <a:ext cx="1045845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972E0-AF60-4A89-A817-56C14DB56B3C}"/>
              </a:ext>
            </a:extLst>
          </p:cNvPr>
          <p:cNvSpPr txBox="1"/>
          <p:nvPr/>
        </p:nvSpPr>
        <p:spPr>
          <a:xfrm>
            <a:off x="7983416" y="6359715"/>
            <a:ext cx="40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https://mirarmi.tistory.com/6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28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D30CF-F721-45E3-8F70-3D6C7CDE2B4D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14663-25AA-4EEC-9A6C-10A4346FB0F1}"/>
              </a:ext>
            </a:extLst>
          </p:cNvPr>
          <p:cNvSpPr txBox="1"/>
          <p:nvPr/>
        </p:nvSpPr>
        <p:spPr>
          <a:xfrm>
            <a:off x="873368" y="1289538"/>
            <a:ext cx="117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045B6-96F0-4AC0-A815-A7D0B78807A2}"/>
              </a:ext>
            </a:extLst>
          </p:cNvPr>
          <p:cNvSpPr txBox="1"/>
          <p:nvPr/>
        </p:nvSpPr>
        <p:spPr>
          <a:xfrm>
            <a:off x="832338" y="1987005"/>
            <a:ext cx="174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출력결과</a:t>
            </a:r>
            <a:endParaRPr lang="en-US" altLang="ko-KR" dirty="0"/>
          </a:p>
          <a:p>
            <a:r>
              <a:rPr lang="en-US" altLang="ko-KR" dirty="0"/>
              <a:t>(output)</a:t>
            </a:r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5BB09AE-79EB-4884-9F44-30D0D58B8F29}"/>
              </a:ext>
            </a:extLst>
          </p:cNvPr>
          <p:cNvSpPr/>
          <p:nvPr/>
        </p:nvSpPr>
        <p:spPr>
          <a:xfrm>
            <a:off x="2414954" y="1289538"/>
            <a:ext cx="7151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9858C37-6FA2-4ECF-9EBB-455466ABB7B0}"/>
              </a:ext>
            </a:extLst>
          </p:cNvPr>
          <p:cNvSpPr/>
          <p:nvPr/>
        </p:nvSpPr>
        <p:spPr>
          <a:xfrm>
            <a:off x="2414954" y="2086706"/>
            <a:ext cx="7151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87EDAE7-0C72-4B5B-8EAD-15E9321CDEC2}"/>
              </a:ext>
            </a:extLst>
          </p:cNvPr>
          <p:cNvSpPr/>
          <p:nvPr/>
        </p:nvSpPr>
        <p:spPr>
          <a:xfrm>
            <a:off x="3868615" y="1160585"/>
            <a:ext cx="3587262" cy="1295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컴퓨터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DF48EC-83EC-4422-B6BC-B2B787DEBBCF}"/>
              </a:ext>
            </a:extLst>
          </p:cNvPr>
          <p:cNvSpPr/>
          <p:nvPr/>
        </p:nvSpPr>
        <p:spPr>
          <a:xfrm>
            <a:off x="8030307" y="1717374"/>
            <a:ext cx="7151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C638B-78D4-4180-A1F5-D77B0C9F8D35}"/>
              </a:ext>
            </a:extLst>
          </p:cNvPr>
          <p:cNvSpPr txBox="1"/>
          <p:nvPr/>
        </p:nvSpPr>
        <p:spPr>
          <a:xfrm>
            <a:off x="9319845" y="1717374"/>
            <a:ext cx="165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알고리즘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E4FDC1-F47D-4DD7-A57C-F5223EB0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3753948"/>
            <a:ext cx="9763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1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D30CF-F721-45E3-8F70-3D6C7CDE2B4D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18117-034F-460C-A1FE-688186EBEF60}"/>
              </a:ext>
            </a:extLst>
          </p:cNvPr>
          <p:cNvSpPr txBox="1"/>
          <p:nvPr/>
        </p:nvSpPr>
        <p:spPr>
          <a:xfrm>
            <a:off x="398585" y="927405"/>
            <a:ext cx="581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기계학습의 </a:t>
            </a:r>
            <a:r>
              <a:rPr lang="en-US" altLang="ko-KR" dirty="0"/>
              <a:t>3</a:t>
            </a:r>
            <a:r>
              <a:rPr lang="ko-KR" altLang="en-US" dirty="0"/>
              <a:t>가지 타입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7E489-E812-413E-B627-8BB01BCB6101}"/>
              </a:ext>
            </a:extLst>
          </p:cNvPr>
          <p:cNvSpPr txBox="1"/>
          <p:nvPr/>
        </p:nvSpPr>
        <p:spPr>
          <a:xfrm>
            <a:off x="4360984" y="6364851"/>
            <a:ext cx="8464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https://github.com/BD-SEARCH/MLtutorial/wiki/Machine-Learning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B54F00-0596-4B16-B571-B9608954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1632071"/>
            <a:ext cx="5924550" cy="4086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ADD74B-E9B2-4214-A51B-0CD0C0EBCF7F}"/>
              </a:ext>
            </a:extLst>
          </p:cNvPr>
          <p:cNvSpPr txBox="1"/>
          <p:nvPr/>
        </p:nvSpPr>
        <p:spPr>
          <a:xfrm>
            <a:off x="7092463" y="1632071"/>
            <a:ext cx="32824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Supervised Learning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Classification </a:t>
            </a:r>
          </a:p>
          <a:p>
            <a:r>
              <a:rPr lang="en-US" altLang="ko-KR" dirty="0"/>
              <a:t>-  Regression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etc.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Unsupervised Learning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Clustering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Anomaly Detection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 etc.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2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D30CF-F721-45E3-8F70-3D6C7CDE2B4D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A8CB6-0462-4875-92AD-C84052F5CCB2}"/>
              </a:ext>
            </a:extLst>
          </p:cNvPr>
          <p:cNvSpPr txBox="1"/>
          <p:nvPr/>
        </p:nvSpPr>
        <p:spPr>
          <a:xfrm>
            <a:off x="363415" y="855785"/>
            <a:ext cx="706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Classification(</a:t>
            </a:r>
            <a:r>
              <a:rPr lang="ko-KR" altLang="en-US" dirty="0"/>
              <a:t>분류</a:t>
            </a:r>
            <a:r>
              <a:rPr lang="en-US" altLang="ko-KR" dirty="0"/>
              <a:t>) : </a:t>
            </a:r>
            <a:r>
              <a:rPr lang="ko-KR" altLang="en-US" dirty="0"/>
              <a:t>입력에 따라 </a:t>
            </a:r>
            <a:r>
              <a:rPr lang="en-US" altLang="ko-KR" dirty="0"/>
              <a:t>class</a:t>
            </a:r>
            <a:r>
              <a:rPr lang="ko-KR" altLang="en-US" dirty="0"/>
              <a:t>를 출력 </a:t>
            </a:r>
            <a:r>
              <a:rPr lang="en-US" altLang="ko-KR" dirty="0"/>
              <a:t>(</a:t>
            </a:r>
            <a:r>
              <a:rPr lang="ko-KR" altLang="en-US" dirty="0"/>
              <a:t>정답이 </a:t>
            </a:r>
            <a:r>
              <a:rPr lang="en-US" altLang="ko-KR" dirty="0"/>
              <a:t>class)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2760AA-3335-41CB-B633-92ABCD3A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07" y="2194046"/>
            <a:ext cx="77724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D30CF-F721-45E3-8F70-3D6C7CDE2B4D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인공지능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95380-19F0-45B5-853F-E90CE3531235}"/>
              </a:ext>
            </a:extLst>
          </p:cNvPr>
          <p:cNvSpPr txBox="1"/>
          <p:nvPr/>
        </p:nvSpPr>
        <p:spPr>
          <a:xfrm>
            <a:off x="539262" y="855785"/>
            <a:ext cx="826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Regression(</a:t>
            </a:r>
            <a:r>
              <a:rPr lang="ko-KR" altLang="en-US" dirty="0"/>
              <a:t>회귀</a:t>
            </a:r>
            <a:r>
              <a:rPr lang="en-US" altLang="ko-KR" dirty="0"/>
              <a:t>) : </a:t>
            </a:r>
            <a:r>
              <a:rPr lang="ko-KR" altLang="en-US" dirty="0"/>
              <a:t>입력에 따라 실수를 출력</a:t>
            </a:r>
            <a:r>
              <a:rPr lang="en-US" altLang="ko-KR" dirty="0"/>
              <a:t>(</a:t>
            </a:r>
            <a:r>
              <a:rPr lang="ko-KR" altLang="en-US" dirty="0"/>
              <a:t>정답이 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B6361-BBA3-43ED-911E-B54520391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8" y="3223846"/>
            <a:ext cx="5781675" cy="3038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CBB111-8292-4BDB-919D-36155649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413796"/>
            <a:ext cx="5187461" cy="2658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017F6-978D-4294-9084-142D5F9317F8}"/>
              </a:ext>
            </a:extLst>
          </p:cNvPr>
          <p:cNvSpPr txBox="1"/>
          <p:nvPr/>
        </p:nvSpPr>
        <p:spPr>
          <a:xfrm>
            <a:off x="6984023" y="2577515"/>
            <a:ext cx="422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가장 잘 표현할 수 있는 선을 찾는 것이 목적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3817CB-D6D6-4F60-A150-88EBC48F4C04}"/>
              </a:ext>
            </a:extLst>
          </p:cNvPr>
          <p:cNvCxnSpPr/>
          <p:nvPr/>
        </p:nvCxnSpPr>
        <p:spPr>
          <a:xfrm flipV="1">
            <a:off x="7350369" y="4021015"/>
            <a:ext cx="3587262" cy="119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D30CF-F721-45E3-8F70-3D6C7CDE2B4D}"/>
              </a:ext>
            </a:extLst>
          </p:cNvPr>
          <p:cNvSpPr txBox="1"/>
          <p:nvPr/>
        </p:nvSpPr>
        <p:spPr>
          <a:xfrm>
            <a:off x="199292" y="222739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머신러닝</a:t>
            </a:r>
            <a:r>
              <a:rPr lang="ko-KR" altLang="en-US" dirty="0"/>
              <a:t> 시작하기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B96F70DB-4D39-42BD-9467-2A41E720B0A0}"/>
              </a:ext>
            </a:extLst>
          </p:cNvPr>
          <p:cNvSpPr/>
          <p:nvPr/>
        </p:nvSpPr>
        <p:spPr>
          <a:xfrm>
            <a:off x="5580385" y="1840721"/>
            <a:ext cx="5043650" cy="693683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모델 평가 및 결정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BC2A1944-7D29-48D1-AD1D-14FAD96BCA07}"/>
              </a:ext>
            </a:extLst>
          </p:cNvPr>
          <p:cNvSpPr/>
          <p:nvPr/>
        </p:nvSpPr>
        <p:spPr>
          <a:xfrm>
            <a:off x="1050430" y="2849716"/>
            <a:ext cx="2561895" cy="1001110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 Set </a:t>
            </a:r>
            <a:r>
              <a:rPr lang="ko-KR" altLang="en-US" dirty="0">
                <a:solidFill>
                  <a:schemeClr val="tx1"/>
                </a:solidFill>
              </a:rPr>
              <a:t>분할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D03FA738-630E-41B8-AF6A-38271E9D0ADC}"/>
              </a:ext>
            </a:extLst>
          </p:cNvPr>
          <p:cNvSpPr/>
          <p:nvPr/>
        </p:nvSpPr>
        <p:spPr>
          <a:xfrm>
            <a:off x="3460733" y="2849716"/>
            <a:ext cx="2310962" cy="1001110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전처리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E7B018E2-703C-456D-8D19-06B90C287D80}"/>
              </a:ext>
            </a:extLst>
          </p:cNvPr>
          <p:cNvSpPr/>
          <p:nvPr/>
        </p:nvSpPr>
        <p:spPr>
          <a:xfrm>
            <a:off x="5580384" y="2881248"/>
            <a:ext cx="2561895" cy="96957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모델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53ECE448-656C-4C67-AF6E-49D4E70C3443}"/>
              </a:ext>
            </a:extLst>
          </p:cNvPr>
          <p:cNvSpPr/>
          <p:nvPr/>
        </p:nvSpPr>
        <p:spPr>
          <a:xfrm>
            <a:off x="7870327" y="2881247"/>
            <a:ext cx="2753708" cy="969579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Hyper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Parameter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탐색 및 결정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051DA0C-87F3-4654-9D9D-0669BF54ECBC}"/>
              </a:ext>
            </a:extLst>
          </p:cNvPr>
          <p:cNvSpPr/>
          <p:nvPr/>
        </p:nvSpPr>
        <p:spPr>
          <a:xfrm>
            <a:off x="1050430" y="1834854"/>
            <a:ext cx="4721265" cy="693684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분석준비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DEC04-964E-4332-B87D-6F42CD5D4114}"/>
              </a:ext>
            </a:extLst>
          </p:cNvPr>
          <p:cNvSpPr txBox="1"/>
          <p:nvPr/>
        </p:nvSpPr>
        <p:spPr>
          <a:xfrm>
            <a:off x="858617" y="4172004"/>
            <a:ext cx="257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랜덤으로 학습</a:t>
            </a:r>
            <a:r>
              <a:rPr lang="en-US" altLang="ko-KR" dirty="0"/>
              <a:t>/</a:t>
            </a:r>
            <a:r>
              <a:rPr lang="ko-KR" altLang="en-US" dirty="0"/>
              <a:t>검증</a:t>
            </a:r>
            <a:r>
              <a:rPr lang="en-US" altLang="ko-KR" dirty="0"/>
              <a:t>/</a:t>
            </a:r>
            <a:r>
              <a:rPr lang="ko-KR" altLang="en-US" dirty="0"/>
              <a:t>테스트 셋</a:t>
            </a:r>
            <a:r>
              <a:rPr lang="en-US" altLang="ko-KR" dirty="0"/>
              <a:t>(Train/ Validation / Test)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분할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16D34-91DC-430F-9B2A-5BE413CBD81E}"/>
              </a:ext>
            </a:extLst>
          </p:cNvPr>
          <p:cNvSpPr txBox="1"/>
          <p:nvPr/>
        </p:nvSpPr>
        <p:spPr>
          <a:xfrm>
            <a:off x="3460733" y="4134607"/>
            <a:ext cx="1968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정규화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범주자료 </a:t>
            </a:r>
            <a:r>
              <a:rPr lang="en-US" altLang="ko-KR" dirty="0"/>
              <a:t>one- hot-encoding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D5552-345F-4A49-8590-79DE1192064F}"/>
              </a:ext>
            </a:extLst>
          </p:cNvPr>
          <p:cNvSpPr txBox="1"/>
          <p:nvPr/>
        </p:nvSpPr>
        <p:spPr>
          <a:xfrm>
            <a:off x="5559365" y="4134607"/>
            <a:ext cx="231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과제 해결에 적합한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평가지표를 통한</a:t>
            </a:r>
            <a:endParaRPr lang="en-US" altLang="ko-KR" dirty="0"/>
          </a:p>
          <a:p>
            <a:r>
              <a:rPr lang="ko-KR" altLang="en-US" dirty="0"/>
              <a:t>    모델 평가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905E3-492C-4110-8D12-CEF5676275A0}"/>
              </a:ext>
            </a:extLst>
          </p:cNvPr>
          <p:cNvSpPr txBox="1"/>
          <p:nvPr/>
        </p:nvSpPr>
        <p:spPr>
          <a:xfrm>
            <a:off x="7870326" y="4150369"/>
            <a:ext cx="299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다양한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적용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및 모델 결정</a:t>
            </a:r>
          </a:p>
        </p:txBody>
      </p:sp>
    </p:spTree>
    <p:extLst>
      <p:ext uri="{BB962C8B-B14F-4D97-AF65-F5344CB8AC3E}">
        <p14:creationId xmlns:p14="http://schemas.microsoft.com/office/powerpoint/2010/main" val="195724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431</Words>
  <Application>Microsoft Office PowerPoint</Application>
  <PresentationFormat>와이드스크린</PresentationFormat>
  <Paragraphs>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</vt:lpstr>
      <vt:lpstr>Arial</vt:lpstr>
      <vt:lpstr>맑은 고딕</vt:lpstr>
      <vt:lpstr>Office 테마</vt:lpstr>
      <vt:lpstr>파이썬 강습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hachoi</dc:creator>
  <cp:lastModifiedBy>hachoi</cp:lastModifiedBy>
  <cp:revision>14</cp:revision>
  <dcterms:created xsi:type="dcterms:W3CDTF">2022-01-25T23:37:53Z</dcterms:created>
  <dcterms:modified xsi:type="dcterms:W3CDTF">2022-01-26T04:53:05Z</dcterms:modified>
</cp:coreProperties>
</file>