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9" r:id="rId6"/>
    <p:sldId id="260" r:id="rId7"/>
    <p:sldId id="266" r:id="rId8"/>
    <p:sldId id="261" r:id="rId9"/>
    <p:sldId id="265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6F84F-DF61-099A-C581-E4AF0FED7115}" v="3" dt="2025-01-31T05:42:39.064"/>
    <p1510:client id="{65608BD2-4EDA-769C-DC0F-85B70B5799E2}" v="486" dt="2025-01-31T01:41:24.524"/>
    <p1510:client id="{9B7C7E2B-E92B-E16A-397F-99174452C40A}" v="298" dt="2025-01-31T01:48:34.241"/>
    <p1510:client id="{9C0E9957-F436-4953-A52A-E16F64923980}" v="2" dt="2025-01-31T04:52:51.822"/>
    <p1510:client id="{9CC08B3A-00B1-AA1E-6484-A4BA895DB57C}" v="16" dt="2025-01-30T04:54:12.657"/>
    <p1510:client id="{A64BCEBA-E9C5-4B9D-86DE-4AF3E0CD5097}" v="350" dt="2025-01-31T02:02:47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EF7A9-00AF-45C5-A0C8-E3641F868D6A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654C-DAFD-4E6C-A5DF-1D3D16868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9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ABEBE-0FF4-02AA-01F4-682F72FF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C7AABF-7548-2404-6233-9189B91D4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539C69-2EAB-BB48-83D3-D1E3A4B3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7A2A-5F3E-4B7E-8601-F6AB00A5DC08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2FD10-263F-CD55-A14E-1045676A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EECC8-E295-568D-3AEF-7C393E54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12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DE82D-FCC8-BB74-39D7-177E9F20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CBE0BE-B9A9-6C67-13D1-057E79984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E09A63-E154-E9AD-7450-41FBBE3D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0782-4AD7-4822-B56F-4A9947735D0C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1EA8F-977F-FC82-7A59-D2EF73E9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B02508-64EC-79E4-113D-C4A37A73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02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A917E3-4A58-3615-E1FB-A47857F14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61277F-50C5-D56A-9E02-265982DD1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1486F-1511-E73E-95B9-3F647A17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5055-CE19-428A-9A7C-293F586B6BDE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16EAC8-1F83-A84B-6B43-C7DBDB70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53E50-CC05-404E-9A18-4E4DC7BD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07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231EB-8E49-8E74-5306-E57CE967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FC0D6-F97C-76DD-7FF7-1B9D4E62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376D95-AF32-9854-4C1D-EB8B79D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7C53-69C2-41D0-89AD-30AD2D823DC3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6617C6-448B-C030-7C2C-99593BE1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3D1E6-9B6D-5E1D-27BF-7725EC25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56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F21DA-0B96-9416-58E0-F6E56DCF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C62E69-A57E-19C0-7E68-027AA759D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557CE-759B-E393-0EE7-0B1486EB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9D00-0B0D-4A5D-A9B1-996823F601FC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B52307-C299-D8F7-719E-1C430B39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1771E2-E874-5AC8-3DFF-7060A7E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6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66F65-B17F-E4E5-E5CF-4B6BC08F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19B3B-7327-0938-1538-F0BD693C8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E43BBF-318F-B3A8-A1FC-BE812D7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440DD4-E560-5692-C6E9-39DCF640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0F62-A916-40AF-B025-1933DE637ABC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0ED75D-43B7-5EAF-1484-734EA899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C7810C-6433-4247-730F-E17F05C9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39B31-FD2E-F99D-9674-1458DDC4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AE1FD-A08C-068D-F3EB-D435F805F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6B66A9-6C1E-BE4C-B4BF-D37C59588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82E368-E93D-2DFF-6AAA-E8010414A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D6B1DE-2EDB-6329-22A4-D55BFE4C8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F1461F-6B14-F93E-8E9C-1D1E5FD3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4E49-26DF-481B-AB56-D40C0D591AC0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B1DE6F-8207-7CFF-A6DF-22F3823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E6B424-79CE-2858-E7E5-AC10C966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6F008-38CD-24A7-9240-F76097FB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611827-8518-9B96-A13D-64008284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4353-F076-4A6E-A733-3486D1CD0E5A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F50F7C-5FD5-DE5A-E655-CB44ED44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9671BF-287A-C396-E15D-6955CCCD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1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9D9CE4-06AF-97CC-3CC7-EFD0DBD7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E05F-0D0C-410E-B82B-732D2C0594E4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50ABF2-F710-261A-3B51-75C13C7F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B559F7-0844-4D2E-52C2-85024F77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30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6CC81-597C-F8EC-ECD0-BA1744C0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B81EF-3BBA-9AB4-696C-F993EED4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4A4017-0DBB-8E35-97D0-DC58CB2E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081287-F87A-97C3-A8A4-82E684EE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ADDF-B1E4-4D0E-8BDF-CD835A0B1CF0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3766F2-B746-40B6-3ADA-AD7C4202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F78A9C-C661-59FF-CD86-8073D565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0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8639C-AE70-3D41-D5DE-C67FAC7B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92F441-CD13-670C-9932-5DF25AC2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803E67-6765-17C6-EBFB-AA188A41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2A7D1B-9EE8-945F-232F-50995953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269-ED91-4530-9A98-DF1F9DCC3723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9E909B-1B37-6772-E9D6-B4228E6F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344257-906F-57BF-584C-70CC9AAF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82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6D510F-70EB-9E38-DF8B-5C1F69C9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0DB248-9882-BB4D-D069-FD818F22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A02983-2ACA-3B92-A9B1-B40204E7E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8F0D9-142C-402F-90F5-D11723C7B1E4}" type="datetime1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CA2CF-1F85-10DB-4E58-DCD7CE982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36E183-EA8E-6401-1B5D-FF457423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65EB3-81ED-5A42-AF75-D270DC95C71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游ゴシック Light 見出し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B6AEF-8DFB-A0F3-4711-027DB8575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altLang="ja-JP" b="1" i="1" u="none" strike="noStrike">
                <a:solidFill>
                  <a:srgbClr val="1D2125"/>
                </a:solidFill>
                <a:effectLst/>
                <a:latin typeface="-apple-system"/>
              </a:rPr>
              <a:t>Computing Engine for Sorting Algorithms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1C60E0-DBF1-6DD1-4AEA-0A6FA58C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85598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/>
              <a:t>Team </a:t>
            </a:r>
            <a:r>
              <a:rPr lang="en-US" altLang="ja-JP" err="1"/>
              <a:t>achiyu</a:t>
            </a:r>
            <a:endParaRPr lang="en-US" altLang="ja-JP"/>
          </a:p>
          <a:p>
            <a:r>
              <a:rPr lang="en-US" altLang="ja-JP"/>
              <a:t>s</a:t>
            </a:r>
            <a:r>
              <a:rPr kumimoji="1" lang="en-US" altLang="ja-JP"/>
              <a:t>1300231 Akari Moriya</a:t>
            </a:r>
          </a:p>
          <a:p>
            <a:r>
              <a:rPr lang="en-US" altLang="ja-JP"/>
              <a:t>s1300252 </a:t>
            </a:r>
            <a:r>
              <a:rPr lang="en-US" altLang="ja-JP" err="1"/>
              <a:t>Yurika</a:t>
            </a:r>
            <a:r>
              <a:rPr lang="en-US" altLang="ja-JP"/>
              <a:t> </a:t>
            </a:r>
            <a:r>
              <a:rPr lang="en-US" altLang="ja-JP" err="1"/>
              <a:t>Yamao</a:t>
            </a:r>
            <a:endParaRPr lang="en-US" altLang="ja-JP"/>
          </a:p>
          <a:p>
            <a:r>
              <a:rPr lang="en-US" altLang="ja-JP"/>
              <a:t>s1300257 Chinatsu Yokoyama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8FE583-A96F-E00F-4DEC-5547AAB9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3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F3134-0055-FDBF-F34E-D4158158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Contents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3331E3-260C-2182-3129-4F5D3ACC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/>
              <a:t>The Product</a:t>
            </a:r>
          </a:p>
          <a:p>
            <a:r>
              <a:rPr lang="en-US" altLang="ja-JP">
                <a:ea typeface="游ゴシック"/>
              </a:rPr>
              <a:t>Development details</a:t>
            </a:r>
            <a:endParaRPr kumimoji="1" lang="en-US" altLang="ja-JP"/>
          </a:p>
          <a:p>
            <a:r>
              <a:rPr lang="ja-JP" altLang="en-US">
                <a:ea typeface="游ゴシック"/>
              </a:rPr>
              <a:t>Contribution</a:t>
            </a:r>
          </a:p>
          <a:p>
            <a:r>
              <a:rPr lang="ja-JP" altLang="en-US">
                <a:ea typeface="游ゴシック"/>
              </a:rPr>
              <a:t>Demo</a:t>
            </a:r>
          </a:p>
          <a:p>
            <a:r>
              <a:rPr lang="ja-JP" altLang="en-US">
                <a:ea typeface="游ゴシック"/>
              </a:rPr>
              <a:t>Conclusion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DE04A1-CB8C-1903-C2FA-50358FA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3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7D459-90A7-A2E2-7B28-4040D90A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latin typeface="+mj-lt"/>
              </a:rPr>
              <a:t>The Product</a:t>
            </a:r>
            <a:endParaRPr kumimoji="1" lang="ja-JP" altLang="en-US"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C861F-218D-0257-D29F-769E5EAF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768"/>
            <a:ext cx="10515600" cy="48677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vi-VN" altLang="ja-JP" dirty="0" err="1">
                <a:latin typeface="+mn-ea"/>
                <a:ea typeface="游ゴシック"/>
              </a:rPr>
              <a:t>Requirements</a:t>
            </a:r>
            <a:endParaRPr lang="vi-VN" altLang="ja-JP" dirty="0" err="1">
              <a:latin typeface="+mn-ea"/>
              <a:cs typeface="Calibri"/>
            </a:endParaRPr>
          </a:p>
          <a:p>
            <a:pPr marL="457200" lvl="1" indent="0">
              <a:buNone/>
            </a:pPr>
            <a:r>
              <a:rPr lang="en-US" altLang="ja-JP" dirty="0">
                <a:latin typeface="游ゴシック"/>
                <a:ea typeface="游ゴシック"/>
                <a:cs typeface="Calibri"/>
              </a:rPr>
              <a:t>Create software that takes a 1-dimensional integer array as input and sorts its elements in ascending order. Design and implement the software to meet the following requirements (your team will receive a reasonable grade for meeting the requirements).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altLang="ja-JP">
              <a:latin typeface="+mn-ea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dirty="0">
                <a:latin typeface="游ゴシック"/>
                <a:ea typeface="游ゴシック"/>
                <a:cs typeface="Calibri"/>
              </a:rPr>
              <a:t>    Not one, but several sorting algorithms are implemented.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dirty="0">
                <a:latin typeface="游ゴシック"/>
                <a:ea typeface="游ゴシック"/>
                <a:cs typeface="Calibri"/>
              </a:rPr>
              <a:t>    Software validity is ensured by data generators and testing engine.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dirty="0">
                <a:latin typeface="游ゴシック"/>
                <a:ea typeface="游ゴシック"/>
                <a:cs typeface="Calibri"/>
              </a:rPr>
              <a:t>    The software can be operated not only by CUI but also by GUI (no need to visualize the elements in this stage).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dirty="0">
                <a:latin typeface="游ゴシック"/>
                <a:ea typeface="游ゴシック"/>
                <a:cs typeface="Calibri"/>
              </a:rPr>
              <a:t>    The GUI provides easy-to-learn steps of the algorithm by visualizing the movement of elements.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dirty="0">
                <a:latin typeface="游ゴシック"/>
                <a:ea typeface="游ゴシック"/>
                <a:cs typeface="Calibri"/>
              </a:rPr>
              <a:t>    While meeting the above requirements, the software is designed to be flexible enough to expand when new sorting algorithms are added.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 dirty="0">
                <a:latin typeface="游ゴシック"/>
                <a:ea typeface="游ゴシック"/>
                <a:cs typeface="Calibri"/>
              </a:rPr>
              <a:t>    Other innovations are incorporated to make the software a better educational tool (e.g. additional effects for visualization, analysis of complexity of each algorithm, etc.)</a:t>
            </a:r>
            <a:endParaRPr lang="vi-VN" altLang="ja-JP">
              <a:latin typeface="+mn-ea"/>
              <a:ea typeface="游ゴシック"/>
              <a:cs typeface="Calibr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C337E4-835F-5CF6-8D7E-05AC3CCC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4ADE7-C365-8BBB-2FA2-BAAE1D7F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latin typeface="+mn-ea"/>
              </a:rPr>
              <a:t>Algorithms that we </a:t>
            </a:r>
            <a:r>
              <a:rPr lang="en-US" altLang="ja-JP">
                <a:latin typeface="+mn-ea"/>
              </a:rPr>
              <a:t>used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C2FA6F-4A95-EBB5-98A6-E92E4F47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Bubble Sort</a:t>
            </a:r>
          </a:p>
          <a:p>
            <a:r>
              <a:rPr kumimoji="1" lang="en-US" altLang="ja-JP"/>
              <a:t>Selection Sort</a:t>
            </a:r>
          </a:p>
          <a:p>
            <a:r>
              <a:rPr kumimoji="1" lang="en-US" altLang="ja-JP"/>
              <a:t>Heap Sort</a:t>
            </a:r>
          </a:p>
          <a:p>
            <a:r>
              <a:rPr kumimoji="1" lang="en-US" altLang="ja-JP"/>
              <a:t>Quick Sort</a:t>
            </a:r>
          </a:p>
          <a:p>
            <a:r>
              <a:rPr kumimoji="1" lang="en-US" altLang="ja-JP"/>
              <a:t>Insert Sort</a:t>
            </a:r>
          </a:p>
          <a:p>
            <a:r>
              <a:rPr kumimoji="1" lang="en-US" altLang="ja-JP"/>
              <a:t>Merge Sort</a:t>
            </a:r>
          </a:p>
          <a:p>
            <a:pPr lvl="1"/>
            <a:r>
              <a:rPr kumimoji="1" lang="en-US" altLang="ja-JP"/>
              <a:t>These six were implemented because they were considered to be the basic sort.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070C59-EA14-972D-668B-97D64C16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57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D1F75-3611-8689-2043-F244D5D1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Development details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E29F41-FA3C-D09D-233D-73C2D408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>
                <a:ea typeface="游ゴシック"/>
              </a:rPr>
              <a:t>The environment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kumimoji="1" lang="en-US" altLang="ja-JP">
                <a:ea typeface="游ゴシック"/>
              </a:rPr>
              <a:t>Front-end:</a:t>
            </a:r>
            <a:r>
              <a:rPr lang="en-US" altLang="ja-JP">
                <a:ea typeface="游ゴシック"/>
              </a:rPr>
              <a:t> vue.js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Back-end: node.js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ja-JP">
                <a:ea typeface="游ゴシック"/>
              </a:rPr>
              <a:t>Implement algorithm: java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altLang="ja-JP">
              <a:ea typeface="游ゴシック"/>
            </a:endParaRPr>
          </a:p>
          <a:p>
            <a:r>
              <a:rPr lang="en-US" altLang="ja-JP">
                <a:ea typeface="游ゴシック"/>
              </a:rPr>
              <a:t>Why use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As we considered this to be a relatively small application, we used vue.js + node.js, which we felt was best suited to represent the GUI we use in other lectures.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Java was used to implement the algorithm because all members had used it before.</a:t>
            </a:r>
            <a:endParaRPr lang="en-US">
              <a:ea typeface="游ゴシック"/>
            </a:endParaRPr>
          </a:p>
        </p:txBody>
      </p:sp>
      <p:pic>
        <p:nvPicPr>
          <p:cNvPr id="4" name="Picture 3" descr="Vue.js - Wikipedia">
            <a:extLst>
              <a:ext uri="{FF2B5EF4-FFF2-40B4-BE49-F238E27FC236}">
                <a16:creationId xmlns:a16="http://schemas.microsoft.com/office/drawing/2014/main" id="{AB786945-8FD0-94F6-CD58-39481A67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132" y="1616228"/>
            <a:ext cx="1756611" cy="1519188"/>
          </a:xfrm>
          <a:prstGeom prst="rect">
            <a:avLst/>
          </a:prstGeom>
        </p:spPr>
      </p:pic>
      <p:pic>
        <p:nvPicPr>
          <p:cNvPr id="5" name="Graphic 4" descr="Node.js - Wikipedia">
            <a:extLst>
              <a:ext uri="{FF2B5EF4-FFF2-40B4-BE49-F238E27FC236}">
                <a16:creationId xmlns:a16="http://schemas.microsoft.com/office/drawing/2014/main" id="{1554A021-7B53-E428-2450-EFF3CFD10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8180" y="1715074"/>
            <a:ext cx="2237873" cy="1365645"/>
          </a:xfrm>
          <a:prstGeom prst="rect">
            <a:avLst/>
          </a:prstGeom>
        </p:spPr>
      </p:pic>
      <p:pic>
        <p:nvPicPr>
          <p:cNvPr id="6" name="Picture 5" descr="Javaとは - IT用語辞典 e-Words">
            <a:extLst>
              <a:ext uri="{FF2B5EF4-FFF2-40B4-BE49-F238E27FC236}">
                <a16:creationId xmlns:a16="http://schemas.microsoft.com/office/drawing/2014/main" id="{EF1075EF-ACA4-FDC9-E5F4-D5F65FEAFE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346" t="8256" r="18261" b="6180"/>
          <a:stretch/>
        </p:blipFill>
        <p:spPr>
          <a:xfrm>
            <a:off x="7472401" y="2817318"/>
            <a:ext cx="1283841" cy="1222502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90706D-F68F-5361-5BA6-771C8897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29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4AEF-F28C-197B-546F-0186D261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35109" cy="1339940"/>
          </a:xfrm>
        </p:spPr>
        <p:txBody>
          <a:bodyPr>
            <a:normAutofit/>
          </a:bodyPr>
          <a:lstStyle/>
          <a:p>
            <a:r>
              <a:rPr lang="en-US">
                <a:latin typeface="游ゴシック Light"/>
                <a:ea typeface="游ゴシック Light"/>
              </a:rPr>
              <a:t>What can the user do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C55F-1819-783B-D60A-826399C7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83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Manual input of arrays, random generation</a:t>
            </a:r>
          </a:p>
          <a:p>
            <a:r>
              <a:rPr lang="en-US">
                <a:ea typeface="+mn-lt"/>
                <a:cs typeface="+mn-lt"/>
              </a:rPr>
              <a:t>Perform six different sorting algorithms.</a:t>
            </a:r>
          </a:p>
          <a:p>
            <a:r>
              <a:rPr lang="en-US">
                <a:ea typeface="+mn-lt"/>
                <a:cs typeface="+mn-lt"/>
              </a:rPr>
              <a:t>Analysis of sequences (what sort is suitable)</a:t>
            </a:r>
          </a:p>
          <a:p>
            <a:r>
              <a:rPr lang="en-US">
                <a:ea typeface="+mn-lt"/>
                <a:cs typeface="+mn-lt"/>
              </a:rPr>
              <a:t>Guide to URLs with detailed instructions for sorting.</a:t>
            </a:r>
          </a:p>
          <a:p>
            <a:r>
              <a:rPr lang="en-US">
                <a:ea typeface="+mn-lt"/>
                <a:cs typeface="+mn-lt"/>
              </a:rPr>
              <a:t>Temporal complexity display.</a:t>
            </a:r>
            <a:endParaRPr lang="en-US">
              <a:ea typeface="游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0C924-2670-9793-B3A9-8F38B7D36273}"/>
              </a:ext>
            </a:extLst>
          </p:cNvPr>
          <p:cNvSpPr txBox="1"/>
          <p:nvPr/>
        </p:nvSpPr>
        <p:spPr>
          <a:xfrm>
            <a:off x="986287" y="4293079"/>
            <a:ext cx="47128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Ex) let numbers = [1, 3, 2, 4, 5]; </a:t>
            </a:r>
            <a:endParaRPr lang="en-US" sz="2000">
              <a:ea typeface="游ゴシック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E9731-B257-0C15-65EA-6A12B77827E4}"/>
              </a:ext>
            </a:extLst>
          </p:cNvPr>
          <p:cNvSpPr txBox="1"/>
          <p:nvPr/>
        </p:nvSpPr>
        <p:spPr>
          <a:xfrm>
            <a:off x="986288" y="4753155"/>
            <a:ext cx="301636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/>
              <a:t>1 →</a:t>
            </a:r>
            <a:r>
              <a:rPr lang="en-US" altLang="ja-JP" sz="2000">
                <a:ea typeface="游ゴシック"/>
              </a:rPr>
              <a:t> count</a:t>
            </a:r>
            <a:r>
              <a:rPr lang="en-US" sz="2000"/>
              <a:t> +1</a:t>
            </a:r>
            <a:endParaRPr lang="en-US" sz="2000">
              <a:ea typeface="游ゴシック"/>
            </a:endParaRPr>
          </a:p>
          <a:p>
            <a:pPr>
              <a:buFont typeface=""/>
              <a:buChar char="•"/>
            </a:pPr>
            <a:r>
              <a:rPr lang="en-US" sz="2000"/>
              <a:t>1 ≤ 3 →</a:t>
            </a:r>
            <a:r>
              <a:rPr lang="en-US" altLang="ja-JP" sz="2000">
                <a:ea typeface="游ゴシック"/>
              </a:rPr>
              <a:t> count</a:t>
            </a:r>
            <a:r>
              <a:rPr lang="en-US" sz="2000"/>
              <a:t> +1</a:t>
            </a:r>
            <a:endParaRPr lang="en-US" sz="2000">
              <a:ea typeface="游ゴシック"/>
            </a:endParaRPr>
          </a:p>
          <a:p>
            <a:pPr>
              <a:buFont typeface=""/>
              <a:buChar char="•"/>
            </a:pPr>
            <a:r>
              <a:rPr lang="en-US" sz="2000"/>
              <a:t>3 &gt; 2 </a:t>
            </a:r>
            <a:endParaRPr lang="en-US" altLang="ja-JP" sz="2000">
              <a:ea typeface="游ゴシック"/>
            </a:endParaRPr>
          </a:p>
          <a:p>
            <a:pPr>
              <a:buFont typeface=""/>
              <a:buChar char="•"/>
            </a:pPr>
            <a:r>
              <a:rPr lang="en-US" sz="2000"/>
              <a:t>2 ≤ 4 →</a:t>
            </a:r>
            <a:r>
              <a:rPr lang="en-US" altLang="ja-JP" sz="2000">
                <a:ea typeface="游ゴシック"/>
              </a:rPr>
              <a:t> count</a:t>
            </a:r>
            <a:r>
              <a:rPr lang="en-US" sz="2000"/>
              <a:t> +1</a:t>
            </a:r>
            <a:endParaRPr lang="en-US" sz="2000">
              <a:ea typeface="游ゴシック"/>
            </a:endParaRPr>
          </a:p>
          <a:p>
            <a:pPr>
              <a:buFont typeface=""/>
              <a:buChar char="•"/>
            </a:pPr>
            <a:r>
              <a:rPr lang="en-US" sz="2000"/>
              <a:t>4 ≤ 5 →</a:t>
            </a:r>
            <a:r>
              <a:rPr lang="en-US" altLang="ja-JP" sz="2000">
                <a:ea typeface="游ゴシック"/>
              </a:rPr>
              <a:t> count</a:t>
            </a:r>
            <a:r>
              <a:rPr lang="en-US" sz="2000"/>
              <a:t> +1</a:t>
            </a:r>
            <a:endParaRPr lang="en-US" sz="2000">
              <a:ea typeface="游ゴシック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BDA3E-B2FB-C4F4-E221-9655A9302EB2}"/>
              </a:ext>
            </a:extLst>
          </p:cNvPr>
          <p:cNvSpPr txBox="1"/>
          <p:nvPr/>
        </p:nvSpPr>
        <p:spPr>
          <a:xfrm>
            <a:off x="3502324" y="5572664"/>
            <a:ext cx="34045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游ゴシック"/>
              </a:rPr>
              <a:t>Total count: </a:t>
            </a:r>
            <a:r>
              <a:rPr lang="en-US" sz="2000"/>
              <a:t>4</a:t>
            </a:r>
            <a:br>
              <a:rPr lang="en-US" sz="2000"/>
            </a:br>
            <a:r>
              <a:rPr lang="en-US" sz="2000" err="1"/>
              <a:t>sortedRatio</a:t>
            </a:r>
            <a:r>
              <a:rPr lang="en-US" sz="2000"/>
              <a:t> = 4 / 5 = 0.8</a:t>
            </a:r>
            <a:endParaRPr lang="en-US" sz="2000">
              <a:ea typeface="游ゴシック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2DBE4-8C58-91A3-8C34-2897B9D1B40D}"/>
              </a:ext>
            </a:extLst>
          </p:cNvPr>
          <p:cNvSpPr txBox="1"/>
          <p:nvPr/>
        </p:nvSpPr>
        <p:spPr>
          <a:xfrm>
            <a:off x="7355455" y="5055079"/>
            <a:ext cx="474165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000">
                <a:ea typeface="游ゴシック"/>
              </a:rPr>
              <a:t>Default: Quick Sort</a:t>
            </a:r>
            <a:endParaRPr lang="en-US" sz="2000">
              <a:ea typeface="游ゴシック"/>
            </a:endParaRPr>
          </a:p>
          <a:p>
            <a:r>
              <a:rPr lang="en-US" sz="2000" err="1">
                <a:ea typeface="游ゴシック"/>
              </a:rPr>
              <a:t>sortedRatio</a:t>
            </a:r>
            <a:r>
              <a:rPr lang="en-US" sz="2000">
                <a:ea typeface="游ゴシック"/>
              </a:rPr>
              <a:t> = 0.9: Insert Sort</a:t>
            </a:r>
          </a:p>
          <a:p>
            <a:r>
              <a:rPr lang="en-US" sz="2000">
                <a:ea typeface="+mn-lt"/>
                <a:cs typeface="+mn-lt"/>
              </a:rPr>
              <a:t>Array size less than 10: Selection Sort</a:t>
            </a:r>
            <a:endParaRPr lang="en-US" sz="2000">
              <a:ea typeface="游ゴシック"/>
            </a:endParaRPr>
          </a:p>
          <a:p>
            <a:r>
              <a:rPr lang="en-US" sz="2000">
                <a:ea typeface="+mn-lt"/>
                <a:cs typeface="+mn-lt"/>
              </a:rPr>
              <a:t>Array size more than 30: Merge Sort</a:t>
            </a:r>
            <a:endParaRPr lang="en-US" sz="2000">
              <a:ea typeface="游ゴシック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AA502F3-9958-5A26-CA3E-DAF93F48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3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FE07A-DA78-2B98-01B6-BF8D2610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vi-VN" altLang="ja-JP">
                <a:latin typeface="+mj-ea"/>
              </a:rPr>
              <a:t>Contribution</a:t>
            </a:r>
            <a:endParaRPr kumimoji="1" lang="ja-JP" altLang="en-US">
              <a:latin typeface="+mj-ea"/>
            </a:endParaRPr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5478CF37-4718-1828-D42B-55E9CDCB2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513010"/>
              </p:ext>
            </p:extLst>
          </p:nvPr>
        </p:nvGraphicFramePr>
        <p:xfrm>
          <a:off x="694986" y="1585988"/>
          <a:ext cx="10802028" cy="234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338">
                  <a:extLst>
                    <a:ext uri="{9D8B030D-6E8A-4147-A177-3AD203B41FA5}">
                      <a16:colId xmlns:a16="http://schemas.microsoft.com/office/drawing/2014/main" val="3547090851"/>
                    </a:ext>
                  </a:extLst>
                </a:gridCol>
                <a:gridCol w="1800338">
                  <a:extLst>
                    <a:ext uri="{9D8B030D-6E8A-4147-A177-3AD203B41FA5}">
                      <a16:colId xmlns:a16="http://schemas.microsoft.com/office/drawing/2014/main" val="702361277"/>
                    </a:ext>
                  </a:extLst>
                </a:gridCol>
                <a:gridCol w="1800338">
                  <a:extLst>
                    <a:ext uri="{9D8B030D-6E8A-4147-A177-3AD203B41FA5}">
                      <a16:colId xmlns:a16="http://schemas.microsoft.com/office/drawing/2014/main" val="2884665284"/>
                    </a:ext>
                  </a:extLst>
                </a:gridCol>
                <a:gridCol w="1800338">
                  <a:extLst>
                    <a:ext uri="{9D8B030D-6E8A-4147-A177-3AD203B41FA5}">
                      <a16:colId xmlns:a16="http://schemas.microsoft.com/office/drawing/2014/main" val="2836360619"/>
                    </a:ext>
                  </a:extLst>
                </a:gridCol>
                <a:gridCol w="1800338">
                  <a:extLst>
                    <a:ext uri="{9D8B030D-6E8A-4147-A177-3AD203B41FA5}">
                      <a16:colId xmlns:a16="http://schemas.microsoft.com/office/drawing/2014/main" val="2704790867"/>
                    </a:ext>
                  </a:extLst>
                </a:gridCol>
                <a:gridCol w="1800338">
                  <a:extLst>
                    <a:ext uri="{9D8B030D-6E8A-4147-A177-3AD203B41FA5}">
                      <a16:colId xmlns:a16="http://schemas.microsoft.com/office/drawing/2014/main" val="4051621486"/>
                    </a:ext>
                  </a:extLst>
                </a:gridCol>
              </a:tblGrid>
              <a:tr h="5699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name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ja-JP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/>
                        <a:t>design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/>
                        <a:t>coding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/>
                        <a:t>test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Total hour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11964"/>
                  </a:ext>
                </a:extLst>
              </a:tr>
              <a:tr h="569929">
                <a:tc>
                  <a:txBody>
                    <a:bodyPr/>
                    <a:lstStyle/>
                    <a:p>
                      <a:r>
                        <a:rPr lang="en-US" altLang="ja-JP"/>
                        <a:t>Moriya Akari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/>
                        <a:t>1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641506"/>
                  </a:ext>
                </a:extLst>
              </a:tr>
              <a:tr h="569929">
                <a:tc>
                  <a:txBody>
                    <a:bodyPr/>
                    <a:lstStyle/>
                    <a:p>
                      <a:r>
                        <a:rPr lang="en-US" altLang="ja-JP"/>
                        <a:t>Yamao Yurika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/>
                        <a:t>1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00235"/>
                  </a:ext>
                </a:extLst>
              </a:tr>
              <a:tr h="569929">
                <a:tc>
                  <a:txBody>
                    <a:bodyPr/>
                    <a:lstStyle/>
                    <a:p>
                      <a:r>
                        <a:rPr lang="en-US" altLang="ja-JP"/>
                        <a:t>Yokoyama Chinatsu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/>
                        <a:t>15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57599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BEF103-481B-3A7A-9B39-D5B19723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B33350-BA19-8FA1-89E5-E205BA444448}"/>
              </a:ext>
            </a:extLst>
          </p:cNvPr>
          <p:cNvSpPr txBox="1">
            <a:spLocks/>
          </p:cNvSpPr>
          <p:nvPr/>
        </p:nvSpPr>
        <p:spPr>
          <a:xfrm>
            <a:off x="838200" y="4029202"/>
            <a:ext cx="10515600" cy="2746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Moriya Akari</a:t>
            </a:r>
          </a:p>
          <a:p>
            <a:pPr lvl="1"/>
            <a:r>
              <a:rPr lang="en-US" sz="1800">
                <a:ea typeface="+mn-lt"/>
                <a:cs typeface="+mn-lt"/>
              </a:rPr>
              <a:t>Implement 2 sort algorithm.</a:t>
            </a:r>
          </a:p>
          <a:p>
            <a:r>
              <a:rPr lang="en-US" sz="2000">
                <a:ea typeface="+mn-lt"/>
                <a:cs typeface="+mn-lt"/>
              </a:rPr>
              <a:t>Yamao Yurika</a:t>
            </a:r>
          </a:p>
          <a:p>
            <a:pPr lvl="1"/>
            <a:r>
              <a:rPr lang="en-US" altLang="ja-JP" sz="1800">
                <a:ea typeface="+mn-lt"/>
                <a:cs typeface="+mn-lt"/>
              </a:rPr>
              <a:t>Implement 2 sort algorithm.</a:t>
            </a:r>
            <a:endParaRPr lang="en-US" sz="18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Yokoyama Chinatsu</a:t>
            </a:r>
          </a:p>
          <a:p>
            <a:pPr lvl="1"/>
            <a:r>
              <a:rPr lang="en-US" sz="1600">
                <a:ea typeface="+mn-lt"/>
                <a:cs typeface="+mn-lt"/>
              </a:rPr>
              <a:t>Build the development project.</a:t>
            </a:r>
          </a:p>
          <a:p>
            <a:pPr lvl="1"/>
            <a:r>
              <a:rPr lang="en-US" altLang="ja-JP" sz="1600">
                <a:ea typeface="+mn-lt"/>
                <a:cs typeface="+mn-lt"/>
              </a:rPr>
              <a:t>Implement 2 sort algorithm, </a:t>
            </a:r>
            <a:r>
              <a:rPr lang="en-US" sz="1600">
                <a:ea typeface="+mn-lt"/>
                <a:cs typeface="+mn-lt"/>
              </a:rPr>
              <a:t>frontend &amp; backend.</a:t>
            </a:r>
          </a:p>
          <a:p>
            <a:pPr lvl="1"/>
            <a:r>
              <a:rPr lang="en-US" sz="1600">
                <a:ea typeface="+mn-lt"/>
                <a:cs typeface="+mn-lt"/>
              </a:rPr>
              <a:t>Design application &amp; Test code. </a:t>
            </a:r>
            <a:r>
              <a:rPr lang="en-US" sz="1600" err="1">
                <a:ea typeface="+mn-lt"/>
                <a:cs typeface="+mn-lt"/>
              </a:rPr>
              <a:t>etc</a:t>
            </a:r>
          </a:p>
          <a:p>
            <a:pPr lvl="1"/>
            <a:endParaRPr lang="en-US" sz="1800">
              <a:ea typeface="+mn-lt"/>
              <a:cs typeface="+mn-lt"/>
            </a:endParaRPr>
          </a:p>
          <a:p>
            <a:pPr lvl="1"/>
            <a:endParaRPr lang="en-US" sz="18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3653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81396-D619-079B-7587-287C0C92F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058" y="1558723"/>
            <a:ext cx="10730346" cy="2387600"/>
          </a:xfrm>
        </p:spPr>
        <p:txBody>
          <a:bodyPr/>
          <a:lstStyle/>
          <a:p>
            <a:r>
              <a:rPr kumimoji="1" lang="en-US" altLang="ja-JP"/>
              <a:t>Let’s demonstrate the syste</a:t>
            </a:r>
            <a:r>
              <a:rPr lang="en-US" altLang="ja-JP"/>
              <a:t>m!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191FFD-F8BB-11CC-CCB6-68618A7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9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E688-0C04-E3F6-EF7A-BAAE903A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游ゴシック Light"/>
              </a:rPr>
              <a:t>Conclusion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EB42-0116-5CAB-D80E-3B77EF86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Functions we wanted to implement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Coloured</a:t>
            </a:r>
            <a:r>
              <a:rPr lang="en-US">
                <a:ea typeface="+mn-lt"/>
                <a:cs typeface="+mn-lt"/>
              </a:rPr>
              <a:t> representation of sorted values.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Comparison of sort and another sort movements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游ゴシック"/>
            </a:endParaRPr>
          </a:p>
          <a:p>
            <a:r>
              <a:rPr lang="en-US">
                <a:ea typeface="+mn-lt"/>
                <a:cs typeface="+mn-lt"/>
              </a:rPr>
              <a:t>Through development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More detailed planning would have enabled the functionality that we wanted to implement.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There was too little communication between us.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游ゴシック"/>
              </a:rPr>
              <a:t>The division of </a:t>
            </a:r>
            <a:r>
              <a:rPr lang="en-US" err="1">
                <a:ea typeface="游ゴシック"/>
              </a:rPr>
              <a:t>labour</a:t>
            </a:r>
            <a:r>
              <a:rPr lang="en-US">
                <a:ea typeface="游ゴシック"/>
              </a:rPr>
              <a:t> was not done well at all and there was a clear bias in the implementation.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8F28F-5C34-F7E2-FBC7-DA1EE765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5EB3-81ED-5A42-AF75-D270DC95C71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20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D49A6EF6638C540A2A864D5AB773033" ma:contentTypeVersion="13" ma:contentTypeDescription="新しいドキュメントを作成します。" ma:contentTypeScope="" ma:versionID="bf4d08390eff34b422d8d776b051954f">
  <xsd:schema xmlns:xsd="http://www.w3.org/2001/XMLSchema" xmlns:xs="http://www.w3.org/2001/XMLSchema" xmlns:p="http://schemas.microsoft.com/office/2006/metadata/properties" xmlns:ns2="6a278baf-9e81-4491-8309-06c2a7b4b8af" xmlns:ns3="812df696-354b-442d-a7a1-9ff6d4fe2626" targetNamespace="http://schemas.microsoft.com/office/2006/metadata/properties" ma:root="true" ma:fieldsID="39f14593a5213db4d443bd2255423fa4" ns2:_="" ns3:_="">
    <xsd:import namespace="6a278baf-9e81-4491-8309-06c2a7b4b8af"/>
    <xsd:import namespace="812df696-354b-442d-a7a1-9ff6d4fe26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78baf-9e81-4491-8309-06c2a7b4b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738c7b47-f0f8-484b-b833-b7ddcd4c04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df696-354b-442d-a7a1-9ff6d4fe262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e6c7ad4-88fc-4888-a066-c5ac27c6f499}" ma:internalName="TaxCatchAll" ma:showField="CatchAllData" ma:web="812df696-354b-442d-a7a1-9ff6d4fe26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2df696-354b-442d-a7a1-9ff6d4fe2626" xsi:nil="true"/>
    <lcf76f155ced4ddcb4097134ff3c332f xmlns="6a278baf-9e81-4491-8309-06c2a7b4b8a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F6B9C5-63B1-4704-8E5A-3252A1F30FE2}">
  <ds:schemaRefs>
    <ds:schemaRef ds:uri="6a278baf-9e81-4491-8309-06c2a7b4b8af"/>
    <ds:schemaRef ds:uri="812df696-354b-442d-a7a1-9ff6d4fe26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A80E77-0A52-41B2-816B-C6B74E9C6867}">
  <ds:schemaRefs>
    <ds:schemaRef ds:uri="6a278baf-9e81-4491-8309-06c2a7b4b8af"/>
    <ds:schemaRef ds:uri="812df696-354b-442d-a7a1-9ff6d4fe26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EF67C9-0303-4609-BAD2-E866BC5B60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テーマ</vt:lpstr>
      <vt:lpstr>Computing Engine for Sorting Algorithms</vt:lpstr>
      <vt:lpstr>Contents</vt:lpstr>
      <vt:lpstr>The Product</vt:lpstr>
      <vt:lpstr>Algorithms that we used</vt:lpstr>
      <vt:lpstr>Development details</vt:lpstr>
      <vt:lpstr>What can the user do</vt:lpstr>
      <vt:lpstr>Contribution</vt:lpstr>
      <vt:lpstr>Let’s demonstrate the system!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Akari Moriya</dc:creator>
  <cp:revision>5</cp:revision>
  <dcterms:created xsi:type="dcterms:W3CDTF">2025-01-30T02:55:47Z</dcterms:created>
  <dcterms:modified xsi:type="dcterms:W3CDTF">2025-01-31T06:31:24Z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0x0101001D49A6EF6638C540A2A864D5AB773033</vt:lpwstr>
  </property>
  <property fmtid="{D5CDD505-2E9C-101B-9397-08002B2CF9AE}" pid="3" name="MediaServiceImageTags">
    <vt:lpwstr/>
  </property>
</Properties>
</file>