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98"/>
  </p:notesMasterIdLst>
  <p:handoutMasterIdLst>
    <p:handoutMasterId r:id="rId99"/>
  </p:handoutMasterIdLst>
  <p:sldIdLst>
    <p:sldId id="655" r:id="rId2"/>
    <p:sldId id="688" r:id="rId3"/>
    <p:sldId id="685" r:id="rId4"/>
    <p:sldId id="455" r:id="rId5"/>
    <p:sldId id="737" r:id="rId6"/>
    <p:sldId id="741" r:id="rId7"/>
    <p:sldId id="743" r:id="rId8"/>
    <p:sldId id="742" r:id="rId9"/>
    <p:sldId id="744" r:id="rId10"/>
    <p:sldId id="745" r:id="rId11"/>
    <p:sldId id="746" r:id="rId12"/>
    <p:sldId id="747" r:id="rId13"/>
    <p:sldId id="748" r:id="rId14"/>
    <p:sldId id="751" r:id="rId15"/>
    <p:sldId id="749" r:id="rId16"/>
    <p:sldId id="750" r:id="rId17"/>
    <p:sldId id="642" r:id="rId18"/>
    <p:sldId id="643" r:id="rId19"/>
    <p:sldId id="650" r:id="rId20"/>
    <p:sldId id="649" r:id="rId21"/>
    <p:sldId id="644" r:id="rId22"/>
    <p:sldId id="652" r:id="rId23"/>
    <p:sldId id="653" r:id="rId24"/>
    <p:sldId id="645" r:id="rId25"/>
    <p:sldId id="651" r:id="rId26"/>
    <p:sldId id="646" r:id="rId27"/>
    <p:sldId id="647" r:id="rId28"/>
    <p:sldId id="648" r:id="rId29"/>
    <p:sldId id="689" r:id="rId30"/>
    <p:sldId id="656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670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4" r:id="rId59"/>
    <p:sldId id="690" r:id="rId60"/>
    <p:sldId id="710" r:id="rId61"/>
    <p:sldId id="712" r:id="rId62"/>
    <p:sldId id="713" r:id="rId63"/>
    <p:sldId id="714" r:id="rId64"/>
    <p:sldId id="728" r:id="rId65"/>
    <p:sldId id="729" r:id="rId66"/>
    <p:sldId id="730" r:id="rId67"/>
    <p:sldId id="731" r:id="rId68"/>
    <p:sldId id="732" r:id="rId69"/>
    <p:sldId id="717" r:id="rId70"/>
    <p:sldId id="718" r:id="rId71"/>
    <p:sldId id="719" r:id="rId72"/>
    <p:sldId id="720" r:id="rId73"/>
    <p:sldId id="715" r:id="rId74"/>
    <p:sldId id="716" r:id="rId75"/>
    <p:sldId id="721" r:id="rId76"/>
    <p:sldId id="725" r:id="rId77"/>
    <p:sldId id="726" r:id="rId78"/>
    <p:sldId id="727" r:id="rId79"/>
    <p:sldId id="705" r:id="rId80"/>
    <p:sldId id="706" r:id="rId81"/>
    <p:sldId id="707" r:id="rId82"/>
    <p:sldId id="708" r:id="rId83"/>
    <p:sldId id="709" r:id="rId84"/>
    <p:sldId id="734" r:id="rId85"/>
    <p:sldId id="735" r:id="rId86"/>
    <p:sldId id="736" r:id="rId87"/>
    <p:sldId id="733" r:id="rId88"/>
    <p:sldId id="691" r:id="rId89"/>
    <p:sldId id="711" r:id="rId90"/>
    <p:sldId id="692" r:id="rId91"/>
    <p:sldId id="693" r:id="rId92"/>
    <p:sldId id="694" r:id="rId93"/>
    <p:sldId id="695" r:id="rId94"/>
    <p:sldId id="696" r:id="rId95"/>
    <p:sldId id="697" r:id="rId96"/>
    <p:sldId id="698" r:id="rId97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86330" autoAdjust="0"/>
  </p:normalViewPr>
  <p:slideViewPr>
    <p:cSldViewPr snapToGrid="0">
      <p:cViewPr varScale="1">
        <p:scale>
          <a:sx n="78" d="100"/>
          <a:sy n="78" d="100"/>
        </p:scale>
        <p:origin x="1776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24DB-8DD0-47A6-A39E-64861AABB49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3753F412-2EB5-4F19-8C2E-847087082EE0}">
      <dgm:prSet phldrT="[텍스트]"/>
      <dgm:spPr/>
      <dgm:t>
        <a:bodyPr/>
        <a:lstStyle/>
        <a:p>
          <a:pPr latinLnBrk="1"/>
          <a:r>
            <a:rPr lang="ko-KR" altLang="en-US" b="1" dirty="0"/>
            <a:t>설계</a:t>
          </a:r>
          <a:endParaRPr lang="en-US" altLang="ko-KR" b="1" dirty="0"/>
        </a:p>
      </dgm:t>
    </dgm:pt>
    <dgm:pt modelId="{A35924F8-AAE4-447A-898E-5AC315C3E7DE}" type="parTrans" cxnId="{AE0D52D8-A6D2-422D-A07B-13313944D424}">
      <dgm:prSet/>
      <dgm:spPr/>
      <dgm:t>
        <a:bodyPr/>
        <a:lstStyle/>
        <a:p>
          <a:pPr latinLnBrk="1"/>
          <a:endParaRPr lang="ko-KR" altLang="en-US"/>
        </a:p>
      </dgm:t>
    </dgm:pt>
    <dgm:pt modelId="{36DE97C4-EB05-46B2-9A69-B11E932FC248}" type="sibTrans" cxnId="{AE0D52D8-A6D2-422D-A07B-13313944D42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D5B0824-BA08-43E4-A67E-B59B5A9DF74E}">
      <dgm:prSet phldrT="[텍스트]"/>
      <dgm:spPr/>
      <dgm:t>
        <a:bodyPr/>
        <a:lstStyle/>
        <a:p>
          <a:pPr latinLnBrk="1"/>
          <a:r>
            <a:rPr lang="ko-KR" altLang="en-US" b="1" dirty="0"/>
            <a:t>구현</a:t>
          </a:r>
        </a:p>
      </dgm:t>
    </dgm:pt>
    <dgm:pt modelId="{13ED43DA-1F00-40F0-95E1-206E96E71B45}" type="par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1118D534-EA17-4895-A9B1-F2854AE4DE4F}" type="sib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96492413-ADC1-46CF-9012-121A95B7042B}">
      <dgm:prSet phldrT="[텍스트]"/>
      <dgm:spPr/>
      <dgm:t>
        <a:bodyPr/>
        <a:lstStyle/>
        <a:p>
          <a:pPr latinLnBrk="1"/>
          <a:r>
            <a:rPr lang="ko-KR" altLang="en-US" b="1" dirty="0"/>
            <a:t>시험</a:t>
          </a:r>
        </a:p>
      </dgm:t>
    </dgm:pt>
    <dgm:pt modelId="{2324575F-4BEB-4D4C-AE8F-1D0982568249}" type="par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D161B947-291A-4D2C-9359-0C06D57A03ED}" type="sib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A6C5C5A2-3D03-4963-825A-2F71E809D9B4}">
      <dgm:prSet phldrT="[텍스트]"/>
      <dgm:spPr/>
      <dgm:t>
        <a:bodyPr/>
        <a:lstStyle/>
        <a:p>
          <a:pPr latinLnBrk="1"/>
          <a:r>
            <a:rPr lang="ko-KR" altLang="en-US" b="1" dirty="0"/>
            <a:t>유지보수</a:t>
          </a:r>
        </a:p>
      </dgm:t>
    </dgm:pt>
    <dgm:pt modelId="{7E716323-DCFE-4560-A7AB-838345376FBD}" type="par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4E045E6-B41C-4D64-B033-E984E415C8B9}" type="sib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E650FAE-23C6-48B8-ACB0-47B385CDD903}" type="pres">
      <dgm:prSet presAssocID="{7A1624DB-8DD0-47A6-A39E-64861AABB498}" presName="Name0" presStyleCnt="0">
        <dgm:presLayoutVars>
          <dgm:chMax val="7"/>
          <dgm:chPref val="7"/>
          <dgm:dir/>
        </dgm:presLayoutVars>
      </dgm:prSet>
      <dgm:spPr/>
    </dgm:pt>
    <dgm:pt modelId="{4933685E-D140-400C-AF37-E32D480C1CCE}" type="pres">
      <dgm:prSet presAssocID="{7A1624DB-8DD0-47A6-A39E-64861AABB498}" presName="Name1" presStyleCnt="0"/>
      <dgm:spPr/>
    </dgm:pt>
    <dgm:pt modelId="{C3972767-FE63-4DAB-954E-9C5638439468}" type="pres">
      <dgm:prSet presAssocID="{7A1624DB-8DD0-47A6-A39E-64861AABB498}" presName="cycle" presStyleCnt="0"/>
      <dgm:spPr/>
    </dgm:pt>
    <dgm:pt modelId="{6CF813DC-25D6-4D58-902A-18587BE58534}" type="pres">
      <dgm:prSet presAssocID="{7A1624DB-8DD0-47A6-A39E-64861AABB498}" presName="srcNode" presStyleLbl="node1" presStyleIdx="0" presStyleCnt="4"/>
      <dgm:spPr/>
    </dgm:pt>
    <dgm:pt modelId="{22F414B8-643F-4BD5-A105-B29F09E83B99}" type="pres">
      <dgm:prSet presAssocID="{7A1624DB-8DD0-47A6-A39E-64861AABB498}" presName="conn" presStyleLbl="parChTrans1D2" presStyleIdx="0" presStyleCnt="1"/>
      <dgm:spPr/>
    </dgm:pt>
    <dgm:pt modelId="{BB60D599-BAEA-4587-8594-B0D7A4FEC426}" type="pres">
      <dgm:prSet presAssocID="{7A1624DB-8DD0-47A6-A39E-64861AABB498}" presName="extraNode" presStyleLbl="node1" presStyleIdx="0" presStyleCnt="4"/>
      <dgm:spPr/>
    </dgm:pt>
    <dgm:pt modelId="{04AAC4CD-EC09-4D8A-A754-B67B0956BCC9}" type="pres">
      <dgm:prSet presAssocID="{7A1624DB-8DD0-47A6-A39E-64861AABB498}" presName="dstNode" presStyleLbl="node1" presStyleIdx="0" presStyleCnt="4"/>
      <dgm:spPr/>
    </dgm:pt>
    <dgm:pt modelId="{85AD5DF8-A4C2-426B-A1A4-E53D569627AD}" type="pres">
      <dgm:prSet presAssocID="{3753F412-2EB5-4F19-8C2E-847087082EE0}" presName="text_1" presStyleLbl="node1" presStyleIdx="0" presStyleCnt="4">
        <dgm:presLayoutVars>
          <dgm:bulletEnabled val="1"/>
        </dgm:presLayoutVars>
      </dgm:prSet>
      <dgm:spPr/>
    </dgm:pt>
    <dgm:pt modelId="{CD970EB1-1DFD-4111-9613-07A4941C4B94}" type="pres">
      <dgm:prSet presAssocID="{3753F412-2EB5-4F19-8C2E-847087082EE0}" presName="accent_1" presStyleCnt="0"/>
      <dgm:spPr/>
    </dgm:pt>
    <dgm:pt modelId="{4050369A-6E87-4E14-BA38-C16AC3DA5781}" type="pres">
      <dgm:prSet presAssocID="{3753F412-2EB5-4F19-8C2E-847087082EE0}" presName="accentRepeatNode" presStyleLbl="solidFgAcc1" presStyleIdx="0" presStyleCnt="4"/>
      <dgm:spPr>
        <a:ln>
          <a:solidFill>
            <a:schemeClr val="bg1">
              <a:lumMod val="50000"/>
            </a:schemeClr>
          </a:solidFill>
        </a:ln>
      </dgm:spPr>
    </dgm:pt>
    <dgm:pt modelId="{B882E18E-6B79-4849-888F-F20C1D26C707}" type="pres">
      <dgm:prSet presAssocID="{FD5B0824-BA08-43E4-A67E-B59B5A9DF74E}" presName="text_2" presStyleLbl="node1" presStyleIdx="1" presStyleCnt="4">
        <dgm:presLayoutVars>
          <dgm:bulletEnabled val="1"/>
        </dgm:presLayoutVars>
      </dgm:prSet>
      <dgm:spPr/>
    </dgm:pt>
    <dgm:pt modelId="{49B54209-5AAA-44D0-BF16-7E63195ABA62}" type="pres">
      <dgm:prSet presAssocID="{FD5B0824-BA08-43E4-A67E-B59B5A9DF74E}" presName="accent_2" presStyleCnt="0"/>
      <dgm:spPr/>
    </dgm:pt>
    <dgm:pt modelId="{D4793205-9428-4542-8BDF-C09826F0E751}" type="pres">
      <dgm:prSet presAssocID="{FD5B0824-BA08-43E4-A67E-B59B5A9DF74E}" presName="accentRepeatNode" presStyleLbl="solidFgAcc1" presStyleIdx="1" presStyleCnt="4"/>
      <dgm:spPr>
        <a:ln>
          <a:solidFill>
            <a:schemeClr val="bg1">
              <a:lumMod val="50000"/>
            </a:schemeClr>
          </a:solidFill>
        </a:ln>
      </dgm:spPr>
    </dgm:pt>
    <dgm:pt modelId="{36F23D95-603F-49AF-A833-32FFE7BE14D4}" type="pres">
      <dgm:prSet presAssocID="{96492413-ADC1-46CF-9012-121A95B7042B}" presName="text_3" presStyleLbl="node1" presStyleIdx="2" presStyleCnt="4">
        <dgm:presLayoutVars>
          <dgm:bulletEnabled val="1"/>
        </dgm:presLayoutVars>
      </dgm:prSet>
      <dgm:spPr/>
    </dgm:pt>
    <dgm:pt modelId="{79218A01-846C-450A-845E-1827E73C2659}" type="pres">
      <dgm:prSet presAssocID="{96492413-ADC1-46CF-9012-121A95B7042B}" presName="accent_3" presStyleCnt="0"/>
      <dgm:spPr/>
    </dgm:pt>
    <dgm:pt modelId="{8AD2A4F4-9845-4FEB-89D6-BD4EB548E309}" type="pres">
      <dgm:prSet presAssocID="{96492413-ADC1-46CF-9012-121A95B7042B}" presName="accentRepeatNode" presStyleLbl="solidFgAcc1" presStyleIdx="2" presStyleCnt="4"/>
      <dgm:spPr>
        <a:ln>
          <a:solidFill>
            <a:schemeClr val="bg1">
              <a:lumMod val="50000"/>
            </a:schemeClr>
          </a:solidFill>
        </a:ln>
      </dgm:spPr>
    </dgm:pt>
    <dgm:pt modelId="{74CC4A82-3171-46DA-8753-8887A2E3E621}" type="pres">
      <dgm:prSet presAssocID="{A6C5C5A2-3D03-4963-825A-2F71E809D9B4}" presName="text_4" presStyleLbl="node1" presStyleIdx="3" presStyleCnt="4">
        <dgm:presLayoutVars>
          <dgm:bulletEnabled val="1"/>
        </dgm:presLayoutVars>
      </dgm:prSet>
      <dgm:spPr/>
    </dgm:pt>
    <dgm:pt modelId="{8F2BF763-201E-46C5-B9F1-A77D4C04B4D2}" type="pres">
      <dgm:prSet presAssocID="{A6C5C5A2-3D03-4963-825A-2F71E809D9B4}" presName="accent_4" presStyleCnt="0"/>
      <dgm:spPr/>
    </dgm:pt>
    <dgm:pt modelId="{AE7635EC-3085-4417-BA83-2AD88B25D521}" type="pres">
      <dgm:prSet presAssocID="{A6C5C5A2-3D03-4963-825A-2F71E809D9B4}" presName="accentRepeatNode" presStyleLbl="solidFgAcc1" presStyleIdx="3" presStyleCnt="4"/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AE0D52D8-A6D2-422D-A07B-13313944D424}" srcId="{7A1624DB-8DD0-47A6-A39E-64861AABB498}" destId="{3753F412-2EB5-4F19-8C2E-847087082EE0}" srcOrd="0" destOrd="0" parTransId="{A35924F8-AAE4-447A-898E-5AC315C3E7DE}" sibTransId="{36DE97C4-EB05-46B2-9A69-B11E932FC248}"/>
    <dgm:cxn modelId="{C1DC5FD4-F7AA-43AA-B4A8-F84DE348FBD6}" type="presOf" srcId="{36DE97C4-EB05-46B2-9A69-B11E932FC248}" destId="{22F414B8-643F-4BD5-A105-B29F09E83B99}" srcOrd="0" destOrd="0" presId="urn:microsoft.com/office/officeart/2008/layout/VerticalCurvedList"/>
    <dgm:cxn modelId="{8424DF22-8FD8-426E-9313-8DD77D10DE39}" srcId="{7A1624DB-8DD0-47A6-A39E-64861AABB498}" destId="{FD5B0824-BA08-43E4-A67E-B59B5A9DF74E}" srcOrd="1" destOrd="0" parTransId="{13ED43DA-1F00-40F0-95E1-206E96E71B45}" sibTransId="{1118D534-EA17-4895-A9B1-F2854AE4DE4F}"/>
    <dgm:cxn modelId="{83DD45BA-4CB1-4122-B6A8-6ECB22DAC87D}" type="presOf" srcId="{A6C5C5A2-3D03-4963-825A-2F71E809D9B4}" destId="{74CC4A82-3171-46DA-8753-8887A2E3E621}" srcOrd="0" destOrd="0" presId="urn:microsoft.com/office/officeart/2008/layout/VerticalCurvedList"/>
    <dgm:cxn modelId="{F3E0CBB2-6F07-455F-BC22-BF4A89B09CDA}" type="presOf" srcId="{FD5B0824-BA08-43E4-A67E-B59B5A9DF74E}" destId="{B882E18E-6B79-4849-888F-F20C1D26C707}" srcOrd="0" destOrd="0" presId="urn:microsoft.com/office/officeart/2008/layout/VerticalCurvedList"/>
    <dgm:cxn modelId="{F0E9D262-7E03-4F70-A2FE-C0AE66FD6FAF}" type="presOf" srcId="{96492413-ADC1-46CF-9012-121A95B7042B}" destId="{36F23D95-603F-49AF-A833-32FFE7BE14D4}" srcOrd="0" destOrd="0" presId="urn:microsoft.com/office/officeart/2008/layout/VerticalCurvedList"/>
    <dgm:cxn modelId="{8B2F7DD5-A014-4401-A4A2-1F72214FFB36}" type="presOf" srcId="{7A1624DB-8DD0-47A6-A39E-64861AABB498}" destId="{0E650FAE-23C6-48B8-ACB0-47B385CDD903}" srcOrd="0" destOrd="0" presId="urn:microsoft.com/office/officeart/2008/layout/VerticalCurvedList"/>
    <dgm:cxn modelId="{55601D56-F417-4582-B703-A37A87F1C74C}" srcId="{7A1624DB-8DD0-47A6-A39E-64861AABB498}" destId="{A6C5C5A2-3D03-4963-825A-2F71E809D9B4}" srcOrd="3" destOrd="0" parTransId="{7E716323-DCFE-4560-A7AB-838345376FBD}" sibTransId="{04E045E6-B41C-4D64-B033-E984E415C8B9}"/>
    <dgm:cxn modelId="{62DBFC3F-DD01-4B33-ADBA-AEF2749C2F18}" type="presOf" srcId="{3753F412-2EB5-4F19-8C2E-847087082EE0}" destId="{85AD5DF8-A4C2-426B-A1A4-E53D569627AD}" srcOrd="0" destOrd="0" presId="urn:microsoft.com/office/officeart/2008/layout/VerticalCurvedList"/>
    <dgm:cxn modelId="{5987F35F-4B74-4F4B-8004-2A715DD28C67}" srcId="{7A1624DB-8DD0-47A6-A39E-64861AABB498}" destId="{96492413-ADC1-46CF-9012-121A95B7042B}" srcOrd="2" destOrd="0" parTransId="{2324575F-4BEB-4D4C-AE8F-1D0982568249}" sibTransId="{D161B947-291A-4D2C-9359-0C06D57A03ED}"/>
    <dgm:cxn modelId="{4CC7397C-855F-4E9B-A180-78DB71FA3FF2}" type="presParOf" srcId="{0E650FAE-23C6-48B8-ACB0-47B385CDD903}" destId="{4933685E-D140-400C-AF37-E32D480C1CCE}" srcOrd="0" destOrd="0" presId="urn:microsoft.com/office/officeart/2008/layout/VerticalCurvedList"/>
    <dgm:cxn modelId="{E6BF9D00-8A92-4CFC-8F6C-08E002F63721}" type="presParOf" srcId="{4933685E-D140-400C-AF37-E32D480C1CCE}" destId="{C3972767-FE63-4DAB-954E-9C5638439468}" srcOrd="0" destOrd="0" presId="urn:microsoft.com/office/officeart/2008/layout/VerticalCurvedList"/>
    <dgm:cxn modelId="{9E0244A4-77AB-4486-8B96-39B7A2102374}" type="presParOf" srcId="{C3972767-FE63-4DAB-954E-9C5638439468}" destId="{6CF813DC-25D6-4D58-902A-18587BE58534}" srcOrd="0" destOrd="0" presId="urn:microsoft.com/office/officeart/2008/layout/VerticalCurvedList"/>
    <dgm:cxn modelId="{4D8496BD-3A06-4C79-981B-DAA9B280A52A}" type="presParOf" srcId="{C3972767-FE63-4DAB-954E-9C5638439468}" destId="{22F414B8-643F-4BD5-A105-B29F09E83B99}" srcOrd="1" destOrd="0" presId="urn:microsoft.com/office/officeart/2008/layout/VerticalCurvedList"/>
    <dgm:cxn modelId="{5F11775C-3708-4780-B20A-FC71276B5885}" type="presParOf" srcId="{C3972767-FE63-4DAB-954E-9C5638439468}" destId="{BB60D599-BAEA-4587-8594-B0D7A4FEC426}" srcOrd="2" destOrd="0" presId="urn:microsoft.com/office/officeart/2008/layout/VerticalCurvedList"/>
    <dgm:cxn modelId="{583D5E01-8771-410D-963A-2AD7E4FF9765}" type="presParOf" srcId="{C3972767-FE63-4DAB-954E-9C5638439468}" destId="{04AAC4CD-EC09-4D8A-A754-B67B0956BCC9}" srcOrd="3" destOrd="0" presId="urn:microsoft.com/office/officeart/2008/layout/VerticalCurvedList"/>
    <dgm:cxn modelId="{51780AA1-7C61-481A-82D4-D705D11B6752}" type="presParOf" srcId="{4933685E-D140-400C-AF37-E32D480C1CCE}" destId="{85AD5DF8-A4C2-426B-A1A4-E53D569627AD}" srcOrd="1" destOrd="0" presId="urn:microsoft.com/office/officeart/2008/layout/VerticalCurvedList"/>
    <dgm:cxn modelId="{08FE5F55-FB8A-4EBF-80F2-734A2B33F78E}" type="presParOf" srcId="{4933685E-D140-400C-AF37-E32D480C1CCE}" destId="{CD970EB1-1DFD-4111-9613-07A4941C4B94}" srcOrd="2" destOrd="0" presId="urn:microsoft.com/office/officeart/2008/layout/VerticalCurvedList"/>
    <dgm:cxn modelId="{E08715F5-8C8D-48F5-B9AE-1C54D8AB56C6}" type="presParOf" srcId="{CD970EB1-1DFD-4111-9613-07A4941C4B94}" destId="{4050369A-6E87-4E14-BA38-C16AC3DA5781}" srcOrd="0" destOrd="0" presId="urn:microsoft.com/office/officeart/2008/layout/VerticalCurvedList"/>
    <dgm:cxn modelId="{606FA757-D3CB-43D3-8D36-2EC80FB02019}" type="presParOf" srcId="{4933685E-D140-400C-AF37-E32D480C1CCE}" destId="{B882E18E-6B79-4849-888F-F20C1D26C707}" srcOrd="3" destOrd="0" presId="urn:microsoft.com/office/officeart/2008/layout/VerticalCurvedList"/>
    <dgm:cxn modelId="{75A78B69-9DF6-47FD-A8BA-8D6867640E3D}" type="presParOf" srcId="{4933685E-D140-400C-AF37-E32D480C1CCE}" destId="{49B54209-5AAA-44D0-BF16-7E63195ABA62}" srcOrd="4" destOrd="0" presId="urn:microsoft.com/office/officeart/2008/layout/VerticalCurvedList"/>
    <dgm:cxn modelId="{0CD95717-3B8E-4265-988B-F01F83FD97C8}" type="presParOf" srcId="{49B54209-5AAA-44D0-BF16-7E63195ABA62}" destId="{D4793205-9428-4542-8BDF-C09826F0E751}" srcOrd="0" destOrd="0" presId="urn:microsoft.com/office/officeart/2008/layout/VerticalCurvedList"/>
    <dgm:cxn modelId="{2CFC4767-5DC9-4039-A720-6926C5837A76}" type="presParOf" srcId="{4933685E-D140-400C-AF37-E32D480C1CCE}" destId="{36F23D95-603F-49AF-A833-32FFE7BE14D4}" srcOrd="5" destOrd="0" presId="urn:microsoft.com/office/officeart/2008/layout/VerticalCurvedList"/>
    <dgm:cxn modelId="{EEC901FF-2047-4350-889D-4C02104351BA}" type="presParOf" srcId="{4933685E-D140-400C-AF37-E32D480C1CCE}" destId="{79218A01-846C-450A-845E-1827E73C2659}" srcOrd="6" destOrd="0" presId="urn:microsoft.com/office/officeart/2008/layout/VerticalCurvedList"/>
    <dgm:cxn modelId="{9754E4B1-D890-42FD-A732-15BCA32A5F15}" type="presParOf" srcId="{79218A01-846C-450A-845E-1827E73C2659}" destId="{8AD2A4F4-9845-4FEB-89D6-BD4EB548E309}" srcOrd="0" destOrd="0" presId="urn:microsoft.com/office/officeart/2008/layout/VerticalCurvedList"/>
    <dgm:cxn modelId="{ADB018D3-98E3-4D46-81DD-308EE127AD4D}" type="presParOf" srcId="{4933685E-D140-400C-AF37-E32D480C1CCE}" destId="{74CC4A82-3171-46DA-8753-8887A2E3E621}" srcOrd="7" destOrd="0" presId="urn:microsoft.com/office/officeart/2008/layout/VerticalCurvedList"/>
    <dgm:cxn modelId="{D0D674B7-4DD0-45CA-9847-5AC5E260CA7E}" type="presParOf" srcId="{4933685E-D140-400C-AF37-E32D480C1CCE}" destId="{8F2BF763-201E-46C5-B9F1-A77D4C04B4D2}" srcOrd="8" destOrd="0" presId="urn:microsoft.com/office/officeart/2008/layout/VerticalCurvedList"/>
    <dgm:cxn modelId="{B051648F-2585-4429-BC66-68D668AC9F0E}" type="presParOf" srcId="{8F2BF763-201E-46C5-B9F1-A77D4C04B4D2}" destId="{AE7635EC-3085-4417-BA83-2AD88B25D5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14B8-643F-4BD5-A105-B29F09E83B99}">
      <dsp:nvSpPr>
        <dsp:cNvPr id="0" name=""/>
        <dsp:cNvSpPr/>
      </dsp:nvSpPr>
      <dsp:spPr>
        <a:xfrm>
          <a:off x="-5663183" y="-866901"/>
          <a:ext cx="6742530" cy="6742530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5DF8-A4C2-426B-A1A4-E53D569627AD}">
      <dsp:nvSpPr>
        <dsp:cNvPr id="0" name=""/>
        <dsp:cNvSpPr/>
      </dsp:nvSpPr>
      <dsp:spPr>
        <a:xfrm>
          <a:off x="564999" y="385071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설계</a:t>
          </a:r>
          <a:endParaRPr lang="en-US" altLang="ko-KR" sz="3000" b="1" kern="1200" dirty="0"/>
        </a:p>
      </dsp:txBody>
      <dsp:txXfrm>
        <a:off x="564999" y="385071"/>
        <a:ext cx="7650718" cy="770542"/>
      </dsp:txXfrm>
    </dsp:sp>
    <dsp:sp modelId="{4050369A-6E87-4E14-BA38-C16AC3DA5781}">
      <dsp:nvSpPr>
        <dsp:cNvPr id="0" name=""/>
        <dsp:cNvSpPr/>
      </dsp:nvSpPr>
      <dsp:spPr>
        <a:xfrm>
          <a:off x="83409" y="288753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2E18E-6B79-4849-888F-F20C1D26C707}">
      <dsp:nvSpPr>
        <dsp:cNvPr id="0" name=""/>
        <dsp:cNvSpPr/>
      </dsp:nvSpPr>
      <dsp:spPr>
        <a:xfrm>
          <a:off x="1006768" y="1541085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구현</a:t>
          </a:r>
        </a:p>
      </dsp:txBody>
      <dsp:txXfrm>
        <a:off x="1006768" y="1541085"/>
        <a:ext cx="7208948" cy="770542"/>
      </dsp:txXfrm>
    </dsp:sp>
    <dsp:sp modelId="{D4793205-9428-4542-8BDF-C09826F0E751}">
      <dsp:nvSpPr>
        <dsp:cNvPr id="0" name=""/>
        <dsp:cNvSpPr/>
      </dsp:nvSpPr>
      <dsp:spPr>
        <a:xfrm>
          <a:off x="525179" y="1444767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23D95-603F-49AF-A833-32FFE7BE14D4}">
      <dsp:nvSpPr>
        <dsp:cNvPr id="0" name=""/>
        <dsp:cNvSpPr/>
      </dsp:nvSpPr>
      <dsp:spPr>
        <a:xfrm>
          <a:off x="1006768" y="2697099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시험</a:t>
          </a:r>
        </a:p>
      </dsp:txBody>
      <dsp:txXfrm>
        <a:off x="1006768" y="2697099"/>
        <a:ext cx="7208948" cy="770542"/>
      </dsp:txXfrm>
    </dsp:sp>
    <dsp:sp modelId="{8AD2A4F4-9845-4FEB-89D6-BD4EB548E309}">
      <dsp:nvSpPr>
        <dsp:cNvPr id="0" name=""/>
        <dsp:cNvSpPr/>
      </dsp:nvSpPr>
      <dsp:spPr>
        <a:xfrm>
          <a:off x="525179" y="2600782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C4A82-3171-46DA-8753-8887A2E3E621}">
      <dsp:nvSpPr>
        <dsp:cNvPr id="0" name=""/>
        <dsp:cNvSpPr/>
      </dsp:nvSpPr>
      <dsp:spPr>
        <a:xfrm>
          <a:off x="564999" y="3853114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유지보수</a:t>
          </a:r>
        </a:p>
      </dsp:txBody>
      <dsp:txXfrm>
        <a:off x="564999" y="3853114"/>
        <a:ext cx="7650718" cy="770542"/>
      </dsp:txXfrm>
    </dsp:sp>
    <dsp:sp modelId="{AE7635EC-3085-4417-BA83-2AD88B25D521}">
      <dsp:nvSpPr>
        <dsp:cNvPr id="0" name=""/>
        <dsp:cNvSpPr/>
      </dsp:nvSpPr>
      <dsp:spPr>
        <a:xfrm>
          <a:off x="83409" y="3756796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1640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1859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4063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33325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7106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7611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4421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62438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42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70425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Vat</a:t>
            </a:r>
            <a:r>
              <a:rPr lang="ko-KR" altLang="en-US" dirty="0"/>
              <a:t>에 대해 질문</a:t>
            </a:r>
            <a:r>
              <a:rPr lang="en-US" altLang="ko-KR" dirty="0"/>
              <a:t>. </a:t>
            </a:r>
            <a:r>
              <a:rPr lang="ko-KR" altLang="en-US" dirty="0"/>
              <a:t>눈속임</a:t>
            </a:r>
            <a:r>
              <a:rPr lang="en-US" altLang="ko-KR" dirty="0"/>
              <a:t>? Vat..</a:t>
            </a:r>
            <a:r>
              <a:rPr lang="ko-KR" altLang="en-US" dirty="0"/>
              <a:t>배제</a:t>
            </a:r>
            <a:endParaRPr lang="en-US" altLang="ko-KR" dirty="0"/>
          </a:p>
          <a:p>
            <a:pPr>
              <a:spcAft>
                <a:spcPct val="75000"/>
              </a:spcAft>
            </a:pPr>
            <a:r>
              <a:rPr lang="en-US" dirty="0"/>
              <a:t>=&gt; </a:t>
            </a:r>
            <a:r>
              <a:rPr lang="ko-KR" altLang="en-US" dirty="0"/>
              <a:t>눈속임이 아니라 </a:t>
            </a:r>
            <a:r>
              <a:rPr lang="en-US" altLang="ko-KR" dirty="0"/>
              <a:t>(</a:t>
            </a:r>
            <a:r>
              <a:rPr lang="ko-KR" altLang="en-US" dirty="0"/>
              <a:t>부가가치세가 이윤에 대해서 세금을 내는 것이기에</a:t>
            </a:r>
            <a:r>
              <a:rPr lang="en-US" altLang="ko-KR" dirty="0"/>
              <a:t>).  </a:t>
            </a:r>
            <a:r>
              <a:rPr lang="ko-KR" altLang="en-US" dirty="0"/>
              <a:t>따로 산정을 하지 않았으므로 </a:t>
            </a:r>
            <a:r>
              <a:rPr lang="en-US" altLang="ko-KR" dirty="0"/>
              <a:t>VAT</a:t>
            </a:r>
            <a:r>
              <a:rPr lang="ko-KR" altLang="en-US" dirty="0"/>
              <a:t>를 제외했다고 명시한 것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1641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9110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392187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93644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어떻게 </a:t>
            </a:r>
            <a:r>
              <a:rPr lang="ko-KR" altLang="en-US" dirty="0" err="1"/>
              <a:t>추정하였나</a:t>
            </a:r>
            <a:r>
              <a:rPr lang="en-US" altLang="ko-KR" dirty="0"/>
              <a:t>? A) </a:t>
            </a:r>
            <a:r>
              <a:rPr lang="ko-KR" altLang="en-US" dirty="0"/>
              <a:t>각 단계의 규모를 예상해서 이렇게 생각해봤습니다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66986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총괄 책임자가 곧 프로젝트매니저를 뜻합니다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847045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6504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70055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14806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1.745%</a:t>
            </a:r>
            <a:r>
              <a:rPr lang="ko-KR" altLang="en-US" dirty="0"/>
              <a:t>에 대한 태클 </a:t>
            </a:r>
            <a:r>
              <a:rPr lang="en-US" altLang="ko-KR" dirty="0"/>
              <a:t>&lt;-</a:t>
            </a:r>
            <a:r>
              <a:rPr lang="en-US" altLang="ko-KR" baseline="0" dirty="0"/>
              <a:t> </a:t>
            </a:r>
            <a:r>
              <a:rPr lang="ko-KR" altLang="en-US" baseline="0" dirty="0"/>
              <a:t>저번에 </a:t>
            </a:r>
            <a:r>
              <a:rPr lang="ko-KR" altLang="en-US" baseline="0" dirty="0" err="1"/>
              <a:t>했던걸로</a:t>
            </a:r>
            <a:r>
              <a:rPr lang="en-US" altLang="ko-KR" baseline="0" dirty="0"/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1.745% =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예산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총액의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70%.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부동산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위약금을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참조하여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적음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계약금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예산총액의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위약금은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금액의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주당은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나눈것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4522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62051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신용평가기관에 대한 이야기 </a:t>
            </a:r>
            <a:r>
              <a:rPr lang="en-US" altLang="ko-KR" dirty="0"/>
              <a:t>: </a:t>
            </a:r>
            <a:r>
              <a:rPr lang="ko-KR" altLang="en-US" dirty="0"/>
              <a:t>빼먹었습니다</a:t>
            </a:r>
            <a:r>
              <a:rPr lang="en-US" altLang="ko-KR" dirty="0"/>
              <a:t>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7747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7785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62760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단계별 품질보증서</a:t>
            </a:r>
            <a:endParaRPr lang="en-US" altLang="ko-KR" dirty="0"/>
          </a:p>
          <a:p>
            <a:pPr>
              <a:spcAft>
                <a:spcPct val="75000"/>
              </a:spcAft>
            </a:pPr>
            <a:r>
              <a:rPr lang="ko-KR" altLang="en-US" dirty="0"/>
              <a:t>사용자 매뉴얼</a:t>
            </a:r>
            <a:endParaRPr lang="en-US" altLang="ko-KR" dirty="0"/>
          </a:p>
          <a:p>
            <a:pPr>
              <a:spcAft>
                <a:spcPct val="75000"/>
              </a:spcAft>
            </a:pPr>
            <a:r>
              <a:rPr lang="en-US" dirty="0"/>
              <a:t>&lt;- </a:t>
            </a:r>
            <a:r>
              <a:rPr lang="ko-KR" altLang="en-US" dirty="0"/>
              <a:t>시나리오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28497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아 이거 어떻게 나누셨어요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55958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88290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이해관계자에 왜 사용자가 있는가</a:t>
            </a:r>
            <a:r>
              <a:rPr lang="en-US" altLang="ko-KR" dirty="0"/>
              <a:t>? </a:t>
            </a:r>
            <a:r>
              <a:rPr lang="ko-KR" altLang="en-US" dirty="0"/>
              <a:t>이것은 프로젝트 개발에 대한 이해관계자인데 프로젝트를 개발 할 때 사용자는 이해관계자가 아니지 </a:t>
            </a:r>
            <a:r>
              <a:rPr lang="ko-KR" altLang="en-US" dirty="0" err="1"/>
              <a:t>않는냐</a:t>
            </a:r>
            <a:r>
              <a:rPr lang="en-US" altLang="ko-KR" dirty="0"/>
              <a:t>?</a:t>
            </a:r>
          </a:p>
          <a:p>
            <a:pPr marL="228600" indent="-228600">
              <a:spcAft>
                <a:spcPct val="75000"/>
              </a:spcAft>
              <a:buAutoNum type="alphaUcParenR"/>
            </a:pPr>
            <a:r>
              <a:rPr lang="ko-KR" altLang="en-US" dirty="0"/>
              <a:t>이해관계자가 이 프로젝트와 관련된</a:t>
            </a:r>
            <a:r>
              <a:rPr lang="en-US" altLang="ko-KR" dirty="0"/>
              <a:t>, </a:t>
            </a:r>
            <a:r>
              <a:rPr lang="ko-KR" altLang="en-US" dirty="0"/>
              <a:t>영향을 미치는 사람들을 의미합니다</a:t>
            </a:r>
            <a:r>
              <a:rPr lang="en-US" altLang="ko-KR" dirty="0"/>
              <a:t>. </a:t>
            </a:r>
            <a:r>
              <a:rPr lang="ko-KR" altLang="en-US" dirty="0"/>
              <a:t>이것은 프로젝트 종료 후에도 영향을 받는 사람들도 해당됩니다</a:t>
            </a:r>
            <a:r>
              <a:rPr lang="en-US" altLang="ko-KR" dirty="0"/>
              <a:t>. </a:t>
            </a:r>
            <a:r>
              <a:rPr lang="ko-KR" altLang="en-US" dirty="0"/>
              <a:t>그러므로 사용자를 이해관계자에 포함했습니다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44716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36438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산정 리스트 출력 필요</a:t>
            </a:r>
            <a:endParaRPr lang="en-US" altLang="ko-KR" dirty="0"/>
          </a:p>
          <a:p>
            <a:pPr>
              <a:spcAft>
                <a:spcPct val="75000"/>
              </a:spcAft>
            </a:pPr>
            <a:r>
              <a:rPr lang="en-US" dirty="0"/>
              <a:t>EO</a:t>
            </a:r>
            <a:r>
              <a:rPr lang="ko-KR" altLang="en-US" dirty="0"/>
              <a:t>가 없는 이유</a:t>
            </a:r>
            <a:r>
              <a:rPr lang="en-US" altLang="ko-KR" dirty="0"/>
              <a:t>?</a:t>
            </a:r>
          </a:p>
          <a:p>
            <a:pPr>
              <a:spcAft>
                <a:spcPct val="75000"/>
              </a:spcAft>
            </a:pPr>
            <a:r>
              <a:rPr lang="en-US" dirty="0"/>
              <a:t>EIF</a:t>
            </a:r>
            <a:r>
              <a:rPr lang="ko-KR" altLang="en-US" dirty="0"/>
              <a:t>를 </a:t>
            </a:r>
            <a:r>
              <a:rPr lang="en-US" altLang="ko-KR" dirty="0"/>
              <a:t>IEF </a:t>
            </a:r>
            <a:r>
              <a:rPr lang="ko-KR" altLang="en-US" dirty="0"/>
              <a:t>오타</a:t>
            </a:r>
            <a:r>
              <a:rPr lang="en-US" altLang="ko-KR" dirty="0"/>
              <a:t>..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61057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299801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1629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MySQL</a:t>
            </a:r>
            <a:r>
              <a:rPr lang="ko-KR" altLang="en-US" dirty="0"/>
              <a:t>에 대한 태클</a:t>
            </a:r>
            <a:r>
              <a:rPr lang="en-US" altLang="ko-KR" dirty="0"/>
              <a:t>.</a:t>
            </a:r>
          </a:p>
          <a:p>
            <a:pPr>
              <a:spcAft>
                <a:spcPct val="75000"/>
              </a:spcAft>
            </a:pPr>
            <a:r>
              <a:rPr lang="ko-KR" altLang="en-US" dirty="0"/>
              <a:t>이 정도 교육센터를 </a:t>
            </a:r>
            <a:r>
              <a:rPr lang="ko-KR" altLang="en-US" dirty="0" err="1"/>
              <a:t>버틸수</a:t>
            </a:r>
            <a:r>
              <a:rPr lang="ko-KR" altLang="en-US" dirty="0"/>
              <a:t> 있냐</a:t>
            </a:r>
            <a:r>
              <a:rPr lang="en-US" altLang="ko-KR" dirty="0"/>
              <a:t>?</a:t>
            </a:r>
          </a:p>
          <a:p>
            <a:pPr marL="228600" indent="-228600">
              <a:spcAft>
                <a:spcPct val="75000"/>
              </a:spcAft>
              <a:buAutoNum type="alphaUcParenR"/>
            </a:pPr>
            <a:r>
              <a:rPr lang="ko-KR" altLang="en-US" dirty="0"/>
              <a:t>이게 학교처럼 실시간으로 수천</a:t>
            </a:r>
            <a:r>
              <a:rPr lang="en-US" altLang="ko-KR" dirty="0"/>
              <a:t>, </a:t>
            </a:r>
            <a:r>
              <a:rPr lang="ko-KR" altLang="en-US" dirty="0" err="1"/>
              <a:t>수만명이</a:t>
            </a:r>
            <a:r>
              <a:rPr lang="ko-KR" altLang="en-US" baseline="0" dirty="0"/>
              <a:t> 동시접속하는 규모가 아니다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상시적으로 신청하는 것이기 때문에 </a:t>
            </a:r>
            <a:r>
              <a:rPr lang="en-US" altLang="ko-KR" baseline="0" dirty="0"/>
              <a:t>MySQL</a:t>
            </a:r>
            <a:r>
              <a:rPr lang="ko-KR" altLang="en-US" baseline="0" dirty="0"/>
              <a:t>만으로도 충분하다고 생각했다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03066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1310831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16743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1139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749998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76037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3891603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내용이 안보임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28248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CPM</a:t>
            </a:r>
            <a:r>
              <a:rPr lang="ko-KR" altLang="en-US" dirty="0"/>
              <a:t>에 대해서 설명</a:t>
            </a:r>
            <a:r>
              <a:rPr lang="en-US" altLang="ko-KR" dirty="0"/>
              <a:t>. </a:t>
            </a:r>
            <a:r>
              <a:rPr lang="ko-KR" altLang="en-US" dirty="0" err="1"/>
              <a:t>주경로</a:t>
            </a:r>
            <a:r>
              <a:rPr lang="ko-KR" altLang="en-US" dirty="0"/>
              <a:t> 파악이 핵심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66454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2449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MS Project</a:t>
            </a:r>
            <a:r>
              <a:rPr lang="ko-KR" altLang="en-US" dirty="0"/>
              <a:t>를 사용하여 만듦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323853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66102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어떤 것을 형상 관리할 것인지를 보여주기 위해 형상 항목들을 나열했고 그 단계를 추적할 수 있도록 단계도 나타내었다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480137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형상통제위원회에 대한 언급이 없다</a:t>
            </a:r>
            <a:r>
              <a:rPr lang="en-US" altLang="ko-KR" dirty="0"/>
              <a:t>. </a:t>
            </a:r>
            <a:r>
              <a:rPr lang="ko-KR" altLang="en-US" dirty="0"/>
              <a:t>누가 </a:t>
            </a:r>
            <a:r>
              <a:rPr lang="en-US" altLang="ko-KR" dirty="0"/>
              <a:t>CCB</a:t>
            </a:r>
            <a:r>
              <a:rPr lang="ko-KR" altLang="en-US" dirty="0"/>
              <a:t>를 할 것인지</a:t>
            </a:r>
            <a:r>
              <a:rPr lang="en-US" altLang="ko-KR" dirty="0"/>
              <a:t>…..? </a:t>
            </a:r>
          </a:p>
          <a:p>
            <a:pPr>
              <a:spcAft>
                <a:spcPct val="75000"/>
              </a:spcAft>
            </a:pPr>
            <a:r>
              <a:rPr lang="en-US" dirty="0"/>
              <a:t>CCB</a:t>
            </a:r>
            <a:r>
              <a:rPr lang="ko-KR" altLang="en-US" dirty="0"/>
              <a:t>는 </a:t>
            </a:r>
            <a:r>
              <a:rPr lang="en-US" altLang="ko-KR" dirty="0"/>
              <a:t>PM</a:t>
            </a:r>
            <a:r>
              <a:rPr lang="ko-KR" altLang="en-US" dirty="0"/>
              <a:t>이 한다</a:t>
            </a:r>
            <a:r>
              <a:rPr lang="en-US" altLang="ko-KR" dirty="0"/>
              <a:t>. </a:t>
            </a:r>
          </a:p>
          <a:p>
            <a:pPr>
              <a:spcAft>
                <a:spcPct val="75000"/>
              </a:spcAft>
            </a:pPr>
            <a:r>
              <a:rPr lang="ko-KR" altLang="en-US" dirty="0"/>
              <a:t>왜 빠져있는지</a:t>
            </a:r>
            <a:r>
              <a:rPr lang="en-US" altLang="ko-KR" dirty="0"/>
              <a:t>? A) </a:t>
            </a:r>
            <a:r>
              <a:rPr lang="ko-KR" altLang="en-US" dirty="0"/>
              <a:t>죄송합니다</a:t>
            </a:r>
            <a:r>
              <a:rPr lang="en-US" altLang="ko-KR" dirty="0"/>
              <a:t>. </a:t>
            </a:r>
            <a:r>
              <a:rPr lang="ko-KR" altLang="en-US" dirty="0"/>
              <a:t>빠뜨렸습니다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048442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교수님 </a:t>
            </a:r>
            <a:r>
              <a:rPr lang="en-US" altLang="ko-KR" dirty="0"/>
              <a:t>: </a:t>
            </a:r>
            <a:r>
              <a:rPr lang="ko-KR" altLang="en-US" dirty="0" err="1"/>
              <a:t>변경시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r>
              <a:rPr lang="ko-KR" altLang="en-US" dirty="0"/>
              <a:t>은 지켜지고 있는가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810196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5816097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8699403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각 절차 또는 단계에 대한 프로젝트 내의 </a:t>
            </a:r>
            <a:r>
              <a:rPr lang="ko-KR" altLang="en-US" dirty="0" err="1"/>
              <a:t>품질통제가</a:t>
            </a:r>
            <a:r>
              <a:rPr lang="ko-KR" altLang="en-US" dirty="0"/>
              <a:t> 된 산출물을 고객</a:t>
            </a:r>
            <a:r>
              <a:rPr lang="en-US" altLang="ko-KR" dirty="0"/>
              <a:t>(</a:t>
            </a:r>
            <a:r>
              <a:rPr lang="ko-KR" altLang="en-US" dirty="0"/>
              <a:t>경영층</a:t>
            </a:r>
            <a:r>
              <a:rPr lang="en-US" altLang="ko-KR" dirty="0"/>
              <a:t>)</a:t>
            </a:r>
            <a:r>
              <a:rPr lang="ko-KR" altLang="en-US" dirty="0"/>
              <a:t>에게 정보를 주는 것으로 품질을 보증한다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49830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27055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품질보증서에 대한 이야기 </a:t>
            </a:r>
            <a:r>
              <a:rPr lang="en-US" altLang="ko-KR" dirty="0"/>
              <a:t>: </a:t>
            </a:r>
            <a:r>
              <a:rPr lang="ko-KR" altLang="en-US" dirty="0"/>
              <a:t>단계별 품질보증서를 하나의 시나리오로 생각했다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6401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2047077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문제기술서에 나오는 내용을 센터장</a:t>
            </a:r>
            <a:r>
              <a:rPr lang="en-US" altLang="ko-KR" dirty="0"/>
              <a:t>, </a:t>
            </a:r>
            <a:r>
              <a:rPr lang="ko-KR" altLang="en-US" dirty="0"/>
              <a:t>직원</a:t>
            </a:r>
            <a:r>
              <a:rPr lang="en-US" altLang="ko-KR" dirty="0"/>
              <a:t>, </a:t>
            </a:r>
            <a:r>
              <a:rPr lang="ko-KR" altLang="en-US" dirty="0"/>
              <a:t>회원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과목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수강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게시판 별로 각각의 아이디를 부여하여 분석하였습니다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535253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요구사항을 좀</a:t>
            </a:r>
            <a:r>
              <a:rPr lang="ko-KR" altLang="en-US" baseline="0" dirty="0"/>
              <a:t> 더 구체화하기 위해서 면담과 </a:t>
            </a:r>
            <a:r>
              <a:rPr lang="ko-KR" altLang="en-US" baseline="0" dirty="0" err="1"/>
              <a:t>관찰조사를</a:t>
            </a:r>
            <a:r>
              <a:rPr lang="ko-KR" altLang="en-US" baseline="0" dirty="0"/>
              <a:t> 실시하였습니다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68027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앞에서 분석한 문제기술서를 기반으로 프로세스를 만들었을 때 이 프로세스가 </a:t>
            </a:r>
            <a:r>
              <a:rPr lang="ko-KR" altLang="en-US" dirty="0" err="1"/>
              <a:t>문제기술서</a:t>
            </a:r>
            <a:r>
              <a:rPr lang="ko-KR" altLang="en-US" dirty="0"/>
              <a:t> 분석 중 어디에 해당되는 지 </a:t>
            </a:r>
            <a:r>
              <a:rPr lang="ko-KR" altLang="en-US" dirty="0" err="1"/>
              <a:t>추적성을</a:t>
            </a:r>
            <a:r>
              <a:rPr lang="ko-KR" altLang="en-US" dirty="0"/>
              <a:t> 나타냈다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486588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err="1"/>
              <a:t>신논리에</a:t>
            </a:r>
            <a:r>
              <a:rPr lang="ko-KR" altLang="en-US" dirty="0"/>
              <a:t> 대한 배경도</a:t>
            </a:r>
            <a:r>
              <a:rPr lang="en-US" altLang="ko-KR" dirty="0"/>
              <a:t>. </a:t>
            </a:r>
            <a:r>
              <a:rPr lang="ko-KR" altLang="en-US" dirty="0"/>
              <a:t>수강생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센터장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강사</a:t>
            </a:r>
            <a:r>
              <a:rPr lang="en-US" altLang="ko-KR" baseline="0" dirty="0"/>
              <a:t>, </a:t>
            </a:r>
            <a:r>
              <a:rPr lang="ko-KR" altLang="en-US" baseline="0" dirty="0"/>
              <a:t>관리직원 </a:t>
            </a:r>
            <a:r>
              <a:rPr lang="en-US" altLang="ko-KR" baseline="0" dirty="0"/>
              <a:t>=&gt; </a:t>
            </a:r>
            <a:r>
              <a:rPr lang="ko-KR" altLang="en-US" baseline="0" dirty="0" err="1"/>
              <a:t>외부엔티티</a:t>
            </a:r>
            <a:endParaRPr lang="en-US" altLang="ko-KR" baseline="0" dirty="0"/>
          </a:p>
          <a:p>
            <a:pPr>
              <a:spcAft>
                <a:spcPct val="75000"/>
              </a:spcAft>
            </a:pPr>
            <a:r>
              <a:rPr lang="ko-KR" altLang="en-US" dirty="0"/>
              <a:t>고용노동부</a:t>
            </a:r>
            <a:r>
              <a:rPr lang="en-US" altLang="ko-KR" dirty="0"/>
              <a:t>x : </a:t>
            </a:r>
            <a:r>
              <a:rPr lang="ko-KR" altLang="en-US" dirty="0"/>
              <a:t>센터장이 </a:t>
            </a:r>
            <a:r>
              <a:rPr lang="ko-KR" altLang="en-US" dirty="0" err="1"/>
              <a:t>환급과정</a:t>
            </a:r>
            <a:r>
              <a:rPr lang="ko-KR" altLang="en-US" dirty="0"/>
              <a:t> 신청 결과 정보를 받아 시스템에 입력</a:t>
            </a:r>
            <a:r>
              <a:rPr lang="en-US" altLang="ko-KR" dirty="0"/>
              <a:t>. </a:t>
            </a:r>
            <a:r>
              <a:rPr lang="ko-KR" altLang="en-US" dirty="0"/>
              <a:t>환급대상자명단은 관리직원 작성하여 고용노동부에 준다</a:t>
            </a:r>
            <a:r>
              <a:rPr lang="en-US" altLang="ko-KR" dirty="0"/>
              <a:t>.=&gt; </a:t>
            </a:r>
            <a:r>
              <a:rPr lang="ko-KR" altLang="en-US" dirty="0"/>
              <a:t>물리</a:t>
            </a:r>
            <a:endParaRPr lang="en-US" altLang="ko-KR" dirty="0"/>
          </a:p>
          <a:p>
            <a:pPr>
              <a:spcAft>
                <a:spcPct val="75000"/>
              </a:spcAft>
            </a:pPr>
            <a:r>
              <a:rPr lang="ko-KR" altLang="en-US" dirty="0"/>
              <a:t>신용평가기관</a:t>
            </a:r>
            <a:r>
              <a:rPr lang="en-US" altLang="ko-KR" dirty="0"/>
              <a:t>x : </a:t>
            </a:r>
            <a:r>
              <a:rPr lang="ko-KR" altLang="en-US" dirty="0"/>
              <a:t>잘못했어요</a:t>
            </a:r>
            <a:r>
              <a:rPr lang="en-US" altLang="ko-KR" dirty="0"/>
              <a:t>….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35419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확대 </a:t>
            </a:r>
            <a:r>
              <a:rPr lang="en-US" altLang="ko-KR" dirty="0"/>
              <a:t>: Ctrl</a:t>
            </a:r>
            <a:r>
              <a:rPr lang="en-US" altLang="ko-KR" baseline="0" dirty="0"/>
              <a:t> + +</a:t>
            </a:r>
          </a:p>
          <a:p>
            <a:pPr>
              <a:spcAft>
                <a:spcPct val="75000"/>
              </a:spcAft>
            </a:pPr>
            <a:r>
              <a:rPr lang="ko-KR" altLang="en-US" baseline="0" dirty="0"/>
              <a:t>저희 레벨 </a:t>
            </a:r>
            <a:r>
              <a:rPr lang="en-US" altLang="ko-KR" baseline="0" dirty="0"/>
              <a:t>1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~~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72923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286668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845464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err="1"/>
              <a:t>소단위별로</a:t>
            </a:r>
            <a:r>
              <a:rPr lang="ko-KR" altLang="en-US" dirty="0"/>
              <a:t> 통합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451889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8577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917767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182142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246876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로 구분하여 정의하였습니다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5839173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585196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6633588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308432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701282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232232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561042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4951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383746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0236934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1091835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2044050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err="1"/>
              <a:t>코드번호만</a:t>
            </a:r>
            <a:r>
              <a:rPr lang="ko-KR" altLang="en-US" dirty="0"/>
              <a:t> 있다면 모든 정보를 </a:t>
            </a:r>
            <a:r>
              <a:rPr lang="ko-KR" altLang="en-US" dirty="0" err="1"/>
              <a:t>구분가능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749768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276052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8723314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88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969529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89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4953833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946129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915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315663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537306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684707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071494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(C) 2015, Quality Partners™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EF4BD-9F03-48F3-AF82-04B8417AB676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385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96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859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6999"/>
            <a:ext cx="7705518" cy="2310347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운영 관리 시스템 개발</a:t>
            </a:r>
            <a:endParaRPr lang="en-US" sz="40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22189" y="3707346"/>
            <a:ext cx="7555699" cy="1997418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707346"/>
            <a:ext cx="2749047" cy="1089613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2416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60887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072553"/>
            <a:ext cx="6090450" cy="31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10125" y="414947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_x369451000" descr="EMB00001b4836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596770"/>
            <a:ext cx="4291003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69450920" descr="EMB00001b4836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3" y="1596770"/>
            <a:ext cx="4749798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69450680" descr="EMB00001b4836f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" y="4043725"/>
            <a:ext cx="467014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69444760" descr="EMB00001b4836f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35" y="4043724"/>
            <a:ext cx="476656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아래쪽 화살표 19"/>
          <p:cNvSpPr/>
          <p:nvPr/>
        </p:nvSpPr>
        <p:spPr>
          <a:xfrm>
            <a:off x="2179637" y="2590905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7105295" y="2606525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3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2573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9443720" descr="EMB00001b4836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14500"/>
            <a:ext cx="6832600" cy="4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2133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369444600" descr="EMB00001b483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329853"/>
            <a:ext cx="6565900" cy="3998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경계 설정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027604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 센터 설정 및 프로세스 세분화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5" name="_x369443480" descr="EMB00001b4837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55583"/>
            <a:ext cx="5168900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69443640" descr="EMB00001b4837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2455582"/>
            <a:ext cx="2090876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369445400" descr="EMB00001b4837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80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1" name="_x369445480" descr="EMB00001b4837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78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729048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584276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532870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76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3"/>
            <a:ext cx="9144000" cy="53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응집도를 기준으로 하여 정제 기준을 정하였다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결합도는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결합도를 넘지 않는 선에서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 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응집도는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122767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프로그램 구조도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445320" descr="EMB00001b4837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081859"/>
            <a:ext cx="5397500" cy="45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1003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 규칙 설정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변수명은 영어로 작성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복합어는 대소문자로 단어를 구분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</a:p>
        </p:txBody>
      </p:sp>
    </p:spTree>
    <p:extLst>
      <p:ext uri="{BB962C8B-B14F-4D97-AF65-F5344CB8AC3E}">
        <p14:creationId xmlns:p14="http://schemas.microsoft.com/office/powerpoint/2010/main" val="2384320926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통합교육관리 시스템 구축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체계적 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표준화 및 통합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관리체계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확립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일관성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향상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변화에 유연한 대응 가능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기반 환경 구축 및 운영비용 절감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 및 사유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57299"/>
            <a:ext cx="3342498" cy="33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0657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성공 결정권자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담당자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성공기준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합의된 요구사항과 정해진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예산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기간을 준수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구축된 시스템을 고객에게 인계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성공 결정권자 및 성공 기준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67" y="2124885"/>
            <a:ext cx="2955800" cy="2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22069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170,000,000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(VAT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별도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9728" indent="0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 경비 및 인건비로 예상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예산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44" y="1529753"/>
            <a:ext cx="3221897" cy="3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7402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2454570"/>
              </p:ext>
            </p:extLst>
          </p:nvPr>
        </p:nvGraphicFramePr>
        <p:xfrm>
          <a:off x="776288" y="1446663"/>
          <a:ext cx="8285825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106844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059" y="1992573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254" y="3131781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606" y="4311933"/>
            <a:ext cx="38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31" y="5461380"/>
            <a:ext cx="545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69108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5591"/>
              </p:ext>
            </p:extLst>
          </p:nvPr>
        </p:nvGraphicFramePr>
        <p:xfrm>
          <a:off x="490180" y="1460310"/>
          <a:ext cx="8926775" cy="4711446"/>
        </p:xfrm>
        <a:graphic>
          <a:graphicData uri="http://schemas.openxmlformats.org/drawingml/2006/table">
            <a:tbl>
              <a:tblPr/>
              <a:tblGrid>
                <a:gridCol w="483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Milestone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날짜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시작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2016.03.18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2016.04.15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2016.05.06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2016.05.27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2016.06.03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2016.06.10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및 유지보수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종료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48857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위험요소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8152"/>
              </p:ext>
            </p:extLst>
          </p:nvPr>
        </p:nvGraphicFramePr>
        <p:xfrm>
          <a:off x="489701" y="1378423"/>
          <a:ext cx="8927254" cy="4568190"/>
        </p:xfrm>
        <a:graphic>
          <a:graphicData uri="http://schemas.openxmlformats.org/drawingml/2006/table">
            <a:tbl>
              <a:tblPr/>
              <a:tblGrid>
                <a:gridCol w="438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20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42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요구사항 분석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고객과의 지속적 의사소통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939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부정확한 예산 편성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예산사용계획서 작성 및 외부 감사를 통한 투명성 보장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9236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갑작스런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변경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후 발생하는 고객의 요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사항 변경에 대해서는 관리자의 동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의하에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939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천재지변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손상 등으로 인한 예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기치 못한 일정 지연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계획과 통제 담당인원 배정으로 유연한 일정 관리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85194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요구 인력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2563"/>
              </p:ext>
            </p:extLst>
          </p:nvPr>
        </p:nvGraphicFramePr>
        <p:xfrm>
          <a:off x="489701" y="1433016"/>
          <a:ext cx="8959099" cy="4315796"/>
        </p:xfrm>
        <a:graphic>
          <a:graphicData uri="http://schemas.openxmlformats.org/drawingml/2006/table">
            <a:tbl>
              <a:tblPr/>
              <a:tblGrid>
                <a:gridCol w="298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요구사항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분석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 미팅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782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설계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데이터베이스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설계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문서작업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코딩작업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시험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문서작업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테스터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전환 및 유지보수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유지보수 계획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전환 수행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9347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이해관계자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6615"/>
              </p:ext>
            </p:extLst>
          </p:nvPr>
        </p:nvGraphicFramePr>
        <p:xfrm>
          <a:off x="489701" y="1463128"/>
          <a:ext cx="8959099" cy="4604004"/>
        </p:xfrm>
        <a:graphic>
          <a:graphicData uri="http://schemas.openxmlformats.org/drawingml/2006/table">
            <a:tbl>
              <a:tblPr/>
              <a:tblGrid>
                <a:gridCol w="264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 관계자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1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구성에 대한 결정권을 가지며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개발 비용 지불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059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총괄 책임자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고객과의 의견조율을 하고 고객의 요구사항에 맞춰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일정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예산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품질을 만족하는 시스템 인계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647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총괄 책임자에 의해 배정된 역할과 책임을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수행하며 프로젝트의 기획 및 의사결정에 참여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059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외부 감사 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수행 기관이 작성한 예산 계획서 및 목록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검토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1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고객이 주문한 시스템 사용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61270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프로젝트와 연관된 문서에 대해 서명 및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요구를 정확히 파악 및 제대로 실현될 수 있도록 고객과의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지속적인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의사소통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할당된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예산을 효율적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분배하고 깨끗하게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기간 중 팀 내에서 발생하는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갈등을 해결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책임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단계별 감사로 인해 문제가 발견될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책임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책임 및 권한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책임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446063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예산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편성</a:t>
            </a:r>
            <a:endParaRPr lang="en-US" altLang="ko-KR" sz="2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 소집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lnSpc>
                <a:spcPct val="130000"/>
              </a:lnSpc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규칙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책임 및 권한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권한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89334"/>
            <a:ext cx="3273985" cy="32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2341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고객과 연관된 문서에 대해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서명하고 공식화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최종 산출물에 대해서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공정한 평가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후 발생하는 고객의 요구사항 변경에 대해서는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하에 진행 및 필요한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비용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전액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부담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대한 요구사항을 명세하여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관리자가 미팅을 요청했을 시 이에 응할 책임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프로젝트 산출물에 대한 비용을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정확한 기한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맞춰 지불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책임 및 권한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책임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73626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진행 도중 프로젝트 관리자와 합의 하에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진행방향에 대해서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프로젝트의 산출물은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소유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권을 가짐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정당한 대가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주고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유지보수를 요청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프로젝트 진행 중 발생한 문제에 대해 대처방안을 요구할 권한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정해진 기한 안에 프로젝트 최종 산출물을 인계를 받지 못한 경우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관리자에게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 초과에 대한 위약금을 부과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위약금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초과한 주당 예산 총액의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1.745%)</a:t>
            </a:r>
          </a:p>
          <a:p>
            <a:pPr marL="109728" indent="0">
              <a:buNone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책임 및 권한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권한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576162"/>
      </p:ext>
    </p:extLst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 팀의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통과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인수 시험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통과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 승인 조건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25" y="894929"/>
            <a:ext cx="4375628" cy="43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120"/>
      </p:ext>
    </p:extLst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 계획서 </a:t>
            </a: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(PMP)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335049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0" y="1277675"/>
            <a:ext cx="4613925" cy="5123608"/>
          </a:xfrm>
          <a:noFill/>
        </p:spPr>
        <p:txBody>
          <a:bodyPr>
            <a:noAutofit/>
          </a:bodyPr>
          <a:lstStyle/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 범위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인도물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조직 구성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위험 관리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검증과 확인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검토 계획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4918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51418" y="1733206"/>
            <a:ext cx="3344987" cy="3809999"/>
          </a:xfr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txBody>
          <a:bodyPr anchor="ctr">
            <a:normAutofit/>
          </a:bodyPr>
          <a:lstStyle/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통합 및 표준화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수강신청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유동적인 게시판 운영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모임방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추가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모임방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스터디모임용 게시판을 신설하여 수강생 커뮤니티를 지원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 범위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212269000" descr="EMB000005e4035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3206"/>
            <a:ext cx="5673436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10859"/>
      </p:ext>
    </p:extLst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완료 시 고객에게 납품 되어야 할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인도물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800" b="1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인도물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50226"/>
              </p:ext>
            </p:extLst>
          </p:nvPr>
        </p:nvGraphicFramePr>
        <p:xfrm>
          <a:off x="559179" y="2353832"/>
          <a:ext cx="8734946" cy="275043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367473">
                  <a:extLst>
                    <a:ext uri="{9D8B030D-6E8A-4147-A177-3AD203B41FA5}">
                      <a16:colId xmlns:a16="http://schemas.microsoft.com/office/drawing/2014/main" val="4238311387"/>
                    </a:ext>
                  </a:extLst>
                </a:gridCol>
                <a:gridCol w="4367473">
                  <a:extLst>
                    <a:ext uri="{9D8B030D-6E8A-4147-A177-3AD203B41FA5}">
                      <a16:colId xmlns:a16="http://schemas.microsoft.com/office/drawing/2014/main" val="3607273801"/>
                    </a:ext>
                  </a:extLst>
                </a:gridCol>
              </a:tblGrid>
              <a:tr h="2750431">
                <a:tc>
                  <a:txBody>
                    <a:bodyPr/>
                    <a:lstStyle/>
                    <a:p>
                      <a:pPr algn="l" fontAlgn="base" latinLnBrk="1"/>
                      <a:endParaRPr kumimoji="0" lang="en-US" altLang="ko-KR" sz="2400" b="0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헌장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관리 계획서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명세서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설계 명세서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endParaRPr kumimoji="0" lang="en-US" altLang="ko-KR" sz="2400" b="0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구현 계획서</a:t>
                      </a:r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보고서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테스트 계획서</a:t>
                      </a:r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보고서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유지보수 계획서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종료 보고서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단계별 품질 보증서</a:t>
                      </a:r>
                    </a:p>
                    <a:p>
                      <a:pPr algn="l" latinLnBrk="1"/>
                      <a:endParaRPr lang="ko-KR" altLang="en-US" sz="24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8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01896"/>
      </p:ext>
    </p:extLst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6664" y="1379000"/>
            <a:ext cx="9144000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수행하는 동안 조직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조직 구성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7" name="_x223102336" descr="EMB000003381a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5" y="2157121"/>
            <a:ext cx="8805210" cy="39888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37398"/>
      </p:ext>
    </p:extLst>
  </p:cSld>
  <p:clrMapOvr>
    <a:masterClrMapping/>
  </p:clrMapOvr>
  <p:transition spd="med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조직 구성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89701" y="1433016"/>
          <a:ext cx="8959099" cy="4315796"/>
        </p:xfrm>
        <a:graphic>
          <a:graphicData uri="http://schemas.openxmlformats.org/drawingml/2006/table">
            <a:tbl>
              <a:tblPr/>
              <a:tblGrid>
                <a:gridCol w="298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요구사항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미팅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782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데이터베이스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UI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 설계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문서작업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코딩작업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문서작업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테스터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 및 유지보수 단계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계획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 수행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36336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361" name="_x213949784" descr="EMB000005e403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2726"/>
            <a:ext cx="9092646" cy="46324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21597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89701" y="1433016"/>
          <a:ext cx="8959099" cy="5055072"/>
        </p:xfrm>
        <a:graphic>
          <a:graphicData uri="http://schemas.openxmlformats.org/drawingml/2006/table">
            <a:tbl>
              <a:tblPr/>
              <a:tblGrid>
                <a:gridCol w="298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i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이해관계자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20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i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구성에</a:t>
                      </a:r>
                      <a:r>
                        <a:rPr lang="ko-KR" altLang="en-US" sz="20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결정권</a:t>
                      </a:r>
                      <a:r>
                        <a:rPr lang="ko-KR" altLang="en-US" sz="20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가지며</a:t>
                      </a:r>
                      <a:r>
                        <a:rPr lang="en-US" altLang="ko-KR" sz="20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비용 지불</a:t>
                      </a:r>
                      <a:r>
                        <a:rPr lang="ko-KR" altLang="en-US" sz="20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20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endParaRPr lang="en-US" altLang="ko-KR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고객과의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 조율</a:t>
                      </a:r>
                      <a:r>
                        <a:rPr lang="ko-KR" altLang="en-US" sz="2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하며</a:t>
                      </a:r>
                      <a:r>
                        <a:rPr lang="en-US" altLang="ko-KR" sz="20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</a:t>
                      </a:r>
                      <a:r>
                        <a:rPr lang="ko-KR" altLang="en-US" sz="2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요구되는 수준을 결정하고 해당 수준으로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인도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하는 일을 책임진다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관리자에 의해 배정된 역할과 책임을 수행하며 프로젝트의 기획 및 의사결정에 참여한다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78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감사 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기관이 작성한 예산 계획서 및 목록을 검토하고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품질보증 활동을 수행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따라서 전문가의 경험과 판단을 활용함으로써 프로젝트의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정확성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프로젝트 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품질을 향상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시킨다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고객이 주문한 시스템을 사용한다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10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00206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관리자</a:t>
                      </a:r>
                      <a:r>
                        <a:rPr lang="en-US" altLang="ko-KR" sz="2000" b="1" dirty="0">
                          <a:solidFill>
                            <a:srgbClr val="00206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2000" b="1" dirty="0">
                          <a:solidFill>
                            <a:srgbClr val="00206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교환 관계</a:t>
                      </a: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관리자와 프로젝트 팀이 상호 신뢰와 존중을 바탕으로 높은 질의 관계를 형성하여 프로젝트의 품질을 향상한다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39032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기능점수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1531"/>
              </p:ext>
            </p:extLst>
          </p:nvPr>
        </p:nvGraphicFramePr>
        <p:xfrm>
          <a:off x="481527" y="1657258"/>
          <a:ext cx="8921781" cy="4375056"/>
        </p:xfrm>
        <a:graphic>
          <a:graphicData uri="http://schemas.openxmlformats.org/drawingml/2006/table">
            <a:tbl>
              <a:tblPr/>
              <a:tblGrid>
                <a:gridCol w="1978751">
                  <a:extLst>
                    <a:ext uri="{9D8B030D-6E8A-4147-A177-3AD203B41FA5}">
                      <a16:colId xmlns:a16="http://schemas.microsoft.com/office/drawing/2014/main" val="1543684451"/>
                    </a:ext>
                  </a:extLst>
                </a:gridCol>
                <a:gridCol w="2201241">
                  <a:extLst>
                    <a:ext uri="{9D8B030D-6E8A-4147-A177-3AD203B41FA5}">
                      <a16:colId xmlns:a16="http://schemas.microsoft.com/office/drawing/2014/main" val="4082758605"/>
                    </a:ext>
                  </a:extLst>
                </a:gridCol>
                <a:gridCol w="1548054">
                  <a:extLst>
                    <a:ext uri="{9D8B030D-6E8A-4147-A177-3AD203B41FA5}">
                      <a16:colId xmlns:a16="http://schemas.microsoft.com/office/drawing/2014/main" val="1664463634"/>
                    </a:ext>
                  </a:extLst>
                </a:gridCol>
                <a:gridCol w="1603841">
                  <a:extLst>
                    <a:ext uri="{9D8B030D-6E8A-4147-A177-3AD203B41FA5}">
                      <a16:colId xmlns:a16="http://schemas.microsoft.com/office/drawing/2014/main" val="2289412098"/>
                    </a:ext>
                  </a:extLst>
                </a:gridCol>
                <a:gridCol w="1589894">
                  <a:extLst>
                    <a:ext uri="{9D8B030D-6E8A-4147-A177-3AD203B41FA5}">
                      <a16:colId xmlns:a16="http://schemas.microsoft.com/office/drawing/2014/main" val="3868874402"/>
                    </a:ext>
                  </a:extLst>
                </a:gridCol>
              </a:tblGrid>
              <a:tr h="62500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 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복잡도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기능점수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42020"/>
                  </a:ext>
                </a:extLst>
              </a:tr>
              <a:tr h="62500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내부논리파일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(ILF)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23223"/>
                  </a:ext>
                </a:extLst>
              </a:tr>
              <a:tr h="625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외부연계파일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(IEF)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9766"/>
                  </a:ext>
                </a:extLst>
              </a:tr>
              <a:tr h="6250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트랜잭션기능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외부입력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EI)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19800"/>
                  </a:ext>
                </a:extLst>
              </a:tr>
              <a:tr h="625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외부출력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EO)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32981"/>
                  </a:ext>
                </a:extLst>
              </a:tr>
              <a:tr h="625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외부조회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EQ)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94480"/>
                  </a:ext>
                </a:extLst>
              </a:tr>
              <a:tr h="62500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304.2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0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54737"/>
      </p:ext>
    </p:extLst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보정계수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86462" y="1633845"/>
          <a:ext cx="8930493" cy="4517478"/>
        </p:xfrm>
        <a:graphic>
          <a:graphicData uri="http://schemas.openxmlformats.org/drawingml/2006/table">
            <a:tbl>
              <a:tblPr/>
              <a:tblGrid>
                <a:gridCol w="3020282">
                  <a:extLst>
                    <a:ext uri="{9D8B030D-6E8A-4147-A177-3AD203B41FA5}">
                      <a16:colId xmlns:a16="http://schemas.microsoft.com/office/drawing/2014/main" val="3753116893"/>
                    </a:ext>
                  </a:extLst>
                </a:gridCol>
                <a:gridCol w="3376835">
                  <a:extLst>
                    <a:ext uri="{9D8B030D-6E8A-4147-A177-3AD203B41FA5}">
                      <a16:colId xmlns:a16="http://schemas.microsoft.com/office/drawing/2014/main" val="995486908"/>
                    </a:ext>
                  </a:extLst>
                </a:gridCol>
                <a:gridCol w="2533376">
                  <a:extLst>
                    <a:ext uri="{9D8B030D-6E8A-4147-A177-3AD203B41FA5}">
                      <a16:colId xmlns:a16="http://schemas.microsoft.com/office/drawing/2014/main" val="2585464093"/>
                    </a:ext>
                  </a:extLst>
                </a:gridCol>
              </a:tblGrid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적용기준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61583"/>
                  </a:ext>
                </a:extLst>
              </a:tr>
              <a:tr h="974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규모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0.108 × loge(304.2) + 0.2229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80692"/>
                  </a:ext>
                </a:extLst>
              </a:tr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업무처리용 소프트웨어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90028"/>
                  </a:ext>
                </a:extLst>
              </a:tr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JSP, JS, CSS, HTML, SQL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67301"/>
                  </a:ext>
                </a:extLst>
              </a:tr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 및 특성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0.025 * </a:t>
                      </a: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영향도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(0) + 1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5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14743"/>
      </p:ext>
    </p:extLst>
  </p:cSld>
  <p:clrMapOvr>
    <a:masterClrMapping/>
  </p:clrMapOvr>
  <p:transition spd="med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27404" y="2170798"/>
          <a:ext cx="8794016" cy="3479375"/>
        </p:xfrm>
        <a:graphic>
          <a:graphicData uri="http://schemas.openxmlformats.org/drawingml/2006/table">
            <a:tbl>
              <a:tblPr/>
              <a:tblGrid>
                <a:gridCol w="2729087">
                  <a:extLst>
                    <a:ext uri="{9D8B030D-6E8A-4147-A177-3AD203B41FA5}">
                      <a16:colId xmlns:a16="http://schemas.microsoft.com/office/drawing/2014/main" val="184867336"/>
                    </a:ext>
                  </a:extLst>
                </a:gridCol>
                <a:gridCol w="2354992">
                  <a:extLst>
                    <a:ext uri="{9D8B030D-6E8A-4147-A177-3AD203B41FA5}">
                      <a16:colId xmlns:a16="http://schemas.microsoft.com/office/drawing/2014/main" val="3010215115"/>
                    </a:ext>
                  </a:extLst>
                </a:gridCol>
                <a:gridCol w="1767434">
                  <a:extLst>
                    <a:ext uri="{9D8B030D-6E8A-4147-A177-3AD203B41FA5}">
                      <a16:colId xmlns:a16="http://schemas.microsoft.com/office/drawing/2014/main" val="3372051509"/>
                    </a:ext>
                  </a:extLst>
                </a:gridCol>
                <a:gridCol w="1942503">
                  <a:extLst>
                    <a:ext uri="{9D8B030D-6E8A-4147-A177-3AD203B41FA5}">
                      <a16:colId xmlns:a16="http://schemas.microsoft.com/office/drawing/2014/main" val="2956804368"/>
                    </a:ext>
                  </a:extLst>
                </a:gridCol>
              </a:tblGrid>
              <a:tr h="15385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산정기준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개발원가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79030"/>
                  </a:ext>
                </a:extLst>
              </a:tr>
              <a:tr h="1940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개발원가의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25%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117,546,422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23,520,479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0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63285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 fontScale="92500" lnSpcReduction="20000"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추적표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경비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70506"/>
              </p:ext>
            </p:extLst>
          </p:nvPr>
        </p:nvGraphicFramePr>
        <p:xfrm>
          <a:off x="490182" y="1269241"/>
          <a:ext cx="8921015" cy="5800842"/>
        </p:xfrm>
        <a:graphic>
          <a:graphicData uri="http://schemas.openxmlformats.org/drawingml/2006/table">
            <a:tbl>
              <a:tblPr/>
              <a:tblGrid>
                <a:gridCol w="2163826">
                  <a:extLst>
                    <a:ext uri="{9D8B030D-6E8A-4147-A177-3AD203B41FA5}">
                      <a16:colId xmlns:a16="http://schemas.microsoft.com/office/drawing/2014/main" val="521058904"/>
                    </a:ext>
                  </a:extLst>
                </a:gridCol>
                <a:gridCol w="2831294">
                  <a:extLst>
                    <a:ext uri="{9D8B030D-6E8A-4147-A177-3AD203B41FA5}">
                      <a16:colId xmlns:a16="http://schemas.microsoft.com/office/drawing/2014/main" val="3926503402"/>
                    </a:ext>
                  </a:extLst>
                </a:gridCol>
                <a:gridCol w="2831294">
                  <a:extLst>
                    <a:ext uri="{9D8B030D-6E8A-4147-A177-3AD203B41FA5}">
                      <a16:colId xmlns:a16="http://schemas.microsoft.com/office/drawing/2014/main" val="3901226795"/>
                    </a:ext>
                  </a:extLst>
                </a:gridCol>
                <a:gridCol w="1094601">
                  <a:extLst>
                    <a:ext uri="{9D8B030D-6E8A-4147-A177-3AD203B41FA5}">
                      <a16:colId xmlns:a16="http://schemas.microsoft.com/office/drawing/2014/main" val="1807058653"/>
                    </a:ext>
                  </a:extLst>
                </a:gridCol>
              </a:tblGrid>
              <a:tr h="278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산출내역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71819"/>
                  </a:ext>
                </a:extLst>
              </a:tr>
              <a:tr h="941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라이선스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MySQL Enterprise Edition Subscription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(1-4 socket server)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(1year)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5,750,000(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년단위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2(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11,500,000(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11,500,000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8726"/>
                  </a:ext>
                </a:extLst>
              </a:tr>
              <a:tr h="6215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Proliant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ML110 GEN9 E5-2603V3 794998-375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서버용 컴퓨터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1,379,000(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1(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1,379,000(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1,379,000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66902"/>
                  </a:ext>
                </a:extLst>
              </a:tr>
              <a:tr h="94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OFFICEJET PRO 8610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복합기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무한공급기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2000ml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370,400(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79515"/>
                  </a:ext>
                </a:extLst>
              </a:tr>
              <a:tr h="3101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감리비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한국정보화진흥원의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“감리대가 산정기준”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15,440,000(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15,440,000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19656"/>
                  </a:ext>
                </a:extLst>
              </a:tr>
              <a:tr h="6215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A4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용지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더블에이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80g)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200,000(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58267"/>
                  </a:ext>
                </a:extLst>
              </a:tr>
              <a:tr h="621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문헌비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6(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210,000(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6622"/>
                  </a:ext>
                </a:extLst>
              </a:tr>
              <a:tr h="621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회의비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10(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2(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1200,000(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1,200,000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43685"/>
                  </a:ext>
                </a:extLst>
              </a:tr>
              <a:tr h="31018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계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30,299,000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4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51200"/>
      </p:ext>
    </p:extLst>
  </p:cSld>
  <p:clrMapOvr>
    <a:masterClrMapping/>
  </p:clrMapOvr>
  <p:transition spd="med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개발비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7361" y="1424232"/>
          <a:ext cx="8841358" cy="5134010"/>
        </p:xfrm>
        <a:graphic>
          <a:graphicData uri="http://schemas.openxmlformats.org/drawingml/2006/table">
            <a:tbl>
              <a:tblPr/>
              <a:tblGrid>
                <a:gridCol w="745814">
                  <a:extLst>
                    <a:ext uri="{9D8B030D-6E8A-4147-A177-3AD203B41FA5}">
                      <a16:colId xmlns:a16="http://schemas.microsoft.com/office/drawing/2014/main" val="3328322072"/>
                    </a:ext>
                  </a:extLst>
                </a:gridCol>
                <a:gridCol w="745814">
                  <a:extLst>
                    <a:ext uri="{9D8B030D-6E8A-4147-A177-3AD203B41FA5}">
                      <a16:colId xmlns:a16="http://schemas.microsoft.com/office/drawing/2014/main" val="3831687363"/>
                    </a:ext>
                  </a:extLst>
                </a:gridCol>
                <a:gridCol w="828392">
                  <a:extLst>
                    <a:ext uri="{9D8B030D-6E8A-4147-A177-3AD203B41FA5}">
                      <a16:colId xmlns:a16="http://schemas.microsoft.com/office/drawing/2014/main" val="191681926"/>
                    </a:ext>
                  </a:extLst>
                </a:gridCol>
                <a:gridCol w="796515">
                  <a:extLst>
                    <a:ext uri="{9D8B030D-6E8A-4147-A177-3AD203B41FA5}">
                      <a16:colId xmlns:a16="http://schemas.microsoft.com/office/drawing/2014/main" val="1183130916"/>
                    </a:ext>
                  </a:extLst>
                </a:gridCol>
                <a:gridCol w="1317678">
                  <a:extLst>
                    <a:ext uri="{9D8B030D-6E8A-4147-A177-3AD203B41FA5}">
                      <a16:colId xmlns:a16="http://schemas.microsoft.com/office/drawing/2014/main" val="433985794"/>
                    </a:ext>
                  </a:extLst>
                </a:gridCol>
                <a:gridCol w="623389">
                  <a:extLst>
                    <a:ext uri="{9D8B030D-6E8A-4147-A177-3AD203B41FA5}">
                      <a16:colId xmlns:a16="http://schemas.microsoft.com/office/drawing/2014/main" val="2842887892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1759723204"/>
                    </a:ext>
                  </a:extLst>
                </a:gridCol>
                <a:gridCol w="1317678">
                  <a:extLst>
                    <a:ext uri="{9D8B030D-6E8A-4147-A177-3AD203B41FA5}">
                      <a16:colId xmlns:a16="http://schemas.microsoft.com/office/drawing/2014/main" val="3104159216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551031738"/>
                    </a:ext>
                  </a:extLst>
                </a:gridCol>
                <a:gridCol w="1317678">
                  <a:extLst>
                    <a:ext uri="{9D8B030D-6E8A-4147-A177-3AD203B41FA5}">
                      <a16:colId xmlns:a16="http://schemas.microsoft.com/office/drawing/2014/main" val="3685413016"/>
                    </a:ext>
                  </a:extLst>
                </a:gridCol>
              </a:tblGrid>
              <a:tr h="41209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기능 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 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단계별 기능 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점수당 단가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단계별 단가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보정계수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18767"/>
                  </a:ext>
                </a:extLst>
              </a:tr>
              <a:tr h="1003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규모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39792"/>
                  </a:ext>
                </a:extLst>
              </a:tr>
              <a:tr h="50721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304.2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519,203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98,648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25,207,472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88443"/>
                  </a:ext>
                </a:extLst>
              </a:tr>
              <a:tr h="50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124,609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31,841,017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04745"/>
                  </a:ext>
                </a:extLst>
              </a:tr>
              <a:tr h="50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166,145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33,963,752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0990"/>
                  </a:ext>
                </a:extLst>
              </a:tr>
              <a:tr h="50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129,801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26,534,181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76581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 후 개발원가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117,546,422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96388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( 20 )%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23,520,479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82902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직접경비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30,299,000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69316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소프트웨어 개발비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부가세 별도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171,365,901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4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05233"/>
      </p:ext>
    </p:extLst>
  </p:cSld>
  <p:clrMapOvr>
    <a:masterClrMapping/>
  </p:clrMapOvr>
  <p:transition spd="med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12735" y="1240253"/>
            <a:ext cx="3648812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투입공수방식 원가산정 단계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5466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투입공수에 의한 소프트웨어 개발비 산정 절차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_x213773208" descr="EMB000005e403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" r="552"/>
          <a:stretch>
            <a:fillRect/>
          </a:stretch>
        </p:blipFill>
        <p:spPr bwMode="auto">
          <a:xfrm>
            <a:off x="2270647" y="1793304"/>
            <a:ext cx="5173638" cy="45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51706"/>
      </p:ext>
    </p:extLst>
  </p:cSld>
  <p:clrMapOvr>
    <a:masterClrMapping/>
  </p:clrMapOvr>
  <p:transition spd="med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13845"/>
            <a:ext cx="9144000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노임단가 기준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노임단가 기준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기준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노임단가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86575" y="2106148"/>
          <a:ext cx="8457424" cy="3824752"/>
        </p:xfrm>
        <a:graphic>
          <a:graphicData uri="http://schemas.openxmlformats.org/drawingml/2006/table">
            <a:tbl>
              <a:tblPr/>
              <a:tblGrid>
                <a:gridCol w="2697451">
                  <a:extLst>
                    <a:ext uri="{9D8B030D-6E8A-4147-A177-3AD203B41FA5}">
                      <a16:colId xmlns:a16="http://schemas.microsoft.com/office/drawing/2014/main" val="4082100426"/>
                    </a:ext>
                  </a:extLst>
                </a:gridCol>
                <a:gridCol w="3575229">
                  <a:extLst>
                    <a:ext uri="{9D8B030D-6E8A-4147-A177-3AD203B41FA5}">
                      <a16:colId xmlns:a16="http://schemas.microsoft.com/office/drawing/2014/main" val="287460287"/>
                    </a:ext>
                  </a:extLst>
                </a:gridCol>
                <a:gridCol w="2184744">
                  <a:extLst>
                    <a:ext uri="{9D8B030D-6E8A-4147-A177-3AD203B41FA5}">
                      <a16:colId xmlns:a16="http://schemas.microsoft.com/office/drawing/2014/main" val="70647360"/>
                    </a:ext>
                  </a:extLst>
                </a:gridCol>
              </a:tblGrid>
              <a:tr h="956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90960"/>
                  </a:ext>
                </a:extLst>
              </a:tr>
              <a:tr h="956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초급기술자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190,787</a:t>
                      </a:r>
                      <a:r>
                        <a:rPr lang="ko-KR" altLang="en-US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73951"/>
                  </a:ext>
                </a:extLst>
              </a:tr>
              <a:tr h="956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초급기능사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118,732</a:t>
                      </a:r>
                      <a:r>
                        <a:rPr lang="ko-KR" altLang="en-US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50273"/>
                  </a:ext>
                </a:extLst>
              </a:tr>
              <a:tr h="95618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9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8976"/>
      </p:ext>
    </p:extLst>
  </p:cSld>
  <p:clrMapOvr>
    <a:masterClrMapping/>
  </p:clrMapOvr>
  <p:transition spd="med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08045" y="1351069"/>
            <a:ext cx="3671047" cy="42156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 원가산정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투입공수산정방</a:t>
            </a: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투입공수방식 원가산정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5994"/>
            <a:ext cx="4160802" cy="445106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8449" y="1362635"/>
            <a:ext cx="3671047" cy="4215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 원가산정 총액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638136" y="3396331"/>
            <a:ext cx="722329" cy="393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456799" y="2425029"/>
          <a:ext cx="4204011" cy="2730499"/>
        </p:xfrm>
        <a:graphic>
          <a:graphicData uri="http://schemas.openxmlformats.org/drawingml/2006/table">
            <a:tbl>
              <a:tblPr/>
              <a:tblGrid>
                <a:gridCol w="1387092">
                  <a:extLst>
                    <a:ext uri="{9D8B030D-6E8A-4147-A177-3AD203B41FA5}">
                      <a16:colId xmlns:a16="http://schemas.microsoft.com/office/drawing/2014/main" val="4082100426"/>
                    </a:ext>
                  </a:extLst>
                </a:gridCol>
                <a:gridCol w="1494357">
                  <a:extLst>
                    <a:ext uri="{9D8B030D-6E8A-4147-A177-3AD203B41FA5}">
                      <a16:colId xmlns:a16="http://schemas.microsoft.com/office/drawing/2014/main" val="287460287"/>
                    </a:ext>
                  </a:extLst>
                </a:gridCol>
                <a:gridCol w="1322562">
                  <a:extLst>
                    <a:ext uri="{9D8B030D-6E8A-4147-A177-3AD203B41FA5}">
                      <a16:colId xmlns:a16="http://schemas.microsoft.com/office/drawing/2014/main" val="70647360"/>
                    </a:ext>
                  </a:extLst>
                </a:gridCol>
              </a:tblGrid>
              <a:tr h="669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직접인건비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제경비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90960"/>
                  </a:ext>
                </a:extLst>
              </a:tr>
              <a:tr h="669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\51,830,145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\62,196,174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\167,130,583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73951"/>
                  </a:ext>
                </a:extLst>
              </a:tr>
              <a:tr h="66948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기술료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직접경비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50273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\22,805,264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\30,299,000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9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936711"/>
      </p:ext>
    </p:extLst>
  </p:cSld>
  <p:clrMapOvr>
    <a:masterClrMapping/>
  </p:clrMapOvr>
  <p:transition spd="med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기능점수 산정 방식과 투입 공수 산정방식 총액 비교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59770" y="1977791"/>
          <a:ext cx="7314330" cy="3495908"/>
        </p:xfrm>
        <a:graphic>
          <a:graphicData uri="http://schemas.openxmlformats.org/drawingml/2006/table">
            <a:tbl>
              <a:tblPr/>
              <a:tblGrid>
                <a:gridCol w="3657165">
                  <a:extLst>
                    <a:ext uri="{9D8B030D-6E8A-4147-A177-3AD203B41FA5}">
                      <a16:colId xmlns:a16="http://schemas.microsoft.com/office/drawing/2014/main" val="1860288747"/>
                    </a:ext>
                  </a:extLst>
                </a:gridCol>
                <a:gridCol w="3657165">
                  <a:extLst>
                    <a:ext uri="{9D8B030D-6E8A-4147-A177-3AD203B41FA5}">
                      <a16:colId xmlns:a16="http://schemas.microsoft.com/office/drawing/2014/main" val="2643341057"/>
                    </a:ext>
                  </a:extLst>
                </a:gridCol>
              </a:tblGrid>
              <a:tr h="8739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77136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기능점수 원가산정 총액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171,365,901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926678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투입공수 원가산정 총액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167,130,583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5787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4,235,318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05144"/>
      </p:ext>
    </p:extLst>
  </p:cSld>
  <p:clrMapOvr>
    <a:masterClrMapping/>
  </p:clrMapOvr>
  <p:transition spd="med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5096" y="1921191"/>
          <a:ext cx="9639309" cy="4017264"/>
        </p:xfrm>
        <a:graphic>
          <a:graphicData uri="http://schemas.openxmlformats.org/drawingml/2006/table">
            <a:tbl>
              <a:tblPr/>
              <a:tblGrid>
                <a:gridCol w="1664925">
                  <a:extLst>
                    <a:ext uri="{9D8B030D-6E8A-4147-A177-3AD203B41FA5}">
                      <a16:colId xmlns:a16="http://schemas.microsoft.com/office/drawing/2014/main" val="3996439956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1513254165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2421239411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2414524676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1048433862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4132149917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53354798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3616274301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3681975014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3970248067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1214959653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578270873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2612765444"/>
                    </a:ext>
                  </a:extLst>
                </a:gridCol>
              </a:tblGrid>
              <a:tr h="331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5533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3/18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4/15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4/16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5/05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5/06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5/26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5/27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6/02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6/03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6/09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2969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42279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8074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2156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38447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29113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 및 프로젝트 종료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7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02541"/>
      </p:ext>
    </p:extLst>
  </p:cSld>
  <p:clrMapOvr>
    <a:masterClrMapping/>
  </p:clrMapOvr>
  <p:transition spd="med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83692"/>
            <a:ext cx="9144000" cy="785095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수행해야 하는 작업 활동을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WBS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이용해 작업 패키지 단위로 세분화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WBS(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작업분할체계도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11265" name="_x212711064" descr="EMB000005e403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2330354"/>
            <a:ext cx="9947275" cy="31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07713"/>
      </p:ext>
    </p:extLst>
  </p:cSld>
  <p:clrMapOvr>
    <a:masterClrMapping/>
  </p:clrMapOvr>
  <p:transition spd="med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41776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기재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단계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Critical Path Method(CPM)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 리스트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66" y="1810990"/>
            <a:ext cx="5793514" cy="47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49380"/>
      </p:ext>
    </p:extLst>
  </p:cSld>
  <p:clrMapOvr>
    <a:masterClrMapping/>
  </p:clrMapOvr>
  <p:transition spd="med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다이어그램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경로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4"/>
            <a:ext cx="9144000" cy="4177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기재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단계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68" y="1784196"/>
            <a:ext cx="6799263" cy="46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4294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95" y="2124113"/>
            <a:ext cx="8069410" cy="439653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간트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차트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85260"/>
            <a:ext cx="9210467" cy="3401139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66700" y="1386231"/>
            <a:ext cx="9144000" cy="4177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기재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단계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972311"/>
      </p:ext>
    </p:extLst>
  </p:cSld>
  <p:clrMapOvr>
    <a:masterClrMapping/>
  </p:clrMapOvr>
  <p:transition spd="med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위험 관리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1152002"/>
            <a:ext cx="9144000" cy="41776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위험 식별 목록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1000" y="1731815"/>
          <a:ext cx="9144000" cy="5030522"/>
        </p:xfrm>
        <a:graphic>
          <a:graphicData uri="http://schemas.openxmlformats.org/drawingml/2006/table">
            <a:tbl>
              <a:tblPr/>
              <a:tblGrid>
                <a:gridCol w="652163">
                  <a:extLst>
                    <a:ext uri="{9D8B030D-6E8A-4147-A177-3AD203B41FA5}">
                      <a16:colId xmlns:a16="http://schemas.microsoft.com/office/drawing/2014/main" val="1753149507"/>
                    </a:ext>
                  </a:extLst>
                </a:gridCol>
                <a:gridCol w="2689262">
                  <a:extLst>
                    <a:ext uri="{9D8B030D-6E8A-4147-A177-3AD203B41FA5}">
                      <a16:colId xmlns:a16="http://schemas.microsoft.com/office/drawing/2014/main" val="3976499694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696338910"/>
                    </a:ext>
                  </a:extLst>
                </a:gridCol>
                <a:gridCol w="2443706">
                  <a:extLst>
                    <a:ext uri="{9D8B030D-6E8A-4147-A177-3AD203B41FA5}">
                      <a16:colId xmlns:a16="http://schemas.microsoft.com/office/drawing/2014/main" val="3926476811"/>
                    </a:ext>
                  </a:extLst>
                </a:gridCol>
                <a:gridCol w="2443706">
                  <a:extLst>
                    <a:ext uri="{9D8B030D-6E8A-4147-A177-3AD203B41FA5}">
                      <a16:colId xmlns:a16="http://schemas.microsoft.com/office/drawing/2014/main" val="903617500"/>
                    </a:ext>
                  </a:extLst>
                </a:gridCol>
              </a:tblGrid>
              <a:tr h="376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 목록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예방 방안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대처 방안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34610"/>
                  </a:ext>
                </a:extLst>
              </a:tr>
              <a:tr h="10764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요구사항 분석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고객과의 지속적인 의사소통을 통해 요구사항 수정</a:t>
                      </a:r>
                    </a:p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미팅 담당 인원 배정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컨설턴트에게 자문을 요청하여 요구사항 분석을 다시 수행한다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이로 인해 발생하는 추가 비용은 팀이 부담한다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06882"/>
                  </a:ext>
                </a:extLst>
              </a:tr>
              <a:tr h="895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부정확한 예산 편성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예산사용계획서 작성 및 외부 감사를 통한 투명성 보장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형상 통제 위원회를 통해 관련 문서를 수정하고 고객의 승인을 받아 예산을 재편성한다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42166"/>
                  </a:ext>
                </a:extLst>
              </a:tr>
              <a:tr h="895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 후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고객의 갑작스런 요구 사항 변경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변경제한 동의서 작성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 후 발생하는 고객의 요구사항 변경에 대해서는 관리자의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동의하에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72495"/>
                  </a:ext>
                </a:extLst>
              </a:tr>
              <a:tr h="657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천재지변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홍수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지진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태풍 등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인한 예기치 못한 일정 지연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계획과 통제 담당인원 배정으로 유연한 일정관리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고객과의 협의를 통해 대처방안 선정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70118"/>
                  </a:ext>
                </a:extLst>
              </a:tr>
              <a:tr h="715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천재지변 외 인력 손실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손상 등으로 인한 예기치 못한 일정 지연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계획과 통제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담당인원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배정으로 유연한 일정관리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계획과 통제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담당인원이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대처방안 선정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373663"/>
      </p:ext>
    </p:extLst>
  </p:cSld>
  <p:clrMapOvr>
    <a:masterClrMapping/>
  </p:clrMapOvr>
  <p:transition spd="med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0999" y="1143196"/>
            <a:ext cx="9144000" cy="10898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시 각종 산출물에 대해 </a:t>
            </a:r>
            <a:r>
              <a:rPr lang="ko-KR" altLang="en-US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확보 및 유지관리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형상 항목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10346" y="2335520"/>
          <a:ext cx="8686054" cy="376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314">
                  <a:extLst>
                    <a:ext uri="{9D8B030D-6E8A-4147-A177-3AD203B41FA5}">
                      <a16:colId xmlns:a16="http://schemas.microsoft.com/office/drawing/2014/main" val="73649585"/>
                    </a:ext>
                  </a:extLst>
                </a:gridCol>
                <a:gridCol w="898163">
                  <a:extLst>
                    <a:ext uri="{9D8B030D-6E8A-4147-A177-3AD203B41FA5}">
                      <a16:colId xmlns:a16="http://schemas.microsoft.com/office/drawing/2014/main" val="2818423301"/>
                    </a:ext>
                  </a:extLst>
                </a:gridCol>
                <a:gridCol w="2882104">
                  <a:extLst>
                    <a:ext uri="{9D8B030D-6E8A-4147-A177-3AD203B41FA5}">
                      <a16:colId xmlns:a16="http://schemas.microsoft.com/office/drawing/2014/main" val="2892522348"/>
                    </a:ext>
                  </a:extLst>
                </a:gridCol>
                <a:gridCol w="2384473">
                  <a:extLst>
                    <a:ext uri="{9D8B030D-6E8A-4147-A177-3AD203B41FA5}">
                      <a16:colId xmlns:a16="http://schemas.microsoft.com/office/drawing/2014/main" val="3125845447"/>
                    </a:ext>
                  </a:extLst>
                </a:gridCol>
              </a:tblGrid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형상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형상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52719"/>
                  </a:ext>
                </a:extLst>
              </a:tr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헌장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계획서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39175"/>
                  </a:ext>
                </a:extLst>
              </a:tr>
              <a:tr h="676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관리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수행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51499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요구사항 명세서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 단계 품질 보증서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 단계 품질 보증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8133"/>
                  </a:ext>
                </a:extLst>
              </a:tr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명세서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사용자 매뉴얼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14352"/>
                  </a:ext>
                </a:extLst>
              </a:tr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계획서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전환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5292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유지보수 계획서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유지보수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69553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종료 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78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31970"/>
      </p:ext>
    </p:extLst>
  </p:cSld>
  <p:clrMapOvr>
    <a:masterClrMapping/>
  </p:clrMapOvr>
  <p:transition spd="med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 변경 절차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292042"/>
            <a:ext cx="9144000" cy="115532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산출물의 변경은 형상 관리 계획에 의해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형상통제위원회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이루어진다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형상 변경 절차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49" name="_x212750064" descr="EMB000005e403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" y="2447365"/>
            <a:ext cx="8747312" cy="379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13135"/>
      </p:ext>
    </p:extLst>
  </p:cSld>
  <p:clrMapOvr>
    <a:masterClrMapping/>
  </p:clrMapOvr>
  <p:transition spd="med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관리 표준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143196"/>
            <a:ext cx="4585448" cy="37336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 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버전을 부여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09728" indent="0" fontAlgn="auto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2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씩 증가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59" y="1515132"/>
            <a:ext cx="3260068" cy="32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3887"/>
      </p:ext>
    </p:extLst>
  </p:cSld>
  <p:clrMapOvr>
    <a:masterClrMapping/>
  </p:clrMapOvr>
  <p:transition spd="med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검증과 확인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598" y="975538"/>
            <a:ext cx="9296401" cy="183116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검증과 확인 과정에 </a:t>
            </a:r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단계 품질 보증 활동을 통해 </a:t>
            </a:r>
            <a:r>
              <a:rPr lang="ko-KR" altLang="en-US" sz="2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하여 고객의 요구사항에 부합하는 제품을  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만든다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단계에서 </a:t>
            </a:r>
            <a:r>
              <a:rPr lang="ko-KR" altLang="en-US" sz="2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작업을 수행하여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요구사항이 충실히 반영되었는지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3" name="_x213709712" descr="EMB000005e403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2" y="2806700"/>
            <a:ext cx="8684187" cy="381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80799"/>
      </p:ext>
    </p:extLst>
  </p:cSld>
  <p:clrMapOvr>
    <a:masterClrMapping/>
  </p:clrMapOvr>
  <p:transition spd="med"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0999" y="1143196"/>
            <a:ext cx="9144000" cy="528300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단계 품질 보증 활동을 통해 고객의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충실히 반영 되었는지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및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고객에게 인계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수행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검증과 확인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내 검토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65760" lvl="1" indent="0" fontAlgn="auto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감사 등의 품질 보증 메커니즘에 의해 수행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수행한 내용은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기록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 fontAlgn="auto">
              <a:buFont typeface="Wingdings 3"/>
              <a:buAutoNum type="arabicParenR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통제 수행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수행 후 나온 품질 개선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사항에 대한 재 작업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 작업은 요구사항 분석 단계로 되돌아가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요구사항을 다시 이해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프로젝트를 수행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49" y="2346751"/>
            <a:ext cx="3914350" cy="39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5681"/>
      </p:ext>
    </p:extLst>
  </p:cSld>
  <p:clrMapOvr>
    <a:masterClrMapping/>
  </p:clrMapOvr>
  <p:transition spd="med"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보증과 품질 통제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1" name="_x212118560" descr="EMB000005e403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522726"/>
            <a:ext cx="8242300" cy="472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12150"/>
      </p:ext>
    </p:extLst>
  </p:cSld>
  <p:clrMapOvr>
    <a:masterClrMapping/>
  </p:clrMapOvr>
  <p:transition spd="med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검토 계획 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0998" y="1143196"/>
            <a:ext cx="9300884" cy="16000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모든 산출물은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작성과 동시에 검토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대상에 포함되며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단계 품질 보증 활동 단계에서 프로젝트의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요구사항이 모두 만족하는지 확인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검토 일정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90736" y="2743199"/>
          <a:ext cx="8692964" cy="3723858"/>
        </p:xfrm>
        <a:graphic>
          <a:graphicData uri="http://schemas.openxmlformats.org/drawingml/2006/table">
            <a:tbl>
              <a:tblPr/>
              <a:tblGrid>
                <a:gridCol w="4812730">
                  <a:extLst>
                    <a:ext uri="{9D8B030D-6E8A-4147-A177-3AD203B41FA5}">
                      <a16:colId xmlns:a16="http://schemas.microsoft.com/office/drawing/2014/main" val="3784703122"/>
                    </a:ext>
                  </a:extLst>
                </a:gridCol>
                <a:gridCol w="2169874">
                  <a:extLst>
                    <a:ext uri="{9D8B030D-6E8A-4147-A177-3AD203B41FA5}">
                      <a16:colId xmlns:a16="http://schemas.microsoft.com/office/drawing/2014/main" val="2475692179"/>
                    </a:ext>
                  </a:extLst>
                </a:gridCol>
                <a:gridCol w="1710360">
                  <a:extLst>
                    <a:ext uri="{9D8B030D-6E8A-4147-A177-3AD203B41FA5}">
                      <a16:colId xmlns:a16="http://schemas.microsoft.com/office/drawing/2014/main" val="1392684750"/>
                    </a:ext>
                  </a:extLst>
                </a:gridCol>
              </a:tblGrid>
              <a:tr h="4414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 예정자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78001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사업 착수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2016. 03. 18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고객 및 프로젝트 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920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2016. 05. 05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79954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설계 명세서 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2016. 05. 26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5807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구현 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2016. 06. 02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97293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시험 검토 회의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2016. 06. 09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3763"/>
                  </a:ext>
                </a:extLst>
              </a:tr>
              <a:tr h="875502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전환 보고서 및 유지보수 계획서 검토 회의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2016. 06. 16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5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35265"/>
      </p:ext>
    </p:extLst>
  </p:cSld>
  <p:clrMapOvr>
    <a:masterClrMapping/>
  </p:clrMapOvr>
  <p:transition spd="med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명세서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(SRS)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528046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요구사항 정리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자료흐름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추적표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자료사전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eer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 시스템 특성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2326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566928" indent="-457200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문제기술 분석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문제기술서 분석 분류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센터 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23163"/>
              </p:ext>
            </p:extLst>
          </p:nvPr>
        </p:nvGraphicFramePr>
        <p:xfrm>
          <a:off x="632038" y="1980605"/>
          <a:ext cx="8757622" cy="1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세부 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RE-3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한 명의 강사는 여러 개의 과목을 강의할 수 있고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하나의 과목을 강의하는 강사는 여러 명이 있을 수 있는데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하나의 교육센터 내에서도 과목별로 여러 명의 강사가 개설 일정에 따라 교대로 강의를 할 수 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08280"/>
              </p:ext>
            </p:extLst>
          </p:nvPr>
        </p:nvGraphicFramePr>
        <p:xfrm>
          <a:off x="640400" y="5048588"/>
          <a:ext cx="8721964" cy="158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분류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ID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원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ID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세부내용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직원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EP-2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함초롬바탕"/>
                        </a:rPr>
                        <a:t>RE-3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한 명의 강사는 여러 개의 과목을 강의할 수 있고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하나의 과목을 강의하는 강사는 여러 명이 있을 수 있는데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하나의 교육센터 내에서도 과목별로 여러 명의 강사가 개설 일정에 따라 교대로 강의를 할 수 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25309"/>
      </p:ext>
    </p:extLst>
  </p:cSld>
  <p:clrMapOvr>
    <a:masterClrMapping/>
  </p:clrMapOvr>
  <p:transition spd="med"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566928" indent="-45720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관찰조사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분석조사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48935"/>
              </p:ext>
            </p:extLst>
          </p:nvPr>
        </p:nvGraphicFramePr>
        <p:xfrm>
          <a:off x="547210" y="1851472"/>
          <a:ext cx="8842450" cy="225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826">
                <a:tc>
                  <a:txBody>
                    <a:bodyPr/>
                    <a:lstStyle/>
                    <a:p>
                      <a:pPr algn="ctr"/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 관리는 어떻게 하나요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관리직원이 수강생 출결 리스트를 작성 후 강사에게 인도합니다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후 강사는 수업을 시작하면 출석체크를 통해 결석한 수강생을 체크하고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관리직원에게 출결 리스트를 인도하여 관리직원은 출결 리스트 바탕으로 로그기록에 남깁니다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76984"/>
              </p:ext>
            </p:extLst>
          </p:nvPr>
        </p:nvGraphicFramePr>
        <p:xfrm>
          <a:off x="546126" y="4838548"/>
          <a:ext cx="8843533" cy="15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관찰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                                   관찰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시스템은 백업 상태 유지를 함으로써 장애 발생 시 신속하게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대처하여 무제한 서비스를 제공한다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68756"/>
      </p:ext>
    </p:extLst>
  </p:cSld>
  <p:clrMapOvr>
    <a:masterClrMapping/>
  </p:clrMapOvr>
  <p:transition spd="med"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운영과목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개설과목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수강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환급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 평가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출결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정의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36120"/>
              </p:ext>
            </p:extLst>
          </p:nvPr>
        </p:nvGraphicFramePr>
        <p:xfrm>
          <a:off x="507945" y="2403894"/>
          <a:ext cx="8895362" cy="460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</a:t>
                      </a:r>
                      <a:r>
                        <a:rPr lang="ko-KR" altLang="en-US" sz="20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명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인원 별 요구사항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등록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SJ-1, SJ-2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교육과정 기간 설정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등록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소개 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삭제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조회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등록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훈련과정인정 신청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7846"/>
      </p:ext>
    </p:extLst>
  </p:cSld>
  <p:clrMapOvr>
    <a:masterClrMapping/>
  </p:clrMapOvr>
  <p:transition spd="med"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배경도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228760904" descr="EMB000008842c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22726"/>
            <a:ext cx="9022307" cy="494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72239"/>
      </p:ext>
    </p:extLst>
  </p:cSld>
  <p:clrMapOvr>
    <a:masterClrMapping/>
  </p:clrMapOvr>
  <p:transition spd="med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pic>
        <p:nvPicPr>
          <p:cNvPr id="2049" name="_x230563616" descr="EMB000008842c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" y="1522726"/>
            <a:ext cx="8998527" cy="4846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6032"/>
      </p:ext>
    </p:extLst>
  </p:cSld>
  <p:clrMapOvr>
    <a:masterClrMapping/>
  </p:clrMapOvr>
  <p:transition spd="med"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관리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_x228780416" descr="EMB000008842c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86247"/>
            <a:ext cx="9144001" cy="52221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37027"/>
      </p:ext>
    </p:extLst>
  </p:cSld>
  <p:clrMapOvr>
    <a:masterClrMapping/>
  </p:clrMapOvr>
  <p:transition spd="med"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관리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환급 과정 등록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1000" y="1757459"/>
            <a:ext cx="9144000" cy="3264917"/>
            <a:chOff x="1012235" y="2180952"/>
            <a:chExt cx="8048637" cy="2655951"/>
          </a:xfrm>
          <a:solidFill>
            <a:schemeClr val="bg1"/>
          </a:solidFill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35" y="2180952"/>
              <a:ext cx="3925492" cy="26379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0888" y="2180952"/>
              <a:ext cx="3919984" cy="26559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20201619"/>
      </p:ext>
    </p:extLst>
  </p:cSld>
  <p:clrMapOvr>
    <a:masterClrMapping/>
  </p:clrMapOvr>
  <p:transition spd="med"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통합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3" y="1235743"/>
            <a:ext cx="9666260" cy="5544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962461"/>
      </p:ext>
    </p:extLst>
  </p:cSld>
  <p:clrMapOvr>
    <a:masterClrMapping/>
  </p:clrMapOvr>
  <p:transition spd="med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요구사항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7" name="Picture 3" descr="C:\Users\Administrator\Desktop\칼무리\K-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72" y="2129497"/>
            <a:ext cx="8547296" cy="3525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7175089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  <a:ln>
            <a:noFill/>
          </a:ln>
        </p:spPr>
      </p:pic>
      <p:sp>
        <p:nvSpPr>
          <p:cNvPr id="26" name="직사각형 25"/>
          <p:cNvSpPr/>
          <p:nvPr/>
        </p:nvSpPr>
        <p:spPr>
          <a:xfrm>
            <a:off x="358515" y="2495550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8515" y="3463214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8515" y="4430878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515" y="5615864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3814" y="1619250"/>
            <a:ext cx="1565535" cy="379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49738" y="4354678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조회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49738" y="3097075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 등록 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구성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630421" y="1587500"/>
            <a:ext cx="4902200" cy="3822700"/>
          </a:xfrm>
          <a:custGeom>
            <a:avLst/>
            <a:gdLst>
              <a:gd name="connsiteX0" fmla="*/ 12700 w 4902200"/>
              <a:gd name="connsiteY0" fmla="*/ 25400 h 3822700"/>
              <a:gd name="connsiteX1" fmla="*/ 1612900 w 4902200"/>
              <a:gd name="connsiteY1" fmla="*/ 0 h 3822700"/>
              <a:gd name="connsiteX2" fmla="*/ 1612900 w 4902200"/>
              <a:gd name="connsiteY2" fmla="*/ 1511300 h 3822700"/>
              <a:gd name="connsiteX3" fmla="*/ 4902200 w 4902200"/>
              <a:gd name="connsiteY3" fmla="*/ 1511300 h 3822700"/>
              <a:gd name="connsiteX4" fmla="*/ 4902200 w 4902200"/>
              <a:gd name="connsiteY4" fmla="*/ 2692400 h 3822700"/>
              <a:gd name="connsiteX5" fmla="*/ 1600200 w 4902200"/>
              <a:gd name="connsiteY5" fmla="*/ 2692400 h 3822700"/>
              <a:gd name="connsiteX6" fmla="*/ 1600200 w 4902200"/>
              <a:gd name="connsiteY6" fmla="*/ 3822700 h 3822700"/>
              <a:gd name="connsiteX7" fmla="*/ 0 w 4902200"/>
              <a:gd name="connsiteY7" fmla="*/ 3822700 h 3822700"/>
              <a:gd name="connsiteX8" fmla="*/ 12700 w 4902200"/>
              <a:gd name="connsiteY8" fmla="*/ 254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2200" h="3822700">
                <a:moveTo>
                  <a:pt x="12700" y="25400"/>
                </a:moveTo>
                <a:lnTo>
                  <a:pt x="1612900" y="0"/>
                </a:lnTo>
                <a:lnTo>
                  <a:pt x="1612900" y="1511300"/>
                </a:lnTo>
                <a:lnTo>
                  <a:pt x="4902200" y="1511300"/>
                </a:lnTo>
                <a:lnTo>
                  <a:pt x="4902200" y="2692400"/>
                </a:lnTo>
                <a:lnTo>
                  <a:pt x="1600200" y="2692400"/>
                </a:lnTo>
                <a:lnTo>
                  <a:pt x="1600200" y="3822700"/>
                </a:lnTo>
                <a:lnTo>
                  <a:pt x="0" y="3822700"/>
                </a:lnTo>
                <a:cubicBezTo>
                  <a:pt x="4233" y="2556933"/>
                  <a:pt x="8467" y="1291167"/>
                  <a:pt x="12700" y="2540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수행</a:t>
            </a:r>
          </a:p>
        </p:txBody>
      </p:sp>
    </p:spTree>
    <p:extLst>
      <p:ext uri="{BB962C8B-B14F-4D97-AF65-F5344CB8AC3E}">
        <p14:creationId xmlns:p14="http://schemas.microsoft.com/office/powerpoint/2010/main" val="11178521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요구사항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C:\Users\Administrator\Desktop\칼무리\K-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13" y="2144883"/>
            <a:ext cx="8839774" cy="3397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062034"/>
      </p:ext>
    </p:extLst>
  </p:cSld>
  <p:clrMapOvr>
    <a:masterClrMapping/>
  </p:clrMapOvr>
  <p:transition spd="med"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제약사항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Picture 3" descr="C:\Users\Administrator\Desktop\칼무리\K-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300" y="2164144"/>
            <a:ext cx="9169700" cy="318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8067971"/>
      </p:ext>
    </p:extLst>
  </p:cSld>
  <p:clrMapOvr>
    <a:masterClrMapping/>
  </p:clrMapOvr>
  <p:transition spd="med"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 요구사항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Administrator\Desktop\칼무리\K-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590" y="2025403"/>
            <a:ext cx="8533648" cy="4453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017441"/>
      </p:ext>
    </p:extLst>
  </p:cSld>
  <p:clrMapOvr>
    <a:masterClrMapping/>
  </p:clrMapOvr>
  <p:transition spd="med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추적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 물리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&gt;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 논리 추적 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28087"/>
              </p:ext>
            </p:extLst>
          </p:nvPr>
        </p:nvGraphicFramePr>
        <p:xfrm>
          <a:off x="477108" y="1529750"/>
          <a:ext cx="8926200" cy="515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 후 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교육과정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과목의 장기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단기 여부 결정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과목소개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과목의 소개를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운영과목에 대해 훈련과정을 받기 위해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훈련과정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사업주의 훈련과정을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 일정 수립 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 일정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연간 교육의 일정을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7812"/>
      </p:ext>
    </p:extLst>
  </p:cSld>
  <p:clrMapOvr>
    <a:masterClrMapping/>
  </p:clrMapOvr>
  <p:transition spd="med"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추적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 논리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&gt;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논리 추적 표</a:t>
            </a:r>
            <a:endParaRPr lang="en-US" altLang="ko-KR" sz="2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09222"/>
              </p:ext>
            </p:extLst>
          </p:nvPr>
        </p:nvGraphicFramePr>
        <p:xfrm>
          <a:off x="477107" y="1529753"/>
          <a:ext cx="9047893" cy="492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 후 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7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사업주 훈련과정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1.5.1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훈련 과정을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개인 환급과정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개인의 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환급과정을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9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 조치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-&gt;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직무의 변경을 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 이력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3.2.1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변경의 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이력을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</a:p>
                    <a:p>
                      <a:pPr marL="0" algn="ctr" defTabSz="914400" rtl="0" eaLnBrk="1" latinLnBrk="1" hangingPunct="1"/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 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직무의 변경 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이력을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657486"/>
      </p:ext>
    </p:extLst>
  </p:cSld>
  <p:clrMapOvr>
    <a:masterClrMapping/>
  </p:clrMapOvr>
  <p:transition spd="med"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운영과목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개설과목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수강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09728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강의 평가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출결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모임방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48921"/>
              </p:ext>
            </p:extLst>
          </p:nvPr>
        </p:nvGraphicFramePr>
        <p:xfrm>
          <a:off x="408296" y="2522313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관리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관리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67830"/>
              </p:ext>
            </p:extLst>
          </p:nvPr>
        </p:nvGraphicFramePr>
        <p:xfrm>
          <a:off x="413870" y="4651362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등록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운영과목을 등록한다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363113"/>
      </p:ext>
    </p:extLst>
  </p:cSld>
  <p:clrMapOvr>
    <a:masterClrMapping/>
  </p:clrMapOvr>
  <p:transition spd="med"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41318"/>
              </p:ext>
            </p:extLst>
          </p:nvPr>
        </p:nvGraphicFramePr>
        <p:xfrm>
          <a:off x="381000" y="1703447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소개 변경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운영과목의 과목소개를 변경한다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97520"/>
              </p:ext>
            </p:extLst>
          </p:nvPr>
        </p:nvGraphicFramePr>
        <p:xfrm>
          <a:off x="382494" y="4105452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삭제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운영과목을 삭제한다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6590"/>
      </p:ext>
    </p:extLst>
  </p:cSld>
  <p:clrMapOvr>
    <a:masterClrMapping/>
  </p:clrMapOvr>
  <p:transition spd="med"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07979"/>
              </p:ext>
            </p:extLst>
          </p:nvPr>
        </p:nvGraphicFramePr>
        <p:xfrm>
          <a:off x="381000" y="1676152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조회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운영과목을 조회한다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47038"/>
              </p:ext>
            </p:extLst>
          </p:nvPr>
        </p:nvGraphicFramePr>
        <p:xfrm>
          <a:off x="382494" y="4078157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등록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훈련과정을 등록한다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92770"/>
      </p:ext>
    </p:extLst>
  </p:cSld>
  <p:clrMapOvr>
    <a:masterClrMapping/>
  </p:clrMapOvr>
  <p:transition spd="med"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28107"/>
              </p:ext>
            </p:extLst>
          </p:nvPr>
        </p:nvGraphicFramePr>
        <p:xfrm>
          <a:off x="381000" y="1693526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훈련과정 등록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사업주의 훈련과정을 등록한다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69537"/>
              </p:ext>
            </p:extLst>
          </p:nvPr>
        </p:nvGraphicFramePr>
        <p:xfrm>
          <a:off x="381000" y="4119100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1.5.2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 환급과정 등록 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개인의 환급과정을 등록한다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82556"/>
      </p:ext>
    </p:extLst>
  </p:cSld>
  <p:clrMapOvr>
    <a:masterClrMapping/>
  </p:clrMapOvr>
  <p:transition spd="med">
    <p:wipe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사전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56318"/>
            <a:ext cx="3674918" cy="411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22002"/>
              </p:ext>
            </p:extLst>
          </p:nvPr>
        </p:nvGraphicFramePr>
        <p:xfrm>
          <a:off x="4200287" y="228671"/>
          <a:ext cx="5462327" cy="6551652"/>
        </p:xfrm>
        <a:graphic>
          <a:graphicData uri="http://schemas.openxmlformats.org/drawingml/2006/table">
            <a:tbl>
              <a:tblPr/>
              <a:tblGrid>
                <a:gridCol w="421250">
                  <a:extLst>
                    <a:ext uri="{9D8B030D-6E8A-4147-A177-3AD203B41FA5}">
                      <a16:colId xmlns:a16="http://schemas.microsoft.com/office/drawing/2014/main" val="694467398"/>
                    </a:ext>
                  </a:extLst>
                </a:gridCol>
                <a:gridCol w="775318">
                  <a:extLst>
                    <a:ext uri="{9D8B030D-6E8A-4147-A177-3AD203B41FA5}">
                      <a16:colId xmlns:a16="http://schemas.microsoft.com/office/drawing/2014/main" val="3690288146"/>
                    </a:ext>
                  </a:extLst>
                </a:gridCol>
                <a:gridCol w="885677">
                  <a:extLst>
                    <a:ext uri="{9D8B030D-6E8A-4147-A177-3AD203B41FA5}">
                      <a16:colId xmlns:a16="http://schemas.microsoft.com/office/drawing/2014/main" val="786185882"/>
                    </a:ext>
                  </a:extLst>
                </a:gridCol>
                <a:gridCol w="3380082">
                  <a:extLst>
                    <a:ext uri="{9D8B030D-6E8A-4147-A177-3AD203B41FA5}">
                      <a16:colId xmlns:a16="http://schemas.microsoft.com/office/drawing/2014/main" val="172697765"/>
                    </a:ext>
                  </a:extLst>
                </a:gridCol>
              </a:tblGrid>
              <a:tr h="242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이름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402692"/>
                  </a:ext>
                </a:extLst>
              </a:tr>
              <a:tr h="7018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관리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{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00188"/>
                  </a:ext>
                </a:extLst>
              </a:tr>
              <a:tr h="928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코드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정보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단기 과정 유형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 여부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운영과목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10620"/>
                  </a:ext>
                </a:extLst>
              </a:tr>
              <a:tr h="70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1.1.1.1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설명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목표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 대상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특장점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일수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시간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 인원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수강료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 내용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 유형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0344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1.1.1.1.1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유형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[ “P” | “E” | “N” | “PE” ]= * P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 환급과정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환급과정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PE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환급과정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80755"/>
                  </a:ext>
                </a:extLst>
              </a:tr>
              <a:tr h="46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1.1.1.2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장단기과정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유형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[ “L” | “S” ]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L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장기과정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단기과정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92410"/>
                  </a:ext>
                </a:extLst>
              </a:tr>
              <a:tr h="475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1.1.1.3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 여부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[ “Y” | “N” 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Y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 :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미개설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8482"/>
                  </a:ext>
                </a:extLst>
              </a:tr>
              <a:tr h="475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저장소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운영과목 리스트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운영과목 리스트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66931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운영과목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80204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할 운영과목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(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과정 유형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 과정 유형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단기 과정 유형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 여부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95925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인정된 운영과목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45352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1.6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7669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876300" y="1917700"/>
            <a:ext cx="58420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55900" y="1917700"/>
            <a:ext cx="83820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2450" y="2908300"/>
            <a:ext cx="78105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2000" y="4216400"/>
            <a:ext cx="58420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500" y="5118100"/>
            <a:ext cx="81915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67809" y="2794000"/>
            <a:ext cx="5842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67433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7" name="그림 3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14" y="1891703"/>
            <a:ext cx="7568427" cy="4883866"/>
          </a:xfrm>
          <a:prstGeom prst="rect">
            <a:avLst/>
          </a:prstGeom>
        </p:spPr>
      </p:pic>
      <p:sp>
        <p:nvSpPr>
          <p:cNvPr id="398" name="Rectangle 2"/>
          <p:cNvSpPr txBox="1">
            <a:spLocks noChangeArrowheads="1"/>
          </p:cNvSpPr>
          <p:nvPr/>
        </p:nvSpPr>
        <p:spPr bwMode="auto">
          <a:xfrm>
            <a:off x="381000" y="1381125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서브 시스템 구조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68197"/>
      </p:ext>
    </p:extLst>
  </p:cSld>
  <p:clrMapOvr>
    <a:masterClrMapping/>
  </p:clrMapOvr>
  <p:transition spd="med"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등록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3542"/>
              </p:ext>
            </p:extLst>
          </p:nvPr>
        </p:nvGraphicFramePr>
        <p:xfrm>
          <a:off x="380999" y="1257732"/>
          <a:ext cx="9144001" cy="5504203"/>
        </p:xfrm>
        <a:graphic>
          <a:graphicData uri="http://schemas.openxmlformats.org/drawingml/2006/table">
            <a:tbl>
              <a:tblPr/>
              <a:tblGrid>
                <a:gridCol w="1752713">
                  <a:extLst>
                    <a:ext uri="{9D8B030D-6E8A-4147-A177-3AD203B41FA5}">
                      <a16:colId xmlns:a16="http://schemas.microsoft.com/office/drawing/2014/main" val="1806550390"/>
                    </a:ext>
                  </a:extLst>
                </a:gridCol>
                <a:gridCol w="7391288">
                  <a:extLst>
                    <a:ext uri="{9D8B030D-6E8A-4147-A177-3AD203B41FA5}">
                      <a16:colId xmlns:a16="http://schemas.microsoft.com/office/drawing/2014/main" val="2271637341"/>
                    </a:ext>
                  </a:extLst>
                </a:gridCol>
              </a:tblGrid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83585"/>
                  </a:ext>
                </a:extLst>
              </a:tr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등록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13142"/>
                  </a:ext>
                </a:extLst>
              </a:tr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운영과목 정보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4566"/>
                  </a:ext>
                </a:extLst>
              </a:tr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59195"/>
                  </a:ext>
                </a:extLst>
              </a:tr>
              <a:tr h="20392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6775"/>
                  </a:ext>
                </a:extLst>
              </a:tr>
              <a:tr h="20392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등록할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등록할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운영과목코드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과목 명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과목 소개 정보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장단기 과정 유형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개설 여부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저장소로 보냄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5778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31" y="2407083"/>
            <a:ext cx="6989920" cy="19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4723"/>
      </p:ext>
    </p:extLst>
  </p:cSld>
  <p:clrMapOvr>
    <a:masterClrMapping/>
  </p:clrMapOvr>
  <p:transition spd="med"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삭제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60429"/>
              </p:ext>
            </p:extLst>
          </p:nvPr>
        </p:nvGraphicFramePr>
        <p:xfrm>
          <a:off x="381000" y="1288741"/>
          <a:ext cx="9144000" cy="5574361"/>
        </p:xfrm>
        <a:graphic>
          <a:graphicData uri="http://schemas.openxmlformats.org/drawingml/2006/table">
            <a:tbl>
              <a:tblPr/>
              <a:tblGrid>
                <a:gridCol w="1752797">
                  <a:extLst>
                    <a:ext uri="{9D8B030D-6E8A-4147-A177-3AD203B41FA5}">
                      <a16:colId xmlns:a16="http://schemas.microsoft.com/office/drawing/2014/main" val="805384055"/>
                    </a:ext>
                  </a:extLst>
                </a:gridCol>
                <a:gridCol w="7391203">
                  <a:extLst>
                    <a:ext uri="{9D8B030D-6E8A-4147-A177-3AD203B41FA5}">
                      <a16:colId xmlns:a16="http://schemas.microsoft.com/office/drawing/2014/main" val="536116426"/>
                    </a:ext>
                  </a:extLst>
                </a:gridCol>
              </a:tblGrid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73719"/>
                  </a:ext>
                </a:extLst>
              </a:tr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삭제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991929"/>
                  </a:ext>
                </a:extLst>
              </a:tr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리스트 정보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운영과목 정보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305928"/>
                  </a:ext>
                </a:extLst>
              </a:tr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0298"/>
                  </a:ext>
                </a:extLst>
              </a:tr>
              <a:tr h="189754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05040"/>
                  </a:ext>
                </a:extLst>
              </a:tr>
              <a:tr h="235028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저장소에서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FOR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정보의 각 운영과목코드에 대해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운영과목코드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운영과목코드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정보에서 해당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삭제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ENDFOR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저장소로 보냄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8612"/>
                  </a:ext>
                </a:extLst>
              </a:tr>
            </a:tbl>
          </a:graphicData>
        </a:graphic>
      </p:graphicFrame>
      <p:pic>
        <p:nvPicPr>
          <p:cNvPr id="7171" name="_x231603816" descr="EMB000008842c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07" y="2468034"/>
            <a:ext cx="6581515" cy="177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15232"/>
      </p:ext>
    </p:extLst>
  </p:cSld>
  <p:clrMapOvr>
    <a:masterClrMapping/>
  </p:clrMapOvr>
  <p:transition spd="med"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조회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56376"/>
              </p:ext>
            </p:extLst>
          </p:nvPr>
        </p:nvGraphicFramePr>
        <p:xfrm>
          <a:off x="482600" y="1279537"/>
          <a:ext cx="9042400" cy="5453624"/>
        </p:xfrm>
        <a:graphic>
          <a:graphicData uri="http://schemas.openxmlformats.org/drawingml/2006/table">
            <a:tbl>
              <a:tblPr/>
              <a:tblGrid>
                <a:gridCol w="1733280">
                  <a:extLst>
                    <a:ext uri="{9D8B030D-6E8A-4147-A177-3AD203B41FA5}">
                      <a16:colId xmlns:a16="http://schemas.microsoft.com/office/drawing/2014/main" val="3779121526"/>
                    </a:ext>
                  </a:extLst>
                </a:gridCol>
                <a:gridCol w="7309120">
                  <a:extLst>
                    <a:ext uri="{9D8B030D-6E8A-4147-A177-3AD203B41FA5}">
                      <a16:colId xmlns:a16="http://schemas.microsoft.com/office/drawing/2014/main" val="1891155730"/>
                    </a:ext>
                  </a:extLst>
                </a:gridCol>
              </a:tblGrid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59607"/>
                  </a:ext>
                </a:extLst>
              </a:tr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72682"/>
                  </a:ext>
                </a:extLst>
              </a:tr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조회할 운영과목 정보</a:t>
                      </a:r>
                      <a:r>
                        <a:rPr lang="en-US" altLang="ko-KR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리스트 정보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95332"/>
                  </a:ext>
                </a:extLst>
              </a:tr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운영과목 정보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41545"/>
                  </a:ext>
                </a:extLst>
              </a:tr>
              <a:tr h="177678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20416"/>
                  </a:ext>
                </a:extLst>
              </a:tr>
              <a:tr h="227805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저장소의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조회할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정보의 각 운영과목정보에 대해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조회할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3.1.1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조회된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운영과목정보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3.1.2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조회된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출력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ENDFOR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15939"/>
                  </a:ext>
                </a:extLst>
              </a:tr>
            </a:tbl>
          </a:graphicData>
        </a:graphic>
      </p:graphicFrame>
      <p:pic>
        <p:nvPicPr>
          <p:cNvPr id="8193" name="_x231605096" descr="EMB000008842c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39" y="2590391"/>
            <a:ext cx="4411322" cy="15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32162"/>
      </p:ext>
    </p:extLst>
  </p:cSld>
  <p:clrMapOvr>
    <a:masterClrMapping/>
  </p:clrMapOvr>
  <p:transition spd="med"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소개 변경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47821"/>
              </p:ext>
            </p:extLst>
          </p:nvPr>
        </p:nvGraphicFramePr>
        <p:xfrm>
          <a:off x="482600" y="1319525"/>
          <a:ext cx="9042400" cy="5489988"/>
        </p:xfrm>
        <a:graphic>
          <a:graphicData uri="http://schemas.openxmlformats.org/drawingml/2006/table">
            <a:tbl>
              <a:tblPr/>
              <a:tblGrid>
                <a:gridCol w="1733151">
                  <a:extLst>
                    <a:ext uri="{9D8B030D-6E8A-4147-A177-3AD203B41FA5}">
                      <a16:colId xmlns:a16="http://schemas.microsoft.com/office/drawing/2014/main" val="1777306153"/>
                    </a:ext>
                  </a:extLst>
                </a:gridCol>
                <a:gridCol w="7309249">
                  <a:extLst>
                    <a:ext uri="{9D8B030D-6E8A-4147-A177-3AD203B41FA5}">
                      <a16:colId xmlns:a16="http://schemas.microsoft.com/office/drawing/2014/main" val="555811614"/>
                    </a:ext>
                  </a:extLst>
                </a:gridCol>
              </a:tblGrid>
              <a:tr h="179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409395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소개 변경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71019"/>
                  </a:ext>
                </a:extLst>
              </a:tr>
              <a:tr h="3551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 인정된 운영과목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변경할 운영과목 소개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리스트 정보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964001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운영과목 리스트 정보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978891"/>
                  </a:ext>
                </a:extLst>
              </a:tr>
              <a:tr h="360265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저장소에서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인정된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정보를 받을 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정보의 각 운영과목코드에 대해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인정된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정보의 운영과목코드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해당 운영과목코드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 	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정보에서 해당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소개 정보의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2.1.1.2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유형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인정된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정보의 환급과정유형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ENDFOR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소개 정보를 받을 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 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변경된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저장소로 보냄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7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48883"/>
      </p:ext>
    </p:extLst>
  </p:cSld>
  <p:clrMapOvr>
    <a:masterClrMapping/>
  </p:clrMapOvr>
  <p:transition spd="med">
    <p:wipe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2"/>
            <a:ext cx="9906000" cy="689800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74531" y="-156745"/>
            <a:ext cx="2946639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EER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246886"/>
      </p:ext>
    </p:extLst>
  </p:cSld>
  <p:clrMapOvr>
    <a:masterClrMapping/>
  </p:clrMapOvr>
  <p:transition spd="med">
    <p:wipe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18608"/>
              </p:ext>
            </p:extLst>
          </p:nvPr>
        </p:nvGraphicFramePr>
        <p:xfrm>
          <a:off x="481009" y="1187358"/>
          <a:ext cx="2968106" cy="5349920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엔티티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1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강의실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강의실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수용가능인원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센터장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0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주민등록번호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계좌정보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정보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0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관리직원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주민등록번호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계좌정보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정보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EER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엔티티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타입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82263"/>
              </p:ext>
            </p:extLst>
          </p:nvPr>
        </p:nvGraphicFramePr>
        <p:xfrm>
          <a:off x="3608977" y="1993446"/>
          <a:ext cx="2968106" cy="4543831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아이디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직무정보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직무코드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 질문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보기유형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평가대상구분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유효기간 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 보기답안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보기내용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45023"/>
              </p:ext>
            </p:extLst>
          </p:nvPr>
        </p:nvGraphicFramePr>
        <p:xfrm>
          <a:off x="6720667" y="1064524"/>
          <a:ext cx="2968106" cy="5459106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18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번호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공개범위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종류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명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9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운영과목코드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설명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학습목표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 대상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특장점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일수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시간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 인원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 내용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 유형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77046"/>
              </p:ext>
            </p:extLst>
          </p:nvPr>
        </p:nvGraphicFramePr>
        <p:xfrm>
          <a:off x="3608980" y="1056697"/>
          <a:ext cx="2968106" cy="971682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강사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경력사항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담당과목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보유자격증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442242"/>
      </p:ext>
    </p:extLst>
  </p:cSld>
  <p:clrMapOvr>
    <a:masterClrMapping/>
  </p:clrMapOvr>
  <p:transition spd="med">
    <p:wipe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EER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타입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91305"/>
              </p:ext>
            </p:extLst>
          </p:nvPr>
        </p:nvGraphicFramePr>
        <p:xfrm>
          <a:off x="517478" y="1522726"/>
          <a:ext cx="8858534" cy="5332476"/>
        </p:xfrm>
        <a:graphic>
          <a:graphicData uri="http://schemas.openxmlformats.org/drawingml/2006/table">
            <a:tbl>
              <a:tblPr/>
              <a:tblGrid>
                <a:gridCol w="199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타입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연간교육일정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강의실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강사코드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직무이력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직무이력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코드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근무이력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근무이력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근무지 정보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1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강의평가답안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수강신청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93387"/>
      </p:ext>
    </p:extLst>
  </p:cSld>
  <p:clrMapOvr>
    <a:masterClrMapping/>
  </p:clrMapOvr>
  <p:transition spd="med">
    <p:wipe dir="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시스템 특성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723288"/>
            <a:ext cx="8926773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/>
              <a:t>사용자의 요청에 정확한 정보와 멀티미디어 데이터를 제공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가용성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/>
              <a:t>사용자의 요청에 언제든지 허용 응답시간 내에 요청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/>
              <a:t>사용자의 개인 정보의 암호화 및 계정 관리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유지가능성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/>
              <a:t>관리자의 서버 관리 및 유지 보수 용이성 극대화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호환성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/>
              <a:t>오픈 소스와 </a:t>
            </a:r>
            <a:r>
              <a:rPr lang="ko-KR" altLang="en-US" sz="2000" dirty="0" err="1"/>
              <a:t>리눅스를</a:t>
            </a:r>
            <a:r>
              <a:rPr lang="ko-KR" altLang="en-US" sz="2000" dirty="0"/>
              <a:t> 이용하여 타 시스템으로의 호환성과 </a:t>
            </a:r>
            <a:endParaRPr lang="en-US" altLang="ko-KR" sz="2000" dirty="0"/>
          </a:p>
          <a:p>
            <a:pPr latinLnBrk="1">
              <a:buNone/>
            </a:pPr>
            <a:r>
              <a:rPr lang="en-US" altLang="ko-KR" sz="2000" dirty="0"/>
              <a:t>                   </a:t>
            </a:r>
            <a:r>
              <a:rPr lang="ko-KR" altLang="en-US" sz="2000" dirty="0" err="1"/>
              <a:t>이식성</a:t>
            </a:r>
            <a:r>
              <a:rPr lang="ko-KR" altLang="en-US" sz="2000" dirty="0"/>
              <a:t> 향상 제고</a:t>
            </a:r>
          </a:p>
        </p:txBody>
      </p:sp>
    </p:spTree>
    <p:extLst>
      <p:ext uri="{BB962C8B-B14F-4D97-AF65-F5344CB8AC3E}">
        <p14:creationId xmlns:p14="http://schemas.microsoft.com/office/powerpoint/2010/main" val="3275352071"/>
      </p:ext>
    </p:extLst>
  </p:cSld>
  <p:clrMapOvr>
    <a:masterClrMapping/>
  </p:clrMapOvr>
  <p:transition spd="med">
    <p:wipe dir="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미신 </a:t>
            </a:r>
            <a:b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독후감</a:t>
            </a:r>
            <a:endParaRPr lang="en-US" sz="3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985708"/>
      </p:ext>
    </p:extLst>
  </p:cSld>
  <p:clrMapOvr>
    <a:masterClrMapping/>
  </p:clrMapOvr>
  <p:transition spd="med"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 </a:t>
            </a:r>
            <a:endParaRPr lang="en-US" altLang="ko-KR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장 요약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5294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9" name="_x369450840" descr="EMB00001b4836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657074"/>
            <a:ext cx="4962078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369450840" descr="EMB00001b4836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1" y="1657074"/>
            <a:ext cx="4108449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369450680" descr="EMB00001b4836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039546"/>
            <a:ext cx="4381500" cy="23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369450840" descr="EMB00001b4836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39546"/>
            <a:ext cx="4381500" cy="24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2179637" y="2543280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105295" y="2558900"/>
            <a:ext cx="904875" cy="146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91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43" y="1598767"/>
            <a:ext cx="4090674" cy="30680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lnSpcReduction="10000"/>
          </a:bodyPr>
          <a:lstStyle/>
          <a:p>
            <a:pPr marL="111600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문서화 작업은 계획과 결정사항을 알리는 역할을 수행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endParaRPr lang="en-US" altLang="ko-KR" sz="200" b="1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최재혁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체계적인 문서화 작업을 한다면 서로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간의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의사소통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이 수월해질 것이다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</a:p>
          <a:p>
            <a:pPr marL="111600" indent="0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김종현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문서화 부담을 줄여주는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접근방법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들을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이용하면 팀원들이 쉽게 문서화에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해질 것이다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</a:p>
          <a:p>
            <a:pPr marL="111600" indent="0" fontAlgn="base" latinLnBrk="1">
              <a:buNone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결론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문서화 작업을 함으로써 얻는 이점들이 많으니 문서화를 철저히 하자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07175"/>
      </p:ext>
    </p:extLst>
  </p:cSld>
  <p:clrMapOvr>
    <a:masterClrMapping/>
  </p:clrMapOvr>
  <p:transition spd="med">
    <p:wipe dir="d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fontScale="85000" lnSpcReduction="2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계획과 통제를 통해 일정이나 팀원들의 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개인사정을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조율할 수 있다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수월한 일정 조율을 위해 각자의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시간표를 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제출한다면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회의시간을 정할 때 도움이 될 것이다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사정이 있을 경우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동의</a:t>
            </a:r>
            <a:r>
              <a:rPr lang="ko-KR" altLang="en-US" sz="1800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하에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불참할 수 있게 하고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팀원이 불참팀원의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맡은 임무를 대신 해주면 팀원들의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개인사정을 조율할 수 있다고 생각한다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규칙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세운다면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팀원들이 맡은 일을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다하게끔 할 수 있지 않을까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팀의 결론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–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의견을 종합하여 팀 내부 회의를 통해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   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프로젝트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기간동안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적용할 내부 규칙을 정하기로 했다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 fontAlgn="base" latinLnBrk="1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1" y="2569722"/>
            <a:ext cx="3248309" cy="32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6186"/>
      </p:ext>
    </p:extLst>
  </p:cSld>
  <p:clrMapOvr>
    <a:masterClrMapping/>
  </p:clrMapOvr>
  <p:transition spd="med">
    <p:wipe dir="d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fontScale="92500" lnSpcReduction="2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4500" indent="-342900" latinLnBrk="1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개념적 일관성을 위해선 엘리트로 구성된 구현에서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같은 생각과 철학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가진 독립된 설계 팀을 가져야 함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endParaRPr lang="en-US" altLang="ko-KR" sz="12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의견</a:t>
            </a:r>
            <a:endParaRPr lang="en-US" altLang="ko-KR" sz="2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5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팀원 전체가 팀장이 되어야하는 이번 프로젝트에서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일관성을 위해 팀원들이 지속적으로 생각을 공유한다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진행 중 개념적 일관성이 무너지는 상황이 예상되면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 팀장은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대책을 마련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팀원을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중재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결론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개념적 일관성을 위해 팀원 모두가 일관된 생각과 적용 기법을 갖도록 노력하기로 하였다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02" y="1147653"/>
            <a:ext cx="2717612" cy="2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039"/>
      </p:ext>
    </p:extLst>
  </p:cSld>
  <p:clrMapOvr>
    <a:masterClrMapping/>
  </p:clrMapOvr>
  <p:transition spd="med">
    <p:wipe dir="d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 lIns="111600">
            <a:normAutofit fontScale="92500" lnSpcReduction="2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 제시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의사소통의 부재는 팀간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 대한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이해도 부족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결과를 가져올 수 있다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효율적인 의사소통 과정을 팀에 적용한다면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발생하는 팀 내 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불만 등을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 가능할 것 같다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책에서 제시한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분업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전문화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통해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역할을 전담하는 전문화 과정을 거치면 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불필요한 의사소통을 제거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있을 것이다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결론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효율적인 역할 분담과 주기적이고 공식적인 의사소통 시간을 정해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생각을 들을 수 있는 시간을 많이 가지기로 하였다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6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50" y="2505202"/>
            <a:ext cx="2885948" cy="28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035"/>
      </p:ext>
    </p:extLst>
  </p:cSld>
  <p:clrMapOvr>
    <a:masterClrMapping/>
  </p:clrMapOvr>
  <p:transition spd="med">
    <p:wipe dir="d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fontScale="92500" lnSpcReduction="1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적용가능성 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명이 문제를 해결해 가는 동안 다른 이들은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그 사람이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효율과 생산성</a:t>
            </a:r>
            <a:r>
              <a:rPr lang="ko-KR" altLang="en-US" sz="1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높일 수 있도록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여러 방면에서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지원해야 함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의견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구현 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 주도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코딩 작업을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진행시키고 팀원들이 팀장을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하자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ko-KR" altLang="en-US" sz="18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r>
              <a:rPr lang="ko-KR" altLang="en-US" sz="1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 후 작업 진행 시 작업을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빠르게 끝낸 팀원이 나머지 팀원들을 도울 수 있게 하자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결론 </a:t>
            </a:r>
            <a:endParaRPr lang="en-US" altLang="ko-KR" sz="1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협동하여 효율적인 팀을 운영하자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20" y="1529754"/>
            <a:ext cx="3638510" cy="30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53"/>
      </p:ext>
    </p:extLst>
  </p:cSld>
  <p:clrMapOvr>
    <a:masterClrMapping/>
  </p:clrMapOvr>
  <p:transition spd="med">
    <p:wipe dir="d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7"/>
            <a:ext cx="9906000" cy="6024563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장 요약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182160"/>
      </p:ext>
    </p:extLst>
  </p:cSld>
  <p:clrMapOvr>
    <a:masterClrMapping/>
  </p:clrMapOvr>
  <p:transition spd="med">
    <p:wipe dir="d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39947" y="518615"/>
            <a:ext cx="7302689" cy="562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5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5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000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243772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8971</TotalTime>
  <Words>5339</Words>
  <Application>Microsoft Office PowerPoint</Application>
  <PresentationFormat>A4 용지(210x297mm)</PresentationFormat>
  <Paragraphs>1467</Paragraphs>
  <Slides>96</Slides>
  <Notes>94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6" baseType="lpstr">
      <vt:lpstr>나눔고딕</vt:lpstr>
      <vt:lpstr>맑은 고딕</vt:lpstr>
      <vt:lpstr>함초롬바탕</vt:lpstr>
      <vt:lpstr>Arial</vt:lpstr>
      <vt:lpstr>Tahoma</vt:lpstr>
      <vt:lpstr>Tw Cen MT</vt:lpstr>
      <vt:lpstr>Verdana</vt:lpstr>
      <vt:lpstr>Wingdings</vt:lpstr>
      <vt:lpstr>Wingdings 3</vt:lpstr>
      <vt:lpstr>물방울</vt:lpstr>
      <vt:lpstr>교육센터 운영 관리 시스템 개발</vt:lpstr>
      <vt:lpstr>PowerPoint 프레젠테이션</vt:lpstr>
      <vt:lpstr>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관리 계획서 (PMP)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요구사항 명세서 (SRS)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맨먼스 미신  독후감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김종현</cp:lastModifiedBy>
  <cp:revision>1259</cp:revision>
  <dcterms:created xsi:type="dcterms:W3CDTF">2007-11-23T12:27:56Z</dcterms:created>
  <dcterms:modified xsi:type="dcterms:W3CDTF">2016-06-20T11:37:28Z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