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8" r:id="rId1"/>
  </p:sldMasterIdLst>
  <p:notesMasterIdLst>
    <p:notesMasterId r:id="rId86"/>
  </p:notesMasterIdLst>
  <p:handoutMasterIdLst>
    <p:handoutMasterId r:id="rId87"/>
  </p:handoutMasterIdLst>
  <p:sldIdLst>
    <p:sldId id="655" r:id="rId2"/>
    <p:sldId id="688" r:id="rId3"/>
    <p:sldId id="685" r:id="rId4"/>
    <p:sldId id="455" r:id="rId5"/>
    <p:sldId id="642" r:id="rId6"/>
    <p:sldId id="643" r:id="rId7"/>
    <p:sldId id="650" r:id="rId8"/>
    <p:sldId id="649" r:id="rId9"/>
    <p:sldId id="644" r:id="rId10"/>
    <p:sldId id="652" r:id="rId11"/>
    <p:sldId id="653" r:id="rId12"/>
    <p:sldId id="645" r:id="rId13"/>
    <p:sldId id="651" r:id="rId14"/>
    <p:sldId id="646" r:id="rId15"/>
    <p:sldId id="647" r:id="rId16"/>
    <p:sldId id="648" r:id="rId17"/>
    <p:sldId id="689" r:id="rId18"/>
    <p:sldId id="656" r:id="rId19"/>
    <p:sldId id="657" r:id="rId20"/>
    <p:sldId id="658" r:id="rId21"/>
    <p:sldId id="659" r:id="rId22"/>
    <p:sldId id="660" r:id="rId23"/>
    <p:sldId id="661" r:id="rId24"/>
    <p:sldId id="662" r:id="rId25"/>
    <p:sldId id="663" r:id="rId26"/>
    <p:sldId id="664" r:id="rId27"/>
    <p:sldId id="665" r:id="rId28"/>
    <p:sldId id="666" r:id="rId29"/>
    <p:sldId id="667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84" r:id="rId47"/>
    <p:sldId id="690" r:id="rId48"/>
    <p:sldId id="710" r:id="rId49"/>
    <p:sldId id="712" r:id="rId50"/>
    <p:sldId id="713" r:id="rId51"/>
    <p:sldId id="714" r:id="rId52"/>
    <p:sldId id="728" r:id="rId53"/>
    <p:sldId id="729" r:id="rId54"/>
    <p:sldId id="730" r:id="rId55"/>
    <p:sldId id="731" r:id="rId56"/>
    <p:sldId id="732" r:id="rId57"/>
    <p:sldId id="717" r:id="rId58"/>
    <p:sldId id="718" r:id="rId59"/>
    <p:sldId id="719" r:id="rId60"/>
    <p:sldId id="720" r:id="rId61"/>
    <p:sldId id="715" r:id="rId62"/>
    <p:sldId id="716" r:id="rId63"/>
    <p:sldId id="721" r:id="rId64"/>
    <p:sldId id="725" r:id="rId65"/>
    <p:sldId id="726" r:id="rId66"/>
    <p:sldId id="727" r:id="rId67"/>
    <p:sldId id="705" r:id="rId68"/>
    <p:sldId id="706" r:id="rId69"/>
    <p:sldId id="707" r:id="rId70"/>
    <p:sldId id="708" r:id="rId71"/>
    <p:sldId id="709" r:id="rId72"/>
    <p:sldId id="734" r:id="rId73"/>
    <p:sldId id="735" r:id="rId74"/>
    <p:sldId id="736" r:id="rId75"/>
    <p:sldId id="733" r:id="rId76"/>
    <p:sldId id="691" r:id="rId77"/>
    <p:sldId id="711" r:id="rId78"/>
    <p:sldId id="692" r:id="rId79"/>
    <p:sldId id="693" r:id="rId80"/>
    <p:sldId id="694" r:id="rId81"/>
    <p:sldId id="695" r:id="rId82"/>
    <p:sldId id="696" r:id="rId83"/>
    <p:sldId id="697" r:id="rId84"/>
    <p:sldId id="698" r:id="rId85"/>
  </p:sldIdLst>
  <p:sldSz cx="9906000" cy="6858000" type="A4"/>
  <p:notesSz cx="6858000" cy="9077325"/>
  <p:defaultTextStyle>
    <a:defPPr>
      <a:defRPr lang="en-US"/>
    </a:defPPr>
    <a:lvl1pPr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45000"/>
      </a:spcAft>
      <a:buChar char="•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 Tucker" initials="" lastIdx="103" clrIdx="0"/>
  <p:cmAuthor id="1" name="Gonzalo Arellano" initials="" lastIdx="36" clrIdx="1"/>
  <p:cmAuthor id="2" name="Microsoft Corporation" initials="" lastIdx="17" clrIdx="2"/>
  <p:cmAuthor id="3" name="Shelliet" initials="" lastIdx="1" clrIdx="3"/>
  <p:cmAuthor id="4" name="Nancy H" initials="" lastIdx="4" clrIdx="4"/>
  <p:cmAuthor id="5" name="Lisa" initials="" lastIdx="26" clrIdx="5"/>
  <p:cmAuthor id="6" name="a-pammi" initials="" lastIdx="2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66"/>
    <a:srgbClr val="000000"/>
    <a:srgbClr val="006600"/>
    <a:srgbClr val="00CC00"/>
    <a:srgbClr val="CC0000"/>
    <a:srgbClr val="FF00FF"/>
    <a:srgbClr val="FFFFCC"/>
    <a:srgbClr val="121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4" autoAdjust="0"/>
    <p:restoredTop sz="93719" autoAdjust="0"/>
  </p:normalViewPr>
  <p:slideViewPr>
    <p:cSldViewPr snapToGrid="0">
      <p:cViewPr>
        <p:scale>
          <a:sx n="82" d="100"/>
          <a:sy n="82" d="100"/>
        </p:scale>
        <p:origin x="1464" y="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20" y="870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1624DB-8DD0-47A6-A39E-64861AABB498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3753F412-2EB5-4F19-8C2E-847087082EE0}">
      <dgm:prSet phldrT="[텍스트]"/>
      <dgm:spPr/>
      <dgm:t>
        <a:bodyPr/>
        <a:lstStyle/>
        <a:p>
          <a:pPr latinLnBrk="1"/>
          <a:r>
            <a:rPr lang="ko-KR" altLang="en-US" b="1" dirty="0" smtClean="0"/>
            <a:t>프로젝트 헌장 </a:t>
          </a:r>
          <a:r>
            <a:rPr lang="en-US" altLang="ko-KR" b="1" dirty="0" smtClean="0"/>
            <a:t>(PC)</a:t>
          </a:r>
          <a:endParaRPr lang="ko-KR" altLang="en-US" b="1" dirty="0"/>
        </a:p>
      </dgm:t>
    </dgm:pt>
    <dgm:pt modelId="{A35924F8-AAE4-447A-898E-5AC315C3E7DE}" type="parTrans" cxnId="{AE0D52D8-A6D2-422D-A07B-13313944D424}">
      <dgm:prSet/>
      <dgm:spPr/>
      <dgm:t>
        <a:bodyPr/>
        <a:lstStyle/>
        <a:p>
          <a:pPr latinLnBrk="1"/>
          <a:endParaRPr lang="ko-KR" altLang="en-US"/>
        </a:p>
      </dgm:t>
    </dgm:pt>
    <dgm:pt modelId="{36DE97C4-EB05-46B2-9A69-B11E932FC248}" type="sibTrans" cxnId="{AE0D52D8-A6D2-422D-A07B-13313944D424}">
      <dgm:prSet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D5B0824-BA08-43E4-A67E-B59B5A9DF74E}">
      <dgm:prSet phldrT="[텍스트]"/>
      <dgm:spPr/>
      <dgm:t>
        <a:bodyPr/>
        <a:lstStyle/>
        <a:p>
          <a:pPr latinLnBrk="1"/>
          <a:r>
            <a:rPr lang="ko-KR" altLang="en-US" b="1" dirty="0" smtClean="0"/>
            <a:t>프로젝트 관리 계획서 </a:t>
          </a:r>
          <a:r>
            <a:rPr lang="en-US" altLang="ko-KR" b="1" dirty="0" smtClean="0"/>
            <a:t>(PMP)</a:t>
          </a:r>
          <a:endParaRPr lang="ko-KR" altLang="en-US" b="1" dirty="0"/>
        </a:p>
      </dgm:t>
    </dgm:pt>
    <dgm:pt modelId="{13ED43DA-1F00-40F0-95E1-206E96E71B45}" type="par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1118D534-EA17-4895-A9B1-F2854AE4DE4F}" type="sibTrans" cxnId="{8424DF22-8FD8-426E-9313-8DD77D10DE39}">
      <dgm:prSet/>
      <dgm:spPr/>
      <dgm:t>
        <a:bodyPr/>
        <a:lstStyle/>
        <a:p>
          <a:pPr latinLnBrk="1"/>
          <a:endParaRPr lang="ko-KR" altLang="en-US"/>
        </a:p>
      </dgm:t>
    </dgm:pt>
    <dgm:pt modelId="{96492413-ADC1-46CF-9012-121A95B7042B}">
      <dgm:prSet phldrT="[텍스트]"/>
      <dgm:spPr/>
      <dgm:t>
        <a:bodyPr/>
        <a:lstStyle/>
        <a:p>
          <a:pPr latinLnBrk="1"/>
          <a:r>
            <a:rPr lang="ko-KR" altLang="en-US" b="1" dirty="0" smtClean="0"/>
            <a:t>요구사항 명세서 </a:t>
          </a:r>
          <a:r>
            <a:rPr lang="en-US" altLang="ko-KR" b="1" dirty="0" smtClean="0"/>
            <a:t>(SRS)</a:t>
          </a:r>
          <a:endParaRPr lang="ko-KR" altLang="en-US" b="1" dirty="0"/>
        </a:p>
      </dgm:t>
    </dgm:pt>
    <dgm:pt modelId="{2324575F-4BEB-4D4C-AE8F-1D0982568249}" type="par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D161B947-291A-4D2C-9359-0C06D57A03ED}" type="sibTrans" cxnId="{5987F35F-4B74-4F4B-8004-2A715DD28C67}">
      <dgm:prSet/>
      <dgm:spPr/>
      <dgm:t>
        <a:bodyPr/>
        <a:lstStyle/>
        <a:p>
          <a:pPr latinLnBrk="1"/>
          <a:endParaRPr lang="ko-KR" altLang="en-US"/>
        </a:p>
      </dgm:t>
    </dgm:pt>
    <dgm:pt modelId="{A6C5C5A2-3D03-4963-825A-2F71E809D9B4}">
      <dgm:prSet phldrT="[텍스트]"/>
      <dgm:spPr/>
      <dgm:t>
        <a:bodyPr/>
        <a:lstStyle/>
        <a:p>
          <a:pPr latinLnBrk="1"/>
          <a:r>
            <a:rPr lang="ko-KR" altLang="en-US" b="1" dirty="0" err="1" smtClean="0"/>
            <a:t>맨먼스</a:t>
          </a:r>
          <a:r>
            <a:rPr lang="ko-KR" altLang="en-US" b="1" dirty="0" smtClean="0"/>
            <a:t> 미신 독후감</a:t>
          </a:r>
          <a:endParaRPr lang="ko-KR" altLang="en-US" b="1" dirty="0"/>
        </a:p>
      </dgm:t>
    </dgm:pt>
    <dgm:pt modelId="{7E716323-DCFE-4560-A7AB-838345376FBD}" type="par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4E045E6-B41C-4D64-B033-E984E415C8B9}" type="sibTrans" cxnId="{55601D56-F417-4582-B703-A37A87F1C74C}">
      <dgm:prSet/>
      <dgm:spPr/>
      <dgm:t>
        <a:bodyPr/>
        <a:lstStyle/>
        <a:p>
          <a:pPr latinLnBrk="1"/>
          <a:endParaRPr lang="ko-KR" altLang="en-US"/>
        </a:p>
      </dgm:t>
    </dgm:pt>
    <dgm:pt modelId="{0E650FAE-23C6-48B8-ACB0-47B385CDD903}" type="pres">
      <dgm:prSet presAssocID="{7A1624DB-8DD0-47A6-A39E-64861AABB49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33685E-D140-400C-AF37-E32D480C1CCE}" type="pres">
      <dgm:prSet presAssocID="{7A1624DB-8DD0-47A6-A39E-64861AABB498}" presName="Name1" presStyleCnt="0"/>
      <dgm:spPr/>
    </dgm:pt>
    <dgm:pt modelId="{C3972767-FE63-4DAB-954E-9C5638439468}" type="pres">
      <dgm:prSet presAssocID="{7A1624DB-8DD0-47A6-A39E-64861AABB498}" presName="cycle" presStyleCnt="0"/>
      <dgm:spPr/>
    </dgm:pt>
    <dgm:pt modelId="{6CF813DC-25D6-4D58-902A-18587BE58534}" type="pres">
      <dgm:prSet presAssocID="{7A1624DB-8DD0-47A6-A39E-64861AABB498}" presName="srcNode" presStyleLbl="node1" presStyleIdx="0" presStyleCnt="4"/>
      <dgm:spPr/>
    </dgm:pt>
    <dgm:pt modelId="{22F414B8-643F-4BD5-A105-B29F09E83B99}" type="pres">
      <dgm:prSet presAssocID="{7A1624DB-8DD0-47A6-A39E-64861AABB498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BB60D599-BAEA-4587-8594-B0D7A4FEC426}" type="pres">
      <dgm:prSet presAssocID="{7A1624DB-8DD0-47A6-A39E-64861AABB498}" presName="extraNode" presStyleLbl="node1" presStyleIdx="0" presStyleCnt="4"/>
      <dgm:spPr/>
    </dgm:pt>
    <dgm:pt modelId="{04AAC4CD-EC09-4D8A-A754-B67B0956BCC9}" type="pres">
      <dgm:prSet presAssocID="{7A1624DB-8DD0-47A6-A39E-64861AABB498}" presName="dstNode" presStyleLbl="node1" presStyleIdx="0" presStyleCnt="4"/>
      <dgm:spPr/>
    </dgm:pt>
    <dgm:pt modelId="{85AD5DF8-A4C2-426B-A1A4-E53D569627AD}" type="pres">
      <dgm:prSet presAssocID="{3753F412-2EB5-4F19-8C2E-847087082EE0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D970EB1-1DFD-4111-9613-07A4941C4B94}" type="pres">
      <dgm:prSet presAssocID="{3753F412-2EB5-4F19-8C2E-847087082EE0}" presName="accent_1" presStyleCnt="0"/>
      <dgm:spPr/>
    </dgm:pt>
    <dgm:pt modelId="{4050369A-6E87-4E14-BA38-C16AC3DA5781}" type="pres">
      <dgm:prSet presAssocID="{3753F412-2EB5-4F19-8C2E-847087082EE0}" presName="accentRepeatNode" presStyleLbl="solidFgAcc1" presStyleIdx="0" presStyleCnt="4"/>
      <dgm:spPr>
        <a:ln>
          <a:solidFill>
            <a:schemeClr val="bg1">
              <a:lumMod val="50000"/>
            </a:schemeClr>
          </a:solidFill>
        </a:ln>
      </dgm:spPr>
    </dgm:pt>
    <dgm:pt modelId="{B882E18E-6B79-4849-888F-F20C1D26C707}" type="pres">
      <dgm:prSet presAssocID="{FD5B0824-BA08-43E4-A67E-B59B5A9DF74E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9B54209-5AAA-44D0-BF16-7E63195ABA62}" type="pres">
      <dgm:prSet presAssocID="{FD5B0824-BA08-43E4-A67E-B59B5A9DF74E}" presName="accent_2" presStyleCnt="0"/>
      <dgm:spPr/>
    </dgm:pt>
    <dgm:pt modelId="{D4793205-9428-4542-8BDF-C09826F0E751}" type="pres">
      <dgm:prSet presAssocID="{FD5B0824-BA08-43E4-A67E-B59B5A9DF74E}" presName="accentRepeatNode" presStyleLbl="solidFgAcc1" presStyleIdx="1" presStyleCnt="4"/>
      <dgm:spPr>
        <a:ln>
          <a:solidFill>
            <a:schemeClr val="bg1">
              <a:lumMod val="50000"/>
            </a:schemeClr>
          </a:solidFill>
        </a:ln>
      </dgm:spPr>
    </dgm:pt>
    <dgm:pt modelId="{36F23D95-603F-49AF-A833-32FFE7BE14D4}" type="pres">
      <dgm:prSet presAssocID="{96492413-ADC1-46CF-9012-121A95B7042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9218A01-846C-450A-845E-1827E73C2659}" type="pres">
      <dgm:prSet presAssocID="{96492413-ADC1-46CF-9012-121A95B7042B}" presName="accent_3" presStyleCnt="0"/>
      <dgm:spPr/>
    </dgm:pt>
    <dgm:pt modelId="{8AD2A4F4-9845-4FEB-89D6-BD4EB548E309}" type="pres">
      <dgm:prSet presAssocID="{96492413-ADC1-46CF-9012-121A95B7042B}" presName="accentRepeatNode" presStyleLbl="solidFgAcc1" presStyleIdx="2" presStyleCnt="4"/>
      <dgm:spPr>
        <a:ln>
          <a:solidFill>
            <a:schemeClr val="bg1">
              <a:lumMod val="50000"/>
            </a:schemeClr>
          </a:solidFill>
        </a:ln>
      </dgm:spPr>
    </dgm:pt>
    <dgm:pt modelId="{74CC4A82-3171-46DA-8753-8887A2E3E621}" type="pres">
      <dgm:prSet presAssocID="{A6C5C5A2-3D03-4963-825A-2F71E809D9B4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F2BF763-201E-46C5-B9F1-A77D4C04B4D2}" type="pres">
      <dgm:prSet presAssocID="{A6C5C5A2-3D03-4963-825A-2F71E809D9B4}" presName="accent_4" presStyleCnt="0"/>
      <dgm:spPr/>
    </dgm:pt>
    <dgm:pt modelId="{AE7635EC-3085-4417-BA83-2AD88B25D521}" type="pres">
      <dgm:prSet presAssocID="{A6C5C5A2-3D03-4963-825A-2F71E809D9B4}" presName="accentRepeatNode" presStyleLbl="solidFgAcc1" presStyleIdx="3" presStyleCnt="4"/>
      <dgm:spPr>
        <a:ln>
          <a:solidFill>
            <a:schemeClr val="bg1">
              <a:lumMod val="50000"/>
            </a:schemeClr>
          </a:solidFill>
        </a:ln>
      </dgm:spPr>
    </dgm:pt>
  </dgm:ptLst>
  <dgm:cxnLst>
    <dgm:cxn modelId="{AE0D52D8-A6D2-422D-A07B-13313944D424}" srcId="{7A1624DB-8DD0-47A6-A39E-64861AABB498}" destId="{3753F412-2EB5-4F19-8C2E-847087082EE0}" srcOrd="0" destOrd="0" parTransId="{A35924F8-AAE4-447A-898E-5AC315C3E7DE}" sibTransId="{36DE97C4-EB05-46B2-9A69-B11E932FC248}"/>
    <dgm:cxn modelId="{C1DC5FD4-F7AA-43AA-B4A8-F84DE348FBD6}" type="presOf" srcId="{36DE97C4-EB05-46B2-9A69-B11E932FC248}" destId="{22F414B8-643F-4BD5-A105-B29F09E83B99}" srcOrd="0" destOrd="0" presId="urn:microsoft.com/office/officeart/2008/layout/VerticalCurvedList"/>
    <dgm:cxn modelId="{8424DF22-8FD8-426E-9313-8DD77D10DE39}" srcId="{7A1624DB-8DD0-47A6-A39E-64861AABB498}" destId="{FD5B0824-BA08-43E4-A67E-B59B5A9DF74E}" srcOrd="1" destOrd="0" parTransId="{13ED43DA-1F00-40F0-95E1-206E96E71B45}" sibTransId="{1118D534-EA17-4895-A9B1-F2854AE4DE4F}"/>
    <dgm:cxn modelId="{83DD45BA-4CB1-4122-B6A8-6ECB22DAC87D}" type="presOf" srcId="{A6C5C5A2-3D03-4963-825A-2F71E809D9B4}" destId="{74CC4A82-3171-46DA-8753-8887A2E3E621}" srcOrd="0" destOrd="0" presId="urn:microsoft.com/office/officeart/2008/layout/VerticalCurvedList"/>
    <dgm:cxn modelId="{F3E0CBB2-6F07-455F-BC22-BF4A89B09CDA}" type="presOf" srcId="{FD5B0824-BA08-43E4-A67E-B59B5A9DF74E}" destId="{B882E18E-6B79-4849-888F-F20C1D26C707}" srcOrd="0" destOrd="0" presId="urn:microsoft.com/office/officeart/2008/layout/VerticalCurvedList"/>
    <dgm:cxn modelId="{F0E9D262-7E03-4F70-A2FE-C0AE66FD6FAF}" type="presOf" srcId="{96492413-ADC1-46CF-9012-121A95B7042B}" destId="{36F23D95-603F-49AF-A833-32FFE7BE14D4}" srcOrd="0" destOrd="0" presId="urn:microsoft.com/office/officeart/2008/layout/VerticalCurvedList"/>
    <dgm:cxn modelId="{8B2F7DD5-A014-4401-A4A2-1F72214FFB36}" type="presOf" srcId="{7A1624DB-8DD0-47A6-A39E-64861AABB498}" destId="{0E650FAE-23C6-48B8-ACB0-47B385CDD903}" srcOrd="0" destOrd="0" presId="urn:microsoft.com/office/officeart/2008/layout/VerticalCurvedList"/>
    <dgm:cxn modelId="{55601D56-F417-4582-B703-A37A87F1C74C}" srcId="{7A1624DB-8DD0-47A6-A39E-64861AABB498}" destId="{A6C5C5A2-3D03-4963-825A-2F71E809D9B4}" srcOrd="3" destOrd="0" parTransId="{7E716323-DCFE-4560-A7AB-838345376FBD}" sibTransId="{04E045E6-B41C-4D64-B033-E984E415C8B9}"/>
    <dgm:cxn modelId="{62DBFC3F-DD01-4B33-ADBA-AEF2749C2F18}" type="presOf" srcId="{3753F412-2EB5-4F19-8C2E-847087082EE0}" destId="{85AD5DF8-A4C2-426B-A1A4-E53D569627AD}" srcOrd="0" destOrd="0" presId="urn:microsoft.com/office/officeart/2008/layout/VerticalCurvedList"/>
    <dgm:cxn modelId="{5987F35F-4B74-4F4B-8004-2A715DD28C67}" srcId="{7A1624DB-8DD0-47A6-A39E-64861AABB498}" destId="{96492413-ADC1-46CF-9012-121A95B7042B}" srcOrd="2" destOrd="0" parTransId="{2324575F-4BEB-4D4C-AE8F-1D0982568249}" sibTransId="{D161B947-291A-4D2C-9359-0C06D57A03ED}"/>
    <dgm:cxn modelId="{4CC7397C-855F-4E9B-A180-78DB71FA3FF2}" type="presParOf" srcId="{0E650FAE-23C6-48B8-ACB0-47B385CDD903}" destId="{4933685E-D140-400C-AF37-E32D480C1CCE}" srcOrd="0" destOrd="0" presId="urn:microsoft.com/office/officeart/2008/layout/VerticalCurvedList"/>
    <dgm:cxn modelId="{E6BF9D00-8A92-4CFC-8F6C-08E002F63721}" type="presParOf" srcId="{4933685E-D140-400C-AF37-E32D480C1CCE}" destId="{C3972767-FE63-4DAB-954E-9C5638439468}" srcOrd="0" destOrd="0" presId="urn:microsoft.com/office/officeart/2008/layout/VerticalCurvedList"/>
    <dgm:cxn modelId="{9E0244A4-77AB-4486-8B96-39B7A2102374}" type="presParOf" srcId="{C3972767-FE63-4DAB-954E-9C5638439468}" destId="{6CF813DC-25D6-4D58-902A-18587BE58534}" srcOrd="0" destOrd="0" presId="urn:microsoft.com/office/officeart/2008/layout/VerticalCurvedList"/>
    <dgm:cxn modelId="{4D8496BD-3A06-4C79-981B-DAA9B280A52A}" type="presParOf" srcId="{C3972767-FE63-4DAB-954E-9C5638439468}" destId="{22F414B8-643F-4BD5-A105-B29F09E83B99}" srcOrd="1" destOrd="0" presId="urn:microsoft.com/office/officeart/2008/layout/VerticalCurvedList"/>
    <dgm:cxn modelId="{5F11775C-3708-4780-B20A-FC71276B5885}" type="presParOf" srcId="{C3972767-FE63-4DAB-954E-9C5638439468}" destId="{BB60D599-BAEA-4587-8594-B0D7A4FEC426}" srcOrd="2" destOrd="0" presId="urn:microsoft.com/office/officeart/2008/layout/VerticalCurvedList"/>
    <dgm:cxn modelId="{583D5E01-8771-410D-963A-2AD7E4FF9765}" type="presParOf" srcId="{C3972767-FE63-4DAB-954E-9C5638439468}" destId="{04AAC4CD-EC09-4D8A-A754-B67B0956BCC9}" srcOrd="3" destOrd="0" presId="urn:microsoft.com/office/officeart/2008/layout/VerticalCurvedList"/>
    <dgm:cxn modelId="{51780AA1-7C61-481A-82D4-D705D11B6752}" type="presParOf" srcId="{4933685E-D140-400C-AF37-E32D480C1CCE}" destId="{85AD5DF8-A4C2-426B-A1A4-E53D569627AD}" srcOrd="1" destOrd="0" presId="urn:microsoft.com/office/officeart/2008/layout/VerticalCurvedList"/>
    <dgm:cxn modelId="{08FE5F55-FB8A-4EBF-80F2-734A2B33F78E}" type="presParOf" srcId="{4933685E-D140-400C-AF37-E32D480C1CCE}" destId="{CD970EB1-1DFD-4111-9613-07A4941C4B94}" srcOrd="2" destOrd="0" presId="urn:microsoft.com/office/officeart/2008/layout/VerticalCurvedList"/>
    <dgm:cxn modelId="{E08715F5-8C8D-48F5-B9AE-1C54D8AB56C6}" type="presParOf" srcId="{CD970EB1-1DFD-4111-9613-07A4941C4B94}" destId="{4050369A-6E87-4E14-BA38-C16AC3DA5781}" srcOrd="0" destOrd="0" presId="urn:microsoft.com/office/officeart/2008/layout/VerticalCurvedList"/>
    <dgm:cxn modelId="{606FA757-D3CB-43D3-8D36-2EC80FB02019}" type="presParOf" srcId="{4933685E-D140-400C-AF37-E32D480C1CCE}" destId="{B882E18E-6B79-4849-888F-F20C1D26C707}" srcOrd="3" destOrd="0" presId="urn:microsoft.com/office/officeart/2008/layout/VerticalCurvedList"/>
    <dgm:cxn modelId="{75A78B69-9DF6-47FD-A8BA-8D6867640E3D}" type="presParOf" srcId="{4933685E-D140-400C-AF37-E32D480C1CCE}" destId="{49B54209-5AAA-44D0-BF16-7E63195ABA62}" srcOrd="4" destOrd="0" presId="urn:microsoft.com/office/officeart/2008/layout/VerticalCurvedList"/>
    <dgm:cxn modelId="{0CD95717-3B8E-4265-988B-F01F83FD97C8}" type="presParOf" srcId="{49B54209-5AAA-44D0-BF16-7E63195ABA62}" destId="{D4793205-9428-4542-8BDF-C09826F0E751}" srcOrd="0" destOrd="0" presId="urn:microsoft.com/office/officeart/2008/layout/VerticalCurvedList"/>
    <dgm:cxn modelId="{2CFC4767-5DC9-4039-A720-6926C5837A76}" type="presParOf" srcId="{4933685E-D140-400C-AF37-E32D480C1CCE}" destId="{36F23D95-603F-49AF-A833-32FFE7BE14D4}" srcOrd="5" destOrd="0" presId="urn:microsoft.com/office/officeart/2008/layout/VerticalCurvedList"/>
    <dgm:cxn modelId="{EEC901FF-2047-4350-889D-4C02104351BA}" type="presParOf" srcId="{4933685E-D140-400C-AF37-E32D480C1CCE}" destId="{79218A01-846C-450A-845E-1827E73C2659}" srcOrd="6" destOrd="0" presId="urn:microsoft.com/office/officeart/2008/layout/VerticalCurvedList"/>
    <dgm:cxn modelId="{9754E4B1-D890-42FD-A732-15BCA32A5F15}" type="presParOf" srcId="{79218A01-846C-450A-845E-1827E73C2659}" destId="{8AD2A4F4-9845-4FEB-89D6-BD4EB548E309}" srcOrd="0" destOrd="0" presId="urn:microsoft.com/office/officeart/2008/layout/VerticalCurvedList"/>
    <dgm:cxn modelId="{ADB018D3-98E3-4D46-81DD-308EE127AD4D}" type="presParOf" srcId="{4933685E-D140-400C-AF37-E32D480C1CCE}" destId="{74CC4A82-3171-46DA-8753-8887A2E3E621}" srcOrd="7" destOrd="0" presId="urn:microsoft.com/office/officeart/2008/layout/VerticalCurvedList"/>
    <dgm:cxn modelId="{D0D674B7-4DD0-45CA-9847-5AC5E260CA7E}" type="presParOf" srcId="{4933685E-D140-400C-AF37-E32D480C1CCE}" destId="{8F2BF763-201E-46C5-B9F1-A77D4C04B4D2}" srcOrd="8" destOrd="0" presId="urn:microsoft.com/office/officeart/2008/layout/VerticalCurvedList"/>
    <dgm:cxn modelId="{B051648F-2585-4429-BC66-68D668AC9F0E}" type="presParOf" srcId="{8F2BF763-201E-46C5-B9F1-A77D4C04B4D2}" destId="{AE7635EC-3085-4417-BA83-2AD88B25D52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14B8-643F-4BD5-A105-B29F09E83B99}">
      <dsp:nvSpPr>
        <dsp:cNvPr id="0" name=""/>
        <dsp:cNvSpPr/>
      </dsp:nvSpPr>
      <dsp:spPr>
        <a:xfrm>
          <a:off x="-5663183" y="-866901"/>
          <a:ext cx="6742530" cy="6742530"/>
        </a:xfrm>
        <a:prstGeom prst="blockArc">
          <a:avLst>
            <a:gd name="adj1" fmla="val 18900000"/>
            <a:gd name="adj2" fmla="val 2700000"/>
            <a:gd name="adj3" fmla="val 320"/>
          </a:avLst>
        </a:prstGeom>
        <a:noFill/>
        <a:ln w="15875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AD5DF8-A4C2-426B-A1A4-E53D569627AD}">
      <dsp:nvSpPr>
        <dsp:cNvPr id="0" name=""/>
        <dsp:cNvSpPr/>
      </dsp:nvSpPr>
      <dsp:spPr>
        <a:xfrm>
          <a:off x="564999" y="385071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 smtClean="0"/>
            <a:t>프로젝트 헌장 </a:t>
          </a:r>
          <a:r>
            <a:rPr lang="en-US" altLang="ko-KR" sz="3000" b="1" kern="1200" dirty="0" smtClean="0"/>
            <a:t>(PC)</a:t>
          </a:r>
          <a:endParaRPr lang="ko-KR" altLang="en-US" sz="3000" b="1" kern="1200" dirty="0"/>
        </a:p>
      </dsp:txBody>
      <dsp:txXfrm>
        <a:off x="564999" y="385071"/>
        <a:ext cx="7650718" cy="770542"/>
      </dsp:txXfrm>
    </dsp:sp>
    <dsp:sp modelId="{4050369A-6E87-4E14-BA38-C16AC3DA5781}">
      <dsp:nvSpPr>
        <dsp:cNvPr id="0" name=""/>
        <dsp:cNvSpPr/>
      </dsp:nvSpPr>
      <dsp:spPr>
        <a:xfrm>
          <a:off x="83409" y="288753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82E18E-6B79-4849-888F-F20C1D26C707}">
      <dsp:nvSpPr>
        <dsp:cNvPr id="0" name=""/>
        <dsp:cNvSpPr/>
      </dsp:nvSpPr>
      <dsp:spPr>
        <a:xfrm>
          <a:off x="1006768" y="1541085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 smtClean="0"/>
            <a:t>프로젝트 관리 계획서 </a:t>
          </a:r>
          <a:r>
            <a:rPr lang="en-US" altLang="ko-KR" sz="3000" b="1" kern="1200" dirty="0" smtClean="0"/>
            <a:t>(PMP)</a:t>
          </a:r>
          <a:endParaRPr lang="ko-KR" altLang="en-US" sz="3000" b="1" kern="1200" dirty="0"/>
        </a:p>
      </dsp:txBody>
      <dsp:txXfrm>
        <a:off x="1006768" y="1541085"/>
        <a:ext cx="7208948" cy="770542"/>
      </dsp:txXfrm>
    </dsp:sp>
    <dsp:sp modelId="{D4793205-9428-4542-8BDF-C09826F0E751}">
      <dsp:nvSpPr>
        <dsp:cNvPr id="0" name=""/>
        <dsp:cNvSpPr/>
      </dsp:nvSpPr>
      <dsp:spPr>
        <a:xfrm>
          <a:off x="525179" y="1444767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F23D95-603F-49AF-A833-32FFE7BE14D4}">
      <dsp:nvSpPr>
        <dsp:cNvPr id="0" name=""/>
        <dsp:cNvSpPr/>
      </dsp:nvSpPr>
      <dsp:spPr>
        <a:xfrm>
          <a:off x="1006768" y="2697099"/>
          <a:ext cx="720894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 smtClean="0"/>
            <a:t>요구사항 명세서 </a:t>
          </a:r>
          <a:r>
            <a:rPr lang="en-US" altLang="ko-KR" sz="3000" b="1" kern="1200" dirty="0" smtClean="0"/>
            <a:t>(SRS)</a:t>
          </a:r>
          <a:endParaRPr lang="ko-KR" altLang="en-US" sz="3000" b="1" kern="1200" dirty="0"/>
        </a:p>
      </dsp:txBody>
      <dsp:txXfrm>
        <a:off x="1006768" y="2697099"/>
        <a:ext cx="7208948" cy="770542"/>
      </dsp:txXfrm>
    </dsp:sp>
    <dsp:sp modelId="{8AD2A4F4-9845-4FEB-89D6-BD4EB548E309}">
      <dsp:nvSpPr>
        <dsp:cNvPr id="0" name=""/>
        <dsp:cNvSpPr/>
      </dsp:nvSpPr>
      <dsp:spPr>
        <a:xfrm>
          <a:off x="525179" y="2600782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CC4A82-3171-46DA-8753-8887A2E3E621}">
      <dsp:nvSpPr>
        <dsp:cNvPr id="0" name=""/>
        <dsp:cNvSpPr/>
      </dsp:nvSpPr>
      <dsp:spPr>
        <a:xfrm>
          <a:off x="564999" y="3853114"/>
          <a:ext cx="7650718" cy="7705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11618" tIns="76200" rIns="76200" bIns="76200" numCol="1" spcCol="1270" anchor="ctr" anchorCtr="0">
          <a:noAutofit/>
        </a:bodyPr>
        <a:lstStyle/>
        <a:p>
          <a:pPr lvl="0" algn="l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b="1" kern="1200" dirty="0" err="1" smtClean="0"/>
            <a:t>맨먼스</a:t>
          </a:r>
          <a:r>
            <a:rPr lang="ko-KR" altLang="en-US" sz="3000" b="1" kern="1200" dirty="0" smtClean="0"/>
            <a:t> 미신 독후감</a:t>
          </a:r>
          <a:endParaRPr lang="ko-KR" altLang="en-US" sz="3000" b="1" kern="1200" dirty="0"/>
        </a:p>
      </dsp:txBody>
      <dsp:txXfrm>
        <a:off x="564999" y="3853114"/>
        <a:ext cx="7650718" cy="770542"/>
      </dsp:txXfrm>
    </dsp:sp>
    <dsp:sp modelId="{AE7635EC-3085-4417-BA83-2AD88B25D521}">
      <dsp:nvSpPr>
        <dsp:cNvPr id="0" name=""/>
        <dsp:cNvSpPr/>
      </dsp:nvSpPr>
      <dsp:spPr>
        <a:xfrm>
          <a:off x="83409" y="3756796"/>
          <a:ext cx="963178" cy="96317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bg1">
              <a:lumMod val="5000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EEB39D7-7531-4E83-92F1-90594BE2CD7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70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1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71550" y="681038"/>
            <a:ext cx="4914900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730"/>
            <a:ext cx="5486400" cy="40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r>
              <a:rPr lang="en-US" dirty="0"/>
              <a:t>(C) 2015, Quality Partners™</a:t>
            </a: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884"/>
            <a:ext cx="2971800" cy="45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buFontTx/>
              <a:buNone/>
              <a:defRPr sz="1200">
                <a:latin typeface="Arial" charset="0"/>
              </a:defRPr>
            </a:lvl1pPr>
          </a:lstStyle>
          <a:p>
            <a:fld id="{5CFEF4BD-9F03-48F3-AF82-04B8417AB6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4769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716409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어떻게 </a:t>
            </a:r>
            <a:r>
              <a:rPr lang="ko-KR" altLang="en-US" dirty="0" err="1" smtClean="0"/>
              <a:t>추정하였나</a:t>
            </a:r>
            <a:r>
              <a:rPr lang="en-US" altLang="ko-KR" dirty="0" smtClean="0"/>
              <a:t>? A) </a:t>
            </a:r>
            <a:r>
              <a:rPr lang="ko-KR" altLang="en-US" dirty="0" smtClean="0"/>
              <a:t>각 단계의 규모를 예상해서 이렇게 생각해봤습니다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66986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총괄 책임자가 곧 프로젝트매니저를 뜻합니다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4704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65042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70055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14806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1.745%</a:t>
            </a:r>
            <a:r>
              <a:rPr lang="ko-KR" altLang="en-US" dirty="0" smtClean="0"/>
              <a:t>에 대한 태클 </a:t>
            </a:r>
            <a:r>
              <a:rPr lang="en-US" altLang="ko-KR" dirty="0" smtClean="0"/>
              <a:t>&lt;-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저번에 </a:t>
            </a:r>
            <a:r>
              <a:rPr lang="ko-KR" altLang="en-US" baseline="0" dirty="0" err="1" smtClean="0"/>
              <a:t>했던걸로</a:t>
            </a:r>
            <a:r>
              <a:rPr lang="en-US" altLang="ko-KR" baseline="0" dirty="0" smtClean="0"/>
              <a:t>.</a:t>
            </a:r>
          </a:p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1.745% =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총액의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부동산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위약금을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참조하여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적음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</a:t>
            </a:r>
          </a:p>
          <a:p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계약금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예산총액의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10%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위약금은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금액의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70%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주당은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4</a:t>
            </a:r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로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ko-KR" altLang="ko-KR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나눈것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45224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620519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신용평가기관에 대한 이야기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빼먹었습니다</a:t>
            </a:r>
            <a:r>
              <a:rPr lang="en-US" altLang="ko-KR" dirty="0" smtClean="0"/>
              <a:t>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7479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7785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6276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9110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단계별 품질보증서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r>
              <a:rPr lang="ko-KR" altLang="en-US" dirty="0" smtClean="0"/>
              <a:t>사용자 매뉴얼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r>
              <a:rPr lang="en-US" dirty="0" smtClean="0"/>
              <a:t>&lt;- </a:t>
            </a:r>
            <a:r>
              <a:rPr lang="ko-KR" altLang="en-US" dirty="0" smtClean="0"/>
              <a:t>시나리오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28497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아 이거 어떻게 나누셨어요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55958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88290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이해관계자에 왜 사용자가 있는가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이것은 프로젝트 개발에 대한 이해관계자인데 프로젝트를 개발 할 때 사용자는 이해관계자가 아니지 </a:t>
            </a:r>
            <a:r>
              <a:rPr lang="ko-KR" altLang="en-US" dirty="0" err="1" smtClean="0"/>
              <a:t>않는냐</a:t>
            </a:r>
            <a:r>
              <a:rPr lang="en-US" altLang="ko-KR" dirty="0" smtClean="0"/>
              <a:t>?</a:t>
            </a:r>
          </a:p>
          <a:p>
            <a:pPr marL="228600" indent="-228600">
              <a:spcAft>
                <a:spcPct val="75000"/>
              </a:spcAft>
              <a:buAutoNum type="alphaUcParenR"/>
            </a:pPr>
            <a:r>
              <a:rPr lang="ko-KR" altLang="en-US" dirty="0" smtClean="0"/>
              <a:t>이해관계자가 이 프로젝트와 관련된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영향을 미치는 사람들을 의미합니다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프로젝트 종료 후에도 영향을 받는 사람들도 해당됩니다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그러므로 사용자를 이해관계자에 포함했습니다</a:t>
            </a:r>
            <a:r>
              <a:rPr lang="en-US" altLang="ko-KR" dirty="0" smtClean="0"/>
              <a:t>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44716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3643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산정 리스트 출력 필요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r>
              <a:rPr lang="en-US" dirty="0" smtClean="0"/>
              <a:t>EO</a:t>
            </a:r>
            <a:r>
              <a:rPr lang="ko-KR" altLang="en-US" dirty="0" smtClean="0"/>
              <a:t>가 없는 이유</a:t>
            </a:r>
            <a:r>
              <a:rPr lang="en-US" altLang="ko-KR" dirty="0" smtClean="0"/>
              <a:t>?</a:t>
            </a:r>
          </a:p>
          <a:p>
            <a:pPr>
              <a:spcAft>
                <a:spcPct val="75000"/>
              </a:spcAft>
            </a:pPr>
            <a:r>
              <a:rPr lang="en-US" dirty="0" smtClean="0"/>
              <a:t>EIF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IEF </a:t>
            </a:r>
            <a:r>
              <a:rPr lang="ko-KR" altLang="en-US" dirty="0" smtClean="0"/>
              <a:t>오타</a:t>
            </a:r>
            <a:r>
              <a:rPr lang="en-US" altLang="ko-KR" dirty="0" smtClean="0"/>
              <a:t>..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61057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299801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1162996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MySQL</a:t>
            </a:r>
            <a:r>
              <a:rPr lang="ko-KR" altLang="en-US" dirty="0" smtClean="0"/>
              <a:t>에 대한 태클</a:t>
            </a:r>
            <a:r>
              <a:rPr lang="en-US" altLang="ko-KR" dirty="0" smtClean="0"/>
              <a:t>.</a:t>
            </a:r>
          </a:p>
          <a:p>
            <a:pPr>
              <a:spcAft>
                <a:spcPct val="75000"/>
              </a:spcAft>
            </a:pPr>
            <a:r>
              <a:rPr lang="ko-KR" altLang="en-US" dirty="0" smtClean="0"/>
              <a:t>이 정도 교육센터를 </a:t>
            </a:r>
            <a:r>
              <a:rPr lang="ko-KR" altLang="en-US" dirty="0" err="1" smtClean="0"/>
              <a:t>버틸수</a:t>
            </a:r>
            <a:r>
              <a:rPr lang="ko-KR" altLang="en-US" dirty="0" smtClean="0"/>
              <a:t> 있냐</a:t>
            </a:r>
            <a:r>
              <a:rPr lang="en-US" altLang="ko-KR" dirty="0" smtClean="0"/>
              <a:t>?</a:t>
            </a:r>
          </a:p>
          <a:p>
            <a:pPr marL="228600" indent="-228600">
              <a:spcAft>
                <a:spcPct val="75000"/>
              </a:spcAft>
              <a:buAutoNum type="alphaUcParenR"/>
            </a:pPr>
            <a:r>
              <a:rPr lang="ko-KR" altLang="en-US" dirty="0" smtClean="0"/>
              <a:t>이게 학교처럼 실시간으로 수천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수만명이</a:t>
            </a:r>
            <a:r>
              <a:rPr lang="ko-KR" altLang="en-US" baseline="0" dirty="0" smtClean="0"/>
              <a:t> 동시접속하는 규모가 아니다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상시적으로 신청하는 것이기 때문에 </a:t>
            </a:r>
            <a:r>
              <a:rPr lang="en-US" altLang="ko-KR" baseline="0" dirty="0" smtClean="0"/>
              <a:t>MySQL</a:t>
            </a:r>
            <a:r>
              <a:rPr lang="ko-KR" altLang="en-US" baseline="0" dirty="0" smtClean="0"/>
              <a:t>만으로도 충분하다고 생각했다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03066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13108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7431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167431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51139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4999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76037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3891603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내용이 안보임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28248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CPM</a:t>
            </a:r>
            <a:r>
              <a:rPr lang="ko-KR" altLang="en-US" dirty="0" smtClean="0"/>
              <a:t>에 대해서 설명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주경로</a:t>
            </a:r>
            <a:r>
              <a:rPr lang="ko-KR" altLang="en-US" dirty="0" smtClean="0"/>
              <a:t> 파악이 핵심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66454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244944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MS Project</a:t>
            </a:r>
            <a:r>
              <a:rPr lang="ko-KR" altLang="en-US" dirty="0" smtClean="0"/>
              <a:t>를 사용하여 만듦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3238538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5661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246853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어떤 것을 형상 관리할 것인지를 보여주기 위해 형상 항목들을 나열했고 그 단계를 추적할 수 있도록 단계도 나타내었다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480137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형상통제위원회에 대한 언급이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누가 </a:t>
            </a:r>
            <a:r>
              <a:rPr lang="en-US" altLang="ko-KR" dirty="0" smtClean="0"/>
              <a:t>CCB</a:t>
            </a:r>
            <a:r>
              <a:rPr lang="ko-KR" altLang="en-US" dirty="0" smtClean="0"/>
              <a:t>를 할 것인지</a:t>
            </a:r>
            <a:r>
              <a:rPr lang="en-US" altLang="ko-KR" dirty="0" smtClean="0"/>
              <a:t>…..? </a:t>
            </a:r>
          </a:p>
          <a:p>
            <a:pPr>
              <a:spcAft>
                <a:spcPct val="75000"/>
              </a:spcAft>
            </a:pPr>
            <a:r>
              <a:rPr lang="en-US" dirty="0" smtClean="0"/>
              <a:t>CCB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PM</a:t>
            </a:r>
            <a:r>
              <a:rPr lang="ko-KR" altLang="en-US" dirty="0" smtClean="0"/>
              <a:t>이 한다</a:t>
            </a:r>
            <a:r>
              <a:rPr lang="en-US" altLang="ko-KR" dirty="0" smtClean="0"/>
              <a:t>. </a:t>
            </a:r>
          </a:p>
          <a:p>
            <a:pPr>
              <a:spcAft>
                <a:spcPct val="75000"/>
              </a:spcAft>
            </a:pPr>
            <a:r>
              <a:rPr lang="ko-KR" altLang="en-US" dirty="0" smtClean="0"/>
              <a:t>왜 빠져있는지</a:t>
            </a:r>
            <a:r>
              <a:rPr lang="en-US" altLang="ko-KR" dirty="0" smtClean="0"/>
              <a:t>? A) </a:t>
            </a:r>
            <a:r>
              <a:rPr lang="ko-KR" altLang="en-US" dirty="0" smtClean="0"/>
              <a:t>죄송합니다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빠뜨렸습니다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04844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교수님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변경시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</a:t>
            </a:r>
            <a:r>
              <a:rPr lang="ko-KR" altLang="en-US" dirty="0" smtClean="0"/>
              <a:t>은 지켜지고 있는가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810196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581609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699403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각 절차 또는 단계에 대한 프로젝트 내의 </a:t>
            </a:r>
            <a:r>
              <a:rPr lang="ko-KR" altLang="en-US" dirty="0" err="1" smtClean="0"/>
              <a:t>품질통제가</a:t>
            </a:r>
            <a:r>
              <a:rPr lang="ko-KR" altLang="en-US" dirty="0" smtClean="0"/>
              <a:t> 된 산출물을 고객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경영층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에게 정보를 주는 것으로 품질을 보증한다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49830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270553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품질보증서에 대한 이야기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단계별 품질보증서를 하나의 시나리오로 생각했다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640138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204707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문제기술서에 나오는 내용을 센터장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과목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수강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게시판 별로 각각의 아이디를 부여하여 분석하였습니다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5352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7425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요구사항을 좀</a:t>
            </a:r>
            <a:r>
              <a:rPr lang="ko-KR" altLang="en-US" baseline="0" dirty="0" smtClean="0"/>
              <a:t> 더 구체화하기 위해서 면담과 </a:t>
            </a:r>
            <a:r>
              <a:rPr lang="ko-KR" altLang="en-US" baseline="0" dirty="0" err="1" smtClean="0"/>
              <a:t>관찰조사를</a:t>
            </a:r>
            <a:r>
              <a:rPr lang="ko-KR" altLang="en-US" baseline="0" dirty="0" smtClean="0"/>
              <a:t> 실시하였습니다</a:t>
            </a:r>
            <a:r>
              <a:rPr lang="en-US" altLang="ko-KR" baseline="0" dirty="0" smtClean="0"/>
              <a:t>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68027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앞에서 분석한 문제기술서를 기반으로 프로세스를 만들었을 때 이 프로세스가 </a:t>
            </a:r>
            <a:r>
              <a:rPr lang="ko-KR" altLang="en-US" dirty="0" err="1" smtClean="0"/>
              <a:t>문제기술서</a:t>
            </a:r>
            <a:r>
              <a:rPr lang="ko-KR" altLang="en-US" dirty="0" smtClean="0"/>
              <a:t> 분석 중 어디에 해당되는 지 </a:t>
            </a:r>
            <a:r>
              <a:rPr lang="ko-KR" altLang="en-US" dirty="0" err="1" smtClean="0"/>
              <a:t>추적성을</a:t>
            </a:r>
            <a:r>
              <a:rPr lang="ko-KR" altLang="en-US" dirty="0" smtClean="0"/>
              <a:t> 나타냈다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486588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 smtClean="0"/>
              <a:t>신논리에</a:t>
            </a:r>
            <a:r>
              <a:rPr lang="ko-KR" altLang="en-US" dirty="0" smtClean="0"/>
              <a:t> 대한 배경도</a:t>
            </a:r>
            <a:r>
              <a:rPr lang="en-US" altLang="ko-KR" dirty="0" smtClean="0"/>
              <a:t>. </a:t>
            </a:r>
            <a:r>
              <a:rPr lang="ko-KR" altLang="en-US" dirty="0" smtClean="0"/>
              <a:t>수강생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센터장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강사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관리직원 </a:t>
            </a:r>
            <a:r>
              <a:rPr lang="en-US" altLang="ko-KR" baseline="0" dirty="0" smtClean="0"/>
              <a:t>=&gt; </a:t>
            </a:r>
            <a:r>
              <a:rPr lang="ko-KR" altLang="en-US" baseline="0" dirty="0" err="1" smtClean="0"/>
              <a:t>외부엔티티</a:t>
            </a:r>
            <a:endParaRPr lang="en-US" altLang="ko-KR" baseline="0" dirty="0" smtClean="0"/>
          </a:p>
          <a:p>
            <a:pPr>
              <a:spcAft>
                <a:spcPct val="75000"/>
              </a:spcAft>
            </a:pPr>
            <a:r>
              <a:rPr lang="ko-KR" altLang="en-US" dirty="0" smtClean="0"/>
              <a:t>고용노동부</a:t>
            </a:r>
            <a:r>
              <a:rPr lang="en-US" altLang="ko-KR" dirty="0" smtClean="0"/>
              <a:t>x : </a:t>
            </a:r>
            <a:r>
              <a:rPr lang="ko-KR" altLang="en-US" dirty="0" smtClean="0"/>
              <a:t>센터장이 </a:t>
            </a:r>
            <a:r>
              <a:rPr lang="ko-KR" altLang="en-US" dirty="0" err="1" smtClean="0"/>
              <a:t>환급과정</a:t>
            </a:r>
            <a:r>
              <a:rPr lang="ko-KR" altLang="en-US" dirty="0" smtClean="0"/>
              <a:t> 신청 결과 정보를 받아 시스템에 입력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환급대상자명단은 관리직원 작성하여 고용노동부에 준다</a:t>
            </a:r>
            <a:r>
              <a:rPr lang="en-US" altLang="ko-KR" dirty="0" smtClean="0"/>
              <a:t>.=&gt; </a:t>
            </a:r>
            <a:r>
              <a:rPr lang="ko-KR" altLang="en-US" dirty="0" smtClean="0"/>
              <a:t>물리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r>
              <a:rPr lang="ko-KR" altLang="en-US" dirty="0" smtClean="0"/>
              <a:t>신용평가기관</a:t>
            </a:r>
            <a:r>
              <a:rPr lang="en-US" altLang="ko-KR" dirty="0" smtClean="0"/>
              <a:t>x : </a:t>
            </a:r>
            <a:r>
              <a:rPr lang="ko-KR" altLang="en-US" dirty="0" smtClean="0"/>
              <a:t>잘못했어요</a:t>
            </a:r>
            <a:r>
              <a:rPr lang="en-US" altLang="ko-KR" dirty="0" smtClean="0"/>
              <a:t>….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354194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확대 </a:t>
            </a:r>
            <a:r>
              <a:rPr lang="en-US" altLang="ko-KR" dirty="0" smtClean="0"/>
              <a:t>: Ctrl</a:t>
            </a:r>
            <a:r>
              <a:rPr lang="en-US" altLang="ko-KR" baseline="0" dirty="0" smtClean="0"/>
              <a:t> + +</a:t>
            </a:r>
          </a:p>
          <a:p>
            <a:pPr>
              <a:spcAft>
                <a:spcPct val="75000"/>
              </a:spcAft>
            </a:pPr>
            <a:r>
              <a:rPr lang="ko-KR" altLang="en-US" baseline="0" dirty="0" smtClean="0"/>
              <a:t>저희 레벨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~~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1729235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286668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6845464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 smtClean="0"/>
              <a:t>소단위별로</a:t>
            </a:r>
            <a:r>
              <a:rPr lang="ko-KR" altLang="en-US" dirty="0" smtClean="0"/>
              <a:t> 통합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451889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9857723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7182142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24687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8704257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smtClean="0"/>
              <a:t>로 구분하여 정의하였습니다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5839173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958519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6633588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63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308432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64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0701282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232232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66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5561042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495111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02369343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10918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en-US" dirty="0" smtClean="0"/>
              <a:t>Vat</a:t>
            </a:r>
            <a:r>
              <a:rPr lang="ko-KR" altLang="en-US" dirty="0" smtClean="0"/>
              <a:t>에 대해 질문</a:t>
            </a:r>
            <a:r>
              <a:rPr lang="en-US" altLang="ko-KR" dirty="0" smtClean="0"/>
              <a:t>. </a:t>
            </a:r>
            <a:r>
              <a:rPr lang="ko-KR" altLang="en-US" dirty="0" smtClean="0"/>
              <a:t>눈속임</a:t>
            </a:r>
            <a:r>
              <a:rPr lang="en-US" altLang="ko-KR" dirty="0" smtClean="0"/>
              <a:t>? Vat..</a:t>
            </a:r>
            <a:r>
              <a:rPr lang="ko-KR" altLang="en-US" dirty="0" smtClean="0"/>
              <a:t>배제</a:t>
            </a:r>
            <a:endParaRPr lang="en-US" altLang="ko-KR" dirty="0" smtClean="0"/>
          </a:p>
          <a:p>
            <a:pPr>
              <a:spcAft>
                <a:spcPct val="75000"/>
              </a:spcAft>
            </a:pPr>
            <a:r>
              <a:rPr lang="en-US" dirty="0" smtClean="0"/>
              <a:t>=&gt; </a:t>
            </a:r>
            <a:r>
              <a:rPr lang="ko-KR" altLang="en-US" dirty="0" smtClean="0"/>
              <a:t>눈속임이 아니라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부가가치세가 이윤에 대해서 세금을 내는 것이기에</a:t>
            </a:r>
            <a:r>
              <a:rPr lang="en-US" altLang="ko-KR" dirty="0" smtClean="0"/>
              <a:t>).  </a:t>
            </a:r>
            <a:r>
              <a:rPr lang="ko-KR" altLang="en-US" dirty="0" smtClean="0"/>
              <a:t>따로 산정을 하지 않았으므로 </a:t>
            </a:r>
            <a:r>
              <a:rPr lang="en-US" altLang="ko-KR" dirty="0" smtClean="0"/>
              <a:t>VAT</a:t>
            </a:r>
            <a:r>
              <a:rPr lang="ko-KR" altLang="en-US" dirty="0" smtClean="0"/>
              <a:t>를 제외했다고 명시한 것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4164151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9204405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r>
              <a:rPr lang="ko-KR" altLang="en-US" dirty="0" err="1" smtClean="0"/>
              <a:t>코드번호만</a:t>
            </a:r>
            <a:r>
              <a:rPr lang="ko-KR" altLang="en-US" dirty="0" smtClean="0"/>
              <a:t> 있다면 모든 정보를 </a:t>
            </a:r>
            <a:r>
              <a:rPr lang="ko-KR" altLang="en-US" dirty="0" err="1" smtClean="0"/>
              <a:t>구분가능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0749768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5276052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75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8723314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4D4E97-8781-4CCF-B620-42E64E40BACB}" type="slidenum">
              <a:rPr lang="en-US"/>
              <a:pPr/>
              <a:t>76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37969529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4953833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409461292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79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999157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80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537306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81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6847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3921872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82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80714948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(C) 2015, Quality Partners™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FEF4BD-9F03-48F3-AF82-04B8417AB676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3852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5C381-F436-4280-B944-52291267073C}" type="slidenum">
              <a:rPr lang="en-US"/>
              <a:pPr/>
              <a:t>84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127859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69BF38-E062-443E-A178-62CF28831FA3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681038"/>
            <a:ext cx="4914900" cy="3403600"/>
          </a:xfrm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ct val="75000"/>
              </a:spcAft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(C) 2015, Quality Partners™</a:t>
            </a:r>
          </a:p>
        </p:txBody>
      </p:sp>
    </p:spTree>
    <p:extLst>
      <p:ext uri="{BB962C8B-B14F-4D97-AF65-F5344CB8AC3E}">
        <p14:creationId xmlns:p14="http://schemas.microsoft.com/office/powerpoint/2010/main" val="279364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2697" y="1300787"/>
            <a:ext cx="706060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697" y="3886202"/>
            <a:ext cx="706060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3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58" y="4289374"/>
            <a:ext cx="8421101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2605" y="698261"/>
            <a:ext cx="7980807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5108728"/>
            <a:ext cx="8421117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42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1"/>
            <a:ext cx="8421117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204821"/>
            <a:ext cx="8421117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263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047" y="872589"/>
            <a:ext cx="7558486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98024" y="3610032"/>
            <a:ext cx="7111243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372798"/>
            <a:ext cx="8421117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9095" y="887859"/>
            <a:ext cx="592462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04308" y="3120015"/>
            <a:ext cx="59977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56838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2138723"/>
            <a:ext cx="8421117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3" y="4662335"/>
            <a:ext cx="8421117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4255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8421117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42442" y="2367093"/>
            <a:ext cx="268041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42442" y="2943357"/>
            <a:ext cx="268041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7567" y="2367093"/>
            <a:ext cx="267436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08597" y="2943357"/>
            <a:ext cx="268397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5" y="2367093"/>
            <a:ext cx="268525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78305" y="2943357"/>
            <a:ext cx="2685254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5830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42443" y="610772"/>
            <a:ext cx="8421117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42442" y="4204820"/>
            <a:ext cx="267833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42442" y="2367093"/>
            <a:ext cx="2678333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42442" y="4781082"/>
            <a:ext cx="2678333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09742" y="4204820"/>
            <a:ext cx="268273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608595" y="2367093"/>
            <a:ext cx="268397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608595" y="4781082"/>
            <a:ext cx="268397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478306" y="4204820"/>
            <a:ext cx="2681804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478305" y="2367093"/>
            <a:ext cx="268525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478203" y="4781080"/>
            <a:ext cx="2685356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5494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2367095"/>
            <a:ext cx="8421117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84055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609603"/>
            <a:ext cx="2074578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742443" y="609603"/>
            <a:ext cx="6222713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225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085" y="76200"/>
            <a:ext cx="8915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076" y="914400"/>
            <a:ext cx="4483496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8672" y="914400"/>
            <a:ext cx="448521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0077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0077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0077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fld id="{B81DC0F8-5190-4EA8-97AC-3650AEE6827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85654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8420609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860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828565"/>
            <a:ext cx="8410799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2" y="3657459"/>
            <a:ext cx="8410799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0090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42441" y="2367094"/>
            <a:ext cx="4148647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014912" y="2367094"/>
            <a:ext cx="4148138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939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1392" y="2371018"/>
            <a:ext cx="3959698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742442" y="3051014"/>
            <a:ext cx="414864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7094" y="2371018"/>
            <a:ext cx="396646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014913" y="3051014"/>
            <a:ext cx="4148139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617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62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904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2" y="609600"/>
            <a:ext cx="3197747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125926" y="609602"/>
            <a:ext cx="5037632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42" y="2632852"/>
            <a:ext cx="3197748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84201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443" y="609600"/>
            <a:ext cx="4473753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21293" y="609601"/>
            <a:ext cx="325633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2458" y="2632854"/>
            <a:ext cx="4473738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smtClean="0"/>
              <a:t>5/4/2016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6521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906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43" y="618519"/>
            <a:ext cx="8421116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43" y="2367095"/>
            <a:ext cx="8421117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38974" y="5883277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43" y="5883277"/>
            <a:ext cx="5421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636" y="5883277"/>
            <a:ext cx="6209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E61FB43-EC45-4F2B-A077-E2E9432EB3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4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  <p:sldLayoutId id="2147484026" r:id="rId18"/>
  </p:sldLayoutIdLst>
  <p:transition spd="med">
    <p:wipe dir="d"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8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396999"/>
            <a:ext cx="7705518" cy="2310347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운영 관리 시스템 개발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922189" y="3707346"/>
            <a:ext cx="7555699" cy="1997418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lang="en-US" altLang="ko-K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12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11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12 </a:t>
            </a:r>
            <a:r>
              <a:rPr lang="ko-KR" alt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14 </a:t>
            </a:r>
            <a:r>
              <a:rPr lang="ko-KR" alt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707346"/>
            <a:ext cx="2749047" cy="1089613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r>
              <a:rPr lang="en-US" altLang="ko-K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4 </a:t>
            </a:r>
            <a:r>
              <a:rPr lang="ko-KR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r>
              <a:rPr lang="en-US" altLang="ko-KR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분반</a:t>
            </a:r>
            <a:endParaRPr lang="en-US" altLang="ko-KR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5241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요구 인력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2563"/>
              </p:ext>
            </p:extLst>
          </p:nvPr>
        </p:nvGraphicFramePr>
        <p:xfrm>
          <a:off x="489701" y="1433016"/>
          <a:ext cx="8959099" cy="4315796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재정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요구사항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 분석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 미팅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설계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데이터베이스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(3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설계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코딩작업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문서작업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테스터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전환 및 유지보수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유지보수 계획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(2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전환 수행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93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이해관계자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146615"/>
              </p:ext>
            </p:extLst>
          </p:nvPr>
        </p:nvGraphicFramePr>
        <p:xfrm>
          <a:off x="489701" y="1463128"/>
          <a:ext cx="8959099" cy="4604004"/>
        </p:xfrm>
        <a:graphic>
          <a:graphicData uri="http://schemas.openxmlformats.org/drawingml/2006/table">
            <a:tbl>
              <a:tblPr/>
              <a:tblGrid>
                <a:gridCol w="2647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이해 관계자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711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시스템 구성에 대한 결정권을 가지며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개발 비용 지불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059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총괄 책임자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고객과의 의견조율을 하고 고객의 요구사항에 맞춰 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일정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예산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,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품질을 만족하는 시스템 인계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647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총괄 책임자에 의해 배정된 역할과 책임을 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수행하며 프로젝트의 기획 및 의사결정에 참여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059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외부 감사 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프로젝트 수행 기관이 작성한 예산 계획서 및 목록 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검토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11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사용자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고객이 주문한 시스템 사용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612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프로젝트와 연관된 문서에 대해 서명 및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공식화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요구를 정확히 파악 및 제대로 실현될 수 있도록 고객과의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지속적인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의사소통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할당된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예산을 효율적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분배하고 깨끗하게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기간 중 팀 내에서 발생하는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갈등을 해결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책임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단계별 감사로 인해 문제가 발견될 경우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문제를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책임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 및 권한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</a:t>
            </a:r>
            <a:endParaRPr lang="en-US" altLang="ko-KR" sz="20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4460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대한 권한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역할 편성</a:t>
            </a:r>
            <a:endParaRPr lang="en-US" altLang="ko-KR" sz="2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회의 소집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lnSpc>
                <a:spcPct val="130000"/>
              </a:lnSpc>
              <a:buNone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규칙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상정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책임 및 권한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관리자의 권한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789334"/>
            <a:ext cx="3273985" cy="327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23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고객과 연관된 문서에 대해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서명하고 공식화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최종 산출물에 대해서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공정한 평가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분석 후 발생하는 고객의 요구사항 변경에 대해서는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동의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하에 진행 및 필요한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 비용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전액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부담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 대한 요구사항을 명세하여 제공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관리자가 미팅을 요청했을 시 이에 응할 책임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완성된 프로젝트 산출물에 대한 비용을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정확한 기한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맞춰 지불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 및 권한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47362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진행 도중 프로젝트 관리자와 합의 하에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진행방향에 대해서 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지시</a:t>
            </a:r>
            <a:endParaRPr lang="en-US" altLang="ko-KR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모든 프로젝트의 산출물은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고객이 소유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권을 가짐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정당한 대가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주고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추가적인 유지보수를 요청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프로젝트 진행 중 발생한 문제에 대해 대처방안을 요구할 권한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정해진 기한 안에 프로젝트 최종 산출물을 인계를 받지 못한 경우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관리자에게 </a:t>
            </a:r>
            <a:r>
              <a:rPr lang="ko-KR" altLang="en-US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 초과에 대한 위약금을 부과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위약금 </a:t>
            </a:r>
            <a:r>
              <a:rPr lang="en-US" altLang="ko-KR" sz="1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초과한 주당 예산 총액의 </a:t>
            </a:r>
            <a:r>
              <a:rPr lang="en-US" altLang="ko-KR" sz="17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1.745%)</a:t>
            </a:r>
          </a:p>
          <a:p>
            <a:pPr marL="109728" indent="0">
              <a:buNone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책임 및 권한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고객의 권한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761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감사 팀의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검수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통과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인수 시험 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통과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종료 승인 조건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25" y="894929"/>
            <a:ext cx="4375628" cy="43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31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 계획서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(PMP)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33504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0" y="1277675"/>
            <a:ext cx="4613925" cy="5123608"/>
          </a:xfrm>
          <a:noFill/>
        </p:spPr>
        <p:txBody>
          <a:bodyPr>
            <a:noAutofit/>
          </a:bodyPr>
          <a:lstStyle/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범위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조직 구성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비용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형상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검증과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보증 계획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lvl="1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검토 계획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149183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51418" y="1733206"/>
            <a:ext cx="3344987" cy="3809999"/>
          </a:xfr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txBody>
          <a:bodyPr anchor="ctr">
            <a:normAutofit/>
          </a:bodyPr>
          <a:lstStyle/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통합 및 표준화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온라인 수강신청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유동적인 게시판 운영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모임방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기능 추가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임</a:t>
            </a:r>
            <a:r>
              <a:rPr lang="ko-KR" altLang="en-US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스터디모임용 게시판을 신설하여 수강생 커뮤니티를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19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개발 범위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212269000" descr="EMB000005e4035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33206"/>
            <a:ext cx="5673436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01085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620296505"/>
              </p:ext>
            </p:extLst>
          </p:nvPr>
        </p:nvGraphicFramePr>
        <p:xfrm>
          <a:off x="776288" y="1446663"/>
          <a:ext cx="8285825" cy="5008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16154" y="3106844"/>
            <a:ext cx="2749047" cy="80803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 fontAlgn="auto"/>
            <a:endParaRPr lang="en-US" altLang="ko-K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0059" y="1992573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2254" y="3131781"/>
            <a:ext cx="545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8606" y="4311933"/>
            <a:ext cx="384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8231" y="5461380"/>
            <a:ext cx="545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3691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완료 시 고객에게 납품 되어야 할 </a:t>
            </a:r>
            <a:r>
              <a:rPr lang="ko-KR" altLang="en-US" sz="2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800" b="1" kern="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인도물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50226"/>
              </p:ext>
            </p:extLst>
          </p:nvPr>
        </p:nvGraphicFramePr>
        <p:xfrm>
          <a:off x="559179" y="2353832"/>
          <a:ext cx="8734946" cy="2750431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367473">
                  <a:extLst>
                    <a:ext uri="{9D8B030D-6E8A-4147-A177-3AD203B41FA5}">
                      <a16:colId xmlns:a16="http://schemas.microsoft.com/office/drawing/2014/main" val="4238311387"/>
                    </a:ext>
                  </a:extLst>
                </a:gridCol>
                <a:gridCol w="4367473">
                  <a:extLst>
                    <a:ext uri="{9D8B030D-6E8A-4147-A177-3AD203B41FA5}">
                      <a16:colId xmlns:a16="http://schemas.microsoft.com/office/drawing/2014/main" val="3607273801"/>
                    </a:ext>
                  </a:extLst>
                </a:gridCol>
              </a:tblGrid>
              <a:tr h="2750431">
                <a:tc>
                  <a:txBody>
                    <a:bodyPr/>
                    <a:lstStyle/>
                    <a:p>
                      <a:pPr algn="l" fontAlgn="base" latinLnBrk="1"/>
                      <a:endParaRPr kumimoji="0" lang="en-US" altLang="ko-KR" sz="2400" b="0" kern="1200" dirty="0" smtClean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헌장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관리 계획서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요구사항 명세서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설계 명세서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사용자 매뉴얼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1"/>
                      <a:endParaRPr kumimoji="0" lang="en-US" altLang="ko-KR" sz="2400" b="0" kern="1200" dirty="0" smtClean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구현 계획서</a:t>
                      </a:r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테스트 계획서</a:t>
                      </a:r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유지보수 계획서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프로젝트 종료 보고서</a:t>
                      </a:r>
                    </a:p>
                    <a:p>
                      <a:pPr algn="l" fontAlgn="base" latinLnBrk="1"/>
                      <a:r>
                        <a:rPr kumimoji="0" lang="en-US" altLang="ko-KR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• </a:t>
                      </a:r>
                      <a:r>
                        <a:rPr kumimoji="0" lang="ko-KR" alt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단계별 품질 보증서</a:t>
                      </a:r>
                    </a:p>
                    <a:p>
                      <a:pPr algn="l" latinLnBrk="1"/>
                      <a:endParaRPr lang="ko-KR" altLang="en-US" sz="24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08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80189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66664" y="1379000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수행하는 동안 조직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조직 구성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217" name="_x223102336" descr="EMB000003381a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5" y="2157121"/>
            <a:ext cx="8805210" cy="398880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3739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조직 구성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89701" y="1433016"/>
          <a:ext cx="8959099" cy="4315796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smtClean="0">
                          <a:solidFill>
                            <a:srgbClr val="191919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재정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요구사항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분석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 미팅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데이터베이스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설계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UI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 설계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코딩작업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문서작업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테스터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(4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204">
                <a:tc>
                  <a:txBody>
                    <a:bodyPr/>
                    <a:lstStyle/>
                    <a:p>
                      <a:pPr marL="182880" marR="0" indent="-11938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및 유지보수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계획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(2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•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수행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  <a:r>
                        <a:rPr lang="en-US" altLang="ko-KR" sz="20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3633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361" name="_x213949784" descr="EMB000005e403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2726"/>
            <a:ext cx="9092646" cy="463241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2159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89701" y="1433016"/>
          <a:ext cx="8959099" cy="5055072"/>
        </p:xfrm>
        <a:graphic>
          <a:graphicData uri="http://schemas.openxmlformats.org/drawingml/2006/table">
            <a:tbl>
              <a:tblPr/>
              <a:tblGrid>
                <a:gridCol w="2988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0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i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이해관계자</a:t>
                      </a:r>
                      <a:endParaRPr lang="ko-KR" altLang="en-US" sz="2000" b="1" i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en-US" altLang="ko-KR" sz="2000" b="0" baseline="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i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lang="ko-KR" altLang="en-US" sz="2000" b="1" i="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구성에</a:t>
                      </a:r>
                      <a:r>
                        <a:rPr lang="ko-KR" altLang="en-US" sz="2000" b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결정권</a:t>
                      </a:r>
                      <a:r>
                        <a:rPr lang="ko-KR" altLang="en-US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가지며</a:t>
                      </a:r>
                      <a:r>
                        <a:rPr lang="en-US" altLang="ko-KR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000" b="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 비용 지불</a:t>
                      </a:r>
                      <a:r>
                        <a:rPr lang="ko-KR" altLang="en-US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</a:t>
                      </a:r>
                      <a:endParaRPr lang="en-US" altLang="ko-KR" sz="2000" b="1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vl="0" algn="ctr" latinLnBrk="1"/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의견 조율</a:t>
                      </a:r>
                      <a:r>
                        <a:rPr lang="ko-KR" altLang="en-US" sz="2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하며</a:t>
                      </a:r>
                      <a:r>
                        <a:rPr lang="en-US" altLang="ko-KR" sz="2000" b="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</a:t>
                      </a:r>
                      <a:r>
                        <a:rPr lang="ko-KR" altLang="en-US" sz="2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요구되는 수준을 결정하고 해당 수준으로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인도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하는 일을 책임진다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팀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관리자에 의해 배정된 역할과 책임을 수행하며 프로젝트의 기획 및 의사결정에 참여한다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782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감사 팀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수행 기관이 작성한 예산 계획서 및 목록을 검토하고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품질보증 활동을 수행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따라서 전문가의 경험과 판단을 활용함으로써 프로젝트의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정확성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및 프로젝트 </a:t>
                      </a:r>
                      <a:r>
                        <a:rPr lang="ko-KR" altLang="en-US" sz="2000" b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품질을 향상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시킨다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10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2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</a:t>
                      </a:r>
                      <a:endParaRPr lang="ko-KR" altLang="en-US" sz="2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고객이 주문한 시스템을 사용한다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10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관리자</a:t>
                      </a:r>
                      <a:r>
                        <a:rPr lang="en-US" altLang="ko-KR" sz="2000" b="1" dirty="0" smtClean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2000" b="1" dirty="0" smtClean="0">
                          <a:solidFill>
                            <a:srgbClr val="00206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 교환 관계</a:t>
                      </a:r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프로젝트 관리자와 프로젝트 팀이 상호 신뢰와 존중을 바탕으로 높은 질의 관계를 형성하여 프로젝트의 품질을 향상한다</a:t>
                      </a:r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390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기능점수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01531"/>
              </p:ext>
            </p:extLst>
          </p:nvPr>
        </p:nvGraphicFramePr>
        <p:xfrm>
          <a:off x="481527" y="1657258"/>
          <a:ext cx="8921781" cy="4375056"/>
        </p:xfrm>
        <a:graphic>
          <a:graphicData uri="http://schemas.openxmlformats.org/drawingml/2006/table">
            <a:tbl>
              <a:tblPr/>
              <a:tblGrid>
                <a:gridCol w="1978751">
                  <a:extLst>
                    <a:ext uri="{9D8B030D-6E8A-4147-A177-3AD203B41FA5}">
                      <a16:colId xmlns:a16="http://schemas.microsoft.com/office/drawing/2014/main" val="1543684451"/>
                    </a:ext>
                  </a:extLst>
                </a:gridCol>
                <a:gridCol w="2201241">
                  <a:extLst>
                    <a:ext uri="{9D8B030D-6E8A-4147-A177-3AD203B41FA5}">
                      <a16:colId xmlns:a16="http://schemas.microsoft.com/office/drawing/2014/main" val="4082758605"/>
                    </a:ext>
                  </a:extLst>
                </a:gridCol>
                <a:gridCol w="1548054">
                  <a:extLst>
                    <a:ext uri="{9D8B030D-6E8A-4147-A177-3AD203B41FA5}">
                      <a16:colId xmlns:a16="http://schemas.microsoft.com/office/drawing/2014/main" val="1664463634"/>
                    </a:ext>
                  </a:extLst>
                </a:gridCol>
                <a:gridCol w="1603841">
                  <a:extLst>
                    <a:ext uri="{9D8B030D-6E8A-4147-A177-3AD203B41FA5}">
                      <a16:colId xmlns:a16="http://schemas.microsoft.com/office/drawing/2014/main" val="2289412098"/>
                    </a:ext>
                  </a:extLst>
                </a:gridCol>
                <a:gridCol w="1589894">
                  <a:extLst>
                    <a:ext uri="{9D8B030D-6E8A-4147-A177-3AD203B41FA5}">
                      <a16:colId xmlns:a16="http://schemas.microsoft.com/office/drawing/2014/main" val="3868874402"/>
                    </a:ext>
                  </a:extLst>
                </a:gridCol>
              </a:tblGrid>
              <a:tr h="6250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 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 복잡도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기능점수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42020"/>
                  </a:ext>
                </a:extLst>
              </a:tr>
              <a:tr h="625008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내부논리파일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(ILF)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97.5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23223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외부연계파일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(IEF)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9766"/>
                  </a:ext>
                </a:extLst>
              </a:tr>
              <a:tr h="6250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트랜잭션기능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외부입력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EI)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319800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외부출력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EO)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32981"/>
                  </a:ext>
                </a:extLst>
              </a:tr>
              <a:tr h="6250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외부조회</a:t>
                      </a:r>
                      <a:r>
                        <a:rPr lang="en-US" altLang="ko-KR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EQ)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794480"/>
                  </a:ext>
                </a:extLst>
              </a:tr>
              <a:tr h="62500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304.2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60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5473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보정계수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486462" y="1633845"/>
          <a:ext cx="8930493" cy="4517478"/>
        </p:xfrm>
        <a:graphic>
          <a:graphicData uri="http://schemas.openxmlformats.org/drawingml/2006/table">
            <a:tbl>
              <a:tblPr/>
              <a:tblGrid>
                <a:gridCol w="3020282">
                  <a:extLst>
                    <a:ext uri="{9D8B030D-6E8A-4147-A177-3AD203B41FA5}">
                      <a16:colId xmlns:a16="http://schemas.microsoft.com/office/drawing/2014/main" val="3753116893"/>
                    </a:ext>
                  </a:extLst>
                </a:gridCol>
                <a:gridCol w="3376835">
                  <a:extLst>
                    <a:ext uri="{9D8B030D-6E8A-4147-A177-3AD203B41FA5}">
                      <a16:colId xmlns:a16="http://schemas.microsoft.com/office/drawing/2014/main" val="995486908"/>
                    </a:ext>
                  </a:extLst>
                </a:gridCol>
                <a:gridCol w="2533376">
                  <a:extLst>
                    <a:ext uri="{9D8B030D-6E8A-4147-A177-3AD203B41FA5}">
                      <a16:colId xmlns:a16="http://schemas.microsoft.com/office/drawing/2014/main" val="2585464093"/>
                    </a:ext>
                  </a:extLst>
                </a:gridCol>
              </a:tblGrid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적용기준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61583"/>
                  </a:ext>
                </a:extLst>
              </a:tr>
              <a:tr h="974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0.108 × loge(304.2) + 0.2229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80692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업무처리용 소프트웨어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90028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JSP, JS, CSS, HTML, SQL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67301"/>
                  </a:ext>
                </a:extLst>
              </a:tr>
              <a:tr h="876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 및 특성 보정계수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0.025 * </a:t>
                      </a:r>
                      <a:r>
                        <a:rPr lang="ko-KR" altLang="en-US" sz="2000" b="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영향도</a:t>
                      </a:r>
                      <a:r>
                        <a:rPr lang="en-US" altLang="ko-KR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(0) + 1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58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01474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비용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이윤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27404" y="2170798"/>
          <a:ext cx="8794016" cy="3479375"/>
        </p:xfrm>
        <a:graphic>
          <a:graphicData uri="http://schemas.openxmlformats.org/drawingml/2006/table">
            <a:tbl>
              <a:tblPr/>
              <a:tblGrid>
                <a:gridCol w="2729087">
                  <a:extLst>
                    <a:ext uri="{9D8B030D-6E8A-4147-A177-3AD203B41FA5}">
                      <a16:colId xmlns:a16="http://schemas.microsoft.com/office/drawing/2014/main" val="184867336"/>
                    </a:ext>
                  </a:extLst>
                </a:gridCol>
                <a:gridCol w="2354992">
                  <a:extLst>
                    <a:ext uri="{9D8B030D-6E8A-4147-A177-3AD203B41FA5}">
                      <a16:colId xmlns:a16="http://schemas.microsoft.com/office/drawing/2014/main" val="3010215115"/>
                    </a:ext>
                  </a:extLst>
                </a:gridCol>
                <a:gridCol w="1767434">
                  <a:extLst>
                    <a:ext uri="{9D8B030D-6E8A-4147-A177-3AD203B41FA5}">
                      <a16:colId xmlns:a16="http://schemas.microsoft.com/office/drawing/2014/main" val="3372051509"/>
                    </a:ext>
                  </a:extLst>
                </a:gridCol>
                <a:gridCol w="1942503">
                  <a:extLst>
                    <a:ext uri="{9D8B030D-6E8A-4147-A177-3AD203B41FA5}">
                      <a16:colId xmlns:a16="http://schemas.microsoft.com/office/drawing/2014/main" val="2956804368"/>
                    </a:ext>
                  </a:extLst>
                </a:gridCol>
              </a:tblGrid>
              <a:tr h="15385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산정기준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개발원가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적용률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79030"/>
                  </a:ext>
                </a:extLst>
              </a:tr>
              <a:tr h="19407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개발원가의 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25%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117,546,422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20%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23,520,479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90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6328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경비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70506"/>
              </p:ext>
            </p:extLst>
          </p:nvPr>
        </p:nvGraphicFramePr>
        <p:xfrm>
          <a:off x="490182" y="1269241"/>
          <a:ext cx="8921015" cy="5800842"/>
        </p:xfrm>
        <a:graphic>
          <a:graphicData uri="http://schemas.openxmlformats.org/drawingml/2006/table">
            <a:tbl>
              <a:tblPr/>
              <a:tblGrid>
                <a:gridCol w="2163826">
                  <a:extLst>
                    <a:ext uri="{9D8B030D-6E8A-4147-A177-3AD203B41FA5}">
                      <a16:colId xmlns:a16="http://schemas.microsoft.com/office/drawing/2014/main" val="521058904"/>
                    </a:ext>
                  </a:extLst>
                </a:gridCol>
                <a:gridCol w="2831294">
                  <a:extLst>
                    <a:ext uri="{9D8B030D-6E8A-4147-A177-3AD203B41FA5}">
                      <a16:colId xmlns:a16="http://schemas.microsoft.com/office/drawing/2014/main" val="3926503402"/>
                    </a:ext>
                  </a:extLst>
                </a:gridCol>
                <a:gridCol w="2831294">
                  <a:extLst>
                    <a:ext uri="{9D8B030D-6E8A-4147-A177-3AD203B41FA5}">
                      <a16:colId xmlns:a16="http://schemas.microsoft.com/office/drawing/2014/main" val="3901226795"/>
                    </a:ext>
                  </a:extLst>
                </a:gridCol>
                <a:gridCol w="1094601">
                  <a:extLst>
                    <a:ext uri="{9D8B030D-6E8A-4147-A177-3AD203B41FA5}">
                      <a16:colId xmlns:a16="http://schemas.microsoft.com/office/drawing/2014/main" val="1807058653"/>
                    </a:ext>
                  </a:extLst>
                </a:gridCol>
              </a:tblGrid>
              <a:tr h="2783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산출내역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071819"/>
                  </a:ext>
                </a:extLst>
              </a:tr>
              <a:tr h="941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라이선스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MySQL Enterprise Edition Subscription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(1-4 socket server)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(1year)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5,750,000(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년단위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2(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11,500,000(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11,500,000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8726"/>
                  </a:ext>
                </a:extLst>
              </a:tr>
              <a:tr h="62156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Proliant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ML110 GEN9 E5-2603V3 794998-375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서버용 컴퓨터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1,379,000(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1(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1,379,000(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1,379,000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66902"/>
                  </a:ext>
                </a:extLst>
              </a:tr>
              <a:tr h="9415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프린터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 OFFICEJET PRO 8610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복합기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무한공급기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2000ml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370,400(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779515"/>
                  </a:ext>
                </a:extLst>
              </a:tr>
              <a:tr h="31018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감리비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한국정보화진흥원의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“감리대가 산정기준”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15,440,000(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15,440,000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19656"/>
                  </a:ext>
                </a:extLst>
              </a:tr>
              <a:tr h="62156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A4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용지</a:t>
                      </a: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더블에이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80g)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)(8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팩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-4000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5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200,000(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458267"/>
                  </a:ext>
                </a:extLst>
              </a:tr>
              <a:tr h="621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문헌비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6(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210,000(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116622"/>
                  </a:ext>
                </a:extLst>
              </a:tr>
              <a:tr h="6215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회의비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60000(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10(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x 2(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1200,000(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1,200,000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443685"/>
                  </a:ext>
                </a:extLst>
              </a:tr>
              <a:tr h="310181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30,299,000</a:t>
                      </a:r>
                    </a:p>
                  </a:txBody>
                  <a:tcPr marL="48486" marR="48486" marT="13405" marB="134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348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05120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기능점수산정방식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개발비 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7361" y="1424232"/>
          <a:ext cx="8841358" cy="5134010"/>
        </p:xfrm>
        <a:graphic>
          <a:graphicData uri="http://schemas.openxmlformats.org/drawingml/2006/table">
            <a:tbl>
              <a:tblPr/>
              <a:tblGrid>
                <a:gridCol w="745814">
                  <a:extLst>
                    <a:ext uri="{9D8B030D-6E8A-4147-A177-3AD203B41FA5}">
                      <a16:colId xmlns:a16="http://schemas.microsoft.com/office/drawing/2014/main" val="3328322072"/>
                    </a:ext>
                  </a:extLst>
                </a:gridCol>
                <a:gridCol w="745814">
                  <a:extLst>
                    <a:ext uri="{9D8B030D-6E8A-4147-A177-3AD203B41FA5}">
                      <a16:colId xmlns:a16="http://schemas.microsoft.com/office/drawing/2014/main" val="3831687363"/>
                    </a:ext>
                  </a:extLst>
                </a:gridCol>
                <a:gridCol w="828392">
                  <a:extLst>
                    <a:ext uri="{9D8B030D-6E8A-4147-A177-3AD203B41FA5}">
                      <a16:colId xmlns:a16="http://schemas.microsoft.com/office/drawing/2014/main" val="191681926"/>
                    </a:ext>
                  </a:extLst>
                </a:gridCol>
                <a:gridCol w="796515">
                  <a:extLst>
                    <a:ext uri="{9D8B030D-6E8A-4147-A177-3AD203B41FA5}">
                      <a16:colId xmlns:a16="http://schemas.microsoft.com/office/drawing/2014/main" val="1183130916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433985794"/>
                    </a:ext>
                  </a:extLst>
                </a:gridCol>
                <a:gridCol w="623389">
                  <a:extLst>
                    <a:ext uri="{9D8B030D-6E8A-4147-A177-3AD203B41FA5}">
                      <a16:colId xmlns:a16="http://schemas.microsoft.com/office/drawing/2014/main" val="2842887892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1759723204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3104159216"/>
                    </a:ext>
                  </a:extLst>
                </a:gridCol>
                <a:gridCol w="574200">
                  <a:extLst>
                    <a:ext uri="{9D8B030D-6E8A-4147-A177-3AD203B41FA5}">
                      <a16:colId xmlns:a16="http://schemas.microsoft.com/office/drawing/2014/main" val="551031738"/>
                    </a:ext>
                  </a:extLst>
                </a:gridCol>
                <a:gridCol w="1317678">
                  <a:extLst>
                    <a:ext uri="{9D8B030D-6E8A-4147-A177-3AD203B41FA5}">
                      <a16:colId xmlns:a16="http://schemas.microsoft.com/office/drawing/2014/main" val="3685413016"/>
                    </a:ext>
                  </a:extLst>
                </a:gridCol>
              </a:tblGrid>
              <a:tr h="41209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기능 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계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 기능 점수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가중치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점수당 단가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단계별 단가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보정계수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18767"/>
                  </a:ext>
                </a:extLst>
              </a:tr>
              <a:tr h="1003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규모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유형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언어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39792"/>
                  </a:ext>
                </a:extLst>
              </a:tr>
              <a:tr h="507215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304.2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519,203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98,648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25,207,472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88443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124,609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31,841,017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804745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0.32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166,145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33,963,752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0990"/>
                  </a:ext>
                </a:extLst>
              </a:tr>
              <a:tr h="50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129,801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26,534,181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376581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보정 후 개발원가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117,546,422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596388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( 20 )%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23,520,479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682902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직접경비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30,299,000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669316"/>
                  </a:ext>
                </a:extLst>
              </a:tr>
              <a:tr h="389729"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소프트웨어 개발비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부가세 별도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171,365,901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948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052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헌장 </a:t>
            </a:r>
            <a:r>
              <a:rPr lang="en-US" altLang="ko-KR" sz="4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(PC)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12167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012735" y="1240253"/>
            <a:ext cx="3648812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투입공수방식 원가산정 단계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5466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투입공수산정방식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투입공수에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의한 소프트웨어 개발비 산정 절차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_x213773208" descr="EMB000005e4037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4" r="552"/>
          <a:stretch>
            <a:fillRect/>
          </a:stretch>
        </p:blipFill>
        <p:spPr bwMode="auto">
          <a:xfrm>
            <a:off x="2270647" y="1793304"/>
            <a:ext cx="5173638" cy="4507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517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13845"/>
            <a:ext cx="9144000" cy="41776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노임단가 기준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[ 2015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SW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 노임단가 기준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 기준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]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투입공수산정방식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노임단가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86575" y="2106148"/>
          <a:ext cx="8457424" cy="3824752"/>
        </p:xfrm>
        <a:graphic>
          <a:graphicData uri="http://schemas.openxmlformats.org/drawingml/2006/table">
            <a:tbl>
              <a:tblPr/>
              <a:tblGrid>
                <a:gridCol w="2697451">
                  <a:extLst>
                    <a:ext uri="{9D8B030D-6E8A-4147-A177-3AD203B41FA5}">
                      <a16:colId xmlns:a16="http://schemas.microsoft.com/office/drawing/2014/main" val="4082100426"/>
                    </a:ext>
                  </a:extLst>
                </a:gridCol>
                <a:gridCol w="3575229">
                  <a:extLst>
                    <a:ext uri="{9D8B030D-6E8A-4147-A177-3AD203B41FA5}">
                      <a16:colId xmlns:a16="http://schemas.microsoft.com/office/drawing/2014/main" val="287460287"/>
                    </a:ext>
                  </a:extLst>
                </a:gridCol>
                <a:gridCol w="2184744">
                  <a:extLst>
                    <a:ext uri="{9D8B030D-6E8A-4147-A177-3AD203B41FA5}">
                      <a16:colId xmlns:a16="http://schemas.microsoft.com/office/drawing/2014/main" val="70647360"/>
                    </a:ext>
                  </a:extLst>
                </a:gridCol>
              </a:tblGrid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b="1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90960"/>
                  </a:ext>
                </a:extLst>
              </a:tr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초급기술자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190,787</a:t>
                      </a:r>
                      <a:r>
                        <a:rPr lang="ko-KR" altLang="en-US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73951"/>
                  </a:ext>
                </a:extLst>
              </a:tr>
              <a:tr h="9561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초급기능사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118,732</a:t>
                      </a:r>
                      <a:r>
                        <a:rPr lang="ko-KR" altLang="en-US" sz="2000" b="0" kern="10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endParaRPr lang="ko-KR" alt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50273"/>
                  </a:ext>
                </a:extLst>
              </a:tr>
              <a:tr h="95618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 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9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889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08045" y="1351069"/>
            <a:ext cx="3671047" cy="421561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 원가산정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투입공수산정방</a:t>
            </a:r>
            <a:r>
              <a:rPr lang="ko-KR" altLang="en-US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식</a:t>
            </a:r>
            <a:endParaRPr lang="en-US" altLang="ko-KR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투입공수방식 원가산정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25994"/>
            <a:ext cx="4160802" cy="445106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8449" y="1362635"/>
            <a:ext cx="3671047" cy="42156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투입공수 원가산정 총액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638136" y="3396331"/>
            <a:ext cx="722329" cy="39394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5456799" y="2425029"/>
          <a:ext cx="4204011" cy="2730499"/>
        </p:xfrm>
        <a:graphic>
          <a:graphicData uri="http://schemas.openxmlformats.org/drawingml/2006/table">
            <a:tbl>
              <a:tblPr/>
              <a:tblGrid>
                <a:gridCol w="1387092">
                  <a:extLst>
                    <a:ext uri="{9D8B030D-6E8A-4147-A177-3AD203B41FA5}">
                      <a16:colId xmlns:a16="http://schemas.microsoft.com/office/drawing/2014/main" val="4082100426"/>
                    </a:ext>
                  </a:extLst>
                </a:gridCol>
                <a:gridCol w="1494357">
                  <a:extLst>
                    <a:ext uri="{9D8B030D-6E8A-4147-A177-3AD203B41FA5}">
                      <a16:colId xmlns:a16="http://schemas.microsoft.com/office/drawing/2014/main" val="287460287"/>
                    </a:ext>
                  </a:extLst>
                </a:gridCol>
                <a:gridCol w="1322562">
                  <a:extLst>
                    <a:ext uri="{9D8B030D-6E8A-4147-A177-3AD203B41FA5}">
                      <a16:colId xmlns:a16="http://schemas.microsoft.com/office/drawing/2014/main" val="70647360"/>
                    </a:ext>
                  </a:extLst>
                </a:gridCol>
              </a:tblGrid>
              <a:tr h="669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직접인건비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제경비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90960"/>
                  </a:ext>
                </a:extLst>
              </a:tr>
              <a:tr h="66948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\51,830,145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10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\62,196,174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\167,130,583</a:t>
                      </a:r>
                      <a:endParaRPr 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73951"/>
                  </a:ext>
                </a:extLst>
              </a:tr>
              <a:tr h="66948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기술료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직접경비</a:t>
                      </a:r>
                      <a:endParaRPr lang="ko-KR" altLang="en-US" sz="15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marR="0" indent="-18288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450273"/>
                  </a:ext>
                </a:extLst>
              </a:tr>
              <a:tr h="7220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\22,805,264</a:t>
                      </a:r>
                      <a:endParaRPr lang="ko-KR" altLang="en-US" sz="15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\30,299,000</a:t>
                      </a:r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29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9367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비용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6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비교</a:t>
            </a:r>
            <a:endParaRPr lang="en-US" altLang="ko-KR" sz="26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기능점수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산정 방식과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투입 공수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산정방식 총액 비교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359770" y="1977791"/>
          <a:ext cx="7314330" cy="3495908"/>
        </p:xfrm>
        <a:graphic>
          <a:graphicData uri="http://schemas.openxmlformats.org/drawingml/2006/table">
            <a:tbl>
              <a:tblPr/>
              <a:tblGrid>
                <a:gridCol w="3657165">
                  <a:extLst>
                    <a:ext uri="{9D8B030D-6E8A-4147-A177-3AD203B41FA5}">
                      <a16:colId xmlns:a16="http://schemas.microsoft.com/office/drawing/2014/main" val="1860288747"/>
                    </a:ext>
                  </a:extLst>
                </a:gridCol>
                <a:gridCol w="3657165">
                  <a:extLst>
                    <a:ext uri="{9D8B030D-6E8A-4147-A177-3AD203B41FA5}">
                      <a16:colId xmlns:a16="http://schemas.microsoft.com/office/drawing/2014/main" val="2643341057"/>
                    </a:ext>
                  </a:extLst>
                </a:gridCol>
              </a:tblGrid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</a:t>
                      </a:r>
                      <a:r>
                        <a:rPr lang="en-US" altLang="ko-KR" sz="20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77136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기능점수 원가산정 총액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171,365,901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926678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투입공수 원가산정 총액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167,130,583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45787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4,235,318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093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90514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요약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65096" y="1921191"/>
          <a:ext cx="9639309" cy="4017264"/>
        </p:xfrm>
        <a:graphic>
          <a:graphicData uri="http://schemas.openxmlformats.org/drawingml/2006/table">
            <a:tbl>
              <a:tblPr/>
              <a:tblGrid>
                <a:gridCol w="1664925">
                  <a:extLst>
                    <a:ext uri="{9D8B030D-6E8A-4147-A177-3AD203B41FA5}">
                      <a16:colId xmlns:a16="http://schemas.microsoft.com/office/drawing/2014/main" val="3996439956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513254165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421239411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414524676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048433862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4132149917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53354798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616274301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681975014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3970248067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1214959653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578270873"/>
                    </a:ext>
                  </a:extLst>
                </a:gridCol>
                <a:gridCol w="664532">
                  <a:extLst>
                    <a:ext uri="{9D8B030D-6E8A-4147-A177-3AD203B41FA5}">
                      <a16:colId xmlns:a16="http://schemas.microsoft.com/office/drawing/2014/main" val="2612765444"/>
                    </a:ext>
                  </a:extLst>
                </a:gridCol>
              </a:tblGrid>
              <a:tr h="3319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5533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</a:t>
                      </a: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3/18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4/15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4/16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5/05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5/06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5/26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5/27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6/09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6/10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6/17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29690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422794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48074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121561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938447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329113"/>
                  </a:ext>
                </a:extLst>
              </a:tr>
              <a:tr h="4320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전환 및 프로젝트 종료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7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5025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83692"/>
            <a:ext cx="9144000" cy="785095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수행해야 하는 작업 활동을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WBS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이용해 작업 패키지 단위로 세분화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WBS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작업분할체계도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11265" name="_x212711064" descr="EMB000005e403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2330354"/>
            <a:ext cx="9947275" cy="314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6077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4"/>
            <a:ext cx="9144000" cy="41776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Critical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Path Method(CPM)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작업 리스트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66" y="1810990"/>
            <a:ext cx="5793514" cy="470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4938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경로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366434"/>
            <a:ext cx="9144000" cy="4177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368" y="1784196"/>
            <a:ext cx="6799263" cy="46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942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간트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차트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85260"/>
            <a:ext cx="9210467" cy="3401139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66700" y="1386231"/>
            <a:ext cx="9144000" cy="4177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일부만 기재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분석 단계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)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97231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39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관리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600" y="1152002"/>
            <a:ext cx="9144000" cy="41776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 식별 목록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81000" y="1731815"/>
          <a:ext cx="9144000" cy="5030522"/>
        </p:xfrm>
        <a:graphic>
          <a:graphicData uri="http://schemas.openxmlformats.org/drawingml/2006/table">
            <a:tbl>
              <a:tblPr/>
              <a:tblGrid>
                <a:gridCol w="652163">
                  <a:extLst>
                    <a:ext uri="{9D8B030D-6E8A-4147-A177-3AD203B41FA5}">
                      <a16:colId xmlns:a16="http://schemas.microsoft.com/office/drawing/2014/main" val="1753149507"/>
                    </a:ext>
                  </a:extLst>
                </a:gridCol>
                <a:gridCol w="2689262">
                  <a:extLst>
                    <a:ext uri="{9D8B030D-6E8A-4147-A177-3AD203B41FA5}">
                      <a16:colId xmlns:a16="http://schemas.microsoft.com/office/drawing/2014/main" val="3976499694"/>
                    </a:ext>
                  </a:extLst>
                </a:gridCol>
                <a:gridCol w="915163">
                  <a:extLst>
                    <a:ext uri="{9D8B030D-6E8A-4147-A177-3AD203B41FA5}">
                      <a16:colId xmlns:a16="http://schemas.microsoft.com/office/drawing/2014/main" val="696338910"/>
                    </a:ext>
                  </a:extLst>
                </a:gridCol>
                <a:gridCol w="2443706">
                  <a:extLst>
                    <a:ext uri="{9D8B030D-6E8A-4147-A177-3AD203B41FA5}">
                      <a16:colId xmlns:a16="http://schemas.microsoft.com/office/drawing/2014/main" val="3926476811"/>
                    </a:ext>
                  </a:extLst>
                </a:gridCol>
                <a:gridCol w="2443706">
                  <a:extLst>
                    <a:ext uri="{9D8B030D-6E8A-4147-A177-3AD203B41FA5}">
                      <a16:colId xmlns:a16="http://schemas.microsoft.com/office/drawing/2014/main" val="903617500"/>
                    </a:ext>
                  </a:extLst>
                </a:gridCol>
              </a:tblGrid>
              <a:tr h="37687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 목록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위험도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예방 방안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대처 방안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34610"/>
                  </a:ext>
                </a:extLst>
              </a:tr>
              <a:tr h="10764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잘못된 요구사항 분석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지속적인 의사소통을 통해 요구사항 수정</a:t>
                      </a:r>
                    </a:p>
                    <a:p>
                      <a:pPr marL="0" marR="0" indent="6350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·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미팅 담당 인원 배정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외부 컨설턴트에게 자문을 요청하여 요구사항 분석을 다시 수행한다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이로 인해 발생하는 추가 비용은 팀이 부담한다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406882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부정확한 예산 편성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예산사용계획서 작성 및 외부 감사를 통한 투명성 보장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형상 통제 위원회를 통해 관련 문서를 수정하고 고객의 승인을 받아 예산을 재편성한다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42166"/>
                  </a:ext>
                </a:extLst>
              </a:tr>
              <a:tr h="8959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후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고객의 갑작스런 요구 사항 변경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변경제한 동의서 작성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요구사항 분석 후 발생하는 고객의 요구사항 변경에 대해서는 관리자의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동의하에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진행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72495"/>
                  </a:ext>
                </a:extLst>
              </a:tr>
              <a:tr h="6570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천재지변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홍수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지진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태풍 등</a:t>
                      </a:r>
                      <a:r>
                        <a:rPr lang="en-US" altLang="ko-KR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인한 예기치 못한 일정 지연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담당인원 배정으로 유연한 일정관리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고객과의 협의를 통해 대처방안 선정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170118"/>
                  </a:ext>
                </a:extLst>
              </a:tr>
              <a:tr h="715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천재지변 외 인력 손실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손상 등으로 인한 예기치 못한 일정 지연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담당인원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배정으로 유연한 일정관리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계획과 통제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담당인원이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대처방안 선정</a:t>
                      </a:r>
                    </a:p>
                  </a:txBody>
                  <a:tcPr marL="60489" marR="60489" marT="16723" marB="167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37366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 및 사유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성공결정권자 및 성공 기준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위험요소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 인력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이해관계자 식별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책임 및 권한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책임 및 권한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종료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승인 조건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uiExpand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9" y="1143196"/>
            <a:ext cx="9144000" cy="1089896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시 각종 산출물에 대해 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식별성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및 </a:t>
            </a:r>
            <a:r>
              <a:rPr lang="ko-KR" altLang="en-US" sz="2000" b="1" dirty="0" err="1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추적성</a:t>
            </a:r>
            <a:r>
              <a:rPr lang="ko-KR" altLang="en-US" sz="2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확보 및 유지관리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b="1" dirty="0" smtClean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단계별 형상 항목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10346" y="2335520"/>
          <a:ext cx="8686054" cy="376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314">
                  <a:extLst>
                    <a:ext uri="{9D8B030D-6E8A-4147-A177-3AD203B41FA5}">
                      <a16:colId xmlns:a16="http://schemas.microsoft.com/office/drawing/2014/main" val="73649585"/>
                    </a:ext>
                  </a:extLst>
                </a:gridCol>
                <a:gridCol w="898163">
                  <a:extLst>
                    <a:ext uri="{9D8B030D-6E8A-4147-A177-3AD203B41FA5}">
                      <a16:colId xmlns:a16="http://schemas.microsoft.com/office/drawing/2014/main" val="2818423301"/>
                    </a:ext>
                  </a:extLst>
                </a:gridCol>
                <a:gridCol w="2882104">
                  <a:extLst>
                    <a:ext uri="{9D8B030D-6E8A-4147-A177-3AD203B41FA5}">
                      <a16:colId xmlns:a16="http://schemas.microsoft.com/office/drawing/2014/main" val="2892522348"/>
                    </a:ext>
                  </a:extLst>
                </a:gridCol>
                <a:gridCol w="2384473">
                  <a:extLst>
                    <a:ext uri="{9D8B030D-6E8A-4147-A177-3AD203B41FA5}">
                      <a16:colId xmlns:a16="http://schemas.microsoft.com/office/drawing/2014/main" val="3125845447"/>
                    </a:ext>
                  </a:extLst>
                </a:gridCol>
              </a:tblGrid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형상 항목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형상 항목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52719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헌장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 계획서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39175"/>
                  </a:ext>
                </a:extLst>
              </a:tr>
              <a:tr h="676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관리 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계획서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계획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테스트 수행 보고서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151499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요구사항 명세서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분석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단계 품질 보증서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각 단계 품질 보증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8133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명세서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사용자 매뉴얼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14352"/>
                  </a:ext>
                </a:extLst>
              </a:tr>
              <a:tr h="3868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계획서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전환 보고서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전환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25292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 보고서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유지보수 계획서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유지보수 계획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469553"/>
                  </a:ext>
                </a:extLst>
              </a:tr>
              <a:tr h="512102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종료 보고서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프로젝트 종료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8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9319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 변경 절차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292042"/>
            <a:ext cx="9144000" cy="115532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산출물의 변경은 형상 관리 계획에 의해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형상통제위원회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이루어진다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buFont typeface="Wingdings 3"/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형상 변경 절차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49" name="_x212750064" descr="EMB000005e403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" y="2447365"/>
            <a:ext cx="8747312" cy="379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3131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형상 관리 계획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관리 표준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1000" y="1143196"/>
            <a:ext cx="4585448" cy="37336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2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관리자 </a:t>
            </a:r>
            <a:endParaRPr lang="en-US" altLang="ko-KR" sz="2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승인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 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1.0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버전을 부여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09728" indent="0" fontAlgn="auto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변경</a:t>
            </a: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시 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2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0.1</a:t>
            </a:r>
            <a:r>
              <a:rPr lang="en-US" altLang="ko-KR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씩 증가</a:t>
            </a:r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59" y="1515132"/>
            <a:ext cx="3260068" cy="32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38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검증과 확인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8598" y="975538"/>
            <a:ext cx="9296401" cy="18311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검증과 확인 과정에 </a:t>
            </a:r>
            <a:r>
              <a:rPr lang="en-US" altLang="ko-KR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</a:t>
            </a:r>
            <a:r>
              <a:rPr lang="ko-KR" altLang="en-US" sz="2000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활동을 통해 </a:t>
            </a:r>
            <a:r>
              <a:rPr lang="ko-KR" altLang="en-US" sz="20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하여 고객의 요구사항에 부합하는 제품을  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만든다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auto">
              <a:buNone/>
            </a:pPr>
            <a:r>
              <a:rPr lang="en-US" altLang="ko-KR" sz="2000" kern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 단계에서 </a:t>
            </a:r>
            <a:r>
              <a:rPr lang="ko-KR" altLang="en-US" sz="200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작업을 수행하여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요구사항이 충실히 반영되었는지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3" name="_x213709712" descr="EMB000005e403a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12" y="2806700"/>
            <a:ext cx="8684187" cy="381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38079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9" y="1143196"/>
            <a:ext cx="9144000" cy="528300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활동을 통해 고객의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충실히 반영 되었는지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확인 및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보증서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고객에게 인계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수행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보증은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검증과 확인</a:t>
            </a: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 내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검토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외부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 등의 품질 보증 메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커니즘에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의해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수행한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보증서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기록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 fontAlgn="auto">
              <a:buFont typeface="Wingdings 3"/>
              <a:buAutoNum type="arabicParenR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통제 수행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수행 후 나온 품질 개선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사항에 대한 재 작업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재 작업은 요구사항 분석 단계로 되돌아가 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65760" lvl="1" indent="0" fontAlgn="auto">
              <a:buNone/>
            </a:pPr>
            <a:r>
              <a:rPr lang="ko-KR" altLang="en-US" sz="20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요구사항을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다시 이해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및 프로젝트를 수행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649" y="2346751"/>
            <a:ext cx="3914350" cy="39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956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품질 보증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보증과 품질 통제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1" name="_x212118560" descr="EMB000005e403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1522726"/>
            <a:ext cx="8242300" cy="472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61215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검토 계획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600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80998" y="1143196"/>
            <a:ext cx="9300884" cy="160000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fontAlgn="auto">
              <a:buFont typeface="Wingdings 3"/>
              <a:buNone/>
            </a:pP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모든 산출물은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작성과 동시에 검토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대상에 포함되며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단계 품질 보증 활동 단계에서 프로젝트의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요구사항이 모두 만족하는지 확인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auto">
              <a:buFont typeface="Wingdings 3"/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검토 일정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90736" y="2743199"/>
          <a:ext cx="8692964" cy="3723858"/>
        </p:xfrm>
        <a:graphic>
          <a:graphicData uri="http://schemas.openxmlformats.org/drawingml/2006/table">
            <a:tbl>
              <a:tblPr/>
              <a:tblGrid>
                <a:gridCol w="4812730">
                  <a:extLst>
                    <a:ext uri="{9D8B030D-6E8A-4147-A177-3AD203B41FA5}">
                      <a16:colId xmlns:a16="http://schemas.microsoft.com/office/drawing/2014/main" val="3784703122"/>
                    </a:ext>
                  </a:extLst>
                </a:gridCol>
                <a:gridCol w="2169874">
                  <a:extLst>
                    <a:ext uri="{9D8B030D-6E8A-4147-A177-3AD203B41FA5}">
                      <a16:colId xmlns:a16="http://schemas.microsoft.com/office/drawing/2014/main" val="2475692179"/>
                    </a:ext>
                  </a:extLst>
                </a:gridCol>
                <a:gridCol w="1710360">
                  <a:extLst>
                    <a:ext uri="{9D8B030D-6E8A-4147-A177-3AD203B41FA5}">
                      <a16:colId xmlns:a16="http://schemas.microsoft.com/office/drawing/2014/main" val="1392684750"/>
                    </a:ext>
                  </a:extLst>
                </a:gridCol>
              </a:tblGrid>
              <a:tr h="4414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일시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참석 예정자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078001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사업 착수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2016. 03. 18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고객 및 프로젝트 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02920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요구사항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2016. 05. 05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79954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설계 명세서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2016. 05. 26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5807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구현 검토 회의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97293"/>
                  </a:ext>
                </a:extLst>
              </a:tr>
              <a:tr h="434121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시험 검토 회의 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2016. 06. 09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3763"/>
                  </a:ext>
                </a:extLst>
              </a:tr>
              <a:tr h="875502">
                <a:tc>
                  <a:txBody>
                    <a:bodyPr/>
                    <a:lstStyle/>
                    <a:p>
                      <a:pPr marL="0" marR="0" indent="1270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전환 보고서 및 유지보수 계획서 검토 회의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2016. 06. 16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5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73526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명세서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(SRS)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endParaRPr lang="en-US" altLang="ko-K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52804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요구사항 정리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dfd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자료흐름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추적표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자료사전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dd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eer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 시스템 특성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23265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566928" indent="-457200">
              <a:buNone/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문제기술 분석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문제기술서 분석 분류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센터 장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과목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수강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23163"/>
              </p:ext>
            </p:extLst>
          </p:nvPr>
        </p:nvGraphicFramePr>
        <p:xfrm>
          <a:off x="632038" y="1980605"/>
          <a:ext cx="8757622" cy="186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세부 내용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61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RE-3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한 명의 강사는 여러 개의 과목을 강의할 수 있고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과목을 강의하는 강사는 여러 명이 있을 수 있는데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하나의 교육센터 내에서도 과목별로 여러 명의 강사가 개설 일정에 따라 교대로 강의를 할 수 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08280"/>
              </p:ext>
            </p:extLst>
          </p:nvPr>
        </p:nvGraphicFramePr>
        <p:xfrm>
          <a:off x="640400" y="5048588"/>
          <a:ext cx="8721964" cy="1589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5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분류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원 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ID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세부내용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8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직원</a:t>
                      </a:r>
                      <a:endParaRPr 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EP-2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함초롬바탕"/>
                        </a:rPr>
                        <a:t>RE-3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한 명의 강사는 여러 개의 과목을 강의할 수 있고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하나의 과목을 강의하는 강사는 여러 명이 있을 수 있는데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하나의 교육센터 내에서도 과목별로 여러 명의 강사가 개설 일정에 따라 교대로 강의를 할 수 있다</a:t>
                      </a:r>
                      <a:r>
                        <a:rPr lang="en-US" altLang="ko-KR" sz="150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.</a:t>
                      </a:r>
                      <a:endParaRPr lang="ko-KR" altLang="en-US" sz="1500" dirty="0" smtClean="0">
                        <a:solidFill>
                          <a:srgbClr val="000000"/>
                        </a:solidFill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253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ko-KR" altLang="en-US" sz="2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목적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통합교육관리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구축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사유</a:t>
            </a:r>
            <a:endParaRPr lang="en-US" altLang="ko-KR" sz="2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체계적 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표준화 및 통합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관리체계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확립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일관성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확보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품질 향상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업무 변화에 유연한 대응 가능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en-US" altLang="ko-KR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기반 환경 구축 및 운영비용 절감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목적 및 사유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857299"/>
            <a:ext cx="3342498" cy="33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206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566928" indent="-457200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면담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AutoNum type="arabicPeriod"/>
            </a:pP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관찰조사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분석조사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48935"/>
              </p:ext>
            </p:extLst>
          </p:nvPr>
        </p:nvGraphicFramePr>
        <p:xfrm>
          <a:off x="547210" y="1851472"/>
          <a:ext cx="8842450" cy="225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826">
                <a:tc>
                  <a:txBody>
                    <a:bodyPr/>
                    <a:lstStyle/>
                    <a:p>
                      <a:pPr algn="ctr"/>
                      <a:endParaRPr lang="ko-KR" altLang="en-US" sz="15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대화 내용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출결 관리는 어떻게 하나요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?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답변</a:t>
                      </a:r>
                      <a:endParaRPr lang="ko-KR" altLang="en-US" sz="15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관리직원이 수강생 출결 리스트를 작성 후 강사에게 인도합니다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후 강사는 수업을 시작하면 출석체크를 통해 결석한 수강생을 체크하고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관리직원에게 출결 리스트를 인도하여 관리직원은 출결 리스트 바탕으로 로그기록에 남깁니다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5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76984"/>
              </p:ext>
            </p:extLst>
          </p:nvPr>
        </p:nvGraphicFramePr>
        <p:xfrm>
          <a:off x="546126" y="4838548"/>
          <a:ext cx="8843533" cy="159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5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243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관찰 번호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                                        관찰 내용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6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시스템은 백업 상태 유지를 함으로써 장애 발생 시 신속하게 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r>
                        <a:rPr lang="ko-KR" altLang="en-US" sz="1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대처하여 무제한 서비스를 제공한다</a:t>
                      </a:r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9687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운영과목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개설과목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수강 관리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환급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강의 평가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출결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프로세스 정의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36120"/>
              </p:ext>
            </p:extLst>
          </p:nvPr>
        </p:nvGraphicFramePr>
        <p:xfrm>
          <a:off x="507945" y="2403894"/>
          <a:ext cx="8895362" cy="4602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4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3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0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   </a:t>
                      </a:r>
                      <a:r>
                        <a:rPr lang="ko-KR" altLang="en-US" sz="2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명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         인원 별 요구사항 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SJ-1, SJ-2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교육과정 기간 설정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조회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SJ-6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등록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SJ-9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훈련과정인정 신청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6784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배경도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5" name="_x228760904" descr="EMB000008842ca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522726"/>
            <a:ext cx="9022307" cy="494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0722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</a:p>
        </p:txBody>
      </p:sp>
      <p:pic>
        <p:nvPicPr>
          <p:cNvPr id="2049" name="_x230563616" descr="EMB000008842cc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" y="1522726"/>
            <a:ext cx="8998527" cy="48464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860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관리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_x228780416" descr="EMB000008842cd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386247"/>
            <a:ext cx="9144001" cy="52221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3702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관리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환급 과정 등록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81000" y="1757459"/>
            <a:ext cx="9144000" cy="3264917"/>
            <a:chOff x="1012235" y="2180952"/>
            <a:chExt cx="8048637" cy="2655951"/>
          </a:xfrm>
          <a:solidFill>
            <a:schemeClr val="bg1"/>
          </a:solidFill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235" y="2180952"/>
              <a:ext cx="3925492" cy="26379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0888" y="2180952"/>
              <a:ext cx="3919984" cy="26559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202016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</a:t>
            </a:r>
            <a:r>
              <a:rPr lang="en-US" altLang="ko-KR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(DFD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통합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3" y="1235743"/>
            <a:ext cx="9666260" cy="55445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96246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요구사항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7" name="Picture 3" descr="C:\Users\Administrator\Desktop\칼무리\K-00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772" y="2129497"/>
            <a:ext cx="8547296" cy="35257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717508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요구사항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C:\Users\Administrator\Desktop\칼무리\K-00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113" y="2144883"/>
            <a:ext cx="8839774" cy="3397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206203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59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제약사항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66928" indent="-457200">
              <a:buNone/>
            </a:pP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5" name="Picture 3" descr="C:\Users\Administrator\Desktop\칼무리\K-01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300" y="2164144"/>
            <a:ext cx="9169700" cy="3180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80679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성공 </a:t>
            </a:r>
            <a:r>
              <a:rPr lang="ko-KR" altLang="en-US" sz="2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결정권자</a:t>
            </a:r>
            <a:endParaRPr lang="en-US" altLang="ko-KR" sz="2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교육센터 담당자</a:t>
            </a:r>
            <a:endParaRPr lang="en-US" altLang="ko-KR" sz="2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</a:t>
            </a:r>
            <a:r>
              <a:rPr lang="ko-KR" altLang="en-US" sz="2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성공기준</a:t>
            </a:r>
            <a:endParaRPr lang="en-US" altLang="ko-KR" sz="26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합의된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요구사항과 정해진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예산</a:t>
            </a:r>
            <a:r>
              <a:rPr lang="en-US" altLang="ko-KR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기간을 준수</a:t>
            </a:r>
            <a:endParaRPr lang="en-US" altLang="ko-KR" sz="2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2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구축된 시스템을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고객에게 인계</a:t>
            </a:r>
            <a:endParaRPr lang="en-US" altLang="ko-KR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성공 결정권자 및 성공 기준 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767" y="2124885"/>
            <a:ext cx="2955800" cy="2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2206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 기능 요구사항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요구사항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Picture 2" descr="C:\Users\Administrator\Desktop\칼무리\K-00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590" y="2025403"/>
            <a:ext cx="8533648" cy="4453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3301744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추적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물리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&gt;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논리 추적 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528087"/>
              </p:ext>
            </p:extLst>
          </p:nvPr>
        </p:nvGraphicFramePr>
        <p:xfrm>
          <a:off x="477108" y="1529750"/>
          <a:ext cx="8926200" cy="5156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6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21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 후 </a:t>
                      </a:r>
                      <a:endParaRPr lang="en-US" altLang="ko-KR" sz="2000" b="1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교육과정 결정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과목의 장기</a:t>
                      </a:r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단기 여부 결정</a:t>
                      </a:r>
                      <a:endParaRPr lang="ko-KR" altLang="en-US" sz="2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과목소개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과목의 소개를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 신청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운영과목에 대해 훈련과정을 받기 위해 신청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훈련과정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사업주의 훈련과정을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3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 일정 수립 </a:t>
                      </a:r>
                      <a:endParaRPr lang="en-US" altLang="ko-KR" sz="2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</a:p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 일정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연간 교육의 일정을 등록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7781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자료 흐름도 추적</a:t>
            </a:r>
            <a:endParaRPr lang="en-US" altLang="ko-KR" sz="28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 논리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&gt;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 논리 추적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표</a:t>
            </a:r>
            <a:endParaRPr lang="en-US" altLang="ko-KR" sz="20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9222"/>
              </p:ext>
            </p:extLst>
          </p:nvPr>
        </p:nvGraphicFramePr>
        <p:xfrm>
          <a:off x="477107" y="1529753"/>
          <a:ext cx="9047893" cy="492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5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이름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 후 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</a:t>
                      </a:r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프로세스 내용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71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사업주 훈련과정 등록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1.5.1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훈련 과정을 등록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 환급과정 등록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1.5.2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개인의 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환급과정을 등록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99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조치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-&gt;</a:t>
                      </a: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변경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직무의 변경을 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조치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이력 등록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3.2.1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변경의 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이력을 등록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5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-</a:t>
                      </a:r>
                    </a:p>
                    <a:p>
                      <a:pPr marL="0" algn="ctr" defTabSz="914400" rtl="0" eaLnBrk="1" latinLnBrk="1" hangingPunct="1"/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 변경 이력 조회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추가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3.2.2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직무의 변경 </a:t>
                      </a:r>
                      <a:endParaRPr lang="en-US" altLang="ko-KR" sz="2000" kern="1200" dirty="0" smtClean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ko-KR" altLang="en-US" sz="2000" kern="120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이력을 조회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6574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운영과목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개설과목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수강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09728" indent="0">
              <a:buNone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강의 평가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출결 관리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모임방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63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48921"/>
              </p:ext>
            </p:extLst>
          </p:nvPr>
        </p:nvGraphicFramePr>
        <p:xfrm>
          <a:off x="408296" y="2522313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관리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관리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667830"/>
              </p:ext>
            </p:extLst>
          </p:nvPr>
        </p:nvGraphicFramePr>
        <p:xfrm>
          <a:off x="413870" y="4651362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등록한다</a:t>
                      </a:r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436311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64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41318"/>
              </p:ext>
            </p:extLst>
          </p:nvPr>
        </p:nvGraphicFramePr>
        <p:xfrm>
          <a:off x="381000" y="1703447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운영과목의 과목소개를 변경한다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97520"/>
              </p:ext>
            </p:extLst>
          </p:nvPr>
        </p:nvGraphicFramePr>
        <p:xfrm>
          <a:off x="382494" y="4105452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삭제한다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659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07979"/>
              </p:ext>
            </p:extLst>
          </p:nvPr>
        </p:nvGraphicFramePr>
        <p:xfrm>
          <a:off x="381000" y="1676152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조회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운영과목을 조회한다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47038"/>
              </p:ext>
            </p:extLst>
          </p:nvPr>
        </p:nvGraphicFramePr>
        <p:xfrm>
          <a:off x="382494" y="4078157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609277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66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기능 프로세스 기술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28107"/>
              </p:ext>
            </p:extLst>
          </p:nvPr>
        </p:nvGraphicFramePr>
        <p:xfrm>
          <a:off x="381000" y="1693526"/>
          <a:ext cx="9142505" cy="1710789"/>
        </p:xfrm>
        <a:graphic>
          <a:graphicData uri="http://schemas.openxmlformats.org/drawingml/2006/table">
            <a:tbl>
              <a:tblPr/>
              <a:tblGrid>
                <a:gridCol w="170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1.5.1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훈련과정 등록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사업주의 훈련과정을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669537"/>
              </p:ext>
            </p:extLst>
          </p:nvPr>
        </p:nvGraphicFramePr>
        <p:xfrm>
          <a:off x="381000" y="4119100"/>
          <a:ext cx="9142506" cy="1710789"/>
        </p:xfrm>
        <a:graphic>
          <a:graphicData uri="http://schemas.openxmlformats.org/drawingml/2006/table">
            <a:tbl>
              <a:tblPr/>
              <a:tblGrid>
                <a:gridCol w="170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5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</a:t>
                      </a:r>
                      <a:r>
                        <a:rPr lang="en-US" sz="20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1.5.2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이름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 환급과정 등록 </a:t>
                      </a: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프로세스 내용</a:t>
                      </a:r>
                      <a:endParaRPr lang="ko-KR" altLang="en-US" sz="2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개인의 환급과정을 등록한다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000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3197" marR="63197" marT="17472" marB="17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06825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자료 사전 </a:t>
            </a: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(DD)</a:t>
            </a: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56318"/>
            <a:ext cx="3674918" cy="4118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22002"/>
              </p:ext>
            </p:extLst>
          </p:nvPr>
        </p:nvGraphicFramePr>
        <p:xfrm>
          <a:off x="4200287" y="228671"/>
          <a:ext cx="5462327" cy="6551652"/>
        </p:xfrm>
        <a:graphic>
          <a:graphicData uri="http://schemas.openxmlformats.org/drawingml/2006/table">
            <a:tbl>
              <a:tblPr/>
              <a:tblGrid>
                <a:gridCol w="421250">
                  <a:extLst>
                    <a:ext uri="{9D8B030D-6E8A-4147-A177-3AD203B41FA5}">
                      <a16:colId xmlns:a16="http://schemas.microsoft.com/office/drawing/2014/main" val="694467398"/>
                    </a:ext>
                  </a:extLst>
                </a:gridCol>
                <a:gridCol w="775318">
                  <a:extLst>
                    <a:ext uri="{9D8B030D-6E8A-4147-A177-3AD203B41FA5}">
                      <a16:colId xmlns:a16="http://schemas.microsoft.com/office/drawing/2014/main" val="3690288146"/>
                    </a:ext>
                  </a:extLst>
                </a:gridCol>
                <a:gridCol w="885677">
                  <a:extLst>
                    <a:ext uri="{9D8B030D-6E8A-4147-A177-3AD203B41FA5}">
                      <a16:colId xmlns:a16="http://schemas.microsoft.com/office/drawing/2014/main" val="786185882"/>
                    </a:ext>
                  </a:extLst>
                </a:gridCol>
                <a:gridCol w="3380082">
                  <a:extLst>
                    <a:ext uri="{9D8B030D-6E8A-4147-A177-3AD203B41FA5}">
                      <a16:colId xmlns:a16="http://schemas.microsoft.com/office/drawing/2014/main" val="172697765"/>
                    </a:ext>
                  </a:extLst>
                </a:gridCol>
              </a:tblGrid>
              <a:tr h="2429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ID</a:t>
                      </a:r>
                      <a:endParaRPr 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이름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8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402692"/>
                  </a:ext>
                </a:extLst>
              </a:tr>
              <a:tr h="701838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관리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{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700188"/>
                  </a:ext>
                </a:extLst>
              </a:tr>
              <a:tr h="9281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코드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단기 과정 유형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운영과목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810620"/>
                  </a:ext>
                </a:extLst>
              </a:tr>
              <a:tr h="70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1.1.1.1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설명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 목표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 대상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특장점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일수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시간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 인원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수강료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내용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490344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-1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1.1.1.1.1</a:t>
                      </a:r>
                      <a:endParaRPr lang="en-US" sz="900" b="1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“P” | “E” | “N” | “PE” ]= * P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 환급과정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E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환급과정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N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PE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사업주 환급과정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680755"/>
                  </a:ext>
                </a:extLst>
              </a:tr>
              <a:tr h="463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1.1.1.2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장단기과정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유형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“L” | “S” ]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L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장기과정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단기과정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92410"/>
                  </a:ext>
                </a:extLst>
              </a:tr>
              <a:tr h="475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1.1.1.3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[ “Y” | “N” ]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Y 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 :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미개설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8482"/>
                  </a:ext>
                </a:extLst>
              </a:tr>
              <a:tr h="475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저장소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운영과목 리스트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운영과목 리스트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166931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080204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 할 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(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코드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명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소개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 단기 과정 유형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+ (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 여부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795925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1.5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운영과목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845352"/>
                  </a:ext>
                </a:extLst>
              </a:tr>
              <a:tr h="5124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1.6</a:t>
                      </a:r>
                      <a:endParaRPr lang="en-US" sz="900" b="1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*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동의어 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 과목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 할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  <a:r>
                        <a:rPr lang="en-US" altLang="ko-KR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훈련과정 인정된 </a:t>
                      </a: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*</a:t>
                      </a:r>
                    </a:p>
                  </a:txBody>
                  <a:tcPr marL="35561" marR="35561" marT="9832" marB="9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7669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876300" y="1917700"/>
            <a:ext cx="584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55900" y="1917700"/>
            <a:ext cx="838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822450" y="2908300"/>
            <a:ext cx="78105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2000" y="4216400"/>
            <a:ext cx="58420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87500" y="5118100"/>
            <a:ext cx="819150" cy="368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67809" y="2794000"/>
            <a:ext cx="5842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16743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등록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3542"/>
              </p:ext>
            </p:extLst>
          </p:nvPr>
        </p:nvGraphicFramePr>
        <p:xfrm>
          <a:off x="380999" y="1257732"/>
          <a:ext cx="9144001" cy="5504203"/>
        </p:xfrm>
        <a:graphic>
          <a:graphicData uri="http://schemas.openxmlformats.org/drawingml/2006/table">
            <a:tbl>
              <a:tblPr/>
              <a:tblGrid>
                <a:gridCol w="1752713">
                  <a:extLst>
                    <a:ext uri="{9D8B030D-6E8A-4147-A177-3AD203B41FA5}">
                      <a16:colId xmlns:a16="http://schemas.microsoft.com/office/drawing/2014/main" val="1806550390"/>
                    </a:ext>
                  </a:extLst>
                </a:gridCol>
                <a:gridCol w="7391288">
                  <a:extLst>
                    <a:ext uri="{9D8B030D-6E8A-4147-A177-3AD203B41FA5}">
                      <a16:colId xmlns:a16="http://schemas.microsoft.com/office/drawing/2014/main" val="2271637341"/>
                    </a:ext>
                  </a:extLst>
                </a:gridCol>
              </a:tblGrid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1.1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883585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등록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13142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등록할 운영과목 정보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74566"/>
                  </a:ext>
                </a:extLst>
              </a:tr>
              <a:tr h="2866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959195"/>
                  </a:ext>
                </a:extLst>
              </a:tr>
              <a:tr h="20392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6775"/>
                  </a:ext>
                </a:extLst>
              </a:tr>
              <a:tr h="203921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등록할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등록할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운영과목코드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과목 명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과목 소개 정보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2.4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장단기 과정 유형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2.5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개설 여부 입력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172" marR="36172" marT="10000" marB="1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65778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31" y="2407083"/>
            <a:ext cx="6989920" cy="190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9472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69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삭제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60429"/>
              </p:ext>
            </p:extLst>
          </p:nvPr>
        </p:nvGraphicFramePr>
        <p:xfrm>
          <a:off x="381000" y="1288741"/>
          <a:ext cx="9144000" cy="5574361"/>
        </p:xfrm>
        <a:graphic>
          <a:graphicData uri="http://schemas.openxmlformats.org/drawingml/2006/table">
            <a:tbl>
              <a:tblPr/>
              <a:tblGrid>
                <a:gridCol w="1752797">
                  <a:extLst>
                    <a:ext uri="{9D8B030D-6E8A-4147-A177-3AD203B41FA5}">
                      <a16:colId xmlns:a16="http://schemas.microsoft.com/office/drawing/2014/main" val="805384055"/>
                    </a:ext>
                  </a:extLst>
                </a:gridCol>
                <a:gridCol w="7391203">
                  <a:extLst>
                    <a:ext uri="{9D8B030D-6E8A-4147-A177-3AD203B41FA5}">
                      <a16:colId xmlns:a16="http://schemas.microsoft.com/office/drawing/2014/main" val="536116426"/>
                    </a:ext>
                  </a:extLst>
                </a:gridCol>
              </a:tblGrid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1.3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373719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삭제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991929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운영과목 정보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305928"/>
                  </a:ext>
                </a:extLst>
              </a:tr>
              <a:tr h="26723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</a:t>
                      </a: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0298"/>
                  </a:ext>
                </a:extLst>
              </a:tr>
              <a:tr h="1897543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05040"/>
                  </a:ext>
                </a:extLst>
              </a:tr>
              <a:tr h="2350281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저장소에서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FOR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운영과목코드에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운영과목의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운영과목코드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운영과목코드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정보에서 해당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삭제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09" marR="33409" marT="9237" marB="9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18612"/>
                  </a:ext>
                </a:extLst>
              </a:tr>
            </a:tbl>
          </a:graphicData>
        </a:graphic>
      </p:graphicFrame>
      <p:pic>
        <p:nvPicPr>
          <p:cNvPr id="7171" name="_x231603816" descr="EMB000008842c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07" y="2468034"/>
            <a:ext cx="6581515" cy="177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1523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366433"/>
            <a:ext cx="9144000" cy="5328247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altLang="ko-KR" sz="2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총 </a:t>
            </a:r>
            <a:r>
              <a:rPr lang="en-US" altLang="ko-KR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170,000,000</a:t>
            </a:r>
            <a:r>
              <a:rPr lang="ko-KR" altLang="en-US" sz="4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원 </a:t>
            </a:r>
            <a:endParaRPr lang="en-US" altLang="ko-KR" sz="4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(VAT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별도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9728" indent="0">
              <a:buNone/>
            </a:pPr>
            <a:endParaRPr lang="en-US" altLang="ko-KR" sz="1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직접 경비 및 인건비로 예상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예산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544" y="1529753"/>
            <a:ext cx="3221897" cy="3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74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70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조회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756376"/>
              </p:ext>
            </p:extLst>
          </p:nvPr>
        </p:nvGraphicFramePr>
        <p:xfrm>
          <a:off x="482600" y="1279537"/>
          <a:ext cx="9042400" cy="5453624"/>
        </p:xfrm>
        <a:graphic>
          <a:graphicData uri="http://schemas.openxmlformats.org/drawingml/2006/table">
            <a:tbl>
              <a:tblPr/>
              <a:tblGrid>
                <a:gridCol w="1733280">
                  <a:extLst>
                    <a:ext uri="{9D8B030D-6E8A-4147-A177-3AD203B41FA5}">
                      <a16:colId xmlns:a16="http://schemas.microsoft.com/office/drawing/2014/main" val="3779121526"/>
                    </a:ext>
                  </a:extLst>
                </a:gridCol>
                <a:gridCol w="7309120">
                  <a:extLst>
                    <a:ext uri="{9D8B030D-6E8A-4147-A177-3AD203B41FA5}">
                      <a16:colId xmlns:a16="http://schemas.microsoft.com/office/drawing/2014/main" val="1891155730"/>
                    </a:ext>
                  </a:extLst>
                </a:gridCol>
              </a:tblGrid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59607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조회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272682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조회할 운영과목 정보</a:t>
                      </a:r>
                      <a:r>
                        <a:rPr lang="en-US" altLang="ko-KR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395332"/>
                  </a:ext>
                </a:extLst>
              </a:tr>
              <a:tr h="2888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조회된 운영과목 정보</a:t>
                      </a: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941545"/>
                  </a:ext>
                </a:extLst>
              </a:tr>
              <a:tr h="1776786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20416"/>
                  </a:ext>
                </a:extLst>
              </a:tr>
              <a:tr h="22780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저장소의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조회할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운영과목정보에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조회할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3.1.1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조회된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운영과목정보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3.1.2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조회된 </a:t>
                      </a:r>
                      <a:r>
                        <a:rPr lang="ko-KR" altLang="en-US" sz="1200" kern="0" spc="0" dirty="0" err="1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 출력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ysClr val="windowText" lastClr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ysClr val="windowText" lastClr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3419" marR="33419" marT="9239" marB="92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615939"/>
                  </a:ext>
                </a:extLst>
              </a:tr>
            </a:tbl>
          </a:graphicData>
        </a:graphic>
      </p:graphicFrame>
      <p:pic>
        <p:nvPicPr>
          <p:cNvPr id="8193" name="_x231605096" descr="EMB000008842c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239" y="2590391"/>
            <a:ext cx="4411322" cy="15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321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71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소단위 명세서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레벨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–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 과목 소개 변경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47821"/>
              </p:ext>
            </p:extLst>
          </p:nvPr>
        </p:nvGraphicFramePr>
        <p:xfrm>
          <a:off x="482600" y="1319525"/>
          <a:ext cx="9042400" cy="5489988"/>
        </p:xfrm>
        <a:graphic>
          <a:graphicData uri="http://schemas.openxmlformats.org/drawingml/2006/table">
            <a:tbl>
              <a:tblPr/>
              <a:tblGrid>
                <a:gridCol w="1733151">
                  <a:extLst>
                    <a:ext uri="{9D8B030D-6E8A-4147-A177-3AD203B41FA5}">
                      <a16:colId xmlns:a16="http://schemas.microsoft.com/office/drawing/2014/main" val="1777306153"/>
                    </a:ext>
                  </a:extLst>
                </a:gridCol>
                <a:gridCol w="7309249">
                  <a:extLst>
                    <a:ext uri="{9D8B030D-6E8A-4147-A177-3AD203B41FA5}">
                      <a16:colId xmlns:a16="http://schemas.microsoft.com/office/drawing/2014/main" val="555811614"/>
                    </a:ext>
                  </a:extLst>
                </a:gridCol>
              </a:tblGrid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409395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소개 변경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71019"/>
                  </a:ext>
                </a:extLst>
              </a:tr>
              <a:tr h="35518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인정된 운영과목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변경할 운영과목 소개 정보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 리스트 정보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964001"/>
                  </a:ext>
                </a:extLst>
              </a:tr>
              <a:tr h="17974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OUTPUT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변경된 운영과목 리스트 정보</a:t>
                      </a: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978891"/>
                  </a:ext>
                </a:extLst>
              </a:tr>
              <a:tr h="3602657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BEGIN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저장소에서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 받음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정보를 받을 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정보의 각 운영과목코드에 대해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정보의 운영과목코드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해당 운영과목코드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 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2.1.1.1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정보에서 해당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 정보의 </a:t>
                      </a:r>
                      <a:r>
                        <a:rPr lang="ko-KR" altLang="en-US" sz="1200" kern="0" spc="0" dirty="0" err="1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endParaRPr lang="en-US" altLang="ko-KR" sz="1200" kern="0" spc="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2.1.1.2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	유형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인정된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정보의 환급과정유형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ENDFOR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ENDIF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IF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변경할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소개 정보를 받을 때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THEN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	</a:t>
                      </a:r>
                      <a:r>
                        <a:rPr lang="ko-KR" altLang="en-US" sz="12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</a:t>
                      </a:r>
                      <a:r>
                        <a:rPr lang="en-US" altLang="ko-KR" sz="1200" b="1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	변경된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리스트 정보를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저장소로 보냄</a:t>
                      </a: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27756" marR="27756" marT="7674" marB="7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75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4888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72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2"/>
            <a:ext cx="9906000" cy="689800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074531" y="-156745"/>
            <a:ext cx="2946639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2468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18608"/>
              </p:ext>
            </p:extLst>
          </p:nvPr>
        </p:nvGraphicFramePr>
        <p:xfrm>
          <a:off x="481009" y="1187358"/>
          <a:ext cx="2968106" cy="5349920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엔티티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1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수용가능인원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지점명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19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센터장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센터장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0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주민등록번호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계좌정보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01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관리직원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주민등록번호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나이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계좌정보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 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엔티티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82263"/>
              </p:ext>
            </p:extLst>
          </p:nvPr>
        </p:nvGraphicFramePr>
        <p:xfrm>
          <a:off x="3608977" y="1993446"/>
          <a:ext cx="2968106" cy="4543831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 아이디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4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직무정보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직무명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 질문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보기유형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평가대상구분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유효기간 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 보기답안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보기내용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30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45023"/>
              </p:ext>
            </p:extLst>
          </p:nvPr>
        </p:nvGraphicFramePr>
        <p:xfrm>
          <a:off x="6720667" y="1064524"/>
          <a:ext cx="2968106" cy="5459106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618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공개범위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종류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명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99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운영과목코드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설명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학습목표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 대상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과목 특장점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일수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강의 시간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 인원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수강료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 내용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환급과정 유형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13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운영과목코드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3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77046"/>
              </p:ext>
            </p:extLst>
          </p:nvPr>
        </p:nvGraphicFramePr>
        <p:xfrm>
          <a:off x="3608980" y="1056697"/>
          <a:ext cx="2968106" cy="971682"/>
        </p:xfrm>
        <a:graphic>
          <a:graphicData uri="http://schemas.openxmlformats.org/drawingml/2006/table">
            <a:tbl>
              <a:tblPr/>
              <a:tblGrid>
                <a:gridCol w="1026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5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강사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3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직원명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근무지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경력사항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담당과목</a:t>
                      </a:r>
                      <a:r>
                        <a:rPr lang="en-US" altLang="ko-KR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3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보유자격증</a:t>
                      </a:r>
                    </a:p>
                  </a:txBody>
                  <a:tcPr marL="37450" marR="37450" marT="10353" marB="103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44224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EER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다이어그램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관계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타입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091305"/>
              </p:ext>
            </p:extLst>
          </p:nvPr>
        </p:nvGraphicFramePr>
        <p:xfrm>
          <a:off x="517478" y="1522726"/>
          <a:ext cx="8858534" cy="5332476"/>
        </p:xfrm>
        <a:graphic>
          <a:graphicData uri="http://schemas.openxmlformats.org/drawingml/2006/table">
            <a:tbl>
              <a:tblPr/>
              <a:tblGrid>
                <a:gridCol w="1993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관계 타입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b="1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연간교육일정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센터코드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강의실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강사코드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직무이력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직무이력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직무 코드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근무이력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근무이력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근무지 정보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19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질문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강의평가답안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모임방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수강신청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개설과목코드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700" kern="0" spc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04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kern="0" spc="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작성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게시글</a:t>
                      </a:r>
                      <a:r>
                        <a:rPr lang="ko-KR" altLang="en-US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번호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700" u="sng" kern="0" spc="0" dirty="0" err="1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외래키</a:t>
                      </a:r>
                      <a:r>
                        <a:rPr lang="en-US" altLang="ko-KR" sz="17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en-US" altLang="ko-KR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700" kern="0" spc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9338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75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시스템 특성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-2232"/>
            <a:ext cx="473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723288"/>
            <a:ext cx="8926773" cy="343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buNone/>
            </a:pP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신뢰도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/>
              <a:t>사용자의 </a:t>
            </a:r>
            <a:r>
              <a:rPr lang="ko-KR" altLang="en-US" sz="2000" dirty="0"/>
              <a:t>요청에 정확한 정보와 멀티미디어 </a:t>
            </a:r>
            <a:r>
              <a:rPr lang="ko-KR" altLang="en-US" sz="2000" dirty="0" smtClean="0"/>
              <a:t>데이터를 </a:t>
            </a:r>
            <a:r>
              <a:rPr lang="ko-KR" altLang="en-US" sz="2000" dirty="0"/>
              <a:t>제공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가용성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000" dirty="0" smtClean="0"/>
              <a:t>사용자의 </a:t>
            </a:r>
            <a:r>
              <a:rPr lang="ko-KR" altLang="en-US" sz="2000" dirty="0"/>
              <a:t>요청에 언제든지 허용 응답시간 </a:t>
            </a:r>
            <a:r>
              <a:rPr lang="ko-KR" altLang="en-US" sz="2000" dirty="0" smtClean="0"/>
              <a:t>내에 </a:t>
            </a:r>
            <a:r>
              <a:rPr lang="ko-KR" altLang="en-US" sz="2000" dirty="0"/>
              <a:t>요청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보안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 smtClean="0"/>
              <a:t>사용자의 </a:t>
            </a:r>
            <a:r>
              <a:rPr lang="ko-KR" altLang="en-US" sz="2000" dirty="0"/>
              <a:t>개인 정보의 암호화 및 계정 관리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유지가능성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 smtClean="0"/>
              <a:t>관리자의 </a:t>
            </a:r>
            <a:r>
              <a:rPr lang="ko-KR" altLang="en-US" sz="2000" dirty="0"/>
              <a:t>서버 관리 및 유지 보수 용이성 극대화</a:t>
            </a:r>
          </a:p>
          <a:p>
            <a:pPr latinLnBrk="1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호환성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2000" dirty="0" smtClean="0"/>
              <a:t>오픈 </a:t>
            </a:r>
            <a:r>
              <a:rPr lang="ko-KR" altLang="en-US" sz="2000" dirty="0"/>
              <a:t>소스와 </a:t>
            </a:r>
            <a:r>
              <a:rPr lang="ko-KR" altLang="en-US" sz="2000" dirty="0" err="1"/>
              <a:t>리눅스를</a:t>
            </a:r>
            <a:r>
              <a:rPr lang="ko-KR" altLang="en-US" sz="2000" dirty="0"/>
              <a:t> 이용하여 타 시스템으로의 호환성과 </a:t>
            </a:r>
            <a:endParaRPr lang="en-US" altLang="ko-KR" sz="2000" dirty="0" smtClean="0"/>
          </a:p>
          <a:p>
            <a:pPr latinLnBrk="1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           </a:t>
            </a:r>
            <a:r>
              <a:rPr lang="ko-KR" altLang="en-US" sz="2000" dirty="0" err="1" smtClean="0"/>
              <a:t>이식성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향상 제고</a:t>
            </a:r>
          </a:p>
        </p:txBody>
      </p:sp>
    </p:spTree>
    <p:extLst>
      <p:ext uri="{BB962C8B-B14F-4D97-AF65-F5344CB8AC3E}">
        <p14:creationId xmlns:p14="http://schemas.microsoft.com/office/powerpoint/2010/main" val="32753520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16154" y="1480302"/>
            <a:ext cx="7705518" cy="2743213"/>
          </a:xfrm>
        </p:spPr>
        <p:txBody>
          <a:bodyPr anchor="ctr">
            <a:noAutofit/>
          </a:bodyPr>
          <a:lstStyle/>
          <a:p>
            <a:pPr algn="l"/>
            <a:r>
              <a:rPr lang="ko-KR" altLang="en-US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맨먼스</a:t>
            </a: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미신 </a:t>
            </a:r>
            <a: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독후감</a:t>
            </a:r>
            <a:endParaRPr lang="en-US" sz="3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16154" y="4223515"/>
            <a:ext cx="7555699" cy="1481249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발표자</a:t>
            </a:r>
            <a:r>
              <a:rPr lang="en-US" altLang="ko-K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14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endParaRPr lang="en-US" altLang="ko-K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8" y="410675"/>
            <a:ext cx="2590800" cy="800100"/>
          </a:xfrm>
          <a:prstGeom prst="rect">
            <a:avLst/>
          </a:prstGeom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76288" y="1480302"/>
            <a:ext cx="955840" cy="42244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985708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2905991" y="1187355"/>
            <a:ext cx="5378200" cy="5220590"/>
          </a:xfrm>
          <a:noFill/>
        </p:spPr>
        <p:txBody>
          <a:bodyPr>
            <a:normAutofit/>
          </a:bodyPr>
          <a:lstStyle/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endParaRPr lang="en-US" altLang="ko-KR" sz="3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3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</a:t>
            </a:r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의견 </a:t>
            </a:r>
            <a:endParaRPr lang="en-US" altLang="ko-KR" sz="3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537" indent="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None/>
            </a:pPr>
            <a:r>
              <a:rPr lang="en-US" altLang="ko-KR" sz="3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3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장 요약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15712-821A-4B3B-86A1-6BFAF4FDFB8C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77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0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5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5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lang="en-US" altLang="ko-KR" sz="4800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352947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195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143" y="1598767"/>
            <a:ext cx="4090674" cy="306800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lnSpcReduction="10000"/>
          </a:bodyPr>
          <a:lstStyle/>
          <a:p>
            <a:pPr marL="111600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문서화 작업은 계획과 결정사항을 알리는 역할을 수행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>
              <a:buNone/>
            </a:pP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endParaRPr lang="en-US" altLang="ko-KR" sz="2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최재혁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체계적인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작업을 한다면 서로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간의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의사소통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수월해질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</a:p>
          <a:p>
            <a:pPr marL="111600" indent="0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김종현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문서화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부담을 줄여주는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접근방법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들을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이용하면 팀원들이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쉽게 문서화에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익숙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해질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11600" indent="0" fontAlgn="base" latinLnBrk="1">
              <a:buNone/>
            </a:pPr>
            <a:endParaRPr lang="en-US" altLang="ko-KR" sz="1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</a:t>
            </a: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문서화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작업을 함으로써 얻는 이점들이 많으니 문서화를 철저히 하자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00717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850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계획과 통제를 통해 일정이나 팀원들의 갈등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조율할 수 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수월한 일정 조율을 위해 각자의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시간표를 </a:t>
            </a:r>
            <a:endParaRPr lang="en-US" altLang="ko-KR" sz="18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제출한다면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회의시간을 정할 때 도움이 될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개인 사정이 있을 경우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동의</a:t>
            </a:r>
            <a:r>
              <a:rPr lang="ko-KR" altLang="en-US" sz="1800" dirty="0" smtClean="0">
                <a:solidFill>
                  <a:schemeClr val="accent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하에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불참할 수 있게 하고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팀원이 불참팀원의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맡은 임무를 대신 해주면 팀원들의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개인사정을 조율할 수 있다고 생각한다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김종현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팀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내부 규칙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세운다면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팀원들이 맡은 일을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다하게끔 할 수 있지 않을까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결론 </a:t>
            </a:r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–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의견을 종합하여 팀 내부 회의를 통해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            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프로젝트 </a:t>
            </a:r>
            <a:r>
              <a:rPr lang="ko-KR" altLang="en-US" sz="1800" dirty="0" err="1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기간동안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 적용할 내부 규칙을 정하기로 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.</a:t>
            </a: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  <a:p>
            <a:pPr marL="109728" indent="0" fontAlgn="base" latinLnBrk="1">
              <a:buNone/>
            </a:pPr>
            <a:endParaRPr lang="en-US" altLang="ko-KR" sz="2400" b="1" dirty="0">
              <a:latin typeface="나눔고딕" panose="020D0604000000000000" pitchFamily="50" charset="-127"/>
              <a:ea typeface="나눔고딕" panose="020D0604000000000000" pitchFamily="50" charset="-127"/>
              <a:cs typeface="맑은 고딕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1" y="2569722"/>
            <a:ext cx="3248309" cy="32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618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8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일정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35591"/>
              </p:ext>
            </p:extLst>
          </p:nvPr>
        </p:nvGraphicFramePr>
        <p:xfrm>
          <a:off x="490180" y="1460310"/>
          <a:ext cx="8926775" cy="4711446"/>
        </p:xfrm>
        <a:graphic>
          <a:graphicData uri="http://schemas.openxmlformats.org/drawingml/2006/table">
            <a:tbl>
              <a:tblPr/>
              <a:tblGrid>
                <a:gridCol w="4834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5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Milestone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 날짜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시작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2016.03.18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2016.04.15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2016.05.06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2016.05.27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2016.06.03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 단계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2016.06.10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전환 및 유지보수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811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종료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2016.06.17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4885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925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적용가능성 제시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4500" indent="-342900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개념적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위해선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엘리트로 구성된 구현에서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같은 생각과 철학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가진 독립된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설계 팀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가져야 함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endParaRPr lang="en-US" altLang="ko-KR" sz="12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endParaRPr lang="en-US" altLang="ko-KR" sz="500" b="1" kern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팀원 전체가 팀장이 되어야하는 이번 프로젝트에서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일관성을 위해 팀원들이 지속적으로 생각을 공유한다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방지훈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 개념적 일관성이 무너지는 상황이 예상되면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설계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팀장은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대책을 마련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하고 팀원을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중재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11600" indent="0" latinLnBrk="1">
              <a:buNone/>
            </a:pP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24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프로젝트의 개념적 일관성을 위해 팀원 모두가 일관된 생각과 적용 기법을 갖도록 노력하기로 하였다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02" y="1147653"/>
            <a:ext cx="2717612" cy="2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603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 lIns="111600">
            <a:normAutofit fontScale="92500" lnSpcReduction="2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 제시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fontAlgn="base" latinLnBrk="1"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의사소통의 부재는 팀간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시스템에 대한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이해도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부족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결과를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가져올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11600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  <a:cs typeface="맑은 고딕"/>
              </a:rPr>
              <a:t>팀원들의 의견</a:t>
            </a:r>
            <a:endParaRPr lang="en-US" altLang="ko-KR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최재혁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의사소통 과정을 팀에 적용한다면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프로젝트에서 발생하는 팀 내 갈등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불만 등을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해결 가능할 것 같다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김민홍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책에서 제시한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분업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전문화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각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역할을 전담하는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전문화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과정을 거치면 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불필요한 의사소통을 제거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할 수 있을 것이다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 fontAlgn="base" latinLnBrk="1">
              <a:buNone/>
            </a:pP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팀의 결론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 fontAlgn="base" latinLnBrk="1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효율적인 역할 분담과 주기적이고 공식적인 의사소통 시간을 정해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생각을 들을 수 있는 시간을 많이 가지기로 하였다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116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50" y="2505202"/>
            <a:ext cx="2885948" cy="28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03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529754"/>
            <a:ext cx="9144000" cy="5328247"/>
          </a:xfrm>
        </p:spPr>
        <p:txBody>
          <a:bodyPr>
            <a:normAutofit fontScale="92500" lnSpcReduction="10000"/>
          </a:bodyPr>
          <a:lstStyle/>
          <a:p>
            <a:pPr marL="109728" indent="0" fontAlgn="base" latinLnBrk="1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적용가능성 제시</a:t>
            </a:r>
            <a:endParaRPr lang="en-US" altLang="ko-KR" sz="1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명이 문제를 해결해 가는 동안 다른 이들은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그 사람이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효율과 생산성</a:t>
            </a:r>
            <a:r>
              <a:rPr lang="ko-KR" altLang="en-US" sz="1800" dirty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높일 수 있도록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여러 방면에서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지원해야 함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8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의견</a:t>
            </a:r>
            <a:endParaRPr lang="en-US" altLang="ko-KR" sz="24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endParaRPr lang="en-US" altLang="ko-KR" sz="5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이도예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프로그램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구현 시 </a:t>
            </a:r>
            <a:r>
              <a:rPr lang="ko-KR" altLang="en-US" sz="18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팀장 주도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코딩 작업을 </a:t>
            </a:r>
            <a:endParaRPr lang="en-US" altLang="ko-KR" sz="18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진행시키고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팀원들이 팀장을 </a:t>
            </a:r>
            <a:r>
              <a:rPr lang="ko-KR" altLang="en-US" sz="18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보조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하자</a:t>
            </a: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9728" indent="0">
              <a:buNone/>
            </a:pPr>
            <a:r>
              <a:rPr lang="ko-KR" altLang="en-US" sz="1800" b="1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배선영</a:t>
            </a:r>
            <a:r>
              <a:rPr lang="ko-KR" altLang="en-US" sz="1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역할 분담 후 작업 진행 시 작업을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 smtClean="0">
                <a:solidFill>
                  <a:schemeClr val="tx2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빠르게 끝낸 팀원이 나머지 팀원들을 도울 수 있게 하자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팀의 </a:t>
            </a:r>
            <a:r>
              <a:rPr lang="ko-KR" altLang="en-US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결론 </a:t>
            </a:r>
            <a:endParaRPr lang="en-US" altLang="ko-KR" sz="1800" dirty="0">
              <a:solidFill>
                <a:schemeClr val="tx2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9728" indent="0"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협동하여 효율적인 팀을 운영하자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개인 및 팀의 </a:t>
            </a: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의견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적용 가능성</a:t>
            </a:r>
            <a:endParaRPr lang="en-US" altLang="ko-KR" sz="2000" b="1" kern="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20" y="1529754"/>
            <a:ext cx="3638510" cy="308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0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0F8-5190-4EA8-97AC-3650AEE68275}" type="slidenum">
              <a:rPr lang="en-US" smtClean="0"/>
              <a:pPr/>
              <a:t>83</a:t>
            </a:fld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437"/>
            <a:ext cx="9906000" cy="6024563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 장 요약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kern="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18216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9947" y="518615"/>
            <a:ext cx="7302689" cy="562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sz="15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5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lang="en-US" altLang="ko-KR" sz="5000" kern="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24377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95741" y="6780324"/>
            <a:ext cx="2311400" cy="476250"/>
          </a:xfrm>
        </p:spPr>
        <p:txBody>
          <a:bodyPr/>
          <a:lstStyle/>
          <a:p>
            <a:fld id="{B81DC0F8-5190-4EA8-97AC-3650AEE68275}" type="slidenum">
              <a:rPr 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9</a:t>
            </a:fld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7027"/>
            <a:ext cx="9144000" cy="152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ko-KR" altLang="en-US" sz="2800" b="1" kern="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위험요소</a:t>
            </a:r>
            <a:endParaRPr lang="en-US" altLang="ko-KR" sz="2800" b="1" kern="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8152"/>
              </p:ext>
            </p:extLst>
          </p:nvPr>
        </p:nvGraphicFramePr>
        <p:xfrm>
          <a:off x="489701" y="1378423"/>
          <a:ext cx="8927254" cy="4568190"/>
        </p:xfrm>
        <a:graphic>
          <a:graphicData uri="http://schemas.openxmlformats.org/drawingml/2006/table">
            <a:tbl>
              <a:tblPr/>
              <a:tblGrid>
                <a:gridCol w="438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</a:t>
                      </a:r>
                      <a:r>
                        <a:rPr lang="ko-KR" altLang="en-US" sz="20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리스크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대안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42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잘못된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분석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고객과의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 의사소통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939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부정확한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편성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예산사용계획서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및 외부 감사를 통한 투명성 보장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9236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후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고객의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갑작스런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후 발생하는 고객의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사항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변경에 대해서는 관리자의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의하에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939"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천재지변</a:t>
                      </a: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손상 등으로 인한 </a:t>
                      </a: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endParaRPr lang="en-US" altLang="ko-KR" sz="2000" kern="0" spc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기치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못한 일정 지연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2880" marR="0" indent="-11938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계획과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통제 담당인원 배정으로 유연한 일정 관리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585194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8701</TotalTime>
  <Words>5090</Words>
  <Application>Microsoft Office PowerPoint</Application>
  <PresentationFormat>A4 용지(210x297mm)</PresentationFormat>
  <Paragraphs>1383</Paragraphs>
  <Slides>84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4" baseType="lpstr">
      <vt:lpstr>나눔고딕</vt:lpstr>
      <vt:lpstr>맑은 고딕</vt:lpstr>
      <vt:lpstr>함초롬바탕</vt:lpstr>
      <vt:lpstr>Arial</vt:lpstr>
      <vt:lpstr>Tahoma</vt:lpstr>
      <vt:lpstr>Tw Cen MT</vt:lpstr>
      <vt:lpstr>Verdana</vt:lpstr>
      <vt:lpstr>Wingdings</vt:lpstr>
      <vt:lpstr>Wingdings 3</vt:lpstr>
      <vt:lpstr>물방울</vt:lpstr>
      <vt:lpstr>교육센터 운영 관리 시스템 개발</vt:lpstr>
      <vt:lpstr>PowerPoint 프레젠테이션</vt:lpstr>
      <vt:lpstr>프로젝트 헌장 (PC)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관리 계획서 (PMP)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요구사항 명세서 (SRS)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맨먼스 미신  독후감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1반_4조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1반_4조_독후감발표</dc:title>
  <dc:subject>맨머스미신</dc:subject>
  <dc:creator>1분반4조</dc:creator>
  <cp:lastModifiedBy>최재혁</cp:lastModifiedBy>
  <cp:revision>1228</cp:revision>
  <dcterms:created xsi:type="dcterms:W3CDTF">2007-11-23T12:27:56Z</dcterms:created>
  <dcterms:modified xsi:type="dcterms:W3CDTF">2016-05-04T14:48:55Z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TC012256811033</vt:lpwstr>
  </property>
</Properties>
</file>