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78"/>
  </p:notesMasterIdLst>
  <p:handoutMasterIdLst>
    <p:handoutMasterId r:id="rId79"/>
  </p:handoutMasterIdLst>
  <p:sldIdLst>
    <p:sldId id="655" r:id="rId2"/>
    <p:sldId id="688" r:id="rId3"/>
    <p:sldId id="685" r:id="rId4"/>
    <p:sldId id="455" r:id="rId5"/>
    <p:sldId id="753" r:id="rId6"/>
    <p:sldId id="737" r:id="rId7"/>
    <p:sldId id="741" r:id="rId8"/>
    <p:sldId id="743" r:id="rId9"/>
    <p:sldId id="742" r:id="rId10"/>
    <p:sldId id="744" r:id="rId11"/>
    <p:sldId id="745" r:id="rId12"/>
    <p:sldId id="746" r:id="rId13"/>
    <p:sldId id="747" r:id="rId14"/>
    <p:sldId id="748" r:id="rId15"/>
    <p:sldId id="751" r:id="rId16"/>
    <p:sldId id="749" r:id="rId17"/>
    <p:sldId id="750" r:id="rId18"/>
    <p:sldId id="752" r:id="rId19"/>
    <p:sldId id="754" r:id="rId20"/>
    <p:sldId id="768" r:id="rId21"/>
    <p:sldId id="769" r:id="rId22"/>
    <p:sldId id="770" r:id="rId23"/>
    <p:sldId id="771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784" r:id="rId37"/>
    <p:sldId id="812" r:id="rId38"/>
    <p:sldId id="785" r:id="rId39"/>
    <p:sldId id="786" r:id="rId40"/>
    <p:sldId id="787" r:id="rId41"/>
    <p:sldId id="788" r:id="rId42"/>
    <p:sldId id="789" r:id="rId43"/>
    <p:sldId id="790" r:id="rId44"/>
    <p:sldId id="791" r:id="rId45"/>
    <p:sldId id="792" r:id="rId46"/>
    <p:sldId id="793" r:id="rId47"/>
    <p:sldId id="794" r:id="rId48"/>
    <p:sldId id="795" r:id="rId49"/>
    <p:sldId id="796" r:id="rId50"/>
    <p:sldId id="797" r:id="rId51"/>
    <p:sldId id="798" r:id="rId52"/>
    <p:sldId id="799" r:id="rId53"/>
    <p:sldId id="800" r:id="rId54"/>
    <p:sldId id="801" r:id="rId55"/>
    <p:sldId id="802" r:id="rId56"/>
    <p:sldId id="803" r:id="rId57"/>
    <p:sldId id="804" r:id="rId58"/>
    <p:sldId id="805" r:id="rId59"/>
    <p:sldId id="806" r:id="rId60"/>
    <p:sldId id="807" r:id="rId61"/>
    <p:sldId id="808" r:id="rId62"/>
    <p:sldId id="809" r:id="rId63"/>
    <p:sldId id="810" r:id="rId64"/>
    <p:sldId id="811" r:id="rId65"/>
    <p:sldId id="756" r:id="rId66"/>
    <p:sldId id="757" r:id="rId67"/>
    <p:sldId id="758" r:id="rId68"/>
    <p:sldId id="759" r:id="rId69"/>
    <p:sldId id="760" r:id="rId70"/>
    <p:sldId id="761" r:id="rId71"/>
    <p:sldId id="762" r:id="rId72"/>
    <p:sldId id="763" r:id="rId73"/>
    <p:sldId id="764" r:id="rId74"/>
    <p:sldId id="765" r:id="rId75"/>
    <p:sldId id="766" r:id="rId76"/>
    <p:sldId id="767" r:id="rId77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2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-1218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24DB-8DD0-47A6-A39E-64861AABB49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3753F412-2EB5-4F19-8C2E-847087082EE0}">
      <dgm:prSet phldrT="[텍스트]"/>
      <dgm:spPr/>
      <dgm:t>
        <a:bodyPr/>
        <a:lstStyle/>
        <a:p>
          <a:pPr latinLnBrk="1"/>
          <a:r>
            <a:rPr lang="ko-KR" altLang="en-US" b="1" dirty="0"/>
            <a:t>설계</a:t>
          </a:r>
          <a:endParaRPr lang="en-US" altLang="ko-KR" b="1" dirty="0"/>
        </a:p>
      </dgm:t>
    </dgm:pt>
    <dgm:pt modelId="{A35924F8-AAE4-447A-898E-5AC315C3E7DE}" type="parTrans" cxnId="{AE0D52D8-A6D2-422D-A07B-13313944D424}">
      <dgm:prSet/>
      <dgm:spPr/>
      <dgm:t>
        <a:bodyPr/>
        <a:lstStyle/>
        <a:p>
          <a:pPr latinLnBrk="1"/>
          <a:endParaRPr lang="ko-KR" altLang="en-US"/>
        </a:p>
      </dgm:t>
    </dgm:pt>
    <dgm:pt modelId="{36DE97C4-EB05-46B2-9A69-B11E932FC248}" type="sibTrans" cxnId="{AE0D52D8-A6D2-422D-A07B-13313944D42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D5B0824-BA08-43E4-A67E-B59B5A9DF74E}">
      <dgm:prSet phldrT="[텍스트]"/>
      <dgm:spPr/>
      <dgm:t>
        <a:bodyPr/>
        <a:lstStyle/>
        <a:p>
          <a:pPr latinLnBrk="1"/>
          <a:r>
            <a:rPr lang="ko-KR" altLang="en-US" b="1" dirty="0"/>
            <a:t>구현</a:t>
          </a:r>
        </a:p>
      </dgm:t>
    </dgm:pt>
    <dgm:pt modelId="{13ED43DA-1F00-40F0-95E1-206E96E71B45}" type="par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1118D534-EA17-4895-A9B1-F2854AE4DE4F}" type="sib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96492413-ADC1-46CF-9012-121A95B7042B}">
      <dgm:prSet phldrT="[텍스트]"/>
      <dgm:spPr/>
      <dgm:t>
        <a:bodyPr/>
        <a:lstStyle/>
        <a:p>
          <a:pPr latinLnBrk="1"/>
          <a:r>
            <a:rPr lang="ko-KR" altLang="en-US" b="1" dirty="0"/>
            <a:t>시험</a:t>
          </a:r>
        </a:p>
      </dgm:t>
    </dgm:pt>
    <dgm:pt modelId="{2324575F-4BEB-4D4C-AE8F-1D0982568249}" type="par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D161B947-291A-4D2C-9359-0C06D57A03ED}" type="sib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A6C5C5A2-3D03-4963-825A-2F71E809D9B4}">
      <dgm:prSet phldrT="[텍스트]"/>
      <dgm:spPr/>
      <dgm:t>
        <a:bodyPr/>
        <a:lstStyle/>
        <a:p>
          <a:pPr latinLnBrk="1"/>
          <a:r>
            <a:rPr lang="ko-KR" altLang="en-US" b="1" dirty="0"/>
            <a:t>유지보수</a:t>
          </a:r>
        </a:p>
      </dgm:t>
    </dgm:pt>
    <dgm:pt modelId="{7E716323-DCFE-4560-A7AB-838345376FBD}" type="par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4E045E6-B41C-4D64-B033-E984E415C8B9}" type="sib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E650FAE-23C6-48B8-ACB0-47B385CDD903}" type="pres">
      <dgm:prSet presAssocID="{7A1624DB-8DD0-47A6-A39E-64861AABB49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3685E-D140-400C-AF37-E32D480C1CCE}" type="pres">
      <dgm:prSet presAssocID="{7A1624DB-8DD0-47A6-A39E-64861AABB498}" presName="Name1" presStyleCnt="0"/>
      <dgm:spPr/>
    </dgm:pt>
    <dgm:pt modelId="{C3972767-FE63-4DAB-954E-9C5638439468}" type="pres">
      <dgm:prSet presAssocID="{7A1624DB-8DD0-47A6-A39E-64861AABB498}" presName="cycle" presStyleCnt="0"/>
      <dgm:spPr/>
    </dgm:pt>
    <dgm:pt modelId="{6CF813DC-25D6-4D58-902A-18587BE58534}" type="pres">
      <dgm:prSet presAssocID="{7A1624DB-8DD0-47A6-A39E-64861AABB498}" presName="srcNode" presStyleLbl="node1" presStyleIdx="0" presStyleCnt="4"/>
      <dgm:spPr/>
    </dgm:pt>
    <dgm:pt modelId="{22F414B8-643F-4BD5-A105-B29F09E83B99}" type="pres">
      <dgm:prSet presAssocID="{7A1624DB-8DD0-47A6-A39E-64861AABB498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0D599-BAEA-4587-8594-B0D7A4FEC426}" type="pres">
      <dgm:prSet presAssocID="{7A1624DB-8DD0-47A6-A39E-64861AABB498}" presName="extraNode" presStyleLbl="node1" presStyleIdx="0" presStyleCnt="4"/>
      <dgm:spPr/>
    </dgm:pt>
    <dgm:pt modelId="{04AAC4CD-EC09-4D8A-A754-B67B0956BCC9}" type="pres">
      <dgm:prSet presAssocID="{7A1624DB-8DD0-47A6-A39E-64861AABB498}" presName="dstNode" presStyleLbl="node1" presStyleIdx="0" presStyleCnt="4"/>
      <dgm:spPr/>
    </dgm:pt>
    <dgm:pt modelId="{85AD5DF8-A4C2-426B-A1A4-E53D569627AD}" type="pres">
      <dgm:prSet presAssocID="{3753F412-2EB5-4F19-8C2E-847087082EE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970EB1-1DFD-4111-9613-07A4941C4B94}" type="pres">
      <dgm:prSet presAssocID="{3753F412-2EB5-4F19-8C2E-847087082EE0}" presName="accent_1" presStyleCnt="0"/>
      <dgm:spPr/>
    </dgm:pt>
    <dgm:pt modelId="{4050369A-6E87-4E14-BA38-C16AC3DA5781}" type="pres">
      <dgm:prSet presAssocID="{3753F412-2EB5-4F19-8C2E-847087082EE0}" presName="accentRepeatNode" presStyleLbl="solidFgAcc1" presStyleIdx="0" presStyleCnt="4"/>
      <dgm:spPr>
        <a:ln>
          <a:solidFill>
            <a:schemeClr val="bg1">
              <a:lumMod val="50000"/>
            </a:schemeClr>
          </a:solidFill>
        </a:ln>
      </dgm:spPr>
    </dgm:pt>
    <dgm:pt modelId="{B882E18E-6B79-4849-888F-F20C1D26C707}" type="pres">
      <dgm:prSet presAssocID="{FD5B0824-BA08-43E4-A67E-B59B5A9DF74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54209-5AAA-44D0-BF16-7E63195ABA62}" type="pres">
      <dgm:prSet presAssocID="{FD5B0824-BA08-43E4-A67E-B59B5A9DF74E}" presName="accent_2" presStyleCnt="0"/>
      <dgm:spPr/>
    </dgm:pt>
    <dgm:pt modelId="{D4793205-9428-4542-8BDF-C09826F0E751}" type="pres">
      <dgm:prSet presAssocID="{FD5B0824-BA08-43E4-A67E-B59B5A9DF74E}" presName="accentRepeatNode" presStyleLbl="solidFgAcc1" presStyleIdx="1" presStyleCnt="4"/>
      <dgm:spPr>
        <a:ln>
          <a:solidFill>
            <a:schemeClr val="bg1">
              <a:lumMod val="50000"/>
            </a:schemeClr>
          </a:solidFill>
        </a:ln>
      </dgm:spPr>
    </dgm:pt>
    <dgm:pt modelId="{36F23D95-603F-49AF-A833-32FFE7BE14D4}" type="pres">
      <dgm:prSet presAssocID="{96492413-ADC1-46CF-9012-121A95B7042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218A01-846C-450A-845E-1827E73C2659}" type="pres">
      <dgm:prSet presAssocID="{96492413-ADC1-46CF-9012-121A95B7042B}" presName="accent_3" presStyleCnt="0"/>
      <dgm:spPr/>
    </dgm:pt>
    <dgm:pt modelId="{8AD2A4F4-9845-4FEB-89D6-BD4EB548E309}" type="pres">
      <dgm:prSet presAssocID="{96492413-ADC1-46CF-9012-121A95B7042B}" presName="accentRepeatNode" presStyleLbl="solidFgAcc1" presStyleIdx="2" presStyleCnt="4"/>
      <dgm:spPr>
        <a:ln>
          <a:solidFill>
            <a:schemeClr val="bg1">
              <a:lumMod val="50000"/>
            </a:schemeClr>
          </a:solidFill>
        </a:ln>
      </dgm:spPr>
    </dgm:pt>
    <dgm:pt modelId="{74CC4A82-3171-46DA-8753-8887A2E3E621}" type="pres">
      <dgm:prSet presAssocID="{A6C5C5A2-3D03-4963-825A-2F71E809D9B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BF763-201E-46C5-B9F1-A77D4C04B4D2}" type="pres">
      <dgm:prSet presAssocID="{A6C5C5A2-3D03-4963-825A-2F71E809D9B4}" presName="accent_4" presStyleCnt="0"/>
      <dgm:spPr/>
    </dgm:pt>
    <dgm:pt modelId="{AE7635EC-3085-4417-BA83-2AD88B25D521}" type="pres">
      <dgm:prSet presAssocID="{A6C5C5A2-3D03-4963-825A-2F71E809D9B4}" presName="accentRepeatNode" presStyleLbl="solidFgAcc1" presStyleIdx="3" presStyleCnt="4"/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F3E0CBB2-6F07-455F-BC22-BF4A89B09CDA}" type="presOf" srcId="{FD5B0824-BA08-43E4-A67E-B59B5A9DF74E}" destId="{B882E18E-6B79-4849-888F-F20C1D26C707}" srcOrd="0" destOrd="0" presId="urn:microsoft.com/office/officeart/2008/layout/VerticalCurvedList"/>
    <dgm:cxn modelId="{C1DC5FD4-F7AA-43AA-B4A8-F84DE348FBD6}" type="presOf" srcId="{36DE97C4-EB05-46B2-9A69-B11E932FC248}" destId="{22F414B8-643F-4BD5-A105-B29F09E83B99}" srcOrd="0" destOrd="0" presId="urn:microsoft.com/office/officeart/2008/layout/VerticalCurvedList"/>
    <dgm:cxn modelId="{62DBFC3F-DD01-4B33-ADBA-AEF2749C2F18}" type="presOf" srcId="{3753F412-2EB5-4F19-8C2E-847087082EE0}" destId="{85AD5DF8-A4C2-426B-A1A4-E53D569627AD}" srcOrd="0" destOrd="0" presId="urn:microsoft.com/office/officeart/2008/layout/VerticalCurvedList"/>
    <dgm:cxn modelId="{55601D56-F417-4582-B703-A37A87F1C74C}" srcId="{7A1624DB-8DD0-47A6-A39E-64861AABB498}" destId="{A6C5C5A2-3D03-4963-825A-2F71E809D9B4}" srcOrd="3" destOrd="0" parTransId="{7E716323-DCFE-4560-A7AB-838345376FBD}" sibTransId="{04E045E6-B41C-4D64-B033-E984E415C8B9}"/>
    <dgm:cxn modelId="{83DD45BA-4CB1-4122-B6A8-6ECB22DAC87D}" type="presOf" srcId="{A6C5C5A2-3D03-4963-825A-2F71E809D9B4}" destId="{74CC4A82-3171-46DA-8753-8887A2E3E621}" srcOrd="0" destOrd="0" presId="urn:microsoft.com/office/officeart/2008/layout/VerticalCurvedList"/>
    <dgm:cxn modelId="{8424DF22-8FD8-426E-9313-8DD77D10DE39}" srcId="{7A1624DB-8DD0-47A6-A39E-64861AABB498}" destId="{FD5B0824-BA08-43E4-A67E-B59B5A9DF74E}" srcOrd="1" destOrd="0" parTransId="{13ED43DA-1F00-40F0-95E1-206E96E71B45}" sibTransId="{1118D534-EA17-4895-A9B1-F2854AE4DE4F}"/>
    <dgm:cxn modelId="{8B2F7DD5-A014-4401-A4A2-1F72214FFB36}" type="presOf" srcId="{7A1624DB-8DD0-47A6-A39E-64861AABB498}" destId="{0E650FAE-23C6-48B8-ACB0-47B385CDD903}" srcOrd="0" destOrd="0" presId="urn:microsoft.com/office/officeart/2008/layout/VerticalCurvedList"/>
    <dgm:cxn modelId="{F0E9D262-7E03-4F70-A2FE-C0AE66FD6FAF}" type="presOf" srcId="{96492413-ADC1-46CF-9012-121A95B7042B}" destId="{36F23D95-603F-49AF-A833-32FFE7BE14D4}" srcOrd="0" destOrd="0" presId="urn:microsoft.com/office/officeart/2008/layout/VerticalCurvedList"/>
    <dgm:cxn modelId="{5987F35F-4B74-4F4B-8004-2A715DD28C67}" srcId="{7A1624DB-8DD0-47A6-A39E-64861AABB498}" destId="{96492413-ADC1-46CF-9012-121A95B7042B}" srcOrd="2" destOrd="0" parTransId="{2324575F-4BEB-4D4C-AE8F-1D0982568249}" sibTransId="{D161B947-291A-4D2C-9359-0C06D57A03ED}"/>
    <dgm:cxn modelId="{AE0D52D8-A6D2-422D-A07B-13313944D424}" srcId="{7A1624DB-8DD0-47A6-A39E-64861AABB498}" destId="{3753F412-2EB5-4F19-8C2E-847087082EE0}" srcOrd="0" destOrd="0" parTransId="{A35924F8-AAE4-447A-898E-5AC315C3E7DE}" sibTransId="{36DE97C4-EB05-46B2-9A69-B11E932FC248}"/>
    <dgm:cxn modelId="{4CC7397C-855F-4E9B-A180-78DB71FA3FF2}" type="presParOf" srcId="{0E650FAE-23C6-48B8-ACB0-47B385CDD903}" destId="{4933685E-D140-400C-AF37-E32D480C1CCE}" srcOrd="0" destOrd="0" presId="urn:microsoft.com/office/officeart/2008/layout/VerticalCurvedList"/>
    <dgm:cxn modelId="{E6BF9D00-8A92-4CFC-8F6C-08E002F63721}" type="presParOf" srcId="{4933685E-D140-400C-AF37-E32D480C1CCE}" destId="{C3972767-FE63-4DAB-954E-9C5638439468}" srcOrd="0" destOrd="0" presId="urn:microsoft.com/office/officeart/2008/layout/VerticalCurvedList"/>
    <dgm:cxn modelId="{9E0244A4-77AB-4486-8B96-39B7A2102374}" type="presParOf" srcId="{C3972767-FE63-4DAB-954E-9C5638439468}" destId="{6CF813DC-25D6-4D58-902A-18587BE58534}" srcOrd="0" destOrd="0" presId="urn:microsoft.com/office/officeart/2008/layout/VerticalCurvedList"/>
    <dgm:cxn modelId="{4D8496BD-3A06-4C79-981B-DAA9B280A52A}" type="presParOf" srcId="{C3972767-FE63-4DAB-954E-9C5638439468}" destId="{22F414B8-643F-4BD5-A105-B29F09E83B99}" srcOrd="1" destOrd="0" presId="urn:microsoft.com/office/officeart/2008/layout/VerticalCurvedList"/>
    <dgm:cxn modelId="{5F11775C-3708-4780-B20A-FC71276B5885}" type="presParOf" srcId="{C3972767-FE63-4DAB-954E-9C5638439468}" destId="{BB60D599-BAEA-4587-8594-B0D7A4FEC426}" srcOrd="2" destOrd="0" presId="urn:microsoft.com/office/officeart/2008/layout/VerticalCurvedList"/>
    <dgm:cxn modelId="{583D5E01-8771-410D-963A-2AD7E4FF9765}" type="presParOf" srcId="{C3972767-FE63-4DAB-954E-9C5638439468}" destId="{04AAC4CD-EC09-4D8A-A754-B67B0956BCC9}" srcOrd="3" destOrd="0" presId="urn:microsoft.com/office/officeart/2008/layout/VerticalCurvedList"/>
    <dgm:cxn modelId="{51780AA1-7C61-481A-82D4-D705D11B6752}" type="presParOf" srcId="{4933685E-D140-400C-AF37-E32D480C1CCE}" destId="{85AD5DF8-A4C2-426B-A1A4-E53D569627AD}" srcOrd="1" destOrd="0" presId="urn:microsoft.com/office/officeart/2008/layout/VerticalCurvedList"/>
    <dgm:cxn modelId="{08FE5F55-FB8A-4EBF-80F2-734A2B33F78E}" type="presParOf" srcId="{4933685E-D140-400C-AF37-E32D480C1CCE}" destId="{CD970EB1-1DFD-4111-9613-07A4941C4B94}" srcOrd="2" destOrd="0" presId="urn:microsoft.com/office/officeart/2008/layout/VerticalCurvedList"/>
    <dgm:cxn modelId="{E08715F5-8C8D-48F5-B9AE-1C54D8AB56C6}" type="presParOf" srcId="{CD970EB1-1DFD-4111-9613-07A4941C4B94}" destId="{4050369A-6E87-4E14-BA38-C16AC3DA5781}" srcOrd="0" destOrd="0" presId="urn:microsoft.com/office/officeart/2008/layout/VerticalCurvedList"/>
    <dgm:cxn modelId="{606FA757-D3CB-43D3-8D36-2EC80FB02019}" type="presParOf" srcId="{4933685E-D140-400C-AF37-E32D480C1CCE}" destId="{B882E18E-6B79-4849-888F-F20C1D26C707}" srcOrd="3" destOrd="0" presId="urn:microsoft.com/office/officeart/2008/layout/VerticalCurvedList"/>
    <dgm:cxn modelId="{75A78B69-9DF6-47FD-A8BA-8D6867640E3D}" type="presParOf" srcId="{4933685E-D140-400C-AF37-E32D480C1CCE}" destId="{49B54209-5AAA-44D0-BF16-7E63195ABA62}" srcOrd="4" destOrd="0" presId="urn:microsoft.com/office/officeart/2008/layout/VerticalCurvedList"/>
    <dgm:cxn modelId="{0CD95717-3B8E-4265-988B-F01F83FD97C8}" type="presParOf" srcId="{49B54209-5AAA-44D0-BF16-7E63195ABA62}" destId="{D4793205-9428-4542-8BDF-C09826F0E751}" srcOrd="0" destOrd="0" presId="urn:microsoft.com/office/officeart/2008/layout/VerticalCurvedList"/>
    <dgm:cxn modelId="{2CFC4767-5DC9-4039-A720-6926C5837A76}" type="presParOf" srcId="{4933685E-D140-400C-AF37-E32D480C1CCE}" destId="{36F23D95-603F-49AF-A833-32FFE7BE14D4}" srcOrd="5" destOrd="0" presId="urn:microsoft.com/office/officeart/2008/layout/VerticalCurvedList"/>
    <dgm:cxn modelId="{EEC901FF-2047-4350-889D-4C02104351BA}" type="presParOf" srcId="{4933685E-D140-400C-AF37-E32D480C1CCE}" destId="{79218A01-846C-450A-845E-1827E73C2659}" srcOrd="6" destOrd="0" presId="urn:microsoft.com/office/officeart/2008/layout/VerticalCurvedList"/>
    <dgm:cxn modelId="{9754E4B1-D890-42FD-A732-15BCA32A5F15}" type="presParOf" srcId="{79218A01-846C-450A-845E-1827E73C2659}" destId="{8AD2A4F4-9845-4FEB-89D6-BD4EB548E309}" srcOrd="0" destOrd="0" presId="urn:microsoft.com/office/officeart/2008/layout/VerticalCurvedList"/>
    <dgm:cxn modelId="{ADB018D3-98E3-4D46-81DD-308EE127AD4D}" type="presParOf" srcId="{4933685E-D140-400C-AF37-E32D480C1CCE}" destId="{74CC4A82-3171-46DA-8753-8887A2E3E621}" srcOrd="7" destOrd="0" presId="urn:microsoft.com/office/officeart/2008/layout/VerticalCurvedList"/>
    <dgm:cxn modelId="{D0D674B7-4DD0-45CA-9847-5AC5E260CA7E}" type="presParOf" srcId="{4933685E-D140-400C-AF37-E32D480C1CCE}" destId="{8F2BF763-201E-46C5-B9F1-A77D4C04B4D2}" srcOrd="8" destOrd="0" presId="urn:microsoft.com/office/officeart/2008/layout/VerticalCurvedList"/>
    <dgm:cxn modelId="{B051648F-2585-4429-BC66-68D668AC9F0E}" type="presParOf" srcId="{8F2BF763-201E-46C5-B9F1-A77D4C04B4D2}" destId="{AE7635EC-3085-4417-BA83-2AD88B25D5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2F414B8-643F-4BD5-A105-B29F09E83B99}">
      <dsp:nvSpPr>
        <dsp:cNvPr id="0" name=""/>
        <dsp:cNvSpPr/>
      </dsp:nvSpPr>
      <dsp:spPr>
        <a:xfrm>
          <a:off x="-5663183" y="-866901"/>
          <a:ext cx="6742530" cy="6742530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5DF8-A4C2-426B-A1A4-E53D569627AD}">
      <dsp:nvSpPr>
        <dsp:cNvPr id="0" name=""/>
        <dsp:cNvSpPr/>
      </dsp:nvSpPr>
      <dsp:spPr>
        <a:xfrm>
          <a:off x="564999" y="385071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/>
            <a:t>설계</a:t>
          </a:r>
          <a:endParaRPr lang="en-US" altLang="ko-KR" sz="3000" b="1" kern="1200" dirty="0"/>
        </a:p>
      </dsp:txBody>
      <dsp:txXfrm>
        <a:off x="564999" y="385071"/>
        <a:ext cx="7650718" cy="770542"/>
      </dsp:txXfrm>
    </dsp:sp>
    <dsp:sp modelId="{4050369A-6E87-4E14-BA38-C16AC3DA5781}">
      <dsp:nvSpPr>
        <dsp:cNvPr id="0" name=""/>
        <dsp:cNvSpPr/>
      </dsp:nvSpPr>
      <dsp:spPr>
        <a:xfrm>
          <a:off x="83409" y="288753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2E18E-6B79-4849-888F-F20C1D26C707}">
      <dsp:nvSpPr>
        <dsp:cNvPr id="0" name=""/>
        <dsp:cNvSpPr/>
      </dsp:nvSpPr>
      <dsp:spPr>
        <a:xfrm>
          <a:off x="1006768" y="1541085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/>
            <a:t>구현</a:t>
          </a:r>
        </a:p>
      </dsp:txBody>
      <dsp:txXfrm>
        <a:off x="1006768" y="1541085"/>
        <a:ext cx="7208948" cy="770542"/>
      </dsp:txXfrm>
    </dsp:sp>
    <dsp:sp modelId="{D4793205-9428-4542-8BDF-C09826F0E751}">
      <dsp:nvSpPr>
        <dsp:cNvPr id="0" name=""/>
        <dsp:cNvSpPr/>
      </dsp:nvSpPr>
      <dsp:spPr>
        <a:xfrm>
          <a:off x="525179" y="1444767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23D95-603F-49AF-A833-32FFE7BE14D4}">
      <dsp:nvSpPr>
        <dsp:cNvPr id="0" name=""/>
        <dsp:cNvSpPr/>
      </dsp:nvSpPr>
      <dsp:spPr>
        <a:xfrm>
          <a:off x="1006768" y="2697099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/>
            <a:t>시험</a:t>
          </a:r>
        </a:p>
      </dsp:txBody>
      <dsp:txXfrm>
        <a:off x="1006768" y="2697099"/>
        <a:ext cx="7208948" cy="770542"/>
      </dsp:txXfrm>
    </dsp:sp>
    <dsp:sp modelId="{8AD2A4F4-9845-4FEB-89D6-BD4EB548E309}">
      <dsp:nvSpPr>
        <dsp:cNvPr id="0" name=""/>
        <dsp:cNvSpPr/>
      </dsp:nvSpPr>
      <dsp:spPr>
        <a:xfrm>
          <a:off x="525179" y="2600782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C4A82-3171-46DA-8753-8887A2E3E621}">
      <dsp:nvSpPr>
        <dsp:cNvPr id="0" name=""/>
        <dsp:cNvSpPr/>
      </dsp:nvSpPr>
      <dsp:spPr>
        <a:xfrm>
          <a:off x="564999" y="3853114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/>
            <a:t>유지보수</a:t>
          </a:r>
        </a:p>
      </dsp:txBody>
      <dsp:txXfrm>
        <a:off x="564999" y="3853114"/>
        <a:ext cx="7650718" cy="770542"/>
      </dsp:txXfrm>
    </dsp:sp>
    <dsp:sp modelId="{AE7635EC-3085-4417-BA83-2AD88B25D521}">
      <dsp:nvSpPr>
        <dsp:cNvPr id="0" name=""/>
        <dsp:cNvSpPr/>
      </dsp:nvSpPr>
      <dsp:spPr>
        <a:xfrm>
          <a:off x="83409" y="3756796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71640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15315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91859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94063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333254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971060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97611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444213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16243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327558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402655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759110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1478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598115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788255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98959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678932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4225838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982553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52913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743840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55880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99743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572969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691427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524164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942993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152745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553825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917398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920546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4246853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277425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4246853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2946405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277240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704257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9205469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6491858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4519305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412550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3921854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64333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4201148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2053703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어떻게 </a:t>
            </a:r>
            <a:r>
              <a:rPr lang="ko-KR" altLang="en-US" dirty="0" err="1"/>
              <a:t>추정하였나</a:t>
            </a:r>
            <a:r>
              <a:rPr lang="en-US" altLang="ko-KR" dirty="0"/>
              <a:t>? A) </a:t>
            </a:r>
            <a:r>
              <a:rPr lang="ko-KR" altLang="en-US" dirty="0"/>
              <a:t>각 단계의 규모를 예상해서 이렇게 생각해봤습니다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17821625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/>
              <a:t>총괄 책임자가 곧 프로젝트매니저를 뜻합니다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7656029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5121527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7083435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2516446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/>
              <a:t>1.745%</a:t>
            </a:r>
            <a:r>
              <a:rPr lang="ko-KR" altLang="en-US" dirty="0"/>
              <a:t>에 대한 태클 </a:t>
            </a:r>
            <a:r>
              <a:rPr lang="en-US" altLang="ko-KR" dirty="0"/>
              <a:t>&lt;-</a:t>
            </a:r>
            <a:r>
              <a:rPr lang="en-US" altLang="ko-KR" baseline="0" dirty="0"/>
              <a:t> </a:t>
            </a:r>
            <a:r>
              <a:rPr lang="ko-KR" altLang="en-US" baseline="0" dirty="0"/>
              <a:t>저번에 </a:t>
            </a:r>
            <a:r>
              <a:rPr lang="ko-KR" altLang="en-US" baseline="0" dirty="0" err="1"/>
              <a:t>했던걸로</a:t>
            </a:r>
            <a:r>
              <a:rPr lang="en-US" altLang="ko-KR" baseline="0" dirty="0"/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1.745% =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예산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총액의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70%.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부동산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위약금을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참조하여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적음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계약금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예산총액의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위약금은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금액의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70%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주당은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나눈것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35031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289177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xmlns="" val="39383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6999"/>
            <a:ext cx="7705518" cy="2310347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spc="-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운영 관리 시스템 개발</a:t>
            </a:r>
            <a:endParaRPr lang="en-US" sz="4000" b="1" spc="-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22189" y="3707346"/>
            <a:ext cx="7555699" cy="1997418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707346"/>
            <a:ext cx="2749047" cy="1089613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7952416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9" name="_x369450840" descr="EMB00001b4836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500" y="1657074"/>
            <a:ext cx="4962078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369450840" descr="EMB00001b4836e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551" y="1657074"/>
            <a:ext cx="4108449" cy="199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369450680" descr="EMB00001b4836e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039546"/>
            <a:ext cx="4381500" cy="238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_x369450840" descr="EMB00001b4836e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39546"/>
            <a:ext cx="4381500" cy="240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2205037" y="3490752"/>
            <a:ext cx="904875" cy="709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7105295" y="3490751"/>
            <a:ext cx="904875" cy="709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09791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_x369451000" descr="EMB00001b4836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500" y="1596770"/>
            <a:ext cx="4291003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369450920" descr="EMB00001b4836e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203" y="1596770"/>
            <a:ext cx="4749798" cy="20702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369450680" descr="EMB00001b4836f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985" y="4043725"/>
            <a:ext cx="467014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69444760" descr="EMB00001b4836f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1435" y="4043724"/>
            <a:ext cx="476656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아래쪽 화살표 19"/>
          <p:cNvSpPr/>
          <p:nvPr/>
        </p:nvSpPr>
        <p:spPr>
          <a:xfrm>
            <a:off x="2179637" y="3456877"/>
            <a:ext cx="904875" cy="791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7105295" y="3456877"/>
            <a:ext cx="904875" cy="791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00235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0" y="12573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9443720" descr="EMB00001b4836f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714500"/>
            <a:ext cx="6832600" cy="4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5502133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369444600" descr="EMB00001b4837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0050" y="2318701"/>
            <a:ext cx="6565900" cy="3998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경계 설정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9027604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 센터 설정 및 프로세스 세분화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5" name="_x369443480" descr="EMB00001b4837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1" y="2455583"/>
            <a:ext cx="5168900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369443640" descr="EMB00001b4837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4999" y="2455582"/>
            <a:ext cx="2090876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9" name="_x369445400" descr="EMB00001b48372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80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51" name="_x369445480" descr="EMB00001b48372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5091" y="2455578"/>
            <a:ext cx="3479909" cy="40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729048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584276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532870" y="4485336"/>
            <a:ext cx="420130" cy="1136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2776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3"/>
            <a:ext cx="9144000" cy="532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세분화 기준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결합도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응집도를 기준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하여 세분화 기준을 정하였다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 기준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결합도는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 결합도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모듈에서 자료 결합도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스탬프 결합도에서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 기준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응집도는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기능적 응집도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넘지 않게 모듈을 구성하였다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spcAft>
                <a:spcPts val="0"/>
              </a:spcAft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결과적으로 모든 모듈에서 기능적 응집도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순차적 응집도에서 해결되었다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62122767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프로그램 구조도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9445320" descr="EMB00001b48375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4250" y="2081859"/>
            <a:ext cx="5397500" cy="458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1681003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 규칙 설정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3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언어는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JSP,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처럼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변수명은 영어로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복합어는 대소문자로 단어를 구분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중괄호는 아래로 내려서 작성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들여쓰기는 스페이스바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칸으로 고정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84320926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6865" y="1536780"/>
            <a:ext cx="7572270" cy="48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5967756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9502" y="3751124"/>
            <a:ext cx="301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물리 </a:t>
            </a:r>
            <a:r>
              <a:rPr lang="en-US" altLang="ko-KR" dirty="0"/>
              <a:t>DB </a:t>
            </a:r>
            <a:r>
              <a:rPr lang="ko-KR" altLang="en-US" dirty="0"/>
              <a:t>모델링 작성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43150" y="459657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서브 스키마 명세 작성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9320728" descr="EMB000011346b3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6780"/>
            <a:ext cx="4758810" cy="22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3150" y="2643952"/>
            <a:ext cx="5219700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3875" y="3758151"/>
            <a:ext cx="5191125" cy="25717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64877" y="6336063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dirty="0"/>
              <a:t>데이터 베이스 코드 작성</a:t>
            </a:r>
          </a:p>
        </p:txBody>
      </p:sp>
    </p:spTree>
    <p:extLst>
      <p:ext uri="{BB962C8B-B14F-4D97-AF65-F5344CB8AC3E}">
        <p14:creationId xmlns:p14="http://schemas.microsoft.com/office/powerpoint/2010/main" xmlns="" val="36144651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2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xmlns="" val="912454570"/>
              </p:ext>
            </p:extLst>
          </p:nvPr>
        </p:nvGraphicFramePr>
        <p:xfrm>
          <a:off x="776288" y="1446663"/>
          <a:ext cx="8285825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106844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059" y="1992573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254" y="3131781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606" y="4311933"/>
            <a:ext cx="38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31" y="5461380"/>
            <a:ext cx="545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369108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11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2370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446135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1000" y="2317855"/>
          <a:ext cx="8951685" cy="3313687"/>
        </p:xfrm>
        <a:graphic>
          <a:graphicData uri="http://schemas.openxmlformats.org/drawingml/2006/table">
            <a:tbl>
              <a:tblPr/>
              <a:tblGrid>
                <a:gridCol w="2983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3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20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환경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교육센터 운영관리 시스템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환경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개발 언어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3976" y="1529753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2800" b="1" dirty="0"/>
              <a:t>목표 일정 </a:t>
            </a:r>
            <a:r>
              <a:rPr lang="en-US" altLang="ko-KR" sz="2800" b="1" dirty="0"/>
              <a:t>: 2016. 06. 08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143555030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000" y="1847517"/>
            <a:ext cx="91440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문서는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한글 파일</a:t>
            </a:r>
            <a:r>
              <a:rPr lang="en-US" altLang="ko-KR" sz="2800" kern="0" spc="-50" dirty="0"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800" kern="0" spc="-50" dirty="0">
                <a:latin typeface="맑은 고딕" panose="020B0503020000020004" pitchFamily="50" charset="-127"/>
              </a:rPr>
              <a:t>)</a:t>
            </a:r>
            <a:endParaRPr lang="en-US" altLang="ko-KR" sz="3200" kern="0" spc="-50" dirty="0">
              <a:latin typeface="맑은 고딕" panose="020B0503020000020004" pitchFamily="50" charset="-127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발표 자료는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파워포인트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ppt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산출물은 고객과 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PM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승인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이 필요 및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공식화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110858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1000" y="1460982"/>
          <a:ext cx="9144002" cy="5294290"/>
        </p:xfrm>
        <a:graphic>
          <a:graphicData uri="http://schemas.openxmlformats.org/drawingml/2006/table">
            <a:tbl>
              <a:tblPr/>
              <a:tblGrid>
                <a:gridCol w="1306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7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1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7643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업무 분류표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중분류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구현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992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등록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MD4201</a:t>
                      </a: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MD4204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PGM4201</a:t>
                      </a: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수정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MD4205 ~ MD4209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4205 ~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삭제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MD4210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PGM4210</a:t>
                      </a: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MD4216 ~ MD4220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PGM4216 ~ PGM4220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617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수행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MD4221 ~ MD4225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PGM4221 ~ PGM4225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결과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0948226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58667"/>
            <a:ext cx="931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400" b="1" dirty="0">
                <a:latin typeface="+mj-ea"/>
                <a:ea typeface="+mj-ea"/>
              </a:rPr>
              <a:t>2016. 06. 01 ~ 2016. 06. 08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3807520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+mj-ea"/>
                <a:ea typeface="+mj-ea"/>
              </a:rPr>
              <a:t>강의평가 질문 조회 메인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435" y="1729808"/>
            <a:ext cx="8461129" cy="49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8094504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입력 성공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221" y="1934779"/>
            <a:ext cx="8015558" cy="47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9774994"/>
      </p:ext>
    </p:extLst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입력 실패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500" y="1876990"/>
            <a:ext cx="8413000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4294263"/>
      </p:ext>
    </p:extLst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성공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357" y="1690979"/>
            <a:ext cx="8545286" cy="50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143407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121677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실패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585" y="1729808"/>
            <a:ext cx="8588829" cy="50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3310553"/>
      </p:ext>
    </p:extLst>
  </p:cSld>
  <p:clrMapOvr>
    <a:masterClrMapping/>
  </p:clrMapOvr>
  <p:transition spd="med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>
                <a:latin typeface="+mj-ea"/>
                <a:ea typeface="+mj-ea"/>
              </a:rPr>
              <a:t>강의평가 질문 조회 결과 출력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67" y="1729808"/>
            <a:ext cx="8292691" cy="49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099963"/>
      </p:ext>
    </p:extLst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9382" y="1386988"/>
          <a:ext cx="4401952" cy="5277448"/>
        </p:xfrm>
        <a:graphic>
          <a:graphicData uri="http://schemas.openxmlformats.org/drawingml/2006/table">
            <a:tbl>
              <a:tblPr/>
              <a:tblGrid>
                <a:gridCol w="733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3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36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36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37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1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5916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검색정보를 받아옴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date1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expirationDateStart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date2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초기화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inputSum1 = "NULL";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ResultSet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null;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및 조회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접속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Class.forName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("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com.mysql.jdbc.Driver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jdbc:mysql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://kumoh.info:3306/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Connection con =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DriverManager.getConnection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,"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sogongRoot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","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Statement stat =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con.createStatement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 질문 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sql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"Select * from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강의평가조회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where ";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123048" y="96862"/>
          <a:ext cx="4401952" cy="6589562"/>
        </p:xfrm>
        <a:graphic>
          <a:graphicData uri="http://schemas.openxmlformats.org/drawingml/2006/table">
            <a:tbl>
              <a:tblPr/>
              <a:tblGrid>
                <a:gridCol w="4401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inputSum1 = 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='"+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+"'";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if("chk1".equals(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주관식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if("chk2".equals(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객관식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//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작성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inputSum1;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stat.executeQuery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catch(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SQLException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out.println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e 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%&gt;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630725"/>
      </p:ext>
    </p:extLst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 일지 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05639" y="1969221"/>
          <a:ext cx="8728302" cy="4026844"/>
        </p:xfrm>
        <a:graphic>
          <a:graphicData uri="http://schemas.openxmlformats.org/drawingml/2006/table">
            <a:tbl>
              <a:tblPr/>
              <a:tblGrid>
                <a:gridCol w="1598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7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6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55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5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06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교육센터 운영관리 시스템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2016.06.07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01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MD4218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기록일지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1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및 라인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 기록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#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47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문제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14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실행 시 오류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SQLException,lookUpCourseEvalQuestion,1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8340008"/>
      </p:ext>
    </p:extLst>
  </p:cSld>
  <p:clrMapOvr>
    <a:masterClrMapping/>
  </p:clrMapOvr>
  <p:transition spd="med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1000" y="2095878"/>
          <a:ext cx="9144000" cy="4334902"/>
        </p:xfrm>
        <a:graphic>
          <a:graphicData uri="http://schemas.openxmlformats.org/drawingml/2006/table">
            <a:tbl>
              <a:tblPr/>
              <a:tblGrid>
                <a:gridCol w="20465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25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88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26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2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PGM4218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강의평가 결과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6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작성자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이도예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95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설명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lookUpCourseEvalQuestion.jsp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접속 후 강의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질문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테이블에서 입력 받은 정보를 조회를 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4937437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04278" y="651603"/>
            <a:ext cx="5306059" cy="29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60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60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4800" b="1" kern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sz="4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6597783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-1" y="7027"/>
          <a:ext cx="9906001" cy="6850971"/>
        </p:xfrm>
        <a:graphic>
          <a:graphicData uri="http://schemas.openxmlformats.org/drawingml/2006/table">
            <a:tbl>
              <a:tblPr/>
              <a:tblGrid>
                <a:gridCol w="947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9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90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44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44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44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595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03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4377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3156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3517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2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기능식별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시스템 구조도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프로그램명세서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검사일지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202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PGM4201 ~ PGM4204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MD4025~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/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MS4210~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PGM4210 ~ PGM4215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PGM4216 ~ PGM4220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</a:t>
                      </a:r>
                      <a:r>
                        <a:rPr 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+mn-ea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질문지 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5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PGM4206 ~ PGM4230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9882786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시험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013972"/>
      </p:ext>
    </p:extLst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시험 목적 및 범위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항목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방법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식별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 기준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 및 평가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결과서</a:t>
            </a:r>
            <a:endParaRPr lang="ko-KR" altLang="en-US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1828179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 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내에 존재하는 오류 발견</a:t>
            </a:r>
            <a:endParaRPr lang="en-US" altLang="ko-KR" sz="1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요구사항에 충족하는지 확인</a:t>
            </a:r>
            <a:endParaRPr lang="en-US" altLang="ko-KR" sz="1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명세에 충족하는지 확인</a:t>
            </a:r>
            <a:endParaRPr lang="en-US" altLang="ko-KR" sz="1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5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출시 이후 발생할 수 있는 결함 예방</a:t>
            </a:r>
            <a:endParaRPr lang="en-US" altLang="ko-KR" sz="1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 및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범위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C:\Users\Administrator\Desktop\칼무리\K-0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156" y="4105757"/>
            <a:ext cx="6736963" cy="228925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7357" y="3275635"/>
            <a:ext cx="8055980" cy="77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900" b="1" dirty="0" smtClean="0">
                <a:latin typeface="나눔고딕" charset="-127"/>
                <a:ea typeface="나눔고딕" charset="-127"/>
              </a:rPr>
              <a:t>2) </a:t>
            </a:r>
            <a:r>
              <a:rPr lang="ko-KR" altLang="en-US" sz="1900" b="1" dirty="0" smtClean="0">
                <a:latin typeface="나눔고딕" charset="-127"/>
                <a:ea typeface="나눔고딕" charset="-127"/>
              </a:rPr>
              <a:t>범위</a:t>
            </a:r>
            <a:endParaRPr lang="en-US" altLang="ko-KR" sz="1900" dirty="0" smtClean="0">
              <a:latin typeface="나눔고딕" charset="-127"/>
              <a:ea typeface="나눔고딕" charset="-127"/>
            </a:endParaRPr>
          </a:p>
          <a:p>
            <a:pPr>
              <a:buNone/>
            </a:pPr>
            <a:r>
              <a:rPr lang="ko-KR" altLang="en-US" sz="1400" dirty="0" smtClean="0">
                <a:latin typeface="나눔고딕" charset="-127"/>
                <a:ea typeface="나눔고딕" charset="-127"/>
              </a:rPr>
              <a:t>교육센터 운영관리 시스템의 요구사항 분석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, 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기본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/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상세 설계</a:t>
            </a:r>
            <a:r>
              <a:rPr lang="en-US" altLang="ko-KR" sz="1400" dirty="0" smtClean="0">
                <a:latin typeface="나눔고딕" charset="-127"/>
                <a:ea typeface="나눔고딕" charset="-127"/>
              </a:rPr>
              <a:t>, </a:t>
            </a:r>
            <a:r>
              <a:rPr lang="ko-KR" altLang="en-US" sz="1400" dirty="0" smtClean="0">
                <a:latin typeface="나눔고딕" charset="-127"/>
                <a:ea typeface="나눔고딕" charset="-127"/>
              </a:rPr>
              <a:t>코딩의 개발 전 범위에 해당</a:t>
            </a:r>
            <a:endParaRPr lang="ko-KR" altLang="en-US" sz="1400" dirty="0"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1206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 모형도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입출력 양식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 명세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4152" y="1308554"/>
            <a:ext cx="9144000" cy="55497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charset="-127"/>
                <a:ea typeface="나눔고딕" charset="-127"/>
              </a:rPr>
              <a:t>1) </a:t>
            </a:r>
            <a:r>
              <a:rPr lang="ko-KR" altLang="en-US" sz="1900" b="1" dirty="0" smtClean="0">
                <a:latin typeface="나눔고딕" charset="-127"/>
                <a:ea typeface="나눔고딕" charset="-127"/>
              </a:rPr>
              <a:t>단위 테스트</a:t>
            </a:r>
            <a:endParaRPr lang="en-US" altLang="ko-KR" sz="1900" b="1" dirty="0" smtClean="0">
              <a:latin typeface="나눔고딕" charset="-127"/>
              <a:ea typeface="나눔고딕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항목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87102" y="4493528"/>
            <a:ext cx="9144000" cy="50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charset="-127"/>
                <a:ea typeface="나눔고딕" charset="-127"/>
              </a:rPr>
              <a:t>2) </a:t>
            </a:r>
            <a:r>
              <a:rPr kumimoji="0" lang="ko-KR" altLang="en-US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charset="-127"/>
                <a:ea typeface="나눔고딕" charset="-127"/>
              </a:rPr>
              <a:t>통합 테스트</a:t>
            </a: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25031" y="1922150"/>
          <a:ext cx="8657865" cy="19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318"/>
                <a:gridCol w="4090885"/>
                <a:gridCol w="1818454"/>
                <a:gridCol w="1743208"/>
              </a:tblGrid>
              <a:tr h="31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담당자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3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정보 입력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UT-4216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방지훈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권한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UT-4217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이도예</a:t>
                      </a:r>
                      <a:endParaRPr lang="ko-KR" altLang="en-US" sz="1400" dirty="0"/>
                    </a:p>
                  </a:txBody>
                  <a:tcPr/>
                </a:tc>
              </a:tr>
              <a:tr h="31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UT-4218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김종현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337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결과 출력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UT-4219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최재혁</a:t>
                      </a:r>
                      <a:endParaRPr lang="ko-KR" altLang="en-US" sz="1400" dirty="0"/>
                    </a:p>
                  </a:txBody>
                  <a:tcPr/>
                </a:tc>
              </a:tr>
              <a:tr h="31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권한 확인 오류 정보 출력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UT-4220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배선영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20854" y="5047312"/>
          <a:ext cx="86736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326"/>
                <a:gridCol w="4074288"/>
                <a:gridCol w="1817226"/>
                <a:gridCol w="1747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담당자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IT-4216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김민홍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1" y="1077064"/>
            <a:ext cx="9144000" cy="47394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charset="-127"/>
                <a:ea typeface="나눔고딕" charset="-127"/>
              </a:rPr>
              <a:t>3) </a:t>
            </a:r>
            <a:r>
              <a:rPr lang="ko-KR" altLang="en-US" sz="1900" b="1" dirty="0" smtClean="0">
                <a:latin typeface="나눔고딕" charset="-127"/>
                <a:ea typeface="나눔고딕" charset="-127"/>
              </a:rPr>
              <a:t>시스템 테스트</a:t>
            </a:r>
            <a:endParaRPr lang="en-US" altLang="ko-KR" sz="1900" b="1" dirty="0" smtClean="0">
              <a:latin typeface="나눔고딕" charset="-127"/>
              <a:ea typeface="나눔고딕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항목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4504" y="2711022"/>
            <a:ext cx="9144000" cy="48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900" b="1" cap="all" dirty="0" smtClean="0">
                <a:latin typeface="나눔고딕" charset="-127"/>
                <a:ea typeface="나눔고딕" charset="-127"/>
              </a:rPr>
              <a:t>4</a:t>
            </a: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charset="-127"/>
                <a:ea typeface="나눔고딕" charset="-127"/>
              </a:rPr>
              <a:t>) </a:t>
            </a:r>
            <a:r>
              <a:rPr kumimoji="0" lang="ko-KR" altLang="en-US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charset="-127"/>
                <a:ea typeface="나눔고딕" charset="-127"/>
              </a:rPr>
              <a:t>인수 테스트</a:t>
            </a: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charset="-127"/>
              <a:ea typeface="나눔고딕" charset="-127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charset="-127"/>
              <a:ea typeface="나눔고딕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4555" y="1528604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73"/>
                <a:gridCol w="2810737"/>
                <a:gridCol w="2145255"/>
                <a:gridCol w="214525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담당자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동시 사용자 접속 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ST-4216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최재혁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 페이지 응답시간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ST-4217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최재혁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53334" y="3173494"/>
          <a:ext cx="859066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437"/>
                <a:gridCol w="2813896"/>
                <a:gridCol w="2147666"/>
                <a:gridCol w="214766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</a:t>
                      </a:r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담당자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등록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고객</a:t>
                      </a:r>
                    </a:p>
                  </a:txBody>
                  <a:tcPr/>
                </a:tc>
              </a:tr>
              <a:tr h="242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19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149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질문지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결과 등록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AT-4221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결과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응답시간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AT-4223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고객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4150" y="1308560"/>
            <a:ext cx="9144000" cy="4855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테스트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방법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2435" y="1866096"/>
          <a:ext cx="8900933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41"/>
                <a:gridCol w="1562583"/>
                <a:gridCol w="1423686"/>
                <a:gridCol w="373862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대상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사용기법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정보 입력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블랙박스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동등분할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질문의 조회 정보를 입력한다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권한 확인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화이트박스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결정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커버리지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질문을 조회하는 관리자의 권한을 확인한다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블랙박스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동등분할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강의평가의 질문을 조회한다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결과 출력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화이트박스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모든 </a:t>
                      </a:r>
                      <a:r>
                        <a:rPr lang="ko-KR" altLang="en-US" sz="1400" dirty="0" err="1" smtClean="0"/>
                        <a:t>실행문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커버리지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조회한 질문 결과를 출력한다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권한 확인 오류 정보 출력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화이트박스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결정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커버리지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권한 확인 오류 정보를 출력한다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5725" y="1273837"/>
            <a:ext cx="9144000" cy="48551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통합 테스트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방법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75527" y="3127716"/>
            <a:ext cx="9144000" cy="529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900" b="1" cap="all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 </a:t>
            </a:r>
            <a:r>
              <a:rPr kumimoji="0" lang="ko-KR" altLang="en-US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시스템 테스트</a:t>
            </a: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20861" y="1853878"/>
          <a:ext cx="8900933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953"/>
                <a:gridCol w="1171154"/>
                <a:gridCol w="1145894"/>
                <a:gridCol w="43289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대상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사용기법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블랙박스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동등분할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질문에 대한 조회를 실행한다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22791" y="3638309"/>
          <a:ext cx="890093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953"/>
                <a:gridCol w="2317048"/>
                <a:gridCol w="432893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사용기법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동시 사용자 접속 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성능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시스템에 최대 동시 접속할 수 있는 사용자 수만큼 접속한다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스트레스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웹 페이지 응답시간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성능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시스템 동시 </a:t>
                      </a:r>
                      <a:r>
                        <a:rPr lang="ko-KR" altLang="en-US" sz="1400" dirty="0" err="1" smtClean="0"/>
                        <a:t>접속자</a:t>
                      </a:r>
                      <a:r>
                        <a:rPr lang="ko-KR" altLang="en-US" sz="1400" dirty="0" smtClean="0"/>
                        <a:t> 수에 따른 웹 페이지 응답시간을 측정한다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스트레스 테스트</a:t>
                      </a:r>
                      <a:endParaRPr lang="ko-KR" altLang="en-US" sz="1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8873" y="1065491"/>
            <a:ext cx="9144000" cy="50866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인수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 방법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01882" y="1546377"/>
          <a:ext cx="8623138" cy="497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84"/>
                <a:gridCol w="1548999"/>
                <a:gridCol w="4570955"/>
              </a:tblGrid>
              <a:tr h="421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대상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사용기법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24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등록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알파 테스트</a:t>
                      </a:r>
                      <a:endParaRPr lang="ko-KR" altLang="en-US" sz="13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질문을 등록한다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베타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수정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알파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질문을 삭제한다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베타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삭제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알파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질문을 조회한다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베타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알파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질문을 수정한다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베타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질문지 구성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알파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질문과 보기 답안을 </a:t>
                      </a:r>
                      <a:r>
                        <a:rPr lang="ko-KR" altLang="en-US" sz="1400" dirty="0" err="1" smtClean="0"/>
                        <a:t>매핑하여</a:t>
                      </a:r>
                      <a:r>
                        <a:rPr lang="ko-KR" altLang="en-US" sz="1400" dirty="0" smtClean="0"/>
                        <a:t> 질문지를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구성한다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베타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결과 등록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알파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결과를 등록한다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1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베타 테스트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7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결과 조회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알파 테스트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결과를 조회한다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베타 테스트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5724" y="1146517"/>
            <a:ext cx="9144000" cy="52023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단위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식별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14751" y="1644356"/>
          <a:ext cx="8986134" cy="395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588"/>
                <a:gridCol w="879675"/>
                <a:gridCol w="1458410"/>
                <a:gridCol w="3275636"/>
                <a:gridCol w="729205"/>
                <a:gridCol w="9356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항목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</a:t>
                      </a:r>
                      <a:r>
                        <a:rPr lang="ko-KR" altLang="en-US" sz="1600" dirty="0" err="1" smtClean="0"/>
                        <a:t>식별자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테스트 케이스 </a:t>
                      </a:r>
                      <a:r>
                        <a:rPr lang="ko-KR" altLang="en-US" sz="1600" dirty="0" err="1" smtClean="0"/>
                        <a:t>식별자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유효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무효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정보 입력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UT-4216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질문 코드를 입력한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방지훈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질문 코드를 입력하지 않은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무효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방지훈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평가 대상 구분에서 강사를 선택한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방지훈</a:t>
                      </a:r>
                      <a:endParaRPr lang="ko-KR" altLang="en-US" sz="1400" dirty="0"/>
                    </a:p>
                  </a:txBody>
                  <a:tcPr/>
                </a:tc>
              </a:tr>
              <a:tr h="24722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  <a:tr h="3104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 권한 확인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UT-4217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조회할 권한이 충족되는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이도예</a:t>
                      </a:r>
                      <a:endParaRPr lang="ko-KR" altLang="en-US" sz="1400" dirty="0"/>
                    </a:p>
                  </a:txBody>
                  <a:tcPr/>
                </a:tc>
              </a:tr>
              <a:tr h="206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UT-TS4231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조회할 권한이 충족되지 않는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무효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이도예</a:t>
                      </a:r>
                      <a:endParaRPr lang="ko-KR" altLang="en-US" sz="1400" dirty="0"/>
                    </a:p>
                  </a:txBody>
                  <a:tcPr/>
                </a:tc>
              </a:tr>
              <a:tr h="3039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강의평가 질문 조회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UT-4218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 정보가 </a:t>
                      </a:r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에서 정상적으로 받아온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김종현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2421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UT-TS4233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조회 정보가 </a:t>
                      </a:r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에서 정상적으로 받아오지 못한 경우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무효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김종현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통합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식별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05111" y="2003170"/>
          <a:ext cx="9065232" cy="3519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25"/>
                <a:gridCol w="949124"/>
                <a:gridCol w="1481560"/>
                <a:gridCol w="3912243"/>
                <a:gridCol w="798653"/>
                <a:gridCol w="881927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유효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무효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작성자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53738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IT-TS4216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유효한 권한과 유효한 조회요청 정보가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입력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되었을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김민홍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유효한 권한과 유효하지 않은 조회요청 정보가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입력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되었을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무효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김민홍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IT-TS4218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유효하지 않은 권한과 유효한 조회요청 정보가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입력됬을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무효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김민홍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IT-TS4219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유효하지 않은 권한과 유효하지 않은 조회요청 정보가 입력됬을 경우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무효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김민홍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식별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3952" y="1241042"/>
            <a:ext cx="9144000" cy="437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3) </a:t>
            </a:r>
            <a:r>
              <a:rPr kumimoji="0" lang="ko-KR" altLang="en-US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시스템 테스트</a:t>
            </a: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12509" y="1864275"/>
          <a:ext cx="8685192" cy="383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21"/>
                <a:gridCol w="1458411"/>
                <a:gridCol w="2152891"/>
                <a:gridCol w="2939969"/>
                <a:gridCol w="914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작성자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동시 사용자 접속 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 동시 사용자 접속 수를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0~200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으로 제한한다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최재혁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웹 페이지 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응답시간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ST-4217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7366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요청한 때부터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초 이내에 모든 정보가 완전히 디스플레이 되어야 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최재혁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9426" y="1007620"/>
            <a:ext cx="9144000" cy="45079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인수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식별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4636" y="1459160"/>
          <a:ext cx="8916685" cy="504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77"/>
                <a:gridCol w="949124"/>
                <a:gridCol w="1678329"/>
                <a:gridCol w="4433104"/>
                <a:gridCol w="844951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작성자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등록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고객이 직접 강의평가 질문 등록 시험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586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알파 테스트를 통과한 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실제 상황에서 테스트 수행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수정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고객이 직접 강의평가 질문 수정 시험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022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알파 테스트를 통과한 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실제 상황에서 테스트 수행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고객이 직접 강의평가 질문 삭제 시험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57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알파 테스트를 통과한 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실제 상황에서 테스트 수행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고객이 직접 강의평가 질문 조회 시험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AT-TS4223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알파 테스트를 통과한 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실제 상황에서 테스트 수행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2174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질문지 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구성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AT-4220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AT-TS4224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고객이 직접 질문지 구성 시험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183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AT-TS4225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알파 테스트를 통과한 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실제 상황에서 테스트 수행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고객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8873" y="1123366"/>
            <a:ext cx="9144000" cy="53181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단위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 기준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6203" y="1598056"/>
          <a:ext cx="8886141" cy="489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96"/>
                <a:gridCol w="3750197"/>
                <a:gridCol w="3727048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성공기준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실패기준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59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 정보 입력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ㆍ조회할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정보가 일치할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ㆍ예외상황에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오류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메시지를 출력하는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ㆍ조회할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정보가 일치함에도 오류 메시지가 출력될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ㆍ일치하지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않을 시 오류 메시지가 출력되지 않을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5722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 권한 확인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조회할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인물의 권한이 유효할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권한이 없음에도 질문 조회가 실행되는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에서 조회 정보를 성공적으로 받아온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에서 조회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정보를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받아오지 못한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467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 결과 출력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ㆍ조회된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정보를 정상적으로 화면에 출력하는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ㆍ예외상황에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오류 메시지를 출력하는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ㆍ관련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정보가 없는 경우에도 불구하고 오류 메시지를 출력하지 않는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ㆍ출력값이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실제 내역과 다른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권한 확인 오류 정보 출력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권한 확인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오류창이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성공적으로 출력될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권한 확인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오류창이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출력되지 않을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640156"/>
            <a:ext cx="9144000" cy="25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ko-KR" altLang="en-US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사용자의 업무처리과정을 고려하기 어려움</a:t>
            </a:r>
            <a:endParaRPr lang="en-US" altLang="ko-KR" kern="0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100" kern="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업무 처리과정을 모델링해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신물리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적응 기간을 단축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시키고자 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4512039"/>
            <a:ext cx="9144000" cy="226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 </a:t>
            </a: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작성시 고려 사항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실제 상호작용을 고려한 프로세스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자동화 영역과 사용자 영역이 혼합되지 않게 주의</a:t>
            </a:r>
            <a:endParaRPr lang="en-US" altLang="ko-KR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148787"/>
      </p:ext>
    </p:extLst>
  </p:cSld>
  <p:clrMapOvr>
    <a:masterClrMapping/>
  </p:clrMapOvr>
  <p:transition spd="med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2571" y="1111792"/>
            <a:ext cx="9144000" cy="46236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 기준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2375" y="3683300"/>
            <a:ext cx="9144000" cy="460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900" b="1" cap="all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kumimoji="0" lang="ko-KR" altLang="en-US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시스템 테스트</a:t>
            </a: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9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9728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9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70382" y="1586481"/>
          <a:ext cx="8719917" cy="174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76"/>
                <a:gridCol w="3275636"/>
                <a:gridCol w="347240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성공기준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실패기준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권한이 유효한 인물이 질문 조회를 성공적으로 실행했을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ㆍ권한이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유효하지 않음에도 조회가 실행되는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ㆍ오류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시 메시지가 정상적으로 출력되지 않을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93530" y="4169365"/>
          <a:ext cx="8708343" cy="17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876"/>
                <a:gridCol w="3287210"/>
                <a:gridCol w="3449257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성공기준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실패기준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동시 사용자 접속 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설정한 최대 동시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수만큼 시스템이 감당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설정한 최대 동시 접속자 수보다 적은 동시 접속이 일어날 때 시스템이 동작이상을 일으키는 경우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웹페이지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응답시간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화면 출력 처리까지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초 이내 수행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화면 출력 처리까지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초 이상 소요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9425" y="1077067"/>
            <a:ext cx="9144000" cy="43921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인수 테스트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실패 기준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7232" y="1547556"/>
          <a:ext cx="8812515" cy="495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05"/>
                <a:gridCol w="2937505"/>
                <a:gridCol w="293750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테스트항목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성공기준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실패기준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등록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요구사항 명세서를 기반으로 한 고객의 요구사항 만족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요구사항 명세서를 기반으로 한 고객의 요구사항 불만족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수정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삭제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질문 조회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질문지 구성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결과 등록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강의평가 결과 조회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응답시간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표준화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269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일관성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구축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…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8873" y="1007619"/>
            <a:ext cx="9144000" cy="52024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테스트 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명세서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57851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4551" y="1505456"/>
          <a:ext cx="8685195" cy="524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84"/>
                <a:gridCol w="2182029"/>
                <a:gridCol w="2806083"/>
                <a:gridCol w="2171299"/>
              </a:tblGrid>
              <a:tr h="3988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입력데이터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상세설명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53167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UT-TS4216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질문코드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: 1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입력 정보가 실행조건에 유효한 경우와 유효하지 않은 경우를 확인할 수 있도록 테스트 케이스 설계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0958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UT-TS4217</a:t>
                      </a:r>
                      <a:endParaRPr 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질문코드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: (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공백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평가대상구분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강사 선택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평가대상구분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과목 선택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평가대상구분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선택 안함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283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유효기간 시작일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: 2016-06-06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유효기간 종료일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: 2016-06-08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체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…</a:t>
                      </a:r>
                      <a:endParaRPr lang="ko-KR" altLang="en-US" sz="1400" dirty="0"/>
                    </a:p>
                  </a:txBody>
                  <a:tcPr marL="64770" marR="64770" marT="17907" marB="17907" anchor="ctr"/>
                </a:tc>
              </a:tr>
              <a:tr h="3095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UT-TS4230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권한 정보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권한 확인 결과가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TRUE/FALSE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가 한 번씩 수행 될 수 있도록 테스트 케이스 설계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958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UT-TS4231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관리자가 아닌 권한 정보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9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/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/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8873" y="1181238"/>
            <a:ext cx="9144000" cy="43921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테스트 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명세서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70391" y="1667505"/>
          <a:ext cx="907455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80"/>
                <a:gridCol w="1478904"/>
                <a:gridCol w="3803572"/>
                <a:gridCol w="2928396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예상 출력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예외사항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“질문 코드가 성공적으로 입력되었습니다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예상출력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외 메시지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출력되는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“질문 조회에 실패했습니다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질문 코드를 입력해주세요”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정상 처리하는 경우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오류 메시지가 출력되지 않는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“평가대상구분이 성공적으로 입력되었습니다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예상출력이외의 메시지가 출력되는 경우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“평가대상구분이 성공적으로 입력되었습니다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예상출력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외 메시지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출력되는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UT-TS4220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“질문 조회에 실패했습니다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평가대상 구분을 선택해주세요”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정상 처리하는 경우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오류 메시지가 출력되지 않는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UT-TS4221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“유효기간 정보가 성공적으로 입력되었습니다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예상출력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외 메시지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출력되는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체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8873" y="1250687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통합 테스트 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명세서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09276" y="1817975"/>
          <a:ext cx="8488424" cy="43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610"/>
                <a:gridCol w="2239686"/>
                <a:gridCol w="2552022"/>
                <a:gridCol w="2122106"/>
              </a:tblGrid>
              <a:tr h="581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입력데이터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상세설명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84532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정보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유효한 조회요청 정보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프로그램 내 입력한 권한 정보에 대한 유효성 확인 및 유효한 조회요청 정보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정상동작 여부 확인 할 수 있도록 테스트 케이스 설계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845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 정보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유효하지 않은 조회요청 정보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45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관리자가 아닌 정보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유효한 조회요청 정보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7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관리자가 아닌 정보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유효하지 않은 조회요청 정보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8873" y="1250687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통합 테스트 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명세서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2434" y="1771676"/>
          <a:ext cx="8866208" cy="466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1"/>
                <a:gridCol w="2141316"/>
                <a:gridCol w="2731626"/>
                <a:gridCol w="251170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예상 출력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예외사항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“질문이 조회되었습니다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정상적인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결과 창이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출력되지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않거나</a:t>
                      </a:r>
                      <a:r>
                        <a:rPr lang="ko-KR" altLang="en-US" sz="140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질문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조회 정보가 다를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“해당 항목이 존재하지 않습니다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다른 항목 질문이 출력되거나 오류 메시지가 출력되지 않을 경우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“조회 권한이 없습니다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조회 권한이 없음에도 조회가 실행되거나 오류 메시지가 출력되지 않을 경우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IT-TS4219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“조회 권한이 없습니다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조회 권한이 없음에도 조회가 실행되거나 오류 메시지가 출력되지 않을 경우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테스트 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명세서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74555" y="1980020"/>
          <a:ext cx="8638895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238"/>
                <a:gridCol w="2199617"/>
                <a:gridCol w="2246419"/>
                <a:gridCol w="2667621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입력데이터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상세설명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시스템 접속자 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= 50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수용 가능 인원인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명이 접속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체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= 300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수용 가능 인원인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명이 접속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= 50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평가위원 기록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적정 시간 범위 내의 접속자 수 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명인 상태에서 평가위원 기록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시스템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= 300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평가위원 기록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적정 시간 범위 내의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접속자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 수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명인 상태에서 평가위원 기록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테스트 </a:t>
            </a: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명세서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케이스 명세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1952" y="1980019"/>
          <a:ext cx="8800941" cy="305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744"/>
                <a:gridCol w="2636727"/>
                <a:gridCol w="2200235"/>
                <a:gridCol w="2200235"/>
              </a:tblGrid>
              <a:tr h="490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테스트 케이스 </a:t>
                      </a:r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맑은 고딕"/>
                        </a:rPr>
                        <a:t>식별자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예상 출력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/>
                        </a:rPr>
                        <a:t>예외사항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273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/>
                        </a:rPr>
                        <a:t>수용가능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27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체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27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수용불가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체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273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ST-4217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적정시간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평가위원의 기록 실수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27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…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  <a:tr h="427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ST-TS4227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</a:rPr>
                        <a:t>시간지연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평가위원의 기록 실수</a:t>
                      </a:r>
                      <a:endParaRPr lang="ko-KR" altLang="en-US" sz="1400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및 평가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482" name="Picture 2" descr="C:\Users\Administrator\Desktop\칼무리\K-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46" y="1262585"/>
            <a:ext cx="9165440" cy="4918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및 평가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C:\Users\Administrator\Desktop\칼무리\K-0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240" y="1203767"/>
            <a:ext cx="9133190" cy="52885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8295" y="2124113"/>
            <a:ext cx="8069410" cy="4396530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xmlns="" val="1942268315"/>
      </p:ext>
    </p:extLst>
  </p:cSld>
  <p:clrMapOvr>
    <a:masterClrMapping/>
  </p:clrMapOvr>
  <p:transition spd="med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및 평가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530" name="Picture 2" descr="C:\Users\Administrator\Desktop\칼무리\K-03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050" y="1332214"/>
            <a:ext cx="8944251" cy="4952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 및 평가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Administrator\Desktop\칼무리\K-0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009" y="1882111"/>
            <a:ext cx="8918722" cy="2574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285411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단위 테스트 결과서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578" name="Picture 2" descr="C:\Users\Administrator\Desktop\칼무리\K-0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533" y="1828539"/>
            <a:ext cx="8496300" cy="4029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2575" y="1308560"/>
            <a:ext cx="9144000" cy="126101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통합 테스트 결과서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1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602" name="Picture 2" descr="C:\Users\Administrator\Desktop\칼무리\K-0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410" y="1848855"/>
            <a:ext cx="8686800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계획서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(SMP)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013972"/>
      </p:ext>
    </p:extLst>
  </p:cSld>
  <p:clrMapOvr>
    <a:masterClrMapping/>
  </p:clrMapOvr>
  <p:transition spd="med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867891" y="14667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유지보수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유지보수 절차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•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대상 및 내역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 대책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교육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•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비용 계산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9900" y="13970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    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49374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uiExpand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275064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기간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무상 유지보수 기간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2016.06.18 ~ 2017.06.17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집중 유지보수 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2016.06.18 ~ 2016.12.31</a:t>
            </a: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상시 유지보수 기간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2017.01.01 ~ 2016.12.31</a:t>
            </a:r>
          </a:p>
          <a:p>
            <a:pPr marL="109728" indent="0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조직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0"/>
            <a:r>
              <a:rPr lang="en-US" altLang="ko-KR" dirty="0"/>
              <a:t>‘</a:t>
            </a:r>
            <a:r>
              <a:rPr lang="ko-KR" altLang="en-US" dirty="0"/>
              <a:t>교육센터 운영관리시스템</a:t>
            </a:r>
            <a:r>
              <a:rPr lang="en-US" altLang="ko-KR" dirty="0"/>
              <a:t>’ </a:t>
            </a:r>
            <a:r>
              <a:rPr lang="ko-KR" altLang="en-US" dirty="0"/>
              <a:t>개발에 참여한 인원을                                                   중심으로 유지보수 팀을 구성한다</a:t>
            </a:r>
            <a:r>
              <a:rPr lang="en-US" altLang="ko-KR" dirty="0"/>
              <a:t>.</a:t>
            </a:r>
          </a:p>
          <a:p>
            <a:pPr fontAlgn="base" latinLnBrk="0"/>
            <a:r>
              <a:rPr lang="ko-KR" altLang="en-US" dirty="0"/>
              <a:t>비상시 인원과 상시 인원을 통해 응급조치                                                          및 유지보수에 소요되는 시간을 최소화한다</a:t>
            </a:r>
            <a:r>
              <a:rPr lang="en-US" altLang="ko-KR" dirty="0"/>
              <a:t>.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계획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237549" y="3378200"/>
            <a:ext cx="1131751" cy="8524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유지보수 책임자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020862" y="4427030"/>
            <a:ext cx="1230401" cy="8510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응용체계팀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53752" y="4425696"/>
            <a:ext cx="1237948" cy="857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운영담당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20864" y="5617363"/>
            <a:ext cx="1216685" cy="923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응용 </a:t>
            </a:r>
            <a:r>
              <a:rPr lang="en-US" altLang="ko-KR" sz="1100" dirty="0">
                <a:solidFill>
                  <a:schemeClr val="tx1"/>
                </a:solidFill>
              </a:rPr>
              <a:t>S/W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2"/>
            <a:endCxn id="8" idx="0"/>
          </p:cNvCxnSpPr>
          <p:nvPr/>
        </p:nvCxnSpPr>
        <p:spPr>
          <a:xfrm flipH="1">
            <a:off x="6636063" y="4230624"/>
            <a:ext cx="1167362" cy="19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2"/>
            <a:endCxn id="12" idx="0"/>
          </p:cNvCxnSpPr>
          <p:nvPr/>
        </p:nvCxnSpPr>
        <p:spPr>
          <a:xfrm>
            <a:off x="7803425" y="4230624"/>
            <a:ext cx="1369301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2"/>
            <a:endCxn id="13" idx="0"/>
          </p:cNvCxnSpPr>
          <p:nvPr/>
        </p:nvCxnSpPr>
        <p:spPr>
          <a:xfrm flipH="1">
            <a:off x="6629207" y="5278120"/>
            <a:ext cx="6856" cy="33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1666622"/>
      </p:ext>
    </p:extLst>
  </p:cSld>
  <p:clrMapOvr>
    <a:masterClrMapping/>
  </p:clrMapOvr>
  <p:transition spd="med"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17501"/>
            <a:ext cx="9144000" cy="63771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초기집중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투입 인력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238541" y="1828800"/>
            <a:ext cx="1140900" cy="1222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381000" y="881115"/>
          <a:ext cx="8470899" cy="3118104"/>
        </p:xfrm>
        <a:graphic>
          <a:graphicData uri="http://schemas.openxmlformats.org/drawingml/2006/table">
            <a:tbl>
              <a:tblPr/>
              <a:tblGrid>
                <a:gridCol w="1732845">
                  <a:extLst>
                    <a:ext uri="{9D8B030D-6E8A-4147-A177-3AD203B41FA5}">
                      <a16:colId xmlns:a16="http://schemas.microsoft.com/office/drawing/2014/main" xmlns="" val="3487747328"/>
                    </a:ext>
                  </a:extLst>
                </a:gridCol>
                <a:gridCol w="3599124">
                  <a:extLst>
                    <a:ext uri="{9D8B030D-6E8A-4147-A177-3AD203B41FA5}">
                      <a16:colId xmlns:a16="http://schemas.microsoft.com/office/drawing/2014/main" xmlns="" val="2082310930"/>
                    </a:ext>
                  </a:extLst>
                </a:gridCol>
                <a:gridCol w="898177">
                  <a:extLst>
                    <a:ext uri="{9D8B030D-6E8A-4147-A177-3AD203B41FA5}">
                      <a16:colId xmlns:a16="http://schemas.microsoft.com/office/drawing/2014/main" xmlns="" val="1419629774"/>
                    </a:ext>
                  </a:extLst>
                </a:gridCol>
                <a:gridCol w="787283">
                  <a:extLst>
                    <a:ext uri="{9D8B030D-6E8A-4147-A177-3AD203B41FA5}">
                      <a16:colId xmlns:a16="http://schemas.microsoft.com/office/drawing/2014/main" xmlns="" val="1363897195"/>
                    </a:ext>
                  </a:extLst>
                </a:gridCol>
                <a:gridCol w="773297">
                  <a:extLst>
                    <a:ext uri="{9D8B030D-6E8A-4147-A177-3AD203B41FA5}">
                      <a16:colId xmlns:a16="http://schemas.microsoft.com/office/drawing/2014/main" xmlns="" val="490213377"/>
                    </a:ext>
                  </a:extLst>
                </a:gridCol>
                <a:gridCol w="680173">
                  <a:extLst>
                    <a:ext uri="{9D8B030D-6E8A-4147-A177-3AD203B41FA5}">
                      <a16:colId xmlns:a16="http://schemas.microsoft.com/office/drawing/2014/main" xmlns="" val="1209517123"/>
                    </a:ext>
                  </a:extLst>
                </a:gridCol>
              </a:tblGrid>
              <a:tr h="31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3701051"/>
                  </a:ext>
                </a:extLst>
              </a:tr>
              <a:tr h="10646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책임자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팀 총괄 지원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장애접수 및 처리 종합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안정화 지원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문제점 및 개선사항 파악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029537"/>
                  </a:ext>
                </a:extLst>
              </a:tr>
              <a:tr h="40125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응용체계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 보수 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 유지보수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응용프로그램 안정화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운용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교육지원 및 기술지원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548551"/>
                  </a:ext>
                </a:extLst>
              </a:tr>
              <a:tr h="663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5993452"/>
                  </a:ext>
                </a:extLst>
              </a:tr>
              <a:tr h="54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담당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 장애 접수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차적인 임무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654236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381000" y="4029758"/>
          <a:ext cx="7314740" cy="2789809"/>
        </p:xfrm>
        <a:graphic>
          <a:graphicData uri="http://schemas.openxmlformats.org/drawingml/2006/table">
            <a:tbl>
              <a:tblPr/>
              <a:tblGrid>
                <a:gridCol w="1526580">
                  <a:extLst>
                    <a:ext uri="{9D8B030D-6E8A-4147-A177-3AD203B41FA5}">
                      <a16:colId xmlns:a16="http://schemas.microsoft.com/office/drawing/2014/main" xmlns="" val="2610839915"/>
                    </a:ext>
                  </a:extLst>
                </a:gridCol>
                <a:gridCol w="1081380">
                  <a:extLst>
                    <a:ext uri="{9D8B030D-6E8A-4147-A177-3AD203B41FA5}">
                      <a16:colId xmlns:a16="http://schemas.microsoft.com/office/drawing/2014/main" xmlns="" val="3243255429"/>
                    </a:ext>
                  </a:extLst>
                </a:gridCol>
                <a:gridCol w="1001981">
                  <a:extLst>
                    <a:ext uri="{9D8B030D-6E8A-4147-A177-3AD203B41FA5}">
                      <a16:colId xmlns:a16="http://schemas.microsoft.com/office/drawing/2014/main" xmlns="" val="2267209804"/>
                    </a:ext>
                  </a:extLst>
                </a:gridCol>
                <a:gridCol w="1447040">
                  <a:extLst>
                    <a:ext uri="{9D8B030D-6E8A-4147-A177-3AD203B41FA5}">
                      <a16:colId xmlns:a16="http://schemas.microsoft.com/office/drawing/2014/main" xmlns="" val="834904754"/>
                    </a:ext>
                  </a:extLst>
                </a:gridCol>
                <a:gridCol w="1447040">
                  <a:extLst>
                    <a:ext uri="{9D8B030D-6E8A-4147-A177-3AD203B41FA5}">
                      <a16:colId xmlns:a16="http://schemas.microsoft.com/office/drawing/2014/main" xmlns="" val="192562097"/>
                    </a:ext>
                  </a:extLst>
                </a:gridCol>
                <a:gridCol w="810719">
                  <a:extLst>
                    <a:ext uri="{9D8B030D-6E8A-4147-A177-3AD203B41FA5}">
                      <a16:colId xmlns:a16="http://schemas.microsoft.com/office/drawing/2014/main" xmlns="" val="1469749464"/>
                    </a:ext>
                  </a:extLst>
                </a:gridCol>
              </a:tblGrid>
              <a:tr h="450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7424574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책임자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010-9949-8413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7691368"/>
                  </a:ext>
                </a:extLst>
              </a:tr>
              <a:tr h="40195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응용체계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 보수 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방지훈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010-4785-4541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445450"/>
                  </a:ext>
                </a:extLst>
              </a:tr>
              <a:tr h="401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최재혁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010-4143-4877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7729919"/>
                  </a:ext>
                </a:extLst>
              </a:tr>
              <a:tr h="401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김민홍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010-7244-7952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6920053"/>
                  </a:ext>
                </a:extLst>
              </a:tr>
              <a:tr h="379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010-2445-8561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4903102"/>
                  </a:ext>
                </a:extLst>
              </a:tr>
              <a:tr h="372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담당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배선영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010-7495-0816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840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9648044"/>
      </p:ext>
    </p:extLst>
  </p:cSld>
  <p:clrMapOvr>
    <a:masterClrMapping/>
  </p:clrMapOvr>
  <p:transition spd="med"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292101"/>
            <a:ext cx="9144000" cy="64025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상시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투입 인력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59321" y="2366109"/>
            <a:ext cx="977900" cy="1041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02651" y="826698"/>
          <a:ext cx="8293101" cy="3152043"/>
        </p:xfrm>
        <a:graphic>
          <a:graphicData uri="http://schemas.openxmlformats.org/drawingml/2006/table">
            <a:tbl>
              <a:tblPr/>
              <a:tblGrid>
                <a:gridCol w="1360642">
                  <a:extLst>
                    <a:ext uri="{9D8B030D-6E8A-4147-A177-3AD203B41FA5}">
                      <a16:colId xmlns:a16="http://schemas.microsoft.com/office/drawing/2014/main" xmlns="" val="480059272"/>
                    </a:ext>
                  </a:extLst>
                </a:gridCol>
                <a:gridCol w="3354701">
                  <a:extLst>
                    <a:ext uri="{9D8B030D-6E8A-4147-A177-3AD203B41FA5}">
                      <a16:colId xmlns:a16="http://schemas.microsoft.com/office/drawing/2014/main" xmlns="" val="731811898"/>
                    </a:ext>
                  </a:extLst>
                </a:gridCol>
                <a:gridCol w="840532">
                  <a:extLst>
                    <a:ext uri="{9D8B030D-6E8A-4147-A177-3AD203B41FA5}">
                      <a16:colId xmlns:a16="http://schemas.microsoft.com/office/drawing/2014/main" xmlns="" val="647425756"/>
                    </a:ext>
                  </a:extLst>
                </a:gridCol>
                <a:gridCol w="710505">
                  <a:extLst>
                    <a:ext uri="{9D8B030D-6E8A-4147-A177-3AD203B41FA5}">
                      <a16:colId xmlns:a16="http://schemas.microsoft.com/office/drawing/2014/main" xmlns="" val="4128936878"/>
                    </a:ext>
                  </a:extLst>
                </a:gridCol>
                <a:gridCol w="797190">
                  <a:extLst>
                    <a:ext uri="{9D8B030D-6E8A-4147-A177-3AD203B41FA5}">
                      <a16:colId xmlns:a16="http://schemas.microsoft.com/office/drawing/2014/main" xmlns="" val="2461676"/>
                    </a:ext>
                  </a:extLst>
                </a:gridCol>
                <a:gridCol w="1229531">
                  <a:extLst>
                    <a:ext uri="{9D8B030D-6E8A-4147-A177-3AD203B41FA5}">
                      <a16:colId xmlns:a16="http://schemas.microsoft.com/office/drawing/2014/main" xmlns="" val="3781322590"/>
                    </a:ext>
                  </a:extLst>
                </a:gridCol>
              </a:tblGrid>
              <a:tr h="362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012263"/>
                  </a:ext>
                </a:extLst>
              </a:tr>
              <a:tr h="10267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책임자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팀 총괄 지원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장애접수 및 처리 종합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안정화 지원 관리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문제점 및 개선사항 파악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7630226"/>
                  </a:ext>
                </a:extLst>
              </a:tr>
              <a:tr h="10267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응용체계 유지보수 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 유지보수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응용프로그램 안정화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운용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교육지원 및 기술지원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6233230"/>
                  </a:ext>
                </a:extLst>
              </a:tr>
              <a:tr h="529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운영담당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 장애 접수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차적인 임무 수행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925016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381000" y="4064384"/>
          <a:ext cx="6895641" cy="2635250"/>
        </p:xfrm>
        <a:graphic>
          <a:graphicData uri="http://schemas.openxmlformats.org/drawingml/2006/table">
            <a:tbl>
              <a:tblPr/>
              <a:tblGrid>
                <a:gridCol w="1298352">
                  <a:extLst>
                    <a:ext uri="{9D8B030D-6E8A-4147-A177-3AD203B41FA5}">
                      <a16:colId xmlns:a16="http://schemas.microsoft.com/office/drawing/2014/main" xmlns="" val="3083787382"/>
                    </a:ext>
                  </a:extLst>
                </a:gridCol>
                <a:gridCol w="1026122">
                  <a:extLst>
                    <a:ext uri="{9D8B030D-6E8A-4147-A177-3AD203B41FA5}">
                      <a16:colId xmlns:a16="http://schemas.microsoft.com/office/drawing/2014/main" xmlns="" val="1118638361"/>
                    </a:ext>
                  </a:extLst>
                </a:gridCol>
                <a:gridCol w="1026122">
                  <a:extLst>
                    <a:ext uri="{9D8B030D-6E8A-4147-A177-3AD203B41FA5}">
                      <a16:colId xmlns:a16="http://schemas.microsoft.com/office/drawing/2014/main" xmlns="" val="3947172816"/>
                    </a:ext>
                  </a:extLst>
                </a:gridCol>
                <a:gridCol w="1376132">
                  <a:extLst>
                    <a:ext uri="{9D8B030D-6E8A-4147-A177-3AD203B41FA5}">
                      <a16:colId xmlns:a16="http://schemas.microsoft.com/office/drawing/2014/main" xmlns="" val="367000882"/>
                    </a:ext>
                  </a:extLst>
                </a:gridCol>
                <a:gridCol w="1376132">
                  <a:extLst>
                    <a:ext uri="{9D8B030D-6E8A-4147-A177-3AD203B41FA5}">
                      <a16:colId xmlns:a16="http://schemas.microsoft.com/office/drawing/2014/main" xmlns="" val="124390676"/>
                    </a:ext>
                  </a:extLst>
                </a:gridCol>
                <a:gridCol w="792781">
                  <a:extLst>
                    <a:ext uri="{9D8B030D-6E8A-4147-A177-3AD203B41FA5}">
                      <a16:colId xmlns:a16="http://schemas.microsoft.com/office/drawing/2014/main" xmlns="" val="3027051688"/>
                    </a:ext>
                  </a:extLst>
                </a:gridCol>
              </a:tblGrid>
              <a:tr h="450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592761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책임자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010-9949-8413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2011423"/>
                  </a:ext>
                </a:extLst>
              </a:tr>
              <a:tr h="36271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응용체계 유지보수 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010-7244-7952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1226777"/>
                  </a:ext>
                </a:extLst>
              </a:tr>
              <a:tr h="326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김종현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010-2445-8561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261920"/>
                  </a:ext>
                </a:extLst>
              </a:tr>
              <a:tr h="326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방지훈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010-4785-4541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6497014"/>
                  </a:ext>
                </a:extLst>
              </a:tr>
              <a:tr h="3267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최재혁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010-4143-4877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807388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운영담당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배선영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010-7495-0816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615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0915063"/>
      </p:ext>
    </p:extLst>
  </p:cSld>
  <p:clrMapOvr>
    <a:masterClrMapping/>
  </p:clrMapOvr>
  <p:transition spd="med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58900"/>
            <a:ext cx="9144000" cy="533578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교육센터에서 운용되는 </a:t>
            </a:r>
            <a:r>
              <a:rPr lang="en-US" altLang="ko-KR" dirty="0"/>
              <a:t>H/W, N/W, </a:t>
            </a:r>
            <a:r>
              <a:rPr lang="ko-KR" altLang="en-US" dirty="0"/>
              <a:t>상용 </a:t>
            </a:r>
            <a:r>
              <a:rPr lang="en-US" altLang="ko-KR" dirty="0"/>
              <a:t>S/W</a:t>
            </a:r>
            <a:r>
              <a:rPr lang="ko-KR" altLang="en-US" dirty="0"/>
              <a:t>에 대해 교육센터와 따로 체결된 유지보수 인력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b="1" dirty="0"/>
              <a:t> </a:t>
            </a:r>
            <a:endParaRPr lang="ko-KR" altLang="en-US" dirty="0"/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191774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09728" indent="0">
              <a:buNone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지원 인력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56653" y="2342356"/>
          <a:ext cx="8411146" cy="3321843"/>
        </p:xfrm>
        <a:graphic>
          <a:graphicData uri="http://schemas.openxmlformats.org/drawingml/2006/table">
            <a:tbl>
              <a:tblPr/>
              <a:tblGrid>
                <a:gridCol w="1363125">
                  <a:extLst>
                    <a:ext uri="{9D8B030D-6E8A-4147-A177-3AD203B41FA5}">
                      <a16:colId xmlns:a16="http://schemas.microsoft.com/office/drawing/2014/main" xmlns="" val="3753304168"/>
                    </a:ext>
                  </a:extLst>
                </a:gridCol>
                <a:gridCol w="2047334">
                  <a:extLst>
                    <a:ext uri="{9D8B030D-6E8A-4147-A177-3AD203B41FA5}">
                      <a16:colId xmlns:a16="http://schemas.microsoft.com/office/drawing/2014/main" xmlns="" val="3609957313"/>
                    </a:ext>
                  </a:extLst>
                </a:gridCol>
                <a:gridCol w="776587">
                  <a:extLst>
                    <a:ext uri="{9D8B030D-6E8A-4147-A177-3AD203B41FA5}">
                      <a16:colId xmlns:a16="http://schemas.microsoft.com/office/drawing/2014/main" xmlns="" val="3058086816"/>
                    </a:ext>
                  </a:extLst>
                </a:gridCol>
                <a:gridCol w="901237">
                  <a:extLst>
                    <a:ext uri="{9D8B030D-6E8A-4147-A177-3AD203B41FA5}">
                      <a16:colId xmlns:a16="http://schemas.microsoft.com/office/drawing/2014/main" xmlns="" val="771406201"/>
                    </a:ext>
                  </a:extLst>
                </a:gridCol>
                <a:gridCol w="619665">
                  <a:extLst>
                    <a:ext uri="{9D8B030D-6E8A-4147-A177-3AD203B41FA5}">
                      <a16:colId xmlns:a16="http://schemas.microsoft.com/office/drawing/2014/main" xmlns="" val="4192643995"/>
                    </a:ext>
                  </a:extLst>
                </a:gridCol>
                <a:gridCol w="1731269">
                  <a:extLst>
                    <a:ext uri="{9D8B030D-6E8A-4147-A177-3AD203B41FA5}">
                      <a16:colId xmlns:a16="http://schemas.microsoft.com/office/drawing/2014/main" xmlns="" val="2324532786"/>
                    </a:ext>
                  </a:extLst>
                </a:gridCol>
                <a:gridCol w="971929">
                  <a:extLst>
                    <a:ext uri="{9D8B030D-6E8A-4147-A177-3AD203B41FA5}">
                      <a16:colId xmlns:a16="http://schemas.microsoft.com/office/drawing/2014/main" xmlns="" val="3556927422"/>
                    </a:ext>
                  </a:extLst>
                </a:gridCol>
              </a:tblGrid>
              <a:tr h="5523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6853254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아파치 서버 안정화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010-XXXX-XXXX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3045339"/>
                  </a:ext>
                </a:extLst>
              </a:tr>
              <a:tr h="5523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김길동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010-XXXX-XXXX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4992322"/>
                  </a:ext>
                </a:extLst>
              </a:tr>
              <a:tr h="815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이길동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010-XXXX-XXXX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6730544"/>
                  </a:ext>
                </a:extLst>
              </a:tr>
              <a:tr h="815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부품점검 및 테스트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박길동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010-XXXX-XXXX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461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907127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 물리 </a:t>
            </a: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</a:p>
        </p:txBody>
      </p:sp>
      <p:sp>
        <p:nvSpPr>
          <p:cNvPr id="2" name="타원 1"/>
          <p:cNvSpPr/>
          <p:nvPr/>
        </p:nvSpPr>
        <p:spPr>
          <a:xfrm>
            <a:off x="2256358" y="2582665"/>
            <a:ext cx="5096108" cy="380008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b="1" dirty="0">
                <a:solidFill>
                  <a:schemeClr val="tx1"/>
                </a:solidFill>
              </a:rPr>
              <a:t>신 논리 </a:t>
            </a:r>
            <a:r>
              <a:rPr lang="en-US" altLang="ko-KR" sz="3200" b="1" dirty="0">
                <a:solidFill>
                  <a:schemeClr val="tx1"/>
                </a:solidFill>
              </a:rPr>
              <a:t>DFD </a:t>
            </a:r>
            <a:r>
              <a:rPr lang="ko-KR" altLang="en-US" sz="3200" b="1" dirty="0">
                <a:solidFill>
                  <a:schemeClr val="tx1"/>
                </a:solidFill>
              </a:rPr>
              <a:t>영역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US" altLang="ko-KR" sz="3200" b="1" dirty="0">
                <a:solidFill>
                  <a:schemeClr val="tx1"/>
                </a:solidFill>
              </a:rPr>
              <a:t>(</a:t>
            </a:r>
            <a:r>
              <a:rPr lang="ko-KR" altLang="en-US" sz="3200" b="1" dirty="0">
                <a:solidFill>
                  <a:schemeClr val="tx1"/>
                </a:solidFill>
              </a:rPr>
              <a:t>자동화 영역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630" y="2351832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3200" b="1" dirty="0"/>
              <a:t>사용자 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3647581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절차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130299"/>
            <a:ext cx="9144000" cy="556438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900" y="1279398"/>
            <a:ext cx="7269507" cy="54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1386012"/>
      </p:ext>
    </p:extLst>
  </p:cSld>
  <p:clrMapOvr>
    <a:masterClrMapping/>
  </p:clrMapOvr>
  <p:transition spd="med"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09728" indent="0">
              <a:buNone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대상 및 내역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130299"/>
            <a:ext cx="9144000" cy="556438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130299"/>
            <a:ext cx="9144000" cy="556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67299" y="1529753"/>
          <a:ext cx="8342801" cy="3908906"/>
        </p:xfrm>
        <a:graphic>
          <a:graphicData uri="http://schemas.openxmlformats.org/drawingml/2006/table">
            <a:tbl>
              <a:tblPr/>
              <a:tblGrid>
                <a:gridCol w="1113057">
                  <a:extLst>
                    <a:ext uri="{9D8B030D-6E8A-4147-A177-3AD203B41FA5}">
                      <a16:colId xmlns:a16="http://schemas.microsoft.com/office/drawing/2014/main" xmlns="" val="1146917005"/>
                    </a:ext>
                  </a:extLst>
                </a:gridCol>
                <a:gridCol w="3614872">
                  <a:extLst>
                    <a:ext uri="{9D8B030D-6E8A-4147-A177-3AD203B41FA5}">
                      <a16:colId xmlns:a16="http://schemas.microsoft.com/office/drawing/2014/main" xmlns="" val="2879580455"/>
                    </a:ext>
                  </a:extLst>
                </a:gridCol>
                <a:gridCol w="3614872">
                  <a:extLst>
                    <a:ext uri="{9D8B030D-6E8A-4147-A177-3AD203B41FA5}">
                      <a16:colId xmlns:a16="http://schemas.microsoft.com/office/drawing/2014/main" xmlns="" val="2759627309"/>
                    </a:ext>
                  </a:extLst>
                </a:gridCol>
              </a:tblGrid>
              <a:tr h="30689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범위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지원 내용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17422"/>
                  </a:ext>
                </a:extLst>
              </a:tr>
              <a:tr h="118241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기본원칙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상시 지원체계 구축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지속적인 점검 시행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고객사 요청 시 방문 점검 시행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상 큰 문제 발생 시 비상주 투입을 통한 장애처리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시스템의 정상적인 운영을 위한 납품업체와의 협조체제 유지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9738980"/>
                  </a:ext>
                </a:extLst>
              </a:tr>
              <a:tr h="72175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응용체계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시스템에 대한 수정 및 기능 변경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간단한 기능 변경 및 추가는 고객과 협의 후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하자 발생 시 문제 유형 파악 후 즉시 조치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내용은 유지보수 팀에게 전파 후 교육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9677548"/>
                  </a:ext>
                </a:extLst>
              </a:tr>
              <a:tr h="491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복구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운영 중 발생한 고장 및 장애 복구 기술 지원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파손 데이터 및 프로그램의 원형 복구를 위한 기술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9031114"/>
                  </a:ext>
                </a:extLst>
              </a:tr>
              <a:tr h="721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지원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전체 시스템에 대한 지속적인 점검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운영상의 문제점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개선점에 대한 기술 및 교육지원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철저한 인수인계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5620" marR="55620" marT="15377" marB="153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306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2094570"/>
      </p:ext>
    </p:extLst>
  </p:cSld>
  <p:clrMapOvr>
    <a:masterClrMapping/>
  </p:clrMapOvr>
  <p:transition spd="med"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범위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965199"/>
            <a:ext cx="9144000" cy="556438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82699"/>
            <a:ext cx="9144000" cy="556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3400" y="1397508"/>
          <a:ext cx="7874000" cy="3542791"/>
        </p:xfrm>
        <a:graphic>
          <a:graphicData uri="http://schemas.openxmlformats.org/drawingml/2006/table">
            <a:tbl>
              <a:tblPr/>
              <a:tblGrid>
                <a:gridCol w="1783597">
                  <a:extLst>
                    <a:ext uri="{9D8B030D-6E8A-4147-A177-3AD203B41FA5}">
                      <a16:colId xmlns:a16="http://schemas.microsoft.com/office/drawing/2014/main" xmlns="" val="3909660994"/>
                    </a:ext>
                  </a:extLst>
                </a:gridCol>
                <a:gridCol w="6090403">
                  <a:extLst>
                    <a:ext uri="{9D8B030D-6E8A-4147-A177-3AD203B41FA5}">
                      <a16:colId xmlns:a16="http://schemas.microsoft.com/office/drawing/2014/main" xmlns="" val="1772150533"/>
                    </a:ext>
                  </a:extLst>
                </a:gridCol>
              </a:tblGrid>
              <a:tr h="505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지원 내역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758592"/>
                  </a:ext>
                </a:extLst>
              </a:tr>
              <a:tr h="7600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예방 정비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정기적으로 시스템 운영 상태를 점검하기 위하여 시스템 운영상 지장을 초래하지 않는 시간에 예방정비를 실시함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3459376"/>
                  </a:ext>
                </a:extLst>
              </a:tr>
              <a:tr h="7600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정비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 즉시 기술 인력을 투입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해결하여 시스템 중단시간을 최소화 하도록 조치를 취함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2488968"/>
                  </a:ext>
                </a:extLst>
              </a:tr>
              <a:tr h="7570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 Upgrade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기간 내에 고객 요청 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업그레이드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9979990"/>
                  </a:ext>
                </a:extLst>
              </a:tr>
              <a:tr h="76007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확장 및 이설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 확장 및 이설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 기종으로의 교체 등이 발생할 경우 적극 지원 협조함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208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97710739"/>
      </p:ext>
    </p:extLst>
  </p:cSld>
  <p:clrMapOvr>
    <a:masterClrMapping/>
  </p:clrMapOvr>
  <p:transition spd="med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9409" y="-247171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09728" indent="0">
              <a:buNone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 대책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79409" y="965200"/>
            <a:ext cx="9144000" cy="54582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 처리 복구 절차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79409" y="787221"/>
            <a:ext cx="11890577" cy="52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84213" y="1492779"/>
            <a:ext cx="1041400" cy="9139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1950" y="1811279"/>
            <a:ext cx="1990725" cy="287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차 처리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32124" y="2139831"/>
            <a:ext cx="1771650" cy="4044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장애접수 및 내용 분석 자체 해결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897312" y="2499643"/>
            <a:ext cx="0" cy="2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188836" y="2658817"/>
            <a:ext cx="2716415" cy="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6"/>
            <a:endCxn id="8" idx="1"/>
          </p:cNvCxnSpPr>
          <p:nvPr/>
        </p:nvCxnSpPr>
        <p:spPr>
          <a:xfrm>
            <a:off x="1725613" y="1949751"/>
            <a:ext cx="1176337" cy="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01950" y="4737192"/>
            <a:ext cx="2003425" cy="334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장애 처리 결과 보고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0958" y="1705916"/>
            <a:ext cx="88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장애발생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3807" y="2427729"/>
            <a:ext cx="45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04912" y="2730815"/>
            <a:ext cx="82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장애해결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943198" y="2786664"/>
            <a:ext cx="1959027" cy="302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 처리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032124" y="3127362"/>
            <a:ext cx="1771650" cy="330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검토 회의 및 승인 요청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914650" y="3752932"/>
            <a:ext cx="1990725" cy="270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차 처리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32123" y="4080140"/>
            <a:ext cx="1771651" cy="324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검토 회의 및 승인 요청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871912" y="3464056"/>
            <a:ext cx="0" cy="2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857621" y="4404356"/>
            <a:ext cx="0" cy="2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933649" y="5447379"/>
            <a:ext cx="1971726" cy="334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장애 처리 결과 관리</a:t>
            </a:r>
          </a:p>
        </p:txBody>
      </p:sp>
      <p:cxnSp>
        <p:nvCxnSpPr>
          <p:cNvPr id="530443" name="직선 화살표 연결선 530442"/>
          <p:cNvCxnSpPr/>
          <p:nvPr/>
        </p:nvCxnSpPr>
        <p:spPr>
          <a:xfrm flipV="1">
            <a:off x="1180052" y="2407981"/>
            <a:ext cx="8784" cy="249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445" name="직선 연결선 530444"/>
          <p:cNvCxnSpPr>
            <a:endCxn id="25" idx="1"/>
          </p:cNvCxnSpPr>
          <p:nvPr/>
        </p:nvCxnSpPr>
        <p:spPr>
          <a:xfrm>
            <a:off x="1198388" y="4900141"/>
            <a:ext cx="1703562" cy="4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1190930" y="3582714"/>
            <a:ext cx="2685745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14926" y="3483394"/>
            <a:ext cx="631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승인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4912" y="3658154"/>
            <a:ext cx="82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승인거절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887938" y="5072059"/>
            <a:ext cx="0" cy="35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1191470" y="4534888"/>
            <a:ext cx="2685745" cy="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16732" y="4572731"/>
            <a:ext cx="82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장애해결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14926" y="4423694"/>
            <a:ext cx="75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200" dirty="0"/>
              <a:t>아니요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197722" y="1787225"/>
            <a:ext cx="2834654" cy="745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사용자의 장애 사항 접수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장애 유형에 따른 분석</a:t>
            </a:r>
          </a:p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자체 해결 가능 할 경우 즉시 조치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194571" y="2795980"/>
            <a:ext cx="4176437" cy="745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장애 내용 분석 및 장애 조치 사항 점검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추가 비용 발생 시 상위 경영진과 협의 후 유지보수 수행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182355" y="3734072"/>
            <a:ext cx="3199645" cy="670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전담 유지보수 팀의 정밀 분석 및 문제해결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160516" y="4739037"/>
            <a:ext cx="1558661" cy="460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처리 결과를 보고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171982" y="5429544"/>
            <a:ext cx="1547196" cy="483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50000"/>
              </a:lnSpc>
              <a:buNone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1200" dirty="0">
                <a:solidFill>
                  <a:schemeClr val="tx1"/>
                </a:solidFill>
              </a:rPr>
              <a:t> 처리 결과를 관리</a:t>
            </a:r>
          </a:p>
        </p:txBody>
      </p:sp>
    </p:spTree>
    <p:extLst>
      <p:ext uri="{BB962C8B-B14F-4D97-AF65-F5344CB8AC3E}">
        <p14:creationId xmlns:p14="http://schemas.microsoft.com/office/powerpoint/2010/main" xmlns="" val="3993978109"/>
      </p:ext>
    </p:extLst>
  </p:cSld>
  <p:clrMapOvr>
    <a:masterClrMapping/>
  </p:clrMapOvr>
  <p:transition spd="med"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210641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유형별 대처 방안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88951" y="1698178"/>
          <a:ext cx="9036049" cy="3142667"/>
        </p:xfrm>
        <a:graphic>
          <a:graphicData uri="http://schemas.openxmlformats.org/drawingml/2006/table">
            <a:tbl>
              <a:tblPr/>
              <a:tblGrid>
                <a:gridCol w="1566173">
                  <a:extLst>
                    <a:ext uri="{9D8B030D-6E8A-4147-A177-3AD203B41FA5}">
                      <a16:colId xmlns:a16="http://schemas.microsoft.com/office/drawing/2014/main" xmlns="" val="2269659998"/>
                    </a:ext>
                  </a:extLst>
                </a:gridCol>
                <a:gridCol w="3734938">
                  <a:extLst>
                    <a:ext uri="{9D8B030D-6E8A-4147-A177-3AD203B41FA5}">
                      <a16:colId xmlns:a16="http://schemas.microsoft.com/office/drawing/2014/main" xmlns="" val="2844640180"/>
                    </a:ext>
                  </a:extLst>
                </a:gridCol>
                <a:gridCol w="3734938">
                  <a:extLst>
                    <a:ext uri="{9D8B030D-6E8A-4147-A177-3AD203B41FA5}">
                      <a16:colId xmlns:a16="http://schemas.microsoft.com/office/drawing/2014/main" xmlns="" val="1034817254"/>
                    </a:ext>
                  </a:extLst>
                </a:gridCol>
              </a:tblGrid>
              <a:tr h="4732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유형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2397282"/>
                  </a:ext>
                </a:extLst>
              </a:tr>
              <a:tr h="53761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</a:t>
                      </a: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 프로그램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응용 프로그램 수정 후 재적용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5489093"/>
                  </a:ext>
                </a:extLst>
              </a:tr>
              <a:tr h="537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데이터 확인 후 수정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8439384"/>
                  </a:ext>
                </a:extLst>
              </a:tr>
              <a:tr h="1040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오류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재실행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Batch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kill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원인 제거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Batch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성격에 따라 즉시 재실행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808" marR="60808" marT="16812" marB="168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279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1725642"/>
      </p:ext>
    </p:extLst>
  </p:cSld>
  <p:clrMapOvr>
    <a:masterClrMapping/>
  </p:clrMapOvr>
  <p:transition spd="med"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1014338"/>
            <a:ext cx="9144000" cy="576598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68300" y="-23889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교육 계획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88762" y="1035147"/>
          <a:ext cx="7753537" cy="5747736"/>
        </p:xfrm>
        <a:graphic>
          <a:graphicData uri="http://schemas.openxmlformats.org/drawingml/2006/table">
            <a:tbl>
              <a:tblPr/>
              <a:tblGrid>
                <a:gridCol w="709064">
                  <a:extLst>
                    <a:ext uri="{9D8B030D-6E8A-4147-A177-3AD203B41FA5}">
                      <a16:colId xmlns:a16="http://schemas.microsoft.com/office/drawing/2014/main" xmlns="" val="1665141786"/>
                    </a:ext>
                  </a:extLst>
                </a:gridCol>
                <a:gridCol w="744426">
                  <a:extLst>
                    <a:ext uri="{9D8B030D-6E8A-4147-A177-3AD203B41FA5}">
                      <a16:colId xmlns:a16="http://schemas.microsoft.com/office/drawing/2014/main" xmlns="" val="1423235164"/>
                    </a:ext>
                  </a:extLst>
                </a:gridCol>
                <a:gridCol w="1089067">
                  <a:extLst>
                    <a:ext uri="{9D8B030D-6E8A-4147-A177-3AD203B41FA5}">
                      <a16:colId xmlns:a16="http://schemas.microsoft.com/office/drawing/2014/main" xmlns="" val="167724625"/>
                    </a:ext>
                  </a:extLst>
                </a:gridCol>
                <a:gridCol w="3515343">
                  <a:extLst>
                    <a:ext uri="{9D8B030D-6E8A-4147-A177-3AD203B41FA5}">
                      <a16:colId xmlns:a16="http://schemas.microsoft.com/office/drawing/2014/main" xmlns="" val="3016871450"/>
                    </a:ext>
                  </a:extLst>
                </a:gridCol>
                <a:gridCol w="1061496">
                  <a:extLst>
                    <a:ext uri="{9D8B030D-6E8A-4147-A177-3AD203B41FA5}">
                      <a16:colId xmlns:a16="http://schemas.microsoft.com/office/drawing/2014/main" xmlns="" val="392525421"/>
                    </a:ext>
                  </a:extLst>
                </a:gridCol>
                <a:gridCol w="634141">
                  <a:extLst>
                    <a:ext uri="{9D8B030D-6E8A-4147-A177-3AD203B41FA5}">
                      <a16:colId xmlns:a16="http://schemas.microsoft.com/office/drawing/2014/main" xmlns="" val="4048307566"/>
                    </a:ext>
                  </a:extLst>
                </a:gridCol>
              </a:tblGrid>
              <a:tr h="1395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F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교육담당자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F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교육장소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F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내용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F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대상기관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F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B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160154"/>
                  </a:ext>
                </a:extLst>
              </a:tr>
              <a:tr h="5305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16.06.19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박병윤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게시글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방법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방법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534402"/>
                  </a:ext>
                </a:extLst>
              </a:tr>
              <a:tr h="2618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⦁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수료증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수료증 발급 및 발급 조회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2293212"/>
                  </a:ext>
                </a:extLst>
              </a:tr>
              <a:tr h="7992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윤병일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⦁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수강신청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 신청 기능 전반에 대한 교육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수강신청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수강취소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 목록 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입금처리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UI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기반으로 기능 설명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 및 주의사항을 중점적으로 교육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제작된 매뉴얼 내용 기반으로 설명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후 피드백을 받아 미흡한 부분에 대해 추가 자료 작성 및 전달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8130298"/>
                  </a:ext>
                </a:extLst>
              </a:tr>
              <a:tr h="396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강의평가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120432"/>
                  </a:ext>
                </a:extLst>
              </a:tr>
              <a:tr h="2618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최정헌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게시판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정보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840056"/>
                  </a:ext>
                </a:extLst>
              </a:tr>
              <a:tr h="2618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문성철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모임 방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모임 방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관리 전반에 대한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4990603"/>
                  </a:ext>
                </a:extLst>
              </a:tr>
              <a:tr h="2618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 훈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운영 과목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과목 관리 및 변경 이력 조회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1585341"/>
                  </a:ext>
                </a:extLst>
              </a:tr>
              <a:tr h="396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이화정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출결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출결 정보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수료여부 검사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5165176"/>
                  </a:ext>
                </a:extLst>
              </a:tr>
              <a:tr h="2618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권보성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회원관리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하는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2301325"/>
                  </a:ext>
                </a:extLst>
              </a:tr>
              <a:tr h="5305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16.06.28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이지은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⦁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모임 방 게시글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연결 상태 점검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모임 방 게시글과 댓글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관리 교육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모임방의 첨부파일 관리 방법 및 권한관리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4252171"/>
                  </a:ext>
                </a:extLst>
              </a:tr>
              <a:tr h="5305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16.06.29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윤정근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개설과목 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연간교육일정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개설과정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개설강의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6152678"/>
                  </a:ext>
                </a:extLst>
              </a:tr>
              <a:tr h="3962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16.06.30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분반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이성원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디지털관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⦁ 직원관리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직원정보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업무평가결과 등록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기능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2787" marR="22787" marT="6300" marB="63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681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7671886"/>
      </p:ext>
    </p:extLst>
  </p:cSld>
  <p:clrMapOvr>
    <a:masterClrMapping/>
  </p:clrMapOvr>
  <p:transition spd="med"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452077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 계산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739898" y="3170738"/>
          <a:ext cx="6696202" cy="2774950"/>
        </p:xfrm>
        <a:graphic>
          <a:graphicData uri="http://schemas.openxmlformats.org/drawingml/2006/table">
            <a:tbl>
              <a:tblPr/>
              <a:tblGrid>
                <a:gridCol w="1291463">
                  <a:extLst>
                    <a:ext uri="{9D8B030D-6E8A-4147-A177-3AD203B41FA5}">
                      <a16:colId xmlns:a16="http://schemas.microsoft.com/office/drawing/2014/main" xmlns="" val="3465041731"/>
                    </a:ext>
                  </a:extLst>
                </a:gridCol>
                <a:gridCol w="5404739">
                  <a:extLst>
                    <a:ext uri="{9D8B030D-6E8A-4147-A177-3AD203B41FA5}">
                      <a16:colId xmlns:a16="http://schemas.microsoft.com/office/drawing/2014/main" xmlns="" val="2382522809"/>
                    </a:ext>
                  </a:extLst>
                </a:gridCol>
              </a:tblGrid>
              <a:tr h="166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5717318"/>
                  </a:ext>
                </a:extLst>
              </a:tr>
              <a:tr h="846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초기집중 기간 유지보수 비용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16,622,480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33,244,960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4,006,527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4,006,527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2,493,372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7,480,116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44,731,603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7353335"/>
                  </a:ext>
                </a:extLst>
              </a:tr>
              <a:tr h="622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상시 기간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 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3,434,166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3,434,166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2,137,176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*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12,823,056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16,257,222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2998075"/>
                  </a:ext>
                </a:extLst>
              </a:tr>
              <a:tr h="4973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비용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60,988,825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024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1000" y="1335866"/>
          <a:ext cx="4539742" cy="1503013"/>
        </p:xfrm>
        <a:graphic>
          <a:graphicData uri="http://schemas.openxmlformats.org/drawingml/2006/table">
            <a:tbl>
              <a:tblPr/>
              <a:tblGrid>
                <a:gridCol w="1447927">
                  <a:extLst>
                    <a:ext uri="{9D8B030D-6E8A-4147-A177-3AD203B41FA5}">
                      <a16:colId xmlns:a16="http://schemas.microsoft.com/office/drawing/2014/main" xmlns="" val="2421703108"/>
                    </a:ext>
                  </a:extLst>
                </a:gridCol>
                <a:gridCol w="1919097">
                  <a:extLst>
                    <a:ext uri="{9D8B030D-6E8A-4147-A177-3AD203B41FA5}">
                      <a16:colId xmlns:a16="http://schemas.microsoft.com/office/drawing/2014/main" xmlns="" val="1977234115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xmlns="" val="1240582620"/>
                    </a:ext>
                  </a:extLst>
                </a:gridCol>
              </a:tblGrid>
              <a:tr h="3379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7682880"/>
                  </a:ext>
                </a:extLst>
              </a:tr>
              <a:tr h="3883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초급기술자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190,787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9323429"/>
                  </a:ext>
                </a:extLst>
              </a:tr>
              <a:tr h="3883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초급기능사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118,732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303157"/>
                  </a:ext>
                </a:extLst>
              </a:tr>
              <a:tr h="38836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02712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400" y="2889159"/>
            <a:ext cx="144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50" dirty="0"/>
              <a:t>&lt;</a:t>
            </a:r>
            <a:r>
              <a:rPr lang="ko-KR" altLang="en-US" sz="1050" dirty="0"/>
              <a:t>노임단가 표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650870" y="5936187"/>
            <a:ext cx="1717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050" dirty="0"/>
              <a:t>&lt; </a:t>
            </a:r>
            <a:r>
              <a:rPr lang="ko-KR" altLang="en-US" sz="1050" dirty="0"/>
              <a:t>유지보수 총 비용</a:t>
            </a:r>
            <a:r>
              <a:rPr lang="en-US" altLang="ko-KR" sz="1050" dirty="0"/>
              <a:t>&gt;</a:t>
            </a:r>
            <a:r>
              <a:rPr lang="ko-KR" alt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0764791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515" y="1527886"/>
            <a:ext cx="9181726" cy="5149216"/>
          </a:xfrm>
          <a:prstGeom prst="rect">
            <a:avLst/>
          </a:prstGeom>
          <a:ln>
            <a:noFill/>
          </a:ln>
        </p:spPr>
      </p:pic>
      <p:sp>
        <p:nvSpPr>
          <p:cNvPr id="26" name="직사각형 25"/>
          <p:cNvSpPr/>
          <p:nvPr/>
        </p:nvSpPr>
        <p:spPr>
          <a:xfrm>
            <a:off x="358515" y="2495550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8515" y="3463214"/>
            <a:ext cx="4184910" cy="876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58515" y="4430878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수정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8515" y="5615864"/>
            <a:ext cx="4184910" cy="10936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질문 조회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63814" y="1619250"/>
            <a:ext cx="1565535" cy="3790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수행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49738" y="4354678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조회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349738" y="3097075"/>
            <a:ext cx="3190503" cy="11698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강의 평가 결과  등록 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381000" y="1562100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구성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630421" y="1587500"/>
            <a:ext cx="4902200" cy="3822700"/>
          </a:xfrm>
          <a:custGeom>
            <a:avLst/>
            <a:gdLst>
              <a:gd name="connsiteX0" fmla="*/ 12700 w 4902200"/>
              <a:gd name="connsiteY0" fmla="*/ 25400 h 3822700"/>
              <a:gd name="connsiteX1" fmla="*/ 1612900 w 4902200"/>
              <a:gd name="connsiteY1" fmla="*/ 0 h 3822700"/>
              <a:gd name="connsiteX2" fmla="*/ 1612900 w 4902200"/>
              <a:gd name="connsiteY2" fmla="*/ 1511300 h 3822700"/>
              <a:gd name="connsiteX3" fmla="*/ 4902200 w 4902200"/>
              <a:gd name="connsiteY3" fmla="*/ 1511300 h 3822700"/>
              <a:gd name="connsiteX4" fmla="*/ 4902200 w 4902200"/>
              <a:gd name="connsiteY4" fmla="*/ 2692400 h 3822700"/>
              <a:gd name="connsiteX5" fmla="*/ 1600200 w 4902200"/>
              <a:gd name="connsiteY5" fmla="*/ 2692400 h 3822700"/>
              <a:gd name="connsiteX6" fmla="*/ 1600200 w 4902200"/>
              <a:gd name="connsiteY6" fmla="*/ 3822700 h 3822700"/>
              <a:gd name="connsiteX7" fmla="*/ 0 w 4902200"/>
              <a:gd name="connsiteY7" fmla="*/ 3822700 h 3822700"/>
              <a:gd name="connsiteX8" fmla="*/ 12700 w 4902200"/>
              <a:gd name="connsiteY8" fmla="*/ 254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02200" h="3822700">
                <a:moveTo>
                  <a:pt x="12700" y="25400"/>
                </a:moveTo>
                <a:lnTo>
                  <a:pt x="1612900" y="0"/>
                </a:lnTo>
                <a:lnTo>
                  <a:pt x="1612900" y="1511300"/>
                </a:lnTo>
                <a:lnTo>
                  <a:pt x="4902200" y="1511300"/>
                </a:lnTo>
                <a:lnTo>
                  <a:pt x="4902200" y="2692400"/>
                </a:lnTo>
                <a:lnTo>
                  <a:pt x="1600200" y="2692400"/>
                </a:lnTo>
                <a:lnTo>
                  <a:pt x="1600200" y="3822700"/>
                </a:lnTo>
                <a:lnTo>
                  <a:pt x="0" y="3822700"/>
                </a:lnTo>
                <a:cubicBezTo>
                  <a:pt x="4233" y="2556933"/>
                  <a:pt x="8467" y="1291167"/>
                  <a:pt x="12700" y="2540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강의 평가 수행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78521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설계</a:t>
            </a:r>
            <a:endParaRPr lang="en-US" altLang="ko-KR" sz="3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서브 시스템 구조도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7" name="그림 39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014" y="1891703"/>
            <a:ext cx="7568427" cy="4883866"/>
          </a:xfrm>
          <a:prstGeom prst="rect">
            <a:avLst/>
          </a:prstGeom>
        </p:spPr>
      </p:pic>
      <p:sp>
        <p:nvSpPr>
          <p:cNvPr id="398" name="Rectangle 2"/>
          <p:cNvSpPr txBox="1">
            <a:spLocks noChangeArrowheads="1"/>
          </p:cNvSpPr>
          <p:nvPr/>
        </p:nvSpPr>
        <p:spPr bwMode="auto">
          <a:xfrm>
            <a:off x="381000" y="1381125"/>
            <a:ext cx="9144000" cy="43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정제된 서브 시스템 구조</a:t>
            </a:r>
            <a:endParaRPr lang="en-US" altLang="ko-KR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9868197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9427</TotalTime>
  <Words>4842</Words>
  <Application>Microsoft Office PowerPoint</Application>
  <PresentationFormat>A4 용지(210x297mm)</PresentationFormat>
  <Paragraphs>1718</Paragraphs>
  <Slides>76</Slides>
  <Notes>76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77" baseType="lpstr">
      <vt:lpstr>물방울</vt:lpstr>
      <vt:lpstr>교육센터 운영 관리 시스템 개발</vt:lpstr>
      <vt:lpstr>슬라이드 2</vt:lpstr>
      <vt:lpstr>설계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구현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시험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유지보수 계획서(SMP)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</vt:vector>
  </TitlesOfParts>
  <Company>1반_4조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Registered User</cp:lastModifiedBy>
  <cp:revision>1293</cp:revision>
  <dcterms:created xsi:type="dcterms:W3CDTF">2007-11-23T12:27:56Z</dcterms:created>
  <dcterms:modified xsi:type="dcterms:W3CDTF">2016-06-20T22:29:03Z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