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8" r:id="rId1"/>
  </p:sldMasterIdLst>
  <p:notesMasterIdLst>
    <p:notesMasterId r:id="rId35"/>
  </p:notesMasterIdLst>
  <p:handoutMasterIdLst>
    <p:handoutMasterId r:id="rId36"/>
  </p:handoutMasterIdLst>
  <p:sldIdLst>
    <p:sldId id="454" r:id="rId2"/>
    <p:sldId id="455" r:id="rId3"/>
    <p:sldId id="642" r:id="rId4"/>
    <p:sldId id="643" r:id="rId5"/>
    <p:sldId id="644" r:id="rId6"/>
    <p:sldId id="637" r:id="rId7"/>
    <p:sldId id="638" r:id="rId8"/>
    <p:sldId id="639" r:id="rId9"/>
    <p:sldId id="631" r:id="rId10"/>
    <p:sldId id="632" r:id="rId11"/>
    <p:sldId id="634" r:id="rId12"/>
    <p:sldId id="668" r:id="rId13"/>
    <p:sldId id="646" r:id="rId14"/>
    <p:sldId id="647" r:id="rId15"/>
    <p:sldId id="648" r:id="rId16"/>
    <p:sldId id="609" r:id="rId17"/>
    <p:sldId id="628" r:id="rId18"/>
    <p:sldId id="627" r:id="rId19"/>
    <p:sldId id="629" r:id="rId20"/>
    <p:sldId id="630" r:id="rId21"/>
    <p:sldId id="641" r:id="rId22"/>
    <p:sldId id="640" r:id="rId23"/>
    <p:sldId id="669" r:id="rId24"/>
    <p:sldId id="661" r:id="rId25"/>
    <p:sldId id="649" r:id="rId26"/>
    <p:sldId id="659" r:id="rId27"/>
    <p:sldId id="660" r:id="rId28"/>
    <p:sldId id="663" r:id="rId29"/>
    <p:sldId id="664" r:id="rId30"/>
    <p:sldId id="665" r:id="rId31"/>
    <p:sldId id="673" r:id="rId32"/>
    <p:sldId id="671" r:id="rId33"/>
    <p:sldId id="672" r:id="rId34"/>
  </p:sldIdLst>
  <p:sldSz cx="9906000" cy="6858000" type="A4"/>
  <p:notesSz cx="6858000" cy="9077325"/>
  <p:defaultTextStyle>
    <a:defPPr>
      <a:defRPr lang="en-US"/>
    </a:defPPr>
    <a:lvl1pPr algn="l" rtl="0" fontAlgn="base">
      <a:spcBef>
        <a:spcPct val="20000"/>
      </a:spcBef>
      <a:spcAft>
        <a:spcPct val="45000"/>
      </a:spcAft>
      <a:buChar char="•"/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45000"/>
      </a:spcAft>
      <a:buChar char="•"/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45000"/>
      </a:spcAft>
      <a:buChar char="•"/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45000"/>
      </a:spcAft>
      <a:buChar char="•"/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45000"/>
      </a:spcAft>
      <a:buChar char="•"/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59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hellie Tucker" initials="" lastIdx="103" clrIdx="0"/>
  <p:cmAuthor id="1" name="Gonzalo Arellano" initials="" lastIdx="36" clrIdx="1"/>
  <p:cmAuthor id="2" name="Microsoft Corporation" initials="" lastIdx="17" clrIdx="2"/>
  <p:cmAuthor id="3" name="Shelliet" initials="" lastIdx="1" clrIdx="3"/>
  <p:cmAuthor id="4" name="Nancy H" initials="" lastIdx="4" clrIdx="4"/>
  <p:cmAuthor id="5" name="Lisa" initials="" lastIdx="26" clrIdx="5"/>
  <p:cmAuthor id="6" name="a-pammi" initials="" lastIdx="20" clrIdx="6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FF99"/>
    <a:srgbClr val="FFFF66"/>
    <a:srgbClr val="000000"/>
    <a:srgbClr val="006600"/>
    <a:srgbClr val="00CC00"/>
    <a:srgbClr val="CC0000"/>
    <a:srgbClr val="FF00FF"/>
    <a:srgbClr val="FFFFCC"/>
    <a:srgbClr val="1216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71" autoAdjust="0"/>
    <p:restoredTop sz="93842" autoAdjust="0"/>
  </p:normalViewPr>
  <p:slideViewPr>
    <p:cSldViewPr snapToGrid="0">
      <p:cViewPr varScale="1">
        <p:scale>
          <a:sx n="82" d="100"/>
          <a:sy n="82" d="100"/>
        </p:scale>
        <p:origin x="1354" y="67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75" d="100"/>
          <a:sy n="75" d="100"/>
        </p:scale>
        <p:origin x="-1320" y="870"/>
      </p:cViewPr>
      <p:guideLst>
        <p:guide orient="horz" pos="2859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1800" cy="453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spcAft>
                <a:spcPct val="0"/>
              </a:spcAft>
              <a:buFontTx/>
              <a:buNone/>
              <a:defRPr sz="1200"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1"/>
            <a:ext cx="2971800" cy="453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buFontTx/>
              <a:buNone/>
              <a:defRPr sz="1200"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21884"/>
            <a:ext cx="2971800" cy="453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spcAft>
                <a:spcPct val="0"/>
              </a:spcAft>
              <a:buFontTx/>
              <a:buNone/>
              <a:defRPr sz="1200">
                <a:latin typeface="Arial" charset="0"/>
              </a:defRPr>
            </a:lvl1pPr>
          </a:lstStyle>
          <a:p>
            <a:r>
              <a:rPr lang="en-US" dirty="0"/>
              <a:t>(C) 2015, Quality Partners™</a:t>
            </a:r>
          </a:p>
        </p:txBody>
      </p:sp>
      <p:sp>
        <p:nvSpPr>
          <p:cNvPr id="389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21884"/>
            <a:ext cx="2971800" cy="453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buFontTx/>
              <a:buNone/>
              <a:defRPr sz="1200">
                <a:latin typeface="Arial" charset="0"/>
              </a:defRPr>
            </a:lvl1pPr>
          </a:lstStyle>
          <a:p>
            <a:fld id="{5EEB39D7-7531-4E83-92F1-90594BE2CD79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627015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1800" cy="453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spcAft>
                <a:spcPct val="0"/>
              </a:spcAft>
              <a:buFontTx/>
              <a:buNone/>
              <a:defRPr sz="1200"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1"/>
            <a:ext cx="2971800" cy="453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buFontTx/>
              <a:buNone/>
              <a:defRPr sz="1200"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440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71550" y="681038"/>
            <a:ext cx="4914900" cy="3403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40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11730"/>
            <a:ext cx="5486400" cy="4084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40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21884"/>
            <a:ext cx="2971800" cy="453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spcAft>
                <a:spcPct val="0"/>
              </a:spcAft>
              <a:buFontTx/>
              <a:buNone/>
              <a:defRPr sz="1200">
                <a:latin typeface="Arial" charset="0"/>
              </a:defRPr>
            </a:lvl1pPr>
          </a:lstStyle>
          <a:p>
            <a:r>
              <a:rPr lang="en-US" dirty="0"/>
              <a:t>(C) 2015, Quality Partners™</a:t>
            </a:r>
          </a:p>
        </p:txBody>
      </p:sp>
      <p:sp>
        <p:nvSpPr>
          <p:cNvPr id="440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21884"/>
            <a:ext cx="2971800" cy="453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buFontTx/>
              <a:buNone/>
              <a:defRPr sz="1200">
                <a:latin typeface="Arial" charset="0"/>
              </a:defRPr>
            </a:lvl1pPr>
          </a:lstStyle>
          <a:p>
            <a:fld id="{5CFEF4BD-9F03-48F3-AF82-04B8417AB676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947696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4D4E97-8781-4CCF-B620-42E64E40BACB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518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71550" y="681038"/>
            <a:ext cx="4914900" cy="3403600"/>
          </a:xfrm>
          <a:ln/>
        </p:spPr>
      </p:sp>
      <p:sp>
        <p:nvSpPr>
          <p:cNvPr id="518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(C) 2015, Quality Partners™</a:t>
            </a:r>
          </a:p>
        </p:txBody>
      </p:sp>
    </p:spTree>
    <p:extLst>
      <p:ext uri="{BB962C8B-B14F-4D97-AF65-F5344CB8AC3E}">
        <p14:creationId xmlns:p14="http://schemas.microsoft.com/office/powerpoint/2010/main" val="31523231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69BF38-E062-443E-A178-62CF28831FA3}" type="slidenum">
              <a:rPr lang="en-US"/>
              <a:pPr/>
              <a:t>10</a:t>
            </a:fld>
            <a:endParaRPr lang="en-US" dirty="0"/>
          </a:p>
        </p:txBody>
      </p:sp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71550" y="681038"/>
            <a:ext cx="4914900" cy="3403600"/>
          </a:xfrm>
          <a:ln/>
        </p:spPr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ct val="75000"/>
              </a:spcAft>
            </a:pPr>
            <a:r>
              <a:rPr lang="ko-KR" altLang="en-US" dirty="0" smtClean="0"/>
              <a:t>시스템 프로그래밍 작업시간의 계산은 중요</a:t>
            </a:r>
            <a:endParaRPr lang="en-US" altLang="ko-KR" dirty="0" smtClean="0"/>
          </a:p>
          <a:p>
            <a:pPr>
              <a:spcAft>
                <a:spcPct val="75000"/>
              </a:spcAft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(C) 2015, Quality Partners™</a:t>
            </a:r>
          </a:p>
        </p:txBody>
      </p:sp>
    </p:spTree>
    <p:extLst>
      <p:ext uri="{BB962C8B-B14F-4D97-AF65-F5344CB8AC3E}">
        <p14:creationId xmlns:p14="http://schemas.microsoft.com/office/powerpoint/2010/main" val="2974516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69BF38-E062-443E-A178-62CF28831FA3}" type="slidenum">
              <a:rPr lang="en-US"/>
              <a:pPr/>
              <a:t>11</a:t>
            </a:fld>
            <a:endParaRPr lang="en-US" dirty="0"/>
          </a:p>
        </p:txBody>
      </p:sp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71550" y="681038"/>
            <a:ext cx="4914900" cy="3403600"/>
          </a:xfrm>
          <a:ln/>
        </p:spPr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ct val="75000"/>
              </a:spcAft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(C) 2015, Quality Partners™</a:t>
            </a:r>
          </a:p>
        </p:txBody>
      </p:sp>
    </p:spTree>
    <p:extLst>
      <p:ext uri="{BB962C8B-B14F-4D97-AF65-F5344CB8AC3E}">
        <p14:creationId xmlns:p14="http://schemas.microsoft.com/office/powerpoint/2010/main" val="19757782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69BF38-E062-443E-A178-62CF28831FA3}" type="slidenum">
              <a:rPr lang="en-US"/>
              <a:pPr/>
              <a:t>12</a:t>
            </a:fld>
            <a:endParaRPr lang="en-US" dirty="0"/>
          </a:p>
        </p:txBody>
      </p:sp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71550" y="681038"/>
            <a:ext cx="4914900" cy="3403600"/>
          </a:xfrm>
          <a:ln/>
        </p:spPr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ct val="75000"/>
              </a:spcAft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(C) 2015, Quality Partners™</a:t>
            </a:r>
          </a:p>
        </p:txBody>
      </p:sp>
    </p:spTree>
    <p:extLst>
      <p:ext uri="{BB962C8B-B14F-4D97-AF65-F5344CB8AC3E}">
        <p14:creationId xmlns:p14="http://schemas.microsoft.com/office/powerpoint/2010/main" val="7179976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69BF38-E062-443E-A178-62CF28831FA3}" type="slidenum">
              <a:rPr lang="en-US"/>
              <a:pPr/>
              <a:t>13</a:t>
            </a:fld>
            <a:endParaRPr lang="en-US" dirty="0"/>
          </a:p>
        </p:txBody>
      </p:sp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71550" y="681038"/>
            <a:ext cx="4914900" cy="3403600"/>
          </a:xfrm>
          <a:ln/>
        </p:spPr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ct val="75000"/>
              </a:spcAft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(C) 2015, Quality Partners™</a:t>
            </a:r>
          </a:p>
        </p:txBody>
      </p:sp>
    </p:spTree>
    <p:extLst>
      <p:ext uri="{BB962C8B-B14F-4D97-AF65-F5344CB8AC3E}">
        <p14:creationId xmlns:p14="http://schemas.microsoft.com/office/powerpoint/2010/main" val="41263298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69BF38-E062-443E-A178-62CF28831FA3}" type="slidenum">
              <a:rPr lang="en-US"/>
              <a:pPr/>
              <a:t>14</a:t>
            </a:fld>
            <a:endParaRPr lang="en-US" dirty="0"/>
          </a:p>
        </p:txBody>
      </p:sp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71550" y="681038"/>
            <a:ext cx="4914900" cy="3403600"/>
          </a:xfrm>
          <a:ln/>
        </p:spPr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ct val="75000"/>
              </a:spcAft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(C) 2015, Quality Partners™</a:t>
            </a:r>
          </a:p>
        </p:txBody>
      </p:sp>
    </p:spTree>
    <p:extLst>
      <p:ext uri="{BB962C8B-B14F-4D97-AF65-F5344CB8AC3E}">
        <p14:creationId xmlns:p14="http://schemas.microsoft.com/office/powerpoint/2010/main" val="17965627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69BF38-E062-443E-A178-62CF28831FA3}" type="slidenum">
              <a:rPr lang="en-US"/>
              <a:pPr/>
              <a:t>15</a:t>
            </a:fld>
            <a:endParaRPr lang="en-US" dirty="0"/>
          </a:p>
        </p:txBody>
      </p:sp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71550" y="681038"/>
            <a:ext cx="4914900" cy="3403600"/>
          </a:xfrm>
          <a:ln/>
        </p:spPr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ct val="75000"/>
              </a:spcAft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(C) 2015, Quality Partners™</a:t>
            </a:r>
          </a:p>
        </p:txBody>
      </p:sp>
    </p:spTree>
    <p:extLst>
      <p:ext uri="{BB962C8B-B14F-4D97-AF65-F5344CB8AC3E}">
        <p14:creationId xmlns:p14="http://schemas.microsoft.com/office/powerpoint/2010/main" val="10336372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69BF38-E062-443E-A178-62CF28831FA3}" type="slidenum">
              <a:rPr lang="en-US"/>
              <a:pPr/>
              <a:t>16</a:t>
            </a:fld>
            <a:endParaRPr lang="en-US" dirty="0"/>
          </a:p>
        </p:txBody>
      </p:sp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71550" y="681038"/>
            <a:ext cx="4914900" cy="3403600"/>
          </a:xfrm>
          <a:ln/>
        </p:spPr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ct val="75000"/>
              </a:spcAft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(C) 2015, Quality Partners™</a:t>
            </a:r>
          </a:p>
        </p:txBody>
      </p:sp>
    </p:spTree>
    <p:extLst>
      <p:ext uri="{BB962C8B-B14F-4D97-AF65-F5344CB8AC3E}">
        <p14:creationId xmlns:p14="http://schemas.microsoft.com/office/powerpoint/2010/main" val="37735362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69BF38-E062-443E-A178-62CF28831FA3}" type="slidenum">
              <a:rPr lang="en-US"/>
              <a:pPr/>
              <a:t>17</a:t>
            </a:fld>
            <a:endParaRPr lang="en-US" dirty="0"/>
          </a:p>
        </p:txBody>
      </p:sp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71550" y="681038"/>
            <a:ext cx="4914900" cy="3403600"/>
          </a:xfrm>
          <a:ln/>
        </p:spPr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ct val="75000"/>
              </a:spcAft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(C) 2015, Quality Partners™</a:t>
            </a:r>
          </a:p>
        </p:txBody>
      </p:sp>
    </p:spTree>
    <p:extLst>
      <p:ext uri="{BB962C8B-B14F-4D97-AF65-F5344CB8AC3E}">
        <p14:creationId xmlns:p14="http://schemas.microsoft.com/office/powerpoint/2010/main" val="1223136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69BF38-E062-443E-A178-62CF28831FA3}" type="slidenum">
              <a:rPr lang="en-US"/>
              <a:pPr/>
              <a:t>18</a:t>
            </a:fld>
            <a:endParaRPr lang="en-US" dirty="0"/>
          </a:p>
        </p:txBody>
      </p:sp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71550" y="681038"/>
            <a:ext cx="4914900" cy="3403600"/>
          </a:xfrm>
          <a:ln/>
        </p:spPr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ct val="75000"/>
              </a:spcAft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(C) 2015, Quality Partners™</a:t>
            </a:r>
          </a:p>
        </p:txBody>
      </p:sp>
    </p:spTree>
    <p:extLst>
      <p:ext uri="{BB962C8B-B14F-4D97-AF65-F5344CB8AC3E}">
        <p14:creationId xmlns:p14="http://schemas.microsoft.com/office/powerpoint/2010/main" val="23762982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69BF38-E062-443E-A178-62CF28831FA3}" type="slidenum">
              <a:rPr lang="en-US"/>
              <a:pPr/>
              <a:t>19</a:t>
            </a:fld>
            <a:endParaRPr lang="en-US" dirty="0"/>
          </a:p>
        </p:txBody>
      </p:sp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71550" y="681038"/>
            <a:ext cx="4914900" cy="3403600"/>
          </a:xfrm>
          <a:ln/>
        </p:spPr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ct val="75000"/>
              </a:spcAft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(C) 2015, Quality Partners™</a:t>
            </a:r>
          </a:p>
        </p:txBody>
      </p:sp>
    </p:spTree>
    <p:extLst>
      <p:ext uri="{BB962C8B-B14F-4D97-AF65-F5344CB8AC3E}">
        <p14:creationId xmlns:p14="http://schemas.microsoft.com/office/powerpoint/2010/main" val="16740223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535C381-F436-4280-B944-52291267073C}" type="slidenum">
              <a:rPr lang="en-US"/>
              <a:pPr/>
              <a:t>2</a:t>
            </a:fld>
            <a:endParaRPr lang="en-US" dirty="0"/>
          </a:p>
        </p:txBody>
      </p:sp>
      <p:sp>
        <p:nvSpPr>
          <p:cNvPr id="521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71550" y="681038"/>
            <a:ext cx="4914900" cy="3403600"/>
          </a:xfrm>
          <a:ln/>
        </p:spPr>
      </p:sp>
      <p:sp>
        <p:nvSpPr>
          <p:cNvPr id="521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(C) 2015, Quality Partners™</a:t>
            </a:r>
          </a:p>
        </p:txBody>
      </p:sp>
    </p:spTree>
    <p:extLst>
      <p:ext uri="{BB962C8B-B14F-4D97-AF65-F5344CB8AC3E}">
        <p14:creationId xmlns:p14="http://schemas.microsoft.com/office/powerpoint/2010/main" val="424685375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69BF38-E062-443E-A178-62CF28831FA3}" type="slidenum">
              <a:rPr lang="en-US"/>
              <a:pPr/>
              <a:t>20</a:t>
            </a:fld>
            <a:endParaRPr lang="en-US" dirty="0"/>
          </a:p>
        </p:txBody>
      </p:sp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71550" y="681038"/>
            <a:ext cx="4914900" cy="3403600"/>
          </a:xfrm>
          <a:ln/>
        </p:spPr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ct val="75000"/>
              </a:spcAft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(C) 2015, Quality Partners™</a:t>
            </a:r>
          </a:p>
        </p:txBody>
      </p:sp>
    </p:spTree>
    <p:extLst>
      <p:ext uri="{BB962C8B-B14F-4D97-AF65-F5344CB8AC3E}">
        <p14:creationId xmlns:p14="http://schemas.microsoft.com/office/powerpoint/2010/main" val="219222071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69BF38-E062-443E-A178-62CF28831FA3}" type="slidenum">
              <a:rPr lang="en-US"/>
              <a:pPr/>
              <a:t>21</a:t>
            </a:fld>
            <a:endParaRPr lang="en-US" dirty="0"/>
          </a:p>
        </p:txBody>
      </p:sp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71550" y="681038"/>
            <a:ext cx="4914900" cy="3403600"/>
          </a:xfrm>
          <a:ln/>
        </p:spPr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ct val="75000"/>
              </a:spcAft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(C) 2015, Quality Partners™</a:t>
            </a:r>
          </a:p>
        </p:txBody>
      </p:sp>
    </p:spTree>
    <p:extLst>
      <p:ext uri="{BB962C8B-B14F-4D97-AF65-F5344CB8AC3E}">
        <p14:creationId xmlns:p14="http://schemas.microsoft.com/office/powerpoint/2010/main" val="318386673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69BF38-E062-443E-A178-62CF28831FA3}" type="slidenum">
              <a:rPr lang="en-US"/>
              <a:pPr/>
              <a:t>22</a:t>
            </a:fld>
            <a:endParaRPr lang="en-US" dirty="0"/>
          </a:p>
        </p:txBody>
      </p:sp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71550" y="681038"/>
            <a:ext cx="4914900" cy="3403600"/>
          </a:xfrm>
          <a:ln/>
        </p:spPr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ct val="75000"/>
              </a:spcAft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(C) 2015, Quality Partners™</a:t>
            </a:r>
          </a:p>
        </p:txBody>
      </p:sp>
    </p:spTree>
    <p:extLst>
      <p:ext uri="{BB962C8B-B14F-4D97-AF65-F5344CB8AC3E}">
        <p14:creationId xmlns:p14="http://schemas.microsoft.com/office/powerpoint/2010/main" val="316353002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69BF38-E062-443E-A178-62CF28831FA3}" type="slidenum">
              <a:rPr lang="en-US"/>
              <a:pPr/>
              <a:t>23</a:t>
            </a:fld>
            <a:endParaRPr lang="en-US" dirty="0"/>
          </a:p>
        </p:txBody>
      </p:sp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71550" y="681038"/>
            <a:ext cx="4914900" cy="3403600"/>
          </a:xfrm>
          <a:ln/>
        </p:spPr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ct val="75000"/>
              </a:spcAft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(C) 2015, Quality Partners™</a:t>
            </a:r>
          </a:p>
        </p:txBody>
      </p:sp>
    </p:spTree>
    <p:extLst>
      <p:ext uri="{BB962C8B-B14F-4D97-AF65-F5344CB8AC3E}">
        <p14:creationId xmlns:p14="http://schemas.microsoft.com/office/powerpoint/2010/main" val="354495201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69BF38-E062-443E-A178-62CF28831FA3}" type="slidenum">
              <a:rPr lang="en-US"/>
              <a:pPr/>
              <a:t>24</a:t>
            </a:fld>
            <a:endParaRPr lang="en-US" dirty="0"/>
          </a:p>
        </p:txBody>
      </p:sp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71550" y="681038"/>
            <a:ext cx="4914900" cy="3403600"/>
          </a:xfrm>
          <a:ln/>
        </p:spPr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ct val="75000"/>
              </a:spcAft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(C) 2015, Quality Partners™</a:t>
            </a:r>
          </a:p>
        </p:txBody>
      </p:sp>
    </p:spTree>
    <p:extLst>
      <p:ext uri="{BB962C8B-B14F-4D97-AF65-F5344CB8AC3E}">
        <p14:creationId xmlns:p14="http://schemas.microsoft.com/office/powerpoint/2010/main" val="263869416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69BF38-E062-443E-A178-62CF28831FA3}" type="slidenum">
              <a:rPr lang="en-US"/>
              <a:pPr/>
              <a:t>25</a:t>
            </a:fld>
            <a:endParaRPr lang="en-US" dirty="0"/>
          </a:p>
        </p:txBody>
      </p:sp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71550" y="681038"/>
            <a:ext cx="4914900" cy="3403600"/>
          </a:xfrm>
          <a:ln/>
        </p:spPr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ct val="75000"/>
              </a:spcAft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(C) 2015, Quality Partners™</a:t>
            </a:r>
          </a:p>
        </p:txBody>
      </p:sp>
    </p:spTree>
    <p:extLst>
      <p:ext uri="{BB962C8B-B14F-4D97-AF65-F5344CB8AC3E}">
        <p14:creationId xmlns:p14="http://schemas.microsoft.com/office/powerpoint/2010/main" val="373164868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69BF38-E062-443E-A178-62CF28831FA3}" type="slidenum">
              <a:rPr lang="en-US"/>
              <a:pPr/>
              <a:t>26</a:t>
            </a:fld>
            <a:endParaRPr lang="en-US" dirty="0"/>
          </a:p>
        </p:txBody>
      </p:sp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71550" y="681038"/>
            <a:ext cx="4914900" cy="3403600"/>
          </a:xfrm>
          <a:ln/>
        </p:spPr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ct val="75000"/>
              </a:spcAft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(C) 2015, Quality Partners™</a:t>
            </a:r>
          </a:p>
        </p:txBody>
      </p:sp>
    </p:spTree>
    <p:extLst>
      <p:ext uri="{BB962C8B-B14F-4D97-AF65-F5344CB8AC3E}">
        <p14:creationId xmlns:p14="http://schemas.microsoft.com/office/powerpoint/2010/main" val="392099088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69BF38-E062-443E-A178-62CF28831FA3}" type="slidenum">
              <a:rPr lang="en-US"/>
              <a:pPr/>
              <a:t>27</a:t>
            </a:fld>
            <a:endParaRPr lang="en-US" dirty="0"/>
          </a:p>
        </p:txBody>
      </p:sp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71550" y="681038"/>
            <a:ext cx="4914900" cy="3403600"/>
          </a:xfrm>
          <a:ln/>
        </p:spPr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ct val="75000"/>
              </a:spcAft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(C) 2015, Quality Partners™</a:t>
            </a:r>
          </a:p>
        </p:txBody>
      </p:sp>
    </p:spTree>
    <p:extLst>
      <p:ext uri="{BB962C8B-B14F-4D97-AF65-F5344CB8AC3E}">
        <p14:creationId xmlns:p14="http://schemas.microsoft.com/office/powerpoint/2010/main" val="61077126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69BF38-E062-443E-A178-62CF28831FA3}" type="slidenum">
              <a:rPr lang="en-US"/>
              <a:pPr/>
              <a:t>28</a:t>
            </a:fld>
            <a:endParaRPr lang="en-US" dirty="0"/>
          </a:p>
        </p:txBody>
      </p:sp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71550" y="681038"/>
            <a:ext cx="4914900" cy="3403600"/>
          </a:xfrm>
          <a:ln/>
        </p:spPr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ct val="75000"/>
              </a:spcAft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(C) 2015, Quality Partners™</a:t>
            </a:r>
          </a:p>
        </p:txBody>
      </p:sp>
    </p:spTree>
    <p:extLst>
      <p:ext uri="{BB962C8B-B14F-4D97-AF65-F5344CB8AC3E}">
        <p14:creationId xmlns:p14="http://schemas.microsoft.com/office/powerpoint/2010/main" val="6904114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69BF38-E062-443E-A178-62CF28831FA3}" type="slidenum">
              <a:rPr lang="en-US"/>
              <a:pPr/>
              <a:t>29</a:t>
            </a:fld>
            <a:endParaRPr lang="en-US" dirty="0"/>
          </a:p>
        </p:txBody>
      </p:sp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71550" y="681038"/>
            <a:ext cx="4914900" cy="3403600"/>
          </a:xfrm>
          <a:ln/>
        </p:spPr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ct val="75000"/>
              </a:spcAft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(C) 2015, Quality Partners™</a:t>
            </a:r>
          </a:p>
        </p:txBody>
      </p:sp>
    </p:spTree>
    <p:extLst>
      <p:ext uri="{BB962C8B-B14F-4D97-AF65-F5344CB8AC3E}">
        <p14:creationId xmlns:p14="http://schemas.microsoft.com/office/powerpoint/2010/main" val="15977666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69BF38-E062-443E-A178-62CF28831FA3}" type="slidenum">
              <a:rPr lang="en-US"/>
              <a:pPr/>
              <a:t>3</a:t>
            </a:fld>
            <a:endParaRPr lang="en-US" dirty="0"/>
          </a:p>
        </p:txBody>
      </p:sp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71550" y="681038"/>
            <a:ext cx="4914900" cy="3403600"/>
          </a:xfrm>
          <a:ln/>
        </p:spPr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ct val="75000"/>
              </a:spcAft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(C) 2015, Quality Partners™</a:t>
            </a:r>
          </a:p>
        </p:txBody>
      </p:sp>
    </p:spTree>
    <p:extLst>
      <p:ext uri="{BB962C8B-B14F-4D97-AF65-F5344CB8AC3E}">
        <p14:creationId xmlns:p14="http://schemas.microsoft.com/office/powerpoint/2010/main" val="127742599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69BF38-E062-443E-A178-62CF28831FA3}" type="slidenum">
              <a:rPr lang="en-US"/>
              <a:pPr/>
              <a:t>30</a:t>
            </a:fld>
            <a:endParaRPr lang="en-US" dirty="0"/>
          </a:p>
        </p:txBody>
      </p:sp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71550" y="681038"/>
            <a:ext cx="4914900" cy="3403600"/>
          </a:xfrm>
          <a:ln/>
        </p:spPr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ct val="75000"/>
              </a:spcAft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(C) 2015, Quality Partners™</a:t>
            </a:r>
          </a:p>
        </p:txBody>
      </p:sp>
    </p:spTree>
    <p:extLst>
      <p:ext uri="{BB962C8B-B14F-4D97-AF65-F5344CB8AC3E}">
        <p14:creationId xmlns:p14="http://schemas.microsoft.com/office/powerpoint/2010/main" val="364452633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69BF38-E062-443E-A178-62CF28831FA3}" type="slidenum">
              <a:rPr lang="en-US"/>
              <a:pPr/>
              <a:t>31</a:t>
            </a:fld>
            <a:endParaRPr lang="en-US" dirty="0"/>
          </a:p>
        </p:txBody>
      </p:sp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71550" y="681038"/>
            <a:ext cx="4914900" cy="3403600"/>
          </a:xfrm>
          <a:ln/>
        </p:spPr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ct val="75000"/>
              </a:spcAft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(C) 2015, Quality Partners™</a:t>
            </a:r>
          </a:p>
        </p:txBody>
      </p:sp>
    </p:spTree>
    <p:extLst>
      <p:ext uri="{BB962C8B-B14F-4D97-AF65-F5344CB8AC3E}">
        <p14:creationId xmlns:p14="http://schemas.microsoft.com/office/powerpoint/2010/main" val="308871703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69BF38-E062-443E-A178-62CF28831FA3}" type="slidenum">
              <a:rPr lang="en-US"/>
              <a:pPr/>
              <a:t>32</a:t>
            </a:fld>
            <a:endParaRPr lang="en-US" dirty="0"/>
          </a:p>
        </p:txBody>
      </p:sp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71550" y="681038"/>
            <a:ext cx="4914900" cy="3403600"/>
          </a:xfrm>
          <a:ln/>
        </p:spPr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ct val="75000"/>
              </a:spcAft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(C) 2015, Quality Partners™</a:t>
            </a:r>
          </a:p>
        </p:txBody>
      </p:sp>
    </p:spTree>
    <p:extLst>
      <p:ext uri="{BB962C8B-B14F-4D97-AF65-F5344CB8AC3E}">
        <p14:creationId xmlns:p14="http://schemas.microsoft.com/office/powerpoint/2010/main" val="3662734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69BF38-E062-443E-A178-62CF28831FA3}" type="slidenum">
              <a:rPr lang="en-US"/>
              <a:pPr/>
              <a:t>4</a:t>
            </a:fld>
            <a:endParaRPr lang="en-US" dirty="0"/>
          </a:p>
        </p:txBody>
      </p:sp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71550" y="681038"/>
            <a:ext cx="4914900" cy="3403600"/>
          </a:xfrm>
          <a:ln/>
        </p:spPr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ct val="75000"/>
              </a:spcAft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(C) 2015, Quality Partners™</a:t>
            </a:r>
          </a:p>
        </p:txBody>
      </p:sp>
    </p:spTree>
    <p:extLst>
      <p:ext uri="{BB962C8B-B14F-4D97-AF65-F5344CB8AC3E}">
        <p14:creationId xmlns:p14="http://schemas.microsoft.com/office/powerpoint/2010/main" val="40909095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69BF38-E062-443E-A178-62CF28831FA3}" type="slidenum">
              <a:rPr lang="en-US"/>
              <a:pPr/>
              <a:t>5</a:t>
            </a:fld>
            <a:endParaRPr lang="en-US" dirty="0"/>
          </a:p>
        </p:txBody>
      </p:sp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71550" y="681038"/>
            <a:ext cx="4914900" cy="3403600"/>
          </a:xfrm>
          <a:ln/>
        </p:spPr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ct val="75000"/>
              </a:spcAft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(C) 2015, Quality Partners™</a:t>
            </a:r>
          </a:p>
        </p:txBody>
      </p:sp>
    </p:spTree>
    <p:extLst>
      <p:ext uri="{BB962C8B-B14F-4D97-AF65-F5344CB8AC3E}">
        <p14:creationId xmlns:p14="http://schemas.microsoft.com/office/powerpoint/2010/main" val="4931699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69BF38-E062-443E-A178-62CF28831FA3}" type="slidenum">
              <a:rPr lang="en-US"/>
              <a:pPr/>
              <a:t>6</a:t>
            </a:fld>
            <a:endParaRPr lang="en-US" dirty="0"/>
          </a:p>
        </p:txBody>
      </p:sp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71550" y="681038"/>
            <a:ext cx="4914900" cy="3403600"/>
          </a:xfrm>
          <a:ln/>
        </p:spPr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ct val="75000"/>
              </a:spcAft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(C) 2015, Quality Partners™</a:t>
            </a:r>
          </a:p>
        </p:txBody>
      </p:sp>
    </p:spTree>
    <p:extLst>
      <p:ext uri="{BB962C8B-B14F-4D97-AF65-F5344CB8AC3E}">
        <p14:creationId xmlns:p14="http://schemas.microsoft.com/office/powerpoint/2010/main" val="32132813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69BF38-E062-443E-A178-62CF28831FA3}" type="slidenum">
              <a:rPr lang="en-US"/>
              <a:pPr/>
              <a:t>7</a:t>
            </a:fld>
            <a:endParaRPr lang="en-US" dirty="0"/>
          </a:p>
        </p:txBody>
      </p:sp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71550" y="681038"/>
            <a:ext cx="4914900" cy="3403600"/>
          </a:xfrm>
          <a:ln/>
        </p:spPr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ct val="75000"/>
              </a:spcAft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(C) 2015, Quality Partners™</a:t>
            </a:r>
          </a:p>
        </p:txBody>
      </p:sp>
    </p:spTree>
    <p:extLst>
      <p:ext uri="{BB962C8B-B14F-4D97-AF65-F5344CB8AC3E}">
        <p14:creationId xmlns:p14="http://schemas.microsoft.com/office/powerpoint/2010/main" val="27708163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69BF38-E062-443E-A178-62CF28831FA3}" type="slidenum">
              <a:rPr lang="en-US"/>
              <a:pPr/>
              <a:t>8</a:t>
            </a:fld>
            <a:endParaRPr lang="en-US" dirty="0"/>
          </a:p>
        </p:txBody>
      </p:sp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71550" y="681038"/>
            <a:ext cx="4914900" cy="3403600"/>
          </a:xfrm>
          <a:ln/>
        </p:spPr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ct val="75000"/>
              </a:spcAft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(C) 2015, Quality Partners™</a:t>
            </a:r>
          </a:p>
        </p:txBody>
      </p:sp>
    </p:spTree>
    <p:extLst>
      <p:ext uri="{BB962C8B-B14F-4D97-AF65-F5344CB8AC3E}">
        <p14:creationId xmlns:p14="http://schemas.microsoft.com/office/powerpoint/2010/main" val="6049023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69BF38-E062-443E-A178-62CF28831FA3}" type="slidenum">
              <a:rPr lang="en-US"/>
              <a:pPr/>
              <a:t>9</a:t>
            </a:fld>
            <a:endParaRPr lang="en-US" dirty="0"/>
          </a:p>
        </p:txBody>
      </p:sp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71550" y="681038"/>
            <a:ext cx="4914900" cy="3403600"/>
          </a:xfrm>
          <a:ln/>
        </p:spPr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ct val="7500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 smtClean="0"/>
              <a:t>조직의 목적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필요한 의사소통 및 팀 간 조율의 양 줄이기</a:t>
            </a:r>
          </a:p>
          <a:p>
            <a:pPr>
              <a:spcAft>
                <a:spcPct val="75000"/>
              </a:spcAft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(C) 2015, Quality Partners™</a:t>
            </a:r>
          </a:p>
        </p:txBody>
      </p:sp>
    </p:spTree>
    <p:extLst>
      <p:ext uri="{BB962C8B-B14F-4D97-AF65-F5344CB8AC3E}">
        <p14:creationId xmlns:p14="http://schemas.microsoft.com/office/powerpoint/2010/main" val="2634779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91368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40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42950" y="1752602"/>
            <a:ext cx="84201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42950" y="3611607"/>
            <a:ext cx="84201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4078" y="4953000"/>
            <a:ext cx="9910079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2400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2400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 sz="2400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>
          <a:xfrm>
            <a:off x="7287618" y="6407944"/>
            <a:ext cx="2080260" cy="36576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4745079" y="6407945"/>
            <a:ext cx="254657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A56BD24-41EE-41D9-B62E-FB1CF4301CE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87618" y="6407944"/>
            <a:ext cx="2080260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745079" y="6407945"/>
            <a:ext cx="254657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15712-821A-4B3B-86A1-6BFAF4FDFB8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  <p:transition spd="med">
    <p:wipe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89154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5410200"/>
            <a:ext cx="4376870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5032112" y="5410200"/>
            <a:ext cx="4378590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95300" y="1444295"/>
            <a:ext cx="4376870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1444295"/>
            <a:ext cx="4378590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287618" y="6407944"/>
            <a:ext cx="2080260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745079" y="6407945"/>
            <a:ext cx="254657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B8044-432A-4B15-A1C6-E620CE64C60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287618" y="6407944"/>
            <a:ext cx="2080260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745079" y="6407945"/>
            <a:ext cx="254657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E1B39-FF0B-47A6-B1E0-8E9383AD1C6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4876800"/>
            <a:ext cx="8105257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787900" y="5355102"/>
            <a:ext cx="4305808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90600" y="274320"/>
            <a:ext cx="8103108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87618" y="6407944"/>
            <a:ext cx="2080260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745079" y="6407945"/>
            <a:ext cx="254657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9A9ED-66B7-476C-B7BB-2367E2EC527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481330"/>
            <a:ext cx="89154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87618" y="6407944"/>
            <a:ext cx="2080260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745079" y="6407945"/>
            <a:ext cx="254657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BFAC2-E726-436E-8680-BE18D869366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14347" y="274641"/>
            <a:ext cx="1925593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41"/>
            <a:ext cx="685165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87618" y="6407944"/>
            <a:ext cx="2080260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745079" y="6407945"/>
            <a:ext cx="254657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BA7FF-6E57-48D8-B766-C5088C38AB2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085" y="76200"/>
            <a:ext cx="89154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0076" y="914400"/>
            <a:ext cx="4483496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28672" y="914400"/>
            <a:ext cx="4485217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200775"/>
            <a:ext cx="23114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200775"/>
            <a:ext cx="31369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200775"/>
            <a:ext cx="2311400" cy="476250"/>
          </a:xfrm>
        </p:spPr>
        <p:txBody>
          <a:bodyPr/>
          <a:lstStyle>
            <a:lvl1pPr>
              <a:defRPr/>
            </a:lvl1pPr>
          </a:lstStyle>
          <a:p>
            <a:fld id="{B81DC0F8-5190-4EA8-97AC-3650AEE6827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540879" y="5944936"/>
            <a:ext cx="5352343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2400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526194" y="5939011"/>
            <a:ext cx="3997989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2400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545" y="5791253"/>
            <a:ext cx="3685840" cy="1080868"/>
          </a:xfrm>
          <a:prstGeom prst="rtTriangle">
            <a:avLst/>
          </a:prstGeom>
          <a:blipFill>
            <a:blip r:embed="rId10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 sz="2400"/>
          </a:p>
        </p:txBody>
      </p:sp>
      <p:cxnSp>
        <p:nvCxnSpPr>
          <p:cNvPr id="15" name="Straight Connector 14"/>
          <p:cNvCxnSpPr/>
          <p:nvPr/>
        </p:nvCxnSpPr>
        <p:spPr>
          <a:xfrm>
            <a:off x="-10006" y="5787739"/>
            <a:ext cx="3689301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-10007" y="0"/>
            <a:ext cx="9916007" cy="1481328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-10008" y="1481328"/>
            <a:ext cx="9916008" cy="537667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/>
              <a:t>Click to edit Master text styles</a:t>
            </a:r>
          </a:p>
          <a:p>
            <a:pPr lvl="1" eaLnBrk="1" latinLnBrk="0" hangingPunct="1"/>
            <a:r>
              <a:rPr kumimoji="0" lang="en-US" dirty="0"/>
              <a:t>Second level</a:t>
            </a:r>
          </a:p>
          <a:p>
            <a:pPr lvl="2" eaLnBrk="1" latinLnBrk="0" hangingPunct="1"/>
            <a:r>
              <a:rPr kumimoji="0" lang="en-US" dirty="0"/>
              <a:t>Third level</a:t>
            </a:r>
          </a:p>
          <a:p>
            <a:pPr lvl="3" eaLnBrk="1" latinLnBrk="0" hangingPunct="1"/>
            <a:r>
              <a:rPr kumimoji="0" lang="en-US" dirty="0"/>
              <a:t>Fourth level</a:t>
            </a:r>
          </a:p>
          <a:p>
            <a:pPr lvl="4" eaLnBrk="1" latinLnBrk="0" hangingPunct="1"/>
            <a:r>
              <a:rPr kumimoji="0" lang="en-US" dirty="0"/>
              <a:t>Fifth level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9367878" y="6407945"/>
            <a:ext cx="39624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CE61FB43-EC45-4F2B-A077-E2E9432EB37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3" r:id="rId3"/>
    <p:sldLayoutId id="2147483695" r:id="rId4"/>
    <p:sldLayoutId id="2147483696" r:id="rId5"/>
    <p:sldLayoutId id="2147483698" r:id="rId6"/>
    <p:sldLayoutId id="2147483699" r:id="rId7"/>
    <p:sldLayoutId id="2147483700" r:id="rId8"/>
  </p:sldLayoutIdLst>
  <p:transition spd="med">
    <p:wipe dir="d"/>
  </p:transition>
  <p:hf hd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gi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13" Type="http://schemas.openxmlformats.org/officeDocument/2006/relationships/image" Target="../media/image15.png"/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8.jpeg"/><Relationship Id="rId11" Type="http://schemas.openxmlformats.org/officeDocument/2006/relationships/image" Target="../media/image13.png"/><Relationship Id="rId5" Type="http://schemas.openxmlformats.org/officeDocument/2006/relationships/image" Target="../media/image7.jpe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128" name="Rectangle 8"/>
          <p:cNvSpPr>
            <a:spLocks noChangeArrowheads="1"/>
          </p:cNvSpPr>
          <p:nvPr/>
        </p:nvSpPr>
        <p:spPr bwMode="auto">
          <a:xfrm>
            <a:off x="776288" y="1480302"/>
            <a:ext cx="955840" cy="355572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17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16154" y="1397000"/>
            <a:ext cx="7399523" cy="813856"/>
          </a:xfrm>
        </p:spPr>
        <p:txBody>
          <a:bodyPr>
            <a:normAutofit/>
          </a:bodyPr>
          <a:lstStyle/>
          <a:p>
            <a:pPr algn="l"/>
            <a:r>
              <a:rPr lang="ko-KR" altLang="en-US" sz="36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맨먼스</a:t>
            </a:r>
            <a:r>
              <a:rPr lang="ko-KR" altLang="en-US" sz="3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 미신 독후감 발표</a:t>
            </a:r>
            <a:endParaRPr lang="en-US" sz="36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17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32510" y="5203164"/>
            <a:ext cx="2749047" cy="808037"/>
          </a:xfrm>
        </p:spPr>
        <p:txBody>
          <a:bodyPr>
            <a:noAutofit/>
          </a:bodyPr>
          <a:lstStyle/>
          <a:p>
            <a:pPr algn="l"/>
            <a:r>
              <a:rPr lang="ko-KR" alt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팀장 </a:t>
            </a:r>
            <a:endParaRPr lang="en-US" sz="28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/>
            <a:r>
              <a:rPr lang="en-US" sz="1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14 </a:t>
            </a:r>
            <a:r>
              <a:rPr lang="ko-KR" altLang="en-US" sz="1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최재혁</a:t>
            </a:r>
            <a:endParaRPr lang="en-US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26" name="Picture 2" descr="http://ph.kyongbuk.co.kr/news/photo/201503/917110_211826_4329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288" y="501012"/>
            <a:ext cx="2835400" cy="895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3307033" y="5203164"/>
            <a:ext cx="5111307" cy="1481249"/>
          </a:xfrm>
          <a:prstGeom prst="rect">
            <a:avLst/>
          </a:prstGeom>
        </p:spPr>
        <p:txBody>
          <a:bodyPr vert="horz" lIns="45720" rIns="45720">
            <a:noAutofit/>
          </a:bodyPr>
          <a:lstStyle>
            <a:lvl1pPr marL="0" marR="64008" indent="0" algn="r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defRPr kumimoji="0" sz="2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None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None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l" fontAlgn="auto"/>
            <a:r>
              <a:rPr lang="ko-KR" altLang="en-US" sz="28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팀원 </a:t>
            </a:r>
            <a:endParaRPr lang="en-US" sz="2800" b="1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 fontAlgn="auto"/>
            <a:r>
              <a:rPr lang="en-US" sz="1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11 </a:t>
            </a:r>
            <a:r>
              <a:rPr lang="ko-KR" altLang="en-US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방지훈</a:t>
            </a:r>
            <a:r>
              <a:rPr lang="en-US" altLang="ko-KR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  12 </a:t>
            </a:r>
            <a:r>
              <a:rPr lang="ko-KR" altLang="en-US" sz="18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이도예</a:t>
            </a:r>
            <a:endParaRPr lang="en-US" altLang="ko-KR" sz="1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 fontAlgn="auto"/>
            <a:r>
              <a:rPr lang="en-US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11 </a:t>
            </a:r>
            <a:r>
              <a:rPr lang="ko-KR" altLang="en-US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김민홍  </a:t>
            </a:r>
            <a:r>
              <a:rPr lang="en-US" altLang="ko-KR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14 </a:t>
            </a:r>
            <a:r>
              <a:rPr lang="ko-KR" altLang="en-US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배선영</a:t>
            </a:r>
            <a:endParaRPr lang="en-US" altLang="ko-KR" sz="1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 fontAlgn="auto"/>
            <a:r>
              <a:rPr lang="en-US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12 </a:t>
            </a:r>
            <a:r>
              <a:rPr lang="ko-KR" altLang="en-US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김종현</a:t>
            </a:r>
            <a:endParaRPr lang="en-US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6153" y="2292989"/>
            <a:ext cx="2066670" cy="2661395"/>
          </a:xfrm>
          <a:prstGeom prst="rect">
            <a:avLst/>
          </a:prstGeom>
        </p:spPr>
      </p:pic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862641" y="5203165"/>
            <a:ext cx="2749047" cy="808037"/>
          </a:xfrm>
          <a:prstGeom prst="rect">
            <a:avLst/>
          </a:prstGeom>
        </p:spPr>
        <p:txBody>
          <a:bodyPr vert="horz" lIns="45720" rIns="45720">
            <a:noAutofit/>
          </a:bodyPr>
          <a:lstStyle>
            <a:lvl1pPr marL="0" marR="64008" indent="0" algn="r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defRPr kumimoji="0" sz="2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None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None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l" fontAlgn="auto"/>
            <a:r>
              <a:rPr lang="en-US" altLang="ko-KR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r>
              <a:rPr lang="ko-KR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조</a:t>
            </a:r>
            <a:endParaRPr lang="en-US" altLang="ko-KR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 fontAlgn="auto"/>
            <a:r>
              <a:rPr lang="en-US" altLang="ko-KR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분반</a:t>
            </a:r>
            <a:endParaRPr lang="en-US" altLang="ko-KR" sz="1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 fontAlgn="auto"/>
            <a:endParaRPr lang="en-US" altLang="ko-KR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435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381000" y="1522726"/>
            <a:ext cx="9144000" cy="5335274"/>
          </a:xfrm>
        </p:spPr>
        <p:txBody>
          <a:bodyPr>
            <a:noAutofit/>
          </a:bodyPr>
          <a:lstStyle/>
          <a:p>
            <a:pPr marL="111600" indent="0" fontAlgn="base">
              <a:spcBef>
                <a:spcPct val="20000"/>
              </a:spcBef>
              <a:spcAft>
                <a:spcPct val="45000"/>
              </a:spcAft>
              <a:buNone/>
            </a:pPr>
            <a:r>
              <a:rPr lang="en-US" altLang="ko-KR" sz="1800" b="1" dirty="0" smtClean="0">
                <a:solidFill>
                  <a:schemeClr val="accent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“</a:t>
            </a:r>
            <a:r>
              <a:rPr lang="ko-KR" altLang="en-US" sz="1800" b="1" dirty="0" smtClean="0">
                <a:solidFill>
                  <a:schemeClr val="accent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경험은 소중한 스승이지만</a:t>
            </a:r>
            <a:r>
              <a:rPr lang="en-US" altLang="ko-KR" sz="1800" b="1" dirty="0" smtClean="0">
                <a:solidFill>
                  <a:schemeClr val="accent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800" b="1" dirty="0" smtClean="0">
                <a:solidFill>
                  <a:schemeClr val="accent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어리석은 자들은 아무에게서도 배우지 못할 것이다</a:t>
            </a:r>
            <a:r>
              <a:rPr lang="en-US" altLang="ko-KR" sz="1800" b="1" dirty="0" smtClean="0">
                <a:solidFill>
                  <a:schemeClr val="accent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.“</a:t>
            </a:r>
          </a:p>
          <a:p>
            <a:pPr marL="111600" indent="0" fontAlgn="base">
              <a:spcBef>
                <a:spcPct val="20000"/>
              </a:spcBef>
              <a:spcAft>
                <a:spcPct val="45000"/>
              </a:spcAft>
              <a:buNone/>
            </a:pPr>
            <a:r>
              <a:rPr lang="ko-KR" altLang="ko-KR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시스템</a:t>
            </a:r>
            <a:r>
              <a:rPr lang="en-US" altLang="ko-KR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ko-KR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프로그래밍</a:t>
            </a:r>
            <a:r>
              <a:rPr lang="en-US" altLang="ko-KR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ko-KR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작업시간의</a:t>
            </a:r>
            <a:r>
              <a:rPr lang="en-US" altLang="ko-KR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ko-KR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계산</a:t>
            </a:r>
            <a:endParaRPr lang="en-US" altLang="ko-KR" sz="24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11600" indent="0">
              <a:buNone/>
            </a:pPr>
            <a:r>
              <a:rPr lang="ko-KR" altLang="en-US" sz="1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</a:t>
            </a:r>
            <a:r>
              <a:rPr lang="en-US" altLang="ko-KR" sz="1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ko-KR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시간을</a:t>
            </a:r>
            <a:r>
              <a:rPr lang="en-US" altLang="ko-KR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ko-KR" sz="18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정확히</a:t>
            </a:r>
            <a:r>
              <a:rPr lang="en-US" altLang="ko-KR" sz="18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ko-KR" sz="18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계산하는</a:t>
            </a:r>
            <a:r>
              <a:rPr lang="en-US" altLang="ko-KR" sz="18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ko-KR" sz="18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것을</a:t>
            </a:r>
            <a:r>
              <a:rPr lang="en-US" altLang="ko-KR" sz="18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ko-KR" sz="18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어려운</a:t>
            </a:r>
            <a:r>
              <a:rPr lang="en-US" altLang="ko-KR" sz="18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ko-KR" sz="18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</a:t>
            </a:r>
            <a:r>
              <a:rPr lang="ko-KR" altLang="ko-KR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이다</a:t>
            </a:r>
            <a:r>
              <a:rPr lang="en-US" altLang="ko-KR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endParaRPr lang="en-US" altLang="ko-KR" sz="18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11600" indent="0">
              <a:buNone/>
            </a:pP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1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코딩 작업 부분만 계산한 다음 비율을 적용하면 </a:t>
            </a:r>
            <a:r>
              <a:rPr lang="ko-KR" altLang="en-US" sz="16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안된다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111600" indent="0">
              <a:buNone/>
            </a:pP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2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격리된 작은 프로그램을 구축하는 데서 얻은 데이터는 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11600" indent="0">
              <a:buNone/>
            </a:pP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  </a:t>
            </a: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시스템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프로그래밍에서 적용될 수 없다</a:t>
            </a: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111600" indent="0">
              <a:buNone/>
            </a:pPr>
            <a:endParaRPr lang="en-US" altLang="ko-KR" sz="10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11600" indent="0">
              <a:buNone/>
            </a:pPr>
            <a:r>
              <a:rPr lang="ko-KR" altLang="en-US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경험</a:t>
            </a:r>
            <a:endParaRPr lang="en-US" altLang="ko-KR" sz="24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11600" indent="0">
              <a:buNone/>
            </a:pPr>
            <a:endParaRPr lang="en-US" altLang="ko-KR" sz="1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DC0F8-5190-4EA8-97AC-3650AEE68275}" type="slidenum">
              <a:rPr 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10</a:t>
            </a:fld>
            <a:endParaRPr 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745" y="2046439"/>
            <a:ext cx="2087900" cy="2087900"/>
          </a:xfrm>
          <a:prstGeom prst="rect">
            <a:avLst/>
          </a:prstGeom>
        </p:spPr>
      </p:pic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9253105"/>
              </p:ext>
            </p:extLst>
          </p:nvPr>
        </p:nvGraphicFramePr>
        <p:xfrm>
          <a:off x="584604" y="4532496"/>
          <a:ext cx="7781473" cy="1390632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7781473">
                  <a:extLst>
                    <a:ext uri="{9D8B030D-6E8A-4147-A177-3AD203B41FA5}">
                      <a16:colId xmlns:a16="http://schemas.microsoft.com/office/drawing/2014/main" val="2050036253"/>
                    </a:ext>
                  </a:extLst>
                </a:gridCol>
              </a:tblGrid>
              <a:tr h="34765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노동력 </a:t>
                      </a: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= (</a:t>
                      </a: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상수</a:t>
                      </a: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 X</a:t>
                      </a:r>
                      <a:r>
                        <a:rPr lang="en-US" altLang="ko-KR" sz="1600" b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(</a:t>
                      </a:r>
                      <a:r>
                        <a:rPr lang="ko-KR" altLang="en-US" sz="1600" b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명령어 수</a:t>
                      </a:r>
                      <a:r>
                        <a:rPr lang="en-US" altLang="ko-KR" sz="1600" b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r>
                        <a:rPr lang="en-US" altLang="ko-KR" sz="1600" b="0" kern="1200" baseline="300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1.5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580" marR="68580" marT="34290" marB="3429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9730367"/>
                  </a:ext>
                </a:extLst>
              </a:tr>
              <a:tr h="34765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실제 프로그래밍</a:t>
                      </a:r>
                      <a:r>
                        <a:rPr lang="en-US" altLang="ko-KR" sz="16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  <a:r>
                        <a:rPr lang="en-US" altLang="ko-KR" sz="16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6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디버깅에 쓰이는 시간은 </a:t>
                      </a:r>
                      <a:r>
                        <a:rPr lang="en-US" altLang="ko-KR" sz="16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50%</a:t>
                      </a:r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18045765"/>
                  </a:ext>
                </a:extLst>
              </a:tr>
              <a:tr h="34765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시스템 각 부분 간의 상호작용이 많을 수록</a:t>
                      </a:r>
                      <a:r>
                        <a:rPr lang="en-US" altLang="ko-KR" sz="16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6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명령어</a:t>
                      </a:r>
                      <a:r>
                        <a:rPr lang="en-US" altLang="ko-KR" sz="16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16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맨이어</a:t>
                      </a:r>
                      <a:r>
                        <a:rPr lang="ko-KR" altLang="en-US" sz="16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수가 줄어듦</a:t>
                      </a:r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590247369"/>
                  </a:ext>
                </a:extLst>
              </a:tr>
              <a:tr h="34765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적절한 고수준의 언어를 사용하면 프로그래밍 생산성이 늘어남</a:t>
                      </a:r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306933170"/>
                  </a:ext>
                </a:extLst>
              </a:tr>
            </a:tbl>
          </a:graphicData>
        </a:graphic>
      </p:graphicFrame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381000" y="0"/>
            <a:ext cx="9144000" cy="1522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ko-KR" sz="28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Part 8: </a:t>
            </a:r>
            <a:r>
              <a:rPr lang="ko-KR" altLang="en-US" sz="28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예고 홈런</a:t>
            </a:r>
            <a:endParaRPr lang="en-US" altLang="ko-KR" sz="2800" b="1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시스템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프로그래밍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작업시간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계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산</a:t>
            </a:r>
            <a:endParaRPr lang="en-US" altLang="ko-KR" kern="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7836190" y="1864851"/>
            <a:ext cx="1345240" cy="3631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11600" indent="-457200" algn="ctr">
              <a:lnSpc>
                <a:spcPct val="120000"/>
              </a:lnSpc>
              <a:buNone/>
            </a:pPr>
            <a:r>
              <a:rPr lang="en-US" altLang="ko-KR" sz="1600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1600" dirty="0" err="1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리처드</a:t>
            </a:r>
            <a:r>
              <a:rPr lang="ko-KR" altLang="en-US" sz="1600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연감</a:t>
            </a:r>
            <a:endParaRPr lang="en-US" altLang="ko-KR" sz="1600" dirty="0">
              <a:solidFill>
                <a:schemeClr val="accent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55477426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435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381000" y="1529754"/>
            <a:ext cx="9144000" cy="5328247"/>
          </a:xfrm>
        </p:spPr>
        <p:txBody>
          <a:bodyPr>
            <a:normAutofit/>
          </a:bodyPr>
          <a:lstStyle/>
          <a:p>
            <a:pPr marL="111600" indent="0" fontAlgn="base">
              <a:lnSpc>
                <a:spcPct val="120000"/>
              </a:lnSpc>
              <a:spcBef>
                <a:spcPct val="20000"/>
              </a:spcBef>
              <a:spcAft>
                <a:spcPct val="45000"/>
              </a:spcAft>
              <a:buNone/>
            </a:pPr>
            <a:r>
              <a:rPr lang="en-US" altLang="ko-KR" sz="1800" b="1" dirty="0" smtClean="0">
                <a:solidFill>
                  <a:schemeClr val="accent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“…</a:t>
            </a:r>
            <a:r>
              <a:rPr lang="ko-KR" altLang="en-US" sz="1800" b="1" dirty="0">
                <a:solidFill>
                  <a:schemeClr val="accent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아주 작은 공간에 굉장히 많은 것을 집어넣는 방법을 배워야 한다</a:t>
            </a:r>
            <a:r>
              <a:rPr lang="en-US" altLang="ko-KR" sz="1800" b="1" dirty="0">
                <a:solidFill>
                  <a:schemeClr val="accent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.” </a:t>
            </a:r>
            <a:r>
              <a:rPr lang="en-US" altLang="ko-KR" sz="1600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1600" dirty="0" err="1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에딘버러</a:t>
            </a:r>
            <a:r>
              <a:rPr lang="ko-KR" altLang="en-US" sz="1600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리뷰</a:t>
            </a:r>
            <a:endParaRPr lang="en-US" altLang="ko-KR" sz="1600" dirty="0">
              <a:solidFill>
                <a:schemeClr val="accent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11600" indent="0">
              <a:buNone/>
            </a:pPr>
            <a:endParaRPr lang="en-US" altLang="ko-KR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11600" indent="0">
              <a:buNone/>
            </a:pPr>
            <a:r>
              <a:rPr lang="ko-KR" altLang="en-US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프로그램 </a:t>
            </a:r>
            <a:r>
              <a: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공간도 </a:t>
            </a:r>
            <a:r>
              <a:rPr lang="ko-KR" altLang="en-US" sz="2400" b="1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비용</a:t>
            </a:r>
            <a:r>
              <a:rPr lang="ko-KR" altLang="en-US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이다</a:t>
            </a:r>
          </a:p>
          <a:p>
            <a:pPr marL="111600" indent="0">
              <a:buNone/>
            </a:pPr>
            <a:r>
              <a:rPr lang="ko-KR" altLang="en-US" sz="1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크기의 모든 면에 대한 예산 지정 필요</a:t>
            </a:r>
          </a:p>
          <a:p>
            <a:pPr marL="111600" indent="0">
              <a:buNone/>
            </a:pPr>
            <a:r>
              <a:rPr lang="ko-KR" altLang="en-US" sz="1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구현 </a:t>
            </a:r>
            <a:r>
              <a:rPr lang="ko-KR" altLang="en-US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담당자 </a:t>
            </a:r>
            <a:r>
              <a:rPr lang="en-US" altLang="ko-KR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목표 크기 지정</a:t>
            </a:r>
            <a:r>
              <a:rPr lang="en-US" altLang="ko-KR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크기 통제</a:t>
            </a:r>
            <a:endParaRPr lang="ko-KR" altLang="en-US" sz="1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11600" indent="0">
              <a:buNone/>
            </a:pPr>
            <a:r>
              <a:rPr lang="ko-KR" altLang="en-US" sz="1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모듈 </a:t>
            </a:r>
            <a:r>
              <a:rPr lang="ko-KR" altLang="en-US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크기 지정 시 명확한 역할 </a:t>
            </a:r>
            <a:r>
              <a:rPr lang="ko-KR" altLang="en-US" sz="1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정의</a:t>
            </a:r>
            <a:endParaRPr lang="en-US" altLang="ko-KR" sz="18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11600" indent="0">
              <a:buNone/>
            </a:pPr>
            <a:endParaRPr lang="en-US" altLang="ko-KR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11600" indent="0">
              <a:buNone/>
            </a:pPr>
            <a:r>
              <a:rPr lang="ko-KR" altLang="en-US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공간 </a:t>
            </a:r>
            <a:r>
              <a: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기술</a:t>
            </a:r>
          </a:p>
          <a:p>
            <a:pPr marL="111600" indent="0">
              <a:buNone/>
            </a:pPr>
            <a:r>
              <a:rPr lang="ko-KR" altLang="en-US" sz="1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기능을 </a:t>
            </a:r>
            <a:r>
              <a:rPr lang="ko-KR" altLang="en-US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크기 및 교환 </a:t>
            </a:r>
            <a:r>
              <a:rPr lang="en-US" altLang="ko-KR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기능 수에 따른 공간의 필요</a:t>
            </a:r>
            <a:endParaRPr lang="en-US" altLang="ko-KR" sz="1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11600" indent="0">
              <a:buNone/>
            </a:pPr>
            <a:r>
              <a:rPr lang="ko-KR" altLang="en-US" sz="1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공간 </a:t>
            </a:r>
            <a:r>
              <a:rPr lang="ko-KR" altLang="en-US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및 시간의 상호 교환 </a:t>
            </a:r>
            <a:r>
              <a:rPr lang="en-US" altLang="ko-KR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기능에 비해 공간이 많을 수록 속도 증가</a:t>
            </a:r>
            <a:r>
              <a:rPr lang="en-US" altLang="ko-KR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111600" indent="0">
              <a:buNone/>
            </a:pPr>
            <a:endParaRPr lang="en-US" altLang="ko-KR" sz="1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11600" indent="0">
              <a:buNone/>
            </a:pPr>
            <a:r>
              <a:rPr lang="ko-KR" altLang="en-US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빠른 </a:t>
            </a:r>
            <a:r>
              <a: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프로그램은 전술적 현명함보다는 </a:t>
            </a:r>
            <a:r>
              <a:rPr lang="ko-KR" altLang="en-US" sz="24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전략적 발명</a:t>
            </a:r>
            <a:r>
              <a: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의 결과</a:t>
            </a:r>
          </a:p>
          <a:p>
            <a:pPr marL="111600" indent="0">
              <a:buNone/>
            </a:pPr>
            <a:endParaRPr lang="en-US" altLang="ko-KR" sz="1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DC0F8-5190-4EA8-97AC-3650AEE68275}" type="slidenum">
              <a:rPr 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11</a:t>
            </a:fld>
            <a:endParaRPr 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381000" y="7027"/>
            <a:ext cx="9144000" cy="1522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ko-KR" sz="28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Part 9: 5</a:t>
            </a:r>
            <a:r>
              <a:rPr lang="ko-KR" altLang="en-US" sz="28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파운드 자루에 담은 </a:t>
            </a:r>
            <a:r>
              <a:rPr lang="en-US" altLang="ko-KR" sz="28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10</a:t>
            </a:r>
            <a:r>
              <a:rPr lang="ko-KR" altLang="en-US" sz="28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파운드</a:t>
            </a:r>
            <a:endParaRPr lang="en-US" altLang="ko-KR" sz="2800" b="1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공간 활용의 중요성</a:t>
            </a:r>
            <a:endParaRPr lang="en-US" altLang="ko-KR" kern="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81" t="18721" r="9912" b="3915"/>
          <a:stretch/>
        </p:blipFill>
        <p:spPr>
          <a:xfrm>
            <a:off x="5578411" y="2047837"/>
            <a:ext cx="4180114" cy="2276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728761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435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381000" y="1529754"/>
            <a:ext cx="9144000" cy="5328247"/>
          </a:xfrm>
        </p:spPr>
        <p:txBody>
          <a:bodyPr>
            <a:normAutofit/>
          </a:bodyPr>
          <a:lstStyle/>
          <a:p>
            <a:pPr marL="109728" indent="0" fontAlgn="base">
              <a:buNone/>
            </a:pPr>
            <a:r>
              <a:rPr lang="ko-KR" altLang="en-US" sz="1800" b="1" dirty="0">
                <a:solidFill>
                  <a:schemeClr val="accent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“엄청난 문서의 홍수 속에서도 단 몇 개의 문서만이</a:t>
            </a:r>
            <a:br>
              <a:rPr lang="ko-KR" altLang="en-US" sz="1800" b="1" dirty="0">
                <a:solidFill>
                  <a:schemeClr val="accent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1800" b="1" dirty="0">
                <a:solidFill>
                  <a:schemeClr val="accent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그 프로젝트의 관리가 이뤄지도록 작용하는 결정적 순환 축이 된다”</a:t>
            </a:r>
          </a:p>
          <a:p>
            <a:pPr marL="109728" indent="0" fontAlgn="base">
              <a:buNone/>
            </a:pPr>
            <a:r>
              <a:rPr lang="ko-KR" altLang="en-US" sz="500" b="1" dirty="0">
                <a:solidFill>
                  <a:schemeClr val="accent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sz="500" b="1" dirty="0" smtClean="0">
              <a:solidFill>
                <a:schemeClr val="accent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728" indent="0" fontAlgn="base">
              <a:buNone/>
            </a:pPr>
            <a:endParaRPr lang="ko-KR" altLang="en-US" sz="500" b="1" dirty="0">
              <a:solidFill>
                <a:schemeClr val="accent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728" indent="0" fontAlgn="base">
              <a:buNone/>
            </a:pPr>
            <a:r>
              <a: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문서가 중요한 </a:t>
            </a:r>
            <a:r>
              <a:rPr lang="ko-KR" altLang="en-US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이유</a:t>
            </a:r>
            <a:endParaRPr lang="en-US" altLang="ko-KR" sz="24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728" indent="0" fontAlgn="base">
              <a:buNone/>
            </a:pPr>
            <a:endParaRPr lang="en-US" altLang="ko-KR" sz="1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728" indent="0" fontAlgn="base">
              <a:buNone/>
            </a:pPr>
            <a:endParaRPr lang="en-US" altLang="ko-KR" sz="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728" indent="0" fontAlgn="base">
              <a:buNone/>
            </a:pPr>
            <a:endParaRPr lang="ko-KR" altLang="en-US" sz="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728" indent="0" fontAlgn="base">
              <a:buNone/>
            </a:pPr>
            <a:r>
              <a:rPr lang="en-US" altLang="ko-KR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문서를 준비하는 과정을 통해 자신의 생각을 </a:t>
            </a:r>
            <a:br>
              <a:rPr lang="ko-KR" altLang="en-US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집중시키고 토론의 결과를 </a:t>
            </a:r>
            <a:r>
              <a:rPr lang="ko-KR" altLang="en-US" sz="18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가시화</a:t>
            </a:r>
            <a:r>
              <a:rPr lang="ko-KR" altLang="en-US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할 수 있음</a:t>
            </a:r>
          </a:p>
          <a:p>
            <a:pPr marL="109728" indent="0" fontAlgn="base">
              <a:buNone/>
            </a:pPr>
            <a:endParaRPr lang="en-US" altLang="ko-KR" sz="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728" indent="0" fontAlgn="base">
              <a:buNone/>
            </a:pPr>
            <a:endParaRPr lang="ko-KR" altLang="en-US" sz="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728" indent="0" fontAlgn="base">
              <a:buNone/>
            </a:pPr>
            <a:r>
              <a:rPr lang="en-US" altLang="ko-KR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문서의 유지관리는 관리자의 작업에 대한 </a:t>
            </a:r>
            <a:r>
              <a:rPr lang="ko-KR" altLang="en-US" sz="18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감시와 </a:t>
            </a:r>
            <a:br>
              <a:rPr lang="ko-KR" altLang="en-US" sz="18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18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경고 메커니즘</a:t>
            </a:r>
            <a:r>
              <a:rPr lang="ko-KR" altLang="en-US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으로 유용하게 작용할 수 있음</a:t>
            </a:r>
          </a:p>
          <a:p>
            <a:pPr marL="109728" indent="0" fontAlgn="base">
              <a:buNone/>
            </a:pPr>
            <a:endParaRPr lang="en-US" altLang="ko-KR" sz="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728" indent="0" fontAlgn="base">
              <a:buNone/>
            </a:pPr>
            <a:endParaRPr lang="ko-KR" altLang="en-US" sz="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728" indent="0" fontAlgn="base">
              <a:buNone/>
            </a:pPr>
            <a:r>
              <a:rPr lang="en-US" altLang="ko-KR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문서는 다른 사람에게 결정 사항을 전달하는 </a:t>
            </a:r>
            <a:br>
              <a:rPr lang="ko-KR" altLang="en-US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역할을 함</a:t>
            </a:r>
          </a:p>
          <a:p>
            <a:pPr marL="109728" indent="0" fontAlgn="base">
              <a:buNone/>
            </a:pPr>
            <a:endParaRPr lang="en-US" altLang="ko-KR" sz="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728" indent="0" fontAlgn="base">
              <a:buNone/>
            </a:pPr>
            <a:endParaRPr lang="ko-KR" altLang="en-US" sz="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728" indent="0" fontAlgn="base">
              <a:buNone/>
            </a:pPr>
            <a:r>
              <a:rPr lang="en-US" altLang="ko-KR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문서는 </a:t>
            </a:r>
            <a:r>
              <a:rPr lang="ko-KR" altLang="en-US" sz="18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점검표</a:t>
            </a:r>
            <a:r>
              <a:rPr lang="ko-KR" altLang="en-US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의 역할을 함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DC0F8-5190-4EA8-97AC-3650AEE68275}" type="slidenum">
              <a:rPr 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12</a:t>
            </a:fld>
            <a:endParaRPr 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381000" y="7027"/>
            <a:ext cx="9144000" cy="1522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ko-KR" sz="28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Part 10: </a:t>
            </a:r>
            <a:r>
              <a:rPr lang="ko-KR" altLang="en-US" sz="28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기록물 가설</a:t>
            </a:r>
            <a:endParaRPr lang="en-US" altLang="ko-KR" sz="2800" b="1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ko-KR" sz="28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문서의 중요성</a:t>
            </a:r>
            <a:endParaRPr lang="en-US" altLang="ko-KR" kern="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대각선 방향의 모서리가 잘린 사각형 7"/>
          <p:cNvSpPr/>
          <p:nvPr/>
        </p:nvSpPr>
        <p:spPr>
          <a:xfrm>
            <a:off x="7516446" y="2667853"/>
            <a:ext cx="1477108" cy="888024"/>
          </a:xfrm>
          <a:prstGeom prst="snip2Diag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감시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대각선 방향의 모서리가 잘린 사각형 8"/>
          <p:cNvSpPr/>
          <p:nvPr/>
        </p:nvSpPr>
        <p:spPr>
          <a:xfrm>
            <a:off x="7516446" y="4814293"/>
            <a:ext cx="1477108" cy="888024"/>
          </a:xfrm>
          <a:prstGeom prst="snip2Diag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경고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5791256" y="3506249"/>
            <a:ext cx="1308044" cy="130804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  <a:buNone/>
            </a:pPr>
            <a:r>
              <a:rPr lang="ko-KR" altLang="en-US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문서</a:t>
            </a:r>
            <a:endParaRPr lang="en-US" altLang="ko-KR" sz="20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50000"/>
              </a:lnSpc>
              <a:buNone/>
            </a:pPr>
            <a:r>
              <a:rPr lang="ko-KR" altLang="en-US" sz="1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유지관리</a:t>
            </a:r>
            <a:endParaRPr lang="ko-KR" altLang="en-US" sz="1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1" name="구부러진 연결선 10"/>
          <p:cNvCxnSpPr>
            <a:stCxn id="10" idx="0"/>
            <a:endCxn id="8" idx="2"/>
          </p:cNvCxnSpPr>
          <p:nvPr/>
        </p:nvCxnSpPr>
        <p:spPr>
          <a:xfrm rot="5400000" flipH="1" flipV="1">
            <a:off x="6783670" y="2773473"/>
            <a:ext cx="394384" cy="1071168"/>
          </a:xfrm>
          <a:prstGeom prst="curved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구부러진 연결선 11"/>
          <p:cNvCxnSpPr>
            <a:stCxn id="10" idx="4"/>
            <a:endCxn id="9" idx="2"/>
          </p:cNvCxnSpPr>
          <p:nvPr/>
        </p:nvCxnSpPr>
        <p:spPr>
          <a:xfrm rot="16200000" flipH="1">
            <a:off x="6758856" y="4500715"/>
            <a:ext cx="444012" cy="1071168"/>
          </a:xfrm>
          <a:prstGeom prst="curved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5387011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435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381000" y="1529754"/>
            <a:ext cx="9144000" cy="5328247"/>
          </a:xfrm>
        </p:spPr>
        <p:txBody>
          <a:bodyPr>
            <a:normAutofit/>
          </a:bodyPr>
          <a:lstStyle/>
          <a:p>
            <a:pPr marL="111600" indent="0">
              <a:buNone/>
            </a:pPr>
            <a:r>
              <a:rPr lang="en-US" altLang="ko-KR" sz="1800" b="1" dirty="0">
                <a:solidFill>
                  <a:schemeClr val="accent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“</a:t>
            </a:r>
            <a:r>
              <a:rPr lang="ko-KR" altLang="en-US" sz="1800" b="1" dirty="0">
                <a:solidFill>
                  <a:schemeClr val="accent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 세상에서 변하지 않는 것은 모든 것이 </a:t>
            </a:r>
            <a:r>
              <a:rPr lang="ko-KR" altLang="en-US" sz="1800" b="1" dirty="0" err="1">
                <a:solidFill>
                  <a:schemeClr val="accent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변하다는</a:t>
            </a:r>
            <a:r>
              <a:rPr lang="ko-KR" altLang="en-US" sz="1800" b="1" dirty="0">
                <a:solidFill>
                  <a:schemeClr val="accent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사실뿐이다</a:t>
            </a:r>
            <a:r>
              <a:rPr lang="en-US" altLang="ko-KR" sz="1800" b="1" dirty="0" smtClean="0">
                <a:solidFill>
                  <a:schemeClr val="accent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.”  </a:t>
            </a:r>
            <a:r>
              <a:rPr lang="en-US" altLang="ko-KR" sz="1600" dirty="0" smtClean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1600" dirty="0" err="1" smtClean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스위프트</a:t>
            </a:r>
            <a:endParaRPr lang="en-US" altLang="ko-KR" sz="1600" dirty="0" smtClean="0">
              <a:solidFill>
                <a:schemeClr val="accent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11600" indent="0">
              <a:buNone/>
            </a:pPr>
            <a:endParaRPr lang="en-US" altLang="ko-KR" sz="1800" dirty="0" smtClean="0">
              <a:solidFill>
                <a:schemeClr val="accent4">
                  <a:lumMod val="60000"/>
                  <a:lumOff val="4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11600" indent="0">
              <a:buNone/>
            </a:pPr>
            <a:r>
              <a:rPr lang="ko-KR" altLang="en-US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변화 그 자체만이 유일하게 변하지 않아</a:t>
            </a:r>
            <a:endParaRPr lang="en-US" altLang="ko-KR" sz="24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11600" indent="0">
              <a:buNone/>
            </a:pPr>
            <a:r>
              <a:rPr lang="en-US" altLang="ko-KR" sz="1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변화를 </a:t>
            </a:r>
            <a:r>
              <a:rPr lang="ko-KR" altLang="en-US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불행하고 성가시며 이례적인 일이 </a:t>
            </a:r>
            <a:r>
              <a:rPr lang="ko-KR" altLang="en-US" sz="1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아니라</a:t>
            </a:r>
            <a:r>
              <a:rPr lang="en-US" altLang="ko-KR" sz="1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</a:p>
          <a:p>
            <a:pPr marL="111600" indent="0">
              <a:buNone/>
            </a:pPr>
            <a:r>
              <a:rPr lang="ko-KR" altLang="en-US" sz="1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당연한 </a:t>
            </a:r>
            <a:r>
              <a:rPr lang="ko-KR" altLang="en-US" sz="18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삶의 한 </a:t>
            </a:r>
            <a:r>
              <a:rPr lang="ko-KR" altLang="en-US" sz="1800" b="1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방식 </a:t>
            </a:r>
            <a:r>
              <a:rPr lang="ko-KR" altLang="en-US" sz="1800" b="1" dirty="0" err="1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으로</a:t>
            </a:r>
            <a:r>
              <a:rPr lang="ko-KR" altLang="en-US" sz="1800" b="1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8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인정하는 </a:t>
            </a:r>
            <a:r>
              <a:rPr lang="ko-KR" altLang="en-US" sz="1800" b="1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것</a:t>
            </a:r>
            <a:endParaRPr lang="en-US" altLang="ko-KR" sz="1800" b="1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11600" indent="0">
              <a:buNone/>
            </a:pPr>
            <a:r>
              <a:rPr lang="en-US" altLang="ko-KR" sz="1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설계 </a:t>
            </a:r>
            <a:r>
              <a:rPr lang="ko-KR" altLang="en-US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변경은 필연적인 </a:t>
            </a:r>
            <a:r>
              <a:rPr lang="ko-KR" altLang="en-US" sz="1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것</a:t>
            </a:r>
            <a:endParaRPr lang="en-US" altLang="ko-KR" sz="1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11600" indent="0">
              <a:buNone/>
            </a:pPr>
            <a:r>
              <a:rPr lang="en-US" altLang="ko-KR" sz="1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처음 </a:t>
            </a:r>
            <a:r>
              <a:rPr lang="ko-KR" altLang="en-US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것은 버릴 생각으로 계획해야 </a:t>
            </a:r>
            <a:r>
              <a:rPr lang="ko-KR" altLang="en-US" sz="1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함</a:t>
            </a:r>
            <a:endParaRPr lang="en-US" altLang="ko-KR" sz="1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11600" indent="0">
              <a:buNone/>
            </a:pPr>
            <a:r>
              <a:rPr lang="en-US" altLang="ko-KR" sz="1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실제 </a:t>
            </a:r>
            <a:r>
              <a:rPr lang="ko-KR" altLang="en-US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요구사항과 그 요구사항에 대한 사용자의 </a:t>
            </a:r>
            <a:endParaRPr lang="en-US" altLang="ko-KR" sz="18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11600" indent="0">
              <a:buNone/>
            </a:pPr>
            <a:r>
              <a:rPr lang="ko-KR" altLang="en-US" sz="1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점은 </a:t>
            </a:r>
            <a:r>
              <a:rPr lang="ko-KR" altLang="en-US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계속해서 변화함</a:t>
            </a:r>
            <a:endParaRPr lang="en-US" altLang="ko-KR" sz="1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11600" indent="0">
              <a:buNone/>
            </a:pPr>
            <a:endParaRPr lang="en-US" altLang="ko-KR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11600" indent="0">
              <a:buNone/>
            </a:pPr>
            <a:r>
              <a:rPr lang="ko-KR" altLang="en-US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변화에 대비해라</a:t>
            </a:r>
            <a:endParaRPr lang="en-US" altLang="ko-KR" sz="2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11600" indent="0">
              <a:buNone/>
            </a:pPr>
            <a:r>
              <a:rPr lang="ko-KR" altLang="en-US" sz="1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시스템 </a:t>
            </a:r>
            <a:r>
              <a:rPr lang="ko-KR" altLang="en-US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변경에 대비 </a:t>
            </a:r>
            <a:r>
              <a:rPr lang="en-US" altLang="ko-KR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변경의 정량화</a:t>
            </a:r>
            <a:r>
              <a:rPr lang="en-US" altLang="ko-KR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완벽한 </a:t>
            </a:r>
            <a:r>
              <a:rPr lang="ko-KR" altLang="en-US" sz="1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문서</a:t>
            </a:r>
            <a:endParaRPr lang="en-US" altLang="ko-KR" sz="1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11600" indent="0">
              <a:buNone/>
            </a:pPr>
            <a:r>
              <a:rPr lang="ko-KR" altLang="en-US" sz="1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조직 </a:t>
            </a:r>
            <a:r>
              <a:rPr lang="ko-KR" altLang="en-US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변경에 대비 </a:t>
            </a:r>
            <a:r>
              <a:rPr lang="en-US" altLang="ko-KR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유연한 조직 구조</a:t>
            </a:r>
            <a:endParaRPr lang="en-US" altLang="ko-KR" sz="1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DC0F8-5190-4EA8-97AC-3650AEE68275}" type="slidenum">
              <a:rPr 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13</a:t>
            </a:fld>
            <a:endParaRPr 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381000" y="7027"/>
            <a:ext cx="9144000" cy="1522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ko-KR" sz="2800" b="1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Part </a:t>
            </a:r>
            <a:r>
              <a:rPr lang="en-US" altLang="ko-KR" sz="28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11: </a:t>
            </a:r>
            <a:r>
              <a:rPr lang="ko-KR" altLang="en-US" sz="28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버리기 위한 </a:t>
            </a:r>
            <a:r>
              <a:rPr lang="ko-KR" altLang="en-US" sz="2800" b="1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계획 </a:t>
            </a:r>
            <a:endParaRPr lang="en-US" altLang="ko-KR" sz="2800" b="1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ko-KR" sz="28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변화는 필연적인 것</a:t>
            </a:r>
            <a:endParaRPr lang="en-US" altLang="ko-KR" kern="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6704" y="3003490"/>
            <a:ext cx="3423996" cy="3435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198347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435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381000" y="1529754"/>
            <a:ext cx="9144000" cy="5328247"/>
          </a:xfrm>
        </p:spPr>
        <p:txBody>
          <a:bodyPr>
            <a:normAutofit/>
          </a:bodyPr>
          <a:lstStyle/>
          <a:p>
            <a:pPr>
              <a:buNone/>
            </a:pPr>
            <a:endParaRPr lang="en-US" altLang="ko-KR" sz="5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buNone/>
            </a:pPr>
            <a:endParaRPr lang="en-US" altLang="ko-KR" sz="5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buNone/>
            </a:pPr>
            <a:r>
              <a:rPr lang="ko-KR" altLang="en-US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예리한 도구</a:t>
            </a:r>
            <a:endParaRPr lang="en-US" altLang="ko-KR" sz="24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buNone/>
            </a:pPr>
            <a:endParaRPr lang="en-US" altLang="ko-KR" sz="5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SzPct val="92000"/>
              <a:buFont typeface="+mj-lt"/>
              <a:buAutoNum type="arabicPeriod"/>
            </a:pPr>
            <a:r>
              <a:rPr lang="ko-KR" altLang="en-US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타깃 </a:t>
            </a:r>
            <a:r>
              <a:rPr lang="ko-KR" altLang="en-US" sz="1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장비</a:t>
            </a:r>
            <a:endParaRPr lang="en-US" altLang="ko-KR" sz="1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SzPct val="92000"/>
              <a:buFont typeface="+mj-lt"/>
              <a:buAutoNum type="arabicPeriod"/>
            </a:pPr>
            <a:r>
              <a:rPr lang="ko-KR" altLang="en-US" sz="18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시뮬레이터</a:t>
            </a:r>
            <a:endParaRPr lang="en-US" altLang="ko-KR" sz="1800" b="1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SzPct val="92000"/>
              <a:buFont typeface="+mj-lt"/>
              <a:buAutoNum type="arabicPeriod"/>
            </a:pPr>
            <a:r>
              <a:rPr lang="ko-KR" altLang="en-US" sz="1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컴파일러와 </a:t>
            </a:r>
            <a:r>
              <a:rPr lang="ko-KR" altLang="en-US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어셈블러 장비</a:t>
            </a:r>
            <a:endParaRPr lang="en-US" altLang="ko-KR" sz="1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SzPct val="92000"/>
              <a:buFont typeface="+mj-lt"/>
              <a:buAutoNum type="arabicPeriod"/>
            </a:pPr>
            <a:r>
              <a:rPr lang="ko-KR" altLang="en-US" sz="18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프로그램 라이브러리와 계정 관리 </a:t>
            </a:r>
            <a:endParaRPr lang="en-US" altLang="ko-KR" sz="1800" b="1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56032" lvl="1" indent="0">
              <a:buSzPct val="92000"/>
              <a:buNone/>
            </a:pP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-  ‘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아기 </a:t>
            </a:r>
            <a:r>
              <a:rPr lang="ko-KR" altLang="en-US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놀이울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’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구역과 시스템 통합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</a:t>
            </a:r>
          </a:p>
          <a:p>
            <a:pPr marL="342900" indent="-342900">
              <a:buSzPct val="92000"/>
              <a:buFont typeface="+mj-lt"/>
              <a:buAutoNum type="arabicPeriod"/>
            </a:pPr>
            <a:r>
              <a:rPr lang="ko-KR" altLang="ko-KR" sz="18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프로그램 </a:t>
            </a:r>
            <a:r>
              <a:rPr lang="ko-KR" altLang="ko-KR" sz="1800" b="1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도구</a:t>
            </a:r>
            <a:r>
              <a:rPr lang="en-US" altLang="ko-KR" sz="1800" b="1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800" b="1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담당 배정</a:t>
            </a:r>
            <a:endParaRPr lang="en-US" altLang="ko-KR" sz="1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SzPct val="92000"/>
              <a:buFont typeface="+mj-lt"/>
              <a:buAutoNum type="arabicPeriod"/>
            </a:pPr>
            <a:r>
              <a:rPr lang="ko-KR" altLang="ko-KR" sz="1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문서화 </a:t>
            </a:r>
            <a:r>
              <a:rPr lang="ko-KR" altLang="ko-KR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시스템</a:t>
            </a:r>
            <a:endParaRPr lang="en-US" altLang="ko-KR" sz="1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SzPct val="92000"/>
              <a:buFont typeface="+mj-lt"/>
              <a:buAutoNum type="arabicPeriod"/>
            </a:pPr>
            <a:r>
              <a:rPr lang="ko-KR" altLang="ko-KR" sz="1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성능 시뮬레이터</a:t>
            </a:r>
          </a:p>
          <a:p>
            <a:pPr marL="342900" indent="-342900">
              <a:buSzPct val="92000"/>
              <a:buFont typeface="+mj-lt"/>
              <a:buAutoNum type="arabicPeriod"/>
            </a:pPr>
            <a:r>
              <a:rPr lang="ko-KR" altLang="ko-KR" sz="18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고급 언어와 대화식 프로그래밍</a:t>
            </a:r>
            <a:endParaRPr lang="en-US" altLang="ko-KR" sz="1800" b="1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effectLst/>
        </p:spPr>
        <p:txBody>
          <a:bodyPr/>
          <a:lstStyle/>
          <a:p>
            <a:fld id="{B81DC0F8-5190-4EA8-97AC-3650AEE68275}" type="slidenum">
              <a:rPr 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14</a:t>
            </a:fld>
            <a:endParaRPr 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381000" y="7027"/>
            <a:ext cx="9144000" cy="1522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ko-KR" sz="2800" kern="0" dirty="0" smtClean="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800" b="1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Part </a:t>
            </a:r>
            <a:r>
              <a:rPr lang="en-US" altLang="ko-KR" sz="28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12: </a:t>
            </a:r>
            <a:r>
              <a:rPr lang="ko-KR" altLang="en-US" sz="28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예리한 도구</a:t>
            </a:r>
            <a:endParaRPr lang="en-US" altLang="ko-KR" sz="2800" b="1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kern="0" dirty="0" smtClean="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좋은 </a:t>
            </a:r>
            <a:r>
              <a:rPr lang="ko-KR" altLang="en-US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도구의 </a:t>
            </a:r>
            <a:r>
              <a:rPr lang="ko-KR" altLang="en-US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중요성</a:t>
            </a:r>
            <a:endParaRPr lang="en-US" altLang="ko-KR" kern="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Slide Number Placeholder 5"/>
          <p:cNvSpPr txBox="1">
            <a:spLocks/>
          </p:cNvSpPr>
          <p:nvPr/>
        </p:nvSpPr>
        <p:spPr>
          <a:xfrm>
            <a:off x="7099300" y="6200775"/>
            <a:ext cx="2311400" cy="476250"/>
          </a:xfrm>
          <a:prstGeom prst="rect">
            <a:avLst/>
          </a:prstGeom>
          <a:effectLst/>
        </p:spPr>
        <p:txBody>
          <a:bodyPr vert="horz" anchor="b"/>
          <a:lstStyle>
            <a:defPPr>
              <a:defRPr lang="en-US"/>
            </a:defPPr>
            <a:lvl1pPr algn="r" rtl="0" eaLnBrk="1" fontAlgn="base" latinLnBrk="0" hangingPunct="1">
              <a:spcBef>
                <a:spcPct val="20000"/>
              </a:spcBef>
              <a:spcAft>
                <a:spcPct val="45000"/>
              </a:spcAft>
              <a:buChar char="•"/>
              <a:defRPr kumimoji="0" sz="1000" b="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20000"/>
              </a:spcBef>
              <a:spcAft>
                <a:spcPct val="45000"/>
              </a:spcAft>
              <a:buChar char="•"/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20000"/>
              </a:spcBef>
              <a:spcAft>
                <a:spcPct val="45000"/>
              </a:spcAft>
              <a:buChar char="•"/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20000"/>
              </a:spcBef>
              <a:spcAft>
                <a:spcPct val="45000"/>
              </a:spcAft>
              <a:buChar char="•"/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20000"/>
              </a:spcBef>
              <a:spcAft>
                <a:spcPct val="45000"/>
              </a:spcAft>
              <a:buChar char="•"/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fld id="{B81DC0F8-5190-4EA8-97AC-3650AEE68275}" type="slidenum">
              <a:rPr 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14</a:t>
            </a:fld>
            <a:endParaRPr 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5025381" y="2048839"/>
            <a:ext cx="4147838" cy="4089338"/>
            <a:chOff x="5576565" y="1529753"/>
            <a:chExt cx="4147838" cy="4089338"/>
          </a:xfrm>
        </p:grpSpPr>
        <p:pic>
          <p:nvPicPr>
            <p:cNvPr id="8" name="Picture 4" descr="http://www.nielsentechnologies.com/sites/default/files/mechanical%20simulation%20icon.gif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106" r="17253"/>
            <a:stretch/>
          </p:blipFill>
          <p:spPr bwMode="auto">
            <a:xfrm>
              <a:off x="5576565" y="2767385"/>
              <a:ext cx="1378089" cy="1325070"/>
            </a:xfrm>
            <a:prstGeom prst="ellipse">
              <a:avLst/>
            </a:prstGeom>
            <a:ln w="63500" cap="rnd">
              <a:solidFill>
                <a:schemeClr val="accent4"/>
              </a:solidFill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6" descr="https://cdn3.iconfinder.com/data/icons/illustricon-tech/512/browser.maintenance-512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13794" y="4334707"/>
              <a:ext cx="1284384" cy="1284384"/>
            </a:xfrm>
            <a:prstGeom prst="ellipse">
              <a:avLst/>
            </a:prstGeom>
            <a:ln w="63500" cap="rnd">
              <a:solidFill>
                <a:schemeClr val="accent4"/>
              </a:solidFill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8" descr="http://cdn.mysitemyway.com/etc-mysitemyway/icons/legacy-previews/icons-256/magic-marker-icons-business/114990-magic-marker-icon-business-document8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67038" y="2755832"/>
              <a:ext cx="1357365" cy="1357365"/>
            </a:xfrm>
            <a:prstGeom prst="ellipse">
              <a:avLst/>
            </a:prstGeom>
            <a:ln w="63500" cap="rnd">
              <a:solidFill>
                <a:schemeClr val="accent4"/>
              </a:solidFill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타원 12"/>
            <p:cNvSpPr/>
            <p:nvPr/>
          </p:nvSpPr>
          <p:spPr>
            <a:xfrm>
              <a:off x="6949175" y="1529753"/>
              <a:ext cx="1318132" cy="127859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accent4"/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50000"/>
                </a:lnSpc>
                <a:buNone/>
              </a:pPr>
              <a:r>
                <a:rPr lang="ko-KR" altLang="en-US" sz="1600" dirty="0" smtClean="0">
                  <a:solidFill>
                    <a:srgbClr val="0070C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아기</a:t>
              </a:r>
              <a:endParaRPr lang="en-US" altLang="ko-KR" sz="1600" dirty="0" smtClean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ctr">
                <a:lnSpc>
                  <a:spcPct val="50000"/>
                </a:lnSpc>
                <a:buNone/>
              </a:pPr>
              <a:r>
                <a:rPr lang="ko-KR" altLang="en-US" sz="1600" dirty="0" err="1" smtClean="0">
                  <a:solidFill>
                    <a:srgbClr val="0070C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놀이울</a:t>
              </a:r>
              <a:endParaRPr lang="ko-KR" altLang="en-US" sz="1600" dirty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14" name="구부러진 연결선 13"/>
            <p:cNvCxnSpPr>
              <a:stCxn id="8" idx="0"/>
              <a:endCxn id="13" idx="2"/>
            </p:cNvCxnSpPr>
            <p:nvPr/>
          </p:nvCxnSpPr>
          <p:spPr>
            <a:xfrm rot="5400000" flipH="1" flipV="1">
              <a:off x="6308224" y="2126435"/>
              <a:ext cx="598337" cy="683565"/>
            </a:xfrm>
            <a:prstGeom prst="curvedConnector2">
              <a:avLst/>
            </a:prstGeom>
            <a:ln w="57150">
              <a:solidFill>
                <a:schemeClr val="accent5"/>
              </a:solidFill>
              <a:headEnd type="triangle"/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구부러진 연결선 14"/>
            <p:cNvCxnSpPr>
              <a:stCxn id="13" idx="6"/>
              <a:endCxn id="12" idx="0"/>
            </p:cNvCxnSpPr>
            <p:nvPr/>
          </p:nvCxnSpPr>
          <p:spPr>
            <a:xfrm>
              <a:off x="8267307" y="2169048"/>
              <a:ext cx="778414" cy="586784"/>
            </a:xfrm>
            <a:prstGeom prst="curvedConnector2">
              <a:avLst/>
            </a:prstGeom>
            <a:ln w="57150">
              <a:solidFill>
                <a:schemeClr val="accent5"/>
              </a:solidFill>
              <a:headEnd type="triangle"/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구부러진 연결선 15"/>
            <p:cNvCxnSpPr>
              <a:stCxn id="12" idx="4"/>
              <a:endCxn id="11" idx="6"/>
            </p:cNvCxnSpPr>
            <p:nvPr/>
          </p:nvCxnSpPr>
          <p:spPr>
            <a:xfrm rot="5400000">
              <a:off x="8240099" y="4171277"/>
              <a:ext cx="863702" cy="747543"/>
            </a:xfrm>
            <a:prstGeom prst="curvedConnector2">
              <a:avLst/>
            </a:prstGeom>
            <a:ln w="57150">
              <a:solidFill>
                <a:schemeClr val="accent5"/>
              </a:solidFill>
              <a:headEnd type="triangle"/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구부러진 연결선 16"/>
            <p:cNvCxnSpPr/>
            <p:nvPr/>
          </p:nvCxnSpPr>
          <p:spPr>
            <a:xfrm rot="16200000" flipH="1">
              <a:off x="6132861" y="4181327"/>
              <a:ext cx="884444" cy="748184"/>
            </a:xfrm>
            <a:prstGeom prst="curvedConnector2">
              <a:avLst/>
            </a:prstGeom>
            <a:ln w="57150">
              <a:solidFill>
                <a:schemeClr val="accent5"/>
              </a:solidFill>
              <a:headEnd type="triangle"/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381000" y="1223019"/>
            <a:ext cx="8036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1800" b="1" dirty="0">
                <a:solidFill>
                  <a:schemeClr val="accent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800" b="1" dirty="0" smtClean="0">
                <a:solidFill>
                  <a:schemeClr val="accent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“</a:t>
            </a:r>
            <a:r>
              <a:rPr lang="ko-KR" altLang="en-US" sz="1800" b="1" dirty="0">
                <a:solidFill>
                  <a:schemeClr val="accent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좋은 일꾼은 그 도구로 알 수 있다</a:t>
            </a:r>
            <a:r>
              <a:rPr lang="en-US" altLang="ko-KR" sz="1800" b="1" dirty="0" smtClean="0">
                <a:solidFill>
                  <a:schemeClr val="accent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.” </a:t>
            </a:r>
            <a:r>
              <a:rPr lang="en-US" altLang="ko-KR" sz="1600" dirty="0" smtClean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600" dirty="0" err="1" smtClean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속담중</a:t>
            </a:r>
            <a:endParaRPr lang="en-US" altLang="ko-KR" sz="1600" dirty="0">
              <a:solidFill>
                <a:schemeClr val="accent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01624574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DC0F8-5190-4EA8-97AC-3650AEE68275}" type="slidenum">
              <a:rPr 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15</a:t>
            </a:fld>
            <a:endParaRPr 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381000" y="7027"/>
            <a:ext cx="9144000" cy="1522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ko-KR" sz="2800" b="1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Part </a:t>
            </a:r>
            <a:r>
              <a:rPr lang="en-US" altLang="ko-KR" sz="28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13: </a:t>
            </a:r>
            <a:r>
              <a:rPr lang="ko-KR" altLang="en-US" sz="28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전체 그리고 </a:t>
            </a:r>
            <a:r>
              <a:rPr lang="ko-KR" altLang="en-US" sz="2800" b="1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부분들</a:t>
            </a:r>
            <a:endParaRPr lang="en-US" altLang="ko-KR" sz="2800" b="1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버그를 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줄이는 방법</a:t>
            </a:r>
            <a:endParaRPr lang="en-US" altLang="ko-KR" kern="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379194" y="1894153"/>
            <a:ext cx="5738761" cy="422833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11600" indent="-457200" fontAlgn="auto">
              <a:buFont typeface="Wingdings 3"/>
              <a:buNone/>
            </a:pPr>
            <a:r>
              <a:rPr lang="ko-KR" altLang="en-US" sz="2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버그를 줄이는 방법</a:t>
            </a:r>
            <a:endParaRPr lang="en-US" altLang="ko-KR" sz="28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11600" indent="0" fontAlgn="auto">
              <a:buNone/>
            </a:pPr>
            <a:r>
              <a:rPr lang="ko-KR" altLang="en-US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제대로 된 정의</a:t>
            </a:r>
            <a:endParaRPr lang="en-US" altLang="ko-KR" sz="1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11600" indent="0" fontAlgn="auto">
              <a:buNone/>
            </a:pPr>
            <a:r>
              <a:rPr lang="en-US" altLang="ko-KR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- </a:t>
            </a:r>
            <a:r>
              <a:rPr lang="ko-KR" altLang="ko-KR" sz="1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아키텍처를 </a:t>
            </a:r>
            <a:r>
              <a:rPr lang="ko-KR" altLang="ko-KR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상세</a:t>
            </a:r>
            <a:r>
              <a:rPr lang="en-US" altLang="ko-KR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및</a:t>
            </a:r>
            <a:r>
              <a:rPr lang="ko-KR" altLang="ko-KR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자세</a:t>
            </a:r>
            <a:r>
              <a:rPr lang="ko-KR" altLang="en-US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히</a:t>
            </a:r>
            <a:r>
              <a:rPr lang="ko-KR" altLang="ko-KR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정의해야</a:t>
            </a:r>
            <a:r>
              <a:rPr lang="en-US" altLang="ko-KR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ko-KR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된다는 것을</a:t>
            </a:r>
            <a:r>
              <a:rPr lang="en-US" altLang="ko-KR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ko-KR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강조</a:t>
            </a:r>
            <a:endParaRPr lang="en-US" altLang="ko-KR" sz="1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11600" indent="0" fontAlgn="auto">
              <a:buNone/>
            </a:pPr>
            <a:r>
              <a:rPr lang="ko-KR" altLang="en-US" sz="1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겉치레 </a:t>
            </a:r>
            <a:r>
              <a:rPr lang="ko-KR" altLang="en-US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기능 및 기술적 공상 배제</a:t>
            </a:r>
            <a:endParaRPr lang="en-US" altLang="ko-KR" sz="1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11600" indent="0" fontAlgn="auto">
              <a:buNone/>
            </a:pPr>
            <a:endParaRPr lang="en-US" altLang="ko-KR" sz="1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11600" indent="0" fontAlgn="auto">
              <a:buNone/>
            </a:pPr>
            <a:r>
              <a:rPr lang="ko-KR" altLang="en-US" sz="18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좋은 하향식 설계</a:t>
            </a:r>
            <a:endParaRPr lang="en-US" altLang="ko-KR" sz="1800" b="1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11600" indent="0" fontAlgn="auto">
              <a:buNone/>
            </a:pPr>
            <a:r>
              <a:rPr lang="ko-KR" altLang="en-US" sz="1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en-US" altLang="ko-KR" sz="1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프로그램 </a:t>
            </a:r>
            <a:r>
              <a:rPr lang="ko-KR" altLang="en-US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구조와 데이터 표현법 명확 </a:t>
            </a:r>
            <a:endParaRPr lang="en-US" altLang="ko-KR" sz="1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11600" indent="0" fontAlgn="auto">
              <a:buNone/>
            </a:pPr>
            <a:r>
              <a:rPr lang="en-US" altLang="ko-KR" sz="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200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⇨ </a:t>
            </a:r>
            <a:r>
              <a:rPr lang="ko-KR" altLang="en-US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각 모듈의 요구사항과 기능의 엄밀한 기술 </a:t>
            </a:r>
            <a:r>
              <a:rPr lang="ko-KR" altLang="en-US" sz="1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가능</a:t>
            </a:r>
            <a:endParaRPr lang="en-US" altLang="ko-KR" sz="1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11600" indent="0" fontAlgn="auto">
              <a:buNone/>
            </a:pPr>
            <a:r>
              <a:rPr lang="en-US" altLang="ko-KR" sz="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100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en-US" altLang="ko-KR" sz="1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⇨ </a:t>
            </a:r>
            <a:r>
              <a:rPr lang="ko-KR" altLang="en-US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서로 독립적인 모듈로 분할 함으로써 시스템 </a:t>
            </a:r>
            <a:r>
              <a:rPr lang="ko-KR" altLang="en-US" sz="1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버그</a:t>
            </a:r>
            <a:r>
              <a:rPr lang="en-US" altLang="ko-KR" sz="1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</a:p>
          <a:p>
            <a:pPr marL="111600" indent="0" fontAlgn="auto">
              <a:buNone/>
            </a:pPr>
            <a:r>
              <a:rPr lang="en-US" altLang="ko-KR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  </a:t>
            </a:r>
            <a:r>
              <a:rPr lang="ko-KR" altLang="en-US" sz="1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예상 </a:t>
            </a:r>
            <a:r>
              <a:rPr lang="ko-KR" altLang="en-US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가능</a:t>
            </a:r>
            <a:endParaRPr lang="en-US" altLang="ko-KR" sz="1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11600" indent="-457200" fontAlgn="auto">
              <a:buFont typeface="Wingdings 3"/>
              <a:buNone/>
            </a:pPr>
            <a:endParaRPr lang="en-US" altLang="ko-KR" sz="5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Slide Number Placeholder 5"/>
          <p:cNvSpPr txBox="1">
            <a:spLocks/>
          </p:cNvSpPr>
          <p:nvPr/>
        </p:nvSpPr>
        <p:spPr>
          <a:xfrm>
            <a:off x="7099300" y="6200775"/>
            <a:ext cx="2311400" cy="476250"/>
          </a:xfrm>
          <a:prstGeom prst="rect">
            <a:avLst/>
          </a:prstGeom>
        </p:spPr>
        <p:txBody>
          <a:bodyPr vert="horz" anchor="b"/>
          <a:lstStyle>
            <a:defPPr>
              <a:defRPr lang="en-US"/>
            </a:defPPr>
            <a:lvl1pPr algn="r" rtl="0" eaLnBrk="1" fontAlgn="base" latinLnBrk="0" hangingPunct="1">
              <a:spcBef>
                <a:spcPct val="20000"/>
              </a:spcBef>
              <a:spcAft>
                <a:spcPct val="45000"/>
              </a:spcAft>
              <a:buChar char="•"/>
              <a:defRPr kumimoji="0" sz="1000" b="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20000"/>
              </a:spcBef>
              <a:spcAft>
                <a:spcPct val="45000"/>
              </a:spcAft>
              <a:buChar char="•"/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20000"/>
              </a:spcBef>
              <a:spcAft>
                <a:spcPct val="45000"/>
              </a:spcAft>
              <a:buChar char="•"/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20000"/>
              </a:spcBef>
              <a:spcAft>
                <a:spcPct val="45000"/>
              </a:spcAft>
              <a:buChar char="•"/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20000"/>
              </a:spcBef>
              <a:spcAft>
                <a:spcPct val="45000"/>
              </a:spcAft>
              <a:buChar char="•"/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fld id="{B81DC0F8-5190-4EA8-97AC-3650AEE68275}" type="slidenum">
              <a:rPr 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15</a:t>
            </a:fld>
            <a:endParaRPr 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689545" y="1309423"/>
            <a:ext cx="17793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r">
              <a:buNone/>
            </a:pPr>
            <a:r>
              <a:rPr lang="en-US" altLang="ko-KR" sz="1600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– </a:t>
            </a:r>
            <a:r>
              <a:rPr lang="ko-KR" altLang="en-US" sz="1600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「 헨리</a:t>
            </a:r>
            <a:r>
              <a:rPr lang="en-US" altLang="ko-KR" sz="1600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r>
              <a:rPr lang="ko-KR" altLang="en-US" sz="1600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세 </a:t>
            </a:r>
            <a:r>
              <a:rPr lang="ko-KR" altLang="en-US" sz="1600" dirty="0" smtClean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」 </a:t>
            </a:r>
            <a:r>
              <a:rPr lang="en-US" altLang="ko-KR" sz="1600" dirty="0" smtClean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1600" dirty="0" smtClean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부</a:t>
            </a:r>
            <a:endParaRPr lang="en-US" altLang="ko-KR" sz="1600" dirty="0">
              <a:solidFill>
                <a:schemeClr val="accent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3020" y="1294903"/>
            <a:ext cx="8036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1800" b="1" dirty="0">
                <a:solidFill>
                  <a:schemeClr val="accent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800" b="1" dirty="0" smtClean="0">
                <a:solidFill>
                  <a:schemeClr val="accent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“</a:t>
            </a:r>
            <a:r>
              <a:rPr lang="ko-KR" altLang="en-US" sz="1800" b="1" dirty="0" smtClean="0">
                <a:solidFill>
                  <a:schemeClr val="accent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그런데 당신이 부르면 악마가 오기는 하는 거요</a:t>
            </a:r>
            <a:r>
              <a:rPr lang="en-US" altLang="ko-KR" sz="1800" b="1" dirty="0" smtClean="0">
                <a:solidFill>
                  <a:schemeClr val="accent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?”</a:t>
            </a:r>
            <a:endParaRPr lang="en-US" altLang="ko-KR" sz="1800" b="1" dirty="0">
              <a:solidFill>
                <a:schemeClr val="accent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5444143" y="3096751"/>
            <a:ext cx="4249327" cy="3255658"/>
            <a:chOff x="5097090" y="2440641"/>
            <a:chExt cx="4741377" cy="3632646"/>
          </a:xfrm>
        </p:grpSpPr>
        <p:sp>
          <p:nvSpPr>
            <p:cNvPr id="12" name="모서리가 둥근 직사각형 11"/>
            <p:cNvSpPr/>
            <p:nvPr/>
          </p:nvSpPr>
          <p:spPr>
            <a:xfrm>
              <a:off x="5274254" y="4387165"/>
              <a:ext cx="1256928" cy="905836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buNone/>
              </a:pPr>
              <a:r>
                <a:rPr lang="ko-KR" altLang="en-US" sz="20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제품화</a:t>
              </a:r>
            </a:p>
          </p:txBody>
        </p:sp>
        <p:cxnSp>
          <p:nvCxnSpPr>
            <p:cNvPr id="13" name="직선 화살표 연결선 12"/>
            <p:cNvCxnSpPr/>
            <p:nvPr/>
          </p:nvCxnSpPr>
          <p:spPr>
            <a:xfrm flipH="1">
              <a:off x="7752863" y="3605945"/>
              <a:ext cx="1" cy="441353"/>
            </a:xfrm>
            <a:prstGeom prst="straightConnector1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cxnSp>
        <p:cxnSp>
          <p:nvCxnSpPr>
            <p:cNvPr id="14" name="직선 화살표 연결선 13"/>
            <p:cNvCxnSpPr/>
            <p:nvPr/>
          </p:nvCxnSpPr>
          <p:spPr>
            <a:xfrm>
              <a:off x="7752861" y="3605942"/>
              <a:ext cx="1259494" cy="441352"/>
            </a:xfrm>
            <a:prstGeom prst="straightConnector1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cxnSp>
        <p:cxnSp>
          <p:nvCxnSpPr>
            <p:cNvPr id="15" name="직선 화살표 연결선 14"/>
            <p:cNvCxnSpPr/>
            <p:nvPr/>
          </p:nvCxnSpPr>
          <p:spPr>
            <a:xfrm flipH="1">
              <a:off x="6465156" y="3600858"/>
              <a:ext cx="1259494" cy="441352"/>
            </a:xfrm>
            <a:prstGeom prst="straightConnector1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cxnSp>
        <p:sp>
          <p:nvSpPr>
            <p:cNvPr id="16" name="모서리가 둥근 직사각형 15"/>
            <p:cNvSpPr/>
            <p:nvPr/>
          </p:nvSpPr>
          <p:spPr>
            <a:xfrm>
              <a:off x="6594936" y="2440641"/>
              <a:ext cx="1766279" cy="905836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buNone/>
              </a:pPr>
              <a:r>
                <a:rPr lang="ko-KR" altLang="en-US" sz="20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시스템 구축</a:t>
              </a:r>
            </a:p>
          </p:txBody>
        </p:sp>
        <p:cxnSp>
          <p:nvCxnSpPr>
            <p:cNvPr id="17" name="직선 화살표 연결선 16"/>
            <p:cNvCxnSpPr>
              <a:stCxn id="16" idx="2"/>
            </p:cNvCxnSpPr>
            <p:nvPr/>
          </p:nvCxnSpPr>
          <p:spPr>
            <a:xfrm>
              <a:off x="7478076" y="3346477"/>
              <a:ext cx="0" cy="1040688"/>
            </a:xfrm>
            <a:prstGeom prst="straightConnector1">
              <a:avLst/>
            </a:prstGeom>
            <a:ln w="38100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8" name="직선 화살표 연결선 17"/>
            <p:cNvCxnSpPr>
              <a:stCxn id="16" idx="2"/>
              <a:endCxn id="12" idx="0"/>
            </p:cNvCxnSpPr>
            <p:nvPr/>
          </p:nvCxnSpPr>
          <p:spPr>
            <a:xfrm flipH="1">
              <a:off x="5902718" y="3346477"/>
              <a:ext cx="1575358" cy="1040688"/>
            </a:xfrm>
            <a:prstGeom prst="straightConnector1">
              <a:avLst/>
            </a:prstGeom>
            <a:ln w="38100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19" name="모서리가 둥근 직사각형 18"/>
            <p:cNvSpPr/>
            <p:nvPr/>
          </p:nvSpPr>
          <p:spPr>
            <a:xfrm>
              <a:off x="6832167" y="4387165"/>
              <a:ext cx="1256928" cy="905836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buNone/>
              </a:pPr>
              <a:r>
                <a:rPr lang="ko-KR" altLang="en-US" sz="20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설계</a:t>
              </a:r>
              <a:endPara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8382608" y="4387165"/>
              <a:ext cx="1256928" cy="905836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buNone/>
              </a:pPr>
              <a:r>
                <a:rPr lang="ko-KR" altLang="en-US" sz="20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구현</a:t>
              </a:r>
              <a:endPara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1" name="모서리가 둥근 직사각형 20"/>
            <p:cNvSpPr/>
            <p:nvPr/>
          </p:nvSpPr>
          <p:spPr>
            <a:xfrm>
              <a:off x="5097090" y="5599039"/>
              <a:ext cx="486023" cy="474248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buNone/>
              </a:pPr>
              <a:r>
                <a:rPr lang="en-US" altLang="ko-KR" sz="2000" b="1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…</a:t>
              </a:r>
              <a:endPara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22" name="직선 화살표 연결선 21"/>
            <p:cNvCxnSpPr>
              <a:stCxn id="16" idx="2"/>
              <a:endCxn id="20" idx="0"/>
            </p:cNvCxnSpPr>
            <p:nvPr/>
          </p:nvCxnSpPr>
          <p:spPr>
            <a:xfrm>
              <a:off x="7478076" y="3346477"/>
              <a:ext cx="1532996" cy="1040688"/>
            </a:xfrm>
            <a:prstGeom prst="straightConnector1">
              <a:avLst/>
            </a:prstGeom>
            <a:ln w="38100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23" name="모서리가 둥근 직사각형 22"/>
            <p:cNvSpPr/>
            <p:nvPr/>
          </p:nvSpPr>
          <p:spPr>
            <a:xfrm>
              <a:off x="5622283" y="5599039"/>
              <a:ext cx="486023" cy="474248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buNone/>
              </a:pPr>
              <a:r>
                <a:rPr lang="en-US" altLang="ko-KR" sz="20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…</a:t>
              </a:r>
              <a:endPara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4" name="모서리가 둥근 직사각형 23"/>
            <p:cNvSpPr/>
            <p:nvPr/>
          </p:nvSpPr>
          <p:spPr>
            <a:xfrm>
              <a:off x="6147476" y="5599039"/>
              <a:ext cx="486023" cy="474248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buNone/>
              </a:pPr>
              <a:r>
                <a:rPr lang="en-US" altLang="ko-KR" sz="20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…</a:t>
              </a:r>
              <a:endPara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6690397" y="5599039"/>
              <a:ext cx="486023" cy="474248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buNone/>
              </a:pPr>
              <a:r>
                <a:rPr lang="en-US" altLang="ko-KR" sz="20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…</a:t>
              </a:r>
              <a:endPara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7200035" y="5599039"/>
              <a:ext cx="486023" cy="474248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buNone/>
              </a:pPr>
              <a:r>
                <a:rPr lang="en-US" altLang="ko-KR" sz="20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…</a:t>
              </a:r>
              <a:endPara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7" name="모서리가 둥근 직사각형 26"/>
            <p:cNvSpPr/>
            <p:nvPr/>
          </p:nvSpPr>
          <p:spPr>
            <a:xfrm>
              <a:off x="7718465" y="5599039"/>
              <a:ext cx="486023" cy="474248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buNone/>
              </a:pPr>
              <a:r>
                <a:rPr lang="en-US" altLang="ko-KR" sz="20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…</a:t>
              </a:r>
              <a:endPara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8" name="모서리가 둥근 직사각형 27"/>
            <p:cNvSpPr/>
            <p:nvPr/>
          </p:nvSpPr>
          <p:spPr>
            <a:xfrm>
              <a:off x="8321058" y="5599039"/>
              <a:ext cx="486023" cy="474248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buNone/>
              </a:pPr>
              <a:r>
                <a:rPr lang="en-US" altLang="ko-KR" sz="20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…</a:t>
              </a:r>
              <a:endPara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9" name="모서리가 둥근 직사각형 28"/>
            <p:cNvSpPr/>
            <p:nvPr/>
          </p:nvSpPr>
          <p:spPr>
            <a:xfrm>
              <a:off x="8836751" y="5599039"/>
              <a:ext cx="486023" cy="474248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buNone/>
              </a:pPr>
              <a:r>
                <a:rPr lang="en-US" altLang="ko-KR" sz="20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…</a:t>
              </a:r>
              <a:endPara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0" name="모서리가 둥근 직사각형 29"/>
            <p:cNvSpPr/>
            <p:nvPr/>
          </p:nvSpPr>
          <p:spPr>
            <a:xfrm>
              <a:off x="9352444" y="5599039"/>
              <a:ext cx="486023" cy="474248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buNone/>
              </a:pPr>
              <a:r>
                <a:rPr lang="en-US" altLang="ko-KR" sz="20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…</a:t>
              </a:r>
              <a:endPara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31" name="직선 화살표 연결선 30"/>
            <p:cNvCxnSpPr>
              <a:stCxn id="12" idx="2"/>
              <a:endCxn id="21" idx="0"/>
            </p:cNvCxnSpPr>
            <p:nvPr/>
          </p:nvCxnSpPr>
          <p:spPr>
            <a:xfrm flipH="1">
              <a:off x="5340102" y="5293001"/>
              <a:ext cx="562616" cy="306038"/>
            </a:xfrm>
            <a:prstGeom prst="straightConnector1">
              <a:avLst/>
            </a:prstGeom>
            <a:ln w="38100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직선 화살표 연결선 31"/>
            <p:cNvCxnSpPr>
              <a:stCxn id="12" idx="2"/>
              <a:endCxn id="23" idx="0"/>
            </p:cNvCxnSpPr>
            <p:nvPr/>
          </p:nvCxnSpPr>
          <p:spPr>
            <a:xfrm flipH="1">
              <a:off x="5865295" y="5293001"/>
              <a:ext cx="37423" cy="306038"/>
            </a:xfrm>
            <a:prstGeom prst="straightConnector1">
              <a:avLst/>
            </a:prstGeom>
            <a:ln w="38100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직선 화살표 연결선 32"/>
            <p:cNvCxnSpPr>
              <a:stCxn id="12" idx="2"/>
              <a:endCxn id="24" idx="0"/>
            </p:cNvCxnSpPr>
            <p:nvPr/>
          </p:nvCxnSpPr>
          <p:spPr>
            <a:xfrm>
              <a:off x="5902718" y="5293001"/>
              <a:ext cx="487770" cy="306038"/>
            </a:xfrm>
            <a:prstGeom prst="straightConnector1">
              <a:avLst/>
            </a:prstGeom>
            <a:ln w="38100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직선 화살표 연결선 33"/>
            <p:cNvCxnSpPr>
              <a:stCxn id="19" idx="2"/>
              <a:endCxn id="25" idx="0"/>
            </p:cNvCxnSpPr>
            <p:nvPr/>
          </p:nvCxnSpPr>
          <p:spPr>
            <a:xfrm flipH="1">
              <a:off x="6933409" y="5293001"/>
              <a:ext cx="527222" cy="306038"/>
            </a:xfrm>
            <a:prstGeom prst="straightConnector1">
              <a:avLst/>
            </a:prstGeom>
            <a:ln w="38100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5" name="직선 화살표 연결선 34"/>
            <p:cNvCxnSpPr>
              <a:stCxn id="19" idx="2"/>
              <a:endCxn id="26" idx="0"/>
            </p:cNvCxnSpPr>
            <p:nvPr/>
          </p:nvCxnSpPr>
          <p:spPr>
            <a:xfrm flipH="1">
              <a:off x="7443047" y="5293001"/>
              <a:ext cx="17584" cy="306038"/>
            </a:xfrm>
            <a:prstGeom prst="straightConnector1">
              <a:avLst/>
            </a:prstGeom>
            <a:ln w="38100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6" name="직선 화살표 연결선 35"/>
            <p:cNvCxnSpPr>
              <a:stCxn id="19" idx="2"/>
              <a:endCxn id="27" idx="0"/>
            </p:cNvCxnSpPr>
            <p:nvPr/>
          </p:nvCxnSpPr>
          <p:spPr>
            <a:xfrm>
              <a:off x="7460631" y="5293001"/>
              <a:ext cx="500846" cy="306038"/>
            </a:xfrm>
            <a:prstGeom prst="straightConnector1">
              <a:avLst/>
            </a:prstGeom>
            <a:ln w="38100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7" name="직선 화살표 연결선 36"/>
            <p:cNvCxnSpPr>
              <a:stCxn id="20" idx="2"/>
              <a:endCxn id="28" idx="0"/>
            </p:cNvCxnSpPr>
            <p:nvPr/>
          </p:nvCxnSpPr>
          <p:spPr>
            <a:xfrm flipH="1">
              <a:off x="8564070" y="5293001"/>
              <a:ext cx="447002" cy="306038"/>
            </a:xfrm>
            <a:prstGeom prst="straightConnector1">
              <a:avLst/>
            </a:prstGeom>
            <a:ln w="38100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8" name="직선 화살표 연결선 37"/>
            <p:cNvCxnSpPr>
              <a:stCxn id="20" idx="2"/>
              <a:endCxn id="29" idx="0"/>
            </p:cNvCxnSpPr>
            <p:nvPr/>
          </p:nvCxnSpPr>
          <p:spPr>
            <a:xfrm>
              <a:off x="9011072" y="5293001"/>
              <a:ext cx="68691" cy="306038"/>
            </a:xfrm>
            <a:prstGeom prst="straightConnector1">
              <a:avLst/>
            </a:prstGeom>
            <a:ln w="38100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9" name="직선 화살표 연결선 38"/>
            <p:cNvCxnSpPr>
              <a:stCxn id="20" idx="2"/>
              <a:endCxn id="30" idx="0"/>
            </p:cNvCxnSpPr>
            <p:nvPr/>
          </p:nvCxnSpPr>
          <p:spPr>
            <a:xfrm>
              <a:off x="9011072" y="5293001"/>
              <a:ext cx="584384" cy="306038"/>
            </a:xfrm>
            <a:prstGeom prst="straightConnector1">
              <a:avLst/>
            </a:prstGeom>
            <a:ln w="38100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58938185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435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381000" y="1529754"/>
            <a:ext cx="9144000" cy="5328247"/>
          </a:xfrm>
        </p:spPr>
        <p:txBody>
          <a:bodyPr>
            <a:normAutofit/>
          </a:bodyPr>
          <a:lstStyle/>
          <a:p>
            <a:pPr marL="109728" indent="0" fontAlgn="base">
              <a:buNone/>
            </a:pPr>
            <a:r>
              <a:rPr lang="en-US" altLang="ko-KR" sz="1800" b="1" dirty="0" smtClean="0">
                <a:solidFill>
                  <a:schemeClr val="accent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“</a:t>
            </a:r>
            <a:r>
              <a:rPr lang="ko-KR" altLang="en-US" sz="1800" b="1" dirty="0" smtClean="0">
                <a:solidFill>
                  <a:schemeClr val="accent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프로젝트는 </a:t>
            </a:r>
            <a:r>
              <a:rPr lang="ko-KR" altLang="en-US" sz="1800" b="1" dirty="0">
                <a:solidFill>
                  <a:schemeClr val="accent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어떻게 해서 </a:t>
            </a:r>
            <a:r>
              <a:rPr lang="en-US" altLang="ko-KR" sz="1800" b="1" dirty="0">
                <a:solidFill>
                  <a:schemeClr val="accent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1800" b="1" dirty="0">
                <a:solidFill>
                  <a:schemeClr val="accent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년 늦어지는가</a:t>
            </a:r>
            <a:r>
              <a:rPr lang="en-US" altLang="ko-KR" sz="1800" b="1" dirty="0">
                <a:solidFill>
                  <a:schemeClr val="accent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? … </a:t>
            </a:r>
            <a:r>
              <a:rPr lang="ko-KR" altLang="en-US" sz="1800" b="1" dirty="0">
                <a:solidFill>
                  <a:schemeClr val="accent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한 번에 하루씩</a:t>
            </a:r>
            <a:r>
              <a:rPr lang="en-US" altLang="ko-KR" sz="1800" b="1" dirty="0">
                <a:solidFill>
                  <a:schemeClr val="accent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”</a:t>
            </a:r>
          </a:p>
          <a:p>
            <a:pPr marL="109728" indent="0" fontAlgn="base" latinLnBrk="1">
              <a:buNone/>
            </a:pPr>
            <a:endParaRPr lang="en-US" altLang="ko-KR" sz="18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728" indent="0" fontAlgn="base" latinLnBrk="1">
              <a:buNone/>
            </a:pPr>
            <a:endParaRPr lang="ko-KR" altLang="en-US" sz="1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728" indent="0" fontAlgn="base" latinLnBrk="1">
              <a:buNone/>
            </a:pPr>
            <a:r>
              <a:rPr lang="ko-KR" altLang="en-US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프로젝트의 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지연을 줄이는 방법</a:t>
            </a:r>
          </a:p>
          <a:p>
            <a:pPr marL="109728" indent="0" fontAlgn="base" latinLnBrk="1">
              <a:buNone/>
            </a:pPr>
            <a:r>
              <a:rPr lang="ko-KR" altLang="en-US" sz="1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역할의 </a:t>
            </a:r>
            <a:r>
              <a:rPr lang="ko-KR" altLang="en-US" sz="18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갈등 줄이기</a:t>
            </a:r>
          </a:p>
          <a:p>
            <a:pPr marL="109728" indent="0" fontAlgn="base" latinLnBrk="1">
              <a:buNone/>
            </a:pPr>
            <a:r>
              <a:rPr lang="ko-KR" altLang="en-US" sz="1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부하관리자들이 </a:t>
            </a:r>
            <a:r>
              <a:rPr lang="ko-KR" altLang="en-US" sz="18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먼저</a:t>
            </a:r>
            <a:r>
              <a:rPr lang="ko-KR" altLang="en-US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솔직한 평가 올림</a:t>
            </a:r>
            <a:endParaRPr lang="en-US" altLang="ko-KR" sz="1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728" indent="0" fontAlgn="base" latinLnBrk="1">
              <a:buNone/>
            </a:pPr>
            <a:r>
              <a:rPr lang="en-US" altLang="ko-KR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sz="1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728" indent="0" fontAlgn="base" latinLnBrk="1">
              <a:buNone/>
            </a:pPr>
            <a:r>
              <a:rPr lang="ko-KR" altLang="en-US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점검 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기법을 통해 실제 상황파악</a:t>
            </a:r>
          </a:p>
          <a:p>
            <a:pPr marL="109728" indent="0" fontAlgn="base" latinLnBrk="1">
              <a:buNone/>
            </a:pPr>
            <a:r>
              <a:rPr lang="ko-KR" altLang="en-US" sz="18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마일스톤과</a:t>
            </a:r>
            <a:r>
              <a:rPr lang="ko-KR" altLang="en-US" sz="1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PERT</a:t>
            </a:r>
            <a:r>
              <a:rPr lang="ko-KR" altLang="en-US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차트 점검 기법이 대표적</a:t>
            </a:r>
          </a:p>
          <a:p>
            <a:pPr marL="109728" indent="0" fontAlgn="base" latinLnBrk="1">
              <a:buNone/>
            </a:pPr>
            <a:r>
              <a:rPr lang="ko-KR" altLang="en-US" sz="1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적은 </a:t>
            </a:r>
            <a:r>
              <a:rPr lang="ko-KR" altLang="en-US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투자로 큰 시간을 지켜줌</a:t>
            </a:r>
          </a:p>
          <a:p>
            <a:pPr marL="109728" indent="0" fontAlgn="base" latinLnBrk="1">
              <a:buNone/>
            </a:pPr>
            <a:r>
              <a:rPr lang="ko-KR" altLang="en-US" sz="1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‘</a:t>
            </a:r>
            <a:r>
              <a:rPr lang="ko-KR" altLang="en-US" sz="1800" b="1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계획 </a:t>
            </a:r>
            <a:r>
              <a:rPr lang="ko-KR" altLang="en-US" sz="18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및 통제</a:t>
            </a:r>
            <a:r>
              <a:rPr lang="ko-KR" altLang="en-US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‘ 팀 운용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DC0F8-5190-4EA8-97AC-3650AEE68275}" type="slidenum">
              <a:rPr 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16</a:t>
            </a:fld>
            <a:endParaRPr 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731" y="2057044"/>
            <a:ext cx="3196793" cy="3196793"/>
          </a:xfrm>
          <a:prstGeom prst="rect">
            <a:avLst/>
          </a:prstGeom>
        </p:spPr>
      </p:pic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381000" y="7027"/>
            <a:ext cx="9144000" cy="1522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ko-KR" sz="28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Part 14: </a:t>
            </a:r>
            <a:r>
              <a:rPr lang="ko-KR" altLang="en-US" sz="28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재앙의 알을 품다</a:t>
            </a:r>
            <a:endParaRPr lang="en-US" altLang="ko-KR" sz="2800" b="1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프로젝트 지연 방지 및 대처 방안</a:t>
            </a:r>
            <a:endParaRPr lang="en-US" altLang="ko-KR" kern="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3617875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435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381000" y="1529754"/>
            <a:ext cx="9144000" cy="5328247"/>
          </a:xfrm>
        </p:spPr>
        <p:txBody>
          <a:bodyPr>
            <a:normAutofit/>
          </a:bodyPr>
          <a:lstStyle/>
          <a:p>
            <a:pPr marL="111600" indent="-457200" fontAlgn="base">
              <a:lnSpc>
                <a:spcPct val="120000"/>
              </a:lnSpc>
              <a:spcBef>
                <a:spcPct val="20000"/>
              </a:spcBef>
              <a:spcAft>
                <a:spcPct val="45000"/>
              </a:spcAft>
              <a:buNone/>
            </a:pPr>
            <a:r>
              <a:rPr lang="en-US" altLang="ko-KR" sz="1800" b="1" dirty="0" smtClean="0">
                <a:solidFill>
                  <a:schemeClr val="accent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“</a:t>
            </a:r>
            <a:r>
              <a:rPr lang="ko-KR" altLang="en-US" sz="1800" b="1" dirty="0">
                <a:solidFill>
                  <a:schemeClr val="accent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이해하지 못하는 것을 소유할 수는 없다</a:t>
            </a:r>
            <a:r>
              <a:rPr lang="en-US" altLang="ko-KR" sz="1800" b="1" dirty="0">
                <a:solidFill>
                  <a:schemeClr val="accent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.” </a:t>
            </a:r>
            <a:r>
              <a:rPr lang="en-US" altLang="ko-KR" sz="1600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1600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괴테</a:t>
            </a:r>
            <a:endParaRPr lang="en-US" altLang="ko-KR" sz="1600" dirty="0">
              <a:solidFill>
                <a:schemeClr val="accent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11600" indent="0">
              <a:buNone/>
            </a:pPr>
            <a:endParaRPr lang="en-US" altLang="ko-KR" sz="18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11600" indent="0">
              <a:buNone/>
            </a:pPr>
            <a:r>
              <a:rPr lang="ko-KR" altLang="en-US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문서화의 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중요성</a:t>
            </a:r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11600" indent="0">
              <a:buNone/>
            </a:pPr>
            <a:r>
              <a:rPr lang="ko-KR" altLang="en-US" sz="1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프로그램 </a:t>
            </a:r>
            <a:r>
              <a:rPr lang="ko-KR" altLang="en-US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제작 시 모든 내용 </a:t>
            </a:r>
            <a:r>
              <a:rPr lang="ko-KR" altLang="en-US" sz="18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기억 불가</a:t>
            </a:r>
            <a:endParaRPr lang="en-US" altLang="ko-KR" sz="1800" b="1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11600" indent="0">
              <a:buNone/>
            </a:pPr>
            <a:r>
              <a:rPr lang="ko-KR" altLang="en-US" sz="1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사용자들의 </a:t>
            </a:r>
            <a:r>
              <a:rPr lang="ko-KR" altLang="en-US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프로그램 사용 </a:t>
            </a:r>
            <a:r>
              <a:rPr lang="ko-KR" altLang="en-US" sz="18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편의성 증가</a:t>
            </a:r>
          </a:p>
          <a:p>
            <a:pPr marL="111600" indent="0">
              <a:buNone/>
            </a:pPr>
            <a:r>
              <a:rPr lang="en-US" altLang="ko-KR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</a:p>
          <a:p>
            <a:pPr marL="111600" indent="0">
              <a:buNone/>
            </a:pPr>
            <a:r>
              <a:rPr lang="ko-KR" altLang="en-US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문서화의 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접근방법</a:t>
            </a:r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11600" indent="0">
              <a:buNone/>
            </a:pPr>
            <a:r>
              <a:rPr lang="ko-KR" altLang="en-US" sz="1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프로그램 </a:t>
            </a:r>
            <a:r>
              <a:rPr lang="ko-KR" altLang="en-US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특성상 필요한 부분 이용</a:t>
            </a:r>
            <a:endParaRPr lang="en-US" altLang="ko-KR" sz="1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11600" indent="0">
              <a:buNone/>
            </a:pPr>
            <a:r>
              <a:rPr lang="ko-KR" altLang="en-US" sz="1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종속</a:t>
            </a:r>
            <a:r>
              <a:rPr lang="en-US" altLang="ko-KR" sz="1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내포 구조를 드러내기 위해 </a:t>
            </a:r>
            <a:r>
              <a:rPr lang="ko-KR" altLang="en-US" sz="1800" b="1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공백 및 서식 </a:t>
            </a:r>
            <a:r>
              <a:rPr lang="ko-KR" altLang="en-US" sz="1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활용</a:t>
            </a:r>
            <a:endParaRPr lang="en-US" altLang="ko-KR" sz="18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11600" indent="0">
              <a:buNone/>
            </a:pPr>
            <a:r>
              <a:rPr lang="ko-KR" altLang="en-US" sz="1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프로그램 안에 단락 형태 </a:t>
            </a:r>
            <a:r>
              <a:rPr lang="ko-KR" altLang="en-US" sz="1800" b="1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주석</a:t>
            </a:r>
            <a:r>
              <a:rPr lang="ko-KR" altLang="en-US" sz="1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을 삽입</a:t>
            </a:r>
          </a:p>
          <a:p>
            <a:pPr marL="111600" indent="0">
              <a:buNone/>
            </a:pPr>
            <a:endParaRPr lang="en-US" altLang="ko-KR" sz="1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11600" indent="0">
              <a:buNone/>
            </a:pPr>
            <a:r>
              <a:rPr lang="en-US" altLang="ko-KR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sz="1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DC0F8-5190-4EA8-97AC-3650AEE68275}" type="slidenum">
              <a:rPr 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17</a:t>
            </a:fld>
            <a:endParaRPr 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381000" y="7027"/>
            <a:ext cx="9144000" cy="1522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ko-KR" sz="28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Part 15: </a:t>
            </a:r>
            <a:r>
              <a:rPr lang="ko-KR" altLang="en-US" sz="28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또 다른 </a:t>
            </a:r>
            <a:r>
              <a:rPr lang="ko-KR" altLang="en-US" sz="2800" b="1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면</a:t>
            </a:r>
            <a:endParaRPr lang="en-US" altLang="ko-KR" sz="2800" b="1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문서의 중요성 과 접근방법</a:t>
            </a:r>
            <a:endParaRPr lang="en-US" altLang="ko-KR" kern="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2412" y="2187204"/>
            <a:ext cx="2906105" cy="2906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651540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435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381000" y="1529754"/>
            <a:ext cx="9144000" cy="5328247"/>
          </a:xfrm>
        </p:spPr>
        <p:txBody>
          <a:bodyPr>
            <a:normAutofit/>
          </a:bodyPr>
          <a:lstStyle/>
          <a:p>
            <a:pPr marL="109728" indent="0" fontAlgn="base" latinLnBrk="1">
              <a:buNone/>
            </a:pPr>
            <a:r>
              <a:rPr lang="en-US" altLang="ko-KR" sz="1800" b="1" dirty="0" smtClean="0">
                <a:solidFill>
                  <a:schemeClr val="accent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“ </a:t>
            </a:r>
            <a:r>
              <a:rPr lang="ko-KR" altLang="en-US" sz="1800" b="1" dirty="0">
                <a:solidFill>
                  <a:schemeClr val="accent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은 탄환은 없다</a:t>
            </a:r>
            <a:r>
              <a:rPr lang="en-US" altLang="ko-KR" sz="1800" b="1" dirty="0">
                <a:solidFill>
                  <a:schemeClr val="accent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.” </a:t>
            </a:r>
            <a:r>
              <a:rPr lang="en-US" altLang="ko-KR" sz="1600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600" dirty="0" err="1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프레더릭</a:t>
            </a:r>
            <a:r>
              <a:rPr lang="ko-KR" altLang="en-US" sz="1600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600" dirty="0" err="1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브룩스</a:t>
            </a:r>
            <a:endParaRPr lang="en-US" altLang="ko-KR" sz="1600" dirty="0">
              <a:solidFill>
                <a:schemeClr val="accent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728" indent="0" fontAlgn="base" latinLnBrk="1">
              <a:buNone/>
            </a:pPr>
            <a:endParaRPr lang="en-US" altLang="ko-KR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728" indent="0" fontAlgn="base" latinLnBrk="1">
              <a:buNone/>
            </a:pPr>
            <a:r>
              <a:rPr lang="ko-KR" altLang="en-US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진보적 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발전 가능성이 불가 이유</a:t>
            </a:r>
            <a:endParaRPr lang="en-US" altLang="ko-KR" sz="2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728" indent="0" fontAlgn="base" latinLnBrk="1">
              <a:buNone/>
            </a:pPr>
            <a:endParaRPr lang="en-US" altLang="ko-KR" sz="1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728" indent="0" fontAlgn="base" latinLnBrk="1">
              <a:buNone/>
            </a:pPr>
            <a:r>
              <a:rPr lang="en-US" altLang="ko-KR" sz="1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생산성</a:t>
            </a:r>
            <a:r>
              <a:rPr lang="en-US" altLang="ko-KR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신뢰성</a:t>
            </a:r>
            <a:r>
              <a:rPr lang="en-US" altLang="ko-KR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단순성에 기여하는 발명이 </a:t>
            </a:r>
            <a:r>
              <a:rPr lang="ko-KR" altLang="en-US" sz="1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없다</a:t>
            </a:r>
            <a:endParaRPr lang="en-US" altLang="ko-KR" sz="18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728" indent="0" fontAlgn="base" latinLnBrk="1">
              <a:buNone/>
            </a:pPr>
            <a:endParaRPr lang="en-US" altLang="ko-KR" sz="5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728" indent="0" fontAlgn="base" latinLnBrk="1">
              <a:buNone/>
            </a:pPr>
            <a:r>
              <a:rPr lang="en-US" altLang="ko-KR" sz="1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개체의 </a:t>
            </a:r>
            <a:r>
              <a:rPr lang="ko-KR" altLang="en-US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본질이 서로 맞물리는 </a:t>
            </a:r>
            <a:r>
              <a:rPr lang="ko-KR" altLang="en-US" sz="18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개념의 </a:t>
            </a:r>
            <a:r>
              <a:rPr lang="ko-KR" altLang="en-US" sz="1800" b="1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구조물</a:t>
            </a:r>
            <a:endParaRPr lang="en-US" altLang="ko-KR" sz="1800" b="1" dirty="0" smtClean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728" indent="0" fontAlgn="base" latinLnBrk="1">
              <a:buNone/>
            </a:pPr>
            <a:endParaRPr lang="en-US" altLang="ko-KR" sz="500" b="1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728" indent="0" fontAlgn="base" latinLnBrk="1">
              <a:buNone/>
            </a:pPr>
            <a:r>
              <a:rPr lang="en-US" altLang="ko-KR" sz="1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질적 </a:t>
            </a:r>
            <a:r>
              <a:rPr lang="ko-KR" altLang="en-US" sz="18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복잡성</a:t>
            </a:r>
            <a:r>
              <a:rPr lang="ko-KR" altLang="en-US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및 비선형적 증가 </a:t>
            </a:r>
            <a:r>
              <a:rPr lang="ko-KR" altLang="en-US" sz="1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양상</a:t>
            </a:r>
            <a:endParaRPr lang="en-US" altLang="ko-KR" sz="18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728" indent="0" fontAlgn="base" latinLnBrk="1">
              <a:buNone/>
            </a:pPr>
            <a:endParaRPr lang="en-US" altLang="ko-KR" sz="5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728" indent="0" fontAlgn="base" latinLnBrk="1">
              <a:buNone/>
            </a:pPr>
            <a:r>
              <a:rPr lang="en-US" altLang="ko-KR" sz="1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최근 </a:t>
            </a:r>
            <a:r>
              <a:rPr lang="ko-KR" altLang="en-US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인터페이스에 따라 </a:t>
            </a:r>
            <a:r>
              <a:rPr lang="ko-KR" altLang="en-US" sz="1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호환성</a:t>
            </a:r>
            <a:endParaRPr lang="en-US" altLang="ko-KR" sz="1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728" indent="0" fontAlgn="base" latinLnBrk="1">
              <a:buNone/>
            </a:pPr>
            <a:endParaRPr lang="en-US" altLang="ko-KR" sz="5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728" indent="0" fontAlgn="base" latinLnBrk="1">
              <a:buNone/>
            </a:pPr>
            <a:r>
              <a:rPr lang="en-US" altLang="ko-KR" sz="1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소프트웨어를 </a:t>
            </a:r>
            <a:r>
              <a:rPr lang="ko-KR" altLang="en-US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나타내는 </a:t>
            </a:r>
            <a:r>
              <a:rPr lang="ko-KR" altLang="en-US" sz="18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기하학적 표현의 부재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DC0F8-5190-4EA8-97AC-3650AEE68275}" type="slidenum">
              <a:rPr 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18</a:t>
            </a:fld>
            <a:endParaRPr 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381000" y="7027"/>
            <a:ext cx="9144000" cy="1522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ko-KR" sz="28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8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Part 16: </a:t>
            </a:r>
            <a:r>
              <a:rPr lang="ko-KR" altLang="en-US" sz="28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은 탄환은 없다</a:t>
            </a:r>
            <a:endParaRPr lang="en-US" altLang="ko-KR" sz="2800" b="1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소프트웨어의 진보적 발전 가능성</a:t>
            </a:r>
            <a:endParaRPr lang="en-US" altLang="ko-KR" kern="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1632" y="2307533"/>
            <a:ext cx="3000616" cy="3000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147045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435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381000" y="1529754"/>
            <a:ext cx="9144000" cy="5328247"/>
          </a:xfrm>
        </p:spPr>
        <p:txBody>
          <a:bodyPr>
            <a:normAutofit/>
          </a:bodyPr>
          <a:lstStyle/>
          <a:p>
            <a:pPr marL="109728" indent="0" fontAlgn="base" latinLnBrk="1">
              <a:buNone/>
            </a:pPr>
            <a:r>
              <a:rPr lang="ko-KR" altLang="en-US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진보적 </a:t>
            </a:r>
            <a:r>
              <a: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발전 가능성의 희망</a:t>
            </a:r>
            <a:endParaRPr lang="en-US" altLang="ko-KR" sz="2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728" indent="0" fontAlgn="base" latinLnBrk="1">
              <a:buNone/>
            </a:pPr>
            <a:endParaRPr lang="en-US" altLang="ko-KR" sz="10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728" indent="0" fontAlgn="base" latinLnBrk="1">
              <a:buNone/>
            </a:pPr>
            <a:endParaRPr lang="en-US" altLang="ko-KR" sz="1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728" indent="0" fontAlgn="base" latinLnBrk="1">
              <a:buNone/>
            </a:pPr>
            <a:r>
              <a:rPr lang="en-US" altLang="ko-KR" sz="1800" b="1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800" b="1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객체지향 프로그래밍</a:t>
            </a:r>
            <a:endParaRPr lang="en-US" altLang="ko-KR" sz="1800" b="1" dirty="0" smtClean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fontAlgn="base" latinLnBrk="1">
              <a:buFontTx/>
              <a:buChar char="-"/>
            </a:pPr>
            <a:endParaRPr lang="en-US" altLang="ko-KR" sz="500" b="1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728" indent="0" fontAlgn="base" latinLnBrk="1">
              <a:buNone/>
            </a:pPr>
            <a:r>
              <a:rPr lang="en-US" altLang="ko-KR" sz="1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인공지능</a:t>
            </a:r>
            <a:endParaRPr lang="en-US" altLang="ko-KR" sz="18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fontAlgn="base" latinLnBrk="1">
              <a:buFontTx/>
              <a:buChar char="-"/>
            </a:pPr>
            <a:endParaRPr lang="en-US" altLang="ko-KR" sz="500" b="1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728" indent="0" fontAlgn="base" latinLnBrk="1">
              <a:buNone/>
            </a:pPr>
            <a:r>
              <a:rPr lang="en-US" altLang="ko-KR" sz="1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그래픽 프로그래밍</a:t>
            </a:r>
            <a:endParaRPr lang="en-US" altLang="ko-KR" sz="18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fontAlgn="base" latinLnBrk="1">
              <a:buFontTx/>
              <a:buChar char="-"/>
            </a:pPr>
            <a:endParaRPr lang="en-US" altLang="ko-KR" sz="500" b="1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728" indent="0" fontAlgn="base" latinLnBrk="1">
              <a:buNone/>
            </a:pPr>
            <a:r>
              <a:rPr lang="en-US" altLang="ko-KR" sz="1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개발 </a:t>
            </a:r>
            <a:r>
              <a:rPr lang="ko-KR" altLang="en-US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환경 및 </a:t>
            </a:r>
            <a:r>
              <a:rPr lang="ko-KR" altLang="en-US" sz="1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도구</a:t>
            </a:r>
            <a:endParaRPr lang="en-US" altLang="ko-KR" sz="18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fontAlgn="base" latinLnBrk="1">
              <a:buFontTx/>
              <a:buChar char="-"/>
            </a:pPr>
            <a:endParaRPr lang="en-US" altLang="ko-KR" sz="500" b="1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728" indent="0" fontAlgn="base" latinLnBrk="1">
              <a:buNone/>
            </a:pPr>
            <a:r>
              <a:rPr lang="en-US" altLang="ko-KR" sz="1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요구사항 </a:t>
            </a:r>
            <a:r>
              <a:rPr lang="ko-KR" altLang="en-US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상세화 및 </a:t>
            </a:r>
            <a:r>
              <a:rPr lang="ko-KR" altLang="en-US" sz="18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프로토타이핑</a:t>
            </a:r>
            <a:endParaRPr lang="en-US" altLang="ko-KR" sz="18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fontAlgn="base" latinLnBrk="1">
              <a:buFontTx/>
              <a:buChar char="-"/>
            </a:pPr>
            <a:endParaRPr lang="en-US" altLang="ko-KR" sz="500" b="1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728" indent="0" fontAlgn="base" latinLnBrk="1">
              <a:buNone/>
            </a:pPr>
            <a:r>
              <a:rPr lang="en-US" altLang="ko-KR" sz="1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고급언어</a:t>
            </a:r>
            <a:endParaRPr lang="en-US" altLang="ko-KR" sz="18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fontAlgn="base" latinLnBrk="1">
              <a:buFontTx/>
              <a:buChar char="-"/>
            </a:pPr>
            <a:endParaRPr lang="en-US" altLang="ko-KR" sz="500" b="1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728" indent="0" fontAlgn="base" latinLnBrk="1">
              <a:buNone/>
            </a:pPr>
            <a:r>
              <a:rPr lang="en-US" altLang="ko-KR" sz="1800" b="1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800" b="1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탁월한 설계자들</a:t>
            </a:r>
            <a:endParaRPr lang="en-US" altLang="ko-KR" sz="1800" b="1" dirty="0" smtClean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DC0F8-5190-4EA8-97AC-3650AEE68275}" type="slidenum">
              <a:rPr 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19</a:t>
            </a:fld>
            <a:endParaRPr 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381000" y="7027"/>
            <a:ext cx="9144000" cy="1522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ko-KR" sz="28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8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Part 16: </a:t>
            </a:r>
            <a:r>
              <a:rPr lang="ko-KR" altLang="en-US" sz="28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은 탄환은 없다</a:t>
            </a:r>
            <a:endParaRPr lang="en-US" altLang="ko-KR" sz="2800" b="1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소프트웨어의 진보적 발전 가능성</a:t>
            </a:r>
            <a:endParaRPr lang="en-US" altLang="ko-KR" kern="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6648" y="1543401"/>
            <a:ext cx="3751931" cy="3751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442174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8688" y="1522726"/>
            <a:ext cx="5396971" cy="3873522"/>
          </a:xfrm>
          <a:prstGeom prst="rect">
            <a:avLst/>
          </a:prstGeom>
        </p:spPr>
      </p:pic>
      <p:sp>
        <p:nvSpPr>
          <p:cNvPr id="520195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522726"/>
            <a:ext cx="9144000" cy="5335274"/>
          </a:xfrm>
          <a:noFill/>
        </p:spPr>
        <p:txBody>
          <a:bodyPr>
            <a:normAutofit/>
          </a:bodyPr>
          <a:lstStyle/>
          <a:p>
            <a:pPr marL="457200" indent="-347663">
              <a:spcBef>
                <a:spcPts val="600"/>
              </a:spcBef>
              <a:spcAft>
                <a:spcPts val="1200"/>
              </a:spcAft>
              <a:buClr>
                <a:schemeClr val="bg2">
                  <a:lumMod val="25000"/>
                </a:schemeClr>
              </a:buClr>
              <a:buFont typeface="Wingdings" pitchFamily="2" charset="2"/>
              <a:buChar char="q"/>
            </a:pPr>
            <a:r>
              <a:rPr lang="ko-KR" altLang="en-US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팀장 및 발표 </a:t>
            </a:r>
            <a:r>
              <a:rPr lang="en-US" altLang="ko-KR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최재혁</a:t>
            </a:r>
            <a:endParaRPr lang="en-US" altLang="ko-KR" sz="1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57200" indent="-347663">
              <a:spcBef>
                <a:spcPts val="600"/>
              </a:spcBef>
              <a:spcAft>
                <a:spcPts val="1200"/>
              </a:spcAft>
              <a:buClr>
                <a:schemeClr val="bg2">
                  <a:lumMod val="25000"/>
                </a:schemeClr>
              </a:buClr>
              <a:buFont typeface="Wingdings" pitchFamily="2" charset="2"/>
              <a:buChar char="q"/>
            </a:pPr>
            <a:r>
              <a:rPr lang="en-US" altLang="ko-KR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01</a:t>
            </a:r>
            <a:r>
              <a:rPr lang="ko-KR" altLang="en-US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장 </a:t>
            </a:r>
            <a:r>
              <a:rPr lang="en-US" altLang="ko-KR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03</a:t>
            </a:r>
            <a:r>
              <a:rPr lang="ko-KR" altLang="en-US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장 </a:t>
            </a:r>
            <a:r>
              <a:rPr lang="en-US" altLang="ko-KR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김민홍</a:t>
            </a:r>
            <a:endParaRPr lang="en-US" altLang="ko-KR" sz="1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57200" indent="-347663">
              <a:spcBef>
                <a:spcPts val="600"/>
              </a:spcBef>
              <a:spcAft>
                <a:spcPts val="1200"/>
              </a:spcAft>
              <a:buClr>
                <a:schemeClr val="bg2">
                  <a:lumMod val="25000"/>
                </a:schemeClr>
              </a:buClr>
              <a:buFont typeface="Wingdings" pitchFamily="2" charset="2"/>
              <a:buChar char="q"/>
            </a:pPr>
            <a:r>
              <a:rPr lang="en-US" altLang="ko-KR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04</a:t>
            </a:r>
            <a:r>
              <a:rPr lang="ko-KR" altLang="en-US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장 </a:t>
            </a:r>
            <a:r>
              <a:rPr lang="en-US" altLang="ko-KR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06</a:t>
            </a:r>
            <a:r>
              <a:rPr lang="ko-KR" altLang="en-US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장 </a:t>
            </a:r>
            <a:r>
              <a:rPr lang="en-US" altLang="ko-KR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이도예</a:t>
            </a:r>
            <a:endParaRPr lang="en-US" altLang="ko-KR" sz="1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57200" indent="-347663">
              <a:spcBef>
                <a:spcPts val="600"/>
              </a:spcBef>
              <a:spcAft>
                <a:spcPts val="1200"/>
              </a:spcAft>
              <a:buClr>
                <a:schemeClr val="bg2">
                  <a:lumMod val="25000"/>
                </a:schemeClr>
              </a:buClr>
              <a:buFont typeface="Wingdings" pitchFamily="2" charset="2"/>
              <a:buChar char="q"/>
            </a:pPr>
            <a:r>
              <a:rPr lang="en-US" altLang="ko-KR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07</a:t>
            </a:r>
            <a:r>
              <a:rPr lang="ko-KR" altLang="en-US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장 </a:t>
            </a:r>
            <a:r>
              <a:rPr lang="en-US" altLang="ko-KR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09</a:t>
            </a:r>
            <a:r>
              <a:rPr lang="ko-KR" altLang="en-US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장 </a:t>
            </a:r>
            <a:r>
              <a:rPr lang="en-US" altLang="ko-KR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배선영</a:t>
            </a:r>
            <a:endParaRPr lang="en-US" altLang="ko-KR" sz="1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57200" indent="-347663">
              <a:spcBef>
                <a:spcPts val="600"/>
              </a:spcBef>
              <a:spcAft>
                <a:spcPts val="1200"/>
              </a:spcAft>
              <a:buClr>
                <a:schemeClr val="bg2">
                  <a:lumMod val="25000"/>
                </a:schemeClr>
              </a:buClr>
              <a:buFont typeface="Wingdings" pitchFamily="2" charset="2"/>
              <a:buChar char="q"/>
            </a:pPr>
            <a:r>
              <a:rPr lang="en-US" altLang="ko-KR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10</a:t>
            </a:r>
            <a:r>
              <a:rPr lang="ko-KR" altLang="en-US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장 </a:t>
            </a:r>
            <a:r>
              <a:rPr lang="en-US" altLang="ko-KR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13</a:t>
            </a:r>
            <a:r>
              <a:rPr lang="ko-KR" altLang="en-US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장 </a:t>
            </a:r>
            <a:r>
              <a:rPr lang="en-US" altLang="ko-KR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최재혁</a:t>
            </a:r>
            <a:endParaRPr lang="en-US" altLang="ko-KR" sz="1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57200" indent="-347663">
              <a:spcBef>
                <a:spcPts val="600"/>
              </a:spcBef>
              <a:spcAft>
                <a:spcPts val="1200"/>
              </a:spcAft>
              <a:buClr>
                <a:schemeClr val="bg2">
                  <a:lumMod val="25000"/>
                </a:schemeClr>
              </a:buClr>
              <a:buFont typeface="Wingdings" pitchFamily="2" charset="2"/>
              <a:buChar char="q"/>
            </a:pPr>
            <a:r>
              <a:rPr lang="en-US" altLang="ko-KR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14</a:t>
            </a:r>
            <a:r>
              <a:rPr lang="ko-KR" altLang="en-US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장 </a:t>
            </a:r>
            <a:r>
              <a:rPr lang="en-US" altLang="ko-KR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17</a:t>
            </a:r>
            <a:r>
              <a:rPr lang="ko-KR" altLang="en-US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장 </a:t>
            </a:r>
            <a:r>
              <a:rPr lang="en-US" altLang="ko-KR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방지훈</a:t>
            </a:r>
            <a:endParaRPr lang="en-US" altLang="ko-KR" sz="1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57200" indent="-347663">
              <a:spcBef>
                <a:spcPts val="600"/>
              </a:spcBef>
              <a:spcAft>
                <a:spcPts val="1200"/>
              </a:spcAft>
              <a:buClr>
                <a:schemeClr val="bg2">
                  <a:lumMod val="25000"/>
                </a:schemeClr>
              </a:buClr>
              <a:buFont typeface="Wingdings" pitchFamily="2" charset="2"/>
              <a:buChar char="q"/>
            </a:pPr>
            <a:r>
              <a:rPr lang="en-US" altLang="ko-KR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18</a:t>
            </a:r>
            <a:r>
              <a:rPr lang="ko-KR" altLang="en-US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장 </a:t>
            </a:r>
            <a:r>
              <a:rPr lang="en-US" altLang="ko-KR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19</a:t>
            </a:r>
            <a:r>
              <a:rPr lang="ko-KR" altLang="en-US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장 </a:t>
            </a:r>
            <a:r>
              <a:rPr lang="en-US" altLang="ko-KR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김종현</a:t>
            </a:r>
            <a:endParaRPr lang="en-US" altLang="ko-KR" sz="1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57200" indent="-347663">
              <a:spcBef>
                <a:spcPts val="600"/>
              </a:spcBef>
              <a:spcAft>
                <a:spcPts val="1200"/>
              </a:spcAft>
              <a:buClr>
                <a:schemeClr val="bg2">
                  <a:lumMod val="25000"/>
                </a:schemeClr>
              </a:buClr>
              <a:buFont typeface="Wingdings" pitchFamily="2" charset="2"/>
              <a:buChar char="q"/>
            </a:pPr>
            <a:r>
              <a:rPr lang="en-US" altLang="ko-KR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PPT </a:t>
            </a:r>
            <a:r>
              <a:rPr lang="ko-KR" altLang="en-US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제작 </a:t>
            </a:r>
            <a:r>
              <a:rPr lang="en-US" altLang="ko-KR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방지훈</a:t>
            </a:r>
            <a:endParaRPr lang="en-US" altLang="ko-KR" sz="1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57200" indent="-347663">
              <a:spcBef>
                <a:spcPts val="600"/>
              </a:spcBef>
              <a:spcAft>
                <a:spcPts val="1200"/>
              </a:spcAft>
              <a:buClr>
                <a:schemeClr val="bg2">
                  <a:lumMod val="25000"/>
                </a:schemeClr>
              </a:buClr>
              <a:buFont typeface="Wingdings" pitchFamily="2" charset="2"/>
              <a:buChar char="q"/>
            </a:pPr>
            <a:r>
              <a:rPr lang="ko-KR" altLang="en-US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요약 및 정리 </a:t>
            </a:r>
            <a:r>
              <a:rPr lang="en-US" altLang="ko-KR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김민홍 </a:t>
            </a:r>
            <a:r>
              <a:rPr lang="ko-KR" altLang="en-US" sz="1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이도예</a:t>
            </a:r>
            <a:endParaRPr lang="en-US" altLang="ko-KR" sz="1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15712-821A-4B3B-86A1-6BFAF4FDFB8C}" type="slidenum">
              <a:rPr 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2</a:t>
            </a:fld>
            <a:endParaRPr 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381000" y="0"/>
            <a:ext cx="9144000" cy="1522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ko-KR" sz="28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8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역할 분담</a:t>
            </a:r>
            <a:endParaRPr lang="en-US" altLang="ko-KR" kern="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520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0195" grpId="0" uiExpand="1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435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381000" y="1529754"/>
            <a:ext cx="9144000" cy="5328247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altLang="ko-KR" sz="1800" b="1" dirty="0" smtClean="0">
                <a:solidFill>
                  <a:schemeClr val="accent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“</a:t>
            </a:r>
            <a:r>
              <a:rPr lang="ko-KR" altLang="en-US" sz="1800" b="1" dirty="0">
                <a:solidFill>
                  <a:schemeClr val="accent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완전무결한 작품을 보리라 생각하는 자</a:t>
            </a:r>
            <a:r>
              <a:rPr lang="en-US" altLang="ko-KR" sz="1800" b="1" dirty="0">
                <a:solidFill>
                  <a:schemeClr val="accent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800" b="1" dirty="0">
                <a:solidFill>
                  <a:schemeClr val="accent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결코 존재하지 않았고</a:t>
            </a:r>
            <a:r>
              <a:rPr lang="en-US" altLang="ko-KR" sz="1800" b="1" dirty="0">
                <a:solidFill>
                  <a:schemeClr val="accent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</a:p>
          <a:p>
            <a:pPr marL="109728" indent="0">
              <a:buNone/>
            </a:pPr>
            <a:r>
              <a:rPr lang="en-US" altLang="ko-KR" sz="1800" b="1" dirty="0">
                <a:solidFill>
                  <a:schemeClr val="accent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800" b="1" dirty="0" smtClean="0">
                <a:solidFill>
                  <a:schemeClr val="accent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지금도 </a:t>
            </a:r>
            <a:r>
              <a:rPr lang="ko-KR" altLang="en-US" sz="1800" b="1" dirty="0">
                <a:solidFill>
                  <a:schemeClr val="accent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없으며</a:t>
            </a:r>
            <a:r>
              <a:rPr lang="en-US" altLang="ko-KR" sz="1800" b="1" dirty="0">
                <a:solidFill>
                  <a:schemeClr val="accent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800" b="1" dirty="0">
                <a:solidFill>
                  <a:schemeClr val="accent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앞으로도 없을 그 무언가를 바라나니</a:t>
            </a:r>
            <a:r>
              <a:rPr lang="en-US" altLang="ko-KR" sz="1800" b="1" dirty="0">
                <a:solidFill>
                  <a:schemeClr val="accent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.” </a:t>
            </a:r>
            <a:r>
              <a:rPr lang="en-US" altLang="ko-KR" sz="1600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1600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비평론</a:t>
            </a:r>
            <a:endParaRPr lang="en-US" altLang="ko-KR" sz="1600" dirty="0">
              <a:solidFill>
                <a:schemeClr val="accent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728" indent="0" fontAlgn="base" latinLnBrk="1">
              <a:buNone/>
            </a:pPr>
            <a:endParaRPr lang="en-US" altLang="ko-KR" sz="11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728" indent="0" fontAlgn="base" latinLnBrk="1">
              <a:buNone/>
            </a:pPr>
            <a:endParaRPr lang="en-US" altLang="ko-KR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728" indent="0" fontAlgn="base" latinLnBrk="1">
              <a:buNone/>
            </a:pPr>
            <a:r>
              <a:rPr lang="en-US" altLang="ko-KR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‘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소프트웨어의 진보적 가능성 없다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’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반박</a:t>
            </a:r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728" indent="0" fontAlgn="base" latinLnBrk="1">
              <a:buNone/>
            </a:pPr>
            <a:endParaRPr lang="en-US" altLang="ko-KR" sz="1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728" indent="0" fontAlgn="base" latinLnBrk="1">
              <a:buNone/>
            </a:pPr>
            <a:endParaRPr lang="en-US" altLang="ko-KR" sz="1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728" indent="0" fontAlgn="base" latinLnBrk="1">
              <a:buNone/>
            </a:pPr>
            <a:r>
              <a:rPr lang="ko-KR" altLang="en-US" sz="1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소프트웨어 </a:t>
            </a:r>
            <a:r>
              <a:rPr lang="ko-KR" altLang="en-US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개발은 </a:t>
            </a:r>
            <a:r>
              <a:rPr lang="ko-KR" altLang="en-US" sz="18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개념적</a:t>
            </a:r>
            <a:r>
              <a:rPr lang="ko-KR" altLang="en-US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으로 어려움</a:t>
            </a:r>
          </a:p>
          <a:p>
            <a:pPr marL="109728" indent="0" fontAlgn="base" latinLnBrk="1">
              <a:buNone/>
            </a:pPr>
            <a:r>
              <a:rPr lang="ko-KR" altLang="en-US" sz="1800" b="1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마법적인 </a:t>
            </a:r>
            <a:r>
              <a:rPr lang="ko-KR" altLang="en-US" sz="18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해결책은 </a:t>
            </a:r>
            <a:r>
              <a:rPr lang="ko-KR" altLang="en-US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목전에 있지 않음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DC0F8-5190-4EA8-97AC-3650AEE68275}" type="slidenum">
              <a:rPr 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20</a:t>
            </a:fld>
            <a:endParaRPr 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381000" y="7027"/>
            <a:ext cx="9144000" cy="1522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ko-KR" sz="28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Part 17: </a:t>
            </a:r>
            <a:r>
              <a:rPr lang="ko-KR" altLang="en-US" sz="28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「은 탄환은 없다」를 다시 쏘다</a:t>
            </a:r>
            <a:endParaRPr lang="en-US" altLang="ko-KR" sz="2800" b="1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투고의 반박 및 입장</a:t>
            </a:r>
            <a:endParaRPr lang="en-US" altLang="ko-KR" kern="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2770" y="2513030"/>
            <a:ext cx="3027961" cy="3027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952331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435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381000" y="1529754"/>
            <a:ext cx="9144000" cy="5328247"/>
          </a:xfrm>
        </p:spPr>
        <p:txBody>
          <a:bodyPr>
            <a:normAutofit/>
          </a:bodyPr>
          <a:lstStyle/>
          <a:p>
            <a:pPr marL="111600" lvl="0" indent="0">
              <a:lnSpc>
                <a:spcPct val="120000"/>
              </a:lnSpc>
              <a:buNone/>
            </a:pPr>
            <a:r>
              <a:rPr lang="en-US" altLang="ko-KR" sz="1800" spc="-150" dirty="0">
                <a:solidFill>
                  <a:schemeClr val="accent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sz="1800" spc="-150" dirty="0" smtClean="0">
              <a:solidFill>
                <a:schemeClr val="accent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11600" lvl="0" indent="0">
              <a:lnSpc>
                <a:spcPct val="120000"/>
              </a:lnSpc>
              <a:buNone/>
            </a:pPr>
            <a:r>
              <a:rPr lang="ko-KR" altLang="en-US" sz="24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파나스의</a:t>
            </a:r>
            <a:r>
              <a:rPr lang="ko-KR" altLang="en-US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주장</a:t>
            </a:r>
            <a:endParaRPr lang="en-US" altLang="ko-KR" sz="24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11600" lvl="0" indent="0">
              <a:lnSpc>
                <a:spcPct val="120000"/>
              </a:lnSpc>
              <a:buNone/>
            </a:pPr>
            <a:endParaRPr lang="en-US" altLang="ko-KR" sz="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11600" indent="0" fontAlgn="auto">
              <a:lnSpc>
                <a:spcPct val="120000"/>
              </a:lnSpc>
              <a:buNone/>
            </a:pPr>
            <a:r>
              <a:rPr lang="en-US" altLang="ko-KR" sz="1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“</a:t>
            </a:r>
            <a:r>
              <a:rPr lang="ko-KR" altLang="en-US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남의 모듈의 내부에서 자신의 모듈이 차폐되어야 한다”</a:t>
            </a:r>
          </a:p>
          <a:p>
            <a:pPr marL="111600" indent="0" fontAlgn="base" latinLnBrk="1">
              <a:lnSpc>
                <a:spcPct val="130000"/>
              </a:lnSpc>
              <a:buNone/>
            </a:pPr>
            <a:r>
              <a:rPr lang="ko-KR" altLang="en-US" sz="1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모듈의 </a:t>
            </a:r>
            <a:r>
              <a:rPr lang="ko-KR" altLang="en-US" sz="1800" b="1" dirty="0" err="1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재사용성</a:t>
            </a:r>
            <a:r>
              <a:rPr lang="ko-KR" altLang="en-US" sz="1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을</a:t>
            </a:r>
            <a:r>
              <a:rPr lang="ko-KR" altLang="en-US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높이고 높은 효율을 가진다</a:t>
            </a:r>
            <a:r>
              <a:rPr lang="en-US" altLang="ko-KR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111600" indent="0" fontAlgn="base" latinLnBrk="1">
              <a:lnSpc>
                <a:spcPct val="130000"/>
              </a:lnSpc>
              <a:buNone/>
            </a:pPr>
            <a:r>
              <a:rPr lang="ko-KR" altLang="en-US" sz="1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저자는 </a:t>
            </a:r>
            <a:r>
              <a:rPr lang="en-US" altLang="ko-KR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20</a:t>
            </a:r>
            <a:r>
              <a:rPr lang="ko-KR" altLang="en-US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년 전</a:t>
            </a:r>
            <a:r>
              <a:rPr lang="en-US" altLang="ko-KR" sz="1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 생각이 완전히 틀렸다고 생각했다</a:t>
            </a:r>
            <a:r>
              <a:rPr lang="en-US" altLang="ko-KR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111600" indent="0" fontAlgn="base" latinLnBrk="1">
              <a:lnSpc>
                <a:spcPct val="130000"/>
              </a:lnSpc>
              <a:buNone/>
            </a:pPr>
            <a:r>
              <a:rPr lang="ko-KR" altLang="en-US" sz="1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이제</a:t>
            </a:r>
            <a:r>
              <a:rPr lang="en-US" altLang="ko-KR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저자는 이것이 소프트웨어 설계 수준을 높이는 </a:t>
            </a:r>
            <a:r>
              <a:rPr lang="ko-KR" altLang="en-US" sz="18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유일한 길</a:t>
            </a:r>
            <a:r>
              <a:rPr lang="ko-KR" altLang="en-US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이라 생각한다</a:t>
            </a:r>
            <a:r>
              <a:rPr lang="en-US" altLang="ko-KR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111600" indent="0" latinLnBrk="1">
              <a:lnSpc>
                <a:spcPct val="130000"/>
              </a:lnSpc>
              <a:buNone/>
            </a:pPr>
            <a:endParaRPr lang="en-US" altLang="ko-KR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11600" indent="0" latinLnBrk="1">
              <a:lnSpc>
                <a:spcPct val="130000"/>
              </a:lnSpc>
              <a:buNone/>
            </a:pPr>
            <a:r>
              <a:rPr lang="ko-KR" altLang="en-US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소프트웨어 </a:t>
            </a:r>
            <a:r>
              <a: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공학의 발전 </a:t>
            </a:r>
            <a:r>
              <a:rPr lang="ko-KR" altLang="en-US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방향</a:t>
            </a:r>
            <a:endParaRPr lang="en-US" altLang="ko-KR" sz="24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11600" indent="0" latinLnBrk="1">
              <a:lnSpc>
                <a:spcPct val="130000"/>
              </a:lnSpc>
              <a:buNone/>
            </a:pPr>
            <a:endParaRPr lang="ko-KR" altLang="en-US" sz="8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11600" indent="0" fontAlgn="base" latinLnBrk="1">
              <a:lnSpc>
                <a:spcPct val="130000"/>
              </a:lnSpc>
              <a:buNone/>
            </a:pPr>
            <a:r>
              <a:rPr lang="ko-KR" altLang="en-US" sz="1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시스템</a:t>
            </a:r>
            <a:r>
              <a:rPr lang="en-US" altLang="ko-KR" sz="1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테스트</a:t>
            </a:r>
            <a:r>
              <a:rPr lang="en-US" altLang="ko-KR" sz="1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문서화 방법과 설계 및 구축 방법</a:t>
            </a:r>
            <a:r>
              <a:rPr lang="en-US" altLang="ko-KR" sz="1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800" b="1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복잡성에 대한 제어</a:t>
            </a:r>
            <a:r>
              <a:rPr lang="ko-KR" altLang="en-US" sz="1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를 </a:t>
            </a:r>
            <a:r>
              <a:rPr lang="en-US" altLang="ko-KR" sz="1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1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1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현명하게 하는 것으로 발전 해야 한다</a:t>
            </a:r>
            <a:r>
              <a:rPr lang="en-US" altLang="ko-KR" sz="1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sz="1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DC0F8-5190-4EA8-97AC-3650AEE68275}" type="slidenum">
              <a:rPr 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21</a:t>
            </a:fld>
            <a:endParaRPr 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381000" y="7027"/>
            <a:ext cx="9144000" cy="1522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ko-KR" sz="2800" b="1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Part </a:t>
            </a:r>
            <a:r>
              <a:rPr lang="en-US" altLang="ko-KR" sz="28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19: </a:t>
            </a:r>
            <a:r>
              <a:rPr lang="ko-KR" altLang="en-US" sz="2800" b="1" kern="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맨먼스</a:t>
            </a:r>
            <a:r>
              <a:rPr lang="ko-KR" altLang="en-US" sz="28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미신</a:t>
            </a:r>
            <a:r>
              <a:rPr lang="en-US" altLang="ko-KR" sz="28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20</a:t>
            </a:r>
            <a:r>
              <a:rPr lang="ko-KR" altLang="en-US" sz="28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년 후</a:t>
            </a:r>
            <a:endParaRPr lang="en-US" altLang="ko-KR" sz="2800" b="1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kern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맨먼스</a:t>
            </a:r>
            <a:r>
              <a:rPr lang="ko-KR" altLang="en-US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미신 이후</a:t>
            </a:r>
            <a:r>
              <a:rPr lang="en-US" altLang="ko-KR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변화한 소프트웨어 공학</a:t>
            </a:r>
            <a:endParaRPr lang="en-US" altLang="ko-KR" kern="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28912" y="1382232"/>
            <a:ext cx="1779372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lnSpc>
                <a:spcPct val="120000"/>
              </a:lnSpc>
              <a:buNone/>
            </a:pPr>
            <a:r>
              <a:rPr lang="en-US" altLang="ko-KR" sz="1600" dirty="0" smtClean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ko-KR" altLang="en-US" sz="1600" dirty="0" err="1" smtClean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페트릭</a:t>
            </a:r>
            <a:r>
              <a:rPr lang="ko-KR" altLang="en-US" sz="1600" dirty="0" smtClean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600" dirty="0" err="1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헨리</a:t>
            </a:r>
            <a:endParaRPr lang="en-US" altLang="ko-KR" sz="1600" dirty="0">
              <a:solidFill>
                <a:schemeClr val="accent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5136" y="1432222"/>
            <a:ext cx="8036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1800" b="1" spc="-150" dirty="0" smtClean="0">
                <a:solidFill>
                  <a:schemeClr val="accent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“</a:t>
            </a:r>
            <a:r>
              <a:rPr lang="ko-KR" altLang="en-US" sz="1800" b="1" spc="-150" dirty="0">
                <a:solidFill>
                  <a:schemeClr val="accent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과거에  비춰보는  것  외에  미래를  판단할  방법을  나는  달리  알지  못한다</a:t>
            </a:r>
            <a:r>
              <a:rPr lang="en-US" altLang="ko-KR" sz="1800" b="1" spc="-150" dirty="0">
                <a:solidFill>
                  <a:schemeClr val="accent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.” </a:t>
            </a:r>
            <a:endParaRPr lang="en-US" altLang="ko-KR" sz="1800" b="1" dirty="0">
              <a:solidFill>
                <a:schemeClr val="accent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3435" y="4109986"/>
            <a:ext cx="1996266" cy="2059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433157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435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381000" y="1529754"/>
            <a:ext cx="9144000" cy="5328247"/>
          </a:xfrm>
        </p:spPr>
        <p:txBody>
          <a:bodyPr>
            <a:normAutofit/>
          </a:bodyPr>
          <a:lstStyle/>
          <a:p>
            <a:pPr marL="111600" indent="0">
              <a:lnSpc>
                <a:spcPct val="150000"/>
              </a:lnSpc>
              <a:buNone/>
            </a:pPr>
            <a:r>
              <a:rPr lang="en-US" altLang="ko-KR" sz="1800" b="1" spc="-150" dirty="0" smtClean="0">
                <a:solidFill>
                  <a:schemeClr val="accent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“</a:t>
            </a:r>
            <a:r>
              <a:rPr lang="en-US" altLang="ko-KR" sz="1800" b="1" spc="-150" dirty="0">
                <a:solidFill>
                  <a:schemeClr val="accent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50</a:t>
            </a:r>
            <a:r>
              <a:rPr lang="ko-KR" altLang="en-US" sz="1800" b="1" spc="-150" dirty="0">
                <a:solidFill>
                  <a:schemeClr val="accent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년간의 경이</a:t>
            </a:r>
            <a:r>
              <a:rPr lang="en-US" altLang="ko-KR" sz="1800" b="1" spc="-150" dirty="0">
                <a:solidFill>
                  <a:schemeClr val="accent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800" b="1" spc="-150" dirty="0">
                <a:solidFill>
                  <a:schemeClr val="accent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흥분</a:t>
            </a:r>
            <a:r>
              <a:rPr lang="en-US" altLang="ko-KR" sz="1800" b="1" spc="-150" dirty="0">
                <a:solidFill>
                  <a:schemeClr val="accent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800" b="1" spc="-150" dirty="0">
                <a:solidFill>
                  <a:schemeClr val="accent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환희</a:t>
            </a:r>
            <a:r>
              <a:rPr lang="en-US" altLang="ko-KR" sz="1800" b="1" spc="-150" dirty="0">
                <a:solidFill>
                  <a:schemeClr val="accent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” </a:t>
            </a:r>
            <a:r>
              <a:rPr lang="en-US" altLang="ko-KR" sz="1600" spc="-150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1600" spc="-150" dirty="0" err="1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프레더릭</a:t>
            </a:r>
            <a:r>
              <a:rPr lang="ko-KR" altLang="en-US" sz="1600" spc="-150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600" spc="-150" dirty="0" err="1" smtClean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브룩스</a:t>
            </a:r>
            <a:endParaRPr lang="en-US" altLang="ko-KR" sz="1600" spc="-150" dirty="0" smtClean="0">
              <a:solidFill>
                <a:schemeClr val="accent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11600" indent="0">
              <a:lnSpc>
                <a:spcPct val="150000"/>
              </a:lnSpc>
              <a:buNone/>
            </a:pP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11600" indent="0" latinLnBrk="1">
              <a:lnSpc>
                <a:spcPct val="150000"/>
              </a:lnSpc>
              <a:buNone/>
            </a:pPr>
            <a:r>
              <a:rPr lang="ko-KR" altLang="en-US" sz="1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저자는 </a:t>
            </a:r>
            <a:r>
              <a:rPr lang="en-US" altLang="ko-KR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13</a:t>
            </a:r>
            <a:r>
              <a:rPr lang="ko-KR" altLang="en-US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살 컴퓨터 기사를 보며 </a:t>
            </a:r>
            <a:r>
              <a:rPr lang="ko-KR" altLang="en-US" sz="18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경이와 기쁨</a:t>
            </a:r>
            <a:r>
              <a:rPr lang="ko-KR" altLang="en-US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을 느꼈다</a:t>
            </a:r>
            <a:r>
              <a:rPr lang="en-US" altLang="ko-KR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11600" indent="0" latinLnBrk="1">
              <a:lnSpc>
                <a:spcPct val="150000"/>
              </a:lnSpc>
              <a:buNone/>
            </a:pPr>
            <a:r>
              <a:rPr lang="en-US" altLang="ko-KR" sz="1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IBM</a:t>
            </a:r>
            <a:r>
              <a:rPr lang="ko-KR" altLang="en-US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에서 아르바이트 하면서 프로그래밍에 대한 </a:t>
            </a:r>
            <a:r>
              <a:rPr lang="ko-KR" altLang="en-US" sz="18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열정</a:t>
            </a:r>
            <a:r>
              <a:rPr lang="ko-KR" altLang="en-US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을 가졌다</a:t>
            </a:r>
            <a:r>
              <a:rPr lang="en-US" altLang="ko-KR" sz="1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endParaRPr lang="en-US" altLang="ko-KR" sz="1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11600" indent="0" latinLnBrk="1">
              <a:lnSpc>
                <a:spcPct val="150000"/>
              </a:lnSpc>
              <a:buNone/>
            </a:pPr>
            <a:r>
              <a:rPr lang="ko-KR" altLang="en-US" sz="1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최신정보가 </a:t>
            </a:r>
            <a:r>
              <a:rPr lang="ko-KR" altLang="en-US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넘쳐 흐르는 것을 보며 </a:t>
            </a:r>
            <a:r>
              <a:rPr lang="ko-KR" altLang="en-US" sz="18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난처함</a:t>
            </a:r>
            <a:r>
              <a:rPr lang="ko-KR" altLang="en-US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을 느꼈다</a:t>
            </a:r>
            <a:r>
              <a:rPr lang="en-US" altLang="ko-KR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11600" indent="0" latinLnBrk="1">
              <a:lnSpc>
                <a:spcPct val="150000"/>
              </a:lnSpc>
              <a:buNone/>
            </a:pPr>
            <a:r>
              <a:rPr lang="ko-KR" altLang="en-US" sz="1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 </a:t>
            </a:r>
            <a:r>
              <a:rPr lang="ko-KR" altLang="en-US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멈추지 않는 발전 속도는 우리에게 </a:t>
            </a:r>
            <a:r>
              <a:rPr lang="ko-KR" altLang="en-US" sz="18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기쁨</a:t>
            </a:r>
            <a:r>
              <a:rPr lang="ko-KR" altLang="en-US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을 줄 것이다</a:t>
            </a:r>
            <a:r>
              <a:rPr lang="en-US" altLang="ko-KR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DC0F8-5190-4EA8-97AC-3650AEE68275}" type="slidenum">
              <a:rPr 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22</a:t>
            </a:fld>
            <a:endParaRPr 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381000" y="7027"/>
            <a:ext cx="9144000" cy="1522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ko-KR" sz="2800" b="1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Part </a:t>
            </a:r>
            <a:r>
              <a:rPr lang="en-US" altLang="ko-KR" sz="28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20: </a:t>
            </a:r>
            <a:r>
              <a:rPr lang="ko-KR" altLang="en-US" sz="28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에필로그</a:t>
            </a:r>
            <a:endParaRPr lang="en-US" altLang="ko-KR" sz="2800" b="1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저자의 </a:t>
            </a:r>
            <a:r>
              <a:rPr lang="ko-KR" altLang="en-US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컴퓨터 인생과 전망</a:t>
            </a:r>
            <a:endParaRPr lang="en-US" altLang="ko-KR" kern="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4599319" y="3236554"/>
            <a:ext cx="4544681" cy="3127993"/>
            <a:chOff x="4354884" y="3030741"/>
            <a:chExt cx="4920563" cy="3366119"/>
          </a:xfrm>
        </p:grpSpPr>
        <p:grpSp>
          <p:nvGrpSpPr>
            <p:cNvPr id="8" name="그룹 7"/>
            <p:cNvGrpSpPr/>
            <p:nvPr/>
          </p:nvGrpSpPr>
          <p:grpSpPr>
            <a:xfrm>
              <a:off x="4354884" y="4167285"/>
              <a:ext cx="1826406" cy="2229575"/>
              <a:chOff x="2823906" y="3368152"/>
              <a:chExt cx="2596804" cy="3170034"/>
            </a:xfrm>
          </p:grpSpPr>
          <p:pic>
            <p:nvPicPr>
              <p:cNvPr id="9" name="그림 8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23906" y="3941382"/>
                <a:ext cx="2596804" cy="2596804"/>
              </a:xfrm>
              <a:prstGeom prst="rect">
                <a:avLst/>
              </a:prstGeom>
            </p:spPr>
          </p:pic>
          <p:pic>
            <p:nvPicPr>
              <p:cNvPr id="10" name="그림 9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85805" y="3368152"/>
                <a:ext cx="747068" cy="747068"/>
              </a:xfrm>
              <a:prstGeom prst="rect">
                <a:avLst/>
              </a:prstGeom>
            </p:spPr>
          </p:pic>
        </p:grpSp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81290" y="3030741"/>
              <a:ext cx="3094157" cy="32348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56422338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DC0F8-5190-4EA8-97AC-3650AEE68275}" type="slidenum">
              <a:rPr 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23</a:t>
            </a:fld>
            <a:endParaRPr 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381000" y="7027"/>
            <a:ext cx="9144000" cy="1522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2800" b="1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800" b="1" kern="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느낀점</a:t>
            </a:r>
            <a:endParaRPr lang="en-US" altLang="ko-KR" kern="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9484013"/>
              </p:ext>
            </p:extLst>
          </p:nvPr>
        </p:nvGraphicFramePr>
        <p:xfrm>
          <a:off x="381000" y="1349605"/>
          <a:ext cx="9144000" cy="43750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61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178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03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r>
                        <a:rPr lang="ko-KR" altLang="en-US" sz="1600" b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장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09728" indent="0" fontAlgn="base" latinLnBrk="1">
                        <a:buNone/>
                      </a:pPr>
                      <a:r>
                        <a:rPr lang="ko-KR" altLang="en-US" sz="1600" b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프로그래밍의 즐거움과 고달픔에 대해 많은 공감을 할 수 있는 장이었다</a:t>
                      </a:r>
                      <a:r>
                        <a:rPr lang="en-US" altLang="ko-KR" sz="1600" b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en-US" altLang="ko-KR" sz="1600" b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549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r>
                        <a:rPr lang="ko-KR" altLang="en-US" sz="1600" b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장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1160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새로운 인력 투입이 시간부족 문제의 해결책이 아니라 더 많은 딜레마를 발생시킨다는 부분은 많은 생각을 할 수 있었으며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가장 충격적인 사실 이었다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또한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부족한 시간 탓으로 실패한 프로젝트들은 여럿 있었지만 이에 제대로 된 원인을 찾으려 하진 않고 시간 탓만 하였던 태도에 많은 반성을 느끼게 해준 장이었다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306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r>
                        <a:rPr lang="ko-KR" altLang="en-US" sz="1600" b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장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1160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 인원과 효율성 사이의 딜레마를 해결하기 위해 밀스가 제안한 외과 수술 팀 구조에 대해 감명을 많이 받은 장이었다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역할의 분배만으로도 일의 효율이 크게 증가할 수 있으며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항상 비효율적 일의 수행에 불평만 하던 스스로에 대해 반성을 하게 된 계기 였다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비록 작은 규모지만 이번 프로젝트에서도 큰 도움이 될 것 같다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541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장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l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16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개념적 일관성을 위해선 오히려 외부 명세 작성에 소수 인원만이 필요하다는 것과</a:t>
                      </a:r>
                      <a:r>
                        <a:rPr kumimoji="0" lang="en-US" altLang="ko-KR" sz="1600" b="0" kern="120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</a:t>
                      </a:r>
                    </a:p>
                    <a:p>
                      <a:pPr marL="109220" marR="0" indent="0" algn="l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16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그에 대한 이유가 나의 기존 사고방식을 깨트린 것 같다</a:t>
                      </a:r>
                      <a:r>
                        <a:rPr kumimoji="0" lang="en-US" altLang="ko-KR" sz="16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.</a:t>
                      </a:r>
                      <a:endParaRPr kumimoji="0" lang="ko-KR" altLang="en-US" sz="1600" b="0" kern="120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15904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7805488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DC0F8-5190-4EA8-97AC-3650AEE68275}" type="slidenum">
              <a:rPr 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24</a:t>
            </a:fld>
            <a:endParaRPr 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381000" y="7027"/>
            <a:ext cx="9144000" cy="1522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2800" b="1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800" b="1" kern="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느낀점</a:t>
            </a:r>
            <a:endParaRPr lang="en-US" altLang="ko-KR" kern="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2806249"/>
              </p:ext>
            </p:extLst>
          </p:nvPr>
        </p:nvGraphicFramePr>
        <p:xfrm>
          <a:off x="381000" y="1329673"/>
          <a:ext cx="9144000" cy="4460505"/>
        </p:xfrm>
        <a:graphic>
          <a:graphicData uri="http://schemas.openxmlformats.org/drawingml/2006/table">
            <a:tbl>
              <a:tblPr/>
              <a:tblGrid>
                <a:gridCol w="903686">
                  <a:extLst>
                    <a:ext uri="{9D8B030D-6E8A-4147-A177-3AD203B41FA5}">
                      <a16:colId xmlns:a16="http://schemas.microsoft.com/office/drawing/2014/main" val="321879335"/>
                    </a:ext>
                  </a:extLst>
                </a:gridCol>
                <a:gridCol w="8240314">
                  <a:extLst>
                    <a:ext uri="{9D8B030D-6E8A-4147-A177-3AD203B41FA5}">
                      <a16:colId xmlns:a16="http://schemas.microsoft.com/office/drawing/2014/main" val="995688774"/>
                    </a:ext>
                  </a:extLst>
                </a:gridCol>
              </a:tblGrid>
              <a:tr h="1302710">
                <a:tc>
                  <a:txBody>
                    <a:bodyPr/>
                    <a:lstStyle/>
                    <a:p>
                      <a:pPr marL="10922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1600" b="1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5</a:t>
                      </a:r>
                      <a:r>
                        <a:rPr kumimoji="0" lang="ko-KR" altLang="en-US" sz="1600" b="1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장</a:t>
                      </a:r>
                    </a:p>
                  </a:txBody>
                  <a:tcPr marL="48271" marR="48271" marT="13346" marB="133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l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16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‘</a:t>
                      </a:r>
                      <a:r>
                        <a:rPr kumimoji="0" lang="ko-KR" altLang="en-US" sz="16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두 </a:t>
                      </a:r>
                      <a:r>
                        <a:rPr kumimoji="0" lang="ko-KR" altLang="en-US" sz="1600" b="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번째는 더 잘 </a:t>
                      </a:r>
                      <a:r>
                        <a:rPr kumimoji="0" lang="ko-KR" altLang="en-US" sz="16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만들겠지</a:t>
                      </a:r>
                      <a:r>
                        <a:rPr kumimoji="0" lang="en-US" altLang="ko-KR" sz="16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’ </a:t>
                      </a:r>
                      <a:r>
                        <a:rPr kumimoji="0" lang="ko-KR" altLang="en-US" sz="16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라는 </a:t>
                      </a:r>
                      <a:r>
                        <a:rPr kumimoji="0" lang="ko-KR" altLang="en-US" sz="1600" b="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생각을 가지고 있었지만 저자가 </a:t>
                      </a:r>
                      <a:r>
                        <a:rPr kumimoji="0" lang="en-US" altLang="ko-KR" sz="1600" b="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OS/360 </a:t>
                      </a:r>
                      <a:r>
                        <a:rPr kumimoji="0" lang="ko-KR" altLang="en-US" sz="16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개발하던 </a:t>
                      </a:r>
                      <a:r>
                        <a:rPr kumimoji="0" lang="ko-KR" altLang="en-US" sz="1600" b="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때를 토대로 적은 두 번째 시스템의 경향을 보면서 </a:t>
                      </a:r>
                      <a:r>
                        <a:rPr kumimoji="0" lang="ko-KR" altLang="en-US" sz="16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실제 </a:t>
                      </a:r>
                      <a:r>
                        <a:rPr kumimoji="0" lang="ko-KR" altLang="en-US" sz="1600" b="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프로젝트 중 유의해야할 점을 알게 되었다</a:t>
                      </a:r>
                      <a:r>
                        <a:rPr kumimoji="0" lang="en-US" altLang="ko-KR" sz="1600" b="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.</a:t>
                      </a:r>
                      <a:endParaRPr kumimoji="0" lang="ko-KR" altLang="en-US" sz="16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48271" marR="48271" marT="13346" marB="133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93514618"/>
                  </a:ext>
                </a:extLst>
              </a:tr>
              <a:tr h="1160289">
                <a:tc>
                  <a:txBody>
                    <a:bodyPr/>
                    <a:lstStyle/>
                    <a:p>
                      <a:pPr marL="10922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1600" b="1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6</a:t>
                      </a:r>
                      <a:r>
                        <a:rPr kumimoji="0" lang="ko-KR" altLang="en-US" sz="1600" b="1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장</a:t>
                      </a:r>
                    </a:p>
                  </a:txBody>
                  <a:tcPr marL="48271" marR="48271" marT="13346" marB="133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l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1600" b="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개념적 일관성을 유지하기 위한 방법으로 매뉴얼</a:t>
                      </a:r>
                      <a:r>
                        <a:rPr kumimoji="0" lang="en-US" altLang="ko-KR" sz="1600" b="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600" b="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형식적 정의</a:t>
                      </a:r>
                      <a:r>
                        <a:rPr kumimoji="0" lang="en-US" altLang="ko-KR" sz="1600" b="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600" b="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회의 등이 </a:t>
                      </a:r>
                      <a:r>
                        <a:rPr kumimoji="0" lang="ko-KR" altLang="en-US" sz="16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있고 이 </a:t>
                      </a:r>
                      <a:r>
                        <a:rPr kumimoji="0" lang="ko-KR" altLang="en-US" sz="1600" b="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방법들의 장점을 알게 되었다</a:t>
                      </a:r>
                      <a:r>
                        <a:rPr kumimoji="0" lang="en-US" altLang="ko-KR" sz="1600" b="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. </a:t>
                      </a:r>
                      <a:r>
                        <a:rPr kumimoji="0" lang="ko-KR" altLang="en-US" sz="1600" b="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또한 단점을 보면서 유의해야할 사항과 무조건적인 적용의 유의성을 생각하게 됐다</a:t>
                      </a:r>
                      <a:r>
                        <a:rPr kumimoji="0" lang="en-US" altLang="ko-KR" sz="1600" b="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.</a:t>
                      </a:r>
                      <a:endParaRPr kumimoji="0" lang="ko-KR" altLang="en-US" sz="16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48271" marR="48271" marT="13346" marB="133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48950682"/>
                  </a:ext>
                </a:extLst>
              </a:tr>
              <a:tr h="998753">
                <a:tc>
                  <a:txBody>
                    <a:bodyPr/>
                    <a:lstStyle/>
                    <a:p>
                      <a:pPr marL="10922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1600" b="1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7</a:t>
                      </a:r>
                      <a:r>
                        <a:rPr kumimoji="0" lang="ko-KR" altLang="en-US" sz="1600" b="1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장</a:t>
                      </a:r>
                    </a:p>
                  </a:txBody>
                  <a:tcPr marL="48271" marR="48271" marT="13346" marB="133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l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16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책을 읽으면서 의사소통의 중요성을 한 번 더 느끼게 됐고</a:t>
                      </a:r>
                      <a:r>
                        <a:rPr kumimoji="0" lang="en-US" altLang="ko-KR" sz="16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6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이번 프로젝트에 있어서 역시 의사소통이 최우선 순위임을 생각했다</a:t>
                      </a:r>
                      <a:r>
                        <a:rPr kumimoji="0" lang="en-US" altLang="ko-KR" sz="16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.</a:t>
                      </a:r>
                      <a:endParaRPr kumimoji="0" lang="ko-KR" altLang="en-US" sz="16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48271" marR="48271" marT="13346" marB="133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05553458"/>
                  </a:ext>
                </a:extLst>
              </a:tr>
              <a:tr h="998753">
                <a:tc>
                  <a:txBody>
                    <a:bodyPr/>
                    <a:lstStyle/>
                    <a:p>
                      <a:pPr marL="10922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1600" b="1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8</a:t>
                      </a:r>
                      <a:r>
                        <a:rPr kumimoji="0" lang="ko-KR" altLang="en-US" sz="1600" b="1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장</a:t>
                      </a:r>
                      <a:endParaRPr kumimoji="0" lang="ko-KR" altLang="en-US" sz="1600" b="1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48271" marR="48271" marT="13346" marB="133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프로젝트를 계획 할 때 프로젝트 범위와 비용을 식별하고 일정을 개발하여 프로젝트 관리 계획을 수립하는 데에 많은 신중을 </a:t>
                      </a:r>
                      <a:r>
                        <a:rPr kumimoji="0" lang="ko-KR" altLang="en-US" sz="1600" b="0" kern="120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기해야겠다</a:t>
                      </a:r>
                      <a:r>
                        <a:rPr kumimoji="0" lang="en-US" altLang="ko-KR" sz="16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.</a:t>
                      </a:r>
                      <a:endParaRPr kumimoji="0" lang="ko-KR" altLang="en-US" sz="1600" b="0" kern="120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48271" marR="48271" marT="13346" marB="133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732612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4431402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DC0F8-5190-4EA8-97AC-3650AEE68275}" type="slidenum">
              <a:rPr 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25</a:t>
            </a:fld>
            <a:endParaRPr 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381000" y="7027"/>
            <a:ext cx="9144000" cy="1522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2800" b="1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800" b="1" kern="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느낀점</a:t>
            </a:r>
            <a:endParaRPr lang="en-US" altLang="ko-KR" kern="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0069245"/>
              </p:ext>
            </p:extLst>
          </p:nvPr>
        </p:nvGraphicFramePr>
        <p:xfrm>
          <a:off x="381000" y="1311440"/>
          <a:ext cx="9123947" cy="4352241"/>
        </p:xfrm>
        <a:graphic>
          <a:graphicData uri="http://schemas.openxmlformats.org/drawingml/2006/table">
            <a:tbl>
              <a:tblPr/>
              <a:tblGrid>
                <a:gridCol w="906379">
                  <a:extLst>
                    <a:ext uri="{9D8B030D-6E8A-4147-A177-3AD203B41FA5}">
                      <a16:colId xmlns:a16="http://schemas.microsoft.com/office/drawing/2014/main" val="504962864"/>
                    </a:ext>
                  </a:extLst>
                </a:gridCol>
                <a:gridCol w="8217568">
                  <a:extLst>
                    <a:ext uri="{9D8B030D-6E8A-4147-A177-3AD203B41FA5}">
                      <a16:colId xmlns:a16="http://schemas.microsoft.com/office/drawing/2014/main" val="2326600076"/>
                    </a:ext>
                  </a:extLst>
                </a:gridCol>
              </a:tblGrid>
              <a:tr h="1596599">
                <a:tc>
                  <a:txBody>
                    <a:bodyPr/>
                    <a:lstStyle/>
                    <a:p>
                      <a:pPr marL="109220" marR="0" indent="0" algn="ctr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1600" b="1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9</a:t>
                      </a:r>
                      <a:r>
                        <a:rPr kumimoji="0" lang="ko-KR" altLang="en-US" sz="1600" b="1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장</a:t>
                      </a:r>
                    </a:p>
                  </a:txBody>
                  <a:tcPr marL="37850" marR="37850" marT="10464" marB="104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l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1600" b="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책에서 말하는 시점보다 많은 시간이 흐른 지금</a:t>
                      </a:r>
                      <a:r>
                        <a:rPr kumimoji="0" lang="en-US" altLang="ko-KR" sz="1600" b="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600" b="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메모리의 용량이 예전보다 넉넉해졌다</a:t>
                      </a:r>
                      <a:r>
                        <a:rPr kumimoji="0" lang="en-US" altLang="ko-KR" sz="1600" b="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. </a:t>
                      </a:r>
                      <a:r>
                        <a:rPr kumimoji="0" lang="ko-KR" altLang="en-US" sz="1600" b="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그렇지만</a:t>
                      </a:r>
                      <a:r>
                        <a:rPr kumimoji="0" lang="en-US" altLang="ko-KR" sz="1600" b="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600" b="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지금도 비슷한 기능과 속도를 가진 응용프로그램 중 용량이 적은 프로그램이 좋은 것은 누구나 아는 사실이다</a:t>
                      </a:r>
                      <a:r>
                        <a:rPr kumimoji="0" lang="en-US" altLang="ko-KR" sz="1600" b="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. </a:t>
                      </a:r>
                      <a:r>
                        <a:rPr kumimoji="0" lang="ko-KR" altLang="en-US" sz="1600" b="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앞으로 프로그래밍을 할 때</a:t>
                      </a:r>
                      <a:r>
                        <a:rPr kumimoji="0" lang="en-US" altLang="ko-KR" sz="1600" b="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600" b="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공간을 낭비하지 않고 더 효율적으로 사용할 수 있도록 </a:t>
                      </a:r>
                      <a:r>
                        <a:rPr kumimoji="0" lang="ko-KR" altLang="en-US" sz="1600" b="0" kern="120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구상해야겠다</a:t>
                      </a:r>
                      <a:r>
                        <a:rPr kumimoji="0" lang="en-US" altLang="ko-KR" sz="1600" b="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.</a:t>
                      </a:r>
                      <a:endParaRPr kumimoji="0" lang="ko-KR" altLang="en-US" sz="16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7850" marR="37850" marT="10464" marB="104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9814798"/>
                  </a:ext>
                </a:extLst>
              </a:tr>
              <a:tr h="895036">
                <a:tc>
                  <a:txBody>
                    <a:bodyPr/>
                    <a:lstStyle/>
                    <a:p>
                      <a:pPr marL="109220" marR="0" indent="0" algn="ctr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1600" b="1" kern="120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10</a:t>
                      </a:r>
                      <a:r>
                        <a:rPr kumimoji="0" lang="ko-KR" altLang="en-US" sz="1600" b="1" kern="120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장</a:t>
                      </a:r>
                    </a:p>
                  </a:txBody>
                  <a:tcPr marL="37850" marR="37850" marT="10464" marB="104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l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1600" b="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책을 읽고 나서 문서가 소프트웨어 프로그래밍에서 가장 중요한 역할을 한다는 것을 깨달았다</a:t>
                      </a:r>
                      <a:r>
                        <a:rPr kumimoji="0" lang="en-US" altLang="ko-KR" sz="1600" b="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. </a:t>
                      </a:r>
                      <a:r>
                        <a:rPr kumimoji="0" lang="ko-KR" altLang="en-US" sz="16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이번 학기</a:t>
                      </a:r>
                      <a:r>
                        <a:rPr kumimoji="0" lang="en-US" altLang="ko-KR" sz="1600" b="0" kern="120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</a:t>
                      </a:r>
                      <a:r>
                        <a:rPr kumimoji="0" lang="ko-KR" altLang="en-US" sz="16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소프트웨어공학 과목을 통해 </a:t>
                      </a:r>
                      <a:r>
                        <a:rPr kumimoji="0" lang="en-US" altLang="ko-KR" sz="16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‘</a:t>
                      </a:r>
                      <a:r>
                        <a:rPr kumimoji="0" lang="ko-KR" altLang="en-US" sz="16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문서화 습관</a:t>
                      </a:r>
                      <a:r>
                        <a:rPr kumimoji="0" lang="en-US" altLang="ko-KR" sz="16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’</a:t>
                      </a:r>
                      <a:r>
                        <a:rPr kumimoji="0" lang="ko-KR" altLang="en-US" sz="16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을 </a:t>
                      </a:r>
                      <a:r>
                        <a:rPr kumimoji="0" lang="ko-KR" altLang="en-US" sz="1600" b="0" kern="120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가져야겠다고</a:t>
                      </a:r>
                      <a:r>
                        <a:rPr kumimoji="0" lang="ko-KR" altLang="en-US" sz="1600" b="0" kern="120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다짐했다</a:t>
                      </a:r>
                      <a:r>
                        <a:rPr kumimoji="0" lang="en-US" altLang="ko-KR" sz="1600" b="0" kern="120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.</a:t>
                      </a:r>
                      <a:endParaRPr kumimoji="0" lang="ko-KR" altLang="en-US" sz="16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7850" marR="37850" marT="10464" marB="104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8065452"/>
                  </a:ext>
                </a:extLst>
              </a:tr>
              <a:tr h="749428">
                <a:tc>
                  <a:txBody>
                    <a:bodyPr/>
                    <a:lstStyle/>
                    <a:p>
                      <a:pPr marL="109220" marR="0" indent="0" algn="ctr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1600" b="1" kern="120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11</a:t>
                      </a:r>
                      <a:r>
                        <a:rPr kumimoji="0" lang="ko-KR" altLang="en-US" sz="1600" b="1" kern="120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장</a:t>
                      </a:r>
                    </a:p>
                  </a:txBody>
                  <a:tcPr marL="37850" marR="37850" marT="10464" marB="104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l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16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나는 항상 완벽히 짜려고 노력했지만 항상 버그가 있었다</a:t>
                      </a:r>
                      <a:r>
                        <a:rPr kumimoji="0" lang="en-US" altLang="ko-KR" sz="16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. </a:t>
                      </a:r>
                      <a:r>
                        <a:rPr kumimoji="0" lang="ko-KR" altLang="en-US" sz="16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나만 그런 줄 알았는데</a:t>
                      </a:r>
                      <a:r>
                        <a:rPr kumimoji="0" lang="ko-KR" altLang="en-US" sz="1600" b="0" kern="120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그게 아니었다</a:t>
                      </a:r>
                      <a:r>
                        <a:rPr kumimoji="0" lang="en-US" altLang="ko-KR" sz="1600" b="0" kern="120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. </a:t>
                      </a:r>
                      <a:r>
                        <a:rPr kumimoji="0" lang="ko-KR" altLang="en-US" sz="1600" b="0" kern="120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저자는 말한다</a:t>
                      </a:r>
                      <a:r>
                        <a:rPr kumimoji="0" lang="en-US" altLang="ko-KR" sz="1600" b="0" kern="120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. “</a:t>
                      </a:r>
                      <a:r>
                        <a:rPr kumimoji="0" lang="ko-KR" altLang="en-US" sz="1600" b="0" kern="120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버그는 필연적이고 첫 작품은 완벽하지 않다</a:t>
                      </a:r>
                      <a:r>
                        <a:rPr kumimoji="0" lang="en-US" altLang="ko-KR" sz="1600" b="0" kern="120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.”</a:t>
                      </a:r>
                      <a:endParaRPr kumimoji="0" lang="ko-KR" altLang="en-US" sz="16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7850" marR="37850" marT="10464" marB="104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5052670"/>
                  </a:ext>
                </a:extLst>
              </a:tr>
              <a:tr h="1111178">
                <a:tc>
                  <a:txBody>
                    <a:bodyPr/>
                    <a:lstStyle/>
                    <a:p>
                      <a:pPr marL="109220" marR="0" indent="0" algn="ctr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1600" b="1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12</a:t>
                      </a:r>
                      <a:r>
                        <a:rPr kumimoji="0" lang="ko-KR" altLang="en-US" sz="1600" b="1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장</a:t>
                      </a:r>
                    </a:p>
                  </a:txBody>
                  <a:tcPr marL="37850" marR="37850" marT="10464" marB="104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l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1600" b="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이 장에서 소개하는 도구들은 현재 개념으로는 이해하기 힘든 것들이 많았다</a:t>
                      </a:r>
                      <a:r>
                        <a:rPr kumimoji="0" lang="en-US" altLang="ko-KR" sz="1600" b="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. </a:t>
                      </a:r>
                      <a:endParaRPr kumimoji="0" lang="ko-KR" altLang="en-US" sz="16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marL="109220" marR="0" indent="0" algn="l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1600" b="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하지만 그 도구들이 왜 중요했는지</a:t>
                      </a:r>
                      <a:r>
                        <a:rPr kumimoji="0" lang="en-US" altLang="ko-KR" sz="1600" b="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600" b="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왜 지금도 중요한 </a:t>
                      </a:r>
                      <a:r>
                        <a:rPr kumimoji="0" lang="ko-KR" altLang="en-US" sz="16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지를 책을 읽으면서 충분히 </a:t>
                      </a:r>
                      <a:r>
                        <a:rPr kumimoji="0" lang="ko-KR" altLang="en-US" sz="1600" b="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느낄 수 있었다</a:t>
                      </a:r>
                      <a:r>
                        <a:rPr kumimoji="0" lang="en-US" altLang="ko-KR" sz="1600" b="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.</a:t>
                      </a:r>
                      <a:endParaRPr kumimoji="0" lang="ko-KR" altLang="en-US" sz="16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7850" marR="37850" marT="10464" marB="104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2601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772516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DC0F8-5190-4EA8-97AC-3650AEE68275}" type="slidenum">
              <a:rPr 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26</a:t>
            </a:fld>
            <a:endParaRPr 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381000" y="7027"/>
            <a:ext cx="9144000" cy="1522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2800" b="1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800" b="1" kern="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느낀점</a:t>
            </a:r>
            <a:endParaRPr lang="en-US" altLang="ko-KR" kern="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9942919"/>
              </p:ext>
            </p:extLst>
          </p:nvPr>
        </p:nvGraphicFramePr>
        <p:xfrm>
          <a:off x="380999" y="1302338"/>
          <a:ext cx="9144000" cy="4304379"/>
        </p:xfrm>
        <a:graphic>
          <a:graphicData uri="http://schemas.openxmlformats.org/drawingml/2006/table">
            <a:tbl>
              <a:tblPr/>
              <a:tblGrid>
                <a:gridCol w="918412">
                  <a:extLst>
                    <a:ext uri="{9D8B030D-6E8A-4147-A177-3AD203B41FA5}">
                      <a16:colId xmlns:a16="http://schemas.microsoft.com/office/drawing/2014/main" val="3340008206"/>
                    </a:ext>
                  </a:extLst>
                </a:gridCol>
                <a:gridCol w="8225588">
                  <a:extLst>
                    <a:ext uri="{9D8B030D-6E8A-4147-A177-3AD203B41FA5}">
                      <a16:colId xmlns:a16="http://schemas.microsoft.com/office/drawing/2014/main" val="3631263829"/>
                    </a:ext>
                  </a:extLst>
                </a:gridCol>
              </a:tblGrid>
              <a:tr h="908772">
                <a:tc>
                  <a:txBody>
                    <a:bodyPr/>
                    <a:lstStyle/>
                    <a:p>
                      <a:pPr marL="109220" marR="0" indent="0" algn="ctr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1600" b="1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13</a:t>
                      </a:r>
                      <a:r>
                        <a:rPr kumimoji="0" lang="ko-KR" altLang="en-US" sz="1600" b="1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장</a:t>
                      </a:r>
                    </a:p>
                  </a:txBody>
                  <a:tcPr marL="37013" marR="37013" marT="10233" marB="102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l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1600" b="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하향식 </a:t>
                      </a:r>
                      <a:r>
                        <a:rPr kumimoji="0" lang="ko-KR" altLang="en-US" sz="16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설계가 </a:t>
                      </a:r>
                      <a:r>
                        <a:rPr kumimoji="0" lang="ko-KR" altLang="en-US" sz="1600" b="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이 장의 핵심 키워드였다</a:t>
                      </a:r>
                      <a:r>
                        <a:rPr kumimoji="0" lang="en-US" altLang="ko-KR" sz="1600" b="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. </a:t>
                      </a:r>
                      <a:r>
                        <a:rPr kumimoji="0" lang="ko-KR" altLang="en-US" sz="16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예전부터 </a:t>
                      </a:r>
                      <a:r>
                        <a:rPr kumimoji="0" lang="en-US" altLang="ko-KR" sz="16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‘Divide </a:t>
                      </a:r>
                      <a:r>
                        <a:rPr kumimoji="0" lang="en-US" altLang="ko-KR" sz="1600" b="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and </a:t>
                      </a:r>
                      <a:r>
                        <a:rPr kumimoji="0" lang="en-US" altLang="ko-KR" sz="16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Conquer’</a:t>
                      </a:r>
                      <a:r>
                        <a:rPr kumimoji="0" lang="ko-KR" altLang="en-US" sz="16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라고 나눠서 해결하라는 말을 많이 들었다</a:t>
                      </a:r>
                      <a:r>
                        <a:rPr kumimoji="0" lang="en-US" altLang="ko-KR" sz="16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. </a:t>
                      </a:r>
                      <a:r>
                        <a:rPr kumimoji="0" lang="ko-KR" altLang="en-US" sz="16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진정한 </a:t>
                      </a:r>
                      <a:r>
                        <a:rPr kumimoji="0" lang="en-US" altLang="ko-KR" sz="16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‘Divide</a:t>
                      </a:r>
                      <a:r>
                        <a:rPr kumimoji="0" lang="en-US" altLang="ko-KR" sz="1600" b="0" kern="120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and Conquer’ </a:t>
                      </a:r>
                      <a:r>
                        <a:rPr kumimoji="0" lang="ko-KR" altLang="en-US" sz="1600" b="0" kern="120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방식이 하향식 설계가 아닐까</a:t>
                      </a:r>
                      <a:r>
                        <a:rPr kumimoji="0" lang="en-US" altLang="ko-KR" sz="1600" b="0" kern="120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? </a:t>
                      </a:r>
                      <a:r>
                        <a:rPr kumimoji="0" lang="ko-KR" altLang="en-US" sz="1600" b="0" kern="120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어떻게 하면 제대로 설계를 할 수 있을 지 알아 봐야겠다</a:t>
                      </a:r>
                      <a:r>
                        <a:rPr kumimoji="0" lang="en-US" altLang="ko-KR" sz="1600" b="0" kern="120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.</a:t>
                      </a:r>
                      <a:endParaRPr kumimoji="0" lang="ko-KR" altLang="en-US" sz="16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7013" marR="37013" marT="10233" marB="102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8058954"/>
                  </a:ext>
                </a:extLst>
              </a:tr>
              <a:tr h="908772">
                <a:tc>
                  <a:txBody>
                    <a:bodyPr/>
                    <a:lstStyle/>
                    <a:p>
                      <a:pPr marL="109220" marR="0" indent="0" algn="ctr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1600" b="1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14</a:t>
                      </a:r>
                      <a:r>
                        <a:rPr kumimoji="0" lang="ko-KR" altLang="en-US" sz="1600" b="1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장</a:t>
                      </a:r>
                    </a:p>
                  </a:txBody>
                  <a:tcPr marL="37013" marR="37013" marT="10233" marB="102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l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1600" b="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이 장에서는 리더가 프로젝트의 </a:t>
                      </a:r>
                      <a:r>
                        <a:rPr kumimoji="0" lang="ko-KR" altLang="en-US" sz="16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기한</a:t>
                      </a:r>
                      <a:r>
                        <a:rPr kumimoji="0" lang="en-US" altLang="ko-KR" sz="16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6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지연에 대처하는 방법에 </a:t>
                      </a:r>
                      <a:r>
                        <a:rPr kumimoji="0" lang="ko-KR" altLang="en-US" sz="1600" b="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대해서 </a:t>
                      </a:r>
                      <a:r>
                        <a:rPr kumimoji="0" lang="ko-KR" altLang="en-US" sz="16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나온다</a:t>
                      </a:r>
                      <a:r>
                        <a:rPr kumimoji="0" lang="en-US" altLang="ko-KR" sz="16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.</a:t>
                      </a:r>
                      <a:r>
                        <a:rPr kumimoji="0" lang="ko-KR" altLang="en-US" sz="16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</a:t>
                      </a:r>
                      <a:r>
                        <a:rPr kumimoji="0" lang="ko-KR" altLang="en-US" sz="1600" b="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그 중 가장 눈에 </a:t>
                      </a:r>
                      <a:r>
                        <a:rPr kumimoji="0" lang="ko-KR" altLang="en-US" sz="16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띈 것은 계획 </a:t>
                      </a:r>
                      <a:r>
                        <a:rPr kumimoji="0" lang="ko-KR" altLang="en-US" sz="1600" b="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및 통제 팀을 만드는 것이다</a:t>
                      </a:r>
                      <a:r>
                        <a:rPr kumimoji="0" lang="en-US" altLang="ko-KR" sz="1600" b="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. </a:t>
                      </a:r>
                      <a:r>
                        <a:rPr kumimoji="0" lang="ko-KR" altLang="en-US" sz="16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흔히 말하는 </a:t>
                      </a:r>
                      <a:r>
                        <a:rPr kumimoji="0" lang="en-US" altLang="ko-KR" sz="16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‘</a:t>
                      </a:r>
                      <a:r>
                        <a:rPr kumimoji="0" lang="ko-KR" altLang="en-US" sz="16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작은 </a:t>
                      </a:r>
                      <a:r>
                        <a:rPr kumimoji="0" lang="ko-KR" altLang="en-US" sz="1600" b="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투자가 큰 보상을 주는 </a:t>
                      </a:r>
                      <a:r>
                        <a:rPr kumimoji="0" lang="ko-KR" altLang="en-US" sz="16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것</a:t>
                      </a:r>
                      <a:r>
                        <a:rPr kumimoji="0" lang="en-US" altLang="ko-KR" sz="16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’</a:t>
                      </a:r>
                      <a:r>
                        <a:rPr kumimoji="0" lang="ko-KR" altLang="en-US" sz="16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라는 말을 </a:t>
                      </a:r>
                      <a:r>
                        <a:rPr kumimoji="0" lang="ko-KR" altLang="en-US" sz="1600" b="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이를 보고 말하는 </a:t>
                      </a:r>
                      <a:r>
                        <a:rPr kumimoji="0" lang="ko-KR" altLang="en-US" sz="16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게 아닐까</a:t>
                      </a:r>
                      <a:r>
                        <a:rPr kumimoji="0" lang="en-US" altLang="ko-KR" sz="16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?</a:t>
                      </a:r>
                      <a:endParaRPr kumimoji="0" lang="ko-KR" altLang="en-US" sz="16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7013" marR="37013" marT="10233" marB="102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1140174"/>
                  </a:ext>
                </a:extLst>
              </a:tr>
              <a:tr h="908772">
                <a:tc>
                  <a:txBody>
                    <a:bodyPr/>
                    <a:lstStyle/>
                    <a:p>
                      <a:pPr marL="109220" marR="0" indent="0" algn="ctr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1600" b="1" kern="120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15</a:t>
                      </a:r>
                      <a:r>
                        <a:rPr kumimoji="0" lang="ko-KR" altLang="en-US" sz="1600" b="1" kern="120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장</a:t>
                      </a:r>
                    </a:p>
                  </a:txBody>
                  <a:tcPr marL="37013" marR="37013" marT="10233" marB="102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l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1600" b="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이 장을 보기 전엔 과제를 할 때나 팀 프로젝트를 할 때 문서화 작업을 거의 안 했다</a:t>
                      </a:r>
                      <a:r>
                        <a:rPr kumimoji="0" lang="en-US" altLang="ko-KR" sz="1600" b="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. </a:t>
                      </a:r>
                      <a:r>
                        <a:rPr kumimoji="0" lang="ko-KR" altLang="en-US" sz="1600" b="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하지만 </a:t>
                      </a:r>
                    </a:p>
                    <a:p>
                      <a:pPr marL="109220" marR="0" indent="0" algn="l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16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기억력은 </a:t>
                      </a:r>
                      <a:r>
                        <a:rPr kumimoji="0" lang="ko-KR" altLang="en-US" sz="1600" b="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한계가 있고 미래를 </a:t>
                      </a:r>
                      <a:r>
                        <a:rPr kumimoji="0" lang="ko-KR" altLang="en-US" sz="16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생각한다면 </a:t>
                      </a:r>
                      <a:r>
                        <a:rPr kumimoji="0" lang="ko-KR" altLang="en-US" sz="1600" b="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문서화 작업에 더 힘을 주어야 한다고 생각한다</a:t>
                      </a:r>
                      <a:r>
                        <a:rPr kumimoji="0" lang="en-US" altLang="ko-KR" sz="1600" b="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.</a:t>
                      </a:r>
                      <a:endParaRPr kumimoji="0" lang="ko-KR" altLang="en-US" sz="16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7013" marR="37013" marT="10233" marB="102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7289419"/>
                  </a:ext>
                </a:extLst>
              </a:tr>
              <a:tr h="1578063">
                <a:tc>
                  <a:txBody>
                    <a:bodyPr/>
                    <a:lstStyle/>
                    <a:p>
                      <a:pPr marL="109220" marR="0" indent="0" algn="ctr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1600" b="1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16</a:t>
                      </a:r>
                      <a:r>
                        <a:rPr kumimoji="0" lang="ko-KR" altLang="en-US" sz="1600" b="1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장</a:t>
                      </a:r>
                    </a:p>
                  </a:txBody>
                  <a:tcPr marL="37013" marR="37013" marT="10233" marB="102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l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1600" b="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지금과 </a:t>
                      </a:r>
                      <a:r>
                        <a:rPr kumimoji="0" lang="ko-KR" altLang="en-US" sz="16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책 속의 시대를 </a:t>
                      </a:r>
                      <a:r>
                        <a:rPr kumimoji="0" lang="ko-KR" altLang="en-US" sz="1600" b="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비교해보며 생각해봤다</a:t>
                      </a:r>
                      <a:r>
                        <a:rPr kumimoji="0" lang="en-US" altLang="ko-KR" sz="1600" b="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. </a:t>
                      </a:r>
                      <a:r>
                        <a:rPr kumimoji="0" lang="ko-KR" altLang="en-US" sz="16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현재는 </a:t>
                      </a:r>
                      <a:r>
                        <a:rPr kumimoji="0" lang="en-US" altLang="ko-KR" sz="16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Visual</a:t>
                      </a:r>
                      <a:r>
                        <a:rPr kumimoji="0" lang="en-US" altLang="ko-KR" sz="1600" b="0" kern="120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Studio</a:t>
                      </a:r>
                      <a:r>
                        <a:rPr kumimoji="0" lang="ko-KR" altLang="en-US" sz="16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</a:t>
                      </a:r>
                      <a:r>
                        <a:rPr kumimoji="0" lang="ko-KR" altLang="en-US" sz="1600" b="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등 성능 좋은 </a:t>
                      </a:r>
                      <a:r>
                        <a:rPr kumimoji="0" lang="ko-KR" altLang="en-US" sz="16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도구들이 만들어졌고</a:t>
                      </a:r>
                      <a:r>
                        <a:rPr kumimoji="0" lang="en-US" altLang="ko-KR" sz="16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</a:t>
                      </a:r>
                      <a:r>
                        <a:rPr kumimoji="0" lang="ko-KR" altLang="en-US" sz="16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객체지향 </a:t>
                      </a:r>
                      <a:r>
                        <a:rPr kumimoji="0" lang="ko-KR" altLang="en-US" sz="1600" b="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설계가 주를 이루며 예전보다 확실하게 더 빠르게 소프트웨어를 제작할 수 </a:t>
                      </a:r>
                      <a:r>
                        <a:rPr kumimoji="0" lang="ko-KR" altLang="en-US" sz="16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있는 환경을 갖추고 있다</a:t>
                      </a:r>
                      <a:r>
                        <a:rPr kumimoji="0" lang="en-US" altLang="ko-KR" sz="16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. </a:t>
                      </a:r>
                      <a:r>
                        <a:rPr kumimoji="0" lang="ko-KR" altLang="en-US" sz="16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그런데도 은 </a:t>
                      </a:r>
                      <a:r>
                        <a:rPr kumimoji="0" lang="ko-KR" altLang="en-US" sz="1600" b="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탄환 같은 급진적인 패러다임은 </a:t>
                      </a:r>
                      <a:r>
                        <a:rPr kumimoji="0" lang="ko-KR" altLang="en-US" sz="16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아직까지 </a:t>
                      </a:r>
                      <a:r>
                        <a:rPr kumimoji="0" lang="ko-KR" altLang="en-US" sz="1600" b="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없다</a:t>
                      </a:r>
                      <a:r>
                        <a:rPr kumimoji="0" lang="en-US" altLang="ko-KR" sz="1600" b="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. </a:t>
                      </a:r>
                      <a:r>
                        <a:rPr kumimoji="0" lang="en-US" altLang="ko-KR" sz="16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40</a:t>
                      </a:r>
                      <a:r>
                        <a:rPr kumimoji="0" lang="ko-KR" altLang="en-US" sz="16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년 전에 브룩스가 예언한 것이 아직까지도 유효하다는 것은 너무나도 놀라웠다</a:t>
                      </a:r>
                      <a:r>
                        <a:rPr kumimoji="0" lang="en-US" altLang="ko-KR" sz="16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.</a:t>
                      </a:r>
                      <a:endParaRPr kumimoji="0" lang="ko-KR" altLang="en-US" sz="16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7013" marR="37013" marT="10233" marB="102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11469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8259912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DC0F8-5190-4EA8-97AC-3650AEE68275}" type="slidenum">
              <a:rPr 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27</a:t>
            </a:fld>
            <a:endParaRPr 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381000" y="7027"/>
            <a:ext cx="9144000" cy="1522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2800" b="1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800" b="1" kern="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느낀점</a:t>
            </a:r>
            <a:endParaRPr lang="en-US" altLang="ko-KR" kern="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2752689"/>
              </p:ext>
            </p:extLst>
          </p:nvPr>
        </p:nvGraphicFramePr>
        <p:xfrm>
          <a:off x="380999" y="1292631"/>
          <a:ext cx="9148012" cy="4326117"/>
        </p:xfrm>
        <a:graphic>
          <a:graphicData uri="http://schemas.openxmlformats.org/drawingml/2006/table">
            <a:tbl>
              <a:tblPr/>
              <a:tblGrid>
                <a:gridCol w="966538">
                  <a:extLst>
                    <a:ext uri="{9D8B030D-6E8A-4147-A177-3AD203B41FA5}">
                      <a16:colId xmlns:a16="http://schemas.microsoft.com/office/drawing/2014/main" val="3456875110"/>
                    </a:ext>
                  </a:extLst>
                </a:gridCol>
                <a:gridCol w="8181474">
                  <a:extLst>
                    <a:ext uri="{9D8B030D-6E8A-4147-A177-3AD203B41FA5}">
                      <a16:colId xmlns:a16="http://schemas.microsoft.com/office/drawing/2014/main" val="1340752237"/>
                    </a:ext>
                  </a:extLst>
                </a:gridCol>
              </a:tblGrid>
              <a:tr h="781010">
                <a:tc>
                  <a:txBody>
                    <a:bodyPr/>
                    <a:lstStyle/>
                    <a:p>
                      <a:pPr marL="109220" marR="0" indent="0" algn="ctr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1600" b="1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17</a:t>
                      </a:r>
                      <a:r>
                        <a:rPr kumimoji="0" lang="ko-KR" altLang="en-US" sz="1600" b="1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장</a:t>
                      </a:r>
                    </a:p>
                  </a:txBody>
                  <a:tcPr marL="36078" marR="36078" marT="9974" marB="99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l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16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나는 </a:t>
                      </a:r>
                      <a:r>
                        <a:rPr kumimoji="0" lang="ko-KR" altLang="en-US" sz="1600" b="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이제 은 탄환을 기다리는 것이 아닌 더 나은 생산성을 위해 다른 방향으로 차근차근 개선해나가는 것이 옳다고 생각한다</a:t>
                      </a:r>
                      <a:r>
                        <a:rPr kumimoji="0" lang="en-US" altLang="ko-KR" sz="1600" b="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.</a:t>
                      </a:r>
                      <a:endParaRPr kumimoji="0" lang="ko-KR" altLang="en-US" sz="16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6078" marR="36078" marT="9974" marB="99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60330"/>
                  </a:ext>
                </a:extLst>
              </a:tr>
              <a:tr h="781010">
                <a:tc>
                  <a:txBody>
                    <a:bodyPr/>
                    <a:lstStyle/>
                    <a:p>
                      <a:pPr marL="109220" marR="0" indent="0" algn="ctr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1600" b="1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18</a:t>
                      </a:r>
                      <a:r>
                        <a:rPr kumimoji="0" lang="ko-KR" altLang="en-US" sz="1600" b="1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장</a:t>
                      </a:r>
                    </a:p>
                  </a:txBody>
                  <a:tcPr marL="36078" marR="36078" marT="9974" marB="99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l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1600" b="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18</a:t>
                      </a:r>
                      <a:r>
                        <a:rPr kumimoji="0" lang="ko-KR" altLang="en-US" sz="1600" b="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장은 책 전체를 그린 그림을 보여주면서 </a:t>
                      </a:r>
                      <a:r>
                        <a:rPr kumimoji="0" lang="en-US" altLang="ko-KR" sz="16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“</a:t>
                      </a:r>
                      <a:r>
                        <a:rPr kumimoji="0" lang="ko-KR" altLang="en-US" sz="16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너는 </a:t>
                      </a:r>
                      <a:r>
                        <a:rPr kumimoji="0" lang="ko-KR" altLang="en-US" sz="1600" b="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여기서 어떤 생각을 했니</a:t>
                      </a:r>
                      <a:r>
                        <a:rPr kumimoji="0" lang="en-US" altLang="ko-KR" sz="16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?” </a:t>
                      </a:r>
                      <a:r>
                        <a:rPr kumimoji="0" lang="ko-KR" altLang="en-US" sz="1600" b="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하고 다시 물어보는 듯 했다</a:t>
                      </a:r>
                      <a:r>
                        <a:rPr kumimoji="0" lang="en-US" altLang="ko-KR" sz="1600" b="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. 30</a:t>
                      </a:r>
                      <a:r>
                        <a:rPr kumimoji="0" lang="ko-KR" altLang="en-US" sz="1600" b="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년 이상 이 분야에 몸담은 사람의 진솔한 이야기를 다시 한 번 느낄 수 있었다</a:t>
                      </a:r>
                      <a:r>
                        <a:rPr kumimoji="0" lang="en-US" altLang="ko-KR" sz="1600" b="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.</a:t>
                      </a:r>
                      <a:endParaRPr kumimoji="0" lang="ko-KR" altLang="en-US" sz="16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6078" marR="36078" marT="9974" marB="99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795645"/>
                  </a:ext>
                </a:extLst>
              </a:tr>
              <a:tr h="1108849">
                <a:tc>
                  <a:txBody>
                    <a:bodyPr/>
                    <a:lstStyle/>
                    <a:p>
                      <a:pPr marL="109220" marR="0" indent="0" algn="ctr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1600" b="1" kern="120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19</a:t>
                      </a:r>
                      <a:r>
                        <a:rPr kumimoji="0" lang="ko-KR" altLang="en-US" sz="1600" b="1" kern="120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장</a:t>
                      </a:r>
                    </a:p>
                  </a:txBody>
                  <a:tcPr marL="36078" marR="36078" marT="9974" marB="99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l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1600" b="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저자가 그 당시에는 “저건 틀렸어</a:t>
                      </a:r>
                      <a:r>
                        <a:rPr kumimoji="0" lang="en-US" altLang="ko-KR" sz="1600" b="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600" b="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저건 곧 망할 꺼야</a:t>
                      </a:r>
                      <a:r>
                        <a:rPr kumimoji="0" lang="en-US" altLang="ko-KR" sz="1600" b="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!” </a:t>
                      </a:r>
                      <a:r>
                        <a:rPr kumimoji="0" lang="ko-KR" altLang="en-US" sz="1600" b="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라고 말했던 것이 </a:t>
                      </a:r>
                      <a:r>
                        <a:rPr kumimoji="0" lang="en-US" altLang="ko-KR" sz="1600" b="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20</a:t>
                      </a:r>
                      <a:r>
                        <a:rPr kumimoji="0" lang="ko-KR" altLang="en-US" sz="1600" b="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년 사이에 대세로 자리 잡았다</a:t>
                      </a:r>
                      <a:r>
                        <a:rPr kumimoji="0" lang="en-US" altLang="ko-KR" sz="1600" b="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. </a:t>
                      </a:r>
                      <a:r>
                        <a:rPr kumimoji="0" lang="ko-KR" altLang="en-US" sz="1600" b="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그 동안 저자는 자신의 잘못을 인정했고</a:t>
                      </a:r>
                      <a:r>
                        <a:rPr kumimoji="0" lang="en-US" altLang="ko-KR" sz="1600" b="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600" b="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그것을 위해 책을 다시 냈다</a:t>
                      </a:r>
                      <a:r>
                        <a:rPr kumimoji="0" lang="en-US" altLang="ko-KR" sz="1600" b="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. </a:t>
                      </a:r>
                      <a:r>
                        <a:rPr kumimoji="0" lang="ko-KR" altLang="en-US" sz="1600" b="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나도 그런 어른이 되고 싶 다</a:t>
                      </a:r>
                      <a:r>
                        <a:rPr kumimoji="0" lang="en-US" altLang="ko-KR" sz="1600" b="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. </a:t>
                      </a:r>
                      <a:r>
                        <a:rPr kumimoji="0" lang="ko-KR" altLang="en-US" sz="1600" b="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항상 열린 마음을 가진 사람이 되어야 겠다</a:t>
                      </a:r>
                      <a:r>
                        <a:rPr kumimoji="0" lang="en-US" altLang="ko-KR" sz="1600" b="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.</a:t>
                      </a:r>
                      <a:endParaRPr kumimoji="0" lang="ko-KR" altLang="en-US" sz="16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6078" marR="36078" marT="9974" marB="99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0853350"/>
                  </a:ext>
                </a:extLst>
              </a:tr>
              <a:tr h="1655248">
                <a:tc>
                  <a:txBody>
                    <a:bodyPr/>
                    <a:lstStyle/>
                    <a:p>
                      <a:pPr marL="109220" marR="0" indent="0" algn="ctr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1600" b="1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에필로그</a:t>
                      </a:r>
                    </a:p>
                  </a:txBody>
                  <a:tcPr marL="36078" marR="36078" marT="9974" marB="99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l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1600" b="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나는 </a:t>
                      </a:r>
                      <a:r>
                        <a:rPr kumimoji="0" lang="en-US" altLang="ko-KR" sz="1600" b="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5</a:t>
                      </a:r>
                      <a:r>
                        <a:rPr kumimoji="0" lang="ko-KR" altLang="en-US" sz="1600" b="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살 때</a:t>
                      </a:r>
                      <a:r>
                        <a:rPr kumimoji="0" lang="en-US" altLang="ko-KR" sz="1600" b="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600" b="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컴퓨터를 처음 봤다</a:t>
                      </a:r>
                      <a:r>
                        <a:rPr kumimoji="0" lang="en-US" altLang="ko-KR" sz="1600" b="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. </a:t>
                      </a:r>
                      <a:r>
                        <a:rPr kumimoji="0" lang="ko-KR" altLang="en-US" sz="1600" b="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그 때부터 컴퓨터에 대한 막연한 관심이 있었다</a:t>
                      </a:r>
                      <a:r>
                        <a:rPr kumimoji="0" lang="en-US" altLang="ko-KR" sz="1600" b="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. </a:t>
                      </a:r>
                      <a:r>
                        <a:rPr kumimoji="0" lang="ko-KR" altLang="en-US" sz="1600" b="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이후에도 많은 꿈들이 있었지만 막연한 열정이 결국 여기까지 이끌었다</a:t>
                      </a:r>
                      <a:r>
                        <a:rPr kumimoji="0" lang="en-US" altLang="ko-KR" sz="1600" b="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. </a:t>
                      </a:r>
                      <a:r>
                        <a:rPr kumimoji="0" lang="ko-KR" altLang="en-US" sz="1600" b="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나도 저자처럼 폭발적으로 발전하는 컴퓨터들과 함께 자라왔다</a:t>
                      </a:r>
                      <a:r>
                        <a:rPr kumimoji="0" lang="en-US" altLang="ko-KR" sz="1600" b="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. </a:t>
                      </a:r>
                      <a:r>
                        <a:rPr kumimoji="0" lang="ko-KR" altLang="en-US" sz="1600" b="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이제 책의 저자의 모습처럼 살면서 열정을 내뿜는 일도</a:t>
                      </a:r>
                      <a:r>
                        <a:rPr kumimoji="0" lang="en-US" altLang="ko-KR" sz="1600" b="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600" b="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난처함을 겪는 일도 있겠지만</a:t>
                      </a:r>
                      <a:r>
                        <a:rPr kumimoji="0" lang="en-US" altLang="ko-KR" sz="1600" b="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600" b="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컴퓨터의 멈추지 않는 발전속도에 가속도를 붙이는 데 일조하고 싶다</a:t>
                      </a:r>
                      <a:r>
                        <a:rPr kumimoji="0" lang="en-US" altLang="ko-KR" sz="1600" b="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.</a:t>
                      </a:r>
                      <a:endParaRPr kumimoji="0" lang="ko-KR" altLang="en-US" sz="16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6078" marR="36078" marT="9974" marB="99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7062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7244377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6143" y="1598767"/>
            <a:ext cx="4090674" cy="3068005"/>
          </a:xfrm>
          <a:prstGeom prst="rect">
            <a:avLst/>
          </a:prstGeom>
          <a:effectLst>
            <a:softEdge rad="317500"/>
          </a:effectLst>
        </p:spPr>
      </p:pic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381000" y="7027"/>
            <a:ext cx="9144000" cy="1522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28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개인 및 팀의 </a:t>
            </a:r>
            <a:r>
              <a:rPr lang="ko-KR" altLang="en-US" sz="2800" b="1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의견</a:t>
            </a:r>
            <a:endParaRPr lang="en-US" altLang="ko-KR" sz="2800" b="1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ko-KR" sz="2800" b="1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적용 가능성</a:t>
            </a:r>
            <a:endParaRPr lang="en-US" altLang="ko-KR" kern="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30435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381000" y="1529754"/>
            <a:ext cx="9144000" cy="5328247"/>
          </a:xfrm>
        </p:spPr>
        <p:txBody>
          <a:bodyPr>
            <a:normAutofit/>
          </a:bodyPr>
          <a:lstStyle/>
          <a:p>
            <a:pPr marL="111600" indent="0" fontAlgn="base" latinLnBrk="1">
              <a:buNone/>
            </a:pPr>
            <a:r>
              <a:rPr lang="ko-KR" altLang="en-US" sz="2400" b="1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맑은 고딕"/>
              </a:rPr>
              <a:t>적용가능성 제시</a:t>
            </a:r>
            <a:endParaRPr lang="en-US" altLang="ko-KR" sz="2400" b="1" dirty="0" smtClean="0">
              <a:latin typeface="나눔고딕" panose="020D0604000000000000" pitchFamily="50" charset="-127"/>
              <a:ea typeface="나눔고딕" panose="020D0604000000000000" pitchFamily="50" charset="-127"/>
              <a:cs typeface="맑은 고딕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ko-KR" altLang="en-US" sz="180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맑은 고딕"/>
              </a:rPr>
              <a:t>  </a:t>
            </a:r>
            <a:r>
              <a:rPr lang="ko-KR" altLang="en-US" sz="180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맑은 고딕"/>
              </a:rPr>
              <a:t>문서화 작업은 계획과 결정사항을 알리는 역할을 수행</a:t>
            </a:r>
            <a:endParaRPr lang="en-US" altLang="ko-KR" sz="1800" dirty="0" smtClean="0">
              <a:latin typeface="나눔고딕" panose="020D0604000000000000" pitchFamily="50" charset="-127"/>
              <a:ea typeface="나눔고딕" panose="020D0604000000000000" pitchFamily="50" charset="-127"/>
              <a:cs typeface="맑은 고딕"/>
            </a:endParaRPr>
          </a:p>
          <a:p>
            <a:pPr marL="109728" indent="0">
              <a:buNone/>
            </a:pPr>
            <a:endParaRPr lang="en-US" altLang="ko-KR" sz="1800" dirty="0" smtClean="0">
              <a:latin typeface="나눔고딕" panose="020D0604000000000000" pitchFamily="50" charset="-127"/>
              <a:ea typeface="나눔고딕" panose="020D0604000000000000" pitchFamily="50" charset="-127"/>
              <a:cs typeface="맑은 고딕"/>
            </a:endParaRPr>
          </a:p>
          <a:p>
            <a:pPr marL="111600" indent="0">
              <a:buNone/>
            </a:pPr>
            <a:r>
              <a:rPr lang="ko-KR" altLang="en-US" sz="2400" b="1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맑은 고딕"/>
              </a:rPr>
              <a:t>팀원들의 의견</a:t>
            </a:r>
            <a:endParaRPr lang="en-US" altLang="ko-KR" sz="2400" b="1" dirty="0" smtClean="0">
              <a:latin typeface="나눔고딕" panose="020D0604000000000000" pitchFamily="50" charset="-127"/>
              <a:ea typeface="나눔고딕" panose="020D0604000000000000" pitchFamily="50" charset="-127"/>
              <a:cs typeface="맑은 고딕"/>
            </a:endParaRPr>
          </a:p>
          <a:p>
            <a:pPr marL="111600" indent="0">
              <a:buNone/>
            </a:pPr>
            <a:endParaRPr lang="en-US" altLang="ko-KR" sz="200" b="1" dirty="0" smtClean="0">
              <a:latin typeface="나눔고딕" panose="020D0604000000000000" pitchFamily="50" charset="-127"/>
              <a:ea typeface="나눔고딕" panose="020D0604000000000000" pitchFamily="50" charset="-127"/>
              <a:cs typeface="맑은 고딕"/>
            </a:endParaRPr>
          </a:p>
          <a:p>
            <a:pPr marL="111600" indent="0">
              <a:buNone/>
            </a:pPr>
            <a:r>
              <a:rPr lang="ko-KR" altLang="en-US" sz="1800" b="1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맑은 고딕"/>
              </a:rPr>
              <a:t>최재혁</a:t>
            </a:r>
            <a:r>
              <a:rPr lang="en-US" altLang="ko-KR" sz="1800" b="1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맑은 고딕"/>
              </a:rPr>
              <a:t> </a:t>
            </a:r>
            <a:r>
              <a:rPr lang="ko-KR" altLang="en-US" sz="180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맑은 고딕"/>
              </a:rPr>
              <a:t>체계적인 </a:t>
            </a:r>
            <a:r>
              <a:rPr lang="ko-KR" altLang="en-US" sz="1800" dirty="0">
                <a:latin typeface="나눔고딕" panose="020D0604000000000000" pitchFamily="50" charset="-127"/>
                <a:ea typeface="나눔고딕" panose="020D0604000000000000" pitchFamily="50" charset="-127"/>
                <a:cs typeface="맑은 고딕"/>
              </a:rPr>
              <a:t>문서화 작업을 한다면 서로 </a:t>
            </a:r>
            <a:endParaRPr lang="en-US" altLang="ko-KR" sz="1800" dirty="0" smtClean="0">
              <a:latin typeface="나눔고딕" panose="020D0604000000000000" pitchFamily="50" charset="-127"/>
              <a:ea typeface="나눔고딕" panose="020D0604000000000000" pitchFamily="50" charset="-127"/>
              <a:cs typeface="맑은 고딕"/>
            </a:endParaRPr>
          </a:p>
          <a:p>
            <a:pPr marL="111600" indent="0">
              <a:buNone/>
            </a:pPr>
            <a:r>
              <a:rPr lang="en-US" altLang="ko-KR" sz="1800" dirty="0">
                <a:latin typeface="나눔고딕" panose="020D0604000000000000" pitchFamily="50" charset="-127"/>
                <a:ea typeface="나눔고딕" panose="020D0604000000000000" pitchFamily="50" charset="-127"/>
                <a:cs typeface="맑은 고딕"/>
              </a:rPr>
              <a:t> </a:t>
            </a:r>
            <a:r>
              <a:rPr lang="en-US" altLang="ko-KR" sz="180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맑은 고딕"/>
              </a:rPr>
              <a:t>          </a:t>
            </a:r>
            <a:r>
              <a:rPr lang="ko-KR" altLang="en-US" sz="180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맑은 고딕"/>
              </a:rPr>
              <a:t>간의 </a:t>
            </a:r>
            <a:r>
              <a:rPr lang="ko-KR" altLang="en-US" sz="1800" b="1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의사소통</a:t>
            </a:r>
            <a:r>
              <a:rPr lang="ko-KR" altLang="en-US" sz="180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맑은 고딕"/>
              </a:rPr>
              <a:t>이 </a:t>
            </a:r>
            <a:r>
              <a:rPr lang="ko-KR" altLang="en-US" sz="1800" dirty="0">
                <a:latin typeface="나눔고딕" panose="020D0604000000000000" pitchFamily="50" charset="-127"/>
                <a:ea typeface="나눔고딕" panose="020D0604000000000000" pitchFamily="50" charset="-127"/>
                <a:cs typeface="맑은 고딕"/>
              </a:rPr>
              <a:t>수월해질 것이다</a:t>
            </a:r>
            <a:r>
              <a:rPr lang="en-US" altLang="ko-KR" sz="180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맑은 고딕"/>
              </a:rPr>
              <a:t>.</a:t>
            </a:r>
          </a:p>
          <a:p>
            <a:pPr marL="111600" indent="0">
              <a:buNone/>
            </a:pPr>
            <a:r>
              <a:rPr lang="ko-KR" altLang="en-US" sz="1800" b="1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맑은 고딕"/>
              </a:rPr>
              <a:t>김종현</a:t>
            </a:r>
            <a:r>
              <a:rPr lang="ko-KR" altLang="en-US" sz="180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맑은 고딕"/>
              </a:rPr>
              <a:t> 문서화 </a:t>
            </a:r>
            <a:r>
              <a:rPr lang="ko-KR" altLang="en-US" sz="1800" dirty="0">
                <a:latin typeface="나눔고딕" panose="020D0604000000000000" pitchFamily="50" charset="-127"/>
                <a:ea typeface="나눔고딕" panose="020D0604000000000000" pitchFamily="50" charset="-127"/>
                <a:cs typeface="맑은 고딕"/>
              </a:rPr>
              <a:t>부담을 줄여주는 </a:t>
            </a:r>
            <a:r>
              <a:rPr lang="ko-KR" altLang="en-US" sz="18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접근방법</a:t>
            </a:r>
            <a:r>
              <a:rPr lang="ko-KR" altLang="en-US" sz="1800" dirty="0">
                <a:latin typeface="나눔고딕" panose="020D0604000000000000" pitchFamily="50" charset="-127"/>
                <a:ea typeface="나눔고딕" panose="020D0604000000000000" pitchFamily="50" charset="-127"/>
                <a:cs typeface="맑은 고딕"/>
              </a:rPr>
              <a:t>들을 </a:t>
            </a:r>
            <a:endParaRPr lang="en-US" altLang="ko-KR" sz="1800" dirty="0" smtClean="0">
              <a:latin typeface="나눔고딕" panose="020D0604000000000000" pitchFamily="50" charset="-127"/>
              <a:ea typeface="나눔고딕" panose="020D0604000000000000" pitchFamily="50" charset="-127"/>
              <a:cs typeface="맑은 고딕"/>
            </a:endParaRPr>
          </a:p>
          <a:p>
            <a:pPr marL="111600" indent="0">
              <a:buNone/>
            </a:pPr>
            <a:r>
              <a:rPr lang="en-US" altLang="ko-KR" sz="1800" dirty="0">
                <a:latin typeface="나눔고딕" panose="020D0604000000000000" pitchFamily="50" charset="-127"/>
                <a:ea typeface="나눔고딕" panose="020D0604000000000000" pitchFamily="50" charset="-127"/>
                <a:cs typeface="맑은 고딕"/>
              </a:rPr>
              <a:t> </a:t>
            </a:r>
            <a:r>
              <a:rPr lang="en-US" altLang="ko-KR" sz="180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맑은 고딕"/>
              </a:rPr>
              <a:t>          </a:t>
            </a:r>
            <a:r>
              <a:rPr lang="ko-KR" altLang="en-US" sz="180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맑은 고딕"/>
              </a:rPr>
              <a:t>이용하면 팀원들이 </a:t>
            </a:r>
            <a:r>
              <a:rPr lang="ko-KR" altLang="en-US" sz="1800" dirty="0">
                <a:latin typeface="나눔고딕" panose="020D0604000000000000" pitchFamily="50" charset="-127"/>
                <a:ea typeface="나눔고딕" panose="020D0604000000000000" pitchFamily="50" charset="-127"/>
                <a:cs typeface="맑은 고딕"/>
              </a:rPr>
              <a:t>쉽게 문서화에 </a:t>
            </a:r>
            <a:r>
              <a:rPr lang="ko-KR" altLang="en-US" sz="18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익숙</a:t>
            </a:r>
            <a:r>
              <a:rPr lang="ko-KR" altLang="en-US" sz="1800" dirty="0">
                <a:latin typeface="나눔고딕" panose="020D0604000000000000" pitchFamily="50" charset="-127"/>
                <a:ea typeface="나눔고딕" panose="020D0604000000000000" pitchFamily="50" charset="-127"/>
                <a:cs typeface="맑은 고딕"/>
              </a:rPr>
              <a:t>해질 </a:t>
            </a:r>
            <a:r>
              <a:rPr lang="ko-KR" altLang="en-US" sz="180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맑은 고딕"/>
              </a:rPr>
              <a:t>것이다</a:t>
            </a:r>
            <a:r>
              <a:rPr lang="en-US" altLang="ko-KR" sz="180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맑은 고딕"/>
              </a:rPr>
              <a:t>.</a:t>
            </a:r>
            <a:endParaRPr lang="en-US" altLang="ko-KR" sz="1800" dirty="0">
              <a:latin typeface="나눔고딕" panose="020D0604000000000000" pitchFamily="50" charset="-127"/>
              <a:ea typeface="나눔고딕" panose="020D0604000000000000" pitchFamily="50" charset="-127"/>
              <a:cs typeface="맑은 고딕"/>
            </a:endParaRPr>
          </a:p>
          <a:p>
            <a:pPr marL="111600" indent="0" fontAlgn="base" latinLnBrk="1">
              <a:buNone/>
            </a:pPr>
            <a:endParaRPr lang="en-US" altLang="ko-KR" sz="14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11600" indent="0" fontAlgn="base" latinLnBrk="1">
              <a:buNone/>
            </a:pPr>
            <a:r>
              <a:rPr lang="ko-KR" altLang="en-US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팀의 </a:t>
            </a:r>
            <a:r>
              <a:rPr lang="ko-KR" altLang="en-US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결론</a:t>
            </a:r>
            <a:endParaRPr lang="en-US" altLang="ko-KR" sz="2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11600" indent="0" fontAlgn="base" latinLnBrk="1">
              <a:buNone/>
            </a:pPr>
            <a:r>
              <a:rPr lang="ko-KR" altLang="en-US" sz="180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맑은 고딕"/>
              </a:rPr>
              <a:t>문서화 </a:t>
            </a:r>
            <a:r>
              <a:rPr lang="ko-KR" altLang="en-US" sz="1800" dirty="0">
                <a:latin typeface="나눔고딕" panose="020D0604000000000000" pitchFamily="50" charset="-127"/>
                <a:ea typeface="나눔고딕" panose="020D0604000000000000" pitchFamily="50" charset="-127"/>
                <a:cs typeface="맑은 고딕"/>
              </a:rPr>
              <a:t>작업을 함으로써 얻는 이점들이 많으니 문서화를 철저히 하자</a:t>
            </a:r>
            <a:r>
              <a:rPr lang="ko-KR" altLang="en-US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sz="24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DC0F8-5190-4EA8-97AC-3650AEE68275}" type="slidenum">
              <a:rPr 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28</a:t>
            </a:fld>
            <a:endParaRPr 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99931001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435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381000" y="1529754"/>
            <a:ext cx="9144000" cy="5328247"/>
          </a:xfrm>
        </p:spPr>
        <p:txBody>
          <a:bodyPr>
            <a:normAutofit/>
          </a:bodyPr>
          <a:lstStyle/>
          <a:p>
            <a:pPr marL="109728" indent="0" fontAlgn="base" latinLnBrk="1">
              <a:buNone/>
            </a:pPr>
            <a:r>
              <a: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  <a:cs typeface="맑은 고딕"/>
              </a:rPr>
              <a:t>적용가능성 </a:t>
            </a:r>
            <a:r>
              <a:rPr lang="ko-KR" altLang="en-US" sz="2400" b="1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맑은 고딕"/>
              </a:rPr>
              <a:t>제시</a:t>
            </a:r>
            <a:endParaRPr lang="en-US" altLang="ko-KR" sz="1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fontAlgn="base" latinLnBrk="1">
              <a:buFont typeface="Wingdings" panose="05000000000000000000" pitchFamily="2" charset="2"/>
              <a:buChar char="ü"/>
            </a:pPr>
            <a:r>
              <a:rPr lang="ko-KR" altLang="en-US" sz="1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계획과 통제를 통해 일정이나 팀원들의 갈등</a:t>
            </a:r>
            <a:r>
              <a:rPr lang="en-US" altLang="ko-KR" sz="1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개인사정을</a:t>
            </a:r>
            <a:r>
              <a:rPr lang="en-US" altLang="ko-KR" sz="1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조율할 수 </a:t>
            </a:r>
            <a:r>
              <a:rPr lang="ko-KR" altLang="en-US" sz="1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있다</a:t>
            </a:r>
            <a:r>
              <a:rPr lang="en-US" altLang="ko-KR" sz="1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sz="18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728" indent="0" fontAlgn="base" latinLnBrk="1">
              <a:buNone/>
            </a:pPr>
            <a:endParaRPr lang="en-US" altLang="ko-KR" sz="1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11600" indent="0">
              <a:buNone/>
            </a:pPr>
            <a:r>
              <a: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  <a:cs typeface="맑은 고딕"/>
              </a:rPr>
              <a:t>팀원들의 </a:t>
            </a:r>
            <a:r>
              <a:rPr lang="ko-KR" altLang="en-US" sz="2400" b="1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맑은 고딕"/>
              </a:rPr>
              <a:t>의견</a:t>
            </a:r>
            <a:endParaRPr lang="en-US" altLang="ko-KR" sz="1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728" indent="0" fontAlgn="base" latinLnBrk="1">
              <a:buNone/>
            </a:pPr>
            <a:r>
              <a:rPr lang="ko-KR" altLang="en-US" sz="1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방지훈</a:t>
            </a:r>
            <a:r>
              <a:rPr lang="ko-KR" altLang="en-US" sz="1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수월한 일정 조율을 위해 각자의 </a:t>
            </a:r>
            <a:r>
              <a:rPr lang="ko-KR" altLang="en-US" sz="1800" b="1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시간표를 </a:t>
            </a:r>
            <a:endParaRPr lang="en-US" altLang="ko-KR" sz="1800" b="1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728" indent="0" fontAlgn="base" latinLnBrk="1">
              <a:buNone/>
            </a:pPr>
            <a:r>
              <a:rPr lang="en-US" altLang="ko-KR" sz="1800" b="1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</a:t>
            </a:r>
            <a:r>
              <a:rPr lang="ko-KR" altLang="en-US" sz="1800" b="1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제출한다면</a:t>
            </a:r>
            <a:r>
              <a:rPr lang="ko-KR" altLang="en-US" sz="1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회의시간을 정할 때 도움이 될 것이다</a:t>
            </a:r>
            <a:r>
              <a:rPr lang="en-US" altLang="ko-KR" sz="1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109728" indent="0" fontAlgn="base" latinLnBrk="1">
              <a:buNone/>
            </a:pPr>
            <a:r>
              <a:rPr lang="ko-KR" altLang="en-US" sz="1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배선영</a:t>
            </a:r>
            <a:r>
              <a:rPr lang="ko-KR" altLang="en-US" sz="1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개인 </a:t>
            </a:r>
            <a:r>
              <a:rPr lang="ko-KR" altLang="en-US" sz="1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사정이 있을 경우 </a:t>
            </a:r>
            <a:r>
              <a:rPr lang="ko-KR" altLang="en-US" sz="1800" b="1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팀원들의 동의</a:t>
            </a:r>
            <a:r>
              <a:rPr lang="ko-KR" altLang="en-US" sz="1800" dirty="0" smtClean="0">
                <a:solidFill>
                  <a:schemeClr val="accent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하에 </a:t>
            </a:r>
            <a:endParaRPr lang="en-US" altLang="ko-KR" sz="18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728" indent="0" fontAlgn="base" latinLnBrk="1">
              <a:buNone/>
            </a:pPr>
            <a:r>
              <a:rPr lang="en-US" altLang="ko-KR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       </a:t>
            </a:r>
            <a:r>
              <a:rPr lang="ko-KR" altLang="en-US" sz="1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불참할 </a:t>
            </a:r>
            <a:r>
              <a:rPr lang="ko-KR" altLang="en-US" sz="1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수 있게 하고</a:t>
            </a:r>
            <a:r>
              <a:rPr lang="en-US" altLang="ko-KR" sz="1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다른 팀원이 불참팀원의 </a:t>
            </a:r>
            <a:endParaRPr lang="en-US" altLang="ko-KR" sz="18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728" indent="0" fontAlgn="base" latinLnBrk="1">
              <a:buNone/>
            </a:pPr>
            <a:r>
              <a:rPr lang="en-US" altLang="ko-KR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</a:t>
            </a:r>
            <a:r>
              <a:rPr lang="en-US" altLang="ko-KR" sz="1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    </a:t>
            </a:r>
            <a:r>
              <a:rPr lang="ko-KR" altLang="en-US" sz="1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맡은 </a:t>
            </a:r>
            <a:r>
              <a:rPr lang="ko-KR" altLang="en-US" sz="1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임무를 대신 </a:t>
            </a:r>
            <a:r>
              <a:rPr lang="ko-KR" altLang="en-US" sz="1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해주면</a:t>
            </a:r>
            <a:r>
              <a:rPr lang="ko-KR" altLang="en-US" sz="1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팀원들의</a:t>
            </a:r>
            <a:r>
              <a:rPr lang="en-US" altLang="ko-KR" sz="1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갈등</a:t>
            </a:r>
            <a:r>
              <a:rPr lang="en-US" altLang="ko-KR" sz="1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endParaRPr lang="en-US" altLang="ko-KR" sz="18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728" indent="0" fontAlgn="base" latinLnBrk="1">
              <a:buNone/>
            </a:pPr>
            <a:r>
              <a:rPr lang="en-US" altLang="ko-KR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       </a:t>
            </a:r>
            <a:r>
              <a:rPr lang="ko-KR" altLang="en-US" sz="1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개인사정을 </a:t>
            </a:r>
            <a:r>
              <a:rPr lang="ko-KR" altLang="en-US" sz="1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조율할 수 있다고 생각한다</a:t>
            </a:r>
            <a:r>
              <a:rPr lang="en-US" altLang="ko-KR" sz="1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109728" indent="0" fontAlgn="base" latinLnBrk="1">
              <a:buNone/>
            </a:pPr>
            <a:r>
              <a:rPr lang="ko-KR" altLang="en-US" sz="1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김종현</a:t>
            </a:r>
            <a:r>
              <a:rPr lang="ko-KR" altLang="en-US" sz="1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팀 </a:t>
            </a:r>
            <a:r>
              <a:rPr lang="ko-KR" altLang="en-US" sz="1800" b="1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내부 규칙</a:t>
            </a:r>
            <a:r>
              <a:rPr lang="ko-KR" altLang="en-US" sz="1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을 세운다면</a:t>
            </a:r>
            <a:r>
              <a:rPr lang="en-US" altLang="ko-KR" sz="1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팀원들이 맡은 일을 </a:t>
            </a:r>
            <a:endParaRPr lang="en-US" altLang="ko-KR" sz="18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728" indent="0" fontAlgn="base" latinLnBrk="1">
              <a:buNone/>
            </a:pPr>
            <a:r>
              <a:rPr lang="ko-KR" altLang="en-US" sz="1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        다하게끔 할 수 있지 않을까</a:t>
            </a:r>
            <a:r>
              <a:rPr lang="en-US" altLang="ko-KR" sz="1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</a:p>
          <a:p>
            <a:pPr marL="109728" indent="0" fontAlgn="base" latinLnBrk="1">
              <a:buNone/>
            </a:pPr>
            <a:r>
              <a: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  <a:cs typeface="맑은 고딕"/>
              </a:rPr>
              <a:t>팀의 </a:t>
            </a:r>
            <a:r>
              <a:rPr lang="ko-KR" altLang="en-US" sz="2400" b="1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맑은 고딕"/>
              </a:rPr>
              <a:t>결론 </a:t>
            </a:r>
            <a:r>
              <a:rPr lang="en-US" altLang="ko-KR" sz="2400" b="1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맑은 고딕"/>
              </a:rPr>
              <a:t>– </a:t>
            </a:r>
            <a:r>
              <a:rPr lang="ko-KR" altLang="en-US" sz="180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맑은 고딕"/>
              </a:rPr>
              <a:t>팀원들의 의견을 종합하여 팀 내부 회의를 통해 </a:t>
            </a:r>
            <a:endParaRPr lang="en-US" altLang="ko-KR" sz="1800" dirty="0" smtClean="0">
              <a:latin typeface="나눔고딕" panose="020D0604000000000000" pitchFamily="50" charset="-127"/>
              <a:ea typeface="나눔고딕" panose="020D0604000000000000" pitchFamily="50" charset="-127"/>
              <a:cs typeface="맑은 고딕"/>
            </a:endParaRPr>
          </a:p>
          <a:p>
            <a:pPr marL="109728" indent="0" fontAlgn="base" latinLnBrk="1">
              <a:buNone/>
            </a:pPr>
            <a:r>
              <a:rPr lang="en-US" altLang="ko-KR" sz="1800" dirty="0">
                <a:latin typeface="나눔고딕" panose="020D0604000000000000" pitchFamily="50" charset="-127"/>
                <a:ea typeface="나눔고딕" panose="020D0604000000000000" pitchFamily="50" charset="-127"/>
                <a:cs typeface="맑은 고딕"/>
              </a:rPr>
              <a:t> </a:t>
            </a:r>
            <a:r>
              <a:rPr lang="en-US" altLang="ko-KR" sz="180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맑은 고딕"/>
              </a:rPr>
              <a:t>                       </a:t>
            </a:r>
            <a:r>
              <a:rPr lang="ko-KR" altLang="en-US" sz="180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맑은 고딕"/>
              </a:rPr>
              <a:t>프로젝트 </a:t>
            </a:r>
            <a:r>
              <a:rPr lang="ko-KR" altLang="en-US" sz="1800" dirty="0" err="1" smtClean="0">
                <a:latin typeface="나눔고딕" panose="020D0604000000000000" pitchFamily="50" charset="-127"/>
                <a:ea typeface="나눔고딕" panose="020D0604000000000000" pitchFamily="50" charset="-127"/>
                <a:cs typeface="맑은 고딕"/>
              </a:rPr>
              <a:t>기간동안</a:t>
            </a:r>
            <a:r>
              <a:rPr lang="ko-KR" altLang="en-US" sz="180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맑은 고딕"/>
              </a:rPr>
              <a:t> 적용할 내부 규칙을 정하기로 했다</a:t>
            </a:r>
            <a:r>
              <a:rPr lang="en-US" altLang="ko-KR" sz="180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맑은 고딕"/>
              </a:rPr>
              <a:t>.</a:t>
            </a:r>
            <a:endParaRPr lang="en-US" altLang="ko-KR" sz="2400" dirty="0" smtClean="0">
              <a:latin typeface="나눔고딕" panose="020D0604000000000000" pitchFamily="50" charset="-127"/>
              <a:ea typeface="나눔고딕" panose="020D0604000000000000" pitchFamily="50" charset="-127"/>
              <a:cs typeface="맑은 고딕"/>
            </a:endParaRPr>
          </a:p>
          <a:p>
            <a:pPr marL="109728" indent="0" fontAlgn="base" latinLnBrk="1">
              <a:buNone/>
            </a:pPr>
            <a:endParaRPr lang="en-US" altLang="ko-KR" sz="2400" b="1" dirty="0">
              <a:latin typeface="나눔고딕" panose="020D0604000000000000" pitchFamily="50" charset="-127"/>
              <a:ea typeface="나눔고딕" panose="020D0604000000000000" pitchFamily="50" charset="-127"/>
              <a:cs typeface="맑은 고딕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DC0F8-5190-4EA8-97AC-3650AEE68275}" type="slidenum">
              <a:rPr 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29</a:t>
            </a:fld>
            <a:endParaRPr 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381000" y="7027"/>
            <a:ext cx="9144000" cy="1522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28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개인 및 팀의 </a:t>
            </a:r>
            <a:r>
              <a:rPr lang="ko-KR" altLang="en-US" sz="2800" b="1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의견</a:t>
            </a:r>
            <a:endParaRPr lang="en-US" altLang="ko-KR" sz="2800" b="1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ko-KR" sz="2800" b="1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적용 가능성</a:t>
            </a:r>
            <a:endParaRPr lang="en-US" altLang="ko-KR" kern="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2391" y="2569722"/>
            <a:ext cx="3248309" cy="3248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73643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435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381000" y="1366433"/>
            <a:ext cx="9144000" cy="5328247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ko-KR" altLang="en-US" sz="1800" b="1" dirty="0">
                <a:solidFill>
                  <a:schemeClr val="accent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해변에 놓인 배는 등대와 같다</a:t>
            </a:r>
            <a:r>
              <a:rPr lang="en-US" altLang="ko-KR" sz="1800" b="1" dirty="0">
                <a:solidFill>
                  <a:schemeClr val="accent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en-US" altLang="ko-KR" sz="1600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600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네덜란드 속담</a:t>
            </a:r>
            <a:endParaRPr lang="en-US" altLang="ko-KR" sz="1600" dirty="0">
              <a:solidFill>
                <a:schemeClr val="accent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728" indent="0">
              <a:buNone/>
            </a:pPr>
            <a:endParaRPr lang="en-US" altLang="ko-KR" sz="1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728" indent="0">
              <a:buNone/>
            </a:pPr>
            <a:endParaRPr lang="ko-KR" altLang="en-US" sz="1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95741" y="6780324"/>
            <a:ext cx="2311400" cy="476250"/>
          </a:xfrm>
        </p:spPr>
        <p:txBody>
          <a:bodyPr/>
          <a:lstStyle/>
          <a:p>
            <a:fld id="{B81DC0F8-5190-4EA8-97AC-3650AEE68275}" type="slidenum">
              <a:rPr 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3</a:t>
            </a:fld>
            <a:endParaRPr 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381000" y="7027"/>
            <a:ext cx="9144000" cy="1522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ko-KR" sz="2800" b="1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Part 1: </a:t>
            </a:r>
            <a:r>
              <a:rPr lang="ko-KR" altLang="en-US" sz="2800" b="1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타르구덩이</a:t>
            </a:r>
            <a:endParaRPr lang="en-US" altLang="ko-KR" sz="2800" b="1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프로그래밍이라는 기예</a:t>
            </a:r>
            <a:endParaRPr lang="en-US" altLang="ko-KR" kern="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구름 모양 설명선 4"/>
          <p:cNvSpPr/>
          <p:nvPr/>
        </p:nvSpPr>
        <p:spPr>
          <a:xfrm>
            <a:off x="596441" y="1920317"/>
            <a:ext cx="3851920" cy="2880320"/>
          </a:xfrm>
          <a:prstGeom prst="cloudCallout">
            <a:avLst>
              <a:gd name="adj1" fmla="val 46674"/>
              <a:gd name="adj2" fmla="val 4414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구름 모양 설명선 6"/>
          <p:cNvSpPr/>
          <p:nvPr/>
        </p:nvSpPr>
        <p:spPr>
          <a:xfrm>
            <a:off x="5600489" y="1920317"/>
            <a:ext cx="3924511" cy="3096344"/>
          </a:xfrm>
          <a:prstGeom prst="cloudCallout">
            <a:avLst>
              <a:gd name="adj1" fmla="val -51425"/>
              <a:gd name="adj2" fmla="val 44008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8" name="Picture 2" descr="C:\Users\Administrator\Desktop\칼무리\K-00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64185" y="2424373"/>
            <a:ext cx="873945" cy="792088"/>
          </a:xfrm>
          <a:prstGeom prst="rect">
            <a:avLst/>
          </a:prstGeom>
          <a:noFill/>
        </p:spPr>
      </p:pic>
      <p:pic>
        <p:nvPicPr>
          <p:cNvPr id="10" name="Picture 3" descr="C:\Users\Administrator\Desktop\칼무리\silhouette12-128 (1)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80009" y="3432485"/>
            <a:ext cx="1080120" cy="1080120"/>
          </a:xfrm>
          <a:prstGeom prst="rect">
            <a:avLst/>
          </a:prstGeom>
          <a:noFill/>
        </p:spPr>
      </p:pic>
      <p:pic>
        <p:nvPicPr>
          <p:cNvPr id="11" name="Picture 4" descr="C:\Users\Administrator\Desktop\칼무리\K-003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072097" y="3000437"/>
            <a:ext cx="864096" cy="869719"/>
          </a:xfrm>
          <a:prstGeom prst="rect">
            <a:avLst/>
          </a:prstGeom>
          <a:noFill/>
        </p:spPr>
      </p:pic>
      <p:pic>
        <p:nvPicPr>
          <p:cNvPr id="12" name="Picture 6" descr="C:\Users\Administrator\Desktop\칼무리\K-002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208001" y="2496381"/>
            <a:ext cx="720080" cy="821718"/>
          </a:xfrm>
          <a:prstGeom prst="rect">
            <a:avLst/>
          </a:prstGeom>
          <a:noFill/>
        </p:spPr>
      </p:pic>
      <p:pic>
        <p:nvPicPr>
          <p:cNvPr id="13" name="Picture 7" descr="C:\Users\Administrator\Desktop\칼무리\Student-Read-01-128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864185" y="3360477"/>
            <a:ext cx="936104" cy="936104"/>
          </a:xfrm>
          <a:prstGeom prst="rect">
            <a:avLst/>
          </a:prstGeom>
          <a:noFill/>
        </p:spPr>
      </p:pic>
      <p:pic>
        <p:nvPicPr>
          <p:cNvPr id="14" name="Picture 9" descr="C:\Users\Administrator\Desktop\칼무리\K-004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256673" y="3144453"/>
            <a:ext cx="806595" cy="792088"/>
          </a:xfrm>
          <a:prstGeom prst="rect">
            <a:avLst/>
          </a:prstGeom>
          <a:noFill/>
        </p:spPr>
      </p:pic>
      <p:grpSp>
        <p:nvGrpSpPr>
          <p:cNvPr id="15" name="그룹 24"/>
          <p:cNvGrpSpPr/>
          <p:nvPr/>
        </p:nvGrpSpPr>
        <p:grpSpPr>
          <a:xfrm rot="10800000">
            <a:off x="4574412" y="3036279"/>
            <a:ext cx="936104" cy="1084541"/>
            <a:chOff x="4236006" y="3093006"/>
            <a:chExt cx="936104" cy="1084541"/>
          </a:xfrm>
        </p:grpSpPr>
        <p:sp>
          <p:nvSpPr>
            <p:cNvPr id="16" name="직사각형 15"/>
            <p:cNvSpPr/>
            <p:nvPr/>
          </p:nvSpPr>
          <p:spPr>
            <a:xfrm rot="18720222">
              <a:off x="4209391" y="3453046"/>
              <a:ext cx="936104" cy="216024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 rot="2520222">
              <a:off x="4236006" y="3961523"/>
              <a:ext cx="936104" cy="216024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pic>
        <p:nvPicPr>
          <p:cNvPr id="18" name="Picture 2" descr="C:\Users\Administrator\Desktop\칼무리\K-dd013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248561" y="2280357"/>
            <a:ext cx="901182" cy="967585"/>
          </a:xfrm>
          <a:prstGeom prst="rect">
            <a:avLst/>
          </a:prstGeom>
          <a:noFill/>
        </p:spPr>
      </p:pic>
      <p:pic>
        <p:nvPicPr>
          <p:cNvPr id="19" name="Picture 4" descr="C:\Users\Administrator\Desktop\칼무리\K-sd014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8192777" y="3432485"/>
            <a:ext cx="720080" cy="1079500"/>
          </a:xfrm>
          <a:prstGeom prst="rect">
            <a:avLst/>
          </a:prstGeom>
          <a:noFill/>
        </p:spPr>
      </p:pic>
      <p:pic>
        <p:nvPicPr>
          <p:cNvPr id="20" name="Picture 5" descr="C:\Users\Administrator\Desktop\칼무리\K-005.pn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8048761" y="2352365"/>
            <a:ext cx="1186945" cy="1080120"/>
          </a:xfrm>
          <a:prstGeom prst="rect">
            <a:avLst/>
          </a:prstGeom>
          <a:noFill/>
        </p:spPr>
      </p:pic>
      <p:pic>
        <p:nvPicPr>
          <p:cNvPr id="21" name="Picture 6" descr="C:\Users\Administrator\Desktop\칼무리\man222-128.pn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5960529" y="3216461"/>
            <a:ext cx="1553592" cy="1553592"/>
          </a:xfrm>
          <a:prstGeom prst="rect">
            <a:avLst/>
          </a:prstGeom>
          <a:noFill/>
        </p:spPr>
      </p:pic>
      <p:pic>
        <p:nvPicPr>
          <p:cNvPr id="22" name="Picture 3" descr="C:\Users\Administrator\Desktop\칼무리\working1-128.pn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3440249" y="3782321"/>
            <a:ext cx="3528392" cy="352839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06120657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435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381000" y="1529754"/>
            <a:ext cx="9144000" cy="5328247"/>
          </a:xfrm>
        </p:spPr>
        <p:txBody>
          <a:bodyPr>
            <a:normAutofit/>
          </a:bodyPr>
          <a:lstStyle/>
          <a:p>
            <a:pPr marL="109728" indent="0" fontAlgn="base" latinLnBrk="1">
              <a:buNone/>
            </a:pPr>
            <a:r>
              <a: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  <a:cs typeface="맑은 고딕"/>
              </a:rPr>
              <a:t>적용가능성 제시</a:t>
            </a:r>
            <a:endParaRPr lang="en-US" altLang="ko-KR" sz="1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11600" indent="0" latinLnBrk="1">
              <a:buNone/>
            </a:pPr>
            <a:endParaRPr lang="en-US" altLang="ko-KR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54500" indent="-342900" latinLnBrk="1">
              <a:buFont typeface="Wingdings" panose="05000000000000000000" pitchFamily="2" charset="2"/>
              <a:buChar char="ü"/>
            </a:pPr>
            <a:r>
              <a:rPr lang="ko-KR" altLang="en-US" sz="1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개념적 </a:t>
            </a:r>
            <a:r>
              <a:rPr lang="ko-KR" altLang="en-US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일관성을 위해선 </a:t>
            </a:r>
            <a:r>
              <a:rPr lang="ko-KR" altLang="en-US" sz="1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엘리트로 구성된 구현에서 </a:t>
            </a:r>
            <a:endParaRPr lang="en-US" altLang="ko-KR" sz="18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11600" indent="0" latinLnBrk="1">
              <a:buNone/>
            </a:pPr>
            <a:r>
              <a:rPr lang="ko-KR" altLang="en-US" sz="1800" b="1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같은 생각과 철학</a:t>
            </a:r>
            <a:r>
              <a:rPr lang="ko-KR" altLang="en-US" sz="1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을 가진 독립된 </a:t>
            </a:r>
            <a:r>
              <a:rPr lang="ko-KR" altLang="en-US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설계 팀</a:t>
            </a:r>
            <a:r>
              <a:rPr lang="ko-KR" altLang="en-US" sz="1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을 </a:t>
            </a:r>
            <a:r>
              <a:rPr lang="ko-KR" altLang="en-US" sz="1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가져야 함</a:t>
            </a:r>
            <a:r>
              <a:rPr lang="en-US" altLang="ko-KR" sz="1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sz="18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11600" indent="0" latinLnBrk="1">
              <a:buNone/>
            </a:pPr>
            <a:endParaRPr lang="en-US" altLang="ko-KR" sz="1200" b="1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11600" indent="0" latinLnBrk="1">
              <a:buNone/>
            </a:pPr>
            <a:r>
              <a:rPr lang="ko-KR" altLang="en-US" sz="2400" b="1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팀원들의 의견</a:t>
            </a:r>
            <a:endParaRPr lang="en-US" altLang="ko-KR" sz="2400" b="1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11600" indent="0" latinLnBrk="1">
              <a:buNone/>
            </a:pPr>
            <a:endParaRPr lang="en-US" altLang="ko-KR" sz="500" b="1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11600" indent="0" latinLnBrk="1">
              <a:buNone/>
            </a:pPr>
            <a:r>
              <a:rPr lang="ko-KR" altLang="en-US" sz="1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8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이도예</a:t>
            </a:r>
            <a:r>
              <a:rPr lang="ko-KR" altLang="en-US" sz="1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팀원 전체가 팀장이 되어야하는 이번 프로젝트에서</a:t>
            </a:r>
            <a:endParaRPr lang="en-US" altLang="ko-KR" sz="18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11600" indent="0" latinLnBrk="1">
              <a:buNone/>
            </a:pPr>
            <a:r>
              <a:rPr lang="en-US" altLang="ko-KR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	</a:t>
            </a:r>
            <a:r>
              <a:rPr lang="ko-KR" altLang="en-US" sz="1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일관성을 위해 팀원들이 지속적으로 생각을 공유한다</a:t>
            </a:r>
            <a:r>
              <a:rPr lang="en-US" altLang="ko-KR" sz="1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sz="18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11600" indent="0" latinLnBrk="1">
              <a:buNone/>
            </a:pPr>
            <a:r>
              <a:rPr lang="ko-KR" altLang="en-US" sz="1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방지훈</a:t>
            </a:r>
            <a:r>
              <a:rPr lang="ko-KR" altLang="en-US" sz="1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프로젝트 </a:t>
            </a:r>
            <a:r>
              <a:rPr lang="ko-KR" altLang="en-US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진행 중 개념적 일관성이 무너지는 상황이 예상되면</a:t>
            </a:r>
            <a:r>
              <a:rPr lang="en-US" altLang="ko-KR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en-US" altLang="ko-KR" sz="1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      </a:t>
            </a:r>
            <a:r>
              <a:rPr lang="ko-KR" altLang="en-US" sz="1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설계 </a:t>
            </a:r>
            <a:r>
              <a:rPr lang="ko-KR" altLang="en-US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팀장은 </a:t>
            </a:r>
            <a:r>
              <a:rPr lang="ko-KR" altLang="en-US" sz="18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대책을 마련</a:t>
            </a:r>
            <a:r>
              <a:rPr lang="ko-KR" altLang="en-US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하고 팀원을 </a:t>
            </a:r>
            <a:r>
              <a:rPr lang="ko-KR" altLang="en-US" sz="18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중재</a:t>
            </a:r>
            <a:r>
              <a:rPr lang="ko-KR" altLang="en-US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한다</a:t>
            </a:r>
            <a:r>
              <a:rPr lang="en-US" altLang="ko-KR" sz="1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111600" indent="0" latinLnBrk="1">
              <a:buNone/>
            </a:pPr>
            <a:endParaRPr lang="en-US" altLang="ko-KR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11600" indent="0" latinLnBrk="1">
              <a:buNone/>
            </a:pPr>
            <a:r>
              <a:rPr lang="ko-KR" altLang="en-US" sz="2400" b="1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팀의 </a:t>
            </a:r>
            <a:r>
              <a:rPr lang="ko-KR" altLang="en-US" sz="24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결론 </a:t>
            </a:r>
            <a:endParaRPr lang="en-US" altLang="ko-KR" sz="1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11600" indent="0" latinLnBrk="1">
              <a:buNone/>
            </a:pPr>
            <a:r>
              <a:rPr lang="ko-KR" altLang="en-US" sz="1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프로젝트의 개념적 일관성을 위해 팀원 모두가 일관된 생각과 적용 기법을 갖도록 노력하기로 하였다</a:t>
            </a:r>
            <a:r>
              <a:rPr lang="en-US" altLang="ko-KR" sz="1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sz="1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DC0F8-5190-4EA8-97AC-3650AEE68275}" type="slidenum">
              <a:rPr 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30</a:t>
            </a:fld>
            <a:endParaRPr 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381000" y="7027"/>
            <a:ext cx="9144000" cy="1522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28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개인 및 팀의 </a:t>
            </a:r>
            <a:r>
              <a:rPr lang="ko-KR" altLang="en-US" sz="2800" b="1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의견</a:t>
            </a:r>
            <a:endParaRPr lang="en-US" altLang="ko-KR" sz="2800" b="1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ko-KR" sz="2800" b="1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적용 가능성</a:t>
            </a:r>
            <a:endParaRPr lang="en-US" altLang="ko-KR" kern="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9102" y="1147653"/>
            <a:ext cx="2717612" cy="2717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55559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435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381000" y="1529754"/>
            <a:ext cx="9144000" cy="5328247"/>
          </a:xfrm>
        </p:spPr>
        <p:txBody>
          <a:bodyPr lIns="111600">
            <a:normAutofit/>
          </a:bodyPr>
          <a:lstStyle/>
          <a:p>
            <a:pPr marL="109728" indent="0" fontAlgn="base" latinLnBrk="1">
              <a:buNone/>
            </a:pPr>
            <a:r>
              <a:rPr lang="ko-KR" altLang="en-US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적용 가능성 제시</a:t>
            </a:r>
            <a:endParaRPr lang="en-US" altLang="ko-KR" sz="24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fontAlgn="base" latinLnBrk="1">
              <a:buFont typeface="Wingdings" panose="05000000000000000000" pitchFamily="2" charset="2"/>
              <a:buChar char="ü"/>
            </a:pPr>
            <a:r>
              <a:rPr lang="ko-KR" altLang="en-US" sz="1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의사소통의 부재는 팀간 </a:t>
            </a:r>
            <a:r>
              <a:rPr lang="ko-KR" altLang="en-US" sz="18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갈등</a:t>
            </a:r>
            <a:r>
              <a:rPr lang="en-US" altLang="ko-KR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시스템에 대한 </a:t>
            </a:r>
            <a:r>
              <a:rPr lang="en-US" altLang="ko-KR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800" b="1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이해도 </a:t>
            </a:r>
            <a:r>
              <a:rPr lang="ko-KR" altLang="en-US" sz="18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부족</a:t>
            </a:r>
            <a:r>
              <a:rPr lang="ko-KR" altLang="en-US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의 결과를 </a:t>
            </a:r>
            <a:r>
              <a:rPr lang="ko-KR" altLang="en-US" sz="1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가져올 </a:t>
            </a:r>
            <a:r>
              <a:rPr lang="ko-KR" altLang="en-US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 </a:t>
            </a:r>
            <a:r>
              <a:rPr lang="ko-KR" altLang="en-US" sz="1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있다</a:t>
            </a:r>
            <a:r>
              <a:rPr lang="en-US" altLang="ko-KR" sz="1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sz="18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728" indent="0" fontAlgn="base" latinLnBrk="1">
              <a:buNone/>
            </a:pPr>
            <a:endParaRPr lang="en-US" altLang="ko-KR" sz="1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11600" indent="0">
              <a:buNone/>
            </a:pPr>
            <a:r>
              <a: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  <a:cs typeface="맑은 고딕"/>
              </a:rPr>
              <a:t>팀원들의 의견</a:t>
            </a:r>
            <a:endParaRPr lang="en-US" altLang="ko-KR" sz="1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728" indent="0" fontAlgn="base" latinLnBrk="1">
              <a:buNone/>
            </a:pPr>
            <a:r>
              <a:rPr lang="ko-KR" altLang="en-US" sz="1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최재혁</a:t>
            </a:r>
            <a:r>
              <a:rPr lang="ko-KR" altLang="en-US" sz="1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효율적인 의사소통 과정을 팀에 적용한다면</a:t>
            </a:r>
            <a:r>
              <a:rPr lang="en-US" altLang="ko-KR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br>
              <a:rPr lang="en-US" altLang="ko-KR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   </a:t>
            </a:r>
            <a:r>
              <a:rPr lang="ko-KR" altLang="en-US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프로젝트에서 발생하는 팀 내 갈등</a:t>
            </a:r>
            <a:r>
              <a:rPr lang="en-US" altLang="ko-KR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불만 등을</a:t>
            </a:r>
            <a:r>
              <a:rPr lang="en-US" altLang="ko-KR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   </a:t>
            </a:r>
            <a:r>
              <a:rPr lang="ko-KR" altLang="en-US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해결 가능할 것 같다</a:t>
            </a:r>
            <a:r>
              <a:rPr lang="en-US" altLang="ko-KR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109728" indent="0" fontAlgn="base" latinLnBrk="1">
              <a:buNone/>
            </a:pPr>
            <a:r>
              <a:rPr lang="ko-KR" altLang="en-US" sz="18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김민홍</a:t>
            </a:r>
            <a:r>
              <a:rPr lang="ko-KR" altLang="en-US" sz="1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책에서 제시한 </a:t>
            </a:r>
            <a:r>
              <a:rPr lang="en-US" altLang="ko-KR" sz="1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‘</a:t>
            </a:r>
            <a:r>
              <a:rPr lang="ko-KR" altLang="en-US" sz="1800" b="1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분업</a:t>
            </a:r>
            <a:r>
              <a:rPr lang="en-US" altLang="ko-KR" sz="1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’</a:t>
            </a:r>
            <a:r>
              <a:rPr lang="ko-KR" altLang="en-US" sz="1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과 </a:t>
            </a:r>
            <a:r>
              <a:rPr lang="en-US" altLang="ko-KR" sz="1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‘</a:t>
            </a:r>
            <a:r>
              <a:rPr lang="ko-KR" altLang="en-US" sz="1800" b="1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전문화</a:t>
            </a:r>
            <a:r>
              <a:rPr lang="en-US" altLang="ko-KR" sz="1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’</a:t>
            </a:r>
            <a:r>
              <a:rPr lang="ko-KR" altLang="en-US" sz="1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를</a:t>
            </a:r>
            <a:r>
              <a:rPr lang="en-US" altLang="ko-KR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통해</a:t>
            </a:r>
            <a:r>
              <a:rPr lang="en-US" altLang="ko-KR" sz="1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1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        </a:t>
            </a:r>
            <a:r>
              <a:rPr lang="ko-KR" altLang="en-US" sz="1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각 </a:t>
            </a:r>
            <a:r>
              <a:rPr lang="ko-KR" altLang="en-US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역할을 전담하는 </a:t>
            </a:r>
            <a:r>
              <a:rPr lang="ko-KR" altLang="en-US" sz="1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전문화 </a:t>
            </a:r>
            <a:r>
              <a:rPr lang="ko-KR" altLang="en-US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과정을 거치면 </a:t>
            </a:r>
            <a:r>
              <a:rPr lang="en-US" altLang="ko-KR" sz="1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1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1800" b="1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불필요한 의사소통을 제거</a:t>
            </a:r>
            <a:r>
              <a:rPr lang="ko-KR" altLang="en-US" sz="1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할 수 있을 것이다</a:t>
            </a:r>
            <a:r>
              <a:rPr lang="en-US" altLang="ko-KR" sz="1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109728" indent="0" fontAlgn="base" latinLnBrk="1">
              <a:buNone/>
            </a:pPr>
            <a:endParaRPr lang="en-US" altLang="ko-KR" sz="1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728" indent="0" fontAlgn="base" latinLnBrk="1">
              <a:buNone/>
            </a:pPr>
            <a:r>
              <a:rPr lang="ko-KR" altLang="en-US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팀의 </a:t>
            </a:r>
            <a:r>
              <a:rPr lang="ko-KR" altLang="en-US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결론</a:t>
            </a:r>
            <a:endParaRPr lang="en-US" altLang="ko-KR" sz="24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728" indent="0" fontAlgn="base" latinLnBrk="1">
              <a:buNone/>
            </a:pPr>
            <a:r>
              <a:rPr lang="ko-KR" altLang="en-US" sz="1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      효율적인 역할 분담과 주기적이고 공식적인 의사소통 시간을 정해</a:t>
            </a:r>
            <a:r>
              <a:rPr lang="en-US" altLang="ko-KR" sz="1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1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      </a:t>
            </a:r>
            <a:r>
              <a:rPr lang="ko-KR" altLang="en-US" sz="1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팀원들의 생각을 들을 수 있는 시간을 많이 가지기로 하였다</a:t>
            </a:r>
            <a:r>
              <a:rPr lang="en-US" altLang="ko-KR" sz="1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sz="1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lIns="111600"/>
          <a:lstStyle/>
          <a:p>
            <a:fld id="{B81DC0F8-5190-4EA8-97AC-3650AEE68275}" type="slidenum">
              <a:rPr 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31</a:t>
            </a:fld>
            <a:endParaRPr 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381000" y="7027"/>
            <a:ext cx="9144000" cy="1522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1160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28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개인 및 팀의 </a:t>
            </a:r>
            <a:r>
              <a:rPr lang="ko-KR" altLang="en-US" sz="2800" b="1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의견</a:t>
            </a:r>
            <a:endParaRPr lang="en-US" altLang="ko-KR" sz="2800" b="1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ko-KR" sz="2800" b="1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적용 가능성</a:t>
            </a:r>
            <a:endParaRPr lang="en-US" altLang="ko-KR" kern="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7650" y="2505202"/>
            <a:ext cx="2885948" cy="2885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209646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435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381000" y="1529754"/>
            <a:ext cx="9144000" cy="5328247"/>
          </a:xfrm>
        </p:spPr>
        <p:txBody>
          <a:bodyPr>
            <a:normAutofit/>
          </a:bodyPr>
          <a:lstStyle/>
          <a:p>
            <a:pPr marL="109728" indent="0" fontAlgn="base" latinLnBrk="1">
              <a:buNone/>
            </a:pPr>
            <a:r>
              <a:rPr lang="ko-KR" altLang="en-US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적용가능성 제시</a:t>
            </a:r>
            <a:endParaRPr lang="en-US" altLang="ko-KR" sz="10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ko-KR" altLang="en-US" sz="1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한 </a:t>
            </a:r>
            <a:r>
              <a:rPr lang="ko-KR" altLang="en-US" sz="1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명이 문제를 해결해 가는 동안 </a:t>
            </a:r>
            <a:r>
              <a:rPr lang="ko-KR" altLang="en-US" sz="1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다른 </a:t>
            </a:r>
            <a:r>
              <a:rPr lang="ko-KR" altLang="en-US" sz="1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이들은 </a:t>
            </a:r>
            <a:endParaRPr lang="en-US" altLang="ko-KR" sz="18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728" indent="0">
              <a:buNone/>
            </a:pPr>
            <a:r>
              <a:rPr lang="ko-KR" altLang="en-US" sz="1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 그 </a:t>
            </a:r>
            <a:r>
              <a:rPr lang="ko-KR" altLang="en-US" sz="1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사람이 </a:t>
            </a:r>
            <a:r>
              <a:rPr lang="ko-KR" altLang="en-US" sz="18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효율과 생산성</a:t>
            </a:r>
            <a:r>
              <a:rPr lang="ko-KR" altLang="en-US" sz="1800" dirty="0"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을</a:t>
            </a:r>
            <a:r>
              <a:rPr lang="ko-KR" altLang="en-US" sz="1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높일 수 있도록 </a:t>
            </a:r>
            <a:endParaRPr lang="en-US" altLang="ko-KR" sz="18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728" indent="0">
              <a:buNone/>
            </a:pPr>
            <a:r>
              <a:rPr lang="ko-KR" altLang="en-US" sz="1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 여러 </a:t>
            </a:r>
            <a:r>
              <a:rPr lang="ko-KR" altLang="en-US" sz="1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방면에서 </a:t>
            </a:r>
            <a:r>
              <a:rPr lang="ko-KR" altLang="en-US" sz="1800" b="1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지원해야 함</a:t>
            </a:r>
            <a:endParaRPr lang="en-US" altLang="ko-KR" sz="18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728" indent="0">
              <a:buNone/>
            </a:pPr>
            <a:endParaRPr lang="en-US" altLang="ko-KR" sz="8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728" indent="0">
              <a:buNone/>
            </a:pPr>
            <a:r>
              <a:rPr lang="ko-KR" altLang="en-US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팀원들의 의견</a:t>
            </a:r>
            <a:endParaRPr lang="en-US" altLang="ko-KR" sz="24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728" indent="0">
              <a:buNone/>
            </a:pPr>
            <a:endParaRPr lang="en-US" altLang="ko-KR" sz="5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728" indent="0">
              <a:buNone/>
            </a:pPr>
            <a:r>
              <a:rPr lang="ko-KR" altLang="en-US" sz="18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이도예</a:t>
            </a:r>
            <a:r>
              <a:rPr lang="ko-KR" altLang="en-US" sz="1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프로그램 </a:t>
            </a:r>
            <a:r>
              <a:rPr lang="ko-KR" altLang="en-US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구현 시 </a:t>
            </a:r>
            <a:r>
              <a:rPr lang="ko-KR" altLang="en-US" sz="18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팀장 주도</a:t>
            </a:r>
            <a:r>
              <a:rPr lang="ko-KR" altLang="en-US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코딩 작업을 </a:t>
            </a:r>
            <a:endParaRPr lang="en-US" altLang="ko-KR" sz="18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728" indent="0">
              <a:buNone/>
            </a:pPr>
            <a:r>
              <a:rPr lang="ko-KR" altLang="en-US" sz="1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        진행시키고 </a:t>
            </a:r>
            <a:r>
              <a:rPr lang="ko-KR" altLang="en-US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팀원들이 팀장을 </a:t>
            </a:r>
            <a:r>
              <a:rPr lang="ko-KR" altLang="en-US" sz="1800" b="1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보조</a:t>
            </a:r>
            <a:r>
              <a:rPr lang="ko-KR" altLang="en-US" sz="1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하자</a:t>
            </a:r>
            <a:r>
              <a:rPr lang="en-US" altLang="ko-KR" sz="1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sz="18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728" indent="0">
              <a:buNone/>
            </a:pPr>
            <a:r>
              <a:rPr lang="ko-KR" altLang="en-US" sz="1800" b="1" dirty="0" smtClean="0"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배선영</a:t>
            </a:r>
            <a:r>
              <a:rPr lang="ko-KR" altLang="en-US" sz="1800" dirty="0" smtClean="0"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역할 분담 후 작업 진행 시 작업을 </a:t>
            </a:r>
            <a:endParaRPr lang="en-US" altLang="ko-KR" sz="1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728" indent="0">
              <a:buNone/>
            </a:pPr>
            <a:r>
              <a:rPr lang="ko-KR" altLang="en-US" sz="1800" dirty="0" smtClean="0"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</a:t>
            </a:r>
            <a:r>
              <a:rPr lang="ko-KR" altLang="en-US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빠르게 끝낸 팀원이 나머지 팀원들을 도울 수 있게 하자</a:t>
            </a:r>
            <a:endParaRPr lang="en-US" altLang="ko-KR" sz="1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728" indent="0">
              <a:buNone/>
            </a:pPr>
            <a:r>
              <a: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팀의 </a:t>
            </a:r>
            <a:r>
              <a:rPr lang="ko-KR" altLang="en-US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결론 </a:t>
            </a:r>
            <a:endParaRPr lang="en-US" altLang="ko-KR" sz="1800" dirty="0">
              <a:solidFill>
                <a:schemeClr val="tx2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728" indent="0">
              <a:buNone/>
            </a:pPr>
            <a:r>
              <a:rPr lang="ko-KR" altLang="en-US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서로 </a:t>
            </a:r>
            <a:r>
              <a:rPr lang="ko-KR" altLang="en-US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협동하여 효율적인 팀을 운영하자</a:t>
            </a:r>
            <a:r>
              <a:rPr lang="en-US" altLang="ko-KR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DC0F8-5190-4EA8-97AC-3650AEE68275}" type="slidenum">
              <a:rPr 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32</a:t>
            </a:fld>
            <a:endParaRPr 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381000" y="7027"/>
            <a:ext cx="9144000" cy="1522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28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개인 및 팀의 </a:t>
            </a:r>
            <a:r>
              <a:rPr lang="ko-KR" altLang="en-US" sz="2800" b="1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의견</a:t>
            </a:r>
            <a:endParaRPr lang="en-US" altLang="ko-KR" sz="2800" b="1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ko-KR" sz="2800" b="1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적용 가능성</a:t>
            </a:r>
            <a:endParaRPr lang="en-US" altLang="ko-KR" kern="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2920" y="1529754"/>
            <a:ext cx="3638510" cy="308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625858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DC0F8-5190-4EA8-97AC-3650AEE68275}" type="slidenum">
              <a:rPr lang="en-US" smtClean="0"/>
              <a:pPr/>
              <a:t>33</a:t>
            </a:fld>
            <a:endParaRPr 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2537"/>
            <a:ext cx="9906000" cy="4352925"/>
          </a:xfrm>
          <a:prstGeom prst="rect">
            <a:avLst/>
          </a:prstGeom>
        </p:spPr>
      </p:pic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381000" y="7027"/>
            <a:ext cx="9144000" cy="1522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28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800" b="1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한 장 요약</a:t>
            </a:r>
            <a:endParaRPr lang="en-US" altLang="ko-KR" sz="2800" b="1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ko-KR" sz="2800" b="1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kern="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21514512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435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381000" y="1300766"/>
            <a:ext cx="9144000" cy="5557235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ko-KR" altLang="en-US" sz="1800" b="1" dirty="0">
                <a:solidFill>
                  <a:schemeClr val="accent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훌륭한 요리에는 시간이 걸립니다</a:t>
            </a:r>
            <a:r>
              <a:rPr lang="en-US" altLang="ko-KR" sz="1800" b="1" dirty="0">
                <a:solidFill>
                  <a:schemeClr val="accent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800" b="1" dirty="0">
                <a:solidFill>
                  <a:schemeClr val="accent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기다리셨다면 더 좋은 맛으로 귀하를 기쁘게 해드릴 것입니다</a:t>
            </a:r>
            <a:r>
              <a:rPr lang="en-US" altLang="ko-KR" sz="1800" b="1" dirty="0" smtClean="0">
                <a:solidFill>
                  <a:schemeClr val="accent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en-US" altLang="ko-KR" sz="1600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600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미국 </a:t>
            </a:r>
            <a:r>
              <a:rPr lang="ko-KR" altLang="en-US" sz="1600" dirty="0" err="1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유놀리언스</a:t>
            </a:r>
            <a:r>
              <a:rPr lang="ko-KR" altLang="en-US" sz="1600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소재 </a:t>
            </a:r>
            <a:r>
              <a:rPr lang="ko-KR" altLang="en-US" sz="1600" dirty="0" err="1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앙투안</a:t>
            </a:r>
            <a:r>
              <a:rPr lang="ko-KR" altLang="en-US" sz="1600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레스토랑의 </a:t>
            </a:r>
            <a:r>
              <a:rPr lang="ko-KR" altLang="en-US" sz="1600" dirty="0" err="1" smtClean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메뉴판</a:t>
            </a:r>
            <a:endParaRPr lang="en-US" altLang="ko-KR" sz="1600" dirty="0" smtClean="0">
              <a:solidFill>
                <a:schemeClr val="accent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728" indent="0">
              <a:buNone/>
            </a:pPr>
            <a:endParaRPr lang="en-US" altLang="ko-KR" sz="300" dirty="0">
              <a:solidFill>
                <a:schemeClr val="accent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728" lvl="0" indent="0">
              <a:buNone/>
            </a:pPr>
            <a:r>
              <a:rPr lang="ko-KR" altLang="en-US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낙관주의</a:t>
            </a:r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728" lvl="0" indent="0">
              <a:buNone/>
            </a:pP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추정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사실과 거리가 먼 모든 일이 잘 될 거라는 가정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반영</a:t>
            </a:r>
            <a:endParaRPr lang="en-US" altLang="ko-KR" sz="16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728" lvl="0" indent="0">
              <a:buNone/>
            </a:pPr>
            <a:endParaRPr lang="en-US" altLang="ko-KR" sz="5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728" indent="0">
              <a:buNone/>
            </a:pPr>
            <a:r>
              <a:rPr lang="ko-KR" altLang="en-US" sz="20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맨먼스</a:t>
            </a:r>
            <a:r>
              <a:rPr lang="en-US" altLang="ko-KR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728" indent="0">
              <a:buNone/>
            </a:pP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인원과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기간이 상호 교환 가능하다는 가정으로 인한 </a:t>
            </a: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투입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1600" b="1" dirty="0" smtClean="0">
                <a:solidFill>
                  <a:schemeClr val="accent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공수와 </a:t>
            </a:r>
            <a:r>
              <a:rPr lang="ko-KR" altLang="en-US" sz="1600" b="1" dirty="0">
                <a:solidFill>
                  <a:schemeClr val="accent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작업</a:t>
            </a:r>
            <a:r>
              <a:rPr lang="en-US" altLang="ko-KR" sz="1600" b="1" dirty="0">
                <a:solidFill>
                  <a:schemeClr val="accent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600" b="1" dirty="0">
                <a:solidFill>
                  <a:schemeClr val="accent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진척도 혼동 </a:t>
            </a:r>
            <a:r>
              <a:rPr lang="ko-KR" altLang="en-US" sz="1600" b="1" dirty="0" smtClean="0">
                <a:solidFill>
                  <a:schemeClr val="accent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오류</a:t>
            </a:r>
            <a:endParaRPr lang="en-US" altLang="ko-KR" sz="1600" b="1" dirty="0" smtClean="0">
              <a:solidFill>
                <a:schemeClr val="accent2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728" indent="0">
              <a:buNone/>
            </a:pPr>
            <a:endParaRPr lang="en-US" altLang="ko-KR" sz="5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728" lvl="0" indent="0">
              <a:buNone/>
            </a:pPr>
            <a:r>
              <a:rPr lang="ko-KR" altLang="en-US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시스템 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테스트</a:t>
            </a:r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728" lvl="0" indent="0">
              <a:buNone/>
            </a:pP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시스템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테스트에 대한 부족한 시간 배정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/>
            <a:endParaRPr lang="en-US" altLang="ko-KR" sz="5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728" lvl="0" indent="0">
              <a:buNone/>
            </a:pPr>
            <a:r>
              <a:rPr lang="ko-KR" altLang="en-US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소심한 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추정</a:t>
            </a:r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728" lvl="0" indent="0">
              <a:buNone/>
            </a:pP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자신의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추정에 대한 확신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고집 결여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/>
            <a:endParaRPr lang="en-US" altLang="ko-KR" sz="5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728" lvl="0" indent="0">
              <a:buNone/>
            </a:pPr>
            <a:r>
              <a:rPr lang="ko-KR" altLang="en-US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일정 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붕괴의 악순환</a:t>
            </a:r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728" lvl="0" indent="0">
              <a:buNone/>
            </a:pP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어긋난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일정에 무조건적인 인력 추가 투입 대처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ko-KR" altLang="en-US" sz="1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728" indent="0">
              <a:buNone/>
            </a:pPr>
            <a:endParaRPr lang="en-US" altLang="ko-KR" sz="18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DC0F8-5190-4EA8-97AC-3650AEE68275}" type="slidenum">
              <a:rPr 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4</a:t>
            </a:fld>
            <a:endParaRPr 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381000" y="7027"/>
            <a:ext cx="9144000" cy="1522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ko-KR" sz="2800" b="1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Part </a:t>
            </a:r>
            <a:r>
              <a:rPr lang="en-US" altLang="ko-KR" sz="28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en-US" altLang="ko-KR" sz="2800" b="1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2800" b="1" kern="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맨먼스</a:t>
            </a:r>
            <a:r>
              <a:rPr lang="ko-KR" altLang="en-US" sz="2800" b="1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미신</a:t>
            </a:r>
            <a:endParaRPr lang="en-US" altLang="ko-KR" sz="2800" b="1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시간으로 </a:t>
            </a:r>
            <a:r>
              <a:rPr lang="ko-KR" altLang="en-US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인해 실패한 프로젝트의 원인</a:t>
            </a:r>
            <a:endParaRPr lang="en-US" altLang="ko-KR" kern="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6146214" y="1910736"/>
            <a:ext cx="2932961" cy="4528164"/>
            <a:chOff x="6214533" y="2150533"/>
            <a:chExt cx="2428905" cy="4168124"/>
          </a:xfrm>
        </p:grpSpPr>
        <p:pic>
          <p:nvPicPr>
            <p:cNvPr id="9" name="Picture 2" descr="C:\Users\Administrator\Desktop\제목 없음-1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570617" y="4006957"/>
              <a:ext cx="2072821" cy="2311700"/>
            </a:xfrm>
            <a:prstGeom prst="rect">
              <a:avLst/>
            </a:prstGeom>
            <a:noFill/>
          </p:spPr>
        </p:pic>
        <p:pic>
          <p:nvPicPr>
            <p:cNvPr id="10" name="Picture 2" descr="C:\Users\Administrator\Desktop\칼무리\K-0072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214533" y="2150533"/>
              <a:ext cx="2387600" cy="2257304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608375870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435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381000" y="1529754"/>
            <a:ext cx="9144000" cy="5328247"/>
          </a:xfrm>
        </p:spPr>
        <p:txBody>
          <a:bodyPr>
            <a:normAutofit/>
          </a:bodyPr>
          <a:lstStyle/>
          <a:p>
            <a:pPr marL="0" indent="0" latinLnBrk="1">
              <a:buNone/>
            </a:pPr>
            <a:endParaRPr lang="en-US" altLang="ko-KR" sz="18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11600" indent="0" latinLnBrk="1">
              <a:buNone/>
            </a:pPr>
            <a:r>
              <a:rPr lang="ko-KR" altLang="en-US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문제 </a:t>
            </a:r>
            <a:r>
              <a: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제기</a:t>
            </a:r>
            <a:endParaRPr lang="en-US" altLang="ko-KR" sz="2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11600" indent="0" latinLnBrk="1">
              <a:buNone/>
            </a:pPr>
            <a:r>
              <a:rPr lang="ko-KR" altLang="en-US" sz="1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설계</a:t>
            </a:r>
            <a:r>
              <a:rPr lang="en-US" altLang="ko-KR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구축에 필요한 </a:t>
            </a:r>
            <a:r>
              <a:rPr lang="ko-KR" altLang="en-US" sz="18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인원 배정의 딜레마</a:t>
            </a:r>
          </a:p>
          <a:p>
            <a:pPr marL="0" indent="0" latinLnBrk="1">
              <a:buNone/>
            </a:pPr>
            <a:endParaRPr lang="en-US" altLang="ko-KR" sz="10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 latinLnBrk="1">
              <a:buNone/>
            </a:pPr>
            <a:endParaRPr lang="en-US" altLang="ko-KR" sz="1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DC0F8-5190-4EA8-97AC-3650AEE68275}" type="slidenum">
              <a:rPr 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5</a:t>
            </a:fld>
            <a:endParaRPr 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381000" y="7027"/>
            <a:ext cx="9144000" cy="1522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ko-KR" sz="2800" b="1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Part 3: </a:t>
            </a:r>
            <a:r>
              <a:rPr lang="ko-KR" altLang="en-US" sz="2800" b="1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외과 수술 팀</a:t>
            </a:r>
            <a:endParaRPr lang="en-US" altLang="ko-KR" sz="2800" b="1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‘</a:t>
            </a:r>
            <a:r>
              <a:rPr lang="ko-KR" altLang="en-US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큰’ 시스템을 효율적으로 개발하기 위한 팀 구조 </a:t>
            </a:r>
            <a:endParaRPr lang="en-US" altLang="ko-KR" kern="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1306237" y="3270602"/>
            <a:ext cx="2803310" cy="3014586"/>
            <a:chOff x="4378202" y="2085245"/>
            <a:chExt cx="4198992" cy="4918105"/>
          </a:xfrm>
        </p:grpSpPr>
        <p:pic>
          <p:nvPicPr>
            <p:cNvPr id="9" name="Picture 4" descr="checked user icon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18878" y="3016885"/>
              <a:ext cx="1258316" cy="12583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10" descr="edit user icon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18878" y="4891659"/>
              <a:ext cx="1258316" cy="12583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 descr="conference icon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39905" y="2085245"/>
              <a:ext cx="1258316" cy="12583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6" descr="administrator icon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78203" y="4891540"/>
              <a:ext cx="1258316" cy="12583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8" descr="businesswoman icon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37354" y="5745034"/>
              <a:ext cx="1258316" cy="12583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12" descr="manager icon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78202" y="3016885"/>
              <a:ext cx="1258316" cy="12583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4" descr="doctor 2 icon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5397" y="3348526"/>
              <a:ext cx="2267333" cy="22673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" name="그룹 15"/>
          <p:cNvGrpSpPr/>
          <p:nvPr/>
        </p:nvGrpSpPr>
        <p:grpSpPr>
          <a:xfrm>
            <a:off x="4843077" y="3191452"/>
            <a:ext cx="4173058" cy="3234702"/>
            <a:chOff x="4843077" y="3191452"/>
            <a:chExt cx="4173058" cy="3234702"/>
          </a:xfrm>
        </p:grpSpPr>
        <p:sp>
          <p:nvSpPr>
            <p:cNvPr id="17" name="모서리가 둥근 직사각형 16"/>
            <p:cNvSpPr/>
            <p:nvPr/>
          </p:nvSpPr>
          <p:spPr>
            <a:xfrm>
              <a:off x="6164951" y="3191452"/>
              <a:ext cx="1621479" cy="341712"/>
            </a:xfrm>
            <a:prstGeom prst="roundRect">
              <a:avLst/>
            </a:prstGeom>
            <a:noFill/>
            <a:ln w="57150" cap="sq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r>
                <a:rPr lang="ko-KR" altLang="en-US" sz="1500" b="1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외과의사</a:t>
              </a:r>
              <a:endParaRPr lang="ko-KR" altLang="en-US" sz="15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8" name="모서리가 둥근 직사각형 17"/>
            <p:cNvSpPr/>
            <p:nvPr/>
          </p:nvSpPr>
          <p:spPr>
            <a:xfrm>
              <a:off x="7386080" y="4408330"/>
              <a:ext cx="1621479" cy="341712"/>
            </a:xfrm>
            <a:prstGeom prst="roundRect">
              <a:avLst/>
            </a:prstGeom>
            <a:noFill/>
            <a:ln w="571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r>
                <a:rPr lang="ko-KR" altLang="en-US" sz="1500" b="1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프로그램 사무원</a:t>
              </a:r>
              <a:endParaRPr lang="ko-KR" altLang="en-US" sz="15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9" name="모서리가 둥근 직사각형 18"/>
            <p:cNvSpPr/>
            <p:nvPr/>
          </p:nvSpPr>
          <p:spPr>
            <a:xfrm>
              <a:off x="7391796" y="4967034"/>
              <a:ext cx="1621479" cy="341712"/>
            </a:xfrm>
            <a:prstGeom prst="roundRect">
              <a:avLst/>
            </a:prstGeom>
            <a:noFill/>
            <a:ln w="571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r>
                <a:rPr lang="ko-KR" altLang="en-US" sz="1500" b="1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도구 담당</a:t>
              </a:r>
              <a:endParaRPr lang="ko-KR" altLang="en-US" sz="15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7394656" y="5525738"/>
              <a:ext cx="1621479" cy="341712"/>
            </a:xfrm>
            <a:prstGeom prst="roundRect">
              <a:avLst/>
            </a:prstGeom>
            <a:noFill/>
            <a:ln w="571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r>
                <a:rPr lang="ko-KR" altLang="en-US" sz="1500" b="1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테스터</a:t>
              </a:r>
              <a:endParaRPr lang="ko-KR" altLang="en-US" sz="15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1" name="모서리가 둥근 직사각형 20"/>
            <p:cNvSpPr/>
            <p:nvPr/>
          </p:nvSpPr>
          <p:spPr>
            <a:xfrm>
              <a:off x="4845885" y="4150589"/>
              <a:ext cx="1621479" cy="341712"/>
            </a:xfrm>
            <a:prstGeom prst="roundRect">
              <a:avLst/>
            </a:prstGeom>
            <a:noFill/>
            <a:ln w="571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r>
                <a:rPr lang="ko-KR" altLang="en-US" sz="1500" b="1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행정 담당</a:t>
              </a:r>
              <a:endParaRPr lang="ko-KR" altLang="en-US" sz="15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2" name="모서리가 둥근 직사각형 21"/>
            <p:cNvSpPr/>
            <p:nvPr/>
          </p:nvSpPr>
          <p:spPr>
            <a:xfrm>
              <a:off x="4847290" y="4675798"/>
              <a:ext cx="1621479" cy="341712"/>
            </a:xfrm>
            <a:prstGeom prst="roundRect">
              <a:avLst/>
            </a:prstGeom>
            <a:noFill/>
            <a:ln w="571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r>
                <a:rPr lang="ko-KR" altLang="en-US" sz="1500" b="1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비서</a:t>
              </a:r>
              <a:endParaRPr lang="ko-KR" altLang="en-US" sz="15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3" name="모서리가 둥근 직사각형 22"/>
            <p:cNvSpPr/>
            <p:nvPr/>
          </p:nvSpPr>
          <p:spPr>
            <a:xfrm>
              <a:off x="4843077" y="5306107"/>
              <a:ext cx="1621479" cy="341712"/>
            </a:xfrm>
            <a:prstGeom prst="roundRect">
              <a:avLst/>
            </a:prstGeom>
            <a:noFill/>
            <a:ln w="571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r>
                <a:rPr lang="ko-KR" altLang="en-US" sz="1500" b="1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편집자</a:t>
              </a:r>
              <a:endParaRPr lang="ko-KR" altLang="en-US" sz="15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4" name="모서리가 둥근 직사각형 23"/>
            <p:cNvSpPr/>
            <p:nvPr/>
          </p:nvSpPr>
          <p:spPr>
            <a:xfrm>
              <a:off x="4844481" y="5831317"/>
              <a:ext cx="1621479" cy="341712"/>
            </a:xfrm>
            <a:prstGeom prst="roundRect">
              <a:avLst/>
            </a:prstGeom>
            <a:noFill/>
            <a:ln w="571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r>
                <a:rPr lang="ko-KR" altLang="en-US" sz="1500" b="1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비서</a:t>
              </a:r>
              <a:endParaRPr lang="ko-KR" altLang="en-US" sz="15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7388938" y="6084442"/>
              <a:ext cx="1621479" cy="341712"/>
            </a:xfrm>
            <a:prstGeom prst="roundRect">
              <a:avLst/>
            </a:prstGeom>
            <a:noFill/>
            <a:ln w="571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r>
                <a:rPr lang="ko-KR" altLang="en-US" sz="1500" b="1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언어 전문가</a:t>
              </a:r>
              <a:endParaRPr lang="ko-KR" altLang="en-US" sz="15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7383222" y="3849626"/>
              <a:ext cx="1621479" cy="341712"/>
            </a:xfrm>
            <a:prstGeom prst="roundRect">
              <a:avLst/>
            </a:prstGeom>
            <a:noFill/>
            <a:ln w="571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r>
                <a:rPr lang="ko-KR" altLang="en-US" sz="1500" b="1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부조종사</a:t>
              </a:r>
              <a:endParaRPr lang="ko-KR" altLang="en-US" sz="15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27" name="꺾인 연결선 26"/>
            <p:cNvCxnSpPr>
              <a:stCxn id="21" idx="3"/>
            </p:cNvCxnSpPr>
            <p:nvPr/>
          </p:nvCxnSpPr>
          <p:spPr>
            <a:xfrm flipV="1">
              <a:off x="6467364" y="3538497"/>
              <a:ext cx="154788" cy="782948"/>
            </a:xfrm>
            <a:prstGeom prst="bentConnector2">
              <a:avLst/>
            </a:prstGeom>
            <a:ln w="381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꺾인 연결선 27"/>
            <p:cNvCxnSpPr>
              <a:stCxn id="23" idx="3"/>
            </p:cNvCxnSpPr>
            <p:nvPr/>
          </p:nvCxnSpPr>
          <p:spPr>
            <a:xfrm flipV="1">
              <a:off x="6464556" y="3533164"/>
              <a:ext cx="359486" cy="1943799"/>
            </a:xfrm>
            <a:prstGeom prst="bentConnector2">
              <a:avLst/>
            </a:prstGeom>
            <a:ln w="381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꺾인 연결선 28"/>
            <p:cNvCxnSpPr>
              <a:stCxn id="25" idx="1"/>
            </p:cNvCxnSpPr>
            <p:nvPr/>
          </p:nvCxnSpPr>
          <p:spPr>
            <a:xfrm rot="10800000">
              <a:off x="7181332" y="4020482"/>
              <a:ext cx="207606" cy="2234816"/>
            </a:xfrm>
            <a:prstGeom prst="bentConnector2">
              <a:avLst/>
            </a:prstGeom>
            <a:ln w="381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꺾인 연결선 29"/>
            <p:cNvCxnSpPr>
              <a:endCxn id="26" idx="1"/>
            </p:cNvCxnSpPr>
            <p:nvPr/>
          </p:nvCxnSpPr>
          <p:spPr>
            <a:xfrm rot="16200000" flipH="1">
              <a:off x="7013000" y="3650260"/>
              <a:ext cx="487318" cy="253126"/>
            </a:xfrm>
            <a:prstGeom prst="bentConnector2">
              <a:avLst/>
            </a:prstGeom>
            <a:ln w="381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>
              <a:stCxn id="18" idx="1"/>
            </p:cNvCxnSpPr>
            <p:nvPr/>
          </p:nvCxnSpPr>
          <p:spPr>
            <a:xfrm flipH="1" flipV="1">
              <a:off x="7181332" y="4578477"/>
              <a:ext cx="204748" cy="709"/>
            </a:xfrm>
            <a:prstGeom prst="line">
              <a:avLst/>
            </a:prstGeom>
            <a:ln w="381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>
              <a:stCxn id="19" idx="1"/>
            </p:cNvCxnSpPr>
            <p:nvPr/>
          </p:nvCxnSpPr>
          <p:spPr>
            <a:xfrm flipH="1" flipV="1">
              <a:off x="7177995" y="5136826"/>
              <a:ext cx="213801" cy="1064"/>
            </a:xfrm>
            <a:prstGeom prst="line">
              <a:avLst/>
            </a:prstGeom>
            <a:ln w="381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>
              <a:stCxn id="20" idx="1"/>
            </p:cNvCxnSpPr>
            <p:nvPr/>
          </p:nvCxnSpPr>
          <p:spPr>
            <a:xfrm flipH="1">
              <a:off x="7177995" y="5696594"/>
              <a:ext cx="216661" cy="0"/>
            </a:xfrm>
            <a:prstGeom prst="line">
              <a:avLst/>
            </a:prstGeom>
            <a:ln w="381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>
              <a:stCxn id="21" idx="2"/>
              <a:endCxn id="22" idx="0"/>
            </p:cNvCxnSpPr>
            <p:nvPr/>
          </p:nvCxnSpPr>
          <p:spPr>
            <a:xfrm>
              <a:off x="5656625" y="4492301"/>
              <a:ext cx="1405" cy="18349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>
              <a:stCxn id="23" idx="2"/>
              <a:endCxn id="24" idx="0"/>
            </p:cNvCxnSpPr>
            <p:nvPr/>
          </p:nvCxnSpPr>
          <p:spPr>
            <a:xfrm>
              <a:off x="5653817" y="5647819"/>
              <a:ext cx="1404" cy="18349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TextBox 55"/>
          <p:cNvSpPr txBox="1"/>
          <p:nvPr/>
        </p:nvSpPr>
        <p:spPr>
          <a:xfrm>
            <a:off x="3775385" y="2729787"/>
            <a:ext cx="1736345" cy="461665"/>
          </a:xfrm>
          <a:prstGeom prst="rect">
            <a:avLst/>
          </a:prstGeom>
          <a:ln cap="sq" cmpd="sng"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indent="0" latinLnBrk="1">
              <a:buNone/>
            </a:pP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밀스의 제안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7" name="Rectangle 3"/>
          <p:cNvSpPr txBox="1">
            <a:spLocks noChangeArrowheads="1"/>
          </p:cNvSpPr>
          <p:nvPr/>
        </p:nvSpPr>
        <p:spPr>
          <a:xfrm>
            <a:off x="578681" y="1422032"/>
            <a:ext cx="8129752" cy="832867"/>
          </a:xfrm>
          <a:prstGeom prst="rect">
            <a:avLst/>
          </a:prstGeom>
        </p:spPr>
        <p:txBody>
          <a:bodyPr vert="horz">
            <a:no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457200" indent="-457200" algn="r">
              <a:lnSpc>
                <a:spcPct val="120000"/>
              </a:lnSpc>
              <a:spcBef>
                <a:spcPct val="20000"/>
              </a:spcBef>
              <a:spcAft>
                <a:spcPct val="45000"/>
              </a:spcAft>
              <a:buNone/>
            </a:pPr>
            <a:r>
              <a:rPr lang="en-US" sz="1800" b="1" dirty="0">
                <a:solidFill>
                  <a:schemeClr val="accent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“…</a:t>
            </a:r>
            <a:r>
              <a:rPr lang="ko-KR" altLang="en-US" sz="1800" b="1" dirty="0">
                <a:solidFill>
                  <a:schemeClr val="accent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능력이 뛰어난 사람과 부족한 사람은 종종 최대 </a:t>
            </a:r>
            <a:r>
              <a:rPr lang="en-US" altLang="ko-KR" sz="1800" b="1" dirty="0">
                <a:solidFill>
                  <a:schemeClr val="accent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10</a:t>
            </a:r>
            <a:r>
              <a:rPr lang="ko-KR" altLang="en-US" sz="1800" b="1" dirty="0">
                <a:solidFill>
                  <a:schemeClr val="accent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배의 개인 능력차이를 보인다</a:t>
            </a:r>
            <a:r>
              <a:rPr lang="en-US" altLang="ko-KR" sz="1800" b="1" dirty="0" smtClean="0">
                <a:solidFill>
                  <a:schemeClr val="accent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.”</a:t>
            </a:r>
            <a:r>
              <a:rPr lang="en-US" altLang="ko-KR" sz="1600" dirty="0" smtClean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                   </a:t>
            </a:r>
            <a:r>
              <a:rPr lang="en-US" altLang="ko-KR" sz="1600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 </a:t>
            </a:r>
            <a:r>
              <a:rPr lang="ko-KR" altLang="en-US" sz="1600" dirty="0" err="1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색맨</a:t>
            </a:r>
            <a:r>
              <a:rPr lang="en-US" altLang="ko-KR" sz="1600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600" dirty="0" err="1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에릭슨</a:t>
            </a:r>
            <a:r>
              <a:rPr lang="en-US" altLang="ko-KR" sz="1600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600" dirty="0" err="1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그랜트</a:t>
            </a:r>
            <a:endParaRPr lang="ko-KR" altLang="en-US" sz="1600" dirty="0">
              <a:solidFill>
                <a:schemeClr val="accent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87745083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435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381000" y="1529754"/>
            <a:ext cx="9144000" cy="5328247"/>
          </a:xfrm>
        </p:spPr>
        <p:txBody>
          <a:bodyPr>
            <a:normAutofit/>
          </a:bodyPr>
          <a:lstStyle/>
          <a:p>
            <a:pPr marL="111600" indent="0">
              <a:buNone/>
            </a:pPr>
            <a:r>
              <a:rPr lang="en-US" altLang="ko-KR" sz="1800" b="1" dirty="0" smtClean="0">
                <a:solidFill>
                  <a:schemeClr val="accent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"...</a:t>
            </a:r>
            <a:r>
              <a:rPr lang="ko-KR" altLang="en-US" sz="1800" b="1" dirty="0">
                <a:solidFill>
                  <a:schemeClr val="accent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 건물이 극단적인 일관성과 통일성을 갖추게 된 이유 중 하나가 이것이다</a:t>
            </a:r>
            <a:r>
              <a:rPr lang="en-US" altLang="ko-KR" sz="1800" b="1" dirty="0">
                <a:solidFill>
                  <a:schemeClr val="accent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."</a:t>
            </a:r>
          </a:p>
          <a:p>
            <a:pPr marL="111600" indent="0" algn="ctr" fontAlgn="base">
              <a:lnSpc>
                <a:spcPct val="120000"/>
              </a:lnSpc>
              <a:spcBef>
                <a:spcPct val="20000"/>
              </a:spcBef>
              <a:spcAft>
                <a:spcPct val="45000"/>
              </a:spcAft>
              <a:buNone/>
            </a:pPr>
            <a:r>
              <a:rPr lang="en-US" altLang="ko-KR" sz="1600" dirty="0" smtClean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			                               - </a:t>
            </a:r>
            <a:r>
              <a:rPr lang="ko-KR" altLang="en-US" sz="1600" dirty="0" err="1" smtClean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랭스</a:t>
            </a:r>
            <a:r>
              <a:rPr lang="en-US" altLang="ko-KR" sz="1600" dirty="0" smtClean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600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대성당 </a:t>
            </a:r>
            <a:r>
              <a:rPr lang="ko-KR" altLang="en-US" sz="1600" dirty="0" smtClean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안내서</a:t>
            </a:r>
            <a:endParaRPr lang="en-US" altLang="ko-KR" sz="1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11600" indent="0">
              <a:buNone/>
            </a:pPr>
            <a:r>
              <a:rPr lang="ko-KR" altLang="en-US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개념적 일관성</a:t>
            </a:r>
            <a:endParaRPr lang="en-US" altLang="ko-KR" sz="24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11600" indent="0">
              <a:buNone/>
            </a:pPr>
            <a:endParaRPr lang="en-US" altLang="ko-KR" sz="1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11600" indent="0">
              <a:buNone/>
            </a:pPr>
            <a:r>
              <a:rPr lang="ko-KR" altLang="en-US" sz="1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시스템 </a:t>
            </a:r>
            <a:r>
              <a:rPr lang="ko-KR" altLang="en-US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설계 간 가장 중요한 고려 사항</a:t>
            </a:r>
            <a:endParaRPr lang="en-US" altLang="ko-KR" sz="1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11600" indent="0">
              <a:buNone/>
            </a:pPr>
            <a:endParaRPr lang="en-US" altLang="ko-KR" sz="1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11600" indent="0">
              <a:buNone/>
            </a:pPr>
            <a:r>
              <a:rPr lang="ko-KR" altLang="en-US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개념적 </a:t>
            </a:r>
            <a:r>
              <a: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일관성을 얻는 </a:t>
            </a:r>
            <a:r>
              <a:rPr lang="ko-KR" altLang="en-US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법</a:t>
            </a:r>
            <a:endParaRPr lang="en-US" altLang="ko-KR" sz="24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11600" indent="0">
              <a:buNone/>
            </a:pPr>
            <a:endParaRPr lang="en-US" altLang="ko-KR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11600" indent="0">
              <a:buNone/>
            </a:pPr>
            <a:r>
              <a:rPr lang="ko-KR" altLang="en-US" sz="1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아키텍처와 </a:t>
            </a:r>
            <a:r>
              <a:rPr lang="ko-KR" altLang="en-US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구현 작업의</a:t>
            </a:r>
            <a:r>
              <a:rPr lang="ko-KR" altLang="en-US" sz="18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분리  </a:t>
            </a:r>
            <a:endParaRPr lang="en-US" altLang="ko-KR" sz="1800" b="1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11600" indent="0">
              <a:buNone/>
            </a:pPr>
            <a:r>
              <a:rPr lang="ko-KR" altLang="en-US" sz="1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동일 </a:t>
            </a:r>
            <a:r>
              <a:rPr lang="ko-KR" altLang="en-US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의견을 가진 소수 인원에 의한 시스템 </a:t>
            </a:r>
            <a:r>
              <a:rPr lang="ko-KR" altLang="en-US" sz="1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설계</a:t>
            </a:r>
            <a:endParaRPr lang="en-US" altLang="ko-KR" sz="1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11600" indent="0">
              <a:buNone/>
            </a:pPr>
            <a:r>
              <a:rPr lang="ko-KR" altLang="en-US" sz="1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맞지 </a:t>
            </a:r>
            <a:r>
              <a:rPr lang="ko-KR" altLang="en-US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않은 기본 개념 배제</a:t>
            </a:r>
            <a:endParaRPr lang="en-US" altLang="ko-KR" sz="1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DC0F8-5190-4EA8-97AC-3650AEE68275}" type="slidenum">
              <a:rPr 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6</a:t>
            </a:fld>
            <a:endParaRPr 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381000" y="7027"/>
            <a:ext cx="9144000" cy="1522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ko-KR" sz="28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Part 4</a:t>
            </a:r>
            <a:r>
              <a:rPr lang="ko-KR" altLang="en-US" sz="28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8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28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귀족정치</a:t>
            </a:r>
            <a:r>
              <a:rPr lang="en-US" altLang="ko-KR" sz="28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8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민주주의</a:t>
            </a:r>
            <a:r>
              <a:rPr lang="en-US" altLang="ko-KR" sz="28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8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시스템 설계</a:t>
            </a:r>
            <a:endParaRPr lang="en-US" altLang="ko-KR" sz="2800" b="1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개념적 일관성의 중요성</a:t>
            </a:r>
            <a:r>
              <a:rPr lang="en-US" altLang="ko-KR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및 얻는 방법</a:t>
            </a:r>
            <a:endParaRPr lang="en-US" altLang="ko-KR" kern="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4380" y="4250074"/>
            <a:ext cx="2195704" cy="188919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5316" y="2247416"/>
            <a:ext cx="1941155" cy="1941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504718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435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381000" y="1201141"/>
            <a:ext cx="9144000" cy="5328247"/>
          </a:xfrm>
        </p:spPr>
        <p:txBody>
          <a:bodyPr>
            <a:normAutofit/>
          </a:bodyPr>
          <a:lstStyle/>
          <a:p>
            <a:pPr marL="109728" indent="0" fontAlgn="base" latinLnBrk="1">
              <a:buNone/>
            </a:pPr>
            <a:endParaRPr lang="en-US" altLang="ko-KR" sz="1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728" indent="0" fontAlgn="base" latinLnBrk="1">
              <a:buNone/>
            </a:pPr>
            <a:r>
              <a:rPr lang="en-US" altLang="ko-KR" sz="1800" b="1" dirty="0" smtClean="0">
                <a:solidFill>
                  <a:schemeClr val="accent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“</a:t>
            </a:r>
            <a:r>
              <a:rPr lang="ko-KR" altLang="en-US" sz="1800" b="1" dirty="0" smtClean="0">
                <a:solidFill>
                  <a:schemeClr val="accent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작은 것을 계속 더해가다 보면 큰 더미가 생겨 있을 것이다</a:t>
            </a:r>
            <a:r>
              <a:rPr lang="en-US" altLang="ko-KR" sz="1800" b="1" dirty="0" smtClean="0">
                <a:solidFill>
                  <a:schemeClr val="accent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”</a:t>
            </a:r>
            <a:r>
              <a:rPr lang="en-US" altLang="ko-KR" sz="1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600" dirty="0" smtClean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600" dirty="0" err="1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오비드</a:t>
            </a:r>
            <a:r>
              <a:rPr lang="en-US" altLang="ko-KR" sz="1600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1600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endParaRPr lang="en-US" altLang="ko-KR" sz="1600" dirty="0">
              <a:solidFill>
                <a:schemeClr val="accent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728" indent="0" fontAlgn="base" latinLnBrk="1">
              <a:buNone/>
            </a:pPr>
            <a:r>
              <a:rPr lang="ko-KR" altLang="en-US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자기 </a:t>
            </a:r>
            <a:r>
              <a: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절제</a:t>
            </a:r>
            <a:r>
              <a:rPr lang="en-US" altLang="ko-KR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두 번째 시스템의 </a:t>
            </a:r>
            <a:r>
              <a:rPr lang="ko-KR" altLang="en-US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경향</a:t>
            </a:r>
            <a:endParaRPr lang="en-US" altLang="ko-KR" sz="24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728" indent="0" fontAlgn="base" latinLnBrk="1">
              <a:buNone/>
            </a:pPr>
            <a:endParaRPr lang="en-US" altLang="ko-KR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728" indent="0" fontAlgn="base" latinLnBrk="1">
              <a:buNone/>
            </a:pPr>
            <a:r>
              <a:rPr lang="ko-KR" altLang="en-US" sz="1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첫 </a:t>
            </a:r>
            <a:r>
              <a:rPr lang="ko-KR" altLang="en-US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번째 시스템에 적용하지 못한 아이디어 도입으로 인한 </a:t>
            </a:r>
            <a:endParaRPr lang="en-US" altLang="ko-KR" sz="18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728" indent="0" fontAlgn="base" latinLnBrk="1">
              <a:buNone/>
            </a:pPr>
            <a:r>
              <a:rPr lang="ko-KR" altLang="en-US" sz="1800" b="1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과도한 설계 </a:t>
            </a:r>
            <a:r>
              <a:rPr lang="ko-KR" altLang="en-US" sz="1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불필요해진 </a:t>
            </a:r>
            <a:r>
              <a:rPr lang="ko-KR" altLang="en-US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기술을 개선하려는 경향</a:t>
            </a:r>
            <a:endParaRPr lang="en-US" altLang="ko-KR" sz="1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728" indent="0" fontAlgn="base" latinLnBrk="1">
              <a:buNone/>
            </a:pPr>
            <a:endParaRPr lang="en-US" altLang="ko-KR" sz="1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728" indent="0" fontAlgn="base" latinLnBrk="1">
              <a:buNone/>
            </a:pPr>
            <a:r>
              <a:rPr lang="ko-KR" altLang="en-US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두 </a:t>
            </a:r>
            <a:r>
              <a: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번째  시스템 효과를 피하는 방법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sz="2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728" indent="0" fontAlgn="base" latinLnBrk="1">
              <a:buNone/>
            </a:pPr>
            <a:endParaRPr lang="en-US" altLang="ko-KR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728" indent="0" fontAlgn="base" latinLnBrk="1">
              <a:buNone/>
            </a:pPr>
            <a:r>
              <a:rPr lang="ko-KR" altLang="en-US" sz="1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세부 </a:t>
            </a:r>
            <a:r>
              <a:rPr lang="ko-KR" altLang="en-US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기능 하나하나에 값을 부여</a:t>
            </a:r>
            <a:endParaRPr lang="en-US" altLang="ko-KR" sz="1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728" indent="0" fontAlgn="base" latinLnBrk="1">
              <a:buNone/>
            </a:pPr>
            <a:r>
              <a:rPr lang="ko-KR" altLang="en-US" sz="1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경험 </a:t>
            </a:r>
            <a:r>
              <a:rPr lang="ko-KR" altLang="en-US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있는 선임 </a:t>
            </a:r>
            <a:r>
              <a:rPr lang="ko-KR" altLang="en-US" sz="1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아키텍트</a:t>
            </a:r>
            <a:r>
              <a:rPr lang="ko-KR" altLang="en-US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고수</a:t>
            </a:r>
            <a:endParaRPr lang="en-US" altLang="ko-KR" sz="1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728" indent="0" fontAlgn="base" latinLnBrk="1">
              <a:buNone/>
            </a:pPr>
            <a:r>
              <a:rPr lang="ko-KR" altLang="en-US" sz="1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두 </a:t>
            </a:r>
            <a:r>
              <a:rPr lang="ko-KR" altLang="en-US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번째 시스템 효과 </a:t>
            </a:r>
            <a:r>
              <a:rPr lang="ko-KR" altLang="en-US" sz="18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지속적 염두</a:t>
            </a:r>
          </a:p>
          <a:p>
            <a:pPr marL="0" indent="0">
              <a:buNone/>
            </a:pPr>
            <a:endParaRPr lang="en-US" altLang="ko-KR" sz="1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DC0F8-5190-4EA8-97AC-3650AEE68275}" type="slidenum">
              <a:rPr 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7</a:t>
            </a:fld>
            <a:endParaRPr 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381000" y="7027"/>
            <a:ext cx="9144000" cy="1522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ko-KR" sz="28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Part 5: </a:t>
            </a:r>
            <a:r>
              <a:rPr lang="ko-KR" altLang="en-US" sz="28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두 번째 시스템 효과</a:t>
            </a:r>
            <a:endParaRPr lang="en-US" altLang="ko-KR" sz="2800" b="1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두 번째 시스템의 위험성</a:t>
            </a:r>
            <a:r>
              <a:rPr lang="en-US" altLang="ko-KR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해결방안</a:t>
            </a:r>
            <a:endParaRPr lang="en-US" altLang="ko-KR" kern="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2455" y="2587753"/>
            <a:ext cx="2609273" cy="2883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355877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435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381000" y="1529754"/>
            <a:ext cx="9144000" cy="5328247"/>
          </a:xfrm>
        </p:spPr>
        <p:txBody>
          <a:bodyPr>
            <a:normAutofit/>
          </a:bodyPr>
          <a:lstStyle/>
          <a:p>
            <a:pPr marL="457200" indent="-457200" fontAlgn="base">
              <a:lnSpc>
                <a:spcPct val="120000"/>
              </a:lnSpc>
              <a:spcBef>
                <a:spcPct val="20000"/>
              </a:spcBef>
              <a:spcAft>
                <a:spcPct val="45000"/>
              </a:spcAft>
              <a:buNone/>
            </a:pPr>
            <a:r>
              <a:rPr lang="en-US" altLang="ko-KR" sz="1800" b="1" dirty="0" smtClean="0">
                <a:solidFill>
                  <a:schemeClr val="accent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“…</a:t>
            </a:r>
            <a:r>
              <a:rPr lang="ko-KR" altLang="en-US" sz="1800" b="1" dirty="0">
                <a:solidFill>
                  <a:schemeClr val="accent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이걸 해라</a:t>
            </a:r>
            <a:r>
              <a:rPr lang="en-US" altLang="ko-KR" sz="1800" b="1" dirty="0">
                <a:solidFill>
                  <a:schemeClr val="accent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! </a:t>
            </a:r>
            <a:r>
              <a:rPr lang="ko-KR" altLang="en-US" sz="1800" b="1" dirty="0">
                <a:solidFill>
                  <a:schemeClr val="accent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저걸 해라</a:t>
            </a:r>
            <a:r>
              <a:rPr lang="en-US" altLang="ko-KR" sz="1800" b="1" dirty="0">
                <a:solidFill>
                  <a:schemeClr val="accent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! </a:t>
            </a:r>
            <a:r>
              <a:rPr lang="ko-KR" altLang="en-US" sz="1800" b="1" dirty="0">
                <a:solidFill>
                  <a:schemeClr val="accent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하지만 아무 일도 일어나지 않을 걸세</a:t>
            </a:r>
            <a:r>
              <a:rPr lang="en-US" altLang="ko-KR" sz="1800" b="1" dirty="0">
                <a:solidFill>
                  <a:schemeClr val="accent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.” </a:t>
            </a:r>
            <a:r>
              <a:rPr lang="en-US" altLang="ko-KR" sz="1600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1600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해리</a:t>
            </a:r>
            <a:r>
              <a:rPr lang="en-US" altLang="ko-KR" sz="1600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S.</a:t>
            </a:r>
            <a:r>
              <a:rPr lang="ko-KR" altLang="en-US" sz="1600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트루먼</a:t>
            </a:r>
            <a:endParaRPr lang="en-US" altLang="ko-KR" sz="1600" dirty="0">
              <a:solidFill>
                <a:schemeClr val="accent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728" indent="0" fontAlgn="base" latinLnBrk="1">
              <a:buNone/>
            </a:pPr>
            <a:endParaRPr lang="en-US" altLang="ko-KR" sz="1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728" indent="0" fontAlgn="base" latinLnBrk="1">
              <a:buNone/>
            </a:pPr>
            <a:r>
              <a:rPr lang="ko-KR" altLang="en-US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문서화된 </a:t>
            </a:r>
            <a:r>
              <a: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명세</a:t>
            </a:r>
            <a:r>
              <a:rPr lang="en-US" altLang="ko-KR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매뉴얼</a:t>
            </a:r>
            <a:endParaRPr lang="en-US" altLang="ko-KR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728" indent="0" fontAlgn="base" latinLnBrk="1">
              <a:buNone/>
            </a:pPr>
            <a:r>
              <a:rPr lang="ko-KR" altLang="en-US" sz="1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제품의 </a:t>
            </a:r>
            <a:r>
              <a:rPr lang="ko-KR" altLang="en-US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외부적인 명세</a:t>
            </a:r>
            <a:r>
              <a:rPr lang="en-US" altLang="ko-KR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사용자 보게 되는 모든 세부 사항을 기술</a:t>
            </a:r>
            <a:r>
              <a:rPr lang="en-US" altLang="ko-KR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규정</a:t>
            </a:r>
          </a:p>
          <a:p>
            <a:pPr marL="109728" indent="0" fontAlgn="base" latinLnBrk="1">
              <a:buNone/>
            </a:pPr>
            <a:r>
              <a:rPr lang="ko-KR" altLang="en-US" sz="1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사용자가 </a:t>
            </a:r>
            <a:r>
              <a:rPr lang="ko-KR" altLang="en-US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안보는 부분 기술 자제</a:t>
            </a:r>
            <a:r>
              <a:rPr lang="en-US" altLang="ko-KR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8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일관성</a:t>
            </a:r>
            <a:r>
              <a:rPr lang="ko-KR" altLang="en-US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필요</a:t>
            </a:r>
            <a:endParaRPr lang="en-US" altLang="ko-KR" sz="1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728" indent="0" fontAlgn="base" latinLnBrk="1">
              <a:buNone/>
            </a:pPr>
            <a:endParaRPr lang="en-US" altLang="ko-KR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728" indent="0" fontAlgn="base" latinLnBrk="1">
              <a:buNone/>
            </a:pPr>
            <a:r>
              <a:rPr lang="ko-KR" altLang="en-US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형식적 </a:t>
            </a:r>
            <a:r>
              <a: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정의</a:t>
            </a:r>
            <a:endParaRPr lang="en-US" altLang="ko-KR" sz="2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728" indent="0" fontAlgn="base" latinLnBrk="1">
              <a:buNone/>
            </a:pPr>
            <a:r>
              <a:rPr lang="ko-KR" altLang="en-US" sz="1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장점</a:t>
            </a:r>
            <a:r>
              <a:rPr lang="en-US" altLang="ko-KR" sz="1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: </a:t>
            </a:r>
            <a:r>
              <a:rPr lang="ko-KR" altLang="en-US" sz="1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정확성</a:t>
            </a:r>
            <a:r>
              <a:rPr lang="en-US" altLang="ko-KR" sz="1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빠진 부분은 쉽게 눈에 띔</a:t>
            </a:r>
            <a:endParaRPr lang="en-US" altLang="ko-KR" sz="18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728" indent="0" fontAlgn="base" latinLnBrk="1">
              <a:buNone/>
            </a:pPr>
            <a:r>
              <a:rPr lang="ko-KR" altLang="en-US" sz="1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단점</a:t>
            </a:r>
            <a:r>
              <a:rPr lang="en-US" altLang="ko-KR" sz="1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: </a:t>
            </a:r>
            <a:r>
              <a:rPr lang="ko-KR" altLang="en-US" sz="1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 어려움</a:t>
            </a:r>
          </a:p>
          <a:p>
            <a:pPr marL="109728" indent="0" fontAlgn="base" latinLnBrk="1">
              <a:buNone/>
            </a:pPr>
            <a:endParaRPr lang="en-US" altLang="ko-KR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728" indent="0" fontAlgn="base" latinLnBrk="1">
              <a:buNone/>
            </a:pPr>
            <a:r>
              <a:rPr lang="ko-KR" altLang="en-US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회의와 </a:t>
            </a:r>
            <a:r>
              <a: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이사회</a:t>
            </a:r>
            <a:endParaRPr lang="ko-KR" altLang="en-US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728" indent="0" fontAlgn="base" latinLnBrk="1">
              <a:buNone/>
            </a:pPr>
            <a:r>
              <a:rPr lang="ko-KR" altLang="en-US" sz="1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주간 </a:t>
            </a:r>
            <a:r>
              <a:rPr lang="ko-KR" altLang="en-US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회의 개최</a:t>
            </a:r>
            <a:endParaRPr lang="en-US" altLang="ko-KR" sz="1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728" indent="0" fontAlgn="base" latinLnBrk="1">
              <a:buNone/>
            </a:pPr>
            <a:r>
              <a:rPr lang="ko-KR" altLang="en-US" sz="1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백 로그 </a:t>
            </a:r>
            <a:r>
              <a:rPr lang="ko-KR" altLang="en-US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정리 이사회 개최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DC0F8-5190-4EA8-97AC-3650AEE68275}" type="slidenum">
              <a:rPr 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8</a:t>
            </a:fld>
            <a:endParaRPr 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381000" y="7027"/>
            <a:ext cx="9144000" cy="1522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ko-KR" sz="28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8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Part 6: </a:t>
            </a:r>
            <a:r>
              <a:rPr lang="ko-KR" altLang="en-US" sz="28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말을 </a:t>
            </a:r>
            <a:r>
              <a:rPr lang="ko-KR" altLang="en-US" sz="2800" b="1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전하다</a:t>
            </a:r>
            <a:endParaRPr lang="en-US" altLang="ko-KR" sz="2800" b="1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kern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아키텍트들의</a:t>
            </a:r>
            <a:r>
              <a:rPr lang="ko-KR" altLang="en-US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개념적 일관성 유지 방법 </a:t>
            </a:r>
            <a:endParaRPr lang="en-US" altLang="ko-KR" kern="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0104" y="2778633"/>
            <a:ext cx="3471715" cy="3422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899819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DC0F8-5190-4EA8-97AC-3650AEE68275}" type="slidenum">
              <a:rPr 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9</a:t>
            </a:fld>
            <a:endParaRPr 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060" y="2689695"/>
            <a:ext cx="1080000" cy="108000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060" y="3686872"/>
            <a:ext cx="1890000" cy="1890000"/>
          </a:xfrm>
          <a:prstGeom prst="rect">
            <a:avLst/>
          </a:prstGeom>
        </p:spPr>
      </p:pic>
      <p:sp>
        <p:nvSpPr>
          <p:cNvPr id="16" name="줄무늬가 있는 오른쪽 화살표 15"/>
          <p:cNvSpPr/>
          <p:nvPr/>
        </p:nvSpPr>
        <p:spPr>
          <a:xfrm>
            <a:off x="3684913" y="3819971"/>
            <a:ext cx="1034343" cy="585400"/>
          </a:xfrm>
          <a:prstGeom prst="stripedRightArrow">
            <a:avLst/>
          </a:prstGeom>
          <a:solidFill>
            <a:schemeClr val="tx1"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8335" y="5055934"/>
            <a:ext cx="810000" cy="810000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7383" y="5054709"/>
            <a:ext cx="810000" cy="810000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8579" y="2501633"/>
            <a:ext cx="1080000" cy="975732"/>
          </a:xfrm>
          <a:prstGeom prst="rect">
            <a:avLst/>
          </a:prstGeom>
        </p:spPr>
      </p:pic>
      <p:sp>
        <p:nvSpPr>
          <p:cNvPr id="22" name="텍스트 개체 틀 19"/>
          <p:cNvSpPr txBox="1">
            <a:spLocks/>
          </p:cNvSpPr>
          <p:nvPr/>
        </p:nvSpPr>
        <p:spPr>
          <a:xfrm>
            <a:off x="7743987" y="3465777"/>
            <a:ext cx="1288499" cy="255057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sz="2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워크북</a:t>
            </a:r>
            <a:endParaRPr lang="ko-KR" altLang="en-US" sz="2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1030" y="2408682"/>
            <a:ext cx="1080000" cy="1080000"/>
          </a:xfrm>
          <a:prstGeom prst="rect">
            <a:avLst/>
          </a:prstGeom>
        </p:spPr>
      </p:pic>
      <p:sp>
        <p:nvSpPr>
          <p:cNvPr id="24" name="텍스트 개체 틀 19"/>
          <p:cNvSpPr txBox="1">
            <a:spLocks/>
          </p:cNvSpPr>
          <p:nvPr/>
        </p:nvSpPr>
        <p:spPr>
          <a:xfrm>
            <a:off x="5215295" y="3465777"/>
            <a:ext cx="969955" cy="255057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2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회의</a:t>
            </a:r>
            <a:endParaRPr lang="ko-KR" altLang="en-US" sz="2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텍스트 개체 틀 19"/>
          <p:cNvSpPr txBox="1">
            <a:spLocks/>
          </p:cNvSpPr>
          <p:nvPr/>
        </p:nvSpPr>
        <p:spPr>
          <a:xfrm>
            <a:off x="4965095" y="5990632"/>
            <a:ext cx="1383505" cy="219313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기술 총괄</a:t>
            </a:r>
          </a:p>
        </p:txBody>
      </p:sp>
      <p:sp>
        <p:nvSpPr>
          <p:cNvPr id="26" name="텍스트 개체 틀 19"/>
          <p:cNvSpPr txBox="1">
            <a:spLocks/>
          </p:cNvSpPr>
          <p:nvPr/>
        </p:nvSpPr>
        <p:spPr>
          <a:xfrm>
            <a:off x="7802551" y="5989407"/>
            <a:ext cx="1229935" cy="274191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프로듀서</a:t>
            </a:r>
          </a:p>
        </p:txBody>
      </p:sp>
      <p:sp>
        <p:nvSpPr>
          <p:cNvPr id="27" name="텍스트 개체 틀 19"/>
          <p:cNvSpPr txBox="1">
            <a:spLocks/>
          </p:cNvSpPr>
          <p:nvPr/>
        </p:nvSpPr>
        <p:spPr>
          <a:xfrm>
            <a:off x="6222519" y="4140539"/>
            <a:ext cx="1620816" cy="332191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sz="2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조직 </a:t>
            </a:r>
            <a:r>
              <a:rPr lang="ko-KR" altLang="en-US" sz="2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구성</a:t>
            </a:r>
          </a:p>
        </p:txBody>
      </p:sp>
      <p:sp>
        <p:nvSpPr>
          <p:cNvPr id="28" name="텍스트 개체 틀 19"/>
          <p:cNvSpPr txBox="1">
            <a:spLocks/>
          </p:cNvSpPr>
          <p:nvPr/>
        </p:nvSpPr>
        <p:spPr>
          <a:xfrm>
            <a:off x="381000" y="1509295"/>
            <a:ext cx="9144000" cy="5348705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1600" indent="0">
              <a:buNone/>
            </a:pPr>
            <a:r>
              <a:rPr lang="en-US" altLang="ko-KR" sz="1800" b="1" dirty="0" smtClean="0">
                <a:solidFill>
                  <a:schemeClr val="accent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“</a:t>
            </a:r>
            <a:r>
              <a:rPr lang="ko-KR" altLang="en-US" sz="1800" b="1" dirty="0">
                <a:solidFill>
                  <a:schemeClr val="accent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그들은 </a:t>
            </a:r>
            <a:r>
              <a:rPr lang="ko-KR" altLang="en-US" sz="1800" b="1" dirty="0" smtClean="0">
                <a:solidFill>
                  <a:schemeClr val="accent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같은 </a:t>
            </a:r>
            <a:r>
              <a:rPr lang="ko-KR" altLang="en-US" sz="1800" b="1" dirty="0">
                <a:solidFill>
                  <a:schemeClr val="accent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말을 쓰고 있다</a:t>
            </a:r>
            <a:r>
              <a:rPr lang="en-US" altLang="ko-KR" sz="1800" b="1" dirty="0">
                <a:solidFill>
                  <a:schemeClr val="accent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800" b="1" dirty="0">
                <a:solidFill>
                  <a:schemeClr val="accent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시작이 이 </a:t>
            </a:r>
            <a:r>
              <a:rPr lang="ko-KR" altLang="en-US" sz="1800" b="1" dirty="0" smtClean="0">
                <a:solidFill>
                  <a:schemeClr val="accent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정도면 무엇이든  </a:t>
            </a:r>
            <a:r>
              <a:rPr lang="ko-KR" altLang="en-US" sz="1800" b="1" dirty="0">
                <a:solidFill>
                  <a:schemeClr val="accent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해낼 것이다</a:t>
            </a:r>
            <a:r>
              <a:rPr lang="en-US" altLang="ko-KR" sz="1800" b="1" dirty="0">
                <a:solidFill>
                  <a:schemeClr val="accent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en-US" altLang="ko-KR" sz="1800" b="1" dirty="0" smtClean="0">
                <a:solidFill>
                  <a:schemeClr val="accent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1800" b="1" dirty="0" smtClean="0">
                <a:solidFill>
                  <a:schemeClr val="accent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800" b="1" dirty="0" smtClean="0">
                <a:solidFill>
                  <a:schemeClr val="accent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</a:t>
            </a:r>
            <a:r>
              <a:rPr lang="ko-KR" altLang="en-US" sz="1800" b="1" dirty="0" smtClean="0">
                <a:solidFill>
                  <a:schemeClr val="accent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자</a:t>
            </a:r>
            <a:r>
              <a:rPr lang="en-US" altLang="ko-KR" sz="1800" b="1" dirty="0">
                <a:solidFill>
                  <a:schemeClr val="accent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800" b="1" dirty="0">
                <a:solidFill>
                  <a:schemeClr val="accent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내려가서 그 언어를 혼란하게 만들어 서로 알아듣지 못하게 하자</a:t>
            </a:r>
            <a:r>
              <a:rPr lang="en-US" altLang="ko-KR" sz="1800" b="1" dirty="0" smtClean="0">
                <a:solidFill>
                  <a:schemeClr val="accent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.”  </a:t>
            </a:r>
            <a:r>
              <a:rPr lang="en-US" altLang="ko-KR" sz="1600" dirty="0" smtClean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1600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창세기</a:t>
            </a:r>
            <a:endParaRPr lang="en-US" altLang="ko-KR" sz="1600" dirty="0">
              <a:solidFill>
                <a:schemeClr val="accent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Rectangle 2"/>
          <p:cNvSpPr txBox="1">
            <a:spLocks noChangeArrowheads="1"/>
          </p:cNvSpPr>
          <p:nvPr/>
        </p:nvSpPr>
        <p:spPr bwMode="auto">
          <a:xfrm>
            <a:off x="381000" y="-11033"/>
            <a:ext cx="9144000" cy="1522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ko-KR" sz="2800" b="1" kern="0" dirty="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8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Part 7: </a:t>
            </a:r>
            <a:r>
              <a:rPr lang="ko-KR" altLang="en-US" sz="28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바벨탑은 왜 실패했는가</a:t>
            </a:r>
            <a:r>
              <a:rPr lang="en-US" altLang="ko-KR" sz="28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</a:p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ko-KR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조직에서 의사소통의 중요성과 방법</a:t>
            </a:r>
            <a:endParaRPr lang="en-US" altLang="ko-KR" kern="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9" name="줄무늬가 있는 오른쪽 화살표 28"/>
          <p:cNvSpPr/>
          <p:nvPr/>
        </p:nvSpPr>
        <p:spPr>
          <a:xfrm rot="3114140">
            <a:off x="7835108" y="4634278"/>
            <a:ext cx="372134" cy="302482"/>
          </a:xfrm>
          <a:prstGeom prst="stripedRightArrow">
            <a:avLst/>
          </a:prstGeom>
          <a:solidFill>
            <a:schemeClr val="tx1"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1" name="줄무늬가 있는 오른쪽 화살표 30"/>
          <p:cNvSpPr/>
          <p:nvPr/>
        </p:nvSpPr>
        <p:spPr>
          <a:xfrm rot="8100000">
            <a:off x="5855219" y="4628361"/>
            <a:ext cx="372134" cy="302482"/>
          </a:xfrm>
          <a:prstGeom prst="stripedRightArrow">
            <a:avLst/>
          </a:prstGeom>
          <a:solidFill>
            <a:schemeClr val="tx1"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9341547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 Presentation- Word 2003—So that's How! Great Word features</Template>
  <TotalTime>8337</TotalTime>
  <Words>2652</Words>
  <Application>Microsoft Office PowerPoint</Application>
  <PresentationFormat>A4 용지(210x297mm)</PresentationFormat>
  <Paragraphs>534</Paragraphs>
  <Slides>33</Slides>
  <Notes>32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42" baseType="lpstr">
      <vt:lpstr>나눔고딕</vt:lpstr>
      <vt:lpstr>맑은 고딕</vt:lpstr>
      <vt:lpstr>Arial</vt:lpstr>
      <vt:lpstr>Tahoma</vt:lpstr>
      <vt:lpstr>Verdana</vt:lpstr>
      <vt:lpstr>Wingdings</vt:lpstr>
      <vt:lpstr>Wingdings 2</vt:lpstr>
      <vt:lpstr>Wingdings 3</vt:lpstr>
      <vt:lpstr>Concourse</vt:lpstr>
      <vt:lpstr>맨먼스 미신 독후감 발표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1반_4조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1반_4조_독후감발표</dc:title>
  <dc:subject>맨머스미신</dc:subject>
  <dc:creator>1분반4조</dc:creator>
  <cp:lastModifiedBy>최재혁</cp:lastModifiedBy>
  <cp:revision>980</cp:revision>
  <dcterms:created xsi:type="dcterms:W3CDTF">2007-11-23T12:27:56Z</dcterms:created>
  <dcterms:modified xsi:type="dcterms:W3CDTF">2016-04-15T14:03:55Z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TC012256811033</vt:lpwstr>
  </property>
</Properties>
</file>