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262" r:id="rId4"/>
    <p:sldId id="263" r:id="rId5"/>
    <p:sldId id="268" r:id="rId6"/>
    <p:sldId id="270" r:id="rId7"/>
    <p:sldId id="271" r:id="rId8"/>
    <p:sldId id="264" r:id="rId9"/>
    <p:sldId id="265" r:id="rId10"/>
    <p:sldId id="272" r:id="rId11"/>
    <p:sldId id="273" r:id="rId12"/>
    <p:sldId id="275" r:id="rId13"/>
    <p:sldId id="277" r:id="rId14"/>
    <p:sldId id="278" r:id="rId15"/>
    <p:sldId id="279" r:id="rId16"/>
    <p:sldId id="280" r:id="rId17"/>
    <p:sldId id="286" r:id="rId18"/>
    <p:sldId id="281" r:id="rId19"/>
    <p:sldId id="283" r:id="rId20"/>
    <p:sldId id="287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285" r:id="rId35"/>
    <p:sldId id="303" r:id="rId36"/>
    <p:sldId id="302" r:id="rId37"/>
    <p:sldId id="304" r:id="rId38"/>
    <p:sldId id="30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000"/>
    <a:srgbClr val="521A1E"/>
    <a:srgbClr val="909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50"/>
  </p:normalViewPr>
  <p:slideViewPr>
    <p:cSldViewPr snapToGrid="0" snapToObjects="1">
      <p:cViewPr>
        <p:scale>
          <a:sx n="76" d="100"/>
          <a:sy n="76" d="100"/>
        </p:scale>
        <p:origin x="-1158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5823C-314A-1445-B0B6-AC41D79B42EC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9617F-532C-6849-BBF0-4F2D255BB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9617F-532C-6849-BBF0-4F2D255BB3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961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4539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1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2731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278"/>
            <a:ext cx="8229600" cy="673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5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1670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16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1669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4000" b="0" cap="all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1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2731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278"/>
            <a:ext cx="8229600" cy="673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677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677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2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2731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3646"/>
            <a:ext cx="8229600" cy="683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03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03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2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2731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748"/>
            <a:ext cx="8229600" cy="715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2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2731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2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0583"/>
            <a:ext cx="2133600" cy="212730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099"/>
            <a:ext cx="5111750" cy="43222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3222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1670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166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60583"/>
            <a:ext cx="2133600" cy="211669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8894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4791" y="808073"/>
            <a:ext cx="7974418" cy="37020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55679"/>
            <a:ext cx="5486400" cy="5593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60581"/>
            <a:ext cx="2133600" cy="211669"/>
          </a:xfrm>
        </p:spPr>
        <p:txBody>
          <a:bodyPr/>
          <a:lstStyle/>
          <a:p>
            <a:fld id="{B8672867-4B84-3044-819A-BDD5809F0F3B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1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60583"/>
            <a:ext cx="2133600" cy="211667"/>
          </a:xfrm>
        </p:spPr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AM-PrimaryMarkA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5667" y="-366538"/>
            <a:ext cx="2328333" cy="162983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633019"/>
            <a:ext cx="9144000" cy="221349"/>
          </a:xfrm>
          <a:prstGeom prst="rect">
            <a:avLst/>
          </a:prstGeom>
          <a:solidFill>
            <a:srgbClr val="90908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581560"/>
            <a:ext cx="9144000" cy="0"/>
          </a:xfrm>
          <a:prstGeom prst="line">
            <a:avLst/>
          </a:prstGeom>
          <a:ln w="19050">
            <a:solidFill>
              <a:srgbClr val="90908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184509"/>
            <a:ext cx="9144000" cy="673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" name="Rectangle 2"/>
          <p:cNvSpPr/>
          <p:nvPr/>
        </p:nvSpPr>
        <p:spPr>
          <a:xfrm>
            <a:off x="-5480" y="4457103"/>
            <a:ext cx="9144000" cy="2064151"/>
          </a:xfrm>
          <a:prstGeom prst="rect">
            <a:avLst/>
          </a:prstGeom>
          <a:solidFill>
            <a:srgbClr val="90908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29358"/>
            <a:ext cx="7772400" cy="10371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TIME SERIES Forecasting </a:t>
            </a:r>
            <a:r>
              <a:rPr lang="en-US" sz="3600" dirty="0" smtClean="0">
                <a:solidFill>
                  <a:schemeClr val="bg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OF STOCK MARKET </a:t>
            </a:r>
            <a:endParaRPr lang="en-US" sz="3600" dirty="0">
              <a:solidFill>
                <a:schemeClr val="bg1"/>
              </a:solidFill>
              <a:cs typeface="Frutiger LT Std 55 Roman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5528" y="5766522"/>
            <a:ext cx="7772400" cy="59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cs typeface="Frutiger LT Std 55 Roman"/>
              </a:rPr>
              <a:t>PRESENTED BY:  </a:t>
            </a:r>
          </a:p>
          <a:p>
            <a:r>
              <a:rPr lang="en-US" sz="1800" dirty="0" smtClean="0">
                <a:solidFill>
                  <a:schemeClr val="bg1"/>
                </a:solidFill>
                <a:cs typeface="Frutiger LT Std 55 Roman"/>
              </a:rPr>
              <a:t>ELAVARASAN.S</a:t>
            </a:r>
            <a:endParaRPr lang="en-US" sz="1800" dirty="0">
              <a:solidFill>
                <a:schemeClr val="bg1"/>
              </a:solidFill>
              <a:cs typeface="Frutiger LT Std 55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22062"/>
            <a:ext cx="9144000" cy="0"/>
          </a:xfrm>
          <a:prstGeom prst="line">
            <a:avLst/>
          </a:prstGeom>
          <a:ln w="19050">
            <a:solidFill>
              <a:srgbClr val="90908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4681873"/>
            <a:ext cx="9144000" cy="0"/>
          </a:xfrm>
          <a:prstGeom prst="line">
            <a:avLst/>
          </a:prstGeom>
          <a:ln w="19050">
            <a:solidFill>
              <a:srgbClr val="90908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1" y="2560447"/>
            <a:ext cx="2297725" cy="171831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97723" y="2562108"/>
            <a:ext cx="3800477" cy="1716653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8200" y="2549580"/>
            <a:ext cx="3045800" cy="170805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3675" y="838496"/>
            <a:ext cx="2600325" cy="173322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7479" y="825970"/>
            <a:ext cx="3056196" cy="173322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480" y="813443"/>
            <a:ext cx="3492959" cy="173322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Data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Standard &amp; Poor's 500, often abbreviated as the S&amp;P 500, or just the S&amp;P, is an American stock market index based on the market capitalizations of 500 large companies having common stock listed on the NYSE or NASDAQ.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S&amp;P 500 is a good representative of US stock market as well as US economy.</a:t>
            </a:r>
          </a:p>
          <a:p>
            <a:endParaRPr lang="en-US" sz="2400" dirty="0"/>
          </a:p>
          <a:p>
            <a:r>
              <a:rPr lang="en-US" sz="2400" dirty="0"/>
              <a:t>Stock Prices from January, 1995 to March 2018 are used for forecasting.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Exploratory Data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3" name="Picture 3" descr="C:\Users\Shubham\Downloads\snp_daily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1600200"/>
            <a:ext cx="8531224" cy="426561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Some Key Concepts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r>
              <a:rPr lang="en-US" sz="2600" dirty="0"/>
              <a:t>Random Walk</a:t>
            </a:r>
          </a:p>
          <a:p>
            <a:endParaRPr lang="en-US" sz="1800" dirty="0"/>
          </a:p>
          <a:p>
            <a:pPr algn="ctr">
              <a:buNone/>
            </a:pPr>
            <a:r>
              <a:rPr lang="en-US" sz="2400" i="1" dirty="0"/>
              <a:t>X(t) = X(t-1) + </a:t>
            </a:r>
            <a:r>
              <a:rPr lang="en-US" sz="2400" i="1" dirty="0" err="1"/>
              <a:t>Er</a:t>
            </a:r>
            <a:r>
              <a:rPr lang="en-US" sz="2400" i="1" dirty="0"/>
              <a:t>(t)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3421299"/>
            <a:ext cx="51435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8346"/>
            <a:ext cx="8229600" cy="6733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Exploratory Data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S&amp;P 500 Daily Stock Prices</a:t>
            </a:r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3" name="Picture 3" descr="C:\Users\Shubham\Downloads\snp_daily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2092569"/>
            <a:ext cx="8531224" cy="426561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Exploratory Data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Trend</a:t>
            </a:r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4" name="Picture 2" descr="C:\Users\Shubham\Downloads\snp_trend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0093"/>
            <a:ext cx="8208499" cy="41042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Exploratory Data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err="1"/>
              <a:t>Stationarity</a:t>
            </a:r>
            <a:endParaRPr lang="en-US" sz="24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8" name="Picture 2" descr="C:\Users\Shubham\Downloads\Stationarity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1997677"/>
            <a:ext cx="8721839" cy="43609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Exploratory Data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Auto-Correlation</a:t>
            </a:r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3" name="Picture 3" descr="C:\Users\Shubham\Downloads\Auto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1983545"/>
            <a:ext cx="8292906" cy="414645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Exploratory Data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Auto-Correlation</a:t>
            </a:r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0" name="Picture 2" descr="C:\Users\Shubham\Downloads\Auto_log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2100018"/>
            <a:ext cx="8440616" cy="422030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Exploratory Data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S&amp;P 500 </a:t>
            </a:r>
            <a:r>
              <a:rPr lang="en-US" sz="2400" dirty="0" err="1"/>
              <a:t>vs</a:t>
            </a:r>
            <a:r>
              <a:rPr lang="en-US" sz="2400" dirty="0"/>
              <a:t> GDP</a:t>
            </a:r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6" name="Picture 2" descr="C:\Users\Shubham\Downloads\snp_qtrly vs gdp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52357"/>
            <a:ext cx="8468750" cy="423437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/>
              <a:t>ARIMA</a:t>
            </a:r>
          </a:p>
          <a:p>
            <a:pPr>
              <a:buNone/>
            </a:pPr>
            <a:r>
              <a:rPr lang="en-US" sz="2400" dirty="0"/>
              <a:t>	Stands for </a:t>
            </a:r>
            <a:r>
              <a:rPr lang="en-US" sz="2400" b="1" dirty="0"/>
              <a:t>Autoregressive Integrated Moving Average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AR (Autoregressive model):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200" dirty="0"/>
              <a:t>The autoregressive model specifies that the output variable depends linearly on its own previous values</a:t>
            </a:r>
          </a:p>
          <a:p>
            <a:pPr>
              <a:buNone/>
            </a:pPr>
            <a:r>
              <a:rPr lang="en-US" sz="2200" dirty="0"/>
              <a:t>	</a:t>
            </a:r>
          </a:p>
          <a:p>
            <a:pPr>
              <a:buNone/>
            </a:pPr>
            <a:r>
              <a:rPr lang="en-US" sz="2200" dirty="0"/>
              <a:t>			AR(p) </a:t>
            </a:r>
            <a:r>
              <a:rPr lang="en-US" sz="2200" dirty="0" err="1"/>
              <a:t>Y</a:t>
            </a:r>
            <a:r>
              <a:rPr lang="en-US" sz="2200" baseline="-25000" dirty="0" err="1"/>
              <a:t>t</a:t>
            </a:r>
            <a:r>
              <a:rPr lang="en-US" sz="2200" dirty="0"/>
              <a:t> = β</a:t>
            </a:r>
            <a:r>
              <a:rPr lang="en-US" sz="2200" baseline="-25000" dirty="0"/>
              <a:t>0</a:t>
            </a:r>
            <a:r>
              <a:rPr lang="en-US" sz="2200" dirty="0"/>
              <a:t> + β</a:t>
            </a:r>
            <a:r>
              <a:rPr lang="en-US" sz="2200" baseline="-25000" dirty="0"/>
              <a:t>1</a:t>
            </a:r>
            <a:r>
              <a:rPr lang="en-US" sz="2200" dirty="0"/>
              <a:t>Y</a:t>
            </a:r>
            <a:r>
              <a:rPr lang="en-US" sz="2200" baseline="-25000" dirty="0"/>
              <a:t>t-1</a:t>
            </a:r>
            <a:r>
              <a:rPr lang="en-US" sz="2200" dirty="0"/>
              <a:t> + β</a:t>
            </a:r>
            <a:r>
              <a:rPr lang="en-US" sz="2200" baseline="-25000" dirty="0"/>
              <a:t>2</a:t>
            </a:r>
            <a:r>
              <a:rPr lang="en-US" sz="2200" dirty="0"/>
              <a:t>Y</a:t>
            </a:r>
            <a:r>
              <a:rPr lang="en-US" sz="2200" baseline="-25000" dirty="0"/>
              <a:t>t-2</a:t>
            </a:r>
            <a:r>
              <a:rPr lang="en-US" sz="2200" dirty="0"/>
              <a:t> + ... + </a:t>
            </a:r>
            <a:r>
              <a:rPr lang="en-US" sz="2200" dirty="0" err="1"/>
              <a:t>β</a:t>
            </a:r>
            <a:r>
              <a:rPr lang="en-US" sz="2200" baseline="-25000" dirty="0" err="1"/>
              <a:t>p</a:t>
            </a:r>
            <a:r>
              <a:rPr lang="en-US" sz="2200" dirty="0" err="1"/>
              <a:t>Y</a:t>
            </a:r>
            <a:r>
              <a:rPr lang="en-US" sz="2200" baseline="-25000" dirty="0" err="1"/>
              <a:t>t</a:t>
            </a:r>
            <a:r>
              <a:rPr lang="en-US" sz="2200" baseline="-25000" dirty="0"/>
              <a:t>-p</a:t>
            </a:r>
            <a:r>
              <a:rPr lang="en-US" sz="2200" dirty="0"/>
              <a:t> + e</a:t>
            </a:r>
            <a:r>
              <a:rPr lang="en-US" sz="2200" baseline="-25000" dirty="0"/>
              <a:t>t</a:t>
            </a:r>
            <a:endParaRPr lang="en-US" sz="22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forecasting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3077892"/>
            <a:ext cx="3905072" cy="281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077892"/>
            <a:ext cx="3429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1520" y="1772529"/>
            <a:ext cx="7540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Forecasting is the process of making predictions of the future based on past and present data!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417637"/>
            <a:ext cx="7983415" cy="5440363"/>
          </a:xfrm>
        </p:spPr>
        <p:txBody>
          <a:bodyPr>
            <a:normAutofit/>
          </a:bodyPr>
          <a:lstStyle/>
          <a:p>
            <a:r>
              <a:rPr lang="en-US" sz="2400" dirty="0"/>
              <a:t>MA (Moving Average):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200" dirty="0"/>
              <a:t>Moving average model is a common approach for modeling </a:t>
            </a:r>
            <a:r>
              <a:rPr lang="en-US" sz="2200" dirty="0" err="1"/>
              <a:t>univariate</a:t>
            </a:r>
            <a:r>
              <a:rPr lang="en-US" sz="2200" dirty="0"/>
              <a:t> time series. It specifies that the output variable depends linearly on the current and various past values.</a:t>
            </a:r>
          </a:p>
          <a:p>
            <a:pPr>
              <a:buNone/>
            </a:pPr>
            <a:r>
              <a:rPr lang="en-US" sz="2200" dirty="0"/>
              <a:t>	</a:t>
            </a:r>
          </a:p>
          <a:p>
            <a:pPr>
              <a:buNone/>
            </a:pPr>
            <a:r>
              <a:rPr lang="en-US" sz="2200" dirty="0"/>
              <a:t>			MA (q) </a:t>
            </a:r>
            <a:r>
              <a:rPr lang="en-US" sz="2200" dirty="0" err="1"/>
              <a:t>Y</a:t>
            </a:r>
            <a:r>
              <a:rPr lang="en-US" sz="2200" baseline="-25000" dirty="0" err="1"/>
              <a:t>t</a:t>
            </a:r>
            <a:r>
              <a:rPr lang="en-US" sz="2200" dirty="0"/>
              <a:t> =  µ + e</a:t>
            </a:r>
            <a:r>
              <a:rPr lang="en-US" sz="2200" baseline="-25000" dirty="0"/>
              <a:t>t</a:t>
            </a:r>
            <a:r>
              <a:rPr lang="en-US" sz="2200" dirty="0"/>
              <a:t> + θ</a:t>
            </a:r>
            <a:r>
              <a:rPr lang="en-US" sz="2200" baseline="-25000" dirty="0"/>
              <a:t>1</a:t>
            </a:r>
            <a:r>
              <a:rPr lang="en-US" sz="2200" dirty="0"/>
              <a:t>e</a:t>
            </a:r>
            <a:r>
              <a:rPr lang="en-US" sz="2200" baseline="-25000" dirty="0"/>
              <a:t>t-1</a:t>
            </a:r>
            <a:r>
              <a:rPr lang="en-US" sz="2200" dirty="0"/>
              <a:t> + θ</a:t>
            </a:r>
            <a:r>
              <a:rPr lang="en-US" sz="2200" baseline="-25000" dirty="0"/>
              <a:t>2</a:t>
            </a:r>
            <a:r>
              <a:rPr lang="en-US" sz="2200" dirty="0"/>
              <a:t>e</a:t>
            </a:r>
            <a:r>
              <a:rPr lang="en-US" sz="2200" baseline="-25000" dirty="0"/>
              <a:t>t-2</a:t>
            </a:r>
            <a:r>
              <a:rPr lang="en-US" sz="2200" dirty="0"/>
              <a:t> + ... + </a:t>
            </a:r>
            <a:r>
              <a:rPr lang="en-US" sz="2200" dirty="0" err="1"/>
              <a:t>θ</a:t>
            </a:r>
            <a:r>
              <a:rPr lang="en-US" sz="2200" baseline="-25000" dirty="0" err="1"/>
              <a:t>q</a:t>
            </a:r>
            <a:r>
              <a:rPr lang="en-US" sz="2200" dirty="0"/>
              <a:t> e</a:t>
            </a:r>
            <a:r>
              <a:rPr lang="en-US" sz="2200" baseline="-25000" dirty="0"/>
              <a:t>t-q	</a:t>
            </a:r>
            <a:endParaRPr lang="en-US" sz="2200" dirty="0"/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*	ARIMA models are generally denoted ARIMA(</a:t>
            </a:r>
            <a:r>
              <a:rPr lang="en-US" sz="2200" i="1" dirty="0" err="1"/>
              <a:t>p</a:t>
            </a:r>
            <a:r>
              <a:rPr lang="en-US" sz="2200" dirty="0" err="1"/>
              <a:t>,</a:t>
            </a:r>
            <a:r>
              <a:rPr lang="en-US" sz="2200" i="1" dirty="0" err="1"/>
              <a:t>d</a:t>
            </a:r>
            <a:r>
              <a:rPr lang="en-US" sz="2200" dirty="0" err="1"/>
              <a:t>,</a:t>
            </a:r>
            <a:r>
              <a:rPr lang="en-US" sz="2200" i="1" dirty="0" err="1"/>
              <a:t>q</a:t>
            </a:r>
            <a:r>
              <a:rPr lang="en-US" sz="2200" dirty="0"/>
              <a:t>) where parameters </a:t>
            </a:r>
            <a:r>
              <a:rPr lang="en-US" sz="2200" i="1" dirty="0"/>
              <a:t>p</a:t>
            </a:r>
            <a:r>
              <a:rPr lang="en-US" sz="2200" dirty="0"/>
              <a:t>, </a:t>
            </a:r>
            <a:r>
              <a:rPr lang="en-US" sz="2200" i="1" dirty="0"/>
              <a:t>d</a:t>
            </a:r>
            <a:r>
              <a:rPr lang="en-US" sz="2200" dirty="0"/>
              <a:t>, and </a:t>
            </a:r>
            <a:r>
              <a:rPr lang="en-US" sz="2200" i="1" dirty="0"/>
              <a:t>q</a:t>
            </a:r>
            <a:r>
              <a:rPr lang="en-US" sz="2200" dirty="0"/>
              <a:t> are non-negative integers, </a:t>
            </a:r>
            <a:r>
              <a:rPr lang="en-US" sz="2200" i="1" dirty="0"/>
              <a:t>p</a:t>
            </a:r>
            <a:r>
              <a:rPr lang="en-US" sz="2200" dirty="0"/>
              <a:t> is the order (number of time lags) of the autoregressive model, </a:t>
            </a:r>
            <a:r>
              <a:rPr lang="en-US" sz="2200" i="1" dirty="0"/>
              <a:t>d</a:t>
            </a:r>
            <a:r>
              <a:rPr lang="en-US" sz="2200" dirty="0"/>
              <a:t> is the degree of differencing (the number of times the data have had past values subtracted), and </a:t>
            </a:r>
            <a:r>
              <a:rPr lang="en-US" sz="2200" i="1" dirty="0"/>
              <a:t>q</a:t>
            </a:r>
            <a:r>
              <a:rPr lang="en-US" sz="2200" dirty="0"/>
              <a:t> is the order of the moving average model.</a:t>
            </a:r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r>
              <a:rPr lang="en-US" sz="2200" dirty="0"/>
              <a:t>RNN– Recurrent Neural Networks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What is RNN ?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Why are we using RNN for time series 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Why not regular Neural Nets? 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Context </a:t>
            </a:r>
          </a:p>
          <a:p>
            <a:r>
              <a:rPr lang="en-US" sz="2200" dirty="0"/>
              <a:t>Simple multi-layered neural networks classifiers – When given a certain input, tag the input as belonging to one of the many classes.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583C2A-E176-CF45-A08D-24DBC46D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04" y="3058057"/>
            <a:ext cx="5308373" cy="2587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09F1D8A-75C2-D342-89CB-2782744D0E18}"/>
              </a:ext>
            </a:extLst>
          </p:cNvPr>
          <p:cNvSpPr txBox="1"/>
          <p:nvPr/>
        </p:nvSpPr>
        <p:spPr>
          <a:xfrm>
            <a:off x="1782891" y="5791772"/>
            <a:ext cx="5272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www.pyimagesearch.com</a:t>
            </a:r>
            <a:r>
              <a:rPr lang="en-US" sz="1050" dirty="0"/>
              <a:t>/2016/09/26/a-simple-neural-network-with-python-and-</a:t>
            </a:r>
            <a:r>
              <a:rPr lang="en-US" sz="1050" dirty="0" err="1"/>
              <a:t>keras</a:t>
            </a:r>
            <a:r>
              <a:rPr lang="en-US" sz="1050" dirty="0"/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RNN</a:t>
            </a:r>
          </a:p>
          <a:p>
            <a:endParaRPr lang="en-US" sz="2200" dirty="0"/>
          </a:p>
          <a:p>
            <a:r>
              <a:rPr lang="en-US" sz="2200" dirty="0"/>
              <a:t>As the RNN traverses the input sequence, output for every input also becomes a part of the input for the next item of the sequence.</a:t>
            </a:r>
          </a:p>
          <a:p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81B6BE-B3B2-9448-8C6C-EE56A3A1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3488218"/>
            <a:ext cx="5359400" cy="260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6A204F-DC67-254E-A2A5-C0A6E8F4090A}"/>
              </a:ext>
            </a:extLst>
          </p:cNvPr>
          <p:cNvSpPr txBox="1"/>
          <p:nvPr/>
        </p:nvSpPr>
        <p:spPr>
          <a:xfrm>
            <a:off x="2603800" y="6220047"/>
            <a:ext cx="393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iamtrask.github.io</a:t>
            </a:r>
            <a:r>
              <a:rPr lang="en-US" sz="1200" dirty="0"/>
              <a:t>/2015/11/15/anyone-can-code-</a:t>
            </a:r>
            <a:r>
              <a:rPr lang="en-US" sz="1200" dirty="0" err="1"/>
              <a:t>lstm</a:t>
            </a:r>
            <a:r>
              <a:rPr lang="en-US" sz="1200" dirty="0"/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RNN</a:t>
            </a:r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EC0B21-9364-D442-8C74-B620675B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101850"/>
            <a:ext cx="7137400" cy="265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7B54FA-EA9E-584B-83B0-3732ECCB4088}"/>
              </a:ext>
            </a:extLst>
          </p:cNvPr>
          <p:cNvSpPr txBox="1"/>
          <p:nvPr/>
        </p:nvSpPr>
        <p:spPr>
          <a:xfrm>
            <a:off x="2603800" y="4661714"/>
            <a:ext cx="393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iamtrask.github.io</a:t>
            </a:r>
            <a:r>
              <a:rPr lang="en-US" sz="1200" dirty="0"/>
              <a:t>/2015/11/15/anyone-can-code-</a:t>
            </a:r>
            <a:r>
              <a:rPr lang="en-US" sz="1200" dirty="0" err="1"/>
              <a:t>lstm</a:t>
            </a:r>
            <a:r>
              <a:rPr lang="en-US" sz="1200" dirty="0"/>
              <a:t>/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RNN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There can be 2 types: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464A77-188B-5F4D-B3FC-67E584BAE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89" y="3109383"/>
            <a:ext cx="5410200" cy="55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EA0ABCB-B43C-7548-ACCC-BAF7D82F4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89" y="3729037"/>
            <a:ext cx="5143500" cy="787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RNN:-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Lets see which one works better or which one has better memory: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1) Hidden Layer Re-</a:t>
            </a:r>
            <a:r>
              <a:rPr lang="en-US" sz="2200" dirty="0" err="1"/>
              <a:t>occurance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DBC184-6149-6449-8F92-2FFFA9B79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3668183"/>
            <a:ext cx="5664200" cy="173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A7D77D-7C77-624D-A91F-9424BC201345}"/>
              </a:ext>
            </a:extLst>
          </p:cNvPr>
          <p:cNvSpPr txBox="1"/>
          <p:nvPr/>
        </p:nvSpPr>
        <p:spPr>
          <a:xfrm>
            <a:off x="1763828" y="5484710"/>
            <a:ext cx="393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iamtrask.github.io</a:t>
            </a:r>
            <a:r>
              <a:rPr lang="en-US" sz="1200" dirty="0"/>
              <a:t>/2015/11/15/anyone-can-code-</a:t>
            </a:r>
            <a:r>
              <a:rPr lang="en-US" sz="1200" dirty="0" err="1"/>
              <a:t>lstm</a:t>
            </a:r>
            <a:r>
              <a:rPr lang="en-US" sz="1200" dirty="0"/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RNN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2) Input layer re-</a:t>
            </a:r>
            <a:r>
              <a:rPr lang="en-US" sz="2200" dirty="0" err="1"/>
              <a:t>occurance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9F5A777-4966-294E-80C8-6840E731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3572589"/>
            <a:ext cx="53594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BA9FA55-FFEC-D547-B210-A14023F5342E}"/>
              </a:ext>
            </a:extLst>
          </p:cNvPr>
          <p:cNvSpPr txBox="1"/>
          <p:nvPr/>
        </p:nvSpPr>
        <p:spPr>
          <a:xfrm>
            <a:off x="1519279" y="5293052"/>
            <a:ext cx="393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iamtrask.github.io</a:t>
            </a:r>
            <a:r>
              <a:rPr lang="en-US" sz="1200" dirty="0"/>
              <a:t>/2015/11/15/anyone-can-code-</a:t>
            </a:r>
            <a:r>
              <a:rPr lang="en-US" sz="1200" dirty="0" err="1"/>
              <a:t>lstm</a:t>
            </a:r>
            <a:r>
              <a:rPr lang="en-US" sz="1200" dirty="0"/>
              <a:t>/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Memory of RNN: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449C09C-0302-864C-8E1E-A6232362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305050"/>
            <a:ext cx="5207000" cy="2247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Memory of RNN: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A3BA488-4CE9-5C44-A6C8-7E11D455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76" y="2386013"/>
            <a:ext cx="6388100" cy="2349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forecasting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Coming up with predictions is important.</a:t>
            </a:r>
          </a:p>
          <a:p>
            <a:endParaRPr lang="en-US" sz="2400" dirty="0"/>
          </a:p>
          <a:p>
            <a:r>
              <a:rPr lang="en-US" sz="2400" dirty="0"/>
              <a:t>It is also very hard since none has the correct model of the world.</a:t>
            </a:r>
          </a:p>
          <a:p>
            <a:endParaRPr lang="en-US" sz="2400" dirty="0"/>
          </a:p>
          <a:p>
            <a:r>
              <a:rPr lang="en-US" sz="2400" dirty="0"/>
              <a:t>Explaining a particular kind of prediction is equally important, since you can make a more compelling case out of 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Hidden layer of RNN: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E1EC15-77E0-204C-8376-1F80F968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1577"/>
            <a:ext cx="7886296" cy="33965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RNN with LSTM: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Long Short Term Memory is a RNN architecture which addresses the problem of training over long sequences and retaining memory. </a:t>
            </a:r>
          </a:p>
          <a:p>
            <a:endParaRPr lang="en-US" sz="2200" dirty="0"/>
          </a:p>
          <a:p>
            <a:r>
              <a:rPr lang="en-US" sz="2200" dirty="0"/>
              <a:t>A simple recurrent network suffers from a fundamental problem of not being able to capture long-term dependencies in a sequence.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Hidden layer of RNN with LSTM cell:</a:t>
            </a:r>
          </a:p>
          <a:p>
            <a:pPr marL="0" indent="0">
              <a:buNone/>
            </a:pPr>
            <a:r>
              <a:rPr lang="en-US" sz="2200" dirty="0"/>
              <a:t>LSTM = Long short term memory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4AB85D-893D-7D41-9388-D323F55D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2501143"/>
            <a:ext cx="7421525" cy="32350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Hidden layer of RNN with LSTM cell:</a:t>
            </a:r>
          </a:p>
          <a:p>
            <a:pPr marL="0" indent="0">
              <a:buNone/>
            </a:pPr>
            <a:r>
              <a:rPr lang="en-US" sz="2200" dirty="0"/>
              <a:t>LSTM = Long short term memory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AE7FB55-6B5E-8C42-B287-B74EEB361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358" y="2426094"/>
            <a:ext cx="4724400" cy="265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7918E77-E27D-5642-88D1-48D5393DB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4" y="2785533"/>
            <a:ext cx="2070100" cy="1765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Prediction &amp; Comparison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ARIMA</a:t>
            </a:r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3249"/>
            <a:ext cx="8494713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Prediction &amp; Comparison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RNN</a:t>
            </a:r>
            <a:endParaRPr lang="en-US" sz="28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08049AA-67E3-5A45-9B9A-3EAD69A3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2001577"/>
            <a:ext cx="8440616" cy="42203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Prediction &amp; Comparison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RNN</a:t>
            </a: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BBF5123-005B-D442-A250-19EA4B47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766"/>
            <a:ext cx="7336465" cy="36682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Prediction &amp; Comparison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MSE</a:t>
            </a:r>
          </a:p>
          <a:p>
            <a:pPr marL="0" indent="0">
              <a:buNone/>
            </a:pPr>
            <a:r>
              <a:rPr lang="en-US" sz="2400" dirty="0"/>
              <a:t>MSE (ARIMA): 10835.62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MSE (RNN): 6864.68</a:t>
            </a:r>
            <a:endParaRPr lang="en-US" sz="28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242" name="AutoShape 2" descr="https://mail.google.com/mail/u/0/?ui=2&amp;ik=5f1b80e903&amp;view=fimg&amp;th=162bf903ecb53ace&amp;attid=0.1.1&amp;disp=emb&amp;attbid=ANGjdJ_BHhPIwAGvP-cbxnmpUCcOvEI19pXDaIoHVaWj2g9yafrG8qvcKXRlRnauFH7DsW60_NGsAbgTHcEMqXlWF7vDzhghWR6EUWXaBVpLiEMo32I66BZ62e48Cq0&amp;sz=s0-l75-ft&amp;ats=1523632356543&amp;rm=162bf903ecb53ace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1737" y="125260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  <p:pic>
        <p:nvPicPr>
          <p:cNvPr id="1026" name="Picture 2" descr="Thank you slide Vectors &amp; Illustrations for Free Downloa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9" y="1014609"/>
            <a:ext cx="7089328" cy="472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52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How to forecast?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8958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Are causal relationships necessary for forecasting?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i="1" dirty="0"/>
              <a:t>Not necessarily!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200" dirty="0"/>
              <a:t>A lot of times, the past observations of certain variables are the best forecasters of future observations.</a:t>
            </a:r>
          </a:p>
          <a:p>
            <a:pPr>
              <a:buNone/>
            </a:pPr>
            <a:endParaRPr lang="en-US" sz="2200" i="1" dirty="0"/>
          </a:p>
          <a:p>
            <a:r>
              <a:rPr lang="en-US" sz="2400" dirty="0"/>
              <a:t>Can we just use anything?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i="1" dirty="0"/>
              <a:t>Not necessarily, </a:t>
            </a:r>
            <a:r>
              <a:rPr lang="en-US" sz="2200" dirty="0"/>
              <a:t>since there are a lot of spurious co-movements.</a:t>
            </a:r>
          </a:p>
          <a:p>
            <a:pPr>
              <a:buNone/>
            </a:pPr>
            <a:endParaRPr lang="en-US" sz="2200" dirty="0"/>
          </a:p>
          <a:p>
            <a:r>
              <a:rPr lang="en-US" sz="2400" dirty="0"/>
              <a:t>What to do?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i="1" dirty="0"/>
              <a:t>Strike a balance!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200" dirty="0"/>
              <a:t>Good models are the ones that capture time series properties of the data, as well as adhere to some economic theory.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Some Key Concepts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r>
              <a:rPr lang="en-US" sz="2600" dirty="0"/>
              <a:t>Trend</a:t>
            </a:r>
          </a:p>
          <a:p>
            <a:pPr>
              <a:buNone/>
            </a:pPr>
            <a:r>
              <a:rPr lang="en-US" sz="2200" dirty="0"/>
              <a:t>	Trend is component of time series that represents variations of </a:t>
            </a:r>
            <a:r>
              <a:rPr lang="en-US" sz="2200" dirty="0" err="1"/>
              <a:t>ow</a:t>
            </a:r>
            <a:r>
              <a:rPr lang="en-US" sz="2200" dirty="0"/>
              <a:t> frequency (usually with period longer than 8 years).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713" y="2961724"/>
            <a:ext cx="8469086" cy="327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85143" y="6233271"/>
            <a:ext cx="410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www.oraylis.de/blog/trend-in-times-series-analysis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Some Key Concepts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r>
              <a:rPr lang="en-US" sz="2600" dirty="0"/>
              <a:t>Seasonality</a:t>
            </a:r>
          </a:p>
          <a:p>
            <a:pPr>
              <a:buNone/>
            </a:pPr>
            <a:r>
              <a:rPr lang="en-US" sz="2200" dirty="0"/>
              <a:t>	Seasonality is component of time series that represents intra year fluctuations. More or less stable year after year.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384" y="2996419"/>
            <a:ext cx="7765367" cy="309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04315" y="6091311"/>
            <a:ext cx="7139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www.epixanalytics.com/modelassist/AtRisk/Model_Assist.htm#Time_series/Seasonal_time_series.htm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Some Key Concepts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r>
              <a:rPr lang="en-US" sz="2600" dirty="0"/>
              <a:t>Trend + Seasonality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7618" y="2880784"/>
            <a:ext cx="7343336" cy="239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26079" y="5597667"/>
            <a:ext cx="409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http://www.gistatgroup.com/cat/examples/ex_1_4.html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SJIET</a:t>
            </a:r>
          </a:p>
          <a:p>
            <a:pPr algn="ctr"/>
            <a:r>
              <a:rPr lang="en-US" b="1" dirty="0" smtClean="0"/>
              <a:t>ELAVUR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Some Key Concepts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38576" y="3661953"/>
            <a:ext cx="3945769" cy="186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8576" y="1862128"/>
            <a:ext cx="3945769" cy="17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03385" y="1659988"/>
            <a:ext cx="343251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/>
              <a:t>  Stationary Series</a:t>
            </a:r>
          </a:p>
          <a:p>
            <a:endParaRPr lang="en-US" dirty="0"/>
          </a:p>
          <a:p>
            <a:endParaRPr lang="en-US" sz="2200" dirty="0"/>
          </a:p>
          <a:p>
            <a:pPr lvl="1">
              <a:buFont typeface="Wingdings" pitchFamily="2" charset="2"/>
              <a:buChar char="ü"/>
            </a:pPr>
            <a:r>
              <a:rPr lang="en-US" sz="2200" dirty="0"/>
              <a:t> Constant Mean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lvl="1">
              <a:buFont typeface="Wingdings" pitchFamily="2" charset="2"/>
              <a:buChar char="ü"/>
            </a:pPr>
            <a:r>
              <a:rPr lang="en-US" sz="2200" dirty="0"/>
              <a:t> Constant Variance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4227" y="6006904"/>
            <a:ext cx="6808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Why do we care about ‘</a:t>
            </a:r>
            <a:r>
              <a:rPr lang="en-US" sz="2000" i="1" dirty="0" err="1"/>
              <a:t>Stationarity</a:t>
            </a:r>
            <a:r>
              <a:rPr lang="en-US" sz="2000" i="1" dirty="0"/>
              <a:t>’ in Time Series Forecasting?</a:t>
            </a:r>
          </a:p>
          <a:p>
            <a:endParaRPr lang="en-US" sz="2000" i="1" dirty="0"/>
          </a:p>
        </p:txBody>
      </p:sp>
      <p:sp>
        <p:nvSpPr>
          <p:cNvPr id="8" name="Rectangle 7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Some Key Concepts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00200"/>
            <a:ext cx="7983415" cy="4135967"/>
          </a:xfrm>
        </p:spPr>
        <p:txBody>
          <a:bodyPr>
            <a:normAutofit/>
          </a:bodyPr>
          <a:lstStyle/>
          <a:p>
            <a:r>
              <a:rPr lang="en-US" sz="2600" dirty="0"/>
              <a:t>Random Walk</a:t>
            </a:r>
          </a:p>
          <a:p>
            <a:endParaRPr lang="en-US" sz="1800" dirty="0"/>
          </a:p>
          <a:p>
            <a:pPr algn="ctr">
              <a:buNone/>
            </a:pPr>
            <a:r>
              <a:rPr lang="en-US" sz="2400" i="1" dirty="0"/>
              <a:t>X(t) = X(t-1) + </a:t>
            </a:r>
            <a:r>
              <a:rPr lang="en-US" sz="2400" i="1" dirty="0" err="1"/>
              <a:t>Er</a:t>
            </a:r>
            <a:r>
              <a:rPr lang="en-US" sz="2400" i="1" dirty="0"/>
              <a:t>(t)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3421299"/>
            <a:ext cx="51435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1737" y="162838"/>
            <a:ext cx="2154477" cy="5761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SJIET</a:t>
            </a:r>
          </a:p>
          <a:p>
            <a:pPr algn="ctr"/>
            <a:r>
              <a:rPr lang="en-US" dirty="0" smtClean="0"/>
              <a:t>ELAVUR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565</Words>
  <Application>Microsoft Office PowerPoint</Application>
  <PresentationFormat>On-screen Show (4:3)</PresentationFormat>
  <Paragraphs>232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TIME SERIES Forecasting OF STOCK MARKET </vt:lpstr>
      <vt:lpstr>forecasting</vt:lpstr>
      <vt:lpstr>forecasting</vt:lpstr>
      <vt:lpstr>How to forecast?</vt:lpstr>
      <vt:lpstr>Some Key Concepts</vt:lpstr>
      <vt:lpstr>Some Key Concepts</vt:lpstr>
      <vt:lpstr>Some Key Concepts</vt:lpstr>
      <vt:lpstr>Some Key Concepts</vt:lpstr>
      <vt:lpstr>Some Key Concepts</vt:lpstr>
      <vt:lpstr>Data</vt:lpstr>
      <vt:lpstr>Exploratory Data Analysis</vt:lpstr>
      <vt:lpstr>Some Key Concepts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Prediction &amp; Comparison</vt:lpstr>
      <vt:lpstr>Prediction &amp; Comparison</vt:lpstr>
      <vt:lpstr>Prediction &amp; Comparison</vt:lpstr>
      <vt:lpstr>Prediction &amp; Comparison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STUDENT</cp:lastModifiedBy>
  <cp:revision>65</cp:revision>
  <dcterms:created xsi:type="dcterms:W3CDTF">2012-12-04T20:42:30Z</dcterms:created>
  <dcterms:modified xsi:type="dcterms:W3CDTF">2024-03-28T11:34:40Z</dcterms:modified>
</cp:coreProperties>
</file>