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2" r:id="rId3"/>
    <p:sldId id="276" r:id="rId4"/>
    <p:sldId id="266" r:id="rId5"/>
    <p:sldId id="277" r:id="rId6"/>
    <p:sldId id="262" r:id="rId7"/>
    <p:sldId id="263" r:id="rId8"/>
    <p:sldId id="264" r:id="rId9"/>
    <p:sldId id="267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7A3769-973A-471F-AE95-803ACD9DB45A}" type="datetime1">
              <a:rPr lang="it-IT" smtClean="0"/>
              <a:t>10/01/2022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B562AB-E890-432E-8086-3C35B5B6BC74}" type="datetime1">
              <a:rPr lang="it-IT" smtClean="0"/>
              <a:t>10/01/2022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6B2AB89-642D-461B-88E3-BE7E49276E6D}" type="datetime1">
              <a:rPr lang="it-IT" smtClean="0"/>
              <a:t>10/01/2022</a:t>
            </a:fld>
            <a:endParaRPr lang="en-US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F1C0-0F0C-4064-ABD6-C9C1782C86AE}" type="datetime1">
              <a:rPr lang="it-IT" smtClean="0"/>
              <a:t>10/01/2022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3A0FBA-A5A6-4E7F-AECA-E819E1A4206B}" type="datetime1">
              <a:rPr lang="it-IT" smtClean="0"/>
              <a:t>10/01/2022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0D28E-6F2F-4715-A424-3B01AC64AD4B}" type="datetime1">
              <a:rPr lang="it-IT" smtClean="0"/>
              <a:t>10/01/2022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953424F-4FD0-4DEA-A244-2F5A83926123}" type="datetime1">
              <a:rPr lang="it-IT" smtClean="0"/>
              <a:t>10/01/2022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87A35-6EB2-4106-87BE-5998F37E93E7}" type="datetime1">
              <a:rPr lang="it-IT" smtClean="0"/>
              <a:t>10/01/2022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A2449-0E6F-4EC8-9AF5-127FFF9E4F17}" type="datetime1">
              <a:rPr lang="it-IT" smtClean="0"/>
              <a:t>10/01/2022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CC08F-3232-4266-A826-505EFF618F02}" type="datetime1">
              <a:rPr lang="it-IT" smtClean="0"/>
              <a:t>10/01/2022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C19903-FCE7-40DD-9ABE-472E27EE3DF9}" type="datetime1">
              <a:rPr lang="it-IT" smtClean="0"/>
              <a:t>10/01/2022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4F848B3-DD0C-4C86-9703-1DC7B521FCF8}" type="datetime1">
              <a:rPr lang="it-IT" smtClean="0"/>
              <a:t>10/01/2022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11CFEF3-F103-4E31-9572-24F0BC84FDFF}" type="datetime1">
              <a:rPr lang="it-IT" smtClean="0"/>
              <a:t>10/01/2022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8228F9-9C50-4094-9999-09A1682E91E0}" type="datetime1">
              <a:rPr lang="it-IT" smtClean="0"/>
              <a:t>10/01/2022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Rettango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it-IT" sz="4400" dirty="0">
                <a:solidFill>
                  <a:schemeClr val="tx1"/>
                </a:solidFill>
              </a:rPr>
              <a:t>SPG – SPRINT 4</a:t>
            </a:r>
            <a:endParaRPr lang="it" sz="4400" dirty="0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it">
                <a:solidFill>
                  <a:schemeClr val="tx1"/>
                </a:solidFill>
              </a:rPr>
              <a:t>SE2 - GROUP P02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19A28E-6D0E-457B-BFCC-4D6FA40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SUGGESTIONS FROM PREVIOUS SPRINTS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A8F4CD-4610-45A1-B173-20901E468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 images to the products page </a:t>
            </a:r>
            <a:r>
              <a:rPr lang="en-US" sz="2800" dirty="0">
                <a:sym typeface="Wingdings" panose="05000000000000000000" pitchFamily="2" charset="2"/>
              </a:rPr>
              <a:t> DONE</a:t>
            </a:r>
          </a:p>
          <a:p>
            <a:r>
              <a:rPr lang="en-US" sz="2800" dirty="0"/>
              <a:t>Improve color palette </a:t>
            </a:r>
            <a:r>
              <a:rPr lang="en-US" sz="2800" dirty="0">
                <a:sym typeface="Wingdings" panose="05000000000000000000" pitchFamily="2" charset="2"/>
              </a:rPr>
              <a:t> DONE</a:t>
            </a:r>
          </a:p>
          <a:p>
            <a:r>
              <a:rPr lang="en-US" sz="2800" dirty="0"/>
              <a:t>Add color labels for different order statuses </a:t>
            </a:r>
            <a:r>
              <a:rPr lang="en-US" sz="2800" dirty="0">
                <a:sym typeface="Wingdings" panose="05000000000000000000" pitchFamily="2" charset="2"/>
              </a:rPr>
              <a:t> DONE</a:t>
            </a:r>
          </a:p>
          <a:p>
            <a:r>
              <a:rPr lang="en-US" sz="2800" dirty="0">
                <a:sym typeface="Wingdings" panose="05000000000000000000" pitchFamily="2" charset="2"/>
              </a:rPr>
              <a:t>Shop page: more user friendly  DONE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8118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35540C-41F5-4B44-9F1B-A61164E5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HORIZONTAL TASK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B1264F-D9D3-4202-B163-AB886E73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886723"/>
            <a:ext cx="10058400" cy="2239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Route: “/manager” and “/</a:t>
            </a:r>
            <a:r>
              <a:rPr lang="en-GB" sz="2800" dirty="0" err="1"/>
              <a:t>wworker</a:t>
            </a:r>
            <a:r>
              <a:rPr lang="en-GB" sz="2800" dirty="0"/>
              <a:t>”</a:t>
            </a:r>
          </a:p>
          <a:p>
            <a:pPr marL="0" indent="0">
              <a:buNone/>
            </a:pPr>
            <a:r>
              <a:rPr lang="en-GB" sz="2800" dirty="0"/>
              <a:t>These two roles have been created and each one has a private interface where he can choose the action to perform.</a:t>
            </a:r>
          </a:p>
        </p:txBody>
      </p:sp>
      <p:pic>
        <p:nvPicPr>
          <p:cNvPr id="4" name="Elemento grafico 3" descr="Badge Segno di spunta con riempimento a tinta unita">
            <a:extLst>
              <a:ext uri="{FF2B5EF4-FFF2-40B4-BE49-F238E27FC236}">
                <a16:creationId xmlns:a16="http://schemas.microsoft.com/office/drawing/2014/main" id="{4BFA8E7A-FE5E-4B54-9D8C-AD056738F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46806" y="5357009"/>
            <a:ext cx="818395" cy="81839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4DC8A9-84A2-44F9-A0B6-803524F18B0C}"/>
              </a:ext>
            </a:extLst>
          </p:cNvPr>
          <p:cNvSpPr txBox="1"/>
          <p:nvPr/>
        </p:nvSpPr>
        <p:spPr>
          <a:xfrm>
            <a:off x="9395830" y="5539673"/>
            <a:ext cx="1360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DONE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F7D057-4E28-2B4F-BE34-71985D9F7C42}"/>
              </a:ext>
            </a:extLst>
          </p:cNvPr>
          <p:cNvSpPr txBox="1"/>
          <p:nvPr/>
        </p:nvSpPr>
        <p:spPr>
          <a:xfrm>
            <a:off x="365342" y="1799824"/>
            <a:ext cx="11461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0070C0"/>
                </a:solidFill>
              </a:rPr>
              <a:t>Manager and Warehouse worker interface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505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35540C-41F5-4B44-9F1B-A61164E5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HORIZONTAL TASK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B1264F-D9D3-4202-B163-AB886E73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96858"/>
            <a:ext cx="10058400" cy="57150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12800" dirty="0">
                <a:solidFill>
                  <a:srgbClr val="0070C0"/>
                </a:solidFill>
              </a:rPr>
              <a:t>Database population</a:t>
            </a:r>
            <a:endParaRPr lang="en-GB" sz="12800" dirty="0"/>
          </a:p>
          <a:p>
            <a:pPr marL="0" indent="0">
              <a:buNone/>
            </a:pPr>
            <a:endParaRPr lang="fa-IR" sz="2800" dirty="0"/>
          </a:p>
          <a:p>
            <a:pPr marL="0" indent="0">
              <a:buNone/>
            </a:pPr>
            <a:endParaRPr lang="fa-IR" sz="2800" dirty="0"/>
          </a:p>
          <a:p>
            <a:pPr marL="0" indent="0">
              <a:buNone/>
            </a:pPr>
            <a:r>
              <a:rPr lang="en-US" sz="11200" dirty="0"/>
              <a:t>50 products, 3 farmers and various roles associated to SPG have been created.</a:t>
            </a:r>
          </a:p>
          <a:p>
            <a:pPr marL="0" indent="0">
              <a:buNone/>
            </a:pPr>
            <a:r>
              <a:rPr lang="en-US" sz="11200" dirty="0"/>
              <a:t>Inserted products can be viewed in the week from 22 to 28 November 2021.</a:t>
            </a:r>
            <a:endParaRPr lang="en-GB" sz="11200" dirty="0"/>
          </a:p>
        </p:txBody>
      </p:sp>
      <p:pic>
        <p:nvPicPr>
          <p:cNvPr id="4" name="Elemento grafico 3" descr="Badge Segno di spunta con riempimento a tinta unita">
            <a:extLst>
              <a:ext uri="{FF2B5EF4-FFF2-40B4-BE49-F238E27FC236}">
                <a16:creationId xmlns:a16="http://schemas.microsoft.com/office/drawing/2014/main" id="{4BFA8E7A-FE5E-4B54-9D8C-AD056738F5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46806" y="5357009"/>
            <a:ext cx="818395" cy="81839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4DC8A9-84A2-44F9-A0B6-803524F18B0C}"/>
              </a:ext>
            </a:extLst>
          </p:cNvPr>
          <p:cNvSpPr txBox="1"/>
          <p:nvPr/>
        </p:nvSpPr>
        <p:spPr>
          <a:xfrm>
            <a:off x="9395830" y="5539673"/>
            <a:ext cx="1360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83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35540C-41F5-4B44-9F1B-A61164E5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HORIZONTAL TASK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B1264F-D9D3-4202-B163-AB886E73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3403600"/>
            <a:ext cx="10394516" cy="2771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Now the webpage can be accessed by any device without problems in the visualization of the content.</a:t>
            </a:r>
            <a:endParaRPr lang="en-GB" sz="2800" dirty="0"/>
          </a:p>
        </p:txBody>
      </p:sp>
      <p:pic>
        <p:nvPicPr>
          <p:cNvPr id="4" name="Elemento grafico 3" descr="Badge Segno di spunta con riempimento a tinta unita">
            <a:extLst>
              <a:ext uri="{FF2B5EF4-FFF2-40B4-BE49-F238E27FC236}">
                <a16:creationId xmlns:a16="http://schemas.microsoft.com/office/drawing/2014/main" id="{4BFA8E7A-FE5E-4B54-9D8C-AD056738F5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46806" y="5357009"/>
            <a:ext cx="818395" cy="81839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4DC8A9-84A2-44F9-A0B6-803524F18B0C}"/>
              </a:ext>
            </a:extLst>
          </p:cNvPr>
          <p:cNvSpPr txBox="1"/>
          <p:nvPr/>
        </p:nvSpPr>
        <p:spPr>
          <a:xfrm>
            <a:off x="9395830" y="5539673"/>
            <a:ext cx="1360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DONE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F7D057-4E28-2B4F-BE34-71985D9F7C42}"/>
              </a:ext>
            </a:extLst>
          </p:cNvPr>
          <p:cNvSpPr txBox="1"/>
          <p:nvPr/>
        </p:nvSpPr>
        <p:spPr>
          <a:xfrm>
            <a:off x="0" y="2172527"/>
            <a:ext cx="11461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0070C0"/>
                </a:solidFill>
              </a:rPr>
              <a:t>Responsiveness of pages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565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934C2C-EC44-4007-8EE6-1BB8BAE9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STORY 16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6FFDBF-21EC-4A78-8395-2DAF922CC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799" y="3043570"/>
            <a:ext cx="10058400" cy="38496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800" dirty="0"/>
              <a:t>From the page where the client can view his orders he can choose to modify his order.</a:t>
            </a:r>
          </a:p>
          <a:p>
            <a:pPr marL="0" indent="0" algn="just">
              <a:buNone/>
            </a:pPr>
            <a:r>
              <a:rPr lang="en-GB" sz="2800" dirty="0"/>
              <a:t>Products of the previous order are reinserted in the cart and the client can choose new products to add to the order from the products page.</a:t>
            </a:r>
          </a:p>
        </p:txBody>
      </p:sp>
      <p:pic>
        <p:nvPicPr>
          <p:cNvPr id="5" name="Elemento grafico 4" descr="Badge Segno di spunta con riempimento a tinta unita">
            <a:extLst>
              <a:ext uri="{FF2B5EF4-FFF2-40B4-BE49-F238E27FC236}">
                <a16:creationId xmlns:a16="http://schemas.microsoft.com/office/drawing/2014/main" id="{A188CE10-DDD9-4384-AC98-ADA56B3CBEC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46806" y="5357009"/>
            <a:ext cx="818395" cy="81839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7D3729-5081-46FE-9C0C-5539E11BBA3B}"/>
              </a:ext>
            </a:extLst>
          </p:cNvPr>
          <p:cNvSpPr txBox="1"/>
          <p:nvPr/>
        </p:nvSpPr>
        <p:spPr>
          <a:xfrm>
            <a:off x="9395830" y="5539673"/>
            <a:ext cx="1360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DONE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06A01E4-A4C7-4EAD-9D03-7500CB7418E6}"/>
              </a:ext>
            </a:extLst>
          </p:cNvPr>
          <p:cNvSpPr txBox="1">
            <a:spLocks/>
          </p:cNvSpPr>
          <p:nvPr/>
        </p:nvSpPr>
        <p:spPr>
          <a:xfrm>
            <a:off x="1026799" y="1797182"/>
            <a:ext cx="10058400" cy="132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800" dirty="0">
                <a:solidFill>
                  <a:srgbClr val="0070C0"/>
                </a:solidFill>
              </a:rPr>
              <a:t>As a client</a:t>
            </a:r>
            <a:endParaRPr lang="en-US" sz="3300" dirty="0">
              <a:solidFill>
                <a:srgbClr val="0070C0"/>
              </a:solidFill>
            </a:endParaRPr>
          </a:p>
          <a:p>
            <a:pPr marL="0" indent="0" algn="ctr">
              <a:buFont typeface="Garamond" pitchFamily="18" charset="0"/>
              <a:buNone/>
            </a:pPr>
            <a:r>
              <a:rPr lang="en-US" sz="2800" dirty="0">
                <a:solidFill>
                  <a:srgbClr val="0070C0"/>
                </a:solidFill>
              </a:rPr>
              <a:t>I want to change or modify a booked order</a:t>
            </a:r>
          </a:p>
        </p:txBody>
      </p:sp>
    </p:spTree>
    <p:extLst>
      <p:ext uri="{BB962C8B-B14F-4D97-AF65-F5344CB8AC3E}">
        <p14:creationId xmlns:p14="http://schemas.microsoft.com/office/powerpoint/2010/main" val="98753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405231-0E1C-43FC-B953-162B5EA5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STORY 40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488C43-FB08-48C0-B79E-84A5B9476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510908"/>
            <a:ext cx="10058400" cy="3098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bot on telegram has been created: @P02-SPG_bot</a:t>
            </a:r>
          </a:p>
          <a:p>
            <a:pPr marL="0" indent="0">
              <a:buNone/>
            </a:pPr>
            <a:r>
              <a:rPr lang="en-US" sz="2800" dirty="0"/>
              <a:t>The bot can be reached by a link on the client page.</a:t>
            </a:r>
          </a:p>
          <a:p>
            <a:pPr marL="0" indent="0">
              <a:buNone/>
            </a:pPr>
            <a:r>
              <a:rPr lang="en-US" sz="2800" dirty="0"/>
              <a:t>Every Saturday at 9:00 a.m. a notification is sent to who has chosen to subscribe to the bot.</a:t>
            </a:r>
          </a:p>
        </p:txBody>
      </p:sp>
      <p:pic>
        <p:nvPicPr>
          <p:cNvPr id="4" name="Elemento grafico 3" descr="Badge Segno di spunta con riempimento a tinta unita">
            <a:extLst>
              <a:ext uri="{FF2B5EF4-FFF2-40B4-BE49-F238E27FC236}">
                <a16:creationId xmlns:a16="http://schemas.microsoft.com/office/drawing/2014/main" id="{DDC15659-21DC-43B2-A70C-ABA7C73B5B7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46806" y="5357009"/>
            <a:ext cx="818395" cy="81839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940603-F528-4C4E-9E03-0477E45B43E6}"/>
              </a:ext>
            </a:extLst>
          </p:cNvPr>
          <p:cNvSpPr txBox="1"/>
          <p:nvPr/>
        </p:nvSpPr>
        <p:spPr>
          <a:xfrm>
            <a:off x="9395830" y="5539673"/>
            <a:ext cx="1360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DONE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1C0E35-0D83-2840-B530-EA0AB0487DCF}"/>
              </a:ext>
            </a:extLst>
          </p:cNvPr>
          <p:cNvSpPr txBox="1"/>
          <p:nvPr/>
        </p:nvSpPr>
        <p:spPr>
          <a:xfrm>
            <a:off x="462793" y="1613118"/>
            <a:ext cx="108134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As a Registered user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I want to get updated via Telegram when the updated list of available products is available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So that I can look at them on the web page</a:t>
            </a:r>
            <a:endParaRPr lang="it-IT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6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187D3A-F244-427E-BD20-F1A69602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36" y="632527"/>
            <a:ext cx="10058400" cy="1371600"/>
          </a:xfrm>
        </p:spPr>
        <p:txBody>
          <a:bodyPr/>
          <a:lstStyle/>
          <a:p>
            <a:pPr algn="ctr"/>
            <a:r>
              <a:rPr lang="en-GB" dirty="0"/>
              <a:t>STORY 41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B267BF-4548-4543-B1CA-B385394F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36" y="3429000"/>
            <a:ext cx="10419127" cy="21868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From the manager page two tables of orders that contain unretrieved food are displayed.</a:t>
            </a:r>
          </a:p>
          <a:p>
            <a:pPr marL="0" indent="0" algn="just">
              <a:buNone/>
            </a:pPr>
            <a:r>
              <a:rPr lang="en-US" sz="2800" dirty="0"/>
              <a:t>The tables have weekly and monthly timeframe.</a:t>
            </a:r>
          </a:p>
        </p:txBody>
      </p:sp>
      <p:pic>
        <p:nvPicPr>
          <p:cNvPr id="4" name="Elemento grafico 3" descr="Badge Segno di spunta con riempimento a tinta unita">
            <a:extLst>
              <a:ext uri="{FF2B5EF4-FFF2-40B4-BE49-F238E27FC236}">
                <a16:creationId xmlns:a16="http://schemas.microsoft.com/office/drawing/2014/main" id="{1F646DF8-A6E2-470A-A99B-DA24ABE363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46806" y="5357009"/>
            <a:ext cx="818395" cy="81839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B698A0-0EB4-4C6D-87B6-D8E2BE0F9ABE}"/>
              </a:ext>
            </a:extLst>
          </p:cNvPr>
          <p:cNvSpPr txBox="1"/>
          <p:nvPr/>
        </p:nvSpPr>
        <p:spPr>
          <a:xfrm>
            <a:off x="9395830" y="5539673"/>
            <a:ext cx="1360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DONE</a:t>
            </a:r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71E5E9-1D3B-2545-9BF7-28F6AC3142F8}"/>
              </a:ext>
            </a:extLst>
          </p:cNvPr>
          <p:cNvSpPr txBox="1"/>
          <p:nvPr/>
        </p:nvSpPr>
        <p:spPr>
          <a:xfrm>
            <a:off x="578841" y="1799581"/>
            <a:ext cx="107267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As a Manager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I want to get weekly and monthly reports of unretrieved food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So that I can take manual action to diminishing it</a:t>
            </a:r>
            <a:endParaRPr lang="it-IT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21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D25D5D-F954-4C24-93D4-4F19870F7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72923"/>
            <a:ext cx="10058400" cy="31085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/>
              <a:t>THANK YOU FOR YOUR ATTENTION!</a:t>
            </a:r>
          </a:p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r>
              <a:rPr lang="en-US" sz="3600"/>
              <a:t>ANY QUESTIONS?</a:t>
            </a:r>
            <a:endParaRPr lang="it-IT" sz="3600"/>
          </a:p>
        </p:txBody>
      </p:sp>
      <p:pic>
        <p:nvPicPr>
          <p:cNvPr id="5" name="Elemento grafico 4" descr="Martello con riempimento a tinta unita">
            <a:extLst>
              <a:ext uri="{FF2B5EF4-FFF2-40B4-BE49-F238E27FC236}">
                <a16:creationId xmlns:a16="http://schemas.microsoft.com/office/drawing/2014/main" id="{52D92989-DC25-496E-9B8D-9F113EF42E1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50569" y="5387992"/>
            <a:ext cx="674631" cy="67463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8A4153-E0C1-40E4-907C-75E17399478D}"/>
              </a:ext>
            </a:extLst>
          </p:cNvPr>
          <p:cNvSpPr txBox="1"/>
          <p:nvPr/>
        </p:nvSpPr>
        <p:spPr>
          <a:xfrm>
            <a:off x="8401557" y="5494474"/>
            <a:ext cx="240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IN PROGRESS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6044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4_TF78438558" id="{03469F01-97D1-4A1E-853B-6A26B56D87BB}" vid="{335298E4-38AB-4269-9352-375A27B596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{016D5299-0A89-48DF-A916-4F164D50C07B}tf78438558_win32</Template>
  <TotalTime>1452</TotalTime>
  <Words>342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SavonVTI</vt:lpstr>
      <vt:lpstr>SPG – SPRINT 4</vt:lpstr>
      <vt:lpstr>SUGGESTIONS FROM PREVIOUS SPRINTS</vt:lpstr>
      <vt:lpstr>HORIZONTAL TASK</vt:lpstr>
      <vt:lpstr>HORIZONTAL TASK</vt:lpstr>
      <vt:lpstr>HORIZONTAL TASK</vt:lpstr>
      <vt:lpstr>STORY 16</vt:lpstr>
      <vt:lpstr>STORY 40</vt:lpstr>
      <vt:lpstr>STORY 41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Queue Management System</dc:title>
  <dc:creator>MOROSI MATTIA</dc:creator>
  <cp:lastModifiedBy>Fabiano Campion</cp:lastModifiedBy>
  <cp:revision>46</cp:revision>
  <dcterms:created xsi:type="dcterms:W3CDTF">2021-10-18T15:39:13Z</dcterms:created>
  <dcterms:modified xsi:type="dcterms:W3CDTF">2022-01-10T16:14:23Z</dcterms:modified>
</cp:coreProperties>
</file>