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720" r:id="rId1"/>
  </p:sldMasterIdLst>
  <p:sldIdLst>
    <p:sldId id="256" r:id="rId2"/>
    <p:sldId id="257" r:id="rId3"/>
    <p:sldId id="258" r:id="rId4"/>
    <p:sldId id="259" r:id="rId5"/>
    <p:sldId id="260" r:id="rId6"/>
    <p:sldId id="261" r:id="rId7"/>
    <p:sldId id="262" r:id="rId8"/>
    <p:sldId id="296" r:id="rId9"/>
    <p:sldId id="297" r:id="rId10"/>
    <p:sldId id="263" r:id="rId11"/>
    <p:sldId id="265"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 id="266" r:id="rId25"/>
    <p:sldId id="267" r:id="rId26"/>
    <p:sldId id="268" r:id="rId27"/>
    <p:sldId id="269" r:id="rId28"/>
    <p:sldId id="270" r:id="rId29"/>
    <p:sldId id="271" r:id="rId30"/>
    <p:sldId id="272"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0" autoAdjust="0"/>
    <p:restoredTop sz="94614" autoAdjust="0"/>
  </p:normalViewPr>
  <p:slideViewPr>
    <p:cSldViewPr>
      <p:cViewPr varScale="1">
        <p:scale>
          <a:sx n="69" d="100"/>
          <a:sy n="69" d="100"/>
        </p:scale>
        <p:origin x="-85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6CF83DB-781C-451C-86B0-816EDA79EAB7}" type="datetimeFigureOut">
              <a:rPr lang="en-US" smtClean="0"/>
              <a:pPr/>
              <a:t>12/28/2011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8DA1FD05-202C-4557-BF9A-FC820B8248A2}"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CF83DB-781C-451C-86B0-816EDA79EAB7}" type="datetimeFigureOut">
              <a:rPr lang="en-US" smtClean="0"/>
              <a:pPr/>
              <a:t>12/28/2011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1FD05-202C-4557-BF9A-FC820B8248A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CF83DB-781C-451C-86B0-816EDA79EAB7}" type="datetimeFigureOut">
              <a:rPr lang="en-US" smtClean="0"/>
              <a:pPr/>
              <a:t>12/28/2011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1FD05-202C-4557-BF9A-FC820B8248A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6CF83DB-781C-451C-86B0-816EDA79EAB7}" type="datetimeFigureOut">
              <a:rPr lang="en-US" smtClean="0"/>
              <a:pPr/>
              <a:t>12/28/2011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1FD05-202C-4557-BF9A-FC820B8248A2}"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6CF83DB-781C-451C-86B0-816EDA79EAB7}" type="datetimeFigureOut">
              <a:rPr lang="en-US" smtClean="0"/>
              <a:pPr/>
              <a:t>12/28/2011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8DA1FD05-202C-4557-BF9A-FC820B8248A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6CF83DB-781C-451C-86B0-816EDA79EAB7}" type="datetimeFigureOut">
              <a:rPr lang="en-US" smtClean="0"/>
              <a:pPr/>
              <a:t>12/28/2011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1FD05-202C-4557-BF9A-FC820B8248A2}"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6CF83DB-781C-451C-86B0-816EDA79EAB7}" type="datetimeFigureOut">
              <a:rPr lang="en-US" smtClean="0"/>
              <a:pPr/>
              <a:t>12/28/2011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A1FD05-202C-4557-BF9A-FC820B8248A2}"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6CF83DB-781C-451C-86B0-816EDA79EAB7}" type="datetimeFigureOut">
              <a:rPr lang="en-US" smtClean="0"/>
              <a:pPr/>
              <a:t>12/28/2011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A1FD05-202C-4557-BF9A-FC820B8248A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CF83DB-781C-451C-86B0-816EDA79EAB7}" type="datetimeFigureOut">
              <a:rPr lang="en-US" smtClean="0"/>
              <a:pPr/>
              <a:t>12/28/2011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A1FD05-202C-4557-BF9A-FC820B8248A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6CF83DB-781C-451C-86B0-816EDA79EAB7}" type="datetimeFigureOut">
              <a:rPr lang="en-US" smtClean="0"/>
              <a:pPr/>
              <a:t>12/28/2011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1FD05-202C-4557-BF9A-FC820B8248A2}"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6CF83DB-781C-451C-86B0-816EDA79EAB7}" type="datetimeFigureOut">
              <a:rPr lang="en-US" smtClean="0"/>
              <a:pPr/>
              <a:t>12/28/2011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8DA1FD05-202C-4557-BF9A-FC820B8248A2}"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E6CF83DB-781C-451C-86B0-816EDA79EAB7}" type="datetimeFigureOut">
              <a:rPr lang="en-US" smtClean="0"/>
              <a:pPr/>
              <a:t>12/28/2011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DA1FD05-202C-4557-BF9A-FC820B8248A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TTC.Test.Plan.doc"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cost.estimation.docx" TargetMode="External"/><Relationship Id="rId2" Type="http://schemas.openxmlformats.org/officeDocument/2006/relationships/hyperlink" Target="schedule.docx"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controlchaos.com/" TargetMode="External"/><Relationship Id="rId2" Type="http://schemas.openxmlformats.org/officeDocument/2006/relationships/hyperlink" Target="http://blackboard.rmit.edu.vn/@@70DB85FB4D1711B38AEE3BE50E45DF77/courses/1/ISYS2089/content/_107075_1/scrum.pdf"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slide" Target="slide32.xml"/><Relationship Id="rId7" Type="http://schemas.openxmlformats.org/officeDocument/2006/relationships/slide" Target="slide36.xml"/><Relationship Id="rId2" Type="http://schemas.openxmlformats.org/officeDocument/2006/relationships/slide" Target="slide31.xml"/><Relationship Id="rId1" Type="http://schemas.openxmlformats.org/officeDocument/2006/relationships/slideLayout" Target="../slideLayouts/slideLayout2.xml"/><Relationship Id="rId6" Type="http://schemas.openxmlformats.org/officeDocument/2006/relationships/slide" Target="slide35.xml"/><Relationship Id="rId11" Type="http://schemas.openxmlformats.org/officeDocument/2006/relationships/slide" Target="slide40.xml"/><Relationship Id="rId5" Type="http://schemas.openxmlformats.org/officeDocument/2006/relationships/slide" Target="slide34.xml"/><Relationship Id="rId10" Type="http://schemas.openxmlformats.org/officeDocument/2006/relationships/slide" Target="slide39.xml"/><Relationship Id="rId4" Type="http://schemas.openxmlformats.org/officeDocument/2006/relationships/slide" Target="slide33.xml"/><Relationship Id="rId9" Type="http://schemas.openxmlformats.org/officeDocument/2006/relationships/slide" Target="slide38.xml"/></Relationships>
</file>

<file path=ppt/slides/_rels/slide4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52400"/>
            <a:ext cx="8686800" cy="838200"/>
          </a:xfrm>
        </p:spPr>
        <p:txBody>
          <a:bodyPr>
            <a:normAutofit fontScale="92500" lnSpcReduction="10000"/>
          </a:bodyPr>
          <a:lstStyle/>
          <a:p>
            <a:r>
              <a:rPr lang="en-US" b="1" dirty="0" smtClean="0"/>
              <a:t>ISYS2089 – 2011C</a:t>
            </a:r>
            <a:endParaRPr lang="en-US" dirty="0" smtClean="0"/>
          </a:p>
          <a:p>
            <a:r>
              <a:rPr lang="en-US" b="1" dirty="0" smtClean="0"/>
              <a:t>Assignment A2</a:t>
            </a:r>
            <a:endParaRPr lang="en-US" dirty="0" smtClean="0"/>
          </a:p>
          <a:p>
            <a:endParaRPr lang="en-US" dirty="0"/>
          </a:p>
        </p:txBody>
      </p:sp>
      <p:sp>
        <p:nvSpPr>
          <p:cNvPr id="2" name="Title 1"/>
          <p:cNvSpPr>
            <a:spLocks noGrp="1"/>
          </p:cNvSpPr>
          <p:nvPr>
            <p:ph type="ctrTitle"/>
          </p:nvPr>
        </p:nvSpPr>
        <p:spPr>
          <a:xfrm>
            <a:off x="457200" y="1806575"/>
            <a:ext cx="8229600" cy="1165225"/>
          </a:xfrm>
        </p:spPr>
        <p:txBody>
          <a:bodyPr>
            <a:normAutofit fontScale="90000"/>
          </a:bodyPr>
          <a:lstStyle/>
          <a:p>
            <a:r>
              <a:rPr lang="en-US" b="1" i="1" dirty="0" smtClean="0"/>
              <a:t>Twister</a:t>
            </a:r>
            <a:r>
              <a:rPr lang="en-US" b="1" dirty="0" smtClean="0"/>
              <a:t/>
            </a:r>
            <a:br>
              <a:rPr lang="en-US" b="1" dirty="0" smtClean="0"/>
            </a:br>
            <a:r>
              <a:rPr lang="en-US" b="1" dirty="0" smtClean="0"/>
              <a:t>Design and Proposal Document</a:t>
            </a:r>
            <a:br>
              <a:rPr lang="en-US" b="1" dirty="0" smtClean="0"/>
            </a:br>
            <a:endParaRPr lang="en-US" dirty="0"/>
          </a:p>
        </p:txBody>
      </p:sp>
      <p:pic>
        <p:nvPicPr>
          <p:cNvPr id="1026" name="Picture 4"/>
          <p:cNvPicPr>
            <a:picLocks noChangeAspect="1" noChangeArrowheads="1"/>
          </p:cNvPicPr>
          <p:nvPr/>
        </p:nvPicPr>
        <p:blipFill>
          <a:blip r:embed="rId2" cstate="print"/>
          <a:srcRect/>
          <a:stretch>
            <a:fillRect/>
          </a:stretch>
        </p:blipFill>
        <p:spPr bwMode="auto">
          <a:xfrm>
            <a:off x="1600200" y="3581400"/>
            <a:ext cx="5943600"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2.1. Object Diagrams</a:t>
            </a:r>
            <a:endParaRPr lang="en-US" dirty="0"/>
          </a:p>
        </p:txBody>
      </p:sp>
      <p:pic>
        <p:nvPicPr>
          <p:cNvPr id="6146" name="Picture 2" descr="ObjectDiagram1"/>
          <p:cNvPicPr>
            <a:picLocks noChangeAspect="1" noChangeArrowheads="1"/>
          </p:cNvPicPr>
          <p:nvPr/>
        </p:nvPicPr>
        <p:blipFill>
          <a:blip r:embed="rId2" cstate="print"/>
          <a:srcRect/>
          <a:stretch>
            <a:fillRect/>
          </a:stretch>
        </p:blipFill>
        <p:spPr bwMode="auto">
          <a:xfrm>
            <a:off x="742405" y="1332026"/>
            <a:ext cx="7715795" cy="4078174"/>
          </a:xfrm>
          <a:prstGeom prst="rect">
            <a:avLst/>
          </a:prstGeom>
          <a:noFill/>
          <a:ln w="9525">
            <a:noFill/>
            <a:miter lim="800000"/>
            <a:headEnd/>
            <a:tailEnd/>
          </a:ln>
        </p:spPr>
      </p:pic>
      <p:sp>
        <p:nvSpPr>
          <p:cNvPr id="6" name="TextBox 5"/>
          <p:cNvSpPr txBox="1"/>
          <p:nvPr/>
        </p:nvSpPr>
        <p:spPr>
          <a:xfrm>
            <a:off x="228600" y="5410200"/>
            <a:ext cx="8763000" cy="1200329"/>
          </a:xfrm>
          <a:prstGeom prst="rect">
            <a:avLst/>
          </a:prstGeom>
          <a:noFill/>
        </p:spPr>
        <p:txBody>
          <a:bodyPr wrap="square" rtlCol="0">
            <a:spAutoFit/>
          </a:bodyPr>
          <a:lstStyle/>
          <a:p>
            <a:r>
              <a:rPr lang="en-US" b="1" i="1" u="sng" dirty="0"/>
              <a:t>ObjectDiagram1 Description:</a:t>
            </a:r>
          </a:p>
          <a:p>
            <a:r>
              <a:rPr lang="en-US" dirty="0"/>
              <a:t>When adding/editing/deleting a user account, 3 objects are presented in the system at that time: the </a:t>
            </a:r>
            <a:r>
              <a:rPr lang="en-US" i="1" dirty="0"/>
              <a:t>Administrator</a:t>
            </a:r>
            <a:r>
              <a:rPr lang="en-US" dirty="0"/>
              <a:t> use the system functions to create </a:t>
            </a:r>
            <a:r>
              <a:rPr lang="en-US" i="1" dirty="0" err="1"/>
              <a:t>newUser</a:t>
            </a:r>
            <a:r>
              <a:rPr lang="en-US" dirty="0"/>
              <a:t> or edit/delete the </a:t>
            </a:r>
            <a:r>
              <a:rPr lang="en-US" i="1" dirty="0" err="1"/>
              <a:t>userID</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linds(horizontal)">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 y="5715000"/>
            <a:ext cx="8686800" cy="923330"/>
          </a:xfrm>
          <a:prstGeom prst="rect">
            <a:avLst/>
          </a:prstGeom>
          <a:noFill/>
        </p:spPr>
        <p:txBody>
          <a:bodyPr wrap="square" rtlCol="0">
            <a:spAutoFit/>
          </a:bodyPr>
          <a:lstStyle/>
          <a:p>
            <a:r>
              <a:rPr lang="en-US" b="1" i="1" dirty="0"/>
              <a:t>ObjectDiagram2 Description:</a:t>
            </a:r>
          </a:p>
          <a:p>
            <a:r>
              <a:rPr lang="en-US" dirty="0"/>
              <a:t>When sending message to user accounts, 2 objects are presented in the system at that time: the </a:t>
            </a:r>
            <a:r>
              <a:rPr lang="en-US" i="1" dirty="0"/>
              <a:t>Administrator</a:t>
            </a:r>
            <a:r>
              <a:rPr lang="en-US" dirty="0"/>
              <a:t> and all </a:t>
            </a:r>
            <a:r>
              <a:rPr lang="en-US" i="1" dirty="0"/>
              <a:t>other user accounts</a:t>
            </a:r>
            <a:r>
              <a:rPr lang="en-US" dirty="0" smtClean="0"/>
              <a:t>.</a:t>
            </a:r>
            <a:endParaRPr lang="en-US" dirty="0"/>
          </a:p>
        </p:txBody>
      </p:sp>
      <p:pic>
        <p:nvPicPr>
          <p:cNvPr id="51202" name="Picture 2" descr="ObjectDiagram2"/>
          <p:cNvPicPr>
            <a:picLocks noChangeAspect="1" noChangeArrowheads="1"/>
          </p:cNvPicPr>
          <p:nvPr/>
        </p:nvPicPr>
        <p:blipFill>
          <a:blip r:embed="rId2" cstate="print"/>
          <a:srcRect/>
          <a:stretch>
            <a:fillRect/>
          </a:stretch>
        </p:blipFill>
        <p:spPr bwMode="auto">
          <a:xfrm>
            <a:off x="554831" y="381000"/>
            <a:ext cx="8284369" cy="3733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02"/>
                                        </p:tgtEl>
                                        <p:attrNameLst>
                                          <p:attrName>style.visibility</p:attrName>
                                        </p:attrNameLst>
                                      </p:cBhvr>
                                      <p:to>
                                        <p:strVal val="visible"/>
                                      </p:to>
                                    </p:set>
                                    <p:animEffect transition="in" filter="blinds(horizontal)">
                                      <p:cBhvr>
                                        <p:cTn id="7" dur="500"/>
                                        <p:tgtEl>
                                          <p:spTgt spid="5120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 y="5715000"/>
            <a:ext cx="8686800" cy="923330"/>
          </a:xfrm>
          <a:prstGeom prst="rect">
            <a:avLst/>
          </a:prstGeom>
          <a:noFill/>
        </p:spPr>
        <p:txBody>
          <a:bodyPr wrap="square" rtlCol="0">
            <a:spAutoFit/>
          </a:bodyPr>
          <a:lstStyle/>
          <a:p>
            <a:r>
              <a:rPr lang="en-US" b="1" i="1" dirty="0" smtClean="0"/>
              <a:t>ObjectDiagram3 </a:t>
            </a:r>
            <a:r>
              <a:rPr lang="en-US" b="1" i="1" dirty="0"/>
              <a:t>Description:</a:t>
            </a:r>
          </a:p>
          <a:p>
            <a:r>
              <a:rPr lang="en-US" dirty="0"/>
              <a:t>When shutting down the system, 2 objects are presented in the system at that time: the Administrator use the system function to bring the System State down.</a:t>
            </a:r>
          </a:p>
        </p:txBody>
      </p:sp>
      <p:pic>
        <p:nvPicPr>
          <p:cNvPr id="56322" name="Picture 2" descr="ObjectDiagram3"/>
          <p:cNvPicPr>
            <a:picLocks noChangeAspect="1" noChangeArrowheads="1"/>
          </p:cNvPicPr>
          <p:nvPr/>
        </p:nvPicPr>
        <p:blipFill>
          <a:blip r:embed="rId2" cstate="print"/>
          <a:srcRect/>
          <a:stretch>
            <a:fillRect/>
          </a:stretch>
        </p:blipFill>
        <p:spPr bwMode="auto">
          <a:xfrm>
            <a:off x="372303" y="609600"/>
            <a:ext cx="8543097" cy="3733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322"/>
                                        </p:tgtEl>
                                        <p:attrNameLst>
                                          <p:attrName>style.visibility</p:attrName>
                                        </p:attrNameLst>
                                      </p:cBhvr>
                                      <p:to>
                                        <p:strVal val="visible"/>
                                      </p:to>
                                    </p:set>
                                    <p:animEffect transition="in" filter="blinds(horizontal)">
                                      <p:cBhvr>
                                        <p:cTn id="7" dur="500"/>
                                        <p:tgtEl>
                                          <p:spTgt spid="563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 y="5715000"/>
            <a:ext cx="8686800" cy="923330"/>
          </a:xfrm>
          <a:prstGeom prst="rect">
            <a:avLst/>
          </a:prstGeom>
          <a:noFill/>
        </p:spPr>
        <p:txBody>
          <a:bodyPr wrap="square" rtlCol="0">
            <a:spAutoFit/>
          </a:bodyPr>
          <a:lstStyle/>
          <a:p>
            <a:r>
              <a:rPr lang="en-US" b="1" i="1" dirty="0" smtClean="0"/>
              <a:t>ObjectDiagram4 Description</a:t>
            </a:r>
            <a:r>
              <a:rPr lang="en-US" b="1" i="1" dirty="0"/>
              <a:t>:</a:t>
            </a:r>
          </a:p>
          <a:p>
            <a:r>
              <a:rPr lang="en-US" dirty="0"/>
              <a:t>When viewing the map, 2 objects are presented in the system at that time: the </a:t>
            </a:r>
            <a:r>
              <a:rPr lang="en-US" i="1" dirty="0" err="1"/>
              <a:t>weatherBureau</a:t>
            </a:r>
            <a:r>
              <a:rPr lang="en-US" dirty="0"/>
              <a:t> use the function view() to access the </a:t>
            </a:r>
            <a:r>
              <a:rPr lang="en-US" i="1" dirty="0" err="1"/>
              <a:t>currentMap</a:t>
            </a:r>
            <a:r>
              <a:rPr lang="en-US" dirty="0"/>
              <a:t> object.</a:t>
            </a:r>
          </a:p>
        </p:txBody>
      </p:sp>
      <p:pic>
        <p:nvPicPr>
          <p:cNvPr id="57346" name="Picture 2" descr="ObjectDiagram4"/>
          <p:cNvPicPr>
            <a:picLocks noChangeAspect="1" noChangeArrowheads="1"/>
          </p:cNvPicPr>
          <p:nvPr/>
        </p:nvPicPr>
        <p:blipFill>
          <a:blip r:embed="rId2" cstate="print"/>
          <a:srcRect/>
          <a:stretch>
            <a:fillRect/>
          </a:stretch>
        </p:blipFill>
        <p:spPr bwMode="auto">
          <a:xfrm>
            <a:off x="304800" y="504825"/>
            <a:ext cx="8511268" cy="4143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346"/>
                                        </p:tgtEl>
                                        <p:attrNameLst>
                                          <p:attrName>style.visibility</p:attrName>
                                        </p:attrNameLst>
                                      </p:cBhvr>
                                      <p:to>
                                        <p:strVal val="visible"/>
                                      </p:to>
                                    </p:set>
                                    <p:animEffect transition="in" filter="blinds(horizontal)">
                                      <p:cBhvr>
                                        <p:cTn id="7" dur="500"/>
                                        <p:tgtEl>
                                          <p:spTgt spid="573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 y="5715000"/>
            <a:ext cx="8686800" cy="923330"/>
          </a:xfrm>
          <a:prstGeom prst="rect">
            <a:avLst/>
          </a:prstGeom>
          <a:noFill/>
        </p:spPr>
        <p:txBody>
          <a:bodyPr wrap="square" rtlCol="0">
            <a:spAutoFit/>
          </a:bodyPr>
          <a:lstStyle/>
          <a:p>
            <a:r>
              <a:rPr lang="en-US" b="1" i="1" dirty="0" smtClean="0"/>
              <a:t>ObjectDiagram5 </a:t>
            </a:r>
            <a:r>
              <a:rPr lang="en-US" b="1" i="1" dirty="0"/>
              <a:t>Description:</a:t>
            </a:r>
          </a:p>
          <a:p>
            <a:r>
              <a:rPr lang="en-US" dirty="0"/>
              <a:t>When adding a new incident, 3 objects are presented in the system at that time: the </a:t>
            </a:r>
            <a:r>
              <a:rPr lang="en-US" i="1" dirty="0" err="1"/>
              <a:t>weatherBureau</a:t>
            </a:r>
            <a:r>
              <a:rPr lang="en-US" dirty="0"/>
              <a:t> adds </a:t>
            </a:r>
            <a:r>
              <a:rPr lang="en-US" i="1" dirty="0" err="1"/>
              <a:t>newIncident</a:t>
            </a:r>
            <a:r>
              <a:rPr lang="en-US" dirty="0"/>
              <a:t> to the </a:t>
            </a:r>
            <a:r>
              <a:rPr lang="en-US" i="1" dirty="0" err="1"/>
              <a:t>currentMap</a:t>
            </a:r>
            <a:r>
              <a:rPr lang="en-US" dirty="0"/>
              <a:t>.</a:t>
            </a:r>
          </a:p>
        </p:txBody>
      </p:sp>
      <p:pic>
        <p:nvPicPr>
          <p:cNvPr id="58370" name="Picture 2" descr="ObjectDiagram5"/>
          <p:cNvPicPr>
            <a:picLocks noChangeAspect="1" noChangeArrowheads="1"/>
          </p:cNvPicPr>
          <p:nvPr/>
        </p:nvPicPr>
        <p:blipFill>
          <a:blip r:embed="rId2" cstate="print"/>
          <a:srcRect/>
          <a:stretch>
            <a:fillRect/>
          </a:stretch>
        </p:blipFill>
        <p:spPr bwMode="auto">
          <a:xfrm>
            <a:off x="257174" y="466725"/>
            <a:ext cx="8659459" cy="44100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370"/>
                                        </p:tgtEl>
                                        <p:attrNameLst>
                                          <p:attrName>style.visibility</p:attrName>
                                        </p:attrNameLst>
                                      </p:cBhvr>
                                      <p:to>
                                        <p:strVal val="visible"/>
                                      </p:to>
                                    </p:set>
                                    <p:animEffect transition="in" filter="blinds(horizontal)">
                                      <p:cBhvr>
                                        <p:cTn id="7" dur="500"/>
                                        <p:tgtEl>
                                          <p:spTgt spid="583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 y="5715000"/>
            <a:ext cx="8686800" cy="923330"/>
          </a:xfrm>
          <a:prstGeom prst="rect">
            <a:avLst/>
          </a:prstGeom>
          <a:noFill/>
        </p:spPr>
        <p:txBody>
          <a:bodyPr wrap="square" rtlCol="0">
            <a:spAutoFit/>
          </a:bodyPr>
          <a:lstStyle/>
          <a:p>
            <a:r>
              <a:rPr lang="en-US" b="1" i="1" dirty="0" smtClean="0"/>
              <a:t>ObjectDiagram6 </a:t>
            </a:r>
            <a:r>
              <a:rPr lang="en-US" b="1" i="1" dirty="0"/>
              <a:t>Description:</a:t>
            </a:r>
          </a:p>
          <a:p>
            <a:r>
              <a:rPr lang="en-US" dirty="0"/>
              <a:t>When adding a confirmed incident, 3 objects are presented in the system at that time: the </a:t>
            </a:r>
            <a:r>
              <a:rPr lang="en-US" i="1" dirty="0" err="1"/>
              <a:t>weatherBureau</a:t>
            </a:r>
            <a:r>
              <a:rPr lang="en-US" dirty="0"/>
              <a:t> adds </a:t>
            </a:r>
            <a:r>
              <a:rPr lang="en-US" i="1" dirty="0" err="1"/>
              <a:t>confirmedIncident</a:t>
            </a:r>
            <a:r>
              <a:rPr lang="en-US" dirty="0"/>
              <a:t> to the </a:t>
            </a:r>
            <a:r>
              <a:rPr lang="en-US" i="1" dirty="0" err="1"/>
              <a:t>currentMap</a:t>
            </a:r>
            <a:r>
              <a:rPr lang="en-US" dirty="0"/>
              <a:t>.</a:t>
            </a:r>
          </a:p>
        </p:txBody>
      </p:sp>
      <p:pic>
        <p:nvPicPr>
          <p:cNvPr id="59394" name="Picture 2" descr="ObjectDiagram6"/>
          <p:cNvPicPr>
            <a:picLocks noChangeAspect="1" noChangeArrowheads="1"/>
          </p:cNvPicPr>
          <p:nvPr/>
        </p:nvPicPr>
        <p:blipFill>
          <a:blip r:embed="rId2" cstate="print"/>
          <a:srcRect/>
          <a:stretch>
            <a:fillRect/>
          </a:stretch>
        </p:blipFill>
        <p:spPr bwMode="auto">
          <a:xfrm>
            <a:off x="304800" y="352425"/>
            <a:ext cx="8577097" cy="46767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394"/>
                                        </p:tgtEl>
                                        <p:attrNameLst>
                                          <p:attrName>style.visibility</p:attrName>
                                        </p:attrNameLst>
                                      </p:cBhvr>
                                      <p:to>
                                        <p:strVal val="visible"/>
                                      </p:to>
                                    </p:set>
                                    <p:animEffect transition="in" filter="blinds(horizontal)">
                                      <p:cBhvr>
                                        <p:cTn id="7" dur="500"/>
                                        <p:tgtEl>
                                          <p:spTgt spid="593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 y="5715000"/>
            <a:ext cx="8686800" cy="923330"/>
          </a:xfrm>
          <a:prstGeom prst="rect">
            <a:avLst/>
          </a:prstGeom>
          <a:noFill/>
        </p:spPr>
        <p:txBody>
          <a:bodyPr wrap="square" rtlCol="0">
            <a:spAutoFit/>
          </a:bodyPr>
          <a:lstStyle/>
          <a:p>
            <a:r>
              <a:rPr lang="en-US" b="1" i="1" dirty="0" smtClean="0"/>
              <a:t>ObjectDiagram7 </a:t>
            </a:r>
            <a:r>
              <a:rPr lang="en-US" b="1" i="1" dirty="0"/>
              <a:t>Description:</a:t>
            </a:r>
          </a:p>
          <a:p>
            <a:r>
              <a:rPr lang="en-US" dirty="0"/>
              <a:t>When deleting a false incident, 3 objects are presented in the system at that time: the </a:t>
            </a:r>
            <a:r>
              <a:rPr lang="en-US" i="1" dirty="0" err="1"/>
              <a:t>weatherBureau</a:t>
            </a:r>
            <a:r>
              <a:rPr lang="en-US" dirty="0"/>
              <a:t> deletes </a:t>
            </a:r>
            <a:r>
              <a:rPr lang="en-US" i="1" dirty="0" err="1"/>
              <a:t>falseIncident</a:t>
            </a:r>
            <a:r>
              <a:rPr lang="en-US" dirty="0"/>
              <a:t> in </a:t>
            </a:r>
            <a:r>
              <a:rPr lang="en-US" i="1" dirty="0" err="1"/>
              <a:t>currentMap</a:t>
            </a:r>
            <a:r>
              <a:rPr lang="en-US" dirty="0"/>
              <a:t>.</a:t>
            </a:r>
          </a:p>
        </p:txBody>
      </p:sp>
      <p:pic>
        <p:nvPicPr>
          <p:cNvPr id="60418" name="Picture 2" descr="ObjectDiagram7"/>
          <p:cNvPicPr>
            <a:picLocks noChangeAspect="1" noChangeArrowheads="1"/>
          </p:cNvPicPr>
          <p:nvPr/>
        </p:nvPicPr>
        <p:blipFill>
          <a:blip r:embed="rId2" cstate="print"/>
          <a:srcRect/>
          <a:stretch>
            <a:fillRect/>
          </a:stretch>
        </p:blipFill>
        <p:spPr bwMode="auto">
          <a:xfrm>
            <a:off x="152400" y="523875"/>
            <a:ext cx="8696222" cy="42005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418"/>
                                        </p:tgtEl>
                                        <p:attrNameLst>
                                          <p:attrName>style.visibility</p:attrName>
                                        </p:attrNameLst>
                                      </p:cBhvr>
                                      <p:to>
                                        <p:strVal val="visible"/>
                                      </p:to>
                                    </p:set>
                                    <p:animEffect transition="in" filter="blinds(horizontal)">
                                      <p:cBhvr>
                                        <p:cTn id="7" dur="500"/>
                                        <p:tgtEl>
                                          <p:spTgt spid="604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 y="5715000"/>
            <a:ext cx="8686800" cy="923330"/>
          </a:xfrm>
          <a:prstGeom prst="rect">
            <a:avLst/>
          </a:prstGeom>
          <a:noFill/>
        </p:spPr>
        <p:txBody>
          <a:bodyPr wrap="square" rtlCol="0">
            <a:spAutoFit/>
          </a:bodyPr>
          <a:lstStyle/>
          <a:p>
            <a:r>
              <a:rPr lang="en-US" b="1" i="1" dirty="0" smtClean="0"/>
              <a:t>ObjectDiagram8 </a:t>
            </a:r>
            <a:r>
              <a:rPr lang="en-US" b="1" i="1" dirty="0"/>
              <a:t>Description:</a:t>
            </a:r>
          </a:p>
          <a:p>
            <a:r>
              <a:rPr lang="en-US" dirty="0"/>
              <a:t>When assigning a staff to go verifying an incident, 3 objects are presented in the system at that time: the </a:t>
            </a:r>
            <a:r>
              <a:rPr lang="en-US" i="1" dirty="0" err="1"/>
              <a:t>weatherBureau</a:t>
            </a:r>
            <a:r>
              <a:rPr lang="en-US" dirty="0"/>
              <a:t> assigns </a:t>
            </a:r>
            <a:r>
              <a:rPr lang="en-US" i="1" dirty="0"/>
              <a:t>Anna</a:t>
            </a:r>
            <a:r>
              <a:rPr lang="en-US" dirty="0"/>
              <a:t> for the </a:t>
            </a:r>
            <a:r>
              <a:rPr lang="en-US" i="1" dirty="0" err="1"/>
              <a:t>incidentA</a:t>
            </a:r>
            <a:r>
              <a:rPr lang="en-US" dirty="0"/>
              <a:t>.</a:t>
            </a:r>
          </a:p>
        </p:txBody>
      </p:sp>
      <p:pic>
        <p:nvPicPr>
          <p:cNvPr id="61442" name="Picture 2" descr="ObjectDiagram8"/>
          <p:cNvPicPr>
            <a:picLocks noChangeAspect="1" noChangeArrowheads="1"/>
          </p:cNvPicPr>
          <p:nvPr/>
        </p:nvPicPr>
        <p:blipFill>
          <a:blip r:embed="rId2" cstate="print"/>
          <a:srcRect/>
          <a:stretch>
            <a:fillRect/>
          </a:stretch>
        </p:blipFill>
        <p:spPr bwMode="auto">
          <a:xfrm>
            <a:off x="152400" y="1019175"/>
            <a:ext cx="8784927" cy="32480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42"/>
                                        </p:tgtEl>
                                        <p:attrNameLst>
                                          <p:attrName>style.visibility</p:attrName>
                                        </p:attrNameLst>
                                      </p:cBhvr>
                                      <p:to>
                                        <p:strVal val="visible"/>
                                      </p:to>
                                    </p:set>
                                    <p:animEffect transition="in" filter="blinds(horizontal)">
                                      <p:cBhvr>
                                        <p:cTn id="7" dur="500"/>
                                        <p:tgtEl>
                                          <p:spTgt spid="614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 y="5715000"/>
            <a:ext cx="8686800" cy="923330"/>
          </a:xfrm>
          <a:prstGeom prst="rect">
            <a:avLst/>
          </a:prstGeom>
          <a:noFill/>
        </p:spPr>
        <p:txBody>
          <a:bodyPr wrap="square" rtlCol="0">
            <a:spAutoFit/>
          </a:bodyPr>
          <a:lstStyle/>
          <a:p>
            <a:r>
              <a:rPr lang="en-US" b="1" i="1" dirty="0" smtClean="0"/>
              <a:t>ObjectDiagram9 </a:t>
            </a:r>
            <a:r>
              <a:rPr lang="en-US" b="1" i="1" dirty="0"/>
              <a:t>Description:</a:t>
            </a:r>
          </a:p>
          <a:p>
            <a:r>
              <a:rPr lang="en-US" dirty="0"/>
              <a:t>When creating a report, 4 objects are presented in the system at that time: the </a:t>
            </a:r>
            <a:r>
              <a:rPr lang="en-US" i="1" dirty="0" err="1"/>
              <a:t>weatherBureau</a:t>
            </a:r>
            <a:r>
              <a:rPr lang="en-US" dirty="0"/>
              <a:t> creates a </a:t>
            </a:r>
            <a:r>
              <a:rPr lang="en-US" i="1" dirty="0" err="1"/>
              <a:t>newReport</a:t>
            </a:r>
            <a:r>
              <a:rPr lang="en-US" dirty="0"/>
              <a:t> using data from </a:t>
            </a:r>
            <a:r>
              <a:rPr lang="en-US" i="1" dirty="0" err="1"/>
              <a:t>currentMap</a:t>
            </a:r>
            <a:r>
              <a:rPr lang="en-US" dirty="0"/>
              <a:t> and </a:t>
            </a:r>
            <a:r>
              <a:rPr lang="en-US" i="1" dirty="0" err="1"/>
              <a:t>falseIncident</a:t>
            </a:r>
            <a:r>
              <a:rPr lang="en-US" dirty="0"/>
              <a:t>.</a:t>
            </a:r>
          </a:p>
        </p:txBody>
      </p:sp>
      <p:pic>
        <p:nvPicPr>
          <p:cNvPr id="62466" name="Picture 2" descr="ObjectDiagram9"/>
          <p:cNvPicPr>
            <a:picLocks noChangeAspect="1" noChangeArrowheads="1"/>
          </p:cNvPicPr>
          <p:nvPr/>
        </p:nvPicPr>
        <p:blipFill>
          <a:blip r:embed="rId2" cstate="print"/>
          <a:srcRect/>
          <a:stretch>
            <a:fillRect/>
          </a:stretch>
        </p:blipFill>
        <p:spPr bwMode="auto">
          <a:xfrm>
            <a:off x="228600" y="762000"/>
            <a:ext cx="8732960" cy="39147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466"/>
                                        </p:tgtEl>
                                        <p:attrNameLst>
                                          <p:attrName>style.visibility</p:attrName>
                                        </p:attrNameLst>
                                      </p:cBhvr>
                                      <p:to>
                                        <p:strVal val="visible"/>
                                      </p:to>
                                    </p:set>
                                    <p:animEffect transition="in" filter="blinds(horizontal)">
                                      <p:cBhvr>
                                        <p:cTn id="7" dur="500"/>
                                        <p:tgtEl>
                                          <p:spTgt spid="624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 y="5715000"/>
            <a:ext cx="8686800" cy="923330"/>
          </a:xfrm>
          <a:prstGeom prst="rect">
            <a:avLst/>
          </a:prstGeom>
          <a:noFill/>
        </p:spPr>
        <p:txBody>
          <a:bodyPr wrap="square" rtlCol="0">
            <a:spAutoFit/>
          </a:bodyPr>
          <a:lstStyle/>
          <a:p>
            <a:r>
              <a:rPr lang="en-US" b="1" i="1" dirty="0" smtClean="0"/>
              <a:t>ObjectDiagram10 </a:t>
            </a:r>
            <a:r>
              <a:rPr lang="en-US" b="1" i="1" dirty="0"/>
              <a:t>Description:</a:t>
            </a:r>
          </a:p>
          <a:p>
            <a:r>
              <a:rPr lang="en-US" dirty="0"/>
              <a:t>When viewing current map, 2-3 objects are presented in the system at that time: either the press or guest accesses the </a:t>
            </a:r>
            <a:r>
              <a:rPr lang="en-US" i="1" dirty="0" err="1"/>
              <a:t>currentMap</a:t>
            </a:r>
            <a:r>
              <a:rPr lang="en-US" dirty="0"/>
              <a:t>.</a:t>
            </a:r>
          </a:p>
        </p:txBody>
      </p:sp>
      <p:pic>
        <p:nvPicPr>
          <p:cNvPr id="63490" name="Picture 2" descr="ObjectDiagram10"/>
          <p:cNvPicPr>
            <a:picLocks noChangeAspect="1" noChangeArrowheads="1"/>
          </p:cNvPicPr>
          <p:nvPr/>
        </p:nvPicPr>
        <p:blipFill>
          <a:blip r:embed="rId2" cstate="print"/>
          <a:srcRect/>
          <a:stretch>
            <a:fillRect/>
          </a:stretch>
        </p:blipFill>
        <p:spPr bwMode="auto">
          <a:xfrm>
            <a:off x="238125" y="990600"/>
            <a:ext cx="8752303" cy="36861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3490"/>
                                        </p:tgtEl>
                                        <p:attrNameLst>
                                          <p:attrName>style.visibility</p:attrName>
                                        </p:attrNameLst>
                                      </p:cBhvr>
                                      <p:to>
                                        <p:strVal val="visible"/>
                                      </p:to>
                                    </p:set>
                                    <p:animEffect transition="in" filter="blinds(horizontal)">
                                      <p:cBhvr>
                                        <p:cTn id="7" dur="500"/>
                                        <p:tgtEl>
                                          <p:spTgt spid="634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Team’s Members:</a:t>
            </a:r>
            <a:endParaRPr lang="en-US" dirty="0"/>
          </a:p>
        </p:txBody>
      </p:sp>
      <p:sp>
        <p:nvSpPr>
          <p:cNvPr id="3" name="Content Placeholder 2"/>
          <p:cNvSpPr>
            <a:spLocks noGrp="1"/>
          </p:cNvSpPr>
          <p:nvPr>
            <p:ph sz="quarter" idx="1"/>
          </p:nvPr>
        </p:nvSpPr>
        <p:spPr>
          <a:xfrm>
            <a:off x="914400" y="1676400"/>
            <a:ext cx="6705600" cy="1676400"/>
          </a:xfrm>
        </p:spPr>
        <p:txBody>
          <a:bodyPr>
            <a:normAutofit/>
          </a:bodyPr>
          <a:lstStyle/>
          <a:p>
            <a:r>
              <a:rPr lang="en-US" sz="2800" dirty="0" smtClean="0"/>
              <a:t>&lt;</a:t>
            </a:r>
            <a:r>
              <a:rPr lang="en-US" sz="2800" dirty="0" err="1" smtClean="0"/>
              <a:t>Phan</a:t>
            </a:r>
            <a:r>
              <a:rPr lang="en-US" sz="2800" dirty="0" smtClean="0"/>
              <a:t> Thanh San&gt; (&lt;s3342133&gt;)</a:t>
            </a:r>
          </a:p>
          <a:p>
            <a:r>
              <a:rPr lang="en-US" sz="2800" dirty="0" smtClean="0"/>
              <a:t>&lt;</a:t>
            </a:r>
            <a:r>
              <a:rPr lang="en-US" sz="2800" dirty="0" err="1" smtClean="0"/>
              <a:t>Vuong</a:t>
            </a:r>
            <a:r>
              <a:rPr lang="en-US" sz="2800" dirty="0" smtClean="0"/>
              <a:t> Do Thanh Huy&gt; (&lt;s3342135&gt;)</a:t>
            </a:r>
          </a:p>
          <a:p>
            <a:r>
              <a:rPr lang="en-US" sz="2800" dirty="0" smtClean="0"/>
              <a:t>&lt;Luong Duc Tu&gt; (&lt;s3343706&gt;)</a:t>
            </a:r>
          </a:p>
          <a:p>
            <a:pPr>
              <a:buNone/>
            </a:pPr>
            <a:endParaRPr lang="en-US" sz="2800" dirty="0"/>
          </a:p>
        </p:txBody>
      </p:sp>
      <p:sp>
        <p:nvSpPr>
          <p:cNvPr id="4" name="TextBox 3"/>
          <p:cNvSpPr txBox="1"/>
          <p:nvPr/>
        </p:nvSpPr>
        <p:spPr>
          <a:xfrm>
            <a:off x="6019800" y="6096000"/>
            <a:ext cx="2895600" cy="646331"/>
          </a:xfrm>
          <a:prstGeom prst="rect">
            <a:avLst/>
          </a:prstGeom>
          <a:noFill/>
        </p:spPr>
        <p:txBody>
          <a:bodyPr wrap="square" rtlCol="0">
            <a:spAutoFit/>
          </a:bodyPr>
          <a:lstStyle/>
          <a:p>
            <a:r>
              <a:rPr lang="en-US" b="1" i="1" u="sng" dirty="0"/>
              <a:t>Date</a:t>
            </a:r>
            <a:r>
              <a:rPr lang="en-US" dirty="0"/>
              <a:t>: December 23</a:t>
            </a:r>
            <a:r>
              <a:rPr lang="en-US" baseline="30000" dirty="0"/>
              <a:t>th</a:t>
            </a:r>
            <a:r>
              <a:rPr lang="en-US" dirty="0"/>
              <a:t> 2011</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 y="5715000"/>
            <a:ext cx="8686800" cy="923330"/>
          </a:xfrm>
          <a:prstGeom prst="rect">
            <a:avLst/>
          </a:prstGeom>
          <a:noFill/>
        </p:spPr>
        <p:txBody>
          <a:bodyPr wrap="square" rtlCol="0">
            <a:spAutoFit/>
          </a:bodyPr>
          <a:lstStyle/>
          <a:p>
            <a:r>
              <a:rPr lang="en-US" b="1" i="1" dirty="0" smtClean="0"/>
              <a:t>ObjectDiagram11 </a:t>
            </a:r>
            <a:r>
              <a:rPr lang="en-US" b="1" i="1" dirty="0"/>
              <a:t>Description:</a:t>
            </a:r>
          </a:p>
          <a:p>
            <a:r>
              <a:rPr lang="en-US" dirty="0"/>
              <a:t>When adding a new incident, 2-3 objects are presented in the system at that time: either </a:t>
            </a:r>
            <a:r>
              <a:rPr lang="en-US" i="1" dirty="0"/>
              <a:t>press</a:t>
            </a:r>
            <a:r>
              <a:rPr lang="en-US" dirty="0"/>
              <a:t> or </a:t>
            </a:r>
            <a:r>
              <a:rPr lang="en-US" i="1" dirty="0"/>
              <a:t>guest</a:t>
            </a:r>
            <a:r>
              <a:rPr lang="en-US" dirty="0"/>
              <a:t> adds a </a:t>
            </a:r>
            <a:r>
              <a:rPr lang="en-US" i="1" dirty="0" err="1"/>
              <a:t>newIncident</a:t>
            </a:r>
            <a:r>
              <a:rPr lang="en-US" dirty="0"/>
              <a:t>.</a:t>
            </a:r>
          </a:p>
        </p:txBody>
      </p:sp>
      <p:pic>
        <p:nvPicPr>
          <p:cNvPr id="64514" name="Picture 2" descr="ObjectDiagram11"/>
          <p:cNvPicPr>
            <a:picLocks noChangeAspect="1" noChangeArrowheads="1"/>
          </p:cNvPicPr>
          <p:nvPr/>
        </p:nvPicPr>
        <p:blipFill>
          <a:blip r:embed="rId2" cstate="print"/>
          <a:srcRect/>
          <a:stretch>
            <a:fillRect/>
          </a:stretch>
        </p:blipFill>
        <p:spPr bwMode="auto">
          <a:xfrm>
            <a:off x="152400" y="1066800"/>
            <a:ext cx="8831620" cy="3581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blinds(horizontal)">
                                      <p:cBhvr>
                                        <p:cTn id="7" dur="500"/>
                                        <p:tgtEl>
                                          <p:spTgt spid="645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 y="5715000"/>
            <a:ext cx="8686800" cy="923330"/>
          </a:xfrm>
          <a:prstGeom prst="rect">
            <a:avLst/>
          </a:prstGeom>
          <a:noFill/>
        </p:spPr>
        <p:txBody>
          <a:bodyPr wrap="square" rtlCol="0">
            <a:spAutoFit/>
          </a:bodyPr>
          <a:lstStyle/>
          <a:p>
            <a:r>
              <a:rPr lang="en-US" b="1" i="1" dirty="0" smtClean="0"/>
              <a:t>ObjectDiagram12 </a:t>
            </a:r>
            <a:r>
              <a:rPr lang="en-US" b="1" i="1" dirty="0"/>
              <a:t>Description:</a:t>
            </a:r>
          </a:p>
          <a:p>
            <a:r>
              <a:rPr lang="en-US" dirty="0"/>
              <a:t>When downloading map, 2 objects are presented in the system at that time: the </a:t>
            </a:r>
            <a:r>
              <a:rPr lang="en-US" i="1" dirty="0"/>
              <a:t>press</a:t>
            </a:r>
            <a:r>
              <a:rPr lang="en-US" dirty="0"/>
              <a:t> downloads the </a:t>
            </a:r>
            <a:r>
              <a:rPr lang="en-US" i="1" dirty="0"/>
              <a:t>map</a:t>
            </a:r>
            <a:r>
              <a:rPr lang="en-US" dirty="0"/>
              <a:t>.</a:t>
            </a:r>
          </a:p>
        </p:txBody>
      </p:sp>
      <p:pic>
        <p:nvPicPr>
          <p:cNvPr id="65538" name="Picture 2" descr="ObjectDiagram12"/>
          <p:cNvPicPr>
            <a:picLocks noChangeAspect="1" noChangeArrowheads="1"/>
          </p:cNvPicPr>
          <p:nvPr/>
        </p:nvPicPr>
        <p:blipFill>
          <a:blip r:embed="rId2" cstate="print"/>
          <a:srcRect/>
          <a:stretch>
            <a:fillRect/>
          </a:stretch>
        </p:blipFill>
        <p:spPr bwMode="auto">
          <a:xfrm>
            <a:off x="157927" y="1805020"/>
            <a:ext cx="8681273" cy="162398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538"/>
                                        </p:tgtEl>
                                        <p:attrNameLst>
                                          <p:attrName>style.visibility</p:attrName>
                                        </p:attrNameLst>
                                      </p:cBhvr>
                                      <p:to>
                                        <p:strVal val="visible"/>
                                      </p:to>
                                    </p:set>
                                    <p:animEffect transition="in" filter="blinds(horizontal)">
                                      <p:cBhvr>
                                        <p:cTn id="7" dur="500"/>
                                        <p:tgtEl>
                                          <p:spTgt spid="655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 y="5715000"/>
            <a:ext cx="8686800" cy="923330"/>
          </a:xfrm>
          <a:prstGeom prst="rect">
            <a:avLst/>
          </a:prstGeom>
          <a:noFill/>
        </p:spPr>
        <p:txBody>
          <a:bodyPr wrap="square" rtlCol="0">
            <a:spAutoFit/>
          </a:bodyPr>
          <a:lstStyle/>
          <a:p>
            <a:r>
              <a:rPr lang="en-US" b="1" i="1" dirty="0" smtClean="0"/>
              <a:t>ObjectDiagram13 </a:t>
            </a:r>
            <a:r>
              <a:rPr lang="en-US" b="1" i="1" dirty="0"/>
              <a:t>Description:</a:t>
            </a:r>
          </a:p>
          <a:p>
            <a:r>
              <a:rPr lang="en-US" dirty="0"/>
              <a:t>When downloading report, 2 objects are presented in the system at that time: the </a:t>
            </a:r>
            <a:r>
              <a:rPr lang="en-US" i="1" dirty="0"/>
              <a:t>press</a:t>
            </a:r>
            <a:r>
              <a:rPr lang="en-US" dirty="0"/>
              <a:t> downloads the </a:t>
            </a:r>
            <a:r>
              <a:rPr lang="en-US" i="1" dirty="0"/>
              <a:t>report</a:t>
            </a:r>
            <a:r>
              <a:rPr lang="en-US" dirty="0"/>
              <a:t>.</a:t>
            </a:r>
          </a:p>
        </p:txBody>
      </p:sp>
      <p:pic>
        <p:nvPicPr>
          <p:cNvPr id="66562" name="Picture 2" descr="ObjectDiagram13"/>
          <p:cNvPicPr>
            <a:picLocks noChangeAspect="1" noChangeArrowheads="1"/>
          </p:cNvPicPr>
          <p:nvPr/>
        </p:nvPicPr>
        <p:blipFill>
          <a:blip r:embed="rId2" cstate="print"/>
          <a:srcRect/>
          <a:stretch>
            <a:fillRect/>
          </a:stretch>
        </p:blipFill>
        <p:spPr bwMode="auto">
          <a:xfrm>
            <a:off x="112889" y="2133600"/>
            <a:ext cx="8878711" cy="1676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6562"/>
                                        </p:tgtEl>
                                        <p:attrNameLst>
                                          <p:attrName>style.visibility</p:attrName>
                                        </p:attrNameLst>
                                      </p:cBhvr>
                                      <p:to>
                                        <p:strVal val="visible"/>
                                      </p:to>
                                    </p:set>
                                    <p:animEffect transition="in" filter="blinds(horizontal)">
                                      <p:cBhvr>
                                        <p:cTn id="7" dur="500"/>
                                        <p:tgtEl>
                                          <p:spTgt spid="665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 y="5715000"/>
            <a:ext cx="8686800" cy="923330"/>
          </a:xfrm>
          <a:prstGeom prst="rect">
            <a:avLst/>
          </a:prstGeom>
          <a:noFill/>
        </p:spPr>
        <p:txBody>
          <a:bodyPr wrap="square" rtlCol="0">
            <a:spAutoFit/>
          </a:bodyPr>
          <a:lstStyle/>
          <a:p>
            <a:r>
              <a:rPr lang="en-US" b="1" i="1" dirty="0" smtClean="0"/>
              <a:t>ObjectDiagram14 </a:t>
            </a:r>
            <a:r>
              <a:rPr lang="en-US" b="1" i="1" dirty="0"/>
              <a:t>Description:</a:t>
            </a:r>
          </a:p>
          <a:p>
            <a:r>
              <a:rPr lang="en-US" dirty="0"/>
              <a:t>When voting, 2 objects are presented in the system at that time: the </a:t>
            </a:r>
            <a:r>
              <a:rPr lang="en-US" i="1" dirty="0"/>
              <a:t>guest</a:t>
            </a:r>
            <a:r>
              <a:rPr lang="en-US" dirty="0"/>
              <a:t> and the being-voted </a:t>
            </a:r>
            <a:r>
              <a:rPr lang="en-US" i="1" dirty="0"/>
              <a:t>incident</a:t>
            </a:r>
            <a:r>
              <a:rPr lang="en-US" dirty="0"/>
              <a:t>.</a:t>
            </a:r>
          </a:p>
        </p:txBody>
      </p:sp>
      <p:pic>
        <p:nvPicPr>
          <p:cNvPr id="67586" name="Picture 2" descr="ObjectDiagram14"/>
          <p:cNvPicPr>
            <a:picLocks noChangeAspect="1" noChangeArrowheads="1"/>
          </p:cNvPicPr>
          <p:nvPr/>
        </p:nvPicPr>
        <p:blipFill>
          <a:blip r:embed="rId2" cstate="print"/>
          <a:srcRect/>
          <a:stretch>
            <a:fillRect/>
          </a:stretch>
        </p:blipFill>
        <p:spPr bwMode="auto">
          <a:xfrm>
            <a:off x="219075" y="1848987"/>
            <a:ext cx="8772525" cy="18848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7586"/>
                                        </p:tgtEl>
                                        <p:attrNameLst>
                                          <p:attrName>style.visibility</p:attrName>
                                        </p:attrNameLst>
                                      </p:cBhvr>
                                      <p:to>
                                        <p:strVal val="visible"/>
                                      </p:to>
                                    </p:set>
                                    <p:animEffect transition="in" filter="blinds(horizontal)">
                                      <p:cBhvr>
                                        <p:cTn id="7" dur="500"/>
                                        <p:tgtEl>
                                          <p:spTgt spid="675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2.3. Sequence Diagrams</a:t>
            </a:r>
            <a:endParaRPr lang="en-US" dirty="0"/>
          </a:p>
        </p:txBody>
      </p:sp>
      <p:pic>
        <p:nvPicPr>
          <p:cNvPr id="50177" name="Picture 1" descr="SequenceDiagram1"/>
          <p:cNvPicPr>
            <a:picLocks noChangeAspect="1" noChangeArrowheads="1"/>
          </p:cNvPicPr>
          <p:nvPr/>
        </p:nvPicPr>
        <p:blipFill>
          <a:blip r:embed="rId2" cstate="print"/>
          <a:srcRect/>
          <a:stretch>
            <a:fillRect/>
          </a:stretch>
        </p:blipFill>
        <p:spPr bwMode="auto">
          <a:xfrm>
            <a:off x="228599" y="1371600"/>
            <a:ext cx="8763001" cy="5257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177"/>
                                        </p:tgtEl>
                                        <p:attrNameLst>
                                          <p:attrName>style.visibility</p:attrName>
                                        </p:attrNameLst>
                                      </p:cBhvr>
                                      <p:to>
                                        <p:strVal val="visible"/>
                                      </p:to>
                                    </p:set>
                                    <p:animEffect transition="in" filter="blinds(horizontal)">
                                      <p:cBhvr>
                                        <p:cTn id="7" dur="500"/>
                                        <p:tgtEl>
                                          <p:spTgt spid="50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1143000"/>
          </a:xfrm>
        </p:spPr>
        <p:txBody>
          <a:bodyPr>
            <a:normAutofit/>
          </a:bodyPr>
          <a:lstStyle/>
          <a:p>
            <a:r>
              <a:rPr lang="en-US" b="1" dirty="0" smtClean="0"/>
              <a:t>3. Management</a:t>
            </a:r>
            <a:endParaRPr lang="en-US" dirty="0"/>
          </a:p>
        </p:txBody>
      </p:sp>
      <p:sp>
        <p:nvSpPr>
          <p:cNvPr id="3" name="Content Placeholder 2"/>
          <p:cNvSpPr>
            <a:spLocks noGrp="1"/>
          </p:cNvSpPr>
          <p:nvPr>
            <p:ph sz="quarter" idx="1"/>
          </p:nvPr>
        </p:nvSpPr>
        <p:spPr>
          <a:xfrm>
            <a:off x="457200" y="1447800"/>
            <a:ext cx="8534400" cy="5105400"/>
          </a:xfrm>
        </p:spPr>
        <p:txBody>
          <a:bodyPr>
            <a:normAutofit/>
          </a:bodyPr>
          <a:lstStyle/>
          <a:p>
            <a:pPr>
              <a:buNone/>
            </a:pPr>
            <a:r>
              <a:rPr lang="en-US" b="1" i="1" dirty="0" smtClean="0"/>
              <a:t>3.1. Quality Assurance and Risk</a:t>
            </a:r>
          </a:p>
          <a:p>
            <a:pPr>
              <a:buNone/>
            </a:pPr>
            <a:r>
              <a:rPr lang="en-US" dirty="0" smtClean="0"/>
              <a:t>	</a:t>
            </a:r>
            <a:r>
              <a:rPr lang="en-US" u="sng" dirty="0" smtClean="0"/>
              <a:t>Quality Assurance:</a:t>
            </a:r>
            <a:endParaRPr lang="en-US" dirty="0" smtClean="0"/>
          </a:p>
          <a:p>
            <a:pPr>
              <a:buNone/>
            </a:pPr>
            <a:r>
              <a:rPr lang="en-US" dirty="0" smtClean="0"/>
              <a:t>	In this section, we will set up an SQA (Software Quality Assurance) to assist coders and developers in ensuring the quality of the system.</a:t>
            </a:r>
          </a:p>
          <a:p>
            <a:pPr lvl="0"/>
            <a:r>
              <a:rPr lang="en-US" dirty="0" smtClean="0"/>
              <a:t>Evaluations</a:t>
            </a:r>
          </a:p>
          <a:p>
            <a:pPr lvl="0"/>
            <a:r>
              <a:rPr lang="en-US" dirty="0" smtClean="0"/>
              <a:t>Audits and reviews</a:t>
            </a:r>
          </a:p>
          <a:p>
            <a:pPr lvl="0"/>
            <a:r>
              <a:rPr lang="en-US" dirty="0" smtClean="0"/>
              <a:t>Standards applicable</a:t>
            </a:r>
          </a:p>
          <a:p>
            <a:pPr lvl="0"/>
            <a:r>
              <a:rPr lang="en-US" dirty="0" smtClean="0"/>
              <a:t>Procedures for error tracking/reporting</a:t>
            </a:r>
          </a:p>
          <a:p>
            <a:pPr lvl="0"/>
            <a:r>
              <a:rPr lang="en-US" dirty="0" smtClean="0"/>
              <a:t>Documents produced by SQA group</a:t>
            </a:r>
          </a:p>
          <a:p>
            <a:pPr lvl="0"/>
            <a:r>
              <a:rPr lang="en-US" dirty="0" smtClean="0"/>
              <a:t>Feedback provided to project team</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228600"/>
            <a:ext cx="8382000" cy="6477000"/>
          </a:xfrm>
        </p:spPr>
        <p:txBody>
          <a:bodyPr>
            <a:normAutofit/>
          </a:bodyPr>
          <a:lstStyle/>
          <a:p>
            <a:pPr>
              <a:buNone/>
            </a:pPr>
            <a:r>
              <a:rPr lang="en-US" u="sng" dirty="0" smtClean="0"/>
              <a:t>Risk Management:</a:t>
            </a:r>
            <a:endParaRPr lang="en-US" dirty="0" smtClean="0"/>
          </a:p>
          <a:p>
            <a:pPr lvl="0"/>
            <a:r>
              <a:rPr lang="en-US" dirty="0" smtClean="0"/>
              <a:t>Resources risks: </a:t>
            </a:r>
            <a:br>
              <a:rPr lang="en-US" dirty="0" smtClean="0"/>
            </a:br>
            <a:r>
              <a:rPr lang="en-US" dirty="0" smtClean="0"/>
              <a:t>1. A: Funding Resources</a:t>
            </a:r>
          </a:p>
          <a:p>
            <a:pPr>
              <a:buNone/>
            </a:pPr>
            <a:r>
              <a:rPr lang="en-US" dirty="0" smtClean="0"/>
              <a:t>	1</a:t>
            </a:r>
            <a:r>
              <a:rPr lang="en-US" dirty="0" smtClean="0"/>
              <a:t>. B: Human Resources</a:t>
            </a:r>
          </a:p>
          <a:p>
            <a:pPr lvl="0"/>
            <a:r>
              <a:rPr lang="en-US" dirty="0" smtClean="0"/>
              <a:t>Business risks: </a:t>
            </a:r>
            <a:br>
              <a:rPr lang="en-US" dirty="0" smtClean="0"/>
            </a:br>
            <a:r>
              <a:rPr lang="en-US" dirty="0" smtClean="0"/>
              <a:t>2. A: not profitable</a:t>
            </a:r>
            <a:br>
              <a:rPr lang="en-US" dirty="0" smtClean="0"/>
            </a:br>
            <a:r>
              <a:rPr lang="en-US" dirty="0" smtClean="0"/>
              <a:t>2. B: funding not stable</a:t>
            </a:r>
          </a:p>
          <a:p>
            <a:pPr lvl="0"/>
            <a:r>
              <a:rPr lang="en-US" dirty="0" smtClean="0"/>
              <a:t>Technical risks: </a:t>
            </a:r>
            <a:br>
              <a:rPr lang="en-US" dirty="0" smtClean="0"/>
            </a:br>
            <a:r>
              <a:rPr lang="en-US" dirty="0" smtClean="0"/>
              <a:t>3. A: connection loss</a:t>
            </a:r>
            <a:br>
              <a:rPr lang="en-US" dirty="0" smtClean="0"/>
            </a:br>
            <a:r>
              <a:rPr lang="en-US" dirty="0" smtClean="0"/>
              <a:t>3. B: false information about incidents</a:t>
            </a:r>
            <a:br>
              <a:rPr lang="en-US" dirty="0" smtClean="0"/>
            </a:br>
            <a:r>
              <a:rPr lang="en-US" dirty="0" smtClean="0"/>
              <a:t>3. C: the expanse of database is over the server’s memory</a:t>
            </a:r>
            <a:br>
              <a:rPr lang="en-US" dirty="0" smtClean="0"/>
            </a:br>
            <a:r>
              <a:rPr lang="en-US" dirty="0" smtClean="0"/>
              <a:t>3. D: system not exactly all the time</a:t>
            </a:r>
            <a:br>
              <a:rPr lang="en-US" dirty="0" smtClean="0"/>
            </a:br>
            <a:r>
              <a:rPr lang="en-US" dirty="0" smtClean="0"/>
              <a:t>3. E: transportation’s dependency risk</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b="1" i="1" dirty="0" smtClean="0">
                <a:hlinkClick r:id="rId2" action="ppaction://hlinkfile"/>
              </a:rPr>
              <a:t>3.2. Test Plan</a:t>
            </a:r>
            <a:endParaRPr lang="en-US" b="1" i="1" dirty="0" smtClean="0"/>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686800" cy="1143000"/>
          </a:xfrm>
        </p:spPr>
        <p:txBody>
          <a:bodyPr>
            <a:normAutofit fontScale="90000"/>
          </a:bodyPr>
          <a:lstStyle/>
          <a:p>
            <a:r>
              <a:rPr lang="en-US" b="1" dirty="0" smtClean="0"/>
              <a:t>4. Schedule, Project </a:t>
            </a:r>
            <a:r>
              <a:rPr lang="en-US" b="1" dirty="0" smtClean="0"/>
              <a:t>&amp; </a:t>
            </a:r>
            <a:r>
              <a:rPr lang="en-US" b="1" dirty="0" smtClean="0"/>
              <a:t>Cost Estimation</a:t>
            </a:r>
            <a:endParaRPr lang="en-US" dirty="0"/>
          </a:p>
        </p:txBody>
      </p:sp>
      <p:sp>
        <p:nvSpPr>
          <p:cNvPr id="3" name="Content Placeholder 2"/>
          <p:cNvSpPr>
            <a:spLocks noGrp="1"/>
          </p:cNvSpPr>
          <p:nvPr>
            <p:ph sz="quarter" idx="1"/>
          </p:nvPr>
        </p:nvSpPr>
        <p:spPr/>
        <p:txBody>
          <a:bodyPr/>
          <a:lstStyle/>
          <a:p>
            <a:pPr>
              <a:buNone/>
            </a:pPr>
            <a:r>
              <a:rPr lang="en-US" b="1" i="1" dirty="0" smtClean="0">
                <a:hlinkClick r:id="rId2" action="ppaction://hlinkfile"/>
              </a:rPr>
              <a:t>4.1. Schedule</a:t>
            </a:r>
            <a:endParaRPr lang="en-US" b="1" i="1" dirty="0" smtClean="0"/>
          </a:p>
          <a:p>
            <a:pPr>
              <a:buNone/>
            </a:pPr>
            <a:r>
              <a:rPr lang="en-US" b="1" i="1" dirty="0" smtClean="0">
                <a:hlinkClick r:id="rId3" action="ppaction://hlinkfile"/>
              </a:rPr>
              <a:t>4.2. Cost Estimate</a:t>
            </a:r>
            <a:endParaRPr lang="en-US" b="1" i="1" dirty="0" smtClean="0"/>
          </a:p>
          <a:p>
            <a:pPr>
              <a:buNone/>
            </a:pPr>
            <a:endParaRPr lang="en-US" b="1" i="1" dirty="0" smtClean="0"/>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5. Summary</a:t>
            </a:r>
            <a:endParaRPr lang="en-US" dirty="0"/>
          </a:p>
        </p:txBody>
      </p:sp>
      <p:sp>
        <p:nvSpPr>
          <p:cNvPr id="3" name="Content Placeholder 2"/>
          <p:cNvSpPr>
            <a:spLocks noGrp="1"/>
          </p:cNvSpPr>
          <p:nvPr>
            <p:ph sz="quarter" idx="1"/>
          </p:nvPr>
        </p:nvSpPr>
        <p:spPr/>
        <p:txBody>
          <a:bodyPr>
            <a:normAutofit/>
          </a:bodyPr>
          <a:lstStyle/>
          <a:p>
            <a:r>
              <a:rPr lang="en-US" dirty="0" smtClean="0"/>
              <a:t>TTC Software is free and has multiple functions dealing with recording and tracking natural disaster. </a:t>
            </a:r>
          </a:p>
          <a:p>
            <a:r>
              <a:rPr lang="en-US" dirty="0" smtClean="0"/>
              <a:t>It also provides free-update patch to ensure safety in need and security for users.</a:t>
            </a:r>
          </a:p>
          <a:p>
            <a:r>
              <a:rPr lang="en-US" dirty="0" smtClean="0"/>
              <a:t>However, it is required for users to pay service fees for co-operate provider as well as maintain fees. </a:t>
            </a:r>
          </a:p>
          <a:p>
            <a:r>
              <a:rPr lang="en-US" dirty="0" smtClean="0"/>
              <a:t>In short, by choosing TTC Software, users’ desire can be fulfill in all aspect.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1. Introduction</a:t>
            </a:r>
            <a:endParaRPr lang="en-US" dirty="0"/>
          </a:p>
        </p:txBody>
      </p:sp>
      <p:sp>
        <p:nvSpPr>
          <p:cNvPr id="3" name="Content Placeholder 2"/>
          <p:cNvSpPr>
            <a:spLocks noGrp="1"/>
          </p:cNvSpPr>
          <p:nvPr>
            <p:ph sz="quarter" idx="1"/>
          </p:nvPr>
        </p:nvSpPr>
        <p:spPr/>
        <p:txBody>
          <a:bodyPr>
            <a:normAutofit/>
          </a:bodyPr>
          <a:lstStyle/>
          <a:p>
            <a:r>
              <a:rPr lang="en-US" sz="2800" dirty="0" smtClean="0"/>
              <a:t>TTC software is copyrighted under GPL – the GNU General Public License v3.0. </a:t>
            </a:r>
          </a:p>
          <a:p>
            <a:r>
              <a:rPr lang="en-US" sz="2800" dirty="0" smtClean="0"/>
              <a:t>This is an open-source software </a:t>
            </a:r>
            <a:r>
              <a:rPr lang="en-US" sz="2800" dirty="0" smtClean="0">
                <a:sym typeface="Wingdings" pitchFamily="2" charset="2"/>
              </a:rPr>
              <a:t> free.</a:t>
            </a:r>
          </a:p>
          <a:p>
            <a:r>
              <a:rPr lang="en-US" sz="2800" dirty="0" smtClean="0">
                <a:sym typeface="Wingdings" pitchFamily="2" charset="2"/>
              </a:rPr>
              <a:t>Instead of paying fee, users should give feedback about the system.</a:t>
            </a:r>
          </a:p>
          <a:p>
            <a:r>
              <a:rPr lang="en-US" sz="2800" dirty="0" smtClean="0"/>
              <a:t>Even though the software is free, security is tight.</a:t>
            </a:r>
          </a:p>
          <a:p>
            <a:r>
              <a:rPr lang="en-US" sz="2800" dirty="0" smtClean="0"/>
              <a:t>The software is easy-to-use with a friendly interface.</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6. Reference List</a:t>
            </a:r>
            <a:endParaRPr lang="en-US" dirty="0"/>
          </a:p>
        </p:txBody>
      </p:sp>
      <p:sp>
        <p:nvSpPr>
          <p:cNvPr id="3" name="Content Placeholder 2"/>
          <p:cNvSpPr>
            <a:spLocks noGrp="1"/>
          </p:cNvSpPr>
          <p:nvPr>
            <p:ph sz="quarter" idx="1"/>
          </p:nvPr>
        </p:nvSpPr>
        <p:spPr/>
        <p:txBody>
          <a:bodyPr/>
          <a:lstStyle/>
          <a:p>
            <a:pPr lvl="0"/>
            <a:r>
              <a:rPr lang="en-US" dirty="0" smtClean="0"/>
              <a:t>Ken </a:t>
            </a:r>
            <a:r>
              <a:rPr lang="en-US" dirty="0" err="1" smtClean="0"/>
              <a:t>Schwaber</a:t>
            </a:r>
            <a:r>
              <a:rPr lang="en-US" dirty="0" smtClean="0"/>
              <a:t> 2011, “SCRUM Development Process”, Lecture notes, &lt;</a:t>
            </a:r>
            <a:r>
              <a:rPr lang="en-US" u="sng" dirty="0" smtClean="0">
                <a:hlinkClick r:id="rId2"/>
              </a:rPr>
              <a:t>scrum.pdf</a:t>
            </a:r>
            <a:r>
              <a:rPr lang="en-US" dirty="0" smtClean="0"/>
              <a:t>&gt;.</a:t>
            </a:r>
          </a:p>
          <a:p>
            <a:pPr lvl="0"/>
            <a:r>
              <a:rPr lang="en-US" dirty="0" err="1" smtClean="0"/>
              <a:t>SQAtester</a:t>
            </a:r>
            <a:r>
              <a:rPr lang="en-US" dirty="0" smtClean="0"/>
              <a:t> 2011, viewed 22</a:t>
            </a:r>
            <a:r>
              <a:rPr lang="en-US" baseline="30000" dirty="0" smtClean="0"/>
              <a:t>nd</a:t>
            </a:r>
            <a:r>
              <a:rPr lang="en-US" dirty="0" smtClean="0"/>
              <a:t> Dec 2011, &lt;SQAtester.com &gt;.</a:t>
            </a:r>
          </a:p>
          <a:p>
            <a:pPr lvl="0"/>
            <a:r>
              <a:rPr lang="en-US" dirty="0" err="1" smtClean="0"/>
              <a:t>Controlchaos</a:t>
            </a:r>
            <a:r>
              <a:rPr lang="en-US" dirty="0" smtClean="0"/>
              <a:t>, 2011, viewed 22</a:t>
            </a:r>
            <a:r>
              <a:rPr lang="en-US" baseline="30000" dirty="0" smtClean="0"/>
              <a:t>nd</a:t>
            </a:r>
            <a:r>
              <a:rPr lang="en-US" dirty="0" smtClean="0"/>
              <a:t> Dec 2011, &lt;</a:t>
            </a:r>
            <a:r>
              <a:rPr lang="en-US" u="sng" dirty="0" smtClean="0">
                <a:hlinkClick r:id="rId3"/>
              </a:rPr>
              <a:t>www.controlchaos.com</a:t>
            </a:r>
            <a:r>
              <a:rPr lang="en-US" dirty="0" smtClean="0"/>
              <a:t>&gt;.</a:t>
            </a:r>
          </a:p>
          <a:p>
            <a:pPr lvl="0"/>
            <a:r>
              <a:rPr lang="en-US" dirty="0" err="1" smtClean="0"/>
              <a:t>Focustesting</a:t>
            </a:r>
            <a:r>
              <a:rPr lang="en-US" dirty="0" smtClean="0"/>
              <a:t>, 2011, viewed 22</a:t>
            </a:r>
            <a:r>
              <a:rPr lang="en-US" baseline="30000" dirty="0" smtClean="0"/>
              <a:t>nd</a:t>
            </a:r>
            <a:r>
              <a:rPr lang="en-US" dirty="0" smtClean="0"/>
              <a:t> Dec 2011, &lt;www.focustesting.com&gt;.</a:t>
            </a:r>
          </a:p>
          <a:p>
            <a:pPr>
              <a:buNone/>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Constraint 1:</a:t>
            </a:r>
            <a:endParaRPr lang="en-US" dirty="0"/>
          </a:p>
        </p:txBody>
      </p:sp>
      <p:sp>
        <p:nvSpPr>
          <p:cNvPr id="3" name="Content Placeholder 2"/>
          <p:cNvSpPr>
            <a:spLocks noGrp="1"/>
          </p:cNvSpPr>
          <p:nvPr>
            <p:ph sz="quarter" idx="1"/>
          </p:nvPr>
        </p:nvSpPr>
        <p:spPr>
          <a:xfrm>
            <a:off x="914400" y="1752600"/>
            <a:ext cx="7772400" cy="4572000"/>
          </a:xfrm>
        </p:spPr>
        <p:txBody>
          <a:bodyPr>
            <a:normAutofit/>
          </a:bodyPr>
          <a:lstStyle/>
          <a:p>
            <a:r>
              <a:rPr lang="en-US" b="1" dirty="0" smtClean="0"/>
              <a:t>Problem:</a:t>
            </a:r>
          </a:p>
          <a:p>
            <a:pPr>
              <a:buNone/>
            </a:pPr>
            <a:r>
              <a:rPr lang="en-US" dirty="0" smtClean="0"/>
              <a:t>	In case of completely loss of electricity, Internet, mobile/landline phone. How to send data back to the system?</a:t>
            </a:r>
          </a:p>
          <a:p>
            <a:r>
              <a:rPr lang="en-US" b="1" dirty="0" smtClean="0"/>
              <a:t>Solution:</a:t>
            </a:r>
          </a:p>
          <a:p>
            <a:pPr>
              <a:buNone/>
            </a:pPr>
            <a:r>
              <a:rPr lang="en-US" dirty="0" smtClean="0"/>
              <a:t>	Using satellite connection. </a:t>
            </a:r>
          </a:p>
          <a:p>
            <a:pPr>
              <a:buNone/>
            </a:pPr>
            <a:r>
              <a:rPr lang="en-US" dirty="0" smtClean="0"/>
              <a:t>	Using the satellite service, TTC software can verify the incident, collect data using satellite and send it back to the user.</a:t>
            </a:r>
          </a:p>
          <a:p>
            <a:endParaRPr lang="en-US" dirty="0"/>
          </a:p>
        </p:txBody>
      </p:sp>
      <p:sp>
        <p:nvSpPr>
          <p:cNvPr id="4" name="Left Arrow 3">
            <a:hlinkClick r:id="rId2" action="ppaction://hlinksldjump"/>
          </p:cNvPr>
          <p:cNvSpPr/>
          <p:nvPr/>
        </p:nvSpPr>
        <p:spPr>
          <a:xfrm>
            <a:off x="8001000" y="6096000"/>
            <a:ext cx="838200"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Constraint 2:</a:t>
            </a:r>
            <a:endParaRPr lang="en-US" dirty="0"/>
          </a:p>
        </p:txBody>
      </p:sp>
      <p:sp>
        <p:nvSpPr>
          <p:cNvPr id="3" name="Content Placeholder 2"/>
          <p:cNvSpPr>
            <a:spLocks noGrp="1"/>
          </p:cNvSpPr>
          <p:nvPr>
            <p:ph sz="quarter" idx="1"/>
          </p:nvPr>
        </p:nvSpPr>
        <p:spPr>
          <a:xfrm>
            <a:off x="914400" y="1752600"/>
            <a:ext cx="7772400" cy="4572000"/>
          </a:xfrm>
        </p:spPr>
        <p:txBody>
          <a:bodyPr>
            <a:normAutofit lnSpcReduction="10000"/>
          </a:bodyPr>
          <a:lstStyle/>
          <a:p>
            <a:r>
              <a:rPr lang="en-US" b="1" dirty="0" smtClean="0"/>
              <a:t>Problem:</a:t>
            </a:r>
          </a:p>
          <a:p>
            <a:pPr>
              <a:buNone/>
            </a:pPr>
            <a:r>
              <a:rPr lang="en-US" dirty="0" smtClean="0"/>
              <a:t>	In case datacenter where database is located is destroyed. How to keep the system running to update the incident information?</a:t>
            </a:r>
          </a:p>
          <a:p>
            <a:r>
              <a:rPr lang="en-US" b="1" dirty="0" smtClean="0"/>
              <a:t>Solution:</a:t>
            </a:r>
          </a:p>
          <a:p>
            <a:pPr>
              <a:buNone/>
            </a:pPr>
            <a:r>
              <a:rPr lang="en-US" dirty="0" smtClean="0"/>
              <a:t>	Backup data to many datacenters. </a:t>
            </a:r>
          </a:p>
          <a:p>
            <a:pPr>
              <a:buNone/>
            </a:pPr>
            <a:r>
              <a:rPr lang="en-US" dirty="0" smtClean="0"/>
              <a:t>	The administrator has full control over these datacenters. </a:t>
            </a:r>
          </a:p>
          <a:p>
            <a:pPr>
              <a:buNone/>
            </a:pPr>
            <a:r>
              <a:rPr lang="en-US" dirty="0" smtClean="0"/>
              <a:t>	The system itself is redundantly programmed.</a:t>
            </a:r>
          </a:p>
          <a:p>
            <a:pPr>
              <a:buNone/>
            </a:pPr>
            <a:r>
              <a:rPr lang="en-US" dirty="0" smtClean="0"/>
              <a:t>	Cloud computing service from providers for backup purpose.</a:t>
            </a:r>
            <a:endParaRPr lang="en-US" dirty="0"/>
          </a:p>
        </p:txBody>
      </p:sp>
      <p:sp>
        <p:nvSpPr>
          <p:cNvPr id="4" name="Left Arrow 3">
            <a:hlinkClick r:id="rId2" action="ppaction://hlinksldjump"/>
          </p:cNvPr>
          <p:cNvSpPr/>
          <p:nvPr/>
        </p:nvSpPr>
        <p:spPr>
          <a:xfrm>
            <a:off x="8001000" y="6096000"/>
            <a:ext cx="838200"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Constraint 3:</a:t>
            </a:r>
            <a:endParaRPr lang="en-US" dirty="0"/>
          </a:p>
        </p:txBody>
      </p:sp>
      <p:sp>
        <p:nvSpPr>
          <p:cNvPr id="3" name="Content Placeholder 2"/>
          <p:cNvSpPr>
            <a:spLocks noGrp="1"/>
          </p:cNvSpPr>
          <p:nvPr>
            <p:ph sz="quarter" idx="1"/>
          </p:nvPr>
        </p:nvSpPr>
        <p:spPr>
          <a:xfrm>
            <a:off x="914400" y="1676400"/>
            <a:ext cx="7772400" cy="4572000"/>
          </a:xfrm>
        </p:spPr>
        <p:txBody>
          <a:bodyPr>
            <a:normAutofit/>
          </a:bodyPr>
          <a:lstStyle/>
          <a:p>
            <a:r>
              <a:rPr lang="en-US" b="1" dirty="0" smtClean="0"/>
              <a:t>Problem:</a:t>
            </a:r>
          </a:p>
          <a:p>
            <a:pPr>
              <a:buNone/>
            </a:pPr>
            <a:r>
              <a:rPr lang="en-US" dirty="0" smtClean="0"/>
              <a:t>	In case of loss of admin password. How to recover?</a:t>
            </a:r>
          </a:p>
          <a:p>
            <a:r>
              <a:rPr lang="en-US" b="1" dirty="0" smtClean="0"/>
              <a:t>Solution:</a:t>
            </a:r>
          </a:p>
          <a:p>
            <a:pPr>
              <a:buNone/>
            </a:pPr>
            <a:r>
              <a:rPr lang="en-US" b="1" dirty="0" smtClean="0"/>
              <a:t>	</a:t>
            </a:r>
            <a:r>
              <a:rPr lang="en-US" dirty="0" smtClean="0"/>
              <a:t>Multiple levels security: 2 different passwords, finger scanning, OTP (one-time password). If the hacker wants to take changes to the system, he must pass all of these levels.</a:t>
            </a:r>
          </a:p>
          <a:p>
            <a:pPr>
              <a:buNone/>
            </a:pPr>
            <a:r>
              <a:rPr lang="en-US" dirty="0" smtClean="0"/>
              <a:t>	Recovering the whole system should only take about 12 hours.</a:t>
            </a:r>
            <a:endParaRPr lang="en-US" dirty="0"/>
          </a:p>
        </p:txBody>
      </p:sp>
      <p:sp>
        <p:nvSpPr>
          <p:cNvPr id="4" name="Left Arrow 3">
            <a:hlinkClick r:id="rId2" action="ppaction://hlinksldjump"/>
          </p:cNvPr>
          <p:cNvSpPr/>
          <p:nvPr/>
        </p:nvSpPr>
        <p:spPr>
          <a:xfrm>
            <a:off x="8001000" y="6096000"/>
            <a:ext cx="838200"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Constraint 4:</a:t>
            </a:r>
            <a:endParaRPr lang="en-US" dirty="0"/>
          </a:p>
        </p:txBody>
      </p:sp>
      <p:sp>
        <p:nvSpPr>
          <p:cNvPr id="3" name="Content Placeholder 2"/>
          <p:cNvSpPr>
            <a:spLocks noGrp="1"/>
          </p:cNvSpPr>
          <p:nvPr>
            <p:ph sz="quarter" idx="1"/>
          </p:nvPr>
        </p:nvSpPr>
        <p:spPr>
          <a:xfrm>
            <a:off x="914400" y="1752600"/>
            <a:ext cx="7772400" cy="4572000"/>
          </a:xfrm>
        </p:spPr>
        <p:txBody>
          <a:bodyPr>
            <a:normAutofit/>
          </a:bodyPr>
          <a:lstStyle/>
          <a:p>
            <a:r>
              <a:rPr lang="en-US" b="1" dirty="0" smtClean="0"/>
              <a:t>Problem:</a:t>
            </a:r>
          </a:p>
          <a:p>
            <a:pPr>
              <a:buNone/>
            </a:pPr>
            <a:r>
              <a:rPr lang="en-US" dirty="0" smtClean="0"/>
              <a:t>	A guess user try to poison the database by fake voting: vote a lot for a particular incident.</a:t>
            </a:r>
          </a:p>
          <a:p>
            <a:r>
              <a:rPr lang="en-US" b="1" dirty="0" smtClean="0"/>
              <a:t>Solution:</a:t>
            </a:r>
          </a:p>
          <a:p>
            <a:pPr>
              <a:buNone/>
            </a:pPr>
            <a:r>
              <a:rPr lang="en-US" dirty="0" smtClean="0"/>
              <a:t>	Detecting IP address of voting. If the fake vote founded, the IP will be blocked from voting temporarily or permanently.</a:t>
            </a:r>
            <a:endParaRPr lang="en-US" dirty="0"/>
          </a:p>
        </p:txBody>
      </p:sp>
      <p:sp>
        <p:nvSpPr>
          <p:cNvPr id="4" name="Left Arrow 3">
            <a:hlinkClick r:id="rId2" action="ppaction://hlinksldjump"/>
          </p:cNvPr>
          <p:cNvSpPr/>
          <p:nvPr/>
        </p:nvSpPr>
        <p:spPr>
          <a:xfrm>
            <a:off x="8001000" y="6096000"/>
            <a:ext cx="838200"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Constraint 5:</a:t>
            </a:r>
            <a:endParaRPr lang="en-US" dirty="0"/>
          </a:p>
        </p:txBody>
      </p:sp>
      <p:sp>
        <p:nvSpPr>
          <p:cNvPr id="3" name="Content Placeholder 2"/>
          <p:cNvSpPr>
            <a:spLocks noGrp="1"/>
          </p:cNvSpPr>
          <p:nvPr>
            <p:ph sz="quarter" idx="1"/>
          </p:nvPr>
        </p:nvSpPr>
        <p:spPr/>
        <p:txBody>
          <a:bodyPr/>
          <a:lstStyle/>
          <a:p>
            <a:r>
              <a:rPr lang="en-US" b="1" dirty="0" smtClean="0"/>
              <a:t>Problem:</a:t>
            </a:r>
          </a:p>
          <a:p>
            <a:pPr>
              <a:buNone/>
            </a:pPr>
            <a:r>
              <a:rPr lang="en-US" dirty="0" smtClean="0"/>
              <a:t>	A </a:t>
            </a:r>
            <a:r>
              <a:rPr lang="en-US" dirty="0" smtClean="0"/>
              <a:t>hacker is trying to flood our database system by sending a huge amount of requests reporting incidents.</a:t>
            </a:r>
          </a:p>
          <a:p>
            <a:r>
              <a:rPr lang="en-US" b="1" dirty="0" smtClean="0"/>
              <a:t>Solution:</a:t>
            </a:r>
          </a:p>
          <a:p>
            <a:pPr>
              <a:buNone/>
            </a:pPr>
            <a:r>
              <a:rPr lang="en-US" dirty="0" smtClean="0"/>
              <a:t>	The </a:t>
            </a:r>
            <a:r>
              <a:rPr lang="en-US" dirty="0" smtClean="0"/>
              <a:t>database system is designed with algorithms to detect flooding </a:t>
            </a:r>
            <a:r>
              <a:rPr lang="en-US" dirty="0" smtClean="0"/>
              <a:t>request, by default. </a:t>
            </a:r>
            <a:endParaRPr lang="en-US" dirty="0" smtClean="0"/>
          </a:p>
          <a:p>
            <a:endParaRPr lang="en-US" dirty="0"/>
          </a:p>
        </p:txBody>
      </p:sp>
      <p:sp>
        <p:nvSpPr>
          <p:cNvPr id="4" name="Left Arrow 3">
            <a:hlinkClick r:id="rId2" action="ppaction://hlinksldjump"/>
          </p:cNvPr>
          <p:cNvSpPr/>
          <p:nvPr/>
        </p:nvSpPr>
        <p:spPr>
          <a:xfrm>
            <a:off x="8001000" y="6096000"/>
            <a:ext cx="838200"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Constraint 6:</a:t>
            </a:r>
            <a:endParaRPr lang="en-US" dirty="0"/>
          </a:p>
        </p:txBody>
      </p:sp>
      <p:sp>
        <p:nvSpPr>
          <p:cNvPr id="3" name="Content Placeholder 2"/>
          <p:cNvSpPr>
            <a:spLocks noGrp="1"/>
          </p:cNvSpPr>
          <p:nvPr>
            <p:ph sz="quarter" idx="1"/>
          </p:nvPr>
        </p:nvSpPr>
        <p:spPr/>
        <p:txBody>
          <a:bodyPr/>
          <a:lstStyle/>
          <a:p>
            <a:r>
              <a:rPr lang="en-US" b="1" dirty="0" smtClean="0"/>
              <a:t>Problem:</a:t>
            </a:r>
            <a:endParaRPr lang="en-US" b="1" i="1" dirty="0" smtClean="0"/>
          </a:p>
          <a:p>
            <a:pPr>
              <a:buNone/>
            </a:pPr>
            <a:r>
              <a:rPr lang="en-US" dirty="0" smtClean="0"/>
              <a:t>	There might be problems related to the voting system since different person hold different idea as well as different point of view on a certain issues. </a:t>
            </a:r>
          </a:p>
          <a:p>
            <a:r>
              <a:rPr lang="en-US" b="1" dirty="0" smtClean="0"/>
              <a:t>Solution: </a:t>
            </a:r>
            <a:endParaRPr lang="en-US" b="1" i="1" dirty="0" smtClean="0"/>
          </a:p>
          <a:p>
            <a:pPr>
              <a:buNone/>
            </a:pPr>
            <a:r>
              <a:rPr lang="en-US" dirty="0" smtClean="0"/>
              <a:t>	Choose the best solution based on the most votes. This is installed by default.</a:t>
            </a:r>
          </a:p>
          <a:p>
            <a:endParaRPr lang="en-US" dirty="0"/>
          </a:p>
        </p:txBody>
      </p:sp>
      <p:sp>
        <p:nvSpPr>
          <p:cNvPr id="4" name="Left Arrow 3">
            <a:hlinkClick r:id="rId2" action="ppaction://hlinksldjump"/>
          </p:cNvPr>
          <p:cNvSpPr/>
          <p:nvPr/>
        </p:nvSpPr>
        <p:spPr>
          <a:xfrm>
            <a:off x="8001000" y="6096000"/>
            <a:ext cx="838200"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Constraint 7:</a:t>
            </a:r>
            <a:endParaRPr lang="en-US" dirty="0"/>
          </a:p>
        </p:txBody>
      </p:sp>
      <p:sp>
        <p:nvSpPr>
          <p:cNvPr id="3" name="Content Placeholder 2"/>
          <p:cNvSpPr>
            <a:spLocks noGrp="1"/>
          </p:cNvSpPr>
          <p:nvPr>
            <p:ph sz="quarter" idx="1"/>
          </p:nvPr>
        </p:nvSpPr>
        <p:spPr/>
        <p:txBody>
          <a:bodyPr>
            <a:normAutofit/>
          </a:bodyPr>
          <a:lstStyle/>
          <a:p>
            <a:r>
              <a:rPr lang="en-US" b="1" dirty="0" smtClean="0"/>
              <a:t>Problem:</a:t>
            </a:r>
          </a:p>
          <a:p>
            <a:pPr>
              <a:buNone/>
            </a:pPr>
            <a:r>
              <a:rPr lang="en-US" dirty="0" smtClean="0"/>
              <a:t>	It might be impossible for the system to find and update incidents in time with the incident that is currently occurring due to the loss of connection.</a:t>
            </a:r>
          </a:p>
          <a:p>
            <a:r>
              <a:rPr lang="en-US" b="1" dirty="0" smtClean="0"/>
              <a:t>Solution:</a:t>
            </a:r>
            <a:endParaRPr lang="en-US" b="1" i="1" dirty="0" smtClean="0"/>
          </a:p>
          <a:p>
            <a:pPr>
              <a:buNone/>
            </a:pPr>
            <a:r>
              <a:rPr lang="en-US" dirty="0" smtClean="0"/>
              <a:t>	Build auto recorder point (small record machine) which cannot be damaged under any condition then place them in the different frequency to ensure the connection to sever will never be lost.</a:t>
            </a:r>
          </a:p>
          <a:p>
            <a:endParaRPr lang="en-US" dirty="0"/>
          </a:p>
        </p:txBody>
      </p:sp>
      <p:sp>
        <p:nvSpPr>
          <p:cNvPr id="4" name="Left Arrow 3">
            <a:hlinkClick r:id="rId2" action="ppaction://hlinksldjump"/>
          </p:cNvPr>
          <p:cNvSpPr/>
          <p:nvPr/>
        </p:nvSpPr>
        <p:spPr>
          <a:xfrm>
            <a:off x="8001000" y="6096000"/>
            <a:ext cx="838200"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Constraint 8:</a:t>
            </a:r>
            <a:endParaRPr lang="en-US" dirty="0"/>
          </a:p>
        </p:txBody>
      </p:sp>
      <p:sp>
        <p:nvSpPr>
          <p:cNvPr id="3" name="Content Placeholder 2"/>
          <p:cNvSpPr>
            <a:spLocks noGrp="1"/>
          </p:cNvSpPr>
          <p:nvPr>
            <p:ph sz="quarter" idx="1"/>
          </p:nvPr>
        </p:nvSpPr>
        <p:spPr/>
        <p:txBody>
          <a:bodyPr>
            <a:normAutofit/>
          </a:bodyPr>
          <a:lstStyle/>
          <a:p>
            <a:r>
              <a:rPr lang="en-US" b="1" dirty="0" smtClean="0"/>
              <a:t>Problem:</a:t>
            </a:r>
          </a:p>
          <a:p>
            <a:pPr>
              <a:buNone/>
            </a:pPr>
            <a:r>
              <a:rPr lang="en-US" dirty="0" smtClean="0"/>
              <a:t>	Security is broken.</a:t>
            </a:r>
          </a:p>
          <a:p>
            <a:r>
              <a:rPr lang="en-US" b="1" dirty="0" smtClean="0"/>
              <a:t>Solution:</a:t>
            </a:r>
          </a:p>
          <a:p>
            <a:pPr>
              <a:buNone/>
            </a:pPr>
            <a:r>
              <a:rPr lang="en-US" dirty="0" smtClean="0"/>
              <a:t>	2-level password and 1 secret question.</a:t>
            </a:r>
          </a:p>
          <a:p>
            <a:pPr>
              <a:buNone/>
            </a:pPr>
            <a:r>
              <a:rPr lang="en-US" dirty="0" smtClean="0"/>
              <a:t>	An e-mail account is also needed in case of recovering.</a:t>
            </a:r>
          </a:p>
          <a:p>
            <a:endParaRPr lang="en-US" dirty="0"/>
          </a:p>
        </p:txBody>
      </p:sp>
      <p:sp>
        <p:nvSpPr>
          <p:cNvPr id="4" name="Left Arrow 3">
            <a:hlinkClick r:id="rId2" action="ppaction://hlinksldjump"/>
          </p:cNvPr>
          <p:cNvSpPr/>
          <p:nvPr/>
        </p:nvSpPr>
        <p:spPr>
          <a:xfrm>
            <a:off x="8001000" y="6096000"/>
            <a:ext cx="838200"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Constraint 9:</a:t>
            </a:r>
            <a:endParaRPr lang="en-US" dirty="0"/>
          </a:p>
        </p:txBody>
      </p:sp>
      <p:sp>
        <p:nvSpPr>
          <p:cNvPr id="3" name="Content Placeholder 2"/>
          <p:cNvSpPr>
            <a:spLocks noGrp="1"/>
          </p:cNvSpPr>
          <p:nvPr>
            <p:ph sz="quarter" idx="1"/>
          </p:nvPr>
        </p:nvSpPr>
        <p:spPr/>
        <p:txBody>
          <a:bodyPr>
            <a:normAutofit/>
          </a:bodyPr>
          <a:lstStyle/>
          <a:p>
            <a:r>
              <a:rPr lang="en-US" b="1" dirty="0" smtClean="0"/>
              <a:t>Problem:</a:t>
            </a:r>
          </a:p>
          <a:p>
            <a:pPr>
              <a:buNone/>
            </a:pPr>
            <a:r>
              <a:rPr lang="en-US" dirty="0" smtClean="0"/>
              <a:t>	The increase of software’s database can lead to long-awaiting time.</a:t>
            </a:r>
          </a:p>
          <a:p>
            <a:r>
              <a:rPr lang="en-US" b="1" dirty="0" smtClean="0"/>
              <a:t>Solution:</a:t>
            </a:r>
          </a:p>
          <a:p>
            <a:pPr>
              <a:buNone/>
            </a:pPr>
            <a:r>
              <a:rPr lang="en-US" dirty="0" smtClean="0"/>
              <a:t>	Increasing the bandwidth is one of the solutions we recommend. This technique not only solves waiting time to load data, but also limit the deadlock situation.</a:t>
            </a:r>
            <a:endParaRPr lang="en-US" dirty="0"/>
          </a:p>
        </p:txBody>
      </p:sp>
      <p:sp>
        <p:nvSpPr>
          <p:cNvPr id="4" name="Left Arrow 3">
            <a:hlinkClick r:id="rId2" action="ppaction://hlinksldjump"/>
          </p:cNvPr>
          <p:cNvSpPr/>
          <p:nvPr/>
        </p:nvSpPr>
        <p:spPr>
          <a:xfrm>
            <a:off x="8001000" y="6096000"/>
            <a:ext cx="838200"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which might occur: </a:t>
            </a:r>
            <a:endParaRPr lang="en-US" dirty="0"/>
          </a:p>
        </p:txBody>
      </p:sp>
      <p:sp>
        <p:nvSpPr>
          <p:cNvPr id="3" name="Content Placeholder 2"/>
          <p:cNvSpPr>
            <a:spLocks noGrp="1"/>
          </p:cNvSpPr>
          <p:nvPr>
            <p:ph sz="quarter" idx="1"/>
          </p:nvPr>
        </p:nvSpPr>
        <p:spPr/>
        <p:txBody>
          <a:bodyPr>
            <a:normAutofit lnSpcReduction="10000"/>
          </a:bodyPr>
          <a:lstStyle/>
          <a:p>
            <a:r>
              <a:rPr lang="en-US" b="1" i="1" dirty="0" smtClean="0">
                <a:hlinkClick r:id="rId2" action="ppaction://hlinksldjump"/>
              </a:rPr>
              <a:t>Constraint 1</a:t>
            </a:r>
            <a:endParaRPr lang="en-US" b="1" i="1" dirty="0" smtClean="0"/>
          </a:p>
          <a:p>
            <a:r>
              <a:rPr lang="en-US" b="1" i="1" dirty="0" smtClean="0">
                <a:hlinkClick r:id="rId3" action="ppaction://hlinksldjump"/>
              </a:rPr>
              <a:t>Constraint 2</a:t>
            </a:r>
            <a:endParaRPr lang="en-US" b="1" i="1" dirty="0" smtClean="0"/>
          </a:p>
          <a:p>
            <a:r>
              <a:rPr lang="en-US" b="1" i="1" dirty="0" smtClean="0">
                <a:hlinkClick r:id="rId4" action="ppaction://hlinksldjump"/>
              </a:rPr>
              <a:t>Constraint 3</a:t>
            </a:r>
            <a:endParaRPr lang="en-US" b="1" i="1" dirty="0" smtClean="0"/>
          </a:p>
          <a:p>
            <a:r>
              <a:rPr lang="en-US" b="1" i="1" dirty="0" smtClean="0">
                <a:hlinkClick r:id="rId5" action="ppaction://hlinksldjump"/>
              </a:rPr>
              <a:t>Constraint 4</a:t>
            </a:r>
            <a:endParaRPr lang="en-US" b="1" i="1" dirty="0" smtClean="0"/>
          </a:p>
          <a:p>
            <a:r>
              <a:rPr lang="en-US" b="1" i="1" dirty="0" smtClean="0">
                <a:hlinkClick r:id="rId6" action="ppaction://hlinksldjump"/>
              </a:rPr>
              <a:t>Constraint 5</a:t>
            </a:r>
            <a:endParaRPr lang="en-US" b="1" i="1" dirty="0" smtClean="0"/>
          </a:p>
          <a:p>
            <a:r>
              <a:rPr lang="en-US" b="1" i="1" dirty="0" smtClean="0">
                <a:hlinkClick r:id="rId7" action="ppaction://hlinksldjump"/>
              </a:rPr>
              <a:t>Constraint 6</a:t>
            </a:r>
            <a:endParaRPr lang="en-US" b="1" i="1" dirty="0" smtClean="0"/>
          </a:p>
          <a:p>
            <a:r>
              <a:rPr lang="en-US" b="1" i="1" dirty="0" smtClean="0">
                <a:hlinkClick r:id="rId8" action="ppaction://hlinksldjump"/>
              </a:rPr>
              <a:t>Constraint 7</a:t>
            </a:r>
            <a:endParaRPr lang="en-US" b="1" i="1" dirty="0" smtClean="0"/>
          </a:p>
          <a:p>
            <a:r>
              <a:rPr lang="en-US" b="1" i="1" dirty="0" smtClean="0">
                <a:hlinkClick r:id="rId9" action="ppaction://hlinksldjump"/>
              </a:rPr>
              <a:t>Constraint 8</a:t>
            </a:r>
            <a:endParaRPr lang="en-US" b="1" i="1" dirty="0" smtClean="0"/>
          </a:p>
          <a:p>
            <a:r>
              <a:rPr lang="en-US" b="1" i="1" dirty="0" smtClean="0">
                <a:hlinkClick r:id="rId10" action="ppaction://hlinksldjump"/>
              </a:rPr>
              <a:t>Constraint 9</a:t>
            </a:r>
            <a:endParaRPr lang="en-US" b="1" i="1" dirty="0" smtClean="0"/>
          </a:p>
          <a:p>
            <a:r>
              <a:rPr lang="en-US" b="1" i="1" dirty="0" smtClean="0">
                <a:hlinkClick r:id="rId11" action="ppaction://hlinksldjump"/>
              </a:rPr>
              <a:t>Constraint 10</a:t>
            </a:r>
            <a:endParaRPr lang="en-US" b="1" i="1"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500"/>
                                        <p:tgtEl>
                                          <p:spTgt spid="3">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linds(horizontal)">
                                      <p:cBhvr>
                                        <p:cTn id="31" dur="500"/>
                                        <p:tgtEl>
                                          <p:spTgt spid="3">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linds(horizontal)">
                                      <p:cBhvr>
                                        <p:cTn id="3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Constraint 10:</a:t>
            </a:r>
            <a:endParaRPr lang="en-US" dirty="0"/>
          </a:p>
        </p:txBody>
      </p:sp>
      <p:sp>
        <p:nvSpPr>
          <p:cNvPr id="3" name="Content Placeholder 2"/>
          <p:cNvSpPr>
            <a:spLocks noGrp="1"/>
          </p:cNvSpPr>
          <p:nvPr>
            <p:ph sz="quarter" idx="1"/>
          </p:nvPr>
        </p:nvSpPr>
        <p:spPr/>
        <p:txBody>
          <a:bodyPr>
            <a:normAutofit/>
          </a:bodyPr>
          <a:lstStyle/>
          <a:p>
            <a:r>
              <a:rPr lang="en-US" b="1" dirty="0" smtClean="0"/>
              <a:t>Problem:</a:t>
            </a:r>
          </a:p>
          <a:p>
            <a:pPr>
              <a:buNone/>
            </a:pPr>
            <a:r>
              <a:rPr lang="en-US" dirty="0" smtClean="0"/>
              <a:t>	In case our database is damaged by the effects of natural incidents. We may lose all of our data. </a:t>
            </a:r>
          </a:p>
          <a:p>
            <a:r>
              <a:rPr lang="en-US" b="1" dirty="0" smtClean="0"/>
              <a:t>Solution:</a:t>
            </a:r>
          </a:p>
          <a:p>
            <a:pPr>
              <a:buNone/>
            </a:pPr>
            <a:r>
              <a:rPr lang="en-US" dirty="0" smtClean="0"/>
              <a:t>	We recommend using cloud computing to resolve this problem. By saving data in a virtual database and update it every day, we can download it anytime we need.</a:t>
            </a:r>
          </a:p>
          <a:p>
            <a:endParaRPr lang="en-US" dirty="0"/>
          </a:p>
        </p:txBody>
      </p:sp>
      <p:sp>
        <p:nvSpPr>
          <p:cNvPr id="4" name="Left Arrow 3">
            <a:hlinkClick r:id="rId2" action="ppaction://hlinksldjump"/>
          </p:cNvPr>
          <p:cNvSpPr/>
          <p:nvPr/>
        </p:nvSpPr>
        <p:spPr>
          <a:xfrm>
            <a:off x="8001000" y="6096000"/>
            <a:ext cx="838200"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2. Design</a:t>
            </a:r>
            <a:endParaRPr lang="en-US" dirty="0"/>
          </a:p>
        </p:txBody>
      </p:sp>
      <p:sp>
        <p:nvSpPr>
          <p:cNvPr id="3" name="Content Placeholder 2"/>
          <p:cNvSpPr>
            <a:spLocks noGrp="1"/>
          </p:cNvSpPr>
          <p:nvPr>
            <p:ph sz="quarter" idx="1"/>
          </p:nvPr>
        </p:nvSpPr>
        <p:spPr/>
        <p:txBody>
          <a:bodyPr/>
          <a:lstStyle/>
          <a:p>
            <a:r>
              <a:rPr lang="en-US" dirty="0" smtClean="0"/>
              <a:t>Using cloud-computing technique </a:t>
            </a:r>
            <a:r>
              <a:rPr lang="en-US" dirty="0" smtClean="0">
                <a:sym typeface="Wingdings" pitchFamily="2" charset="2"/>
              </a:rPr>
              <a:t> not require good computer. </a:t>
            </a:r>
          </a:p>
          <a:p>
            <a:r>
              <a:rPr lang="en-US" dirty="0" smtClean="0"/>
              <a:t>Requiring both side contacts (client-database).</a:t>
            </a:r>
          </a:p>
          <a:p>
            <a:pPr>
              <a:buNone/>
            </a:pPr>
            <a:r>
              <a:rPr lang="en-US" dirty="0" smtClean="0">
                <a:sym typeface="Wingdings" pitchFamily="2" charset="2"/>
              </a:rPr>
              <a:t></a:t>
            </a:r>
            <a:r>
              <a:rPr lang="en-US" dirty="0" smtClean="0"/>
              <a:t>client computer only requires running browser</a:t>
            </a:r>
          </a:p>
          <a:p>
            <a:pPr>
              <a:buNone/>
            </a:pPr>
            <a:r>
              <a:rPr lang="en-US" dirty="0" smtClean="0">
                <a:sym typeface="Wingdings" pitchFamily="2" charset="2"/>
              </a:rPr>
              <a:t></a:t>
            </a:r>
            <a:r>
              <a:rPr lang="en-US" dirty="0" smtClean="0"/>
              <a:t>server client uses LAMPP pack on Linus-based server or WAMPP package on Windows-based server.  </a:t>
            </a:r>
          </a:p>
          <a:p>
            <a:r>
              <a:rPr lang="en-US" dirty="0" smtClean="0"/>
              <a:t>Medium-sized company is recommended to have a silver-package service from Amazon capable for 200 users.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2.1. Class Diagrams</a:t>
            </a:r>
            <a:endParaRPr lang="en-US" dirty="0"/>
          </a:p>
        </p:txBody>
      </p:sp>
      <p:pic>
        <p:nvPicPr>
          <p:cNvPr id="2050" name="Picture 2" descr="ClassDiagrams-No0"/>
          <p:cNvPicPr>
            <a:picLocks noChangeAspect="1" noChangeArrowheads="1"/>
          </p:cNvPicPr>
          <p:nvPr/>
        </p:nvPicPr>
        <p:blipFill>
          <a:blip r:embed="rId2" cstate="print"/>
          <a:srcRect/>
          <a:stretch>
            <a:fillRect/>
          </a:stretch>
        </p:blipFill>
        <p:spPr bwMode="auto">
          <a:xfrm>
            <a:off x="838200" y="1371600"/>
            <a:ext cx="7543800" cy="4898232"/>
          </a:xfrm>
          <a:prstGeom prst="rect">
            <a:avLst/>
          </a:prstGeom>
          <a:noFill/>
          <a:ln w="9525">
            <a:noFill/>
            <a:miter lim="800000"/>
            <a:headEnd/>
            <a:tailEnd/>
          </a:ln>
        </p:spPr>
      </p:pic>
      <p:sp>
        <p:nvSpPr>
          <p:cNvPr id="5" name="TextBox 4"/>
          <p:cNvSpPr txBox="1"/>
          <p:nvPr/>
        </p:nvSpPr>
        <p:spPr>
          <a:xfrm>
            <a:off x="6553200" y="6324600"/>
            <a:ext cx="2362200" cy="369332"/>
          </a:xfrm>
          <a:prstGeom prst="rect">
            <a:avLst/>
          </a:prstGeom>
          <a:noFill/>
        </p:spPr>
        <p:txBody>
          <a:bodyPr wrap="square" rtlCol="0">
            <a:spAutoFit/>
          </a:bodyPr>
          <a:lstStyle/>
          <a:p>
            <a:r>
              <a:rPr lang="en-US" dirty="0"/>
              <a:t>Class Diagram No 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linds(horizontal)">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lassDiagrams-No1"/>
          <p:cNvPicPr>
            <a:picLocks noChangeAspect="1" noChangeArrowheads="1"/>
          </p:cNvPicPr>
          <p:nvPr/>
        </p:nvPicPr>
        <p:blipFill>
          <a:blip r:embed="rId2" cstate="print"/>
          <a:srcRect/>
          <a:stretch>
            <a:fillRect/>
          </a:stretch>
        </p:blipFill>
        <p:spPr bwMode="auto">
          <a:xfrm>
            <a:off x="228599" y="304800"/>
            <a:ext cx="8729425" cy="5334000"/>
          </a:xfrm>
          <a:prstGeom prst="rect">
            <a:avLst/>
          </a:prstGeom>
          <a:noFill/>
          <a:ln w="9525">
            <a:noFill/>
            <a:miter lim="800000"/>
            <a:headEnd/>
            <a:tailEnd/>
          </a:ln>
        </p:spPr>
      </p:pic>
      <p:sp>
        <p:nvSpPr>
          <p:cNvPr id="5" name="TextBox 4"/>
          <p:cNvSpPr txBox="1"/>
          <p:nvPr/>
        </p:nvSpPr>
        <p:spPr>
          <a:xfrm>
            <a:off x="6629400" y="6336268"/>
            <a:ext cx="2286000" cy="369332"/>
          </a:xfrm>
          <a:prstGeom prst="rect">
            <a:avLst/>
          </a:prstGeom>
          <a:noFill/>
        </p:spPr>
        <p:txBody>
          <a:bodyPr wrap="square" rtlCol="0">
            <a:spAutoFit/>
          </a:bodyPr>
          <a:lstStyle/>
          <a:p>
            <a:r>
              <a:rPr lang="en-US" dirty="0"/>
              <a:t>Class Diagram No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linds(horizontal)">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629400" y="6336268"/>
            <a:ext cx="2286000" cy="369332"/>
          </a:xfrm>
          <a:prstGeom prst="rect">
            <a:avLst/>
          </a:prstGeom>
          <a:noFill/>
        </p:spPr>
        <p:txBody>
          <a:bodyPr wrap="square" rtlCol="0">
            <a:spAutoFit/>
          </a:bodyPr>
          <a:lstStyle/>
          <a:p>
            <a:r>
              <a:rPr lang="en-US" dirty="0"/>
              <a:t>Class Diagram No </a:t>
            </a:r>
            <a:r>
              <a:rPr lang="en-US" dirty="0" smtClean="0"/>
              <a:t>2</a:t>
            </a:r>
            <a:endParaRPr lang="en-US" dirty="0"/>
          </a:p>
        </p:txBody>
      </p:sp>
      <p:pic>
        <p:nvPicPr>
          <p:cNvPr id="4098" name="Picture 2" descr="ClassDiagrams-No2"/>
          <p:cNvPicPr>
            <a:picLocks noChangeAspect="1" noChangeArrowheads="1"/>
          </p:cNvPicPr>
          <p:nvPr/>
        </p:nvPicPr>
        <p:blipFill>
          <a:blip r:embed="rId2" cstate="print"/>
          <a:srcRect/>
          <a:stretch>
            <a:fillRect/>
          </a:stretch>
        </p:blipFill>
        <p:spPr bwMode="auto">
          <a:xfrm>
            <a:off x="228600" y="381000"/>
            <a:ext cx="8730403" cy="5562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linds(horizontal)">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629400" y="6336268"/>
            <a:ext cx="2286000" cy="369332"/>
          </a:xfrm>
          <a:prstGeom prst="rect">
            <a:avLst/>
          </a:prstGeom>
          <a:noFill/>
        </p:spPr>
        <p:txBody>
          <a:bodyPr wrap="square" rtlCol="0">
            <a:spAutoFit/>
          </a:bodyPr>
          <a:lstStyle/>
          <a:p>
            <a:r>
              <a:rPr lang="en-US" dirty="0"/>
              <a:t>Class Diagram No 3</a:t>
            </a:r>
          </a:p>
        </p:txBody>
      </p:sp>
      <p:pic>
        <p:nvPicPr>
          <p:cNvPr id="5122" name="Picture 2" descr="ClassDiagrams-No3"/>
          <p:cNvPicPr>
            <a:picLocks noChangeAspect="1" noChangeArrowheads="1"/>
          </p:cNvPicPr>
          <p:nvPr/>
        </p:nvPicPr>
        <p:blipFill>
          <a:blip r:embed="rId2" cstate="print"/>
          <a:srcRect/>
          <a:stretch>
            <a:fillRect/>
          </a:stretch>
        </p:blipFill>
        <p:spPr bwMode="auto">
          <a:xfrm>
            <a:off x="152400" y="504825"/>
            <a:ext cx="8786165" cy="50577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linds(horizont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502</TotalTime>
  <Words>820</Words>
  <Application>Microsoft Office PowerPoint</Application>
  <PresentationFormat>On-screen Show (4:3)</PresentationFormat>
  <Paragraphs>151</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Equity</vt:lpstr>
      <vt:lpstr>Twister Design and Proposal Document </vt:lpstr>
      <vt:lpstr>Team’s Members:</vt:lpstr>
      <vt:lpstr>1. Introduction</vt:lpstr>
      <vt:lpstr>Problems which might occur: </vt:lpstr>
      <vt:lpstr>2. Design</vt:lpstr>
      <vt:lpstr>2.1. Class Diagrams</vt:lpstr>
      <vt:lpstr>Slide 7</vt:lpstr>
      <vt:lpstr>Slide 8</vt:lpstr>
      <vt:lpstr>Slide 9</vt:lpstr>
      <vt:lpstr>2.1. Object Diagrams</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2.3. Sequence Diagrams</vt:lpstr>
      <vt:lpstr>3. Management</vt:lpstr>
      <vt:lpstr>Slide 26</vt:lpstr>
      <vt:lpstr>Slide 27</vt:lpstr>
      <vt:lpstr>4. Schedule, Project &amp; Cost Estimation</vt:lpstr>
      <vt:lpstr>5. Summary</vt:lpstr>
      <vt:lpstr>6. Reference List</vt:lpstr>
      <vt:lpstr>Constraint 1:</vt:lpstr>
      <vt:lpstr>Constraint 2:</vt:lpstr>
      <vt:lpstr>Constraint 3:</vt:lpstr>
      <vt:lpstr>Constraint 4:</vt:lpstr>
      <vt:lpstr>Constraint 5:</vt:lpstr>
      <vt:lpstr>Constraint 6:</vt:lpstr>
      <vt:lpstr>Constraint 7:</vt:lpstr>
      <vt:lpstr>Constraint 8:</vt:lpstr>
      <vt:lpstr>Constraint 9:</vt:lpstr>
      <vt:lpstr>Constraint 10:</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Twister Design and Proposal Document </dc:title>
  <dc:creator>CESC</dc:creator>
  <cp:lastModifiedBy>CESC</cp:lastModifiedBy>
  <cp:revision>41</cp:revision>
  <dcterms:created xsi:type="dcterms:W3CDTF">2011-12-26T13:04:18Z</dcterms:created>
  <dcterms:modified xsi:type="dcterms:W3CDTF">2011-12-28T13:50:17Z</dcterms:modified>
</cp:coreProperties>
</file>