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6A97BF-C8EB-43D3-8440-19BC230FE547}">
  <a:tblStyle styleId="{836A97BF-C8EB-43D3-8440-19BC230FE547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808"/>
  </p:normalViewPr>
  <p:slideViewPr>
    <p:cSldViewPr snapToGrid="0" snapToObjects="1">
      <p:cViewPr varScale="1">
        <p:scale>
          <a:sx n="140" d="100"/>
          <a:sy n="140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After using </a:t>
            </a:r>
            <a:r>
              <a:rPr lang="en-GB" dirty="0" err="1" smtClean="0"/>
              <a:t>js</a:t>
            </a:r>
            <a:r>
              <a:rPr lang="en-GB" dirty="0" smtClean="0"/>
              <a:t> to extract features, using all formulas as we mentioned before. we have all samples with those features represent for each match to put into </a:t>
            </a:r>
            <a:r>
              <a:rPr lang="en-GB" dirty="0" err="1" smtClean="0"/>
              <a:t>matlab</a:t>
            </a:r>
            <a:r>
              <a:rPr lang="en-GB" dirty="0" smtClean="0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err="1" smtClean="0"/>
              <a:t>Bcs</a:t>
            </a:r>
            <a:r>
              <a:rPr lang="en-GB" dirty="0" smtClean="0"/>
              <a:t> many things change after each season so we use within </a:t>
            </a:r>
            <a:r>
              <a:rPr lang="en-GB" dirty="0" err="1" smtClean="0"/>
              <a:t>saeson</a:t>
            </a:r>
            <a:r>
              <a:rPr lang="en-GB" dirty="0" smtClean="0"/>
              <a:t> data to train model. 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smtClean="0"/>
              <a:t>In total we have 380 samples for both training and testing </a:t>
            </a:r>
            <a:r>
              <a:rPr lang="en-GB" dirty="0" err="1" smtClean="0"/>
              <a:t>data.As</a:t>
            </a:r>
            <a:r>
              <a:rPr lang="en-GB" dirty="0" smtClean="0"/>
              <a:t> you can see for the first several rounds, we consider each team with full </a:t>
            </a:r>
            <a:r>
              <a:rPr lang="en-GB" dirty="0" err="1" smtClean="0"/>
              <a:t>mov</a:t>
            </a:r>
            <a:r>
              <a:rPr lang="en-GB" dirty="0" smtClean="0"/>
              <a:t> as 1. And home and away ratio will be 0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Here is the data after that. Looks more crazy.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Even Though we use the same method, same code for all seasons but the </a:t>
            </a:r>
            <a:r>
              <a:rPr lang="en-GB" dirty="0" err="1" smtClean="0"/>
              <a:t>acc</a:t>
            </a:r>
            <a:r>
              <a:rPr lang="en-GB" dirty="0" smtClean="0"/>
              <a:t> are quite diff between seasons. 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smtClean="0"/>
              <a:t>Some have really good but some have not that good. 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smtClean="0"/>
              <a:t>Most of season has same trend of graph: increase </a:t>
            </a:r>
            <a:r>
              <a:rPr lang="en-GB" dirty="0" err="1" smtClean="0"/>
              <a:t>num</a:t>
            </a:r>
            <a:r>
              <a:rPr lang="en-GB" dirty="0" smtClean="0"/>
              <a:t> of training also increases accuracy. But for </a:t>
            </a:r>
            <a:r>
              <a:rPr lang="en-GB" dirty="0" err="1" smtClean="0"/>
              <a:t>ss</a:t>
            </a:r>
            <a:r>
              <a:rPr lang="en-GB" dirty="0" smtClean="0"/>
              <a:t> 12-13, the result is fluctuating and unpredictable.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smtClean="0"/>
              <a:t>The highest </a:t>
            </a:r>
            <a:r>
              <a:rPr lang="en-GB" dirty="0" err="1" smtClean="0"/>
              <a:t>acc</a:t>
            </a:r>
            <a:r>
              <a:rPr lang="en-GB" dirty="0" smtClean="0"/>
              <a:t> for last 10 rounds is around 0.7-0.8 but only </a:t>
            </a:r>
            <a:r>
              <a:rPr lang="en-GB" dirty="0" err="1" smtClean="0"/>
              <a:t>ss</a:t>
            </a:r>
            <a:r>
              <a:rPr lang="en-GB" dirty="0" smtClean="0"/>
              <a:t> 12-13 is 0.5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smtClean="0"/>
              <a:t>The </a:t>
            </a:r>
            <a:r>
              <a:rPr lang="en-GB" dirty="0" err="1" smtClean="0"/>
              <a:t>acc</a:t>
            </a:r>
            <a:r>
              <a:rPr lang="en-GB" dirty="0" smtClean="0"/>
              <a:t> for SVM with </a:t>
            </a:r>
            <a:r>
              <a:rPr lang="en-GB" dirty="0" err="1" smtClean="0"/>
              <a:t>gaussian</a:t>
            </a:r>
            <a:r>
              <a:rPr lang="en-GB" dirty="0" smtClean="0"/>
              <a:t> kernel usually higher and more stable than others.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smtClean="0"/>
              <a:t>The most unstable is SVM with poly kernel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Approx</a:t>
            </a:r>
            <a:r>
              <a:rPr lang="en-GB" sz="1200" dirty="0">
                <a:latin typeface="Times New Roman"/>
                <a:ea typeface="Times New Roman"/>
                <a:cs typeface="Times New Roman"/>
                <a:sym typeface="Times New Roman"/>
              </a:rPr>
              <a:t> 61 … with using first half of Season as training data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Times New Roman"/>
                <a:ea typeface="Times New Roman"/>
                <a:cs typeface="Times New Roman"/>
                <a:sym typeface="Times New Roman"/>
              </a:rPr>
              <a:t>In the future, we want to increase the number of features which have significant effect to a match to improve outcome accuracy. To do that, we need collecting more data and improving each feature formula. If we can eliminate one possible outcome for a specific match (e.g. a match has possibility of drawing, home winning, home losing is very low), then we can improve the accuracy of that match.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Times New Roman"/>
                <a:ea typeface="Times New Roman"/>
                <a:cs typeface="Times New Roman"/>
                <a:sym typeface="Times New Roman"/>
              </a:rPr>
              <a:t>By using the prediction, we could turn soccer community into more interesting field.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Times New Roman"/>
                <a:ea typeface="Times New Roman"/>
                <a:cs typeface="Times New Roman"/>
                <a:sym typeface="Times New Roman"/>
              </a:rPr>
              <a:t>We could - Benefit entertainment areas. - Raising fund that concentrates from sport betting.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1. In </a:t>
            </a:r>
            <a:r>
              <a:rPr lang="en-GB" sz="1200" dirty="0">
                <a:latin typeface="Times New Roman"/>
                <a:ea typeface="Times New Roman"/>
                <a:cs typeface="Times New Roman"/>
                <a:sym typeface="Times New Roman"/>
              </a:rPr>
              <a:t>this project, we use methods of machine learning to predict result of soccer matches in English Premier League.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- Problem </a:t>
            </a:r>
            <a:r>
              <a:rPr lang="en-GB" sz="1200" dirty="0">
                <a:latin typeface="Times New Roman"/>
                <a:ea typeface="Times New Roman"/>
                <a:cs typeface="Times New Roman"/>
                <a:sym typeface="Times New Roman"/>
              </a:rPr>
              <a:t>can be considered as Classification for each match with label of 0,1,2 represent the win, draw, lose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- Algorithms </a:t>
            </a:r>
            <a:r>
              <a:rPr lang="en-GB" sz="1200" dirty="0">
                <a:latin typeface="Times New Roman"/>
                <a:ea typeface="Times New Roman"/>
                <a:cs typeface="Times New Roman"/>
                <a:sym typeface="Times New Roman"/>
              </a:rPr>
              <a:t>can be used are: SVM, KNN, random forest. those are already implement in previous assignment.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- Our </a:t>
            </a:r>
            <a:r>
              <a:rPr lang="en-GB" sz="1200" dirty="0">
                <a:latin typeface="Times New Roman"/>
                <a:ea typeface="Times New Roman"/>
                <a:cs typeface="Times New Roman"/>
                <a:sym typeface="Times New Roman"/>
              </a:rPr>
              <a:t>aim is building model of samples with different classifiers are tested to attempt solving the problem.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1. Most </a:t>
            </a:r>
            <a:r>
              <a:rPr lang="en-GB" sz="1200" dirty="0">
                <a:latin typeface="Times New Roman"/>
                <a:ea typeface="Times New Roman"/>
                <a:cs typeface="Times New Roman"/>
                <a:sym typeface="Times New Roman"/>
              </a:rPr>
              <a:t>of the work have been done by famous gambling companies for the benefit of </a:t>
            </a:r>
            <a:r>
              <a:rPr lang="en-GB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odds-makers.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2. However</a:t>
            </a:r>
            <a:r>
              <a:rPr lang="en-GB" sz="1200" dirty="0">
                <a:latin typeface="Times New Roman"/>
                <a:ea typeface="Times New Roman"/>
                <a:cs typeface="Times New Roman"/>
                <a:sym typeface="Times New Roman"/>
              </a:rPr>
              <a:t>, there are also several groups have taken to the predicting game as well</a:t>
            </a:r>
            <a:r>
              <a:rPr lang="en-GB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Times New Roman"/>
                <a:ea typeface="Times New Roman"/>
                <a:cs typeface="Times New Roman"/>
                <a:sym typeface="Times New Roman"/>
              </a:rPr>
              <a:t>Focused on improving </a:t>
            </a:r>
            <a:r>
              <a:rPr lang="en-GB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hyper parameters </a:t>
            </a:r>
            <a:r>
              <a:rPr lang="en-GB" sz="1200" dirty="0">
                <a:latin typeface="Times New Roman"/>
                <a:ea typeface="Times New Roman"/>
                <a:cs typeface="Times New Roman"/>
                <a:sym typeface="Times New Roman"/>
              </a:rPr>
              <a:t>and class imbalance, thus their approach is using grid searches and ROC curve analysis respectively</a:t>
            </a:r>
            <a:r>
              <a:rPr lang="en-GB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Times New Roman"/>
                <a:ea typeface="Times New Roman"/>
                <a:cs typeface="Times New Roman"/>
                <a:sym typeface="Times New Roman"/>
              </a:rPr>
              <a:t>Both papers explored several methods and found neural networks to generate the most successful.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Times New Roman"/>
              <a:buAutoNum type="arabicPeriod"/>
            </a:pPr>
            <a:r>
              <a:rPr lang="en-GB"/>
              <a:t>resultk is the outcome from kth match, and its value lies in {0, 0.5, 1}</a:t>
            </a:r>
          </a:p>
          <a:p>
            <a:pPr marL="457200" lvl="0" indent="-22860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AutoNum type="arabicPeriod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This feature simply returns result in {0, 0.5, 1}</a:t>
            </a:r>
          </a:p>
          <a:p>
            <a:pPr marL="457200" lvl="0" indent="-22860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Times New Roman"/>
              <a:buAutoNum type="arabicPeriod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- homeGoal: number of goals scored by home team</a:t>
            </a:r>
            <a:b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- awayGoal: number of goals scored by away team</a:t>
            </a:r>
          </a:p>
          <a:p>
            <a:pPr marL="457200" lvl="0" indent="-22860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Times New Roman"/>
              <a:buAutoNum type="arabicPeriod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- dist: distance to the nearest key position (position in {1, 2, 3, 4, 5, 6, 17, 18})</a:t>
            </a:r>
            <a:b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- derby: if this match is derby match, return 1, otherwise, return 0</a:t>
            </a:r>
            <a:b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- tour: return 1 if there are less than 6 matches left, 0 otherwise</a:t>
            </a:r>
            <a:b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- left: matches left in the season of this team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GB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Times New Roman"/>
              <a:buAutoNum type="arabicPeriod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By this way, the closer the two teams are, the more concentrated the stronger team is.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-GB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/>
              <a:t>Predicting Results of English Premier League Matches using Data Mining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Tu Luong, Hai Ha, Minh Nguyen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510450" y="502875"/>
            <a:ext cx="8123100" cy="59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University of Massachusetts Dartmouth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CIS 602-01 Data Mining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Experimental Setting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38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roxima Nova"/>
            </a:pPr>
            <a:r>
              <a:rPr lang="en-GB" dirty="0" err="1" smtClean="0">
                <a:solidFill>
                  <a:srgbClr val="000000"/>
                </a:solidFill>
              </a:rPr>
              <a:t>MatLab</a:t>
            </a:r>
            <a:r>
              <a:rPr lang="en-GB" dirty="0">
                <a:solidFill>
                  <a:srgbClr val="000000"/>
                </a:solidFill>
              </a:rPr>
              <a:t>: 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121" name="Shape 121" descr="Screen Shot 2017-05-01 at 8.28.00 PM.png"/>
          <p:cNvPicPr preferRelativeResize="0"/>
          <p:nvPr/>
        </p:nvPicPr>
        <p:blipFill rotWithShape="1">
          <a:blip r:embed="rId3">
            <a:alphaModFix/>
          </a:blip>
          <a:srcRect b="8667"/>
          <a:stretch/>
        </p:blipFill>
        <p:spPr>
          <a:xfrm>
            <a:off x="1811475" y="1631950"/>
            <a:ext cx="5521024" cy="293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Experimental Setting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00" y="1152475"/>
            <a:ext cx="792782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Experimental Results and Analysis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00" y="1152475"/>
            <a:ext cx="3794498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74"/>
            <a:ext cx="37945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Experimental Results and Analysis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00" y="1152474"/>
            <a:ext cx="3794507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74"/>
            <a:ext cx="37945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Experimental Results and Analysis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962" y="2537324"/>
            <a:ext cx="2328047" cy="203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4" y="2537324"/>
            <a:ext cx="2328041" cy="203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5">
            <a:alphaModFix/>
          </a:blip>
          <a:srcRect t="16331"/>
          <a:stretch/>
        </p:blipFill>
        <p:spPr>
          <a:xfrm>
            <a:off x="2243962" y="1152475"/>
            <a:ext cx="2328027" cy="16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6">
            <a:alphaModFix/>
          </a:blip>
          <a:srcRect t="16331"/>
          <a:stretch/>
        </p:blipFill>
        <p:spPr>
          <a:xfrm>
            <a:off x="4571990" y="1152475"/>
            <a:ext cx="2328056" cy="169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Conclusion &amp; Further Work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 dirty="0">
                <a:solidFill>
                  <a:srgbClr val="000000"/>
                </a:solidFill>
              </a:rPr>
              <a:t>Features extraction is crucial to prediction accuracy.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 dirty="0">
                <a:solidFill>
                  <a:srgbClr val="000000"/>
                </a:solidFill>
              </a:rPr>
              <a:t>We use KNN, </a:t>
            </a:r>
            <a:r>
              <a:rPr lang="en-GB" dirty="0" smtClean="0">
                <a:solidFill>
                  <a:srgbClr val="000000"/>
                </a:solidFill>
              </a:rPr>
              <a:t>and SVM to </a:t>
            </a:r>
            <a:r>
              <a:rPr lang="en-GB" dirty="0">
                <a:solidFill>
                  <a:srgbClr val="000000"/>
                </a:solidFill>
              </a:rPr>
              <a:t>classify, the results is quite promising (approx. 61% comparing to 33.33% randomly).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 dirty="0">
                <a:solidFill>
                  <a:srgbClr val="000000"/>
                </a:solidFill>
              </a:rPr>
              <a:t>In the future, improving features formula and collect more data.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 dirty="0">
                <a:solidFill>
                  <a:srgbClr val="000000"/>
                </a:solidFill>
              </a:rPr>
              <a:t>It may have a broader applicability for many different kinds of sports.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 dirty="0">
                <a:solidFill>
                  <a:srgbClr val="000000"/>
                </a:solidFill>
              </a:rPr>
              <a:t>Providing data analytics for football club managers, players, head-hunters, sports critics,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[1] Rue, Harvard, and Oyvind Salvesen, “Prediction and retrospective analysis of soccer matches in a league” Journal of the Royal Statistical Society: Series D (The Statistician) 49.3 (2000): 399-418.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[2] Ulmer, Ben and Matthew Fernandez, “Predicting Soccer Match Results in the English Premier League.” (2014).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[3] Yezus, Albina, “Predicting Outcome of Soccer Match using Machine Learning”. (2014).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[4] Predicting the outcome of NFL games using machine learning, Babak Hamadani, cs229 - Stanford University (2006)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[5] Numerical Algorithms for Predicting Sports Results by Jack David Blundell, School of Computing, Faculty of Engineering (2009)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2141550"/>
            <a:ext cx="8520600" cy="8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4800"/>
              <a:t>Thank you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577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Introduction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Related Work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Problem Definition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Methodology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Experimental Setting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Experimental Results and Analysis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Further Work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Conclusion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Predicting results of soccer matches in English Premier League (</a:t>
            </a:r>
            <a:r>
              <a:rPr lang="en-GB" dirty="0" smtClean="0">
                <a:solidFill>
                  <a:srgbClr val="000000"/>
                </a:solidFill>
              </a:rPr>
              <a:t>EPL)</a:t>
            </a:r>
          </a:p>
          <a:p>
            <a:pPr marL="457200" lvl="0" indent="-342900" rtl="0"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Classification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- Each match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- Win, draw, lose ( [0, 1, 2])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- Algorithms: SVM, KNN</a:t>
            </a:r>
          </a:p>
          <a:p>
            <a:pPr marL="457200" lvl="0" indent="-342900"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Modelling </a:t>
            </a:r>
            <a:r>
              <a:rPr lang="en-GB" dirty="0">
                <a:solidFill>
                  <a:schemeClr val="tx1"/>
                </a:solidFill>
              </a:rPr>
              <a:t>samples</a:t>
            </a:r>
            <a:endParaRPr lang="en-GB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Related Work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-GB">
                <a:solidFill>
                  <a:srgbClr val="000000"/>
                </a:solidFill>
              </a:rPr>
              <a:t>Paper from Stanford University by Ben Ulmer, and Matthew Fernandez [2]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- 5 different classifiers: Linear, Naive Bayes, Hidden Markov Model, SVM, and Random Forest.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- Best accuracy: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	Linear classifier 52%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	Random Forest 50%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	SVM 50%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-GB">
                <a:solidFill>
                  <a:srgbClr val="000000"/>
                </a:solidFill>
              </a:rPr>
              <a:t>Paper from Saint-Petersburg State University by Albina Yezus [3]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- KNN, Random Forest, Logistic Regression, and SVM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- 55.8% success rate in KNN and another 63.4% in Random Forest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Dataset Introduction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EPL Dataset background: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- 20 best soccer teams in England and Wales.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- Each team will play against each other team twice (at home and when away, total 380 matches).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- Win: 3 points, draw: 1 point, lose: 0 point.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- Team with most points win the </a:t>
            </a:r>
            <a:r>
              <a:rPr lang="en-GB" dirty="0" smtClean="0">
                <a:solidFill>
                  <a:srgbClr val="000000"/>
                </a:solidFill>
              </a:rPr>
              <a:t>league.</a:t>
            </a: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Problem Definition</a:t>
            </a:r>
          </a:p>
        </p:txBody>
      </p:sp>
      <p:graphicFrame>
        <p:nvGraphicFramePr>
          <p:cNvPr id="92" name="Shape 92"/>
          <p:cNvGraphicFramePr/>
          <p:nvPr/>
        </p:nvGraphicFramePr>
        <p:xfrm>
          <a:off x="444075" y="1687987"/>
          <a:ext cx="8255850" cy="3169680"/>
        </p:xfrm>
        <a:graphic>
          <a:graphicData uri="http://schemas.openxmlformats.org/drawingml/2006/table">
            <a:tbl>
              <a:tblPr>
                <a:noFill/>
                <a:tableStyleId>{836A97BF-C8EB-43D3-8440-19BC230FE547}</a:tableStyleId>
              </a:tblPr>
              <a:tblGrid>
                <a:gridCol w="2431150"/>
                <a:gridCol w="582470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Key Features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Definition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3822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Team Form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last 10 games / team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History Head-to-Head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 previous result between two teams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Score Difference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Score of two teams in the previous head-to-head match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Motivation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Team’s motivation in particular match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Concentration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Level of concentration for each club in particular match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Home Team Winning Ratio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Winning ratio of home team in all previous matches playing at home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Away Team Winning Ratio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Winning ratio of away team in all previous matches playing away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535512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Extract features from original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Methodology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buNone/>
            </a:pPr>
            <a:r>
              <a:rPr lang="en-GB" i="1">
                <a:solidFill>
                  <a:srgbClr val="000000"/>
                </a:solidFill>
              </a:rPr>
              <a:t>All features will be normalized  [0, 1]</a:t>
            </a:r>
          </a:p>
          <a:p>
            <a:pPr marL="457200" lvl="0" indent="-228600" rtl="0">
              <a:spcBef>
                <a:spcPts val="1000"/>
              </a:spcBef>
              <a:buClr>
                <a:srgbClr val="000000"/>
              </a:buClr>
              <a:buChar char="-"/>
            </a:pPr>
            <a:r>
              <a:rPr lang="en-GB" i="1">
                <a:solidFill>
                  <a:srgbClr val="000000"/>
                </a:solidFill>
              </a:rPr>
              <a:t>Team form:</a:t>
            </a:r>
          </a:p>
          <a:p>
            <a:pPr marL="457200" lvl="0" indent="-228600" rtl="0"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Char char="-"/>
            </a:pPr>
            <a:r>
              <a:rPr lang="en-GB" i="1">
                <a:solidFill>
                  <a:srgbClr val="000000"/>
                </a:solidFill>
              </a:rPr>
              <a:t>History head-to-head:  </a:t>
            </a:r>
            <a:r>
              <a:rPr lang="en-GB">
                <a:solidFill>
                  <a:srgbClr val="000000"/>
                </a:solidFill>
              </a:rPr>
              <a:t>{0, 0.5, 1}</a:t>
            </a:r>
          </a:p>
          <a:p>
            <a:pPr marL="457200" lvl="0" indent="-228600" rtl="0">
              <a:spcBef>
                <a:spcPts val="500"/>
              </a:spcBef>
              <a:spcAft>
                <a:spcPts val="1000"/>
              </a:spcAft>
              <a:buClr>
                <a:srgbClr val="000000"/>
              </a:buClr>
              <a:buChar char="-"/>
            </a:pPr>
            <a:r>
              <a:rPr lang="en-GB" i="1">
                <a:solidFill>
                  <a:srgbClr val="000000"/>
                </a:solidFill>
              </a:rPr>
              <a:t>Score difference: </a:t>
            </a:r>
          </a:p>
          <a:p>
            <a:pPr lvl="0" rtl="0">
              <a:spcBef>
                <a:spcPts val="500"/>
              </a:spcBef>
              <a:spcAft>
                <a:spcPts val="1000"/>
              </a:spcAft>
              <a:buNone/>
            </a:pPr>
            <a:endParaRPr i="1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Char char="-"/>
            </a:pPr>
            <a:r>
              <a:rPr lang="en-GB" i="1">
                <a:solidFill>
                  <a:srgbClr val="000000"/>
                </a:solidFill>
              </a:rPr>
              <a:t>Motivation: </a:t>
            </a:r>
          </a:p>
          <a:p>
            <a:pPr lvl="0" rtl="0">
              <a:spcBef>
                <a:spcPts val="500"/>
              </a:spcBef>
              <a:spcAft>
                <a:spcPts val="500"/>
              </a:spcAft>
              <a:buNone/>
            </a:pPr>
            <a:endParaRPr i="1">
              <a:solidFill>
                <a:srgbClr val="000000"/>
              </a:solidFill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499" y="1711187"/>
            <a:ext cx="1438072" cy="65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099" y="3258626"/>
            <a:ext cx="3907271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1100" y="4208657"/>
            <a:ext cx="3907274" cy="45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Methodology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500"/>
              </a:spcBef>
              <a:spcAft>
                <a:spcPts val="1000"/>
              </a:spcAft>
              <a:buClr>
                <a:srgbClr val="000000"/>
              </a:buClr>
              <a:buChar char="-"/>
            </a:pPr>
            <a:r>
              <a:rPr lang="en-GB" i="1" dirty="0">
                <a:solidFill>
                  <a:srgbClr val="000000"/>
                </a:solidFill>
              </a:rPr>
              <a:t>Concentration:</a:t>
            </a:r>
          </a:p>
          <a:p>
            <a:pPr marL="457200" lvl="0" indent="-317500" rtl="0"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ct val="100000"/>
              <a:buChar char="+"/>
            </a:pPr>
            <a:r>
              <a:rPr lang="en-GB" sz="1400" dirty="0">
                <a:solidFill>
                  <a:srgbClr val="000000"/>
                </a:solidFill>
              </a:rPr>
              <a:t>if played matches are less than 6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		return 1 for both weak and strong team</a:t>
            </a:r>
          </a:p>
          <a:p>
            <a:pPr marL="457200" lvl="0" indent="-317500" rtl="0"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ct val="100000"/>
              <a:buChar char="+"/>
            </a:pPr>
            <a:r>
              <a:rPr lang="en-GB" sz="1400" dirty="0">
                <a:solidFill>
                  <a:srgbClr val="000000"/>
                </a:solidFill>
              </a:rPr>
              <a:t>if played matches &gt; 6 and difference between teams position is &lt; 7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		return 1 for weak team, and 1 / diff for stronger team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+"/>
            </a:pPr>
            <a:r>
              <a:rPr lang="en-GB" sz="1400" dirty="0">
                <a:solidFill>
                  <a:srgbClr val="000000"/>
                </a:solidFill>
              </a:rPr>
              <a:t>if played matches &gt; 6 and difference between teams position is &gt; 7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		return 1 for weak team, and 1 / 7 for stronger team</a:t>
            </a:r>
          </a:p>
          <a:p>
            <a:pPr marL="457200" lvl="0" indent="-228600" rtl="0">
              <a:spcBef>
                <a:spcPts val="1000"/>
              </a:spcBef>
              <a:spcAft>
                <a:spcPts val="500"/>
              </a:spcAft>
              <a:buClr>
                <a:srgbClr val="000000"/>
              </a:buClr>
              <a:buChar char="-"/>
            </a:pPr>
            <a:r>
              <a:rPr lang="en-GB" i="1" dirty="0">
                <a:solidFill>
                  <a:srgbClr val="000000"/>
                </a:solidFill>
              </a:rPr>
              <a:t>Home team winning ratio: </a:t>
            </a:r>
            <a:r>
              <a:rPr lang="en-GB" dirty="0">
                <a:solidFill>
                  <a:srgbClr val="000000"/>
                </a:solidFill>
              </a:rPr>
              <a:t>[0, 1]</a:t>
            </a:r>
          </a:p>
          <a:p>
            <a:pPr marL="457200" lvl="0" indent="-228600" rtl="0"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Char char="-"/>
            </a:pPr>
            <a:r>
              <a:rPr lang="en-GB" i="1" dirty="0">
                <a:solidFill>
                  <a:srgbClr val="000000"/>
                </a:solidFill>
              </a:rPr>
              <a:t>Away team winning ratio: </a:t>
            </a:r>
            <a:r>
              <a:rPr lang="en-GB" dirty="0">
                <a:solidFill>
                  <a:srgbClr val="000000"/>
                </a:solidFill>
              </a:rPr>
              <a:t>[0, 1]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Experimental Setting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JavaScript: d3.js (https://github.com/d3/d3)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00" y="1712600"/>
            <a:ext cx="8230799" cy="31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898</Words>
  <Application>Microsoft Macintosh PowerPoint</Application>
  <PresentationFormat>On-screen Show (16:9)</PresentationFormat>
  <Paragraphs>101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Times New Roman</vt:lpstr>
      <vt:lpstr>Arial</vt:lpstr>
      <vt:lpstr>Proxima Nova</vt:lpstr>
      <vt:lpstr>spearmint</vt:lpstr>
      <vt:lpstr>Predicting Results of English Premier League Matches using Data Mining</vt:lpstr>
      <vt:lpstr>Outline</vt:lpstr>
      <vt:lpstr>Introduction</vt:lpstr>
      <vt:lpstr>Related Work</vt:lpstr>
      <vt:lpstr>Dataset Introduction</vt:lpstr>
      <vt:lpstr>Problem Definition</vt:lpstr>
      <vt:lpstr>Methodology</vt:lpstr>
      <vt:lpstr>Methodology </vt:lpstr>
      <vt:lpstr>Experimental Setting</vt:lpstr>
      <vt:lpstr>Experimental Setting </vt:lpstr>
      <vt:lpstr>Experimental Setting</vt:lpstr>
      <vt:lpstr>Experimental Results and Analysis </vt:lpstr>
      <vt:lpstr>Experimental Results and Analysis </vt:lpstr>
      <vt:lpstr>Experimental Results and Analysis </vt:lpstr>
      <vt:lpstr>Conclusion &amp; Further Work</vt:lpstr>
      <vt:lpstr>References</vt:lpstr>
      <vt:lpstr>Thank you !!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Results of English Premier League Matches using Data Mining</dc:title>
  <cp:lastModifiedBy>Tu Luong</cp:lastModifiedBy>
  <cp:revision>18</cp:revision>
  <dcterms:modified xsi:type="dcterms:W3CDTF">2017-05-02T21:50:19Z</dcterms:modified>
</cp:coreProperties>
</file>