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5.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6.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871" r:id="rId2"/>
    <p:sldId id="844" r:id="rId3"/>
    <p:sldId id="839" r:id="rId4"/>
    <p:sldId id="868" r:id="rId5"/>
    <p:sldId id="897" r:id="rId6"/>
    <p:sldId id="917" r:id="rId7"/>
    <p:sldId id="845" r:id="rId8"/>
    <p:sldId id="918" r:id="rId9"/>
    <p:sldId id="864" r:id="rId10"/>
    <p:sldId id="919" r:id="rId11"/>
    <p:sldId id="898" r:id="rId12"/>
    <p:sldId id="851" r:id="rId13"/>
    <p:sldId id="899" r:id="rId14"/>
    <p:sldId id="920" r:id="rId15"/>
    <p:sldId id="905" r:id="rId16"/>
    <p:sldId id="906" r:id="rId17"/>
    <p:sldId id="938" r:id="rId18"/>
    <p:sldId id="940" r:id="rId19"/>
    <p:sldId id="846" r:id="rId20"/>
    <p:sldId id="858" r:id="rId21"/>
    <p:sldId id="847" r:id="rId22"/>
    <p:sldId id="904" r:id="rId23"/>
    <p:sldId id="942" r:id="rId24"/>
    <p:sldId id="943" r:id="rId25"/>
    <p:sldId id="944" r:id="rId26"/>
    <p:sldId id="945" r:id="rId27"/>
    <p:sldId id="946" r:id="rId28"/>
    <p:sldId id="854" r:id="rId29"/>
    <p:sldId id="392" r:id="rId30"/>
    <p:sldId id="848" r:id="rId31"/>
    <p:sldId id="900" r:id="rId32"/>
    <p:sldId id="901" r:id="rId33"/>
    <p:sldId id="902" r:id="rId34"/>
    <p:sldId id="903" r:id="rId35"/>
  </p:sldIdLst>
  <p:sldSz cx="9144000" cy="5143500" type="screen16x9"/>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46">
          <p15:clr>
            <a:srgbClr val="A4A3A4"/>
          </p15:clr>
        </p15:guide>
        <p15:guide id="2" pos="2880">
          <p15:clr>
            <a:srgbClr val="A4A3A4"/>
          </p15:clr>
        </p15:guide>
      </p15:sldGuideLst>
    </p:ext>
    <p:ext uri="{2D200454-40CA-4A62-9FC3-DE9A4176ACB9}">
      <p15:notesGuideLst xmlns:p15="http://schemas.microsoft.com/office/powerpoint/2012/main">
        <p15:guide id="1" orient="horz" pos="274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BF"/>
    <a:srgbClr val="034EA2"/>
    <a:srgbClr val="0087CD"/>
    <a:srgbClr val="C68F06"/>
    <a:srgbClr val="DB2C03"/>
    <a:srgbClr val="EBAC07"/>
    <a:srgbClr val="008487"/>
    <a:srgbClr val="163C46"/>
    <a:srgbClr val="008F92"/>
    <a:srgbClr val="0048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1" autoAdjust="0"/>
    <p:restoredTop sz="94660"/>
  </p:normalViewPr>
  <p:slideViewPr>
    <p:cSldViewPr>
      <p:cViewPr varScale="1">
        <p:scale>
          <a:sx n="103" d="100"/>
          <a:sy n="103" d="100"/>
        </p:scale>
        <p:origin x="120" y="168"/>
      </p:cViewPr>
      <p:guideLst>
        <p:guide orient="horz" pos="1546"/>
        <p:guide pos="2880"/>
      </p:guideLst>
    </p:cSldViewPr>
  </p:slideViewPr>
  <p:notesTextViewPr>
    <p:cViewPr>
      <p:scale>
        <a:sx n="1" d="1"/>
        <a:sy n="1" d="1"/>
      </p:scale>
      <p:origin x="0" y="0"/>
    </p:cViewPr>
  </p:notesTextViewPr>
  <p:sorterViewPr>
    <p:cViewPr>
      <p:scale>
        <a:sx n="75" d="100"/>
        <a:sy n="75" d="100"/>
      </p:scale>
      <p:origin x="0" y="0"/>
    </p:cViewPr>
  </p:sorterViewPr>
  <p:notesViewPr>
    <p:cSldViewPr>
      <p:cViewPr varScale="1">
        <p:scale>
          <a:sx n="65" d="100"/>
          <a:sy n="65" d="100"/>
        </p:scale>
        <p:origin x="-3360" y="-96"/>
      </p:cViewPr>
      <p:guideLst>
        <p:guide orient="horz" pos="2748"/>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2A5992-9D73-4015-9385-ABE035416B29}" type="datetimeFigureOut">
              <a:rPr lang="zh-CN" altLang="en-US" smtClean="0"/>
              <a:t>2019/5/20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95A699-AB68-4A20-99FB-6F69DC266D4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2565" algn="l" defTabSz="914400" rtl="0" eaLnBrk="1" latinLnBrk="0" hangingPunct="1">
      <a:defRPr sz="1200" kern="1200">
        <a:solidFill>
          <a:schemeClr val="tx1"/>
        </a:solidFill>
        <a:latin typeface="+mn-lt"/>
        <a:ea typeface="+mn-ea"/>
        <a:cs typeface="+mn-cs"/>
      </a:defRPr>
    </a:lvl7pPr>
    <a:lvl8pPr marL="3199765" algn="l" defTabSz="914400" rtl="0" eaLnBrk="1" latinLnBrk="0" hangingPunct="1">
      <a:defRPr sz="1200" kern="1200">
        <a:solidFill>
          <a:schemeClr val="tx1"/>
        </a:solidFill>
        <a:latin typeface="+mn-lt"/>
        <a:ea typeface="+mn-ea"/>
        <a:cs typeface="+mn-cs"/>
      </a:defRPr>
    </a:lvl8pPr>
    <a:lvl9pPr marL="3656965"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ln>
        </p:spPr>
      </p:sp>
      <p:sp>
        <p:nvSpPr>
          <p:cNvPr id="3891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ln>
        </p:spPr>
        <p:txBody>
          <a:bodyPr/>
          <a:lstStyle/>
          <a:p>
            <a:fld id="{9295031C-36FB-4BFB-B547-5049AC3C4D20}" type="slidenum">
              <a:rPr lang="zh-CN" altLang="en-US"/>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795A699-AB68-4A20-99FB-6F69DC266D45}"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795A699-AB68-4A20-99FB-6F69DC266D45}"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795A699-AB68-4A20-99FB-6F69DC266D45}"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795A699-AB68-4A20-99FB-6F69DC266D45}"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795A699-AB68-4A20-99FB-6F69DC266D45}"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795A699-AB68-4A20-99FB-6F69DC266D45}"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795A699-AB68-4A20-99FB-6F69DC266D45}"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795A699-AB68-4A20-99FB-6F69DC266D45}"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795A699-AB68-4A20-99FB-6F69DC266D45}"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795A699-AB68-4A20-99FB-6F69DC266D45}"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795A699-AB68-4A20-99FB-6F69DC266D45}"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795A699-AB68-4A20-99FB-6F69DC266D45}"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795A699-AB68-4A20-99FB-6F69DC266D45}"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795A699-AB68-4A20-99FB-6F69DC266D45}"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ln>
        </p:spPr>
      </p:sp>
      <p:sp>
        <p:nvSpPr>
          <p:cNvPr id="3891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ln>
        </p:spPr>
        <p:txBody>
          <a:bodyPr/>
          <a:lstStyle/>
          <a:p>
            <a:fld id="{9295031C-36FB-4BFB-B547-5049AC3C4D20}" type="slidenum">
              <a:rPr lang="zh-CN" altLang="en-US"/>
              <a:t>30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795A699-AB68-4A20-99FB-6F69DC266D45}" type="slidenum">
              <a:rPr lang="zh-CN" altLang="en-US" smtClean="0"/>
              <a:t>31</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795A699-AB68-4A20-99FB-6F69DC266D45}" type="slidenum">
              <a:rPr lang="zh-CN" altLang="en-US" smtClean="0"/>
              <a:t>32</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795A699-AB68-4A20-99FB-6F69DC266D45}" type="slidenum">
              <a:rPr lang="zh-CN" altLang="en-US" smtClean="0"/>
              <a:t>33</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795A699-AB68-4A20-99FB-6F69DC266D45}" type="slidenum">
              <a:rPr lang="zh-CN" altLang="en-US" smtClean="0"/>
              <a:t>34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795A699-AB68-4A20-99FB-6F69DC266D45}"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t>2019/5/20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t>‹#›</a:t>
            </a:fld>
            <a:endParaRPr lang="zh-CN" altLang="en-US"/>
          </a:p>
        </p:txBody>
      </p:sp>
      <p:sp>
        <p:nvSpPr>
          <p:cNvPr id="9" name="等腰三角形 8"/>
          <p:cNvSpPr/>
          <p:nvPr userDrawn="1"/>
        </p:nvSpPr>
        <p:spPr>
          <a:xfrm rot="5400000">
            <a:off x="-171627" y="330602"/>
            <a:ext cx="576064" cy="30583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a:xfrm>
            <a:off x="628650" y="4767263"/>
            <a:ext cx="2057400" cy="273844"/>
          </a:xfrm>
          <a:prstGeom prst="rect">
            <a:avLst/>
          </a:prstGeom>
        </p:spPr>
        <p:txBody>
          <a:bodyPr/>
          <a:lstStyle>
            <a:lvl1pPr eaLnBrk="1" fontAlgn="auto" hangingPunct="1">
              <a:spcBef>
                <a:spcPts val="0"/>
              </a:spcBef>
              <a:spcAft>
                <a:spcPts val="0"/>
              </a:spcAft>
              <a:defRPr>
                <a:latin typeface="+mn-lt"/>
                <a:ea typeface="+mn-ea"/>
              </a:defRPr>
            </a:lvl1pPr>
          </a:lstStyle>
          <a:p>
            <a:pPr>
              <a:defRPr/>
            </a:pPr>
            <a:fld id="{4C0F3E8C-8BCD-4A8F-98D8-F8D96B87BD28}" type="datetimeFigureOut">
              <a:rPr lang="zh-CN" altLang="en-US"/>
              <a:t>2019/5/20</a:t>
            </a:fld>
            <a:endParaRPr lang="zh-CN" altLang="en-US"/>
          </a:p>
        </p:txBody>
      </p:sp>
      <p:sp>
        <p:nvSpPr>
          <p:cNvPr id="5" name="页脚占位符 4"/>
          <p:cNvSpPr>
            <a:spLocks noGrp="1"/>
          </p:cNvSpPr>
          <p:nvPr>
            <p:ph type="ftr" sz="quarter" idx="11"/>
          </p:nvPr>
        </p:nvSpPr>
        <p:spPr>
          <a:xfrm>
            <a:off x="3028950" y="4767263"/>
            <a:ext cx="3086100" cy="273844"/>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457950" y="4767263"/>
            <a:ext cx="2057400" cy="273844"/>
          </a:xfrm>
          <a:prstGeom prst="rect">
            <a:avLst/>
          </a:prstGeom>
        </p:spPr>
        <p:txBody>
          <a:bodyPr vert="horz" wrap="square" lIns="68580" tIns="34290" rIns="68580" bIns="34290" numCol="1" anchor="t" anchorCtr="0" compatLnSpc="1"/>
          <a:lstStyle>
            <a:lvl1pPr eaLnBrk="1" hangingPunct="1">
              <a:defRPr smtClean="0"/>
            </a:lvl1pPr>
          </a:lstStyle>
          <a:p>
            <a:pPr>
              <a:defRPr/>
            </a:pPr>
            <a:fld id="{4AAA05D2-2F82-4D1D-9A69-4CC173608BCF}" type="slidenum">
              <a:rPr lang="zh-CN" altLang="en-US"/>
              <a:t>‹#›</a:t>
            </a:fld>
            <a:endParaRPr lang="zh-CN" altLang="en-US"/>
          </a:p>
        </p:txBody>
      </p:sp>
    </p:spTree>
  </p:cSld>
  <p:clrMapOvr>
    <a:masterClrMapping/>
  </p:clrMapOvr>
  <p:transition spd="slow" advClick="0" advTm="2000">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pic>
        <p:nvPicPr>
          <p:cNvPr id="2" name="Picture 2" descr="C:\Users\Administrator\Desktop\582c0aa581928.jpg"/>
          <p:cNvPicPr>
            <a:picLocks noChangeAspect="1" noChangeArrowheads="1"/>
          </p:cNvPicPr>
          <p:nvPr userDrawn="1"/>
        </p:nvPicPr>
        <p:blipFill>
          <a:blip r:embed="rId2" cstate="print"/>
          <a:srcRect/>
          <a:stretch>
            <a:fillRect/>
          </a:stretch>
        </p:blipFill>
        <p:spPr bwMode="auto">
          <a:xfrm>
            <a:off x="0" y="0"/>
            <a:ext cx="9144000" cy="5143499"/>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2969F21D-12A3-824C-80FA-D34F01E9177B}" type="datetimeFigureOut">
              <a:rPr kumimoji="1" lang="zh-CN" altLang="en-US" smtClean="0"/>
              <a:t>2019/5/20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85CFEDB-804C-9249-87AB-F8162CDD6F1B}" type="slidenum">
              <a:rPr kumimoji="1" lang="zh-CN" altLang="en-US" smtClean="0"/>
              <a:t>‹#›</a:t>
            </a:fld>
            <a:endParaRPr kumimoji="1"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CC48DD4-A9AD-4113-82BD-DB389D9CB606}" type="datetimeFigureOut">
              <a:rPr lang="zh-CN" altLang="en-US" smtClean="0"/>
              <a:t>2019/5/20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9BEA383-4DC3-49F8-8A34-8517224E5316}" type="slidenum">
              <a:rPr lang="zh-CN" altLang="en-US" smtClean="0"/>
              <a:t>‹#›</a:t>
            </a:fld>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3" name="矩形 2"/>
          <p:cNvSpPr/>
          <p:nvPr userDrawn="1"/>
        </p:nvSpPr>
        <p:spPr>
          <a:xfrm>
            <a:off x="0" y="0"/>
            <a:ext cx="9143436" cy="5143184"/>
          </a:xfrm>
          <a:prstGeom prst="rect">
            <a:avLst/>
          </a:prstGeom>
          <a:solidFill>
            <a:srgbClr val="FBFAF8"/>
          </a:solid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1" y="205979"/>
            <a:ext cx="8229600" cy="857250"/>
          </a:xfrm>
          <a:prstGeom prst="rect">
            <a:avLst/>
          </a:prstGeom>
        </p:spPr>
        <p:txBody>
          <a:bodyPr vert="horz" lIns="91428" tIns="45714" rIns="91428" bIns="45714"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1" y="1200151"/>
            <a:ext cx="8229600" cy="3394472"/>
          </a:xfrm>
          <a:prstGeom prst="rect">
            <a:avLst/>
          </a:prstGeom>
        </p:spPr>
        <p:txBody>
          <a:bodyPr vert="horz" lIns="91428" tIns="45714" rIns="91428" bIns="45714"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1" y="4767264"/>
            <a:ext cx="2133600" cy="273844"/>
          </a:xfrm>
          <a:prstGeom prst="rect">
            <a:avLst/>
          </a:prstGeom>
        </p:spPr>
        <p:txBody>
          <a:bodyPr vert="horz" lIns="91428" tIns="45714" rIns="91428" bIns="45714" rtlCol="0" anchor="ctr"/>
          <a:lstStyle>
            <a:lvl1pPr algn="l">
              <a:defRPr sz="1200">
                <a:solidFill>
                  <a:schemeClr val="tx1">
                    <a:tint val="75000"/>
                  </a:schemeClr>
                </a:solidFill>
              </a:defRPr>
            </a:lvl1pPr>
          </a:lstStyle>
          <a:p>
            <a:fld id="{02854A03-91AF-448A-9954-517C0577E5F0}" type="datetimeFigureOut">
              <a:rPr lang="zh-CN" altLang="en-US" smtClean="0"/>
              <a:t>2019/5/20</a:t>
            </a:fld>
            <a:endParaRPr lang="zh-CN" altLang="en-US"/>
          </a:p>
        </p:txBody>
      </p:sp>
      <p:sp>
        <p:nvSpPr>
          <p:cNvPr id="5" name="页脚占位符 4"/>
          <p:cNvSpPr>
            <a:spLocks noGrp="1"/>
          </p:cNvSpPr>
          <p:nvPr>
            <p:ph type="ftr" sz="quarter" idx="3"/>
          </p:nvPr>
        </p:nvSpPr>
        <p:spPr>
          <a:xfrm>
            <a:off x="3124201" y="4767264"/>
            <a:ext cx="2895600" cy="273844"/>
          </a:xfrm>
          <a:prstGeom prst="rect">
            <a:avLst/>
          </a:prstGeom>
        </p:spPr>
        <p:txBody>
          <a:bodyPr vert="horz" lIns="91428" tIns="45714" rIns="91428" bIns="45714"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1" y="4767264"/>
            <a:ext cx="2133600" cy="273844"/>
          </a:xfrm>
          <a:prstGeom prst="rect">
            <a:avLst/>
          </a:prstGeom>
        </p:spPr>
        <p:txBody>
          <a:bodyPr vert="horz" lIns="91428" tIns="45714" rIns="91428" bIns="45714" rtlCol="0" anchor="ctr"/>
          <a:lstStyle>
            <a:lvl1pPr algn="r">
              <a:defRPr sz="1200">
                <a:solidFill>
                  <a:schemeClr val="tx1">
                    <a:tint val="75000"/>
                  </a:schemeClr>
                </a:solidFill>
              </a:defRPr>
            </a:lvl1pPr>
          </a:lstStyle>
          <a:p>
            <a:fld id="{2EEFC946-6D13-4F8C-9740-992A906A613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5.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6.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3.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slide" Target="slide34.xml"/><Relationship Id="rId5" Type="http://schemas.openxmlformats.org/officeDocument/2006/relationships/slide" Target="slide33.xml"/><Relationship Id="rId4" Type="http://schemas.openxmlformats.org/officeDocument/2006/relationships/slide" Target="slide3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4.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6016" y="0"/>
            <a:ext cx="3860037" cy="5143500"/>
          </a:xfrm>
          <a:prstGeom prst="rect">
            <a:avLst/>
          </a:prstGeom>
        </p:spPr>
      </p:pic>
      <p:sp>
        <p:nvSpPr>
          <p:cNvPr id="24" name="TextBox 23"/>
          <p:cNvSpPr txBox="1"/>
          <p:nvPr/>
        </p:nvSpPr>
        <p:spPr>
          <a:xfrm>
            <a:off x="1973253" y="1300118"/>
            <a:ext cx="1819729" cy="1200329"/>
          </a:xfrm>
          <a:prstGeom prst="rect">
            <a:avLst/>
          </a:prstGeom>
          <a:noFill/>
        </p:spPr>
        <p:txBody>
          <a:bodyPr wrap="none" rtlCol="0">
            <a:spAutoFit/>
          </a:bodyPr>
          <a:lstStyle/>
          <a:p>
            <a:r>
              <a:rPr lang="en-US" altLang="zh-CN" sz="7200" spc="-300" dirty="0">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5400000" scaled="1"/>
                  <a:tileRect/>
                </a:gradFill>
                <a:latin typeface="inpin heiti" panose="00000500000000000000" pitchFamily="2" charset="-122"/>
                <a:ea typeface="inpin heiti" panose="00000500000000000000" pitchFamily="2" charset="-122"/>
                <a:sym typeface="inpin heiti" panose="00000500000000000000" pitchFamily="2" charset="-122"/>
              </a:rPr>
              <a:t>2019</a:t>
            </a:r>
            <a:endParaRPr lang="zh-CN" altLang="en-US" sz="7200" spc="-300" dirty="0">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5400000" scaled="1"/>
                <a:tileRect/>
              </a:gra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27" name="TextBox 26"/>
          <p:cNvSpPr txBox="1"/>
          <p:nvPr/>
        </p:nvSpPr>
        <p:spPr>
          <a:xfrm>
            <a:off x="728286" y="2499742"/>
            <a:ext cx="3251200" cy="706755"/>
          </a:xfrm>
          <a:prstGeom prst="rect">
            <a:avLst/>
          </a:prstGeom>
          <a:noFill/>
        </p:spPr>
        <p:txBody>
          <a:bodyPr wrap="none" rtlCol="0">
            <a:spAutoFit/>
          </a:bodyPr>
          <a:lstStyle/>
          <a:p>
            <a:r>
              <a:rPr lang="en-US" altLang="zh-CN" sz="4000" b="1" dirty="0">
                <a:solidFill>
                  <a:schemeClr val="tx1">
                    <a:lumMod val="65000"/>
                    <a:lumOff val="35000"/>
                  </a:schemeClr>
                </a:solidFill>
                <a:latin typeface="inpin heiti" panose="00000500000000000000" pitchFamily="2" charset="-122"/>
                <a:ea typeface="inpin heiti" panose="00000500000000000000" pitchFamily="2" charset="-122"/>
                <a:sym typeface="inpin heiti" panose="00000500000000000000" pitchFamily="2" charset="-122"/>
              </a:rPr>
              <a:t>G19-</a:t>
            </a:r>
            <a:r>
              <a:rPr lang="zh-CN" altLang="en-US" sz="4000" b="1" dirty="0">
                <a:solidFill>
                  <a:schemeClr val="tx1">
                    <a:lumMod val="65000"/>
                    <a:lumOff val="35000"/>
                  </a:schemeClr>
                </a:solidFill>
                <a:latin typeface="inpin heiti" panose="00000500000000000000" pitchFamily="2" charset="-122"/>
                <a:ea typeface="inpin heiti" panose="00000500000000000000" pitchFamily="2" charset="-122"/>
                <a:sym typeface="inpin heiti" panose="00000500000000000000" pitchFamily="2" charset="-122"/>
              </a:rPr>
              <a:t>软件维护 </a:t>
            </a:r>
          </a:p>
        </p:txBody>
      </p:sp>
      <p:sp>
        <p:nvSpPr>
          <p:cNvPr id="34" name="TextBox 33"/>
          <p:cNvSpPr txBox="1"/>
          <p:nvPr/>
        </p:nvSpPr>
        <p:spPr>
          <a:xfrm>
            <a:off x="753924" y="3478237"/>
            <a:ext cx="309880" cy="275590"/>
          </a:xfrm>
          <a:prstGeom prst="rect">
            <a:avLst/>
          </a:prstGeom>
          <a:noFill/>
        </p:spPr>
        <p:txBody>
          <a:bodyPr wrap="none" rtlCol="0">
            <a:spAutoFit/>
          </a:bodyPr>
          <a:lstStyle/>
          <a:p>
            <a:endParaRPr lang="zh-CN" altLang="en-US" sz="1200" dirty="0">
              <a:solidFill>
                <a:schemeClr val="tx1">
                  <a:lumMod val="65000"/>
                  <a:lumOff val="3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pic>
        <p:nvPicPr>
          <p:cNvPr id="17415" name="图片 1"/>
          <p:cNvPicPr>
            <a:picLocks noChangeAspect="1"/>
          </p:cNvPicPr>
          <p:nvPr/>
        </p:nvPicPr>
        <p:blipFill>
          <a:blip r:embed="rId5"/>
          <a:stretch>
            <a:fillRect/>
          </a:stretch>
        </p:blipFill>
        <p:spPr>
          <a:xfrm>
            <a:off x="-147320" y="0"/>
            <a:ext cx="1687195" cy="1687195"/>
          </a:xfrm>
          <a:prstGeom prst="rect">
            <a:avLst/>
          </a:prstGeom>
          <a:noFill/>
          <a:ln w="9525">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med" advClick="0" advTm="6000">
        <p14:window dir="vert"/>
      </p:transition>
    </mc:Choice>
    <mc:Fallback xmlns="">
      <p:transition spd="med"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3"/>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par>
                          <p:cTn id="10" fill="hold">
                            <p:stCondLst>
                              <p:cond delay="1000"/>
                            </p:stCondLst>
                            <p:childTnLst>
                              <p:par>
                                <p:cTn id="11" presetID="45" presetClass="entr" presetSubtype="0" fill="hold" grpId="0" nodeType="afterEffect">
                                  <p:stCondLst>
                                    <p:cond delay="0"/>
                                  </p:stCondLst>
                                  <p:iterate type="lt">
                                    <p:tmPct val="10000"/>
                                  </p:iterate>
                                  <p:childTnLst>
                                    <p:set>
                                      <p:cBhvr>
                                        <p:cTn id="12" dur="1" fill="hold">
                                          <p:stCondLst>
                                            <p:cond delay="0"/>
                                          </p:stCondLst>
                                        </p:cTn>
                                        <p:tgtEl>
                                          <p:spTgt spid="24"/>
                                        </p:tgtEl>
                                        <p:attrNameLst>
                                          <p:attrName>style.visibility</p:attrName>
                                        </p:attrNameLst>
                                      </p:cBhvr>
                                      <p:to>
                                        <p:strVal val="visible"/>
                                      </p:to>
                                    </p:set>
                                    <p:animEffect transition="in" filter="fade">
                                      <p:cBhvr>
                                        <p:cTn id="13" dur="1000"/>
                                        <p:tgtEl>
                                          <p:spTgt spid="24"/>
                                        </p:tgtEl>
                                      </p:cBhvr>
                                    </p:animEffect>
                                    <p:anim calcmode="lin" valueType="num">
                                      <p:cBhvr>
                                        <p:cTn id="14" dur="1000" fill="hold"/>
                                        <p:tgtEl>
                                          <p:spTgt spid="24"/>
                                        </p:tgtEl>
                                        <p:attrNameLst>
                                          <p:attrName>ppt_w</p:attrName>
                                        </p:attrNameLst>
                                      </p:cBhvr>
                                      <p:tavLst>
                                        <p:tav tm="0" fmla="#ppt_w*sin(2.5*pi*$)">
                                          <p:val>
                                            <p:fltVal val="0"/>
                                          </p:val>
                                        </p:tav>
                                        <p:tav tm="100000">
                                          <p:val>
                                            <p:fltVal val="1"/>
                                          </p:val>
                                        </p:tav>
                                      </p:tavLst>
                                    </p:anim>
                                    <p:anim calcmode="lin" valueType="num">
                                      <p:cBhvr>
                                        <p:cTn id="15" dur="1000" fill="hold"/>
                                        <p:tgtEl>
                                          <p:spTgt spid="24"/>
                                        </p:tgtEl>
                                        <p:attrNameLst>
                                          <p:attrName>ppt_h</p:attrName>
                                        </p:attrNameLst>
                                      </p:cBhvr>
                                      <p:tavLst>
                                        <p:tav tm="0">
                                          <p:val>
                                            <p:strVal val="#ppt_h"/>
                                          </p:val>
                                        </p:tav>
                                        <p:tav tm="100000">
                                          <p:val>
                                            <p:strVal val="#ppt_h"/>
                                          </p:val>
                                        </p:tav>
                                      </p:tavLst>
                                    </p:anim>
                                  </p:childTnLst>
                                </p:cTn>
                              </p:par>
                            </p:childTnLst>
                          </p:cTn>
                        </p:par>
                        <p:par>
                          <p:cTn id="16" fill="hold">
                            <p:stCondLst>
                              <p:cond delay="2299"/>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27"/>
                                        </p:tgtEl>
                                        <p:attrNameLst>
                                          <p:attrName>style.visibility</p:attrName>
                                        </p:attrNameLst>
                                      </p:cBhvr>
                                      <p:to>
                                        <p:strVal val="visible"/>
                                      </p:to>
                                    </p:set>
                                    <p:anim by="(-#ppt_w*2)" calcmode="lin" valueType="num">
                                      <p:cBhvr rctx="PPT">
                                        <p:cTn id="19" dur="500" autoRev="1" fill="hold">
                                          <p:stCondLst>
                                            <p:cond delay="0"/>
                                          </p:stCondLst>
                                        </p:cTn>
                                        <p:tgtEl>
                                          <p:spTgt spid="27"/>
                                        </p:tgtEl>
                                        <p:attrNameLst>
                                          <p:attrName>ppt_w</p:attrName>
                                        </p:attrNameLst>
                                      </p:cBhvr>
                                    </p:anim>
                                    <p:anim by="(#ppt_w*0.50)" calcmode="lin" valueType="num">
                                      <p:cBhvr>
                                        <p:cTn id="20" dur="500" decel="50000" autoRev="1" fill="hold">
                                          <p:stCondLst>
                                            <p:cond delay="0"/>
                                          </p:stCondLst>
                                        </p:cTn>
                                        <p:tgtEl>
                                          <p:spTgt spid="27"/>
                                        </p:tgtEl>
                                        <p:attrNameLst>
                                          <p:attrName>ppt_x</p:attrName>
                                        </p:attrNameLst>
                                      </p:cBhvr>
                                    </p:anim>
                                    <p:anim from="(-#ppt_h/2)" to="(#ppt_y)" calcmode="lin" valueType="num">
                                      <p:cBhvr>
                                        <p:cTn id="21" dur="1000" fill="hold">
                                          <p:stCondLst>
                                            <p:cond delay="0"/>
                                          </p:stCondLst>
                                        </p:cTn>
                                        <p:tgtEl>
                                          <p:spTgt spid="27"/>
                                        </p:tgtEl>
                                        <p:attrNameLst>
                                          <p:attrName>ppt_y</p:attrName>
                                        </p:attrNameLst>
                                      </p:cBhvr>
                                    </p:anim>
                                    <p:animRot by="21600000">
                                      <p:cBhvr>
                                        <p:cTn id="22" dur="1000" fill="hold">
                                          <p:stCondLst>
                                            <p:cond delay="0"/>
                                          </p:stCondLst>
                                        </p:cTn>
                                        <p:tgtEl>
                                          <p:spTgt spid="27"/>
                                        </p:tgtEl>
                                        <p:attrNameLst>
                                          <p:attrName>r</p:attrName>
                                        </p:attrNameLst>
                                      </p:cBhvr>
                                    </p:animRot>
                                  </p:childTnLst>
                                </p:cTn>
                              </p:par>
                            </p:childTnLst>
                          </p:cTn>
                        </p:par>
                        <p:par>
                          <p:cTn id="23" fill="hold">
                            <p:stCondLst>
                              <p:cond delay="4099"/>
                            </p:stCondLst>
                            <p:childTnLst>
                              <p:par>
                                <p:cTn id="24" presetID="42" presetClass="entr" presetSubtype="0" fill="hold" grpId="0" nodeType="after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1000"/>
                                        <p:tgtEl>
                                          <p:spTgt spid="34"/>
                                        </p:tgtEl>
                                      </p:cBhvr>
                                    </p:animEffect>
                                    <p:anim calcmode="lin" valueType="num">
                                      <p:cBhvr>
                                        <p:cTn id="27" dur="1000" fill="hold"/>
                                        <p:tgtEl>
                                          <p:spTgt spid="34"/>
                                        </p:tgtEl>
                                        <p:attrNameLst>
                                          <p:attrName>ppt_x</p:attrName>
                                        </p:attrNameLst>
                                      </p:cBhvr>
                                      <p:tavLst>
                                        <p:tav tm="0">
                                          <p:val>
                                            <p:strVal val="#ppt_x"/>
                                          </p:val>
                                        </p:tav>
                                        <p:tav tm="100000">
                                          <p:val>
                                            <p:strVal val="#ppt_x"/>
                                          </p:val>
                                        </p:tav>
                                      </p:tavLst>
                                    </p:anim>
                                    <p:anim calcmode="lin" valueType="num">
                                      <p:cBhvr>
                                        <p:cTn id="28"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7" grpId="0"/>
      <p:bldP spid="3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37"/>
          <p:cNvSpPr txBox="1"/>
          <p:nvPr userDrawn="1"/>
        </p:nvSpPr>
        <p:spPr>
          <a:xfrm>
            <a:off x="323528" y="289467"/>
            <a:ext cx="2325370" cy="464185"/>
          </a:xfrm>
          <a:prstGeom prst="rect">
            <a:avLst/>
          </a:prstGeom>
          <a:noFill/>
        </p:spPr>
        <p:txBody>
          <a:bodyPr wrap="none" lIns="96434" tIns="48217" rIns="96434" bIns="48217" rtlCol="0">
            <a:spAutoFit/>
          </a:bodyPr>
          <a:lstStyle/>
          <a:p>
            <a:pPr algn="l" defTabSz="964565"/>
            <a:r>
              <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软件维护的特点</a:t>
            </a:r>
          </a:p>
        </p:txBody>
      </p:sp>
      <p:sp>
        <p:nvSpPr>
          <p:cNvPr id="4" name="文本框 3"/>
          <p:cNvSpPr txBox="1"/>
          <p:nvPr/>
        </p:nvSpPr>
        <p:spPr>
          <a:xfrm>
            <a:off x="323215" y="1096010"/>
            <a:ext cx="9004300" cy="3461385"/>
          </a:xfrm>
          <a:prstGeom prst="rect">
            <a:avLst/>
          </a:prstGeom>
          <a:noFill/>
        </p:spPr>
        <p:txBody>
          <a:bodyPr wrap="square" rtlCol="0" anchor="t">
            <a:spAutoFit/>
          </a:bodyPr>
          <a:lstStyle/>
          <a:p>
            <a:pPr marL="285750" marR="0" indent="-285750" defTabSz="914400" eaLnBrk="1" hangingPunct="1">
              <a:lnSpc>
                <a:spcPct val="150000"/>
              </a:lnSpc>
              <a:buClrTx/>
              <a:buSzTx/>
              <a:buFont typeface="Wingdings" panose="05000000000000000000" pitchFamily="2" charset="2"/>
              <a:buChar char="Ø"/>
              <a:defRPr/>
            </a:pPr>
            <a:r>
              <a:rPr lang="en-US" altLang="zh-CN" b="1" noProof="0" dirty="0">
                <a:solidFill>
                  <a:prstClr val="black"/>
                </a:solidFill>
                <a:latin typeface="+mn-ea"/>
                <a:sym typeface="+mn-ea"/>
              </a:rPr>
              <a:t>2.</a:t>
            </a:r>
            <a:r>
              <a:rPr lang="zh-CN" altLang="en-US" b="1" noProof="0" dirty="0">
                <a:solidFill>
                  <a:srgbClr val="FF0000"/>
                </a:solidFill>
                <a:latin typeface="+mn-ea"/>
                <a:sym typeface="+mn-ea"/>
              </a:rPr>
              <a:t>结构化维护</a:t>
            </a:r>
            <a:endParaRPr kumimoji="0" lang="en-US" altLang="zh-CN" b="1" kern="1200" cap="none" spc="0" normalizeH="0" baseline="0" noProof="0" dirty="0">
              <a:solidFill>
                <a:prstClr val="black"/>
              </a:solidFill>
              <a:latin typeface="+mn-ea"/>
              <a:ea typeface="+mn-ea"/>
              <a:cs typeface="+mn-cs"/>
            </a:endParaRPr>
          </a:p>
          <a:p>
            <a:pPr marR="0" defTabSz="914400" eaLnBrk="1" hangingPunct="1">
              <a:lnSpc>
                <a:spcPct val="150000"/>
              </a:lnSpc>
              <a:buClrTx/>
              <a:buSzTx/>
              <a:buFontTx/>
              <a:defRPr/>
            </a:pPr>
            <a:r>
              <a:rPr lang="zh-CN" altLang="en-US" sz="1600" noProof="0" dirty="0">
                <a:solidFill>
                  <a:prstClr val="black"/>
                </a:solidFill>
                <a:latin typeface="宋体" panose="02010600030101010101" pitchFamily="2" charset="-122"/>
                <a:ea typeface="宋体" panose="02010600030101010101" pitchFamily="2" charset="-122"/>
                <a:sym typeface="+mn-ea"/>
              </a:rPr>
              <a:t> </a:t>
            </a:r>
            <a:r>
              <a:rPr lang="zh-CN" altLang="en-US" sz="1600" b="1" noProof="0" dirty="0">
                <a:solidFill>
                  <a:prstClr val="black"/>
                </a:solidFill>
                <a:latin typeface="宋体" panose="02010600030101010101" pitchFamily="2" charset="-122"/>
                <a:ea typeface="宋体" panose="02010600030101010101" pitchFamily="2" charset="-122"/>
                <a:sym typeface="+mn-ea"/>
              </a:rPr>
              <a:t>   如果有一个完整的软件配置存在，那么维护工作从评价设计文档开始，确定软件重要的结构、性能以及接口等特点；估量要求的改动将带来的影响，并且计划实施途径。然后：</a:t>
            </a:r>
            <a:endParaRPr kumimoji="0" lang="en-US" altLang="zh-CN" sz="1600" b="1" kern="1200" cap="none" spc="0" normalizeH="0" baseline="0" noProof="0" dirty="0">
              <a:solidFill>
                <a:prstClr val="black"/>
              </a:solidFill>
              <a:latin typeface="宋体" panose="02010600030101010101" pitchFamily="2" charset="-122"/>
              <a:ea typeface="宋体" panose="02010600030101010101" pitchFamily="2" charset="-122"/>
              <a:cs typeface="+mn-cs"/>
            </a:endParaRPr>
          </a:p>
          <a:p>
            <a:pPr marR="0" indent="-342900" defTabSz="914400" eaLnBrk="1" hangingPunct="1">
              <a:lnSpc>
                <a:spcPct val="150000"/>
              </a:lnSpc>
              <a:buClrTx/>
              <a:buSzPct val="70000"/>
              <a:buFont typeface="Wingdings" panose="05000000000000000000" pitchFamily="2" charset="2"/>
              <a:buChar char="l"/>
              <a:defRPr/>
            </a:pPr>
            <a:r>
              <a:rPr lang="zh-CN" altLang="en-US" sz="1600" b="1" noProof="0" dirty="0">
                <a:solidFill>
                  <a:prstClr val="black"/>
                </a:solidFill>
                <a:latin typeface="宋体" panose="02010600030101010101" pitchFamily="2" charset="-122"/>
                <a:ea typeface="宋体" panose="02010600030101010101" pitchFamily="2" charset="-122"/>
                <a:sym typeface="+mn-ea"/>
              </a:rPr>
              <a:t>首先，修改设计并且对所做的修改进行仔细复查。</a:t>
            </a:r>
            <a:endParaRPr kumimoji="0" lang="en-US" altLang="zh-CN" sz="1600" b="1" kern="1200" cap="none" spc="0" normalizeH="0" baseline="0" noProof="0" dirty="0">
              <a:solidFill>
                <a:prstClr val="black"/>
              </a:solidFill>
              <a:latin typeface="宋体" panose="02010600030101010101" pitchFamily="2" charset="-122"/>
              <a:ea typeface="宋体" panose="02010600030101010101" pitchFamily="2" charset="-122"/>
              <a:cs typeface="+mn-cs"/>
            </a:endParaRPr>
          </a:p>
          <a:p>
            <a:pPr marR="0" indent="-342900" defTabSz="914400" eaLnBrk="1" hangingPunct="1">
              <a:lnSpc>
                <a:spcPct val="150000"/>
              </a:lnSpc>
              <a:buClrTx/>
              <a:buSzPct val="70000"/>
              <a:buFont typeface="Wingdings" panose="05000000000000000000" pitchFamily="2" charset="2"/>
              <a:buChar char="l"/>
              <a:defRPr/>
            </a:pPr>
            <a:r>
              <a:rPr lang="zh-CN" altLang="en-US" sz="1600" b="1" noProof="0" dirty="0">
                <a:solidFill>
                  <a:prstClr val="black"/>
                </a:solidFill>
                <a:latin typeface="宋体" panose="02010600030101010101" pitchFamily="2" charset="-122"/>
                <a:ea typeface="宋体" panose="02010600030101010101" pitchFamily="2" charset="-122"/>
                <a:sym typeface="+mn-ea"/>
              </a:rPr>
              <a:t>然后，编写相应的源程序代码；</a:t>
            </a:r>
            <a:endParaRPr kumimoji="0" lang="en-US" altLang="zh-CN" sz="1600" b="1" kern="1200" cap="none" spc="0" normalizeH="0" baseline="0" noProof="0" dirty="0">
              <a:solidFill>
                <a:prstClr val="black"/>
              </a:solidFill>
              <a:latin typeface="宋体" panose="02010600030101010101" pitchFamily="2" charset="-122"/>
              <a:ea typeface="宋体" panose="02010600030101010101" pitchFamily="2" charset="-122"/>
              <a:cs typeface="+mn-cs"/>
            </a:endParaRPr>
          </a:p>
          <a:p>
            <a:pPr marR="0" indent="-342900" defTabSz="914400" eaLnBrk="1" hangingPunct="1">
              <a:lnSpc>
                <a:spcPct val="150000"/>
              </a:lnSpc>
              <a:buClrTx/>
              <a:buSzPct val="70000"/>
              <a:buFont typeface="Wingdings" panose="05000000000000000000" pitchFamily="2" charset="2"/>
              <a:buChar char="l"/>
              <a:defRPr/>
            </a:pPr>
            <a:r>
              <a:rPr lang="zh-CN" altLang="en-US" sz="1600" b="1" noProof="0" dirty="0">
                <a:solidFill>
                  <a:prstClr val="black"/>
                </a:solidFill>
                <a:latin typeface="宋体" panose="02010600030101010101" pitchFamily="2" charset="-122"/>
                <a:ea typeface="宋体" panose="02010600030101010101" pitchFamily="2" charset="-122"/>
                <a:sym typeface="+mn-ea"/>
              </a:rPr>
              <a:t>接下来，使用在测试说明书中包含的信息进行回归测试；</a:t>
            </a:r>
            <a:endParaRPr kumimoji="0" lang="en-US" altLang="zh-CN" sz="1600" b="1" kern="1200" cap="none" spc="0" normalizeH="0" baseline="0" noProof="0" dirty="0">
              <a:solidFill>
                <a:prstClr val="black"/>
              </a:solidFill>
              <a:latin typeface="宋体" panose="02010600030101010101" pitchFamily="2" charset="-122"/>
              <a:ea typeface="宋体" panose="02010600030101010101" pitchFamily="2" charset="-122"/>
              <a:cs typeface="+mn-cs"/>
            </a:endParaRPr>
          </a:p>
          <a:p>
            <a:pPr marR="0" indent="-342900" defTabSz="914400" eaLnBrk="1" hangingPunct="1">
              <a:lnSpc>
                <a:spcPct val="150000"/>
              </a:lnSpc>
              <a:buClrTx/>
              <a:buSzPct val="70000"/>
              <a:buFont typeface="Wingdings" panose="05000000000000000000" pitchFamily="2" charset="2"/>
              <a:buChar char="l"/>
              <a:defRPr/>
            </a:pPr>
            <a:r>
              <a:rPr lang="zh-CN" altLang="en-US" sz="1600" b="1" noProof="0" dirty="0">
                <a:solidFill>
                  <a:prstClr val="black"/>
                </a:solidFill>
                <a:latin typeface="宋体" panose="02010600030101010101" pitchFamily="2" charset="-122"/>
                <a:ea typeface="宋体" panose="02010600030101010101" pitchFamily="2" charset="-122"/>
                <a:sym typeface="+mn-ea"/>
              </a:rPr>
              <a:t>最后，把修改后的软件再次交付使用。</a:t>
            </a:r>
            <a:endParaRPr kumimoji="0" lang="en-US" altLang="zh-CN" sz="1600" b="1" kern="1200" cap="none" spc="0" normalizeH="0" baseline="0" noProof="0" dirty="0">
              <a:solidFill>
                <a:prstClr val="black"/>
              </a:solidFill>
              <a:latin typeface="宋体" panose="02010600030101010101" pitchFamily="2" charset="-122"/>
              <a:ea typeface="宋体" panose="02010600030101010101" pitchFamily="2" charset="-122"/>
              <a:cs typeface="+mn-cs"/>
            </a:endParaRPr>
          </a:p>
          <a:p>
            <a:pPr marR="0" defTabSz="914400" eaLnBrk="1" hangingPunct="1">
              <a:lnSpc>
                <a:spcPct val="150000"/>
              </a:lnSpc>
              <a:buClrTx/>
              <a:buSzTx/>
              <a:buFontTx/>
              <a:defRPr/>
            </a:pPr>
            <a:r>
              <a:rPr lang="zh-CN" altLang="en-US" sz="1600" b="1" noProof="0" dirty="0">
                <a:solidFill>
                  <a:prstClr val="black"/>
                </a:solidFill>
                <a:latin typeface="宋体" panose="02010600030101010101" pitchFamily="2" charset="-122"/>
                <a:ea typeface="宋体" panose="02010600030101010101" pitchFamily="2" charset="-122"/>
                <a:sym typeface="+mn-ea"/>
              </a:rPr>
              <a:t>刚才描述的事件构成结构化维护，它是在软件开发的早期应用软件工程方法学的结果。虽然有了软件的完整配置并不能保证维护中没有问题，但是确实能减少精力的浪费并且能提高维护的总体质量</a:t>
            </a:r>
            <a:r>
              <a:rPr lang="zh-CN" altLang="en-US" sz="1600" noProof="0" dirty="0">
                <a:solidFill>
                  <a:prstClr val="black"/>
                </a:solidFill>
                <a:latin typeface="宋体" panose="02010600030101010101" pitchFamily="2" charset="-122"/>
                <a:ea typeface="宋体" panose="02010600030101010101" pitchFamily="2" charset="-122"/>
                <a:sym typeface="+mn-ea"/>
              </a:rPr>
              <a:t>。</a:t>
            </a:r>
            <a:endParaRPr lang="zh-CN" altLang="en-US" sz="1600"/>
          </a:p>
        </p:txBody>
      </p:sp>
    </p:spTree>
  </p:cSld>
  <p:clrMapOvr>
    <a:masterClrMapping/>
  </p:clrMapOvr>
  <p:transition spd="med" advClick="0" advTm="1000">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4"/>
          <p:cNvSpPr/>
          <p:nvPr/>
        </p:nvSpPr>
        <p:spPr>
          <a:xfrm>
            <a:off x="468313" y="114618"/>
            <a:ext cx="8207375" cy="457200"/>
          </a:xfrm>
          <a:prstGeom prst="rect">
            <a:avLst/>
          </a:prstGeom>
          <a:noFill/>
          <a:ln w="9525">
            <a:noFill/>
          </a:ln>
        </p:spPr>
        <p:txBody>
          <a:bodyPr>
            <a:spAutoFit/>
          </a:bodyPr>
          <a:lstStyle>
            <a:lvl1pPr marL="342900" indent="-342900" algn="l" rtl="0" fontAlgn="base">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fontAlgn="base">
              <a:spcBef>
                <a:spcPct val="20000"/>
              </a:spcBef>
              <a:spcAft>
                <a:spcPct val="0"/>
              </a:spcAft>
              <a:buClr>
                <a:srgbClr val="7B9B57"/>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fontAlgn="base">
              <a:spcBef>
                <a:spcPct val="20000"/>
              </a:spcBef>
              <a:spcAft>
                <a:spcPct val="0"/>
              </a:spcAft>
              <a:buClr>
                <a:srgbClr val="8B739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rgbClr val="E89A53"/>
              </a:buClr>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2400" b="1" dirty="0">
                <a:latin typeface="楷体_GB2312" pitchFamily="49" charset="-122"/>
                <a:ea typeface="楷体_GB2312" pitchFamily="49" charset="-122"/>
              </a:rPr>
              <a:t>如果有一个</a:t>
            </a:r>
            <a:r>
              <a:rPr lang="zh-CN" altLang="en-US" sz="2400" b="1" dirty="0">
                <a:solidFill>
                  <a:srgbClr val="FF3300"/>
                </a:solidFill>
                <a:latin typeface="楷体_GB2312" pitchFamily="49" charset="-122"/>
                <a:ea typeface="楷体_GB2312" pitchFamily="49" charset="-122"/>
              </a:rPr>
              <a:t>完整的软件配置</a:t>
            </a:r>
            <a:r>
              <a:rPr lang="zh-CN" altLang="en-US" sz="2400" b="1" dirty="0">
                <a:latin typeface="楷体_GB2312" pitchFamily="49" charset="-122"/>
                <a:ea typeface="楷体_GB2312" pitchFamily="49" charset="-122"/>
              </a:rPr>
              <a:t>存在</a:t>
            </a:r>
            <a:r>
              <a:rPr lang="en-US" altLang="zh-CN" sz="2400" b="1" dirty="0">
                <a:latin typeface="楷体_GB2312" pitchFamily="49" charset="-122"/>
                <a:ea typeface="楷体_GB2312" pitchFamily="49" charset="-122"/>
              </a:rPr>
              <a:t>:</a:t>
            </a:r>
          </a:p>
        </p:txBody>
      </p:sp>
      <p:grpSp>
        <p:nvGrpSpPr>
          <p:cNvPr id="11270" name="Group 5"/>
          <p:cNvGrpSpPr/>
          <p:nvPr/>
        </p:nvGrpSpPr>
        <p:grpSpPr>
          <a:xfrm>
            <a:off x="322263" y="572135"/>
            <a:ext cx="8642350" cy="4392613"/>
            <a:chOff x="158" y="346"/>
            <a:chExt cx="5444" cy="2767"/>
          </a:xfrm>
        </p:grpSpPr>
        <p:sp>
          <p:nvSpPr>
            <p:cNvPr id="11272" name="Text Box 6"/>
            <p:cNvSpPr txBox="1"/>
            <p:nvPr/>
          </p:nvSpPr>
          <p:spPr>
            <a:xfrm>
              <a:off x="431" y="663"/>
              <a:ext cx="1270" cy="231"/>
            </a:xfrm>
            <a:prstGeom prst="rect">
              <a:avLst/>
            </a:prstGeom>
            <a:noFill/>
            <a:ln w="9525">
              <a:noFill/>
            </a:ln>
          </p:spPr>
          <p:txBody>
            <a:bodyPr>
              <a:spAutoFit/>
            </a:bodyPr>
            <a:lstStyle>
              <a:lvl1pPr marL="342900" indent="-342900" algn="l" rtl="0" fontAlgn="base">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fontAlgn="base">
                <a:spcBef>
                  <a:spcPct val="20000"/>
                </a:spcBef>
                <a:spcAft>
                  <a:spcPct val="0"/>
                </a:spcAft>
                <a:buClr>
                  <a:srgbClr val="7B9B57"/>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fontAlgn="base">
                <a:spcBef>
                  <a:spcPct val="20000"/>
                </a:spcBef>
                <a:spcAft>
                  <a:spcPct val="0"/>
                </a:spcAft>
                <a:buClr>
                  <a:srgbClr val="8B739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rgbClr val="E89A53"/>
                </a:buClr>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endParaRPr lang="zh-CN" altLang="zh-CN" sz="1800" dirty="0">
                <a:latin typeface="Arial" panose="020B0604020202020204" pitchFamily="34" charset="0"/>
                <a:ea typeface="宋体" panose="02010600030101010101" pitchFamily="2" charset="-122"/>
              </a:endParaRPr>
            </a:p>
          </p:txBody>
        </p:sp>
        <p:sp>
          <p:nvSpPr>
            <p:cNvPr id="11273" name="Line 7"/>
            <p:cNvSpPr/>
            <p:nvPr/>
          </p:nvSpPr>
          <p:spPr>
            <a:xfrm>
              <a:off x="1020" y="663"/>
              <a:ext cx="817" cy="0"/>
            </a:xfrm>
            <a:prstGeom prst="line">
              <a:avLst/>
            </a:prstGeom>
            <a:ln w="9525" cap="flat" cmpd="sng">
              <a:solidFill>
                <a:schemeClr val="tx1"/>
              </a:solidFill>
              <a:prstDash val="solid"/>
              <a:headEnd type="none" w="med" len="med"/>
              <a:tailEnd type="triangle" w="med" len="med"/>
            </a:ln>
          </p:spPr>
        </p:sp>
        <p:sp>
          <p:nvSpPr>
            <p:cNvPr id="11274" name="Rectangle 8"/>
            <p:cNvSpPr/>
            <p:nvPr/>
          </p:nvSpPr>
          <p:spPr>
            <a:xfrm>
              <a:off x="158" y="436"/>
              <a:ext cx="862" cy="3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fontAlgn="base">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fontAlgn="base">
                <a:spcBef>
                  <a:spcPct val="20000"/>
                </a:spcBef>
                <a:spcAft>
                  <a:spcPct val="0"/>
                </a:spcAft>
                <a:buClr>
                  <a:srgbClr val="7B9B57"/>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fontAlgn="base">
                <a:spcBef>
                  <a:spcPct val="20000"/>
                </a:spcBef>
                <a:spcAft>
                  <a:spcPct val="0"/>
                </a:spcAft>
                <a:buClr>
                  <a:srgbClr val="8B739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rgbClr val="E89A53"/>
                </a:buClr>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1800" b="1" dirty="0">
                  <a:latin typeface="Arial" panose="020B0604020202020204" pitchFamily="34" charset="0"/>
                  <a:ea typeface="宋体" panose="02010600030101010101" pitchFamily="2" charset="-122"/>
                </a:rPr>
                <a:t>维护活动</a:t>
              </a:r>
            </a:p>
          </p:txBody>
        </p:sp>
        <p:sp>
          <p:nvSpPr>
            <p:cNvPr id="11275" name="Text Box 9"/>
            <p:cNvSpPr txBox="1"/>
            <p:nvPr/>
          </p:nvSpPr>
          <p:spPr>
            <a:xfrm>
              <a:off x="1111" y="346"/>
              <a:ext cx="692" cy="231"/>
            </a:xfrm>
            <a:prstGeom prst="rect">
              <a:avLst/>
            </a:prstGeom>
            <a:noFill/>
            <a:ln w="9525">
              <a:noFill/>
            </a:ln>
          </p:spPr>
          <p:txBody>
            <a:bodyPr wrap="none">
              <a:spAutoFit/>
            </a:bodyPr>
            <a:lstStyle>
              <a:lvl1pPr marL="342900" indent="-342900" algn="l" rtl="0" fontAlgn="base">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fontAlgn="base">
                <a:spcBef>
                  <a:spcPct val="20000"/>
                </a:spcBef>
                <a:spcAft>
                  <a:spcPct val="0"/>
                </a:spcAft>
                <a:buClr>
                  <a:srgbClr val="7B9B57"/>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fontAlgn="base">
                <a:spcBef>
                  <a:spcPct val="20000"/>
                </a:spcBef>
                <a:spcAft>
                  <a:spcPct val="0"/>
                </a:spcAft>
                <a:buClr>
                  <a:srgbClr val="8B739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rgbClr val="E89A53"/>
                </a:buClr>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1800" dirty="0">
                  <a:latin typeface="Arial" panose="020B0604020202020204" pitchFamily="34" charset="0"/>
                  <a:ea typeface="宋体" panose="02010600030101010101" pitchFamily="2" charset="-122"/>
                </a:rPr>
                <a:t>设计文档</a:t>
              </a:r>
            </a:p>
          </p:txBody>
        </p:sp>
        <p:sp>
          <p:nvSpPr>
            <p:cNvPr id="11276" name="Rectangle 10"/>
            <p:cNvSpPr/>
            <p:nvPr/>
          </p:nvSpPr>
          <p:spPr>
            <a:xfrm>
              <a:off x="1837" y="482"/>
              <a:ext cx="1179" cy="31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fontAlgn="base">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fontAlgn="base">
                <a:spcBef>
                  <a:spcPct val="20000"/>
                </a:spcBef>
                <a:spcAft>
                  <a:spcPct val="0"/>
                </a:spcAft>
                <a:buClr>
                  <a:srgbClr val="7B9B57"/>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fontAlgn="base">
                <a:spcBef>
                  <a:spcPct val="20000"/>
                </a:spcBef>
                <a:spcAft>
                  <a:spcPct val="0"/>
                </a:spcAft>
                <a:buClr>
                  <a:srgbClr val="8B739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rgbClr val="E89A53"/>
                </a:buClr>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2000" b="1" dirty="0">
                  <a:latin typeface="Arial" panose="020B0604020202020204" pitchFamily="34" charset="0"/>
                  <a:ea typeface="宋体" panose="02010600030101010101" pitchFamily="2" charset="-122"/>
                </a:rPr>
                <a:t>评价设计文档</a:t>
              </a:r>
            </a:p>
          </p:txBody>
        </p:sp>
        <p:sp>
          <p:nvSpPr>
            <p:cNvPr id="11277" name="Rectangle 11"/>
            <p:cNvSpPr/>
            <p:nvPr/>
          </p:nvSpPr>
          <p:spPr>
            <a:xfrm>
              <a:off x="1837" y="1344"/>
              <a:ext cx="1224" cy="4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fontAlgn="base">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fontAlgn="base">
                <a:spcBef>
                  <a:spcPct val="20000"/>
                </a:spcBef>
                <a:spcAft>
                  <a:spcPct val="0"/>
                </a:spcAft>
                <a:buClr>
                  <a:srgbClr val="7B9B57"/>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fontAlgn="base">
                <a:spcBef>
                  <a:spcPct val="20000"/>
                </a:spcBef>
                <a:spcAft>
                  <a:spcPct val="0"/>
                </a:spcAft>
                <a:buClr>
                  <a:srgbClr val="8B739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rgbClr val="E89A53"/>
                </a:buClr>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2000" b="1" dirty="0">
                  <a:latin typeface="Arial" panose="020B0604020202020204" pitchFamily="34" charset="0"/>
                  <a:ea typeface="宋体" panose="02010600030101010101" pitchFamily="2" charset="-122"/>
                </a:rPr>
                <a:t>具有设计文档</a:t>
              </a:r>
            </a:p>
            <a:p>
              <a:pPr marL="0" lvl="0" indent="0" algn="ctr" eaLnBrk="1" hangingPunct="1">
                <a:spcBef>
                  <a:spcPct val="0"/>
                </a:spcBef>
                <a:buClrTx/>
                <a:buSzTx/>
                <a:buFontTx/>
                <a:buNone/>
              </a:pPr>
              <a:r>
                <a:rPr lang="zh-CN" altLang="en-US" sz="2000" b="1" dirty="0">
                  <a:latin typeface="Arial" panose="020B0604020202020204" pitchFamily="34" charset="0"/>
                  <a:ea typeface="宋体" panose="02010600030101010101" pitchFamily="2" charset="-122"/>
                </a:rPr>
                <a:t>测试文档</a:t>
              </a:r>
            </a:p>
          </p:txBody>
        </p:sp>
        <p:sp>
          <p:nvSpPr>
            <p:cNvPr id="11278" name="Line 12"/>
            <p:cNvSpPr/>
            <p:nvPr/>
          </p:nvSpPr>
          <p:spPr>
            <a:xfrm flipV="1">
              <a:off x="2426" y="754"/>
              <a:ext cx="0" cy="590"/>
            </a:xfrm>
            <a:prstGeom prst="line">
              <a:avLst/>
            </a:prstGeom>
            <a:ln w="9525" cap="flat" cmpd="sng">
              <a:solidFill>
                <a:schemeClr val="tx1"/>
              </a:solidFill>
              <a:prstDash val="solid"/>
              <a:headEnd type="none" w="med" len="med"/>
              <a:tailEnd type="triangle" w="med" len="med"/>
            </a:ln>
          </p:spPr>
        </p:sp>
        <p:sp>
          <p:nvSpPr>
            <p:cNvPr id="11279" name="Rectangle 13"/>
            <p:cNvSpPr/>
            <p:nvPr/>
          </p:nvSpPr>
          <p:spPr>
            <a:xfrm>
              <a:off x="3560" y="481"/>
              <a:ext cx="1996" cy="999"/>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fontAlgn="base">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fontAlgn="base">
                <a:spcBef>
                  <a:spcPct val="20000"/>
                </a:spcBef>
                <a:spcAft>
                  <a:spcPct val="0"/>
                </a:spcAft>
                <a:buClr>
                  <a:srgbClr val="7B9B57"/>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fontAlgn="base">
                <a:spcBef>
                  <a:spcPct val="20000"/>
                </a:spcBef>
                <a:spcAft>
                  <a:spcPct val="0"/>
                </a:spcAft>
                <a:buClr>
                  <a:srgbClr val="8B739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rgbClr val="E89A53"/>
                </a:buClr>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2000" b="1" dirty="0">
                  <a:solidFill>
                    <a:srgbClr val="FF6699"/>
                  </a:solidFill>
                  <a:latin typeface="Arial" panose="020B0604020202020204" pitchFamily="34" charset="0"/>
                  <a:ea typeface="宋体" panose="02010600030101010101" pitchFamily="2" charset="-122"/>
                </a:rPr>
                <a:t>可确定</a:t>
              </a:r>
              <a:r>
                <a:rPr lang="zh-CN" altLang="en-US" sz="2000" b="1" dirty="0">
                  <a:latin typeface="Arial" panose="020B0604020202020204" pitchFamily="34" charset="0"/>
                  <a:ea typeface="宋体" panose="02010600030101010101" pitchFamily="2" charset="-122"/>
                </a:rPr>
                <a:t>软件结构、</a:t>
              </a:r>
            </a:p>
            <a:p>
              <a:pPr marL="0" lvl="0" indent="0" algn="ctr" eaLnBrk="1" hangingPunct="1">
                <a:spcBef>
                  <a:spcPct val="0"/>
                </a:spcBef>
                <a:buClrTx/>
                <a:buSzTx/>
                <a:buFontTx/>
                <a:buNone/>
              </a:pPr>
              <a:r>
                <a:rPr lang="zh-CN" altLang="en-US" sz="2000" b="1" dirty="0">
                  <a:latin typeface="Arial" panose="020B0604020202020204" pitchFamily="34" charset="0"/>
                  <a:ea typeface="宋体" panose="02010600030101010101" pitchFamily="2" charset="-122"/>
                </a:rPr>
                <a:t>全程数据结构、</a:t>
              </a:r>
            </a:p>
            <a:p>
              <a:pPr marL="0" lvl="0" indent="0" algn="ctr" eaLnBrk="1" hangingPunct="1">
                <a:spcBef>
                  <a:spcPct val="0"/>
                </a:spcBef>
                <a:buClrTx/>
                <a:buSzTx/>
                <a:buFontTx/>
                <a:buNone/>
              </a:pPr>
              <a:r>
                <a:rPr lang="zh-CN" altLang="en-US" sz="2000" b="1" dirty="0">
                  <a:latin typeface="Arial" panose="020B0604020202020204" pitchFamily="34" charset="0"/>
                  <a:ea typeface="宋体" panose="02010600030101010101" pitchFamily="2" charset="-122"/>
                </a:rPr>
                <a:t>系统接口、性能</a:t>
              </a:r>
            </a:p>
            <a:p>
              <a:pPr marL="0" lvl="0" indent="0" algn="ctr" eaLnBrk="1" hangingPunct="1">
                <a:spcBef>
                  <a:spcPct val="0"/>
                </a:spcBef>
                <a:buClrTx/>
                <a:buSzTx/>
                <a:buFontTx/>
                <a:buNone/>
              </a:pPr>
              <a:r>
                <a:rPr lang="zh-CN" altLang="en-US" sz="2000" b="1" dirty="0">
                  <a:latin typeface="Arial" panose="020B0604020202020204" pitchFamily="34" charset="0"/>
                  <a:ea typeface="宋体" panose="02010600030101010101" pitchFamily="2" charset="-122"/>
                </a:rPr>
                <a:t>和（或）设计约束</a:t>
              </a:r>
            </a:p>
          </p:txBody>
        </p:sp>
        <p:sp>
          <p:nvSpPr>
            <p:cNvPr id="11280" name="Line 14"/>
            <p:cNvSpPr/>
            <p:nvPr/>
          </p:nvSpPr>
          <p:spPr>
            <a:xfrm>
              <a:off x="3016" y="663"/>
              <a:ext cx="544" cy="227"/>
            </a:xfrm>
            <a:prstGeom prst="line">
              <a:avLst/>
            </a:prstGeom>
            <a:ln w="9525" cap="flat" cmpd="sng">
              <a:solidFill>
                <a:schemeClr val="tx1"/>
              </a:solidFill>
              <a:prstDash val="solid"/>
              <a:headEnd type="none" w="med" len="med"/>
              <a:tailEnd type="triangle" w="med" len="med"/>
            </a:ln>
          </p:spPr>
        </p:sp>
        <p:sp>
          <p:nvSpPr>
            <p:cNvPr id="11281" name="Rectangle 15"/>
            <p:cNvSpPr/>
            <p:nvPr/>
          </p:nvSpPr>
          <p:spPr>
            <a:xfrm>
              <a:off x="3516" y="2659"/>
              <a:ext cx="2086" cy="45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fontAlgn="base">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fontAlgn="base">
                <a:spcBef>
                  <a:spcPct val="20000"/>
                </a:spcBef>
                <a:spcAft>
                  <a:spcPct val="0"/>
                </a:spcAft>
                <a:buClr>
                  <a:srgbClr val="7B9B57"/>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fontAlgn="base">
                <a:spcBef>
                  <a:spcPct val="20000"/>
                </a:spcBef>
                <a:spcAft>
                  <a:spcPct val="0"/>
                </a:spcAft>
                <a:buClr>
                  <a:srgbClr val="8B739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rgbClr val="E89A53"/>
                </a:buClr>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2000" b="1" dirty="0">
                  <a:latin typeface="Arial" panose="020B0604020202020204" pitchFamily="34" charset="0"/>
                  <a:ea typeface="宋体" panose="02010600030101010101" pitchFamily="2" charset="-122"/>
                </a:rPr>
                <a:t>能进行回归测试</a:t>
              </a:r>
            </a:p>
          </p:txBody>
        </p:sp>
        <p:sp>
          <p:nvSpPr>
            <p:cNvPr id="11282" name="Rectangle 16"/>
            <p:cNvSpPr/>
            <p:nvPr/>
          </p:nvSpPr>
          <p:spPr>
            <a:xfrm>
              <a:off x="3651" y="1706"/>
              <a:ext cx="1678" cy="409"/>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fontAlgn="base">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fontAlgn="base">
                <a:spcBef>
                  <a:spcPct val="20000"/>
                </a:spcBef>
                <a:spcAft>
                  <a:spcPct val="0"/>
                </a:spcAft>
                <a:buClr>
                  <a:srgbClr val="7B9B57"/>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fontAlgn="base">
                <a:spcBef>
                  <a:spcPct val="20000"/>
                </a:spcBef>
                <a:spcAft>
                  <a:spcPct val="0"/>
                </a:spcAft>
                <a:buClr>
                  <a:srgbClr val="8B739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rgbClr val="E89A53"/>
                </a:buClr>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2000" b="1" dirty="0">
                  <a:latin typeface="Arial" panose="020B0604020202020204" pitchFamily="34" charset="0"/>
                  <a:ea typeface="宋体" panose="02010600030101010101" pitchFamily="2" charset="-122"/>
                </a:rPr>
                <a:t>修改源代码</a:t>
              </a:r>
            </a:p>
          </p:txBody>
        </p:sp>
        <p:sp>
          <p:nvSpPr>
            <p:cNvPr id="11283" name="Line 17"/>
            <p:cNvSpPr/>
            <p:nvPr/>
          </p:nvSpPr>
          <p:spPr>
            <a:xfrm>
              <a:off x="3016" y="754"/>
              <a:ext cx="635" cy="952"/>
            </a:xfrm>
            <a:prstGeom prst="line">
              <a:avLst/>
            </a:prstGeom>
            <a:ln w="9525" cap="flat" cmpd="sng">
              <a:solidFill>
                <a:schemeClr val="tx1"/>
              </a:solidFill>
              <a:prstDash val="solid"/>
              <a:headEnd type="none" w="med" len="med"/>
              <a:tailEnd type="triangle" w="med" len="med"/>
            </a:ln>
          </p:spPr>
        </p:sp>
        <p:sp>
          <p:nvSpPr>
            <p:cNvPr id="11284" name="Line 18"/>
            <p:cNvSpPr/>
            <p:nvPr/>
          </p:nvSpPr>
          <p:spPr>
            <a:xfrm>
              <a:off x="2925" y="799"/>
              <a:ext cx="726" cy="1860"/>
            </a:xfrm>
            <a:prstGeom prst="line">
              <a:avLst/>
            </a:prstGeom>
            <a:ln w="9525" cap="flat" cmpd="sng">
              <a:solidFill>
                <a:schemeClr val="tx1"/>
              </a:solidFill>
              <a:prstDash val="solid"/>
              <a:headEnd type="none" w="med" len="med"/>
              <a:tailEnd type="triangle" w="med" len="med"/>
            </a:ln>
          </p:spPr>
        </p:sp>
      </p:grpSp>
      <p:sp>
        <p:nvSpPr>
          <p:cNvPr id="11271" name="Rectangle 19"/>
          <p:cNvSpPr/>
          <p:nvPr/>
        </p:nvSpPr>
        <p:spPr>
          <a:xfrm>
            <a:off x="251143" y="3913823"/>
            <a:ext cx="4608512" cy="822325"/>
          </a:xfrm>
          <a:prstGeom prst="rect">
            <a:avLst/>
          </a:prstGeom>
          <a:noFill/>
          <a:ln w="9525">
            <a:noFill/>
          </a:ln>
        </p:spPr>
        <p:txBody>
          <a:bodyPr>
            <a:spAutoFit/>
          </a:bodyPr>
          <a:lstStyle>
            <a:lvl1pPr marL="342900" indent="-342900" algn="l" rtl="0" fontAlgn="base">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fontAlgn="base">
              <a:spcBef>
                <a:spcPct val="20000"/>
              </a:spcBef>
              <a:spcAft>
                <a:spcPct val="0"/>
              </a:spcAft>
              <a:buClr>
                <a:srgbClr val="7B9B57"/>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fontAlgn="base">
              <a:spcBef>
                <a:spcPct val="20000"/>
              </a:spcBef>
              <a:spcAft>
                <a:spcPct val="0"/>
              </a:spcAft>
              <a:buClr>
                <a:srgbClr val="8B739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rgbClr val="E89A53"/>
              </a:buClr>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2400" b="1" dirty="0">
                <a:solidFill>
                  <a:srgbClr val="FF3300"/>
                </a:solidFill>
                <a:latin typeface="楷体_GB2312" pitchFamily="49" charset="-122"/>
                <a:ea typeface="楷体_GB2312" pitchFamily="49" charset="-122"/>
              </a:rPr>
              <a:t>结构化维护</a:t>
            </a:r>
            <a:r>
              <a:rPr lang="zh-CN" altLang="en-US" sz="2400" b="1" dirty="0">
                <a:solidFill>
                  <a:srgbClr val="000000"/>
                </a:solidFill>
                <a:latin typeface="楷体_GB2312" pitchFamily="49" charset="-122"/>
                <a:ea typeface="楷体_GB2312" pitchFamily="49" charset="-122"/>
              </a:rPr>
              <a:t>，它是在软件开发的早期应用软件工程方法学的结果</a:t>
            </a:r>
          </a:p>
        </p:txBody>
      </p:sp>
    </p:spTree>
  </p:cSld>
  <p:clrMapOvr>
    <a:masterClrMapping/>
  </p:clrMapOvr>
  <p:transition spd="med" advClick="0" advTm="0">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63525" y="179070"/>
            <a:ext cx="1791970" cy="312420"/>
          </a:xfrm>
          <a:prstGeom prst="rect">
            <a:avLst/>
          </a:prstGeom>
          <a:noFill/>
        </p:spPr>
        <p:txBody>
          <a:bodyPr wrap="none" rtlCol="0" anchor="t">
            <a:spAutoFit/>
          </a:bodyPr>
          <a:lstStyle/>
          <a:p>
            <a:pPr marL="0" lvl="0" indent="0" eaLnBrk="1" hangingPunct="1">
              <a:lnSpc>
                <a:spcPct val="80000"/>
              </a:lnSpc>
              <a:spcBef>
                <a:spcPct val="0"/>
              </a:spcBef>
              <a:buClr>
                <a:schemeClr val="bg2"/>
              </a:buClr>
              <a:buSzPct val="75000"/>
              <a:buFont typeface="Wingdings" panose="05000000000000000000" pitchFamily="2" charset="2"/>
              <a:buNone/>
            </a:pPr>
            <a:r>
              <a:rPr lang="zh-CN" altLang="en-US" b="1" dirty="0">
                <a:solidFill>
                  <a:srgbClr val="40458C"/>
                </a:solidFill>
                <a:latin typeface="Times New Roman" panose="02020603050405020304" pitchFamily="18" charset="0"/>
                <a:ea typeface="楷体_GB2312" pitchFamily="49" charset="-122"/>
                <a:sym typeface="+mn-ea"/>
              </a:rPr>
              <a:t>维护的代价高昂</a:t>
            </a:r>
            <a:endParaRPr lang="zh-CN" altLang="en-US"/>
          </a:p>
        </p:txBody>
      </p:sp>
      <p:sp>
        <p:nvSpPr>
          <p:cNvPr id="12290" name="Rectangle 3"/>
          <p:cNvSpPr>
            <a:spLocks noGrp="1"/>
          </p:cNvSpPr>
          <p:nvPr/>
        </p:nvSpPr>
        <p:spPr>
          <a:xfrm>
            <a:off x="370840" y="564515"/>
            <a:ext cx="8621395" cy="4109720"/>
          </a:xfrm>
          <a:prstGeom prst="rect">
            <a:avLst/>
          </a:prstGeom>
          <a:noFill/>
          <a:ln w="9525">
            <a:noFill/>
          </a:ln>
        </p:spPr>
        <p:txBody>
          <a:bodyPr vert="horz" wrap="square" lIns="91440" tIns="45720" rIns="91440" bIns="45720" anchor="t"/>
          <a:lstStyle>
            <a:lvl1pPr marL="342900" indent="-342900" algn="l" rtl="0" fontAlgn="base">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fontAlgn="base">
              <a:spcBef>
                <a:spcPct val="20000"/>
              </a:spcBef>
              <a:spcAft>
                <a:spcPct val="0"/>
              </a:spcAft>
              <a:buClr>
                <a:srgbClr val="7B9B57"/>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fontAlgn="base">
              <a:spcBef>
                <a:spcPct val="20000"/>
              </a:spcBef>
              <a:spcAft>
                <a:spcPct val="0"/>
              </a:spcAft>
              <a:buClr>
                <a:srgbClr val="8B739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rgbClr val="E89A53"/>
              </a:buClr>
              <a:buFont typeface="Wingdings 2" panose="05020102010507070707"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a:lstStyle>
          <a:p>
            <a:pPr eaLnBrk="1" hangingPunct="1">
              <a:lnSpc>
                <a:spcPct val="80000"/>
              </a:lnSpc>
              <a:buFont typeface="Wingdings" panose="05000000000000000000" pitchFamily="2" charset="2"/>
              <a:buNone/>
            </a:pP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在过去的几十年中，软件维护的费用稳步上升。</a:t>
            </a:r>
          </a:p>
          <a:p>
            <a:pPr eaLnBrk="1" hangingPunct="1">
              <a:lnSpc>
                <a:spcPct val="80000"/>
              </a:lnSpc>
              <a:buFont typeface="Wingdings" panose="05000000000000000000" pitchFamily="2" charset="2"/>
              <a:buNone/>
            </a:pPr>
            <a:r>
              <a:rPr lang="zh-CN" altLang="en-US" sz="2400" b="1" dirty="0">
                <a:latin typeface="楷体_GB2312" pitchFamily="49" charset="-122"/>
                <a:ea typeface="楷体_GB2312" pitchFamily="49" charset="-122"/>
              </a:rPr>
              <a:t>  </a:t>
            </a:r>
            <a:r>
              <a:rPr lang="en-US" altLang="zh-CN" sz="2400" b="1" dirty="0">
                <a:latin typeface="楷体_GB2312" pitchFamily="49" charset="-122"/>
                <a:ea typeface="楷体_GB2312" pitchFamily="49" charset="-122"/>
              </a:rPr>
              <a:t>1970</a:t>
            </a:r>
            <a:r>
              <a:rPr lang="zh-CN" altLang="en-US" sz="2400" b="1" dirty="0">
                <a:latin typeface="楷体_GB2312" pitchFamily="49" charset="-122"/>
                <a:ea typeface="楷体_GB2312" pitchFamily="49" charset="-122"/>
              </a:rPr>
              <a:t>年用于维护已有软件的费用只占软件总预算的</a:t>
            </a:r>
            <a:r>
              <a:rPr lang="en-US" altLang="zh-CN" sz="2400" b="1" dirty="0">
                <a:latin typeface="楷体_GB2312" pitchFamily="49" charset="-122"/>
                <a:ea typeface="楷体_GB2312" pitchFamily="49" charset="-122"/>
              </a:rPr>
              <a:t>35%</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40%</a:t>
            </a:r>
            <a:r>
              <a:rPr lang="zh-CN" altLang="en-US" sz="2400" b="1" dirty="0">
                <a:latin typeface="楷体_GB2312" pitchFamily="49" charset="-122"/>
                <a:ea typeface="楷体_GB2312" pitchFamily="49" charset="-122"/>
              </a:rPr>
              <a:t>；</a:t>
            </a:r>
          </a:p>
          <a:p>
            <a:pPr eaLnBrk="1" hangingPunct="1">
              <a:lnSpc>
                <a:spcPct val="80000"/>
              </a:lnSpc>
              <a:buFont typeface="Wingdings" panose="05000000000000000000" pitchFamily="2" charset="2"/>
              <a:buNone/>
            </a:pPr>
            <a:r>
              <a:rPr lang="zh-CN" altLang="en-US" sz="2400" b="1" dirty="0">
                <a:latin typeface="楷体_GB2312" pitchFamily="49" charset="-122"/>
                <a:ea typeface="楷体_GB2312" pitchFamily="49" charset="-122"/>
              </a:rPr>
              <a:t>  </a:t>
            </a:r>
            <a:r>
              <a:rPr lang="en-US" altLang="zh-CN" sz="2400" b="1" dirty="0">
                <a:latin typeface="楷体_GB2312" pitchFamily="49" charset="-122"/>
                <a:ea typeface="楷体_GB2312" pitchFamily="49" charset="-122"/>
              </a:rPr>
              <a:t>1980</a:t>
            </a:r>
            <a:r>
              <a:rPr lang="zh-CN" altLang="en-US" sz="2400" b="1" dirty="0">
                <a:latin typeface="楷体_GB2312" pitchFamily="49" charset="-122"/>
                <a:ea typeface="楷体_GB2312" pitchFamily="49" charset="-122"/>
              </a:rPr>
              <a:t>年上升为</a:t>
            </a:r>
            <a:r>
              <a:rPr lang="en-US" altLang="zh-CN" sz="2400" b="1" dirty="0">
                <a:latin typeface="楷体_GB2312" pitchFamily="49" charset="-122"/>
                <a:ea typeface="楷体_GB2312" pitchFamily="49" charset="-122"/>
              </a:rPr>
              <a:t>40%</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60%</a:t>
            </a:r>
            <a:r>
              <a:rPr lang="zh-CN" altLang="en-US" sz="2400" b="1" dirty="0">
                <a:latin typeface="楷体_GB2312" pitchFamily="49" charset="-122"/>
                <a:ea typeface="楷体_GB2312" pitchFamily="49" charset="-122"/>
              </a:rPr>
              <a:t>；</a:t>
            </a:r>
          </a:p>
          <a:p>
            <a:pPr eaLnBrk="1" hangingPunct="1">
              <a:lnSpc>
                <a:spcPct val="80000"/>
              </a:lnSpc>
              <a:buFont typeface="Wingdings" panose="05000000000000000000" pitchFamily="2" charset="2"/>
              <a:buNone/>
            </a:pPr>
            <a:r>
              <a:rPr lang="zh-CN" altLang="en-US" sz="2400" b="1" dirty="0">
                <a:latin typeface="楷体_GB2312" pitchFamily="49" charset="-122"/>
                <a:ea typeface="楷体_GB2312" pitchFamily="49" charset="-122"/>
              </a:rPr>
              <a:t>  </a:t>
            </a:r>
            <a:r>
              <a:rPr lang="en-US" altLang="zh-CN" sz="2400" b="1" dirty="0">
                <a:latin typeface="楷体_GB2312" pitchFamily="49" charset="-122"/>
                <a:ea typeface="楷体_GB2312" pitchFamily="49" charset="-122"/>
              </a:rPr>
              <a:t>1990</a:t>
            </a:r>
            <a:r>
              <a:rPr lang="zh-CN" altLang="en-US" sz="2400" b="1" dirty="0">
                <a:latin typeface="楷体_GB2312" pitchFamily="49" charset="-122"/>
                <a:ea typeface="楷体_GB2312" pitchFamily="49" charset="-122"/>
              </a:rPr>
              <a:t>年上升为</a:t>
            </a:r>
            <a:r>
              <a:rPr lang="en-US" altLang="zh-CN" sz="2400" b="1" dirty="0">
                <a:latin typeface="楷体_GB2312" pitchFamily="49" charset="-122"/>
                <a:ea typeface="楷体_GB2312" pitchFamily="49" charset="-122"/>
              </a:rPr>
              <a:t>70%</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80%</a:t>
            </a:r>
            <a:r>
              <a:rPr lang="zh-CN" altLang="en-US" sz="2400" b="1" dirty="0">
                <a:latin typeface="楷体_GB2312" pitchFamily="49" charset="-122"/>
                <a:ea typeface="楷体_GB2312" pitchFamily="49" charset="-122"/>
              </a:rPr>
              <a:t>。</a:t>
            </a:r>
          </a:p>
          <a:p>
            <a:pPr eaLnBrk="1" hangingPunct="1">
              <a:lnSpc>
                <a:spcPct val="80000"/>
              </a:lnSpc>
              <a:buFont typeface="Wingdings" panose="05000000000000000000" pitchFamily="2" charset="2"/>
              <a:buNone/>
            </a:pPr>
            <a:endParaRPr lang="zh-CN" altLang="en-US" sz="1200" b="1" dirty="0">
              <a:latin typeface="楷体_GB2312" pitchFamily="49" charset="-122"/>
              <a:ea typeface="楷体_GB2312" pitchFamily="49" charset="-122"/>
            </a:endParaRPr>
          </a:p>
          <a:p>
            <a:pPr eaLnBrk="1" hangingPunct="1">
              <a:lnSpc>
                <a:spcPct val="80000"/>
              </a:lnSpc>
              <a:buFont typeface="Wingdings" panose="05000000000000000000" pitchFamily="2" charset="2"/>
              <a:buChar char="l"/>
            </a:pPr>
            <a:r>
              <a:rPr lang="zh-CN" altLang="en-US" sz="2400" b="1" dirty="0">
                <a:solidFill>
                  <a:srgbClr val="FF3300"/>
                </a:solidFill>
                <a:latin typeface="楷体_GB2312" pitchFamily="49" charset="-122"/>
                <a:ea typeface="楷体_GB2312" pitchFamily="49" charset="-122"/>
              </a:rPr>
              <a:t>有形代价</a:t>
            </a:r>
            <a:r>
              <a:rPr lang="zh-CN" altLang="en-US" sz="2400" b="1" dirty="0">
                <a:latin typeface="楷体_GB2312" pitchFamily="49" charset="-122"/>
                <a:ea typeface="楷体_GB2312" pitchFamily="49" charset="-122"/>
              </a:rPr>
              <a:t>：费用已上升至总预算的</a:t>
            </a:r>
            <a:r>
              <a:rPr lang="en-US" altLang="zh-CN" sz="2400" b="1" dirty="0">
                <a:latin typeface="楷体_GB2312" pitchFamily="49" charset="-122"/>
                <a:ea typeface="楷体_GB2312" pitchFamily="49" charset="-122"/>
              </a:rPr>
              <a:t>80%</a:t>
            </a:r>
            <a:r>
              <a:rPr lang="zh-CN" altLang="en-US" sz="2400" b="1" dirty="0">
                <a:latin typeface="楷体_GB2312" pitchFamily="49" charset="-122"/>
                <a:ea typeface="楷体_GB2312" pitchFamily="49" charset="-122"/>
              </a:rPr>
              <a:t>；</a:t>
            </a:r>
          </a:p>
          <a:p>
            <a:pPr eaLnBrk="1" hangingPunct="1">
              <a:lnSpc>
                <a:spcPct val="80000"/>
              </a:lnSpc>
              <a:buFont typeface="Wingdings" panose="05000000000000000000" pitchFamily="2" charset="2"/>
              <a:buNone/>
            </a:pPr>
            <a:r>
              <a:rPr lang="zh-CN" altLang="en-US" sz="2400" b="1" dirty="0">
                <a:latin typeface="楷体_GB2312" pitchFamily="49" charset="-122"/>
                <a:ea typeface="楷体_GB2312" pitchFamily="49" charset="-122"/>
              </a:rPr>
              <a:t>  维护费用只不过是软件维护的最明显的代价，还有一些</a:t>
            </a:r>
            <a:r>
              <a:rPr lang="zh-CN" altLang="en-US" sz="2400" b="1" dirty="0">
                <a:solidFill>
                  <a:srgbClr val="FF3300"/>
                </a:solidFill>
                <a:latin typeface="楷体_GB2312" pitchFamily="49" charset="-122"/>
                <a:ea typeface="楷体_GB2312" pitchFamily="49" charset="-122"/>
              </a:rPr>
              <a:t>无形代价</a:t>
            </a:r>
            <a:r>
              <a:rPr lang="zh-CN" altLang="en-US" sz="2400" b="1" dirty="0">
                <a:latin typeface="楷体_GB2312" pitchFamily="49" charset="-122"/>
                <a:ea typeface="楷体_GB2312" pitchFamily="49" charset="-122"/>
              </a:rPr>
              <a:t>。</a:t>
            </a:r>
          </a:p>
          <a:p>
            <a:pPr eaLnBrk="1" hangingPunct="1">
              <a:lnSpc>
                <a:spcPct val="80000"/>
              </a:lnSpc>
              <a:buFont typeface="Wingdings" panose="05000000000000000000" pitchFamily="2" charset="2"/>
              <a:buChar char="l"/>
            </a:pPr>
            <a:endParaRPr lang="zh-CN" altLang="en-US" sz="2400" b="1" dirty="0">
              <a:solidFill>
                <a:srgbClr val="0000CC"/>
              </a:solidFill>
              <a:latin typeface="楷体_GB2312" pitchFamily="49" charset="-122"/>
              <a:ea typeface="楷体_GB2312" pitchFamily="49" charset="-122"/>
            </a:endParaRPr>
          </a:p>
        </p:txBody>
      </p:sp>
    </p:spTree>
  </p:cSld>
  <p:clrMapOvr>
    <a:masterClrMapping/>
  </p:clrMapOvr>
  <p:transition spd="med" advClick="0" advTm="0">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9"/>
          <p:cNvSpPr/>
          <p:nvPr/>
        </p:nvSpPr>
        <p:spPr>
          <a:xfrm>
            <a:off x="262573" y="1251585"/>
            <a:ext cx="7993062" cy="3636645"/>
          </a:xfrm>
          <a:prstGeom prst="rect">
            <a:avLst/>
          </a:prstGeom>
          <a:noFill/>
          <a:ln w="9525">
            <a:noFill/>
          </a:ln>
        </p:spPr>
        <p:txBody>
          <a:bodyPr>
            <a:spAutoFit/>
          </a:bodyPr>
          <a:lstStyle>
            <a:lvl1pPr marL="342900" indent="-342900" algn="l" rtl="0" fontAlgn="base">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fontAlgn="base">
              <a:spcBef>
                <a:spcPct val="20000"/>
              </a:spcBef>
              <a:spcAft>
                <a:spcPct val="0"/>
              </a:spcAft>
              <a:buClr>
                <a:srgbClr val="7B9B57"/>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fontAlgn="base">
              <a:spcBef>
                <a:spcPct val="20000"/>
              </a:spcBef>
              <a:spcAft>
                <a:spcPct val="0"/>
              </a:spcAft>
              <a:buClr>
                <a:srgbClr val="8B739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rgbClr val="E89A53"/>
              </a:buClr>
              <a:buFont typeface="Wingdings 2" panose="05020102010507070707" pitchFamily="18" charset="2"/>
              <a:buChar char=""/>
              <a:defRPr sz="2000" kern="1200">
                <a:solidFill>
                  <a:schemeClr val="tx1"/>
                </a:solidFill>
                <a:latin typeface="+mn-lt"/>
                <a:ea typeface="+mn-ea"/>
                <a:cs typeface="+mn-cs"/>
              </a:defRPr>
            </a:lvl5pPr>
          </a:lstStyle>
          <a:p>
            <a:pPr marL="0" marR="0" indent="0" defTabSz="914400" eaLnBrk="1" hangingPunct="1">
              <a:buClrTx/>
              <a:buSzTx/>
              <a:buFontTx/>
              <a:buNone/>
              <a:defRPr/>
            </a:pPr>
            <a:r>
              <a:rPr lang="en-US" altLang="zh-CN" sz="2400" noProof="0" dirty="0">
                <a:latin typeface="Arial" panose="020B0604020202020204" pitchFamily="34" charset="0"/>
                <a:ea typeface="宋体" panose="02010600030101010101" pitchFamily="2" charset="-122"/>
                <a:sym typeface="+mn-ea"/>
              </a:rPr>
              <a:t>      </a:t>
            </a:r>
            <a:r>
              <a:rPr lang="zh-CN" altLang="en-US" sz="2400" noProof="0" dirty="0">
                <a:latin typeface="Arial" panose="020B0604020202020204" pitchFamily="34" charset="0"/>
                <a:ea typeface="宋体" panose="02010600030101010101" pitchFamily="2" charset="-122"/>
                <a:sym typeface="+mn-ea"/>
              </a:rPr>
              <a:t> 因为可用的资源必须供维护任务使用，以致耽误甚至丧失了开发的良机，这是软件维护的一个无形的代价。其他无形的代价还有以下几个。</a:t>
            </a:r>
            <a:endParaRPr kumimoji="0" lang="zh-CN" altLang="en-US" sz="2400" kern="1200" cap="none" spc="0" normalizeH="0" baseline="0" noProof="0" dirty="0">
              <a:latin typeface="Arial" panose="020B0604020202020204" pitchFamily="34" charset="0"/>
              <a:ea typeface="宋体" panose="02010600030101010101" pitchFamily="2" charset="-122"/>
              <a:cs typeface="+mn-cs"/>
            </a:endParaRPr>
          </a:p>
          <a:p>
            <a:pPr marL="342900" marR="0" indent="-342900" defTabSz="914400" eaLnBrk="1" hangingPunct="1">
              <a:buClrTx/>
              <a:buSzPct val="70000"/>
              <a:buFont typeface="Wingdings" panose="05000000000000000000" pitchFamily="2" charset="2"/>
              <a:buChar char="l"/>
              <a:defRPr/>
            </a:pPr>
            <a:r>
              <a:rPr lang="zh-CN" altLang="en-US" sz="2400" noProof="0" dirty="0">
                <a:latin typeface="Arial" panose="020B0604020202020204" pitchFamily="34" charset="0"/>
                <a:ea typeface="宋体" panose="02010600030101010101" pitchFamily="2" charset="-122"/>
                <a:sym typeface="+mn-ea"/>
              </a:rPr>
              <a:t>当看来合理的有关改错或修改的要求不能及时满足时将引起用户不满。</a:t>
            </a:r>
            <a:endParaRPr kumimoji="0" lang="en-US" altLang="zh-CN" sz="2400" kern="1200" cap="none" spc="0" normalizeH="0" baseline="0" noProof="0" dirty="0">
              <a:latin typeface="Arial" panose="020B0604020202020204" pitchFamily="34" charset="0"/>
              <a:ea typeface="宋体" panose="02010600030101010101" pitchFamily="2" charset="-122"/>
              <a:cs typeface="+mn-cs"/>
            </a:endParaRPr>
          </a:p>
          <a:p>
            <a:pPr marL="342900" marR="0" indent="-342900" defTabSz="914400" eaLnBrk="1" hangingPunct="1">
              <a:buClrTx/>
              <a:buSzPct val="70000"/>
              <a:buFont typeface="Wingdings" panose="05000000000000000000" pitchFamily="2" charset="2"/>
              <a:buChar char="l"/>
              <a:defRPr/>
            </a:pPr>
            <a:r>
              <a:rPr lang="zh-CN" altLang="en-US" sz="2400" noProof="0" dirty="0">
                <a:latin typeface="Arial" panose="020B0604020202020204" pitchFamily="34" charset="0"/>
                <a:ea typeface="宋体" panose="02010600030101010101" pitchFamily="2" charset="-122"/>
                <a:sym typeface="+mn-ea"/>
              </a:rPr>
              <a:t>由于维护时的改动，在软件中引入了潜伏的错误，从而降低了软件的质量。</a:t>
            </a:r>
            <a:endParaRPr kumimoji="0" lang="zh-CN" altLang="en-US" sz="2400" kern="1200" cap="none" spc="0" normalizeH="0" baseline="0" noProof="0" dirty="0">
              <a:latin typeface="Arial" panose="020B0604020202020204" pitchFamily="34" charset="0"/>
              <a:ea typeface="宋体" panose="02010600030101010101" pitchFamily="2" charset="-122"/>
              <a:cs typeface="+mn-cs"/>
            </a:endParaRPr>
          </a:p>
          <a:p>
            <a:pPr marL="342900" marR="0" indent="-342900" defTabSz="914400" eaLnBrk="1" hangingPunct="1">
              <a:buClrTx/>
              <a:buSzPct val="70000"/>
              <a:buFont typeface="Wingdings" panose="05000000000000000000" pitchFamily="2" charset="2"/>
              <a:buChar char="l"/>
              <a:defRPr/>
            </a:pPr>
            <a:r>
              <a:rPr lang="zh-CN" altLang="en-US" sz="2400" noProof="0" dirty="0">
                <a:latin typeface="Arial" panose="020B0604020202020204" pitchFamily="34" charset="0"/>
                <a:ea typeface="宋体" panose="02010600030101010101" pitchFamily="2" charset="-122"/>
                <a:sym typeface="+mn-ea"/>
              </a:rPr>
              <a:t>当必须把软件工程师调去从事维护工作时，将在开发过程中造成混乱。</a:t>
            </a:r>
            <a:endParaRPr lang="zh-CN" altLang="en-US" sz="2400" b="1" dirty="0">
              <a:latin typeface="楷体_GB2312" pitchFamily="49" charset="-122"/>
              <a:ea typeface="楷体_GB2312" pitchFamily="49" charset="-122"/>
            </a:endParaRPr>
          </a:p>
        </p:txBody>
      </p:sp>
      <p:sp>
        <p:nvSpPr>
          <p:cNvPr id="2" name="文本框 1"/>
          <p:cNvSpPr txBox="1"/>
          <p:nvPr/>
        </p:nvSpPr>
        <p:spPr>
          <a:xfrm>
            <a:off x="320675" y="334010"/>
            <a:ext cx="1791970" cy="312420"/>
          </a:xfrm>
          <a:prstGeom prst="rect">
            <a:avLst/>
          </a:prstGeom>
          <a:noFill/>
        </p:spPr>
        <p:txBody>
          <a:bodyPr wrap="none" rtlCol="0" anchor="t">
            <a:spAutoFit/>
          </a:bodyPr>
          <a:lstStyle/>
          <a:p>
            <a:pPr marL="0" lvl="0" indent="0" eaLnBrk="1" hangingPunct="1">
              <a:lnSpc>
                <a:spcPct val="80000"/>
              </a:lnSpc>
              <a:spcBef>
                <a:spcPct val="0"/>
              </a:spcBef>
              <a:buClr>
                <a:schemeClr val="bg2"/>
              </a:buClr>
              <a:buSzPct val="75000"/>
              <a:buFont typeface="Wingdings" panose="05000000000000000000" pitchFamily="2" charset="2"/>
              <a:buNone/>
            </a:pPr>
            <a:r>
              <a:rPr lang="zh-CN" altLang="en-US" b="1" dirty="0">
                <a:solidFill>
                  <a:srgbClr val="40458C"/>
                </a:solidFill>
                <a:latin typeface="Times New Roman" panose="02020603050405020304" pitchFamily="18" charset="0"/>
                <a:ea typeface="楷体_GB2312" pitchFamily="49" charset="-122"/>
                <a:sym typeface="+mn-ea"/>
              </a:rPr>
              <a:t>维护的代价高昂</a:t>
            </a:r>
            <a:endParaRPr lang="zh-CN" altLang="en-US"/>
          </a:p>
        </p:txBody>
      </p:sp>
      <p:sp>
        <p:nvSpPr>
          <p:cNvPr id="35845" name="文本框 2"/>
          <p:cNvSpPr txBox="1"/>
          <p:nvPr/>
        </p:nvSpPr>
        <p:spPr>
          <a:xfrm>
            <a:off x="262573" y="727710"/>
            <a:ext cx="4364037" cy="523875"/>
          </a:xfrm>
          <a:prstGeom prst="rect">
            <a:avLst/>
          </a:prstGeom>
          <a:noFill/>
          <a:ln w="9525">
            <a:noFill/>
          </a:ln>
        </p:spPr>
        <p:txBody>
          <a:bodyPr>
            <a:spAutoFit/>
          </a:bodyPr>
          <a:lstStyle/>
          <a:p>
            <a:pPr eaLnBrk="1" hangingPunct="1"/>
            <a:r>
              <a:rPr lang="zh-CN" altLang="en-US" sz="2800" b="1" dirty="0">
                <a:solidFill>
                  <a:srgbClr val="FF0000"/>
                </a:solidFill>
                <a:latin typeface="Arial" panose="020B0604020202020204" pitchFamily="34" charset="0"/>
              </a:rPr>
              <a:t>无形的代价！！！</a:t>
            </a:r>
          </a:p>
        </p:txBody>
      </p:sp>
    </p:spTree>
  </p:cSld>
  <p:clrMapOvr>
    <a:masterClrMapping/>
  </p:clrMapOvr>
  <p:transition spd="med" advClick="0" advTm="0">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9"/>
          <p:cNvSpPr/>
          <p:nvPr/>
        </p:nvSpPr>
        <p:spPr>
          <a:xfrm>
            <a:off x="425768" y="1692275"/>
            <a:ext cx="7993062" cy="2011680"/>
          </a:xfrm>
          <a:prstGeom prst="rect">
            <a:avLst/>
          </a:prstGeom>
          <a:noFill/>
          <a:ln w="9525">
            <a:noFill/>
          </a:ln>
        </p:spPr>
        <p:txBody>
          <a:bodyPr>
            <a:spAutoFit/>
          </a:bodyPr>
          <a:lstStyle>
            <a:lvl1pPr marL="342900" indent="-342900" algn="l" rtl="0" fontAlgn="base">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fontAlgn="base">
              <a:spcBef>
                <a:spcPct val="20000"/>
              </a:spcBef>
              <a:spcAft>
                <a:spcPct val="0"/>
              </a:spcAft>
              <a:buClr>
                <a:srgbClr val="7B9B57"/>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fontAlgn="base">
              <a:spcBef>
                <a:spcPct val="20000"/>
              </a:spcBef>
              <a:spcAft>
                <a:spcPct val="0"/>
              </a:spcAft>
              <a:buClr>
                <a:srgbClr val="8B739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rgbClr val="E89A53"/>
              </a:buClr>
              <a:buFont typeface="Wingdings 2" panose="05020102010507070707" pitchFamily="18" charset="2"/>
              <a:buChar char=""/>
              <a:defRPr sz="2000" kern="1200">
                <a:solidFill>
                  <a:schemeClr val="tx1"/>
                </a:solidFill>
                <a:latin typeface="+mn-lt"/>
                <a:ea typeface="+mn-ea"/>
                <a:cs typeface="+mn-cs"/>
              </a:defRPr>
            </a:lvl5pPr>
          </a:lstStyle>
          <a:p>
            <a:pPr marR="0" defTabSz="914400" eaLnBrk="1" hangingPunct="1">
              <a:buClrTx/>
              <a:buSzTx/>
              <a:buFontTx/>
              <a:defRPr/>
            </a:pPr>
            <a:r>
              <a:rPr lang="zh-CN" altLang="en-US" sz="2400" noProof="0" dirty="0">
                <a:solidFill>
                  <a:prstClr val="black"/>
                </a:solidFill>
                <a:latin typeface="Arial" panose="020B0604020202020204" pitchFamily="34" charset="0"/>
                <a:ea typeface="宋体" panose="02010600030101010101" pitchFamily="2" charset="-122"/>
                <a:sym typeface="+mn-ea"/>
              </a:rPr>
              <a:t>  软件维护的最后一个代价是生产率的大幅度下降，这种情况在维护旧程序时常常遇到。</a:t>
            </a:r>
            <a:endParaRPr kumimoji="0" lang="en-US" altLang="zh-CN" sz="2400" kern="1200" cap="none" spc="0" normalizeH="0" baseline="0" noProof="0" dirty="0">
              <a:solidFill>
                <a:prstClr val="black"/>
              </a:solidFill>
              <a:latin typeface="Arial" panose="020B0604020202020204" pitchFamily="34" charset="0"/>
              <a:ea typeface="宋体" panose="02010600030101010101" pitchFamily="2" charset="-122"/>
              <a:cs typeface="+mn-cs"/>
            </a:endParaRPr>
          </a:p>
          <a:p>
            <a:pPr marL="342900" marR="0" indent="-342900" defTabSz="914400" eaLnBrk="1" hangingPunct="1">
              <a:buClrTx/>
              <a:buSzTx/>
              <a:buFont typeface="Wingdings" panose="05000000000000000000" pitchFamily="2" charset="2"/>
              <a:buChar char="Ø"/>
              <a:defRPr/>
            </a:pPr>
            <a:r>
              <a:rPr lang="zh-CN" altLang="en-US" sz="2400" noProof="0" dirty="0">
                <a:solidFill>
                  <a:prstClr val="black"/>
                </a:solidFill>
                <a:latin typeface="Arial" panose="020B0604020202020204" pitchFamily="34" charset="0"/>
                <a:ea typeface="宋体" panose="02010600030101010101" pitchFamily="2" charset="-122"/>
                <a:sym typeface="+mn-ea"/>
              </a:rPr>
              <a:t>据</a:t>
            </a:r>
            <a:r>
              <a:rPr lang="en-US" altLang="zh-CN" sz="2400" noProof="0" dirty="0" err="1">
                <a:solidFill>
                  <a:prstClr val="black"/>
                </a:solidFill>
                <a:latin typeface="Arial" panose="020B0604020202020204" pitchFamily="34" charset="0"/>
                <a:ea typeface="宋体" panose="02010600030101010101" pitchFamily="2" charset="-122"/>
                <a:sym typeface="+mn-ea"/>
              </a:rPr>
              <a:t>Gausler</a:t>
            </a:r>
            <a:r>
              <a:rPr lang="zh-CN" altLang="en-US" sz="2400" noProof="0" dirty="0">
                <a:solidFill>
                  <a:prstClr val="black"/>
                </a:solidFill>
                <a:latin typeface="Arial" panose="020B0604020202020204" pitchFamily="34" charset="0"/>
                <a:ea typeface="宋体" panose="02010600030101010101" pitchFamily="2" charset="-122"/>
                <a:sym typeface="+mn-ea"/>
              </a:rPr>
              <a:t>在</a:t>
            </a:r>
            <a:r>
              <a:rPr lang="en-US" altLang="zh-CN" sz="2400" noProof="0" dirty="0">
                <a:solidFill>
                  <a:prstClr val="black"/>
                </a:solidFill>
                <a:latin typeface="Arial" panose="020B0604020202020204" pitchFamily="34" charset="0"/>
                <a:ea typeface="宋体" panose="02010600030101010101" pitchFamily="2" charset="-122"/>
                <a:sym typeface="+mn-ea"/>
              </a:rPr>
              <a:t>1976</a:t>
            </a:r>
            <a:r>
              <a:rPr lang="zh-CN" altLang="en-US" sz="2400" noProof="0" dirty="0">
                <a:solidFill>
                  <a:prstClr val="black"/>
                </a:solidFill>
                <a:latin typeface="Arial" panose="020B0604020202020204" pitchFamily="34" charset="0"/>
                <a:ea typeface="宋体" panose="02010600030101010101" pitchFamily="2" charset="-122"/>
                <a:sym typeface="+mn-ea"/>
              </a:rPr>
              <a:t>年的报道，美国空军的飞行控制软件每条指令的开发成本是</a:t>
            </a:r>
            <a:r>
              <a:rPr lang="en-US" altLang="zh-CN" sz="2400" noProof="0" dirty="0">
                <a:solidFill>
                  <a:prstClr val="black"/>
                </a:solidFill>
                <a:latin typeface="Arial" panose="020B0604020202020204" pitchFamily="34" charset="0"/>
                <a:ea typeface="宋体" panose="02010600030101010101" pitchFamily="2" charset="-122"/>
                <a:sym typeface="+mn-ea"/>
              </a:rPr>
              <a:t>75</a:t>
            </a:r>
            <a:r>
              <a:rPr lang="zh-CN" altLang="en-US" sz="2400" noProof="0" dirty="0">
                <a:solidFill>
                  <a:prstClr val="black"/>
                </a:solidFill>
                <a:latin typeface="Arial" panose="020B0604020202020204" pitchFamily="34" charset="0"/>
                <a:ea typeface="宋体" panose="02010600030101010101" pitchFamily="2" charset="-122"/>
                <a:sym typeface="+mn-ea"/>
              </a:rPr>
              <a:t>美元，然而维护成本大约是每条指令</a:t>
            </a:r>
            <a:r>
              <a:rPr lang="en-US" altLang="zh-CN" sz="2400" noProof="0" dirty="0">
                <a:solidFill>
                  <a:prstClr val="black"/>
                </a:solidFill>
                <a:latin typeface="Arial" panose="020B0604020202020204" pitchFamily="34" charset="0"/>
                <a:ea typeface="宋体" panose="02010600030101010101" pitchFamily="2" charset="-122"/>
                <a:sym typeface="+mn-ea"/>
              </a:rPr>
              <a:t>4000</a:t>
            </a:r>
            <a:r>
              <a:rPr lang="zh-CN" altLang="en-US" sz="2400" noProof="0" dirty="0">
                <a:solidFill>
                  <a:prstClr val="black"/>
                </a:solidFill>
                <a:latin typeface="Arial" panose="020B0604020202020204" pitchFamily="34" charset="0"/>
                <a:ea typeface="宋体" panose="02010600030101010101" pitchFamily="2" charset="-122"/>
                <a:sym typeface="+mn-ea"/>
              </a:rPr>
              <a:t>美元，也就是说，生产率下降为约</a:t>
            </a:r>
            <a:r>
              <a:rPr lang="en-US" altLang="zh-CN" sz="2400" noProof="0" dirty="0">
                <a:solidFill>
                  <a:prstClr val="black"/>
                </a:solidFill>
                <a:latin typeface="Arial" panose="020B0604020202020204" pitchFamily="34" charset="0"/>
                <a:ea typeface="宋体" panose="02010600030101010101" pitchFamily="2" charset="-122"/>
                <a:sym typeface="+mn-ea"/>
              </a:rPr>
              <a:t>1/50</a:t>
            </a:r>
            <a:r>
              <a:rPr lang="zh-CN" altLang="en-US" sz="2400" noProof="0" dirty="0">
                <a:solidFill>
                  <a:prstClr val="black"/>
                </a:solidFill>
                <a:latin typeface="Arial" panose="020B0604020202020204" pitchFamily="34" charset="0"/>
                <a:ea typeface="宋体" panose="02010600030101010101" pitchFamily="2" charset="-122"/>
                <a:sym typeface="+mn-ea"/>
              </a:rPr>
              <a:t>。</a:t>
            </a:r>
            <a:endParaRPr lang="zh-CN" altLang="en-US" sz="2400" b="1" dirty="0">
              <a:latin typeface="楷体_GB2312" pitchFamily="49" charset="-122"/>
              <a:ea typeface="楷体_GB2312" pitchFamily="49" charset="-122"/>
            </a:endParaRPr>
          </a:p>
        </p:txBody>
      </p:sp>
      <p:sp>
        <p:nvSpPr>
          <p:cNvPr id="2" name="文本框 1"/>
          <p:cNvSpPr txBox="1"/>
          <p:nvPr/>
        </p:nvSpPr>
        <p:spPr>
          <a:xfrm>
            <a:off x="320675" y="334010"/>
            <a:ext cx="1791970" cy="312420"/>
          </a:xfrm>
          <a:prstGeom prst="rect">
            <a:avLst/>
          </a:prstGeom>
          <a:noFill/>
        </p:spPr>
        <p:txBody>
          <a:bodyPr wrap="none" rtlCol="0" anchor="t">
            <a:spAutoFit/>
          </a:bodyPr>
          <a:lstStyle/>
          <a:p>
            <a:pPr marL="0" lvl="0" indent="0" eaLnBrk="1" hangingPunct="1">
              <a:lnSpc>
                <a:spcPct val="80000"/>
              </a:lnSpc>
              <a:spcBef>
                <a:spcPct val="0"/>
              </a:spcBef>
              <a:buClr>
                <a:schemeClr val="bg2"/>
              </a:buClr>
              <a:buSzPct val="75000"/>
              <a:buFont typeface="Wingdings" panose="05000000000000000000" pitchFamily="2" charset="2"/>
              <a:buNone/>
            </a:pPr>
            <a:r>
              <a:rPr lang="zh-CN" altLang="en-US" b="1" dirty="0">
                <a:solidFill>
                  <a:srgbClr val="40458C"/>
                </a:solidFill>
                <a:latin typeface="Times New Roman" panose="02020603050405020304" pitchFamily="18" charset="0"/>
                <a:ea typeface="楷体_GB2312" pitchFamily="49" charset="-122"/>
                <a:sym typeface="+mn-ea"/>
              </a:rPr>
              <a:t>维护的代价高昂</a:t>
            </a:r>
            <a:endParaRPr lang="zh-CN" altLang="en-US"/>
          </a:p>
        </p:txBody>
      </p:sp>
      <p:sp>
        <p:nvSpPr>
          <p:cNvPr id="35845" name="文本框 2"/>
          <p:cNvSpPr txBox="1"/>
          <p:nvPr/>
        </p:nvSpPr>
        <p:spPr>
          <a:xfrm>
            <a:off x="262573" y="727710"/>
            <a:ext cx="4364037" cy="521970"/>
          </a:xfrm>
          <a:prstGeom prst="rect">
            <a:avLst/>
          </a:prstGeom>
          <a:noFill/>
          <a:ln w="9525">
            <a:noFill/>
          </a:ln>
        </p:spPr>
        <p:txBody>
          <a:bodyPr>
            <a:spAutoFit/>
          </a:bodyPr>
          <a:lstStyle/>
          <a:p>
            <a:pPr eaLnBrk="1" hangingPunct="1"/>
            <a:r>
              <a:rPr lang="zh-CN" altLang="en-US" sz="2800" b="1" dirty="0">
                <a:solidFill>
                  <a:srgbClr val="FF0000"/>
                </a:solidFill>
                <a:latin typeface="Arial" panose="020B0604020202020204" pitchFamily="34" charset="0"/>
                <a:sym typeface="+mn-ea"/>
              </a:rPr>
              <a:t>最后一个代价</a:t>
            </a:r>
            <a:endParaRPr lang="zh-CN" altLang="en-US" sz="2800" b="1" dirty="0">
              <a:solidFill>
                <a:srgbClr val="FF0000"/>
              </a:solidFill>
              <a:latin typeface="Arial" panose="020B0604020202020204" pitchFamily="34" charset="0"/>
            </a:endParaRPr>
          </a:p>
        </p:txBody>
      </p:sp>
    </p:spTree>
  </p:cSld>
  <p:clrMapOvr>
    <a:masterClrMapping/>
  </p:clrMapOvr>
  <p:transition spd="med" advClick="0" advTm="0">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09905" y="321945"/>
            <a:ext cx="2941320" cy="368300"/>
          </a:xfrm>
          <a:prstGeom prst="rect">
            <a:avLst/>
          </a:prstGeom>
          <a:noFill/>
        </p:spPr>
        <p:txBody>
          <a:bodyPr wrap="none" rtlCol="0" anchor="t">
            <a:spAutoFit/>
          </a:bodyPr>
          <a:lstStyle/>
          <a:p>
            <a:r>
              <a:rPr lang="zh-CN" altLang="en-US" b="1" dirty="0">
                <a:solidFill>
                  <a:schemeClr val="tx1"/>
                </a:solidFill>
                <a:sym typeface="+mn-ea"/>
              </a:rPr>
              <a:t>影响维护代价的非技术因素</a:t>
            </a:r>
          </a:p>
        </p:txBody>
      </p:sp>
      <p:sp>
        <p:nvSpPr>
          <p:cNvPr id="138243" name="文本占位符 138242"/>
          <p:cNvSpPr>
            <a:spLocks noGrp="1"/>
          </p:cNvSpPr>
          <p:nvPr/>
        </p:nvSpPr>
        <p:spPr>
          <a:xfrm>
            <a:off x="457200" y="1026160"/>
            <a:ext cx="7772400" cy="41148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Tx/>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9pPr>
          </a:lstStyle>
          <a:p>
            <a:pPr algn="just">
              <a:spcBef>
                <a:spcPct val="0"/>
              </a:spcBef>
              <a:buClrTx/>
              <a:buSzTx/>
              <a:buFontTx/>
              <a:buNone/>
            </a:pPr>
            <a:r>
              <a:rPr lang="zh-CN" altLang="en-US" sz="2400" b="1" dirty="0">
                <a:solidFill>
                  <a:schemeClr val="tx1"/>
                </a:solidFill>
              </a:rPr>
              <a:t>主要有：</a:t>
            </a:r>
          </a:p>
          <a:p>
            <a:pPr algn="just" eaLnBrk="0" hangingPunct="0">
              <a:spcBef>
                <a:spcPct val="0"/>
              </a:spcBef>
              <a:buClrTx/>
              <a:buSzTx/>
              <a:buFontTx/>
              <a:buNone/>
            </a:pPr>
            <a:r>
              <a:rPr lang="zh-CN" altLang="en-US" sz="2400" b="1" dirty="0">
                <a:solidFill>
                  <a:schemeClr val="tx1"/>
                </a:solidFill>
              </a:rPr>
              <a:t>（1）应用域的复杂性。</a:t>
            </a:r>
          </a:p>
          <a:p>
            <a:pPr algn="just" eaLnBrk="0" hangingPunct="0">
              <a:spcBef>
                <a:spcPct val="0"/>
              </a:spcBef>
              <a:buClrTx/>
              <a:buSzTx/>
              <a:buFontTx/>
              <a:buNone/>
            </a:pPr>
            <a:endParaRPr lang="zh-CN" altLang="en-US" sz="2400" b="1" dirty="0">
              <a:solidFill>
                <a:schemeClr val="tx1"/>
              </a:solidFill>
            </a:endParaRPr>
          </a:p>
          <a:p>
            <a:pPr algn="just" eaLnBrk="0" hangingPunct="0">
              <a:spcBef>
                <a:spcPct val="0"/>
              </a:spcBef>
              <a:buClrTx/>
              <a:buSzTx/>
              <a:buFontTx/>
              <a:buNone/>
            </a:pPr>
            <a:r>
              <a:rPr lang="zh-CN" altLang="en-US" sz="2400" b="1" dirty="0">
                <a:solidFill>
                  <a:schemeClr val="tx1"/>
                </a:solidFill>
              </a:rPr>
              <a:t>（2）开发人员的稳定性。</a:t>
            </a:r>
          </a:p>
          <a:p>
            <a:pPr algn="just" eaLnBrk="0" hangingPunct="0">
              <a:spcBef>
                <a:spcPct val="0"/>
              </a:spcBef>
              <a:buClrTx/>
              <a:buSzTx/>
              <a:buFontTx/>
              <a:buNone/>
            </a:pPr>
            <a:endParaRPr lang="zh-CN" altLang="en-US" sz="2400" b="1" dirty="0">
              <a:solidFill>
                <a:schemeClr val="tx1"/>
              </a:solidFill>
            </a:endParaRPr>
          </a:p>
          <a:p>
            <a:pPr algn="just" eaLnBrk="0" hangingPunct="0">
              <a:spcBef>
                <a:spcPct val="0"/>
              </a:spcBef>
              <a:buClrTx/>
              <a:buSzTx/>
              <a:buFontTx/>
              <a:buNone/>
            </a:pPr>
            <a:r>
              <a:rPr lang="zh-CN" altLang="en-US" sz="2400" b="1" dirty="0">
                <a:solidFill>
                  <a:schemeClr val="tx1"/>
                </a:solidFill>
              </a:rPr>
              <a:t> （3）软件的生命期。</a:t>
            </a:r>
          </a:p>
          <a:p>
            <a:pPr algn="just" eaLnBrk="0" hangingPunct="0">
              <a:spcBef>
                <a:spcPct val="0"/>
              </a:spcBef>
              <a:buClrTx/>
              <a:buSzTx/>
              <a:buFontTx/>
              <a:buNone/>
            </a:pPr>
            <a:endParaRPr lang="zh-CN" altLang="en-US" sz="2400" b="1" dirty="0">
              <a:solidFill>
                <a:schemeClr val="tx1"/>
              </a:solidFill>
            </a:endParaRPr>
          </a:p>
          <a:p>
            <a:pPr algn="just" eaLnBrk="0" hangingPunct="0">
              <a:spcBef>
                <a:spcPct val="0"/>
              </a:spcBef>
              <a:buClrTx/>
              <a:buSzTx/>
              <a:buFontTx/>
              <a:buNone/>
            </a:pPr>
            <a:r>
              <a:rPr lang="zh-CN" altLang="en-US" sz="2400" b="1" dirty="0">
                <a:solidFill>
                  <a:schemeClr val="tx1"/>
                </a:solidFill>
              </a:rPr>
              <a:t>（4）商业操作模式变化对软件的影响。</a:t>
            </a:r>
            <a:endParaRPr lang="zh-CN" altLang="en-US" sz="2400" dirty="0">
              <a:solidFill>
                <a:schemeClr val="tx1"/>
              </a:solidFill>
            </a:endParaRPr>
          </a:p>
          <a:p>
            <a:endParaRPr lang="zh-CN" altLang="en-US" sz="2400" dirty="0">
              <a:solidFill>
                <a:schemeClr val="tx1"/>
              </a:solidFill>
            </a:endParaRPr>
          </a:p>
        </p:txBody>
      </p:sp>
    </p:spTree>
  </p:cSld>
  <p:clrMapOvr>
    <a:masterClrMapping/>
  </p:clrMapOvr>
  <p:transition spd="med" advClick="0" advTm="700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09905" y="321945"/>
            <a:ext cx="2711450" cy="368300"/>
          </a:xfrm>
          <a:prstGeom prst="rect">
            <a:avLst/>
          </a:prstGeom>
          <a:noFill/>
        </p:spPr>
        <p:txBody>
          <a:bodyPr wrap="none" rtlCol="0" anchor="t">
            <a:spAutoFit/>
          </a:bodyPr>
          <a:lstStyle/>
          <a:p>
            <a:pPr algn="l"/>
            <a:r>
              <a:rPr lang="zh-CN" altLang="en-US" b="1" dirty="0">
                <a:solidFill>
                  <a:schemeClr val="tx1"/>
                </a:solidFill>
                <a:sym typeface="+mn-ea"/>
              </a:rPr>
              <a:t>影响维护代价的技术因素</a:t>
            </a:r>
          </a:p>
        </p:txBody>
      </p:sp>
      <p:sp>
        <p:nvSpPr>
          <p:cNvPr id="138243" name="文本占位符 138242"/>
          <p:cNvSpPr>
            <a:spLocks noGrp="1"/>
          </p:cNvSpPr>
          <p:nvPr/>
        </p:nvSpPr>
        <p:spPr>
          <a:xfrm>
            <a:off x="457200" y="1026160"/>
            <a:ext cx="7772400" cy="41148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Tx/>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9pPr>
          </a:lstStyle>
          <a:p>
            <a:pPr algn="just">
              <a:spcBef>
                <a:spcPct val="0"/>
              </a:spcBef>
              <a:buClrTx/>
              <a:buSzTx/>
              <a:buFontTx/>
              <a:buNone/>
            </a:pPr>
            <a:r>
              <a:rPr lang="zh-CN" altLang="en-US" sz="2400" b="1" dirty="0">
                <a:solidFill>
                  <a:schemeClr val="tx1"/>
                </a:solidFill>
              </a:rPr>
              <a:t>主要有：</a:t>
            </a:r>
          </a:p>
          <a:p>
            <a:pPr algn="just">
              <a:spcBef>
                <a:spcPct val="0"/>
              </a:spcBef>
              <a:buClrTx/>
              <a:buSzTx/>
              <a:buFontTx/>
              <a:buNone/>
            </a:pPr>
            <a:r>
              <a:rPr lang="zh-CN" altLang="en-US" sz="2400" b="1" dirty="0">
                <a:solidFill>
                  <a:schemeClr val="tx1"/>
                </a:solidFill>
              </a:rPr>
              <a:t>（1）软件对运行环境的依赖性。</a:t>
            </a:r>
          </a:p>
          <a:p>
            <a:pPr algn="just">
              <a:spcBef>
                <a:spcPct val="0"/>
              </a:spcBef>
              <a:buClrTx/>
              <a:buSzTx/>
              <a:buFontTx/>
              <a:buNone/>
            </a:pPr>
            <a:r>
              <a:rPr lang="zh-CN" altLang="en-US" sz="2400" b="1" dirty="0">
                <a:solidFill>
                  <a:schemeClr val="tx1"/>
                </a:solidFill>
              </a:rPr>
              <a:t>（2）编程语言。</a:t>
            </a:r>
          </a:p>
          <a:p>
            <a:pPr algn="just">
              <a:spcBef>
                <a:spcPct val="0"/>
              </a:spcBef>
              <a:buClrTx/>
              <a:buSzTx/>
              <a:buFontTx/>
              <a:buNone/>
            </a:pPr>
            <a:r>
              <a:rPr lang="zh-CN" altLang="en-US" sz="2400" b="1" dirty="0">
                <a:solidFill>
                  <a:schemeClr val="tx1"/>
                </a:solidFill>
              </a:rPr>
              <a:t>（3）编程风格。</a:t>
            </a:r>
          </a:p>
          <a:p>
            <a:pPr algn="just">
              <a:spcBef>
                <a:spcPct val="0"/>
              </a:spcBef>
              <a:buClrTx/>
              <a:buSzTx/>
              <a:buFontTx/>
              <a:buNone/>
            </a:pPr>
            <a:r>
              <a:rPr lang="zh-CN" altLang="en-US" sz="2400" b="1" dirty="0">
                <a:solidFill>
                  <a:schemeClr val="tx1"/>
                </a:solidFill>
              </a:rPr>
              <a:t>（4）测试与改错工作。</a:t>
            </a:r>
          </a:p>
          <a:p>
            <a:pPr algn="just">
              <a:spcBef>
                <a:spcPct val="0"/>
              </a:spcBef>
              <a:buClrTx/>
              <a:buSzTx/>
              <a:buFontTx/>
              <a:buNone/>
            </a:pPr>
            <a:r>
              <a:rPr lang="zh-CN" altLang="en-US" sz="2400" b="1" dirty="0">
                <a:solidFill>
                  <a:schemeClr val="tx1"/>
                </a:solidFill>
              </a:rPr>
              <a:t>（5）文档的质量。</a:t>
            </a:r>
          </a:p>
          <a:p>
            <a:pPr algn="just">
              <a:spcBef>
                <a:spcPct val="0"/>
              </a:spcBef>
              <a:buClrTx/>
              <a:buSzTx/>
              <a:buFontTx/>
              <a:buNone/>
            </a:pPr>
            <a:r>
              <a:rPr lang="zh-CN" altLang="en-US" sz="2400" b="1" dirty="0">
                <a:solidFill>
                  <a:schemeClr val="tx1"/>
                </a:solidFill>
              </a:rPr>
              <a:t> </a:t>
            </a:r>
          </a:p>
          <a:p>
            <a:pPr algn="just">
              <a:spcBef>
                <a:spcPct val="0"/>
              </a:spcBef>
              <a:buClrTx/>
              <a:buSzTx/>
              <a:buFontTx/>
              <a:buNone/>
            </a:pPr>
            <a:r>
              <a:rPr lang="zh-CN" altLang="en-US" sz="2400" b="1" dirty="0">
                <a:solidFill>
                  <a:schemeClr val="tx1"/>
                </a:solidFill>
              </a:rPr>
              <a:t> 软件维护费用增加主要原因:软件维护的生产率非常低。 </a:t>
            </a:r>
          </a:p>
        </p:txBody>
      </p:sp>
    </p:spTree>
  </p:cSld>
  <p:clrMapOvr>
    <a:masterClrMapping/>
  </p:clrMapOvr>
  <p:transition spd="med" advClick="0" advTm="700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09905" y="321945"/>
            <a:ext cx="1301750" cy="368300"/>
          </a:xfrm>
          <a:prstGeom prst="rect">
            <a:avLst/>
          </a:prstGeom>
          <a:noFill/>
        </p:spPr>
        <p:txBody>
          <a:bodyPr wrap="none" rtlCol="0" anchor="t">
            <a:spAutoFit/>
          </a:bodyPr>
          <a:lstStyle/>
          <a:p>
            <a:pPr algn="l"/>
            <a:r>
              <a:rPr lang="zh-CN" altLang="zh-CN">
                <a:sym typeface="+mn-ea"/>
              </a:rPr>
              <a:t>Boehm模型</a:t>
            </a:r>
            <a:endParaRPr lang="zh-CN" altLang="en-US" b="1" dirty="0">
              <a:solidFill>
                <a:schemeClr val="tx1"/>
              </a:solidFill>
              <a:sym typeface="+mn-ea"/>
            </a:endParaRPr>
          </a:p>
        </p:txBody>
      </p:sp>
      <p:sp>
        <p:nvSpPr>
          <p:cNvPr id="138243" name="文本占位符 138242"/>
          <p:cNvSpPr>
            <a:spLocks noGrp="1"/>
          </p:cNvSpPr>
          <p:nvPr/>
        </p:nvSpPr>
        <p:spPr>
          <a:xfrm>
            <a:off x="1212850" y="1477645"/>
            <a:ext cx="7058660" cy="295783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Tx/>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9pPr>
          </a:lstStyle>
          <a:p>
            <a:pPr algn="just">
              <a:spcBef>
                <a:spcPct val="0"/>
              </a:spcBef>
              <a:buClrTx/>
              <a:buSzTx/>
              <a:buFontTx/>
              <a:buNone/>
            </a:pPr>
            <a:r>
              <a:rPr lang="zh-CN" altLang="zh-CN" sz="2400">
                <a:sym typeface="+mn-ea"/>
              </a:rPr>
              <a:t>MM</a:t>
            </a:r>
            <a:r>
              <a:rPr lang="zh-CN" altLang="zh-CN" sz="2400" baseline="-30000">
                <a:latin typeface="宋体" panose="02010600030101010101" pitchFamily="2" charset="-122"/>
                <a:sym typeface="+mn-ea"/>
              </a:rPr>
              <a:t>维护</a:t>
            </a:r>
            <a:r>
              <a:rPr lang="zh-CN" altLang="zh-CN" sz="2400">
                <a:sym typeface="+mn-ea"/>
              </a:rPr>
              <a:t>=ACT*MM</a:t>
            </a:r>
            <a:r>
              <a:rPr lang="zh-CN" altLang="zh-CN" sz="2400" baseline="-30000">
                <a:latin typeface="宋体" panose="02010600030101010101" pitchFamily="2" charset="-122"/>
                <a:sym typeface="+mn-ea"/>
              </a:rPr>
              <a:t>开发</a:t>
            </a:r>
            <a:r>
              <a:rPr lang="zh-CN" altLang="zh-CN" sz="2400">
                <a:sym typeface="+mn-ea"/>
              </a:rPr>
              <a:t>*EAF </a:t>
            </a:r>
            <a:endParaRPr lang="zh-CN" altLang="zh-CN" sz="2400"/>
          </a:p>
          <a:p>
            <a:pPr algn="just">
              <a:spcBef>
                <a:spcPct val="0"/>
              </a:spcBef>
              <a:buClrTx/>
              <a:buSzTx/>
              <a:buFontTx/>
              <a:buNone/>
            </a:pPr>
            <a:r>
              <a:rPr lang="zh-CN" altLang="zh-CN" sz="2400">
                <a:sym typeface="+mn-ea"/>
              </a:rPr>
              <a:t>ACT=</a:t>
            </a:r>
            <a:r>
              <a:rPr lang="zh-CN" altLang="zh-CN" sz="2400">
                <a:latin typeface="宋体" panose="02010600030101010101" pitchFamily="2" charset="-122"/>
                <a:sym typeface="+mn-ea"/>
              </a:rPr>
              <a:t>（修改的指令数</a:t>
            </a:r>
            <a:r>
              <a:rPr lang="zh-CN" altLang="zh-CN" sz="2400">
                <a:sym typeface="+mn-ea"/>
              </a:rPr>
              <a:t>+</a:t>
            </a:r>
            <a:r>
              <a:rPr lang="zh-CN" altLang="zh-CN" sz="2400">
                <a:latin typeface="宋体" panose="02010600030101010101" pitchFamily="2" charset="-122"/>
                <a:sym typeface="+mn-ea"/>
              </a:rPr>
              <a:t>增加的指令数）</a:t>
            </a:r>
            <a:r>
              <a:rPr lang="zh-CN" altLang="zh-CN" sz="2400">
                <a:sym typeface="+mn-ea"/>
              </a:rPr>
              <a:t>/</a:t>
            </a:r>
            <a:r>
              <a:rPr lang="zh-CN" altLang="zh-CN" sz="2400">
                <a:latin typeface="宋体" panose="02010600030101010101" pitchFamily="2" charset="-122"/>
                <a:sym typeface="+mn-ea"/>
              </a:rPr>
              <a:t>指令总数</a:t>
            </a:r>
            <a:r>
              <a:rPr lang="zh-CN" altLang="zh-CN" sz="2400">
                <a:sym typeface="+mn-ea"/>
              </a:rPr>
              <a:t>；</a:t>
            </a:r>
            <a:endParaRPr lang="zh-CN" altLang="zh-CN" sz="2400"/>
          </a:p>
          <a:p>
            <a:pPr algn="just">
              <a:spcBef>
                <a:spcPct val="0"/>
              </a:spcBef>
              <a:buClrTx/>
              <a:buSzTx/>
              <a:buFontTx/>
              <a:buNone/>
            </a:pPr>
            <a:r>
              <a:rPr lang="zh-CN" altLang="zh-CN" sz="2400">
                <a:latin typeface="宋体" panose="02010600030101010101" pitchFamily="2" charset="-122"/>
                <a:sym typeface="+mn-ea"/>
              </a:rPr>
              <a:t>调节因子</a:t>
            </a:r>
            <a:r>
              <a:rPr lang="zh-CN" altLang="zh-CN" sz="2400">
                <a:sym typeface="+mn-ea"/>
              </a:rPr>
              <a:t>EAF</a:t>
            </a:r>
            <a:r>
              <a:rPr lang="zh-CN" altLang="zh-CN" sz="2400">
                <a:latin typeface="宋体" panose="02010600030101010101" pitchFamily="2" charset="-122"/>
                <a:sym typeface="+mn-ea"/>
              </a:rPr>
              <a:t>（</a:t>
            </a:r>
            <a:r>
              <a:rPr lang="zh-CN" altLang="zh-CN" sz="2400">
                <a:sym typeface="+mn-ea"/>
              </a:rPr>
              <a:t>Effort Adjustment Factor</a:t>
            </a:r>
            <a:r>
              <a:rPr lang="zh-CN" altLang="zh-CN" sz="2400">
                <a:latin typeface="宋体" panose="02010600030101010101" pitchFamily="2" charset="-122"/>
                <a:sym typeface="+mn-ea"/>
              </a:rPr>
              <a:t>）</a:t>
            </a:r>
            <a:r>
              <a:rPr lang="zh-CN" altLang="zh-CN" sz="2400">
                <a:sym typeface="+mn-ea"/>
              </a:rPr>
              <a:t> </a:t>
            </a:r>
            <a:endParaRPr lang="zh-CN" altLang="en-US" sz="2400" b="1" dirty="0">
              <a:solidFill>
                <a:schemeClr val="tx1"/>
              </a:solidFill>
            </a:endParaRPr>
          </a:p>
        </p:txBody>
      </p:sp>
    </p:spTree>
  </p:cSld>
  <p:clrMapOvr>
    <a:masterClrMapping/>
  </p:clrMapOvr>
  <p:transition spd="med" advClick="0" advTm="700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3865" y="338455"/>
            <a:ext cx="2917825" cy="460375"/>
          </a:xfrm>
          <a:prstGeom prst="rect">
            <a:avLst/>
          </a:prstGeom>
          <a:noFill/>
        </p:spPr>
        <p:txBody>
          <a:bodyPr wrap="none" rtlCol="0" anchor="t">
            <a:spAutoFit/>
          </a:bodyPr>
          <a:lstStyle/>
          <a:p>
            <a:pPr algn="l"/>
            <a:r>
              <a:rPr lang="zh-CN" altLang="zh-CN" sz="2400">
                <a:sym typeface="+mn-ea"/>
              </a:rPr>
              <a:t>Belady</a:t>
            </a:r>
            <a:r>
              <a:rPr lang="zh-CN" altLang="zh-CN" sz="2400">
                <a:latin typeface="宋体" panose="02010600030101010101" pitchFamily="2" charset="-122"/>
                <a:sym typeface="+mn-ea"/>
              </a:rPr>
              <a:t>与</a:t>
            </a:r>
            <a:r>
              <a:rPr lang="zh-CN" altLang="zh-CN" sz="2400">
                <a:sym typeface="+mn-ea"/>
              </a:rPr>
              <a:t>Lehman模型</a:t>
            </a:r>
            <a:endParaRPr lang="zh-CN" altLang="en-US" sz="2400" b="1" dirty="0">
              <a:solidFill>
                <a:schemeClr val="tx1"/>
              </a:solidFill>
              <a:sym typeface="+mn-ea"/>
            </a:endParaRPr>
          </a:p>
        </p:txBody>
      </p:sp>
      <p:sp>
        <p:nvSpPr>
          <p:cNvPr id="138243" name="文本占位符 138242"/>
          <p:cNvSpPr>
            <a:spLocks noGrp="1"/>
          </p:cNvSpPr>
          <p:nvPr/>
        </p:nvSpPr>
        <p:spPr>
          <a:xfrm>
            <a:off x="1204595" y="1132840"/>
            <a:ext cx="7058660" cy="295783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Tx/>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9pPr>
          </a:lstStyle>
          <a:p>
            <a:pPr algn="just">
              <a:spcBef>
                <a:spcPct val="0"/>
              </a:spcBef>
              <a:buClrTx/>
              <a:buSzTx/>
              <a:buFontTx/>
              <a:buNone/>
            </a:pPr>
            <a:r>
              <a:rPr lang="zh-CN" altLang="zh-CN" sz="2400" dirty="0">
                <a:sym typeface="+mn-ea"/>
              </a:rPr>
              <a:t>M=P+K</a:t>
            </a:r>
            <a:r>
              <a:rPr lang="en-US" altLang="zh-CN" sz="2400" dirty="0">
                <a:sym typeface="+mn-ea"/>
              </a:rPr>
              <a:t> * exp</a:t>
            </a:r>
            <a:r>
              <a:rPr lang="zh-CN" altLang="zh-CN" sz="2400" baseline="30000" dirty="0">
                <a:latin typeface="宋体" panose="02010600030101010101" pitchFamily="2" charset="-122"/>
                <a:sym typeface="+mn-ea"/>
              </a:rPr>
              <a:t>（</a:t>
            </a:r>
            <a:r>
              <a:rPr lang="zh-CN" altLang="zh-CN" sz="2400" baseline="30000" dirty="0">
                <a:sym typeface="+mn-ea"/>
              </a:rPr>
              <a:t>c-d</a:t>
            </a:r>
            <a:r>
              <a:rPr lang="zh-CN" altLang="zh-CN" sz="2400" baseline="30000" dirty="0">
                <a:latin typeface="宋体" panose="02010600030101010101" pitchFamily="2" charset="-122"/>
                <a:sym typeface="+mn-ea"/>
              </a:rPr>
              <a:t>）</a:t>
            </a:r>
            <a:r>
              <a:rPr lang="zh-CN" altLang="zh-CN" sz="2400" dirty="0">
                <a:sym typeface="+mn-ea"/>
              </a:rPr>
              <a:t> </a:t>
            </a:r>
            <a:endParaRPr lang="zh-CN" altLang="zh-CN" sz="2400" dirty="0"/>
          </a:p>
          <a:p>
            <a:pPr lvl="1" algn="just"/>
            <a:r>
              <a:rPr lang="zh-CN" altLang="zh-CN" sz="2400" dirty="0">
                <a:latin typeface="Arial Unicode MS" panose="020B0604020202020204" charset="-122"/>
                <a:ea typeface="Arial Unicode MS" panose="020B0604020202020204" charset="-122"/>
                <a:sym typeface="+mn-ea"/>
              </a:rPr>
              <a:t>M</a:t>
            </a:r>
            <a:r>
              <a:rPr lang="zh-CN" altLang="zh-CN" sz="2400" dirty="0">
                <a:latin typeface="宋体" panose="02010600030101010101" pitchFamily="2" charset="-122"/>
                <a:sym typeface="+mn-ea"/>
              </a:rPr>
              <a:t>表示维护所需工作量；</a:t>
            </a:r>
            <a:endParaRPr lang="zh-CN" altLang="zh-CN" sz="2400" dirty="0">
              <a:latin typeface="Arial Unicode MS" panose="020B0604020202020204" charset="-122"/>
              <a:ea typeface="Arial Unicode MS" panose="020B0604020202020204" charset="-122"/>
            </a:endParaRPr>
          </a:p>
          <a:p>
            <a:pPr lvl="1" algn="just"/>
            <a:r>
              <a:rPr lang="zh-CN" altLang="zh-CN" sz="2400" dirty="0">
                <a:latin typeface="Arial Unicode MS" panose="020B0604020202020204" charset="-122"/>
                <a:ea typeface="Arial Unicode MS" panose="020B0604020202020204" charset="-122"/>
                <a:sym typeface="+mn-ea"/>
              </a:rPr>
              <a:t>P</a:t>
            </a:r>
            <a:r>
              <a:rPr lang="zh-CN" altLang="zh-CN" sz="2400" dirty="0">
                <a:latin typeface="宋体" panose="02010600030101010101" pitchFamily="2" charset="-122"/>
                <a:sym typeface="+mn-ea"/>
              </a:rPr>
              <a:t>表示生产性工作量，如问题分析和评价、修改设计、实现等；</a:t>
            </a:r>
            <a:endParaRPr lang="zh-CN" altLang="zh-CN" sz="2400" dirty="0">
              <a:latin typeface="Arial Unicode MS" panose="020B0604020202020204" charset="-122"/>
              <a:ea typeface="Arial Unicode MS" panose="020B0604020202020204" charset="-122"/>
            </a:endParaRPr>
          </a:p>
          <a:p>
            <a:pPr lvl="1" algn="just"/>
            <a:r>
              <a:rPr lang="zh-CN" altLang="zh-CN" sz="2400" dirty="0">
                <a:latin typeface="Arial Unicode MS" panose="020B0604020202020204" charset="-122"/>
                <a:ea typeface="Arial Unicode MS" panose="020B0604020202020204" charset="-122"/>
                <a:sym typeface="+mn-ea"/>
              </a:rPr>
              <a:t>K</a:t>
            </a:r>
            <a:r>
              <a:rPr lang="zh-CN" altLang="zh-CN" sz="2400" dirty="0">
                <a:latin typeface="宋体" panose="02010600030101010101" pitchFamily="2" charset="-122"/>
                <a:sym typeface="+mn-ea"/>
              </a:rPr>
              <a:t>表示一个经验常数；</a:t>
            </a:r>
            <a:endParaRPr lang="zh-CN" altLang="zh-CN" sz="2400" dirty="0">
              <a:latin typeface="Arial Unicode MS" panose="020B0604020202020204" charset="-122"/>
              <a:ea typeface="Arial Unicode MS" panose="020B0604020202020204" charset="-122"/>
            </a:endParaRPr>
          </a:p>
          <a:p>
            <a:pPr lvl="1" algn="just"/>
            <a:r>
              <a:rPr lang="zh-CN" altLang="zh-CN" sz="2400" dirty="0">
                <a:latin typeface="Arial Unicode MS" panose="020B0604020202020204" charset="-122"/>
                <a:ea typeface="Arial Unicode MS" panose="020B0604020202020204" charset="-122"/>
                <a:sym typeface="+mn-ea"/>
              </a:rPr>
              <a:t>c</a:t>
            </a:r>
            <a:r>
              <a:rPr lang="zh-CN" altLang="zh-CN" sz="2400" dirty="0">
                <a:latin typeface="宋体" panose="02010600030101010101" pitchFamily="2" charset="-122"/>
                <a:sym typeface="+mn-ea"/>
              </a:rPr>
              <a:t>表示因未采用结构化方法和缺少文档而增加的软件复杂度；</a:t>
            </a:r>
            <a:endParaRPr lang="zh-CN" altLang="zh-CN" sz="2400" dirty="0">
              <a:latin typeface="宋体" panose="02010600030101010101" pitchFamily="2" charset="-122"/>
            </a:endParaRPr>
          </a:p>
          <a:p>
            <a:pPr lvl="1" algn="just"/>
            <a:r>
              <a:rPr lang="zh-CN" altLang="zh-CN" sz="2400" dirty="0">
                <a:sym typeface="+mn-ea"/>
              </a:rPr>
              <a:t>d</a:t>
            </a:r>
            <a:r>
              <a:rPr lang="zh-CN" altLang="zh-CN" sz="2400" dirty="0">
                <a:latin typeface="宋体" panose="02010600030101010101" pitchFamily="2" charset="-122"/>
                <a:sym typeface="+mn-ea"/>
              </a:rPr>
              <a:t>表示维护人员对软件的熟悉程度。</a:t>
            </a:r>
            <a:r>
              <a:rPr lang="zh-CN" altLang="zh-CN" sz="2400" dirty="0">
                <a:sym typeface="+mn-ea"/>
              </a:rPr>
              <a:t> </a:t>
            </a:r>
            <a:endParaRPr lang="zh-CN" altLang="en-US" sz="2400" b="1" dirty="0">
              <a:solidFill>
                <a:schemeClr val="tx1"/>
              </a:solidFill>
            </a:endParaRPr>
          </a:p>
        </p:txBody>
      </p:sp>
    </p:spTree>
  </p:cSld>
  <p:clrMapOvr>
    <a:masterClrMapping/>
  </p:clrMapOvr>
  <p:transition spd="med" advClick="0" advTm="700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6016" y="0"/>
            <a:ext cx="3860037" cy="5143500"/>
          </a:xfrm>
          <a:prstGeom prst="rect">
            <a:avLst/>
          </a:prstGeom>
        </p:spPr>
      </p:pic>
      <p:sp>
        <p:nvSpPr>
          <p:cNvPr id="8" name="椭圆 7"/>
          <p:cNvSpPr/>
          <p:nvPr/>
        </p:nvSpPr>
        <p:spPr>
          <a:xfrm>
            <a:off x="2439353" y="1419622"/>
            <a:ext cx="1012073" cy="10121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1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03</a:t>
            </a:r>
            <a:endParaRPr lang="zh-CN" altLang="en-US" sz="31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9" name="MH_Entry_1"/>
          <p:cNvSpPr/>
          <p:nvPr>
            <p:custDataLst>
              <p:tags r:id="rId1"/>
            </p:custDataLst>
          </p:nvPr>
        </p:nvSpPr>
        <p:spPr>
          <a:xfrm>
            <a:off x="1475656" y="2524301"/>
            <a:ext cx="2939470" cy="70739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ctr"/>
            <a:r>
              <a:rPr lang="zh-CN" altLang="en-US" sz="3200" b="1" dirty="0">
                <a:solidFill>
                  <a:schemeClr val="accent1"/>
                </a:solidFill>
                <a:latin typeface="inpin heiti" panose="00000500000000000000" pitchFamily="2" charset="-122"/>
                <a:ea typeface="inpin heiti" panose="00000500000000000000" pitchFamily="2" charset="-122"/>
                <a:sym typeface="inpin heiti" panose="00000500000000000000" pitchFamily="2" charset="-122"/>
              </a:rPr>
              <a:t>软件的维护问题</a:t>
            </a:r>
            <a:endParaRPr lang="en-US" altLang="zh-CN" sz="3200" b="1" dirty="0">
              <a:solidFill>
                <a:schemeClr val="accent1"/>
              </a:solidFill>
              <a:latin typeface="inpin heiti" panose="00000500000000000000" pitchFamily="2" charset="-122"/>
              <a:ea typeface="inpin heiti" panose="00000500000000000000" pitchFamily="2" charset="-122"/>
              <a:sym typeface="inpin heiti" panose="00000500000000000000" pitchFamily="2" charset="-122"/>
            </a:endParaRPr>
          </a:p>
          <a:p>
            <a:pPr algn="ctr"/>
            <a:endParaRPr lang="zh-CN" altLang="en-US" sz="1400" dirty="0">
              <a:solidFill>
                <a:schemeClr val="accent1"/>
              </a:solidFill>
              <a:latin typeface="inpin heiti" panose="00000500000000000000" pitchFamily="2" charset="-122"/>
              <a:ea typeface="inpin heiti" panose="00000500000000000000" pitchFamily="2" charset="-122"/>
              <a:sym typeface="inpin heiti" panose="00000500000000000000" pitchFamily="2" charset="-122"/>
            </a:endParaRPr>
          </a:p>
        </p:txBody>
      </p:sp>
    </p:spTree>
  </p:cSld>
  <p:clrMapOvr>
    <a:masterClrMapping/>
  </p:clrMapOvr>
  <p:transition spd="med" advClick="0"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strVal val="#ppt_w+.3"/>
                                          </p:val>
                                        </p:tav>
                                        <p:tav tm="100000">
                                          <p:val>
                                            <p:strVal val="#ppt_w"/>
                                          </p:val>
                                        </p:tav>
                                      </p:tavLst>
                                    </p:anim>
                                    <p:anim calcmode="lin" valueType="num">
                                      <p:cBhvr>
                                        <p:cTn id="8" dur="1000" fill="hold"/>
                                        <p:tgtEl>
                                          <p:spTgt spid="15"/>
                                        </p:tgtEl>
                                        <p:attrNameLst>
                                          <p:attrName>ppt_h</p:attrName>
                                        </p:attrNameLst>
                                      </p:cBhvr>
                                      <p:tavLst>
                                        <p:tav tm="0">
                                          <p:val>
                                            <p:strVal val="#ppt_h"/>
                                          </p:val>
                                        </p:tav>
                                        <p:tav tm="100000">
                                          <p:val>
                                            <p:strVal val="#ppt_h"/>
                                          </p:val>
                                        </p:tav>
                                      </p:tavLst>
                                    </p:anim>
                                    <p:animEffect transition="in" filter="fade">
                                      <p:cBhvr>
                                        <p:cTn id="9" dur="10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accel="4000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1500" fill="hold"/>
                                        <p:tgtEl>
                                          <p:spTgt spid="8"/>
                                        </p:tgtEl>
                                        <p:attrNameLst>
                                          <p:attrName>ppt_x</p:attrName>
                                        </p:attrNameLst>
                                      </p:cBhvr>
                                      <p:tavLst>
                                        <p:tav tm="0">
                                          <p:val>
                                            <p:strVal val="#ppt_x"/>
                                          </p:val>
                                        </p:tav>
                                        <p:tav tm="100000">
                                          <p:val>
                                            <p:strVal val="#ppt_x"/>
                                          </p:val>
                                        </p:tav>
                                      </p:tavLst>
                                    </p:anim>
                                    <p:anim calcmode="lin" valueType="num">
                                      <p:cBhvr additive="base">
                                        <p:cTn id="15" dur="1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56" presetClass="entr" presetSubtype="0" fill="hold" grpId="0" nodeType="clickEffect">
                                  <p:stCondLst>
                                    <p:cond delay="0"/>
                                  </p:stCondLst>
                                  <p:iterate type="lt">
                                    <p:tmPct val="10000"/>
                                  </p:iterate>
                                  <p:childTnLst>
                                    <p:set>
                                      <p:cBhvr>
                                        <p:cTn id="19" dur="1" fill="hold">
                                          <p:stCondLst>
                                            <p:cond delay="0"/>
                                          </p:stCondLst>
                                        </p:cTn>
                                        <p:tgtEl>
                                          <p:spTgt spid="9"/>
                                        </p:tgtEl>
                                        <p:attrNameLst>
                                          <p:attrName>style.visibility</p:attrName>
                                        </p:attrNameLst>
                                      </p:cBhvr>
                                      <p:to>
                                        <p:strVal val="visible"/>
                                      </p:to>
                                    </p:set>
                                    <p:anim by="(-#ppt_w*2)" calcmode="lin" valueType="num">
                                      <p:cBhvr rctx="PPT">
                                        <p:cTn id="20" dur="500" autoRev="1" fill="hold">
                                          <p:stCondLst>
                                            <p:cond delay="0"/>
                                          </p:stCondLst>
                                        </p:cTn>
                                        <p:tgtEl>
                                          <p:spTgt spid="9"/>
                                        </p:tgtEl>
                                        <p:attrNameLst>
                                          <p:attrName>ppt_w</p:attrName>
                                        </p:attrNameLst>
                                      </p:cBhvr>
                                    </p:anim>
                                    <p:anim by="(#ppt_w*0.50)" calcmode="lin" valueType="num">
                                      <p:cBhvr>
                                        <p:cTn id="21" dur="500" decel="50000" autoRev="1" fill="hold">
                                          <p:stCondLst>
                                            <p:cond delay="0"/>
                                          </p:stCondLst>
                                        </p:cTn>
                                        <p:tgtEl>
                                          <p:spTgt spid="9"/>
                                        </p:tgtEl>
                                        <p:attrNameLst>
                                          <p:attrName>ppt_x</p:attrName>
                                        </p:attrNameLst>
                                      </p:cBhvr>
                                    </p:anim>
                                    <p:anim from="(-#ppt_h/2)" to="(#ppt_y)" calcmode="lin" valueType="num">
                                      <p:cBhvr>
                                        <p:cTn id="22" dur="1000" fill="hold">
                                          <p:stCondLst>
                                            <p:cond delay="0"/>
                                          </p:stCondLst>
                                        </p:cTn>
                                        <p:tgtEl>
                                          <p:spTgt spid="9"/>
                                        </p:tgtEl>
                                        <p:attrNameLst>
                                          <p:attrName>ppt_y</p:attrName>
                                        </p:attrNameLst>
                                      </p:cBhvr>
                                    </p:anim>
                                    <p:animRot by="21600000">
                                      <p:cBhvr>
                                        <p:cTn id="23" dur="1000" fill="hold">
                                          <p:stCondLst>
                                            <p:cond delay="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p:nvPr/>
        </p:nvSpPr>
        <p:spPr>
          <a:xfrm>
            <a:off x="1243630" y="897679"/>
            <a:ext cx="2255883" cy="496723"/>
          </a:xfrm>
          <a:prstGeom prst="rect">
            <a:avLst/>
          </a:prstGeom>
        </p:spPr>
        <p:txBody>
          <a:bodyPr lIns="65023" tIns="32511" rIns="65023" bIns="32511"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chemeClr val="accent3"/>
                </a:solidFill>
                <a:latin typeface="inpin heiti" panose="00000500000000000000" pitchFamily="2" charset="-122"/>
                <a:ea typeface="inpin heiti" panose="00000500000000000000" pitchFamily="2" charset="-122"/>
                <a:cs typeface="+mn-ea"/>
                <a:sym typeface="inpin heiti" panose="00000500000000000000" pitchFamily="2" charset="-122"/>
              </a:rPr>
              <a:t>目录</a:t>
            </a:r>
            <a:r>
              <a:rPr lang="en-US" altLang="zh-CN" b="1" dirty="0">
                <a:solidFill>
                  <a:schemeClr val="accent3"/>
                </a:solidFill>
                <a:latin typeface="inpin heiti" panose="00000500000000000000" pitchFamily="2" charset="-122"/>
                <a:ea typeface="inpin heiti" panose="00000500000000000000" pitchFamily="2" charset="-122"/>
                <a:cs typeface="+mn-ea"/>
                <a:sym typeface="inpin heiti" panose="00000500000000000000" pitchFamily="2" charset="-122"/>
              </a:rPr>
              <a:t>/</a:t>
            </a:r>
            <a:r>
              <a:rPr lang="en-US" altLang="zh-CN" sz="1800" b="1" dirty="0">
                <a:solidFill>
                  <a:schemeClr val="accent3"/>
                </a:solidFill>
                <a:latin typeface="inpin heiti" panose="00000500000000000000" pitchFamily="2" charset="-122"/>
                <a:ea typeface="inpin heiti" panose="00000500000000000000" pitchFamily="2" charset="-122"/>
                <a:cs typeface="+mn-ea"/>
                <a:sym typeface="inpin heiti" panose="00000500000000000000" pitchFamily="2" charset="-122"/>
              </a:rPr>
              <a:t>Contents</a:t>
            </a:r>
            <a:endParaRPr lang="en-GB" sz="1800" b="1" dirty="0">
              <a:solidFill>
                <a:schemeClr val="accent3"/>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nvGrpSpPr>
          <p:cNvPr id="2" name="组合 8"/>
          <p:cNvGrpSpPr/>
          <p:nvPr/>
        </p:nvGrpSpPr>
        <p:grpSpPr>
          <a:xfrm>
            <a:off x="2294428" y="1695749"/>
            <a:ext cx="894100" cy="523220"/>
            <a:chOff x="2215144" y="927951"/>
            <a:chExt cx="1244730" cy="959371"/>
          </a:xfrm>
        </p:grpSpPr>
        <p:sp>
          <p:nvSpPr>
            <p:cNvPr id="10" name="平行四边形 9"/>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11" name="文本框 9"/>
            <p:cNvSpPr txBox="1"/>
            <p:nvPr/>
          </p:nvSpPr>
          <p:spPr>
            <a:xfrm>
              <a:off x="2393075" y="927951"/>
              <a:ext cx="1066799" cy="959371"/>
            </a:xfrm>
            <a:prstGeom prst="rect">
              <a:avLst/>
            </a:prstGeom>
            <a:noFill/>
          </p:spPr>
          <p:txBody>
            <a:bodyPr wrap="square" rtlCol="0">
              <a:spAutoFit/>
            </a:bodyPr>
            <a:lstStyle/>
            <a:p>
              <a:r>
                <a:rPr lang="en-US" altLang="zh-CN" sz="2800" dirty="0">
                  <a:solidFill>
                    <a:schemeClr val="bg1"/>
                  </a:solidFill>
                  <a:latin typeface="inpin heiti" panose="00000500000000000000" pitchFamily="2" charset="-122"/>
                  <a:ea typeface="inpin heiti" panose="00000500000000000000" pitchFamily="2" charset="-122"/>
                  <a:cs typeface="+mn-ea"/>
                  <a:sym typeface="inpin heiti" panose="00000500000000000000" pitchFamily="2" charset="-122"/>
                </a:rPr>
                <a:t>01</a:t>
              </a:r>
              <a:endParaRPr lang="zh-CN" altLang="en-US" sz="2800" dirty="0">
                <a:solidFill>
                  <a:schemeClr val="bg1"/>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grpSp>
        <p:nvGrpSpPr>
          <p:cNvPr id="3" name="组合 11"/>
          <p:cNvGrpSpPr/>
          <p:nvPr/>
        </p:nvGrpSpPr>
        <p:grpSpPr>
          <a:xfrm>
            <a:off x="2294428" y="2375280"/>
            <a:ext cx="894100" cy="523220"/>
            <a:chOff x="2215144" y="1952311"/>
            <a:chExt cx="1244730" cy="959375"/>
          </a:xfrm>
        </p:grpSpPr>
        <p:sp>
          <p:nvSpPr>
            <p:cNvPr id="13" name="平行四边形 12"/>
            <p:cNvSpPr/>
            <p:nvPr/>
          </p:nvSpPr>
          <p:spPr>
            <a:xfrm>
              <a:off x="2215144" y="2033848"/>
              <a:ext cx="1120898" cy="842781"/>
            </a:xfrm>
            <a:prstGeom prst="parallelogram">
              <a:avLst>
                <a:gd name="adj" fmla="val 4820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14" name="文本框 10"/>
            <p:cNvSpPr txBox="1"/>
            <p:nvPr/>
          </p:nvSpPr>
          <p:spPr>
            <a:xfrm>
              <a:off x="2393075" y="1952311"/>
              <a:ext cx="1066799" cy="959375"/>
            </a:xfrm>
            <a:prstGeom prst="rect">
              <a:avLst/>
            </a:prstGeom>
            <a:noFill/>
          </p:spPr>
          <p:txBody>
            <a:bodyPr wrap="square" rtlCol="0">
              <a:spAutoFit/>
            </a:bodyPr>
            <a:lstStyle/>
            <a:p>
              <a:r>
                <a:rPr lang="en-US" altLang="zh-CN" sz="2800" dirty="0">
                  <a:solidFill>
                    <a:schemeClr val="bg1"/>
                  </a:solidFill>
                  <a:latin typeface="inpin heiti" panose="00000500000000000000" pitchFamily="2" charset="-122"/>
                  <a:ea typeface="inpin heiti" panose="00000500000000000000" pitchFamily="2" charset="-122"/>
                  <a:cs typeface="+mn-ea"/>
                  <a:sym typeface="inpin heiti" panose="00000500000000000000" pitchFamily="2" charset="-122"/>
                </a:rPr>
                <a:t>02</a:t>
              </a:r>
              <a:endParaRPr lang="zh-CN" altLang="en-US" sz="2800" dirty="0">
                <a:solidFill>
                  <a:schemeClr val="bg1"/>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grpSp>
        <p:nvGrpSpPr>
          <p:cNvPr id="4" name="组合 14"/>
          <p:cNvGrpSpPr/>
          <p:nvPr/>
        </p:nvGrpSpPr>
        <p:grpSpPr>
          <a:xfrm>
            <a:off x="2294428" y="3077041"/>
            <a:ext cx="894100" cy="523220"/>
            <a:chOff x="2215144" y="3018135"/>
            <a:chExt cx="1244730" cy="959372"/>
          </a:xfrm>
        </p:grpSpPr>
        <p:sp>
          <p:nvSpPr>
            <p:cNvPr id="16" name="平行四边形 15"/>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17" name="文本框 11"/>
            <p:cNvSpPr txBox="1"/>
            <p:nvPr/>
          </p:nvSpPr>
          <p:spPr>
            <a:xfrm>
              <a:off x="2393075" y="3018135"/>
              <a:ext cx="1066799" cy="959372"/>
            </a:xfrm>
            <a:prstGeom prst="rect">
              <a:avLst/>
            </a:prstGeom>
            <a:noFill/>
          </p:spPr>
          <p:txBody>
            <a:bodyPr wrap="square" rtlCol="0">
              <a:spAutoFit/>
            </a:bodyPr>
            <a:lstStyle/>
            <a:p>
              <a:r>
                <a:rPr lang="en-US" altLang="zh-CN" sz="2800" dirty="0">
                  <a:solidFill>
                    <a:schemeClr val="bg1"/>
                  </a:solidFill>
                  <a:latin typeface="inpin heiti" panose="00000500000000000000" pitchFamily="2" charset="-122"/>
                  <a:ea typeface="inpin heiti" panose="00000500000000000000" pitchFamily="2" charset="-122"/>
                  <a:cs typeface="+mn-ea"/>
                  <a:sym typeface="inpin heiti" panose="00000500000000000000" pitchFamily="2" charset="-122"/>
                </a:rPr>
                <a:t>03</a:t>
              </a:r>
              <a:endParaRPr lang="zh-CN" altLang="en-US" sz="2800" dirty="0">
                <a:solidFill>
                  <a:schemeClr val="bg1"/>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grpSp>
        <p:nvGrpSpPr>
          <p:cNvPr id="5" name="组合 17"/>
          <p:cNvGrpSpPr/>
          <p:nvPr/>
        </p:nvGrpSpPr>
        <p:grpSpPr>
          <a:xfrm>
            <a:off x="2294428" y="3759446"/>
            <a:ext cx="894100" cy="523220"/>
            <a:chOff x="2215144" y="4047038"/>
            <a:chExt cx="1244730" cy="959374"/>
          </a:xfrm>
        </p:grpSpPr>
        <p:sp>
          <p:nvSpPr>
            <p:cNvPr id="19" name="平行四边形 18"/>
            <p:cNvSpPr/>
            <p:nvPr/>
          </p:nvSpPr>
          <p:spPr>
            <a:xfrm>
              <a:off x="2215144" y="4135858"/>
              <a:ext cx="1120898" cy="842781"/>
            </a:xfrm>
            <a:prstGeom prst="parallelogram">
              <a:avLst>
                <a:gd name="adj" fmla="val 4820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inpin heiti" panose="00000500000000000000" pitchFamily="2" charset="-122"/>
                <a:ea typeface="inpin heiti" panose="00000500000000000000" pitchFamily="2" charset="-122"/>
                <a:cs typeface="+mn-ea"/>
                <a:sym typeface="inpin heiti" panose="00000500000000000000" pitchFamily="2" charset="-122"/>
              </a:endParaRPr>
            </a:p>
          </p:txBody>
        </p:sp>
        <p:sp>
          <p:nvSpPr>
            <p:cNvPr id="20" name="文本框 12"/>
            <p:cNvSpPr txBox="1"/>
            <p:nvPr/>
          </p:nvSpPr>
          <p:spPr>
            <a:xfrm>
              <a:off x="2393075" y="4047038"/>
              <a:ext cx="1066799" cy="959374"/>
            </a:xfrm>
            <a:prstGeom prst="rect">
              <a:avLst/>
            </a:prstGeom>
            <a:noFill/>
          </p:spPr>
          <p:txBody>
            <a:bodyPr wrap="square" rtlCol="0">
              <a:spAutoFit/>
            </a:bodyPr>
            <a:lstStyle/>
            <a:p>
              <a:r>
                <a:rPr lang="en-US" altLang="zh-CN" sz="2800" dirty="0">
                  <a:solidFill>
                    <a:schemeClr val="bg1"/>
                  </a:solidFill>
                  <a:latin typeface="inpin heiti" panose="00000500000000000000" pitchFamily="2" charset="-122"/>
                  <a:ea typeface="inpin heiti" panose="00000500000000000000" pitchFamily="2" charset="-122"/>
                  <a:cs typeface="+mn-ea"/>
                  <a:sym typeface="inpin heiti" panose="00000500000000000000" pitchFamily="2" charset="-122"/>
                </a:rPr>
                <a:t>04</a:t>
              </a:r>
              <a:endParaRPr lang="zh-CN" altLang="en-US" sz="2800" dirty="0">
                <a:solidFill>
                  <a:schemeClr val="bg1"/>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grpSp>
        <p:nvGrpSpPr>
          <p:cNvPr id="6" name="组合 20"/>
          <p:cNvGrpSpPr/>
          <p:nvPr/>
        </p:nvGrpSpPr>
        <p:grpSpPr>
          <a:xfrm>
            <a:off x="2973559" y="1709059"/>
            <a:ext cx="3856562" cy="580894"/>
            <a:chOff x="4315150" y="953426"/>
            <a:chExt cx="3857250" cy="682535"/>
          </a:xfrm>
        </p:grpSpPr>
        <p:sp>
          <p:nvSpPr>
            <p:cNvPr id="22" name="矩形 21"/>
            <p:cNvSpPr/>
            <p:nvPr/>
          </p:nvSpPr>
          <p:spPr>
            <a:xfrm>
              <a:off x="4841196" y="1036090"/>
              <a:ext cx="2827147" cy="599871"/>
            </a:xfrm>
            <a:prstGeom prst="rect">
              <a:avLst/>
            </a:prstGeom>
            <a:ln w="15875">
              <a:noFill/>
            </a:ln>
          </p:spPr>
          <p:txBody>
            <a:bodyPr wrap="square" lIns="96423" tIns="48212" rIns="96423" bIns="48212">
              <a:spAutoFit/>
            </a:bodyPr>
            <a:lstStyle/>
            <a:p>
              <a:pPr algn="ctr">
                <a:lnSpc>
                  <a:spcPct val="150000"/>
                </a:lnSpc>
              </a:pPr>
              <a:r>
                <a:rPr lang="zh-CN" altLang="en-US" dirty="0">
                  <a:solidFill>
                    <a:schemeClr val="accent1"/>
                  </a:solidFill>
                  <a:latin typeface="inpin heiti" panose="00000500000000000000" pitchFamily="2" charset="-122"/>
                  <a:ea typeface="inpin heiti" panose="00000500000000000000" pitchFamily="2" charset="-122"/>
                  <a:cs typeface="+mn-ea"/>
                  <a:sym typeface="inpin heiti" panose="00000500000000000000" pitchFamily="2" charset="-122"/>
                </a:rPr>
                <a:t>软件维护的定义</a:t>
              </a:r>
            </a:p>
          </p:txBody>
        </p:sp>
        <p:sp>
          <p:nvSpPr>
            <p:cNvPr id="23" name="平行四边形 22"/>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6423" tIns="48212" rIns="96423" bIns="48212" rtlCol="0" anchor="ctr"/>
            <a:lstStyle/>
            <a:p>
              <a:pPr algn="ctr">
                <a:lnSpc>
                  <a:spcPct val="150000"/>
                </a:lnSpc>
              </a:pPr>
              <a:endParaRPr lang="zh-CN" altLang="en-US" sz="1600" dirty="0">
                <a:solidFill>
                  <a:schemeClr val="accent1"/>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grpSp>
        <p:nvGrpSpPr>
          <p:cNvPr id="8" name="组合 23"/>
          <p:cNvGrpSpPr/>
          <p:nvPr/>
        </p:nvGrpSpPr>
        <p:grpSpPr>
          <a:xfrm>
            <a:off x="2973559" y="2403126"/>
            <a:ext cx="3856562" cy="580894"/>
            <a:chOff x="4315150" y="1647579"/>
            <a:chExt cx="3857250" cy="682535"/>
          </a:xfrm>
        </p:grpSpPr>
        <p:sp>
          <p:nvSpPr>
            <p:cNvPr id="25" name="矩形 24"/>
            <p:cNvSpPr/>
            <p:nvPr/>
          </p:nvSpPr>
          <p:spPr>
            <a:xfrm>
              <a:off x="4841196" y="1730243"/>
              <a:ext cx="2827147" cy="599871"/>
            </a:xfrm>
            <a:prstGeom prst="rect">
              <a:avLst/>
            </a:prstGeom>
            <a:ln w="15875">
              <a:noFill/>
            </a:ln>
          </p:spPr>
          <p:txBody>
            <a:bodyPr wrap="square" lIns="96423" tIns="48212" rIns="96423" bIns="48212">
              <a:spAutoFit/>
            </a:bodyPr>
            <a:lstStyle/>
            <a:p>
              <a:pPr algn="ctr">
                <a:lnSpc>
                  <a:spcPct val="150000"/>
                </a:lnSpc>
              </a:pPr>
              <a:r>
                <a:rPr lang="zh-CN" altLang="en-US" dirty="0">
                  <a:solidFill>
                    <a:schemeClr val="accent2"/>
                  </a:solidFill>
                  <a:latin typeface="inpin heiti" panose="00000500000000000000" pitchFamily="2" charset="-122"/>
                  <a:ea typeface="inpin heiti" panose="00000500000000000000" pitchFamily="2" charset="-122"/>
                  <a:cs typeface="+mn-ea"/>
                  <a:sym typeface="inpin heiti" panose="00000500000000000000" pitchFamily="2" charset="-122"/>
                </a:rPr>
                <a:t>软件维护的特点</a:t>
              </a:r>
            </a:p>
          </p:txBody>
        </p:sp>
        <p:sp>
          <p:nvSpPr>
            <p:cNvPr id="26" name="平行四边形 25"/>
            <p:cNvSpPr/>
            <p:nvPr/>
          </p:nvSpPr>
          <p:spPr>
            <a:xfrm>
              <a:off x="4315150" y="1647579"/>
              <a:ext cx="3857250" cy="540057"/>
            </a:xfrm>
            <a:prstGeom prst="parallelogram">
              <a:avLst>
                <a:gd name="adj" fmla="val 48207"/>
              </a:avLst>
            </a:prstGeom>
            <a:noFill/>
            <a:ln w="158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23" tIns="48212" rIns="96423" bIns="48212" rtlCol="0" anchor="ctr"/>
            <a:lstStyle/>
            <a:p>
              <a:pPr algn="ctr">
                <a:lnSpc>
                  <a:spcPct val="150000"/>
                </a:lnSpc>
              </a:pPr>
              <a:endParaRPr lang="zh-CN" altLang="en-US" sz="1600" dirty="0">
                <a:solidFill>
                  <a:schemeClr val="accent1"/>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grpSp>
        <p:nvGrpSpPr>
          <p:cNvPr id="9" name="组合 26"/>
          <p:cNvGrpSpPr/>
          <p:nvPr/>
        </p:nvGrpSpPr>
        <p:grpSpPr>
          <a:xfrm>
            <a:off x="2973559" y="3097194"/>
            <a:ext cx="3856562" cy="580894"/>
            <a:chOff x="4315150" y="2341731"/>
            <a:chExt cx="3857250" cy="682535"/>
          </a:xfrm>
        </p:grpSpPr>
        <p:sp>
          <p:nvSpPr>
            <p:cNvPr id="28" name="矩形 27"/>
            <p:cNvSpPr/>
            <p:nvPr/>
          </p:nvSpPr>
          <p:spPr>
            <a:xfrm>
              <a:off x="4841197" y="2424395"/>
              <a:ext cx="2827146" cy="599871"/>
            </a:xfrm>
            <a:prstGeom prst="rect">
              <a:avLst/>
            </a:prstGeom>
            <a:ln w="15875">
              <a:noFill/>
            </a:ln>
          </p:spPr>
          <p:txBody>
            <a:bodyPr wrap="square" lIns="96423" tIns="48212" rIns="96423" bIns="48212">
              <a:spAutoFit/>
            </a:bodyPr>
            <a:lstStyle/>
            <a:p>
              <a:pPr algn="ctr">
                <a:lnSpc>
                  <a:spcPct val="150000"/>
                </a:lnSpc>
              </a:pPr>
              <a:r>
                <a:rPr lang="zh-CN" altLang="en-US" dirty="0">
                  <a:solidFill>
                    <a:schemeClr val="accent4"/>
                  </a:solidFill>
                  <a:latin typeface="inpin heiti" panose="00000500000000000000" pitchFamily="2" charset="-122"/>
                  <a:ea typeface="inpin heiti" panose="00000500000000000000" pitchFamily="2" charset="-122"/>
                  <a:cs typeface="+mn-ea"/>
                  <a:sym typeface="inpin heiti" panose="00000500000000000000" pitchFamily="2" charset="-122"/>
                </a:rPr>
                <a:t>软件维护的问题</a:t>
              </a:r>
            </a:p>
          </p:txBody>
        </p:sp>
        <p:sp>
          <p:nvSpPr>
            <p:cNvPr id="29" name="平行四边形 28"/>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6423" tIns="48212" rIns="96423" bIns="48212" rtlCol="0" anchor="ctr"/>
            <a:lstStyle/>
            <a:p>
              <a:pPr algn="ctr">
                <a:lnSpc>
                  <a:spcPct val="150000"/>
                </a:lnSpc>
              </a:pPr>
              <a:endParaRPr lang="zh-CN" altLang="en-US" sz="1600" dirty="0">
                <a:solidFill>
                  <a:schemeClr val="accent1"/>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grpSp>
        <p:nvGrpSpPr>
          <p:cNvPr id="12" name="组合 29"/>
          <p:cNvGrpSpPr/>
          <p:nvPr/>
        </p:nvGrpSpPr>
        <p:grpSpPr>
          <a:xfrm>
            <a:off x="2973559" y="3791261"/>
            <a:ext cx="3856562" cy="580894"/>
            <a:chOff x="4315150" y="3035884"/>
            <a:chExt cx="3857250" cy="682535"/>
          </a:xfrm>
        </p:grpSpPr>
        <p:sp>
          <p:nvSpPr>
            <p:cNvPr id="31" name="矩形 30"/>
            <p:cNvSpPr/>
            <p:nvPr/>
          </p:nvSpPr>
          <p:spPr>
            <a:xfrm>
              <a:off x="4841196" y="3118548"/>
              <a:ext cx="2827147" cy="599871"/>
            </a:xfrm>
            <a:prstGeom prst="rect">
              <a:avLst/>
            </a:prstGeom>
            <a:ln w="15875">
              <a:noFill/>
            </a:ln>
          </p:spPr>
          <p:txBody>
            <a:bodyPr wrap="square" lIns="96423" tIns="48212" rIns="96423" bIns="48212">
              <a:spAutoFit/>
            </a:bodyPr>
            <a:lstStyle/>
            <a:p>
              <a:pPr algn="ctr">
                <a:lnSpc>
                  <a:spcPct val="150000"/>
                </a:lnSpc>
              </a:pPr>
              <a:r>
                <a:rPr lang="zh-CN" altLang="en-US" dirty="0">
                  <a:solidFill>
                    <a:schemeClr val="accent4"/>
                  </a:solidFill>
                  <a:latin typeface="inpin heiti" panose="00000500000000000000" pitchFamily="2" charset="-122"/>
                  <a:ea typeface="inpin heiti" panose="00000500000000000000" pitchFamily="2" charset="-122"/>
                  <a:cs typeface="+mn-ea"/>
                  <a:sym typeface="inpin heiti" panose="00000500000000000000" pitchFamily="2" charset="-122"/>
                </a:rPr>
                <a:t>小结</a:t>
              </a:r>
            </a:p>
          </p:txBody>
        </p:sp>
        <p:sp>
          <p:nvSpPr>
            <p:cNvPr id="32" name="平行四边形 31"/>
            <p:cNvSpPr/>
            <p:nvPr/>
          </p:nvSpPr>
          <p:spPr>
            <a:xfrm>
              <a:off x="4315150" y="3035884"/>
              <a:ext cx="3857250" cy="540057"/>
            </a:xfrm>
            <a:prstGeom prst="parallelogram">
              <a:avLst>
                <a:gd name="adj" fmla="val 48207"/>
              </a:avLst>
            </a:prstGeom>
            <a:noFill/>
            <a:ln w="158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96423" tIns="48212" rIns="96423" bIns="48212" rtlCol="0" anchor="ctr"/>
            <a:lstStyle/>
            <a:p>
              <a:pPr algn="ctr">
                <a:lnSpc>
                  <a:spcPct val="150000"/>
                </a:lnSpc>
              </a:pPr>
              <a:endParaRPr lang="zh-CN" altLang="en-US" sz="1600" dirty="0">
                <a:solidFill>
                  <a:schemeClr val="accent1"/>
                </a:solidFill>
                <a:latin typeface="inpin heiti" panose="00000500000000000000" pitchFamily="2" charset="-122"/>
                <a:ea typeface="inpin heiti" panose="00000500000000000000" pitchFamily="2" charset="-122"/>
                <a:cs typeface="+mn-ea"/>
                <a:sym typeface="inpin heiti" panose="00000500000000000000"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med" advClick="0" advTm="0">
        <p14:window dir="vert"/>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1+#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0-#ppt_w/2"/>
                                          </p:val>
                                        </p:tav>
                                        <p:tav tm="100000">
                                          <p:val>
                                            <p:strVal val="#ppt_x"/>
                                          </p:val>
                                        </p:tav>
                                      </p:tavLst>
                                    </p:anim>
                                    <p:anim calcmode="lin" valueType="num">
                                      <p:cBhvr additive="base">
                                        <p:cTn id="21" dur="500" fill="hold"/>
                                        <p:tgtEl>
                                          <p:spTgt spid="3"/>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1+#ppt_w/2"/>
                                          </p:val>
                                        </p:tav>
                                        <p:tav tm="100000">
                                          <p:val>
                                            <p:strVal val="#ppt_x"/>
                                          </p:val>
                                        </p:tav>
                                      </p:tavLst>
                                    </p:anim>
                                    <p:anim calcmode="lin" valueType="num">
                                      <p:cBhvr additive="base">
                                        <p:cTn id="25" dur="500" fill="hold"/>
                                        <p:tgtEl>
                                          <p:spTgt spid="8"/>
                                        </p:tgtEl>
                                        <p:attrNameLst>
                                          <p:attrName>ppt_y</p:attrName>
                                        </p:attrNameLst>
                                      </p:cBhvr>
                                      <p:tavLst>
                                        <p:tav tm="0">
                                          <p:val>
                                            <p:strVal val="#ppt_y"/>
                                          </p:val>
                                        </p:tav>
                                        <p:tav tm="100000">
                                          <p:val>
                                            <p:strVal val="#ppt_y"/>
                                          </p:val>
                                        </p:tav>
                                      </p:tavLst>
                                    </p:anim>
                                  </p:childTnLst>
                                </p:cTn>
                              </p:par>
                            </p:childTnLst>
                          </p:cTn>
                        </p:par>
                        <p:par>
                          <p:cTn id="26" fill="hold">
                            <p:stCondLst>
                              <p:cond delay="1500"/>
                            </p:stCondLst>
                            <p:childTnLst>
                              <p:par>
                                <p:cTn id="27" presetID="2" presetClass="entr" presetSubtype="8"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0-#ppt_w/2"/>
                                          </p:val>
                                        </p:tav>
                                        <p:tav tm="100000">
                                          <p:val>
                                            <p:strVal val="#ppt_x"/>
                                          </p:val>
                                        </p:tav>
                                      </p:tavLst>
                                    </p:anim>
                                    <p:anim calcmode="lin" valueType="num">
                                      <p:cBhvr additive="base">
                                        <p:cTn id="30" dur="500" fill="hold"/>
                                        <p:tgtEl>
                                          <p:spTgt spid="4"/>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1+#ppt_w/2"/>
                                          </p:val>
                                        </p:tav>
                                        <p:tav tm="100000">
                                          <p:val>
                                            <p:strVal val="#ppt_x"/>
                                          </p:val>
                                        </p:tav>
                                      </p:tavLst>
                                    </p:anim>
                                    <p:anim calcmode="lin" valueType="num">
                                      <p:cBhvr additive="base">
                                        <p:cTn id="34" dur="500" fill="hold"/>
                                        <p:tgtEl>
                                          <p:spTgt spid="9"/>
                                        </p:tgtEl>
                                        <p:attrNameLst>
                                          <p:attrName>ppt_y</p:attrName>
                                        </p:attrNameLst>
                                      </p:cBhvr>
                                      <p:tavLst>
                                        <p:tav tm="0">
                                          <p:val>
                                            <p:strVal val="#ppt_y"/>
                                          </p:val>
                                        </p:tav>
                                        <p:tav tm="100000">
                                          <p:val>
                                            <p:strVal val="#ppt_y"/>
                                          </p:val>
                                        </p:tav>
                                      </p:tavLst>
                                    </p:anim>
                                  </p:childTnLst>
                                </p:cTn>
                              </p:par>
                            </p:childTnLst>
                          </p:cTn>
                        </p:par>
                        <p:par>
                          <p:cTn id="35" fill="hold">
                            <p:stCondLst>
                              <p:cond delay="2000"/>
                            </p:stCondLst>
                            <p:childTnLst>
                              <p:par>
                                <p:cTn id="36" presetID="2" presetClass="entr" presetSubtype="8" fill="hold" nodeType="after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additive="base">
                                        <p:cTn id="38" dur="500" fill="hold"/>
                                        <p:tgtEl>
                                          <p:spTgt spid="5"/>
                                        </p:tgtEl>
                                        <p:attrNameLst>
                                          <p:attrName>ppt_x</p:attrName>
                                        </p:attrNameLst>
                                      </p:cBhvr>
                                      <p:tavLst>
                                        <p:tav tm="0">
                                          <p:val>
                                            <p:strVal val="0-#ppt_w/2"/>
                                          </p:val>
                                        </p:tav>
                                        <p:tav tm="100000">
                                          <p:val>
                                            <p:strVal val="#ppt_x"/>
                                          </p:val>
                                        </p:tav>
                                      </p:tavLst>
                                    </p:anim>
                                    <p:anim calcmode="lin" valueType="num">
                                      <p:cBhvr additive="base">
                                        <p:cTn id="39" dur="500" fill="hold"/>
                                        <p:tgtEl>
                                          <p:spTgt spid="5"/>
                                        </p:tgtEl>
                                        <p:attrNameLst>
                                          <p:attrName>ppt_y</p:attrName>
                                        </p:attrNameLst>
                                      </p:cBhvr>
                                      <p:tavLst>
                                        <p:tav tm="0">
                                          <p:val>
                                            <p:strVal val="#ppt_y"/>
                                          </p:val>
                                        </p:tav>
                                        <p:tav tm="100000">
                                          <p:val>
                                            <p:strVal val="#ppt_y"/>
                                          </p:val>
                                        </p:tav>
                                      </p:tavLst>
                                    </p:anim>
                                  </p:childTnLst>
                                </p:cTn>
                              </p:par>
                              <p:par>
                                <p:cTn id="40" presetID="2" presetClass="entr" presetSubtype="2"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500" fill="hold"/>
                                        <p:tgtEl>
                                          <p:spTgt spid="12"/>
                                        </p:tgtEl>
                                        <p:attrNameLst>
                                          <p:attrName>ppt_x</p:attrName>
                                        </p:attrNameLst>
                                      </p:cBhvr>
                                      <p:tavLst>
                                        <p:tav tm="0">
                                          <p:val>
                                            <p:strVal val="1+#ppt_w/2"/>
                                          </p:val>
                                        </p:tav>
                                        <p:tav tm="100000">
                                          <p:val>
                                            <p:strVal val="#ppt_x"/>
                                          </p:val>
                                        </p:tav>
                                      </p:tavLst>
                                    </p:anim>
                                    <p:anim calcmode="lin" valueType="num">
                                      <p:cBhvr additive="base">
                                        <p:cTn id="4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4509" y="1035495"/>
            <a:ext cx="3624742" cy="368630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lnSpc>
                <a:spcPct val="150000"/>
              </a:lnSpc>
            </a:pPr>
            <a:endParaRPr lang="en-GB" dirty="0">
              <a:latin typeface="inpin heiti" panose="00000500000000000000" pitchFamily="2" charset="-122"/>
              <a:ea typeface="inpin heiti" panose="00000500000000000000" pitchFamily="2" charset="-122"/>
              <a:sym typeface="inpin heiti" panose="00000500000000000000" pitchFamily="2" charset="-122"/>
            </a:endParaRPr>
          </a:p>
        </p:txBody>
      </p:sp>
      <p:sp>
        <p:nvSpPr>
          <p:cNvPr id="6" name="Freeform 5"/>
          <p:cNvSpPr>
            <a:spLocks noEditPoints="1"/>
          </p:cNvSpPr>
          <p:nvPr/>
        </p:nvSpPr>
        <p:spPr bwMode="auto">
          <a:xfrm>
            <a:off x="4572001" y="368660"/>
            <a:ext cx="566143" cy="368155"/>
          </a:xfrm>
          <a:custGeom>
            <a:avLst/>
            <a:gdLst>
              <a:gd name="T0" fmla="*/ 13 w 94"/>
              <a:gd name="T1" fmla="*/ 0 h 61"/>
              <a:gd name="T2" fmla="*/ 82 w 94"/>
              <a:gd name="T3" fmla="*/ 0 h 61"/>
              <a:gd name="T4" fmla="*/ 89 w 94"/>
              <a:gd name="T5" fmla="*/ 2 h 61"/>
              <a:gd name="T6" fmla="*/ 47 w 94"/>
              <a:gd name="T7" fmla="*/ 33 h 61"/>
              <a:gd name="T8" fmla="*/ 6 w 94"/>
              <a:gd name="T9" fmla="*/ 2 h 61"/>
              <a:gd name="T10" fmla="*/ 13 w 94"/>
              <a:gd name="T11" fmla="*/ 0 h 61"/>
              <a:gd name="T12" fmla="*/ 94 w 94"/>
              <a:gd name="T13" fmla="*/ 9 h 61"/>
              <a:gd name="T14" fmla="*/ 67 w 94"/>
              <a:gd name="T15" fmla="*/ 29 h 61"/>
              <a:gd name="T16" fmla="*/ 93 w 94"/>
              <a:gd name="T17" fmla="*/ 53 h 61"/>
              <a:gd name="T18" fmla="*/ 94 w 94"/>
              <a:gd name="T19" fmla="*/ 48 h 61"/>
              <a:gd name="T20" fmla="*/ 94 w 94"/>
              <a:gd name="T21" fmla="*/ 12 h 61"/>
              <a:gd name="T22" fmla="*/ 94 w 94"/>
              <a:gd name="T23" fmla="*/ 9 h 61"/>
              <a:gd name="T24" fmla="*/ 87 w 94"/>
              <a:gd name="T25" fmla="*/ 60 h 61"/>
              <a:gd name="T26" fmla="*/ 82 w 94"/>
              <a:gd name="T27" fmla="*/ 61 h 61"/>
              <a:gd name="T28" fmla="*/ 13 w 94"/>
              <a:gd name="T29" fmla="*/ 61 h 61"/>
              <a:gd name="T30" fmla="*/ 6 w 94"/>
              <a:gd name="T31" fmla="*/ 59 h 61"/>
              <a:gd name="T32" fmla="*/ 34 w 94"/>
              <a:gd name="T33" fmla="*/ 34 h 61"/>
              <a:gd name="T34" fmla="*/ 44 w 94"/>
              <a:gd name="T35" fmla="*/ 42 h 61"/>
              <a:gd name="T36" fmla="*/ 47 w 94"/>
              <a:gd name="T37" fmla="*/ 44 h 61"/>
              <a:gd name="T38" fmla="*/ 50 w 94"/>
              <a:gd name="T39" fmla="*/ 42 h 61"/>
              <a:gd name="T40" fmla="*/ 60 w 94"/>
              <a:gd name="T41" fmla="*/ 35 h 61"/>
              <a:gd name="T42" fmla="*/ 87 w 94"/>
              <a:gd name="T43" fmla="*/ 60 h 61"/>
              <a:gd name="T44" fmla="*/ 1 w 94"/>
              <a:gd name="T45" fmla="*/ 52 h 61"/>
              <a:gd name="T46" fmla="*/ 27 w 94"/>
              <a:gd name="T47" fmla="*/ 29 h 61"/>
              <a:gd name="T48" fmla="*/ 1 w 94"/>
              <a:gd name="T49" fmla="*/ 9 h 61"/>
              <a:gd name="T50" fmla="*/ 0 w 94"/>
              <a:gd name="T51" fmla="*/ 12 h 61"/>
              <a:gd name="T52" fmla="*/ 0 w 94"/>
              <a:gd name="T53" fmla="*/ 48 h 61"/>
              <a:gd name="T54" fmla="*/ 1 w 94"/>
              <a:gd name="T55" fmla="*/ 5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 h="61">
                <a:moveTo>
                  <a:pt x="13" y="0"/>
                </a:moveTo>
                <a:cubicBezTo>
                  <a:pt x="82" y="0"/>
                  <a:pt x="82" y="0"/>
                  <a:pt x="82" y="0"/>
                </a:cubicBezTo>
                <a:cubicBezTo>
                  <a:pt x="84" y="0"/>
                  <a:pt x="87" y="1"/>
                  <a:pt x="89" y="2"/>
                </a:cubicBezTo>
                <a:cubicBezTo>
                  <a:pt x="47" y="33"/>
                  <a:pt x="47" y="33"/>
                  <a:pt x="47" y="33"/>
                </a:cubicBezTo>
                <a:cubicBezTo>
                  <a:pt x="6" y="2"/>
                  <a:pt x="6" y="2"/>
                  <a:pt x="6" y="2"/>
                </a:cubicBezTo>
                <a:cubicBezTo>
                  <a:pt x="8" y="1"/>
                  <a:pt x="10" y="0"/>
                  <a:pt x="13" y="0"/>
                </a:cubicBezTo>
                <a:close/>
                <a:moveTo>
                  <a:pt x="94" y="9"/>
                </a:moveTo>
                <a:cubicBezTo>
                  <a:pt x="67" y="29"/>
                  <a:pt x="67" y="29"/>
                  <a:pt x="67" y="29"/>
                </a:cubicBezTo>
                <a:cubicBezTo>
                  <a:pt x="93" y="53"/>
                  <a:pt x="93" y="53"/>
                  <a:pt x="93" y="53"/>
                </a:cubicBezTo>
                <a:cubicBezTo>
                  <a:pt x="94" y="52"/>
                  <a:pt x="94" y="50"/>
                  <a:pt x="94" y="48"/>
                </a:cubicBezTo>
                <a:cubicBezTo>
                  <a:pt x="94" y="12"/>
                  <a:pt x="94" y="12"/>
                  <a:pt x="94" y="12"/>
                </a:cubicBezTo>
                <a:cubicBezTo>
                  <a:pt x="94" y="11"/>
                  <a:pt x="94" y="10"/>
                  <a:pt x="94" y="9"/>
                </a:cubicBezTo>
                <a:close/>
                <a:moveTo>
                  <a:pt x="87" y="60"/>
                </a:moveTo>
                <a:cubicBezTo>
                  <a:pt x="85" y="60"/>
                  <a:pt x="84" y="61"/>
                  <a:pt x="82" y="61"/>
                </a:cubicBezTo>
                <a:cubicBezTo>
                  <a:pt x="13" y="61"/>
                  <a:pt x="13" y="61"/>
                  <a:pt x="13" y="61"/>
                </a:cubicBezTo>
                <a:cubicBezTo>
                  <a:pt x="10" y="61"/>
                  <a:pt x="8" y="60"/>
                  <a:pt x="6" y="59"/>
                </a:cubicBezTo>
                <a:cubicBezTo>
                  <a:pt x="34" y="34"/>
                  <a:pt x="34" y="34"/>
                  <a:pt x="34" y="34"/>
                </a:cubicBezTo>
                <a:cubicBezTo>
                  <a:pt x="44" y="42"/>
                  <a:pt x="44" y="42"/>
                  <a:pt x="44" y="42"/>
                </a:cubicBezTo>
                <a:cubicBezTo>
                  <a:pt x="47" y="44"/>
                  <a:pt x="47" y="44"/>
                  <a:pt x="47" y="44"/>
                </a:cubicBezTo>
                <a:cubicBezTo>
                  <a:pt x="50" y="42"/>
                  <a:pt x="50" y="42"/>
                  <a:pt x="50" y="42"/>
                </a:cubicBezTo>
                <a:cubicBezTo>
                  <a:pt x="60" y="35"/>
                  <a:pt x="60" y="35"/>
                  <a:pt x="60" y="35"/>
                </a:cubicBezTo>
                <a:cubicBezTo>
                  <a:pt x="87" y="60"/>
                  <a:pt x="87" y="60"/>
                  <a:pt x="87" y="60"/>
                </a:cubicBezTo>
                <a:close/>
                <a:moveTo>
                  <a:pt x="1" y="52"/>
                </a:moveTo>
                <a:cubicBezTo>
                  <a:pt x="27" y="29"/>
                  <a:pt x="27" y="29"/>
                  <a:pt x="27" y="29"/>
                </a:cubicBezTo>
                <a:cubicBezTo>
                  <a:pt x="1" y="9"/>
                  <a:pt x="1" y="9"/>
                  <a:pt x="1" y="9"/>
                </a:cubicBezTo>
                <a:cubicBezTo>
                  <a:pt x="0" y="10"/>
                  <a:pt x="0" y="11"/>
                  <a:pt x="0" y="12"/>
                </a:cubicBezTo>
                <a:cubicBezTo>
                  <a:pt x="0" y="48"/>
                  <a:pt x="0" y="48"/>
                  <a:pt x="0" y="48"/>
                </a:cubicBezTo>
                <a:cubicBezTo>
                  <a:pt x="0" y="49"/>
                  <a:pt x="0" y="51"/>
                  <a:pt x="1" y="52"/>
                </a:cubicBezTo>
                <a:close/>
              </a:path>
            </a:pathLst>
          </a:custGeom>
          <a:solidFill>
            <a:schemeClr val="accent1"/>
          </a:solidFill>
          <a:ln>
            <a:noFill/>
          </a:ln>
        </p:spPr>
        <p:txBody>
          <a:bodyPr vert="horz" wrap="square" lIns="68575" tIns="34288" rIns="68575" bIns="34288"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endParaRPr lang="zh-CN" altLang="en-US" sz="1300" dirty="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7" name="Freeform 6"/>
          <p:cNvSpPr>
            <a:spLocks noEditPoints="1"/>
          </p:cNvSpPr>
          <p:nvPr/>
        </p:nvSpPr>
        <p:spPr bwMode="auto">
          <a:xfrm>
            <a:off x="4572001" y="1197105"/>
            <a:ext cx="504789" cy="577334"/>
          </a:xfrm>
          <a:custGeom>
            <a:avLst/>
            <a:gdLst>
              <a:gd name="T0" fmla="*/ 50 w 84"/>
              <a:gd name="T1" fmla="*/ 92 h 96"/>
              <a:gd name="T2" fmla="*/ 57 w 84"/>
              <a:gd name="T3" fmla="*/ 81 h 96"/>
              <a:gd name="T4" fmla="*/ 56 w 84"/>
              <a:gd name="T5" fmla="*/ 75 h 96"/>
              <a:gd name="T6" fmla="*/ 43 w 84"/>
              <a:gd name="T7" fmla="*/ 63 h 96"/>
              <a:gd name="T8" fmla="*/ 38 w 84"/>
              <a:gd name="T9" fmla="*/ 62 h 96"/>
              <a:gd name="T10" fmla="*/ 30 w 84"/>
              <a:gd name="T11" fmla="*/ 67 h 96"/>
              <a:gd name="T12" fmla="*/ 17 w 84"/>
              <a:gd name="T13" fmla="*/ 35 h 96"/>
              <a:gd name="T14" fmla="*/ 26 w 84"/>
              <a:gd name="T15" fmla="*/ 31 h 96"/>
              <a:gd name="T16" fmla="*/ 27 w 84"/>
              <a:gd name="T17" fmla="*/ 25 h 96"/>
              <a:gd name="T18" fmla="*/ 22 w 84"/>
              <a:gd name="T19" fmla="*/ 8 h 96"/>
              <a:gd name="T20" fmla="*/ 18 w 84"/>
              <a:gd name="T21" fmla="*/ 4 h 96"/>
              <a:gd name="T22" fmla="*/ 4 w 84"/>
              <a:gd name="T23" fmla="*/ 6 h 96"/>
              <a:gd name="T24" fmla="*/ 0 w 84"/>
              <a:gd name="T25" fmla="*/ 10 h 96"/>
              <a:gd name="T26" fmla="*/ 43 w 84"/>
              <a:gd name="T27" fmla="*/ 94 h 96"/>
              <a:gd name="T28" fmla="*/ 50 w 84"/>
              <a:gd name="T29" fmla="*/ 92 h 96"/>
              <a:gd name="T30" fmla="*/ 45 w 84"/>
              <a:gd name="T31" fmla="*/ 53 h 96"/>
              <a:gd name="T32" fmla="*/ 32 w 84"/>
              <a:gd name="T33" fmla="*/ 53 h 96"/>
              <a:gd name="T34" fmla="*/ 32 w 84"/>
              <a:gd name="T35" fmla="*/ 50 h 96"/>
              <a:gd name="T36" fmla="*/ 40 w 84"/>
              <a:gd name="T37" fmla="*/ 38 h 96"/>
              <a:gd name="T38" fmla="*/ 42 w 84"/>
              <a:gd name="T39" fmla="*/ 32 h 96"/>
              <a:gd name="T40" fmla="*/ 41 w 84"/>
              <a:gd name="T41" fmla="*/ 30 h 96"/>
              <a:gd name="T42" fmla="*/ 40 w 84"/>
              <a:gd name="T43" fmla="*/ 31 h 96"/>
              <a:gd name="T44" fmla="*/ 39 w 84"/>
              <a:gd name="T45" fmla="*/ 36 h 96"/>
              <a:gd name="T46" fmla="*/ 34 w 84"/>
              <a:gd name="T47" fmla="*/ 36 h 96"/>
              <a:gd name="T48" fmla="*/ 34 w 84"/>
              <a:gd name="T49" fmla="*/ 31 h 96"/>
              <a:gd name="T50" fmla="*/ 42 w 84"/>
              <a:gd name="T51" fmla="*/ 26 h 96"/>
              <a:gd name="T52" fmla="*/ 47 w 84"/>
              <a:gd name="T53" fmla="*/ 28 h 96"/>
              <a:gd name="T54" fmla="*/ 47 w 84"/>
              <a:gd name="T55" fmla="*/ 34 h 96"/>
              <a:gd name="T56" fmla="*/ 47 w 84"/>
              <a:gd name="T57" fmla="*/ 37 h 96"/>
              <a:gd name="T58" fmla="*/ 38 w 84"/>
              <a:gd name="T59" fmla="*/ 50 h 96"/>
              <a:gd name="T60" fmla="*/ 46 w 84"/>
              <a:gd name="T61" fmla="*/ 50 h 96"/>
              <a:gd name="T62" fmla="*/ 45 w 84"/>
              <a:gd name="T63" fmla="*/ 53 h 96"/>
              <a:gd name="T64" fmla="*/ 63 w 84"/>
              <a:gd name="T65" fmla="*/ 50 h 96"/>
              <a:gd name="T66" fmla="*/ 60 w 84"/>
              <a:gd name="T67" fmla="*/ 50 h 96"/>
              <a:gd name="T68" fmla="*/ 60 w 84"/>
              <a:gd name="T69" fmla="*/ 53 h 96"/>
              <a:gd name="T70" fmla="*/ 54 w 84"/>
              <a:gd name="T71" fmla="*/ 53 h 96"/>
              <a:gd name="T72" fmla="*/ 54 w 84"/>
              <a:gd name="T73" fmla="*/ 50 h 96"/>
              <a:gd name="T74" fmla="*/ 46 w 84"/>
              <a:gd name="T75" fmla="*/ 50 h 96"/>
              <a:gd name="T76" fmla="*/ 47 w 84"/>
              <a:gd name="T77" fmla="*/ 46 h 96"/>
              <a:gd name="T78" fmla="*/ 55 w 84"/>
              <a:gd name="T79" fmla="*/ 26 h 96"/>
              <a:gd name="T80" fmla="*/ 63 w 84"/>
              <a:gd name="T81" fmla="*/ 26 h 96"/>
              <a:gd name="T82" fmla="*/ 61 w 84"/>
              <a:gd name="T83" fmla="*/ 46 h 96"/>
              <a:gd name="T84" fmla="*/ 63 w 84"/>
              <a:gd name="T85" fmla="*/ 46 h 96"/>
              <a:gd name="T86" fmla="*/ 63 w 84"/>
              <a:gd name="T87" fmla="*/ 50 h 96"/>
              <a:gd name="T88" fmla="*/ 55 w 84"/>
              <a:gd name="T89" fmla="*/ 46 h 96"/>
              <a:gd name="T90" fmla="*/ 52 w 84"/>
              <a:gd name="T91" fmla="*/ 46 h 96"/>
              <a:gd name="T92" fmla="*/ 56 w 84"/>
              <a:gd name="T93" fmla="*/ 35 h 96"/>
              <a:gd name="T94" fmla="*/ 55 w 84"/>
              <a:gd name="T95" fmla="*/ 46 h 96"/>
              <a:gd name="T96" fmla="*/ 43 w 84"/>
              <a:gd name="T97" fmla="*/ 0 h 96"/>
              <a:gd name="T98" fmla="*/ 72 w 84"/>
              <a:gd name="T99" fmla="*/ 12 h 96"/>
              <a:gd name="T100" fmla="*/ 84 w 84"/>
              <a:gd name="T101" fmla="*/ 41 h 96"/>
              <a:gd name="T102" fmla="*/ 72 w 84"/>
              <a:gd name="T103" fmla="*/ 71 h 96"/>
              <a:gd name="T104" fmla="*/ 65 w 84"/>
              <a:gd name="T105" fmla="*/ 76 h 96"/>
              <a:gd name="T106" fmla="*/ 63 w 84"/>
              <a:gd name="T107" fmla="*/ 73 h 96"/>
              <a:gd name="T108" fmla="*/ 59 w 84"/>
              <a:gd name="T109" fmla="*/ 69 h 96"/>
              <a:gd name="T110" fmla="*/ 66 w 84"/>
              <a:gd name="T111" fmla="*/ 64 h 96"/>
              <a:gd name="T112" fmla="*/ 75 w 84"/>
              <a:gd name="T113" fmla="*/ 41 h 96"/>
              <a:gd name="T114" fmla="*/ 66 w 84"/>
              <a:gd name="T115" fmla="*/ 19 h 96"/>
              <a:gd name="T116" fmla="*/ 43 w 84"/>
              <a:gd name="T117" fmla="*/ 10 h 96"/>
              <a:gd name="T118" fmla="*/ 31 w 84"/>
              <a:gd name="T119" fmla="*/ 12 h 96"/>
              <a:gd name="T120" fmla="*/ 29 w 84"/>
              <a:gd name="T121" fmla="*/ 6 h 96"/>
              <a:gd name="T122" fmla="*/ 28 w 84"/>
              <a:gd name="T123" fmla="*/ 3 h 96"/>
              <a:gd name="T124" fmla="*/ 43 w 84"/>
              <a:gd name="T125"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4" h="96">
                <a:moveTo>
                  <a:pt x="50" y="92"/>
                </a:moveTo>
                <a:cubicBezTo>
                  <a:pt x="52" y="88"/>
                  <a:pt x="55" y="84"/>
                  <a:pt x="57" y="81"/>
                </a:cubicBezTo>
                <a:cubicBezTo>
                  <a:pt x="58" y="79"/>
                  <a:pt x="58" y="77"/>
                  <a:pt x="56" y="75"/>
                </a:cubicBezTo>
                <a:cubicBezTo>
                  <a:pt x="52" y="71"/>
                  <a:pt x="48" y="67"/>
                  <a:pt x="43" y="63"/>
                </a:cubicBezTo>
                <a:cubicBezTo>
                  <a:pt x="41" y="61"/>
                  <a:pt x="40" y="61"/>
                  <a:pt x="38" y="62"/>
                </a:cubicBezTo>
                <a:cubicBezTo>
                  <a:pt x="35" y="63"/>
                  <a:pt x="33" y="65"/>
                  <a:pt x="30" y="67"/>
                </a:cubicBezTo>
                <a:cubicBezTo>
                  <a:pt x="21" y="53"/>
                  <a:pt x="19" y="45"/>
                  <a:pt x="17" y="35"/>
                </a:cubicBezTo>
                <a:cubicBezTo>
                  <a:pt x="20" y="34"/>
                  <a:pt x="23" y="32"/>
                  <a:pt x="26" y="31"/>
                </a:cubicBezTo>
                <a:cubicBezTo>
                  <a:pt x="27" y="30"/>
                  <a:pt x="28" y="28"/>
                  <a:pt x="27" y="25"/>
                </a:cubicBezTo>
                <a:cubicBezTo>
                  <a:pt x="26" y="20"/>
                  <a:pt x="24" y="14"/>
                  <a:pt x="22" y="8"/>
                </a:cubicBezTo>
                <a:cubicBezTo>
                  <a:pt x="22" y="6"/>
                  <a:pt x="20" y="4"/>
                  <a:pt x="18" y="4"/>
                </a:cubicBezTo>
                <a:cubicBezTo>
                  <a:pt x="14" y="5"/>
                  <a:pt x="9" y="5"/>
                  <a:pt x="4" y="6"/>
                </a:cubicBezTo>
                <a:cubicBezTo>
                  <a:pt x="0" y="6"/>
                  <a:pt x="0" y="7"/>
                  <a:pt x="0" y="10"/>
                </a:cubicBezTo>
                <a:cubicBezTo>
                  <a:pt x="1" y="46"/>
                  <a:pt x="15" y="78"/>
                  <a:pt x="43" y="94"/>
                </a:cubicBezTo>
                <a:cubicBezTo>
                  <a:pt x="46" y="96"/>
                  <a:pt x="47" y="96"/>
                  <a:pt x="50" y="92"/>
                </a:cubicBezTo>
                <a:close/>
                <a:moveTo>
                  <a:pt x="45" y="53"/>
                </a:moveTo>
                <a:cubicBezTo>
                  <a:pt x="32" y="53"/>
                  <a:pt x="32" y="53"/>
                  <a:pt x="32" y="53"/>
                </a:cubicBezTo>
                <a:cubicBezTo>
                  <a:pt x="32" y="50"/>
                  <a:pt x="32" y="50"/>
                  <a:pt x="32" y="50"/>
                </a:cubicBezTo>
                <a:cubicBezTo>
                  <a:pt x="40" y="38"/>
                  <a:pt x="40" y="38"/>
                  <a:pt x="40" y="38"/>
                </a:cubicBezTo>
                <a:cubicBezTo>
                  <a:pt x="41" y="36"/>
                  <a:pt x="42" y="34"/>
                  <a:pt x="42" y="32"/>
                </a:cubicBezTo>
                <a:cubicBezTo>
                  <a:pt x="42" y="31"/>
                  <a:pt x="42" y="30"/>
                  <a:pt x="41" y="30"/>
                </a:cubicBezTo>
                <a:cubicBezTo>
                  <a:pt x="40" y="30"/>
                  <a:pt x="40" y="31"/>
                  <a:pt x="40" y="31"/>
                </a:cubicBezTo>
                <a:cubicBezTo>
                  <a:pt x="39" y="36"/>
                  <a:pt x="39" y="36"/>
                  <a:pt x="39" y="36"/>
                </a:cubicBezTo>
                <a:cubicBezTo>
                  <a:pt x="34" y="36"/>
                  <a:pt x="34" y="36"/>
                  <a:pt x="34" y="36"/>
                </a:cubicBezTo>
                <a:cubicBezTo>
                  <a:pt x="34" y="31"/>
                  <a:pt x="34" y="31"/>
                  <a:pt x="34" y="31"/>
                </a:cubicBezTo>
                <a:cubicBezTo>
                  <a:pt x="35" y="28"/>
                  <a:pt x="37" y="26"/>
                  <a:pt x="42" y="26"/>
                </a:cubicBezTo>
                <a:cubicBezTo>
                  <a:pt x="44" y="26"/>
                  <a:pt x="46" y="27"/>
                  <a:pt x="47" y="28"/>
                </a:cubicBezTo>
                <a:cubicBezTo>
                  <a:pt x="48" y="29"/>
                  <a:pt x="48" y="31"/>
                  <a:pt x="47" y="34"/>
                </a:cubicBezTo>
                <a:cubicBezTo>
                  <a:pt x="47" y="35"/>
                  <a:pt x="47" y="36"/>
                  <a:pt x="47" y="37"/>
                </a:cubicBezTo>
                <a:cubicBezTo>
                  <a:pt x="38" y="50"/>
                  <a:pt x="38" y="50"/>
                  <a:pt x="38" y="50"/>
                </a:cubicBezTo>
                <a:cubicBezTo>
                  <a:pt x="46" y="50"/>
                  <a:pt x="46" y="50"/>
                  <a:pt x="46" y="50"/>
                </a:cubicBezTo>
                <a:cubicBezTo>
                  <a:pt x="45" y="53"/>
                  <a:pt x="45" y="53"/>
                  <a:pt x="45" y="53"/>
                </a:cubicBezTo>
                <a:close/>
                <a:moveTo>
                  <a:pt x="63" y="50"/>
                </a:moveTo>
                <a:cubicBezTo>
                  <a:pt x="60" y="50"/>
                  <a:pt x="60" y="50"/>
                  <a:pt x="60" y="50"/>
                </a:cubicBezTo>
                <a:cubicBezTo>
                  <a:pt x="60" y="53"/>
                  <a:pt x="60" y="53"/>
                  <a:pt x="60" y="53"/>
                </a:cubicBezTo>
                <a:cubicBezTo>
                  <a:pt x="54" y="53"/>
                  <a:pt x="54" y="53"/>
                  <a:pt x="54" y="53"/>
                </a:cubicBezTo>
                <a:cubicBezTo>
                  <a:pt x="54" y="50"/>
                  <a:pt x="54" y="50"/>
                  <a:pt x="54" y="50"/>
                </a:cubicBezTo>
                <a:cubicBezTo>
                  <a:pt x="46" y="50"/>
                  <a:pt x="46" y="50"/>
                  <a:pt x="46" y="50"/>
                </a:cubicBezTo>
                <a:cubicBezTo>
                  <a:pt x="47" y="46"/>
                  <a:pt x="47" y="46"/>
                  <a:pt x="47" y="46"/>
                </a:cubicBezTo>
                <a:cubicBezTo>
                  <a:pt x="55" y="26"/>
                  <a:pt x="55" y="26"/>
                  <a:pt x="55" y="26"/>
                </a:cubicBezTo>
                <a:cubicBezTo>
                  <a:pt x="63" y="26"/>
                  <a:pt x="63" y="26"/>
                  <a:pt x="63" y="26"/>
                </a:cubicBezTo>
                <a:cubicBezTo>
                  <a:pt x="61" y="46"/>
                  <a:pt x="61" y="46"/>
                  <a:pt x="61" y="46"/>
                </a:cubicBezTo>
                <a:cubicBezTo>
                  <a:pt x="63" y="46"/>
                  <a:pt x="63" y="46"/>
                  <a:pt x="63" y="46"/>
                </a:cubicBezTo>
                <a:cubicBezTo>
                  <a:pt x="63" y="50"/>
                  <a:pt x="63" y="50"/>
                  <a:pt x="63" y="50"/>
                </a:cubicBezTo>
                <a:close/>
                <a:moveTo>
                  <a:pt x="55" y="46"/>
                </a:moveTo>
                <a:cubicBezTo>
                  <a:pt x="52" y="46"/>
                  <a:pt x="52" y="46"/>
                  <a:pt x="52" y="46"/>
                </a:cubicBezTo>
                <a:cubicBezTo>
                  <a:pt x="56" y="35"/>
                  <a:pt x="56" y="35"/>
                  <a:pt x="56" y="35"/>
                </a:cubicBezTo>
                <a:cubicBezTo>
                  <a:pt x="55" y="46"/>
                  <a:pt x="55" y="46"/>
                  <a:pt x="55" y="46"/>
                </a:cubicBezTo>
                <a:close/>
                <a:moveTo>
                  <a:pt x="43" y="0"/>
                </a:moveTo>
                <a:cubicBezTo>
                  <a:pt x="54" y="0"/>
                  <a:pt x="65" y="5"/>
                  <a:pt x="72" y="12"/>
                </a:cubicBezTo>
                <a:cubicBezTo>
                  <a:pt x="80" y="20"/>
                  <a:pt x="84" y="30"/>
                  <a:pt x="84" y="41"/>
                </a:cubicBezTo>
                <a:cubicBezTo>
                  <a:pt x="84" y="53"/>
                  <a:pt x="80" y="63"/>
                  <a:pt x="72" y="71"/>
                </a:cubicBezTo>
                <a:cubicBezTo>
                  <a:pt x="70" y="73"/>
                  <a:pt x="68" y="75"/>
                  <a:pt x="65" y="76"/>
                </a:cubicBezTo>
                <a:cubicBezTo>
                  <a:pt x="65" y="75"/>
                  <a:pt x="64" y="74"/>
                  <a:pt x="63" y="73"/>
                </a:cubicBezTo>
                <a:cubicBezTo>
                  <a:pt x="59" y="69"/>
                  <a:pt x="59" y="69"/>
                  <a:pt x="59" y="69"/>
                </a:cubicBezTo>
                <a:cubicBezTo>
                  <a:pt x="61" y="68"/>
                  <a:pt x="64" y="66"/>
                  <a:pt x="66" y="64"/>
                </a:cubicBezTo>
                <a:cubicBezTo>
                  <a:pt x="71" y="58"/>
                  <a:pt x="75" y="50"/>
                  <a:pt x="75" y="41"/>
                </a:cubicBezTo>
                <a:cubicBezTo>
                  <a:pt x="75" y="33"/>
                  <a:pt x="71" y="25"/>
                  <a:pt x="66" y="19"/>
                </a:cubicBezTo>
                <a:cubicBezTo>
                  <a:pt x="60" y="13"/>
                  <a:pt x="52" y="10"/>
                  <a:pt x="43" y="10"/>
                </a:cubicBezTo>
                <a:cubicBezTo>
                  <a:pt x="39" y="10"/>
                  <a:pt x="35" y="11"/>
                  <a:pt x="31" y="12"/>
                </a:cubicBezTo>
                <a:cubicBezTo>
                  <a:pt x="29" y="6"/>
                  <a:pt x="29" y="6"/>
                  <a:pt x="29" y="6"/>
                </a:cubicBezTo>
                <a:cubicBezTo>
                  <a:pt x="29" y="5"/>
                  <a:pt x="28" y="4"/>
                  <a:pt x="28" y="3"/>
                </a:cubicBezTo>
                <a:cubicBezTo>
                  <a:pt x="33" y="1"/>
                  <a:pt x="38" y="0"/>
                  <a:pt x="43" y="0"/>
                </a:cubicBezTo>
                <a:close/>
              </a:path>
            </a:pathLst>
          </a:custGeom>
          <a:solidFill>
            <a:schemeClr val="accent2"/>
          </a:solidFill>
          <a:ln>
            <a:noFill/>
          </a:ln>
        </p:spPr>
        <p:txBody>
          <a:bodyPr vert="horz" wrap="square" lIns="68575" tIns="34288" rIns="68575" bIns="34288"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endParaRPr lang="zh-CN" altLang="en-US" sz="1300" dirty="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8" name="TextBox 7"/>
          <p:cNvSpPr txBox="1"/>
          <p:nvPr/>
        </p:nvSpPr>
        <p:spPr>
          <a:xfrm>
            <a:off x="5231310" y="452548"/>
            <a:ext cx="2068830" cy="276860"/>
          </a:xfrm>
          <a:prstGeom prst="rect">
            <a:avLst/>
          </a:prstGeom>
          <a:noFill/>
        </p:spPr>
        <p:txBody>
          <a:bodyPr wrap="none" lIns="0" tIns="0" rIns="0" bIns="0" rtlCol="0">
            <a:spAutoFit/>
          </a:bodyPr>
          <a:lstStyle/>
          <a:p>
            <a:pPr algn="l"/>
            <a:r>
              <a:rPr lang="zh-CN" altLang="en-US" b="1" dirty="0">
                <a:solidFill>
                  <a:schemeClr val="tx1"/>
                </a:solidFill>
                <a:latin typeface="inpin heiti" panose="00000500000000000000" pitchFamily="2" charset="-122"/>
                <a:ea typeface="inpin heiti" panose="00000500000000000000" pitchFamily="2" charset="-122"/>
                <a:sym typeface="inpin heiti" panose="00000500000000000000" pitchFamily="2" charset="-122"/>
              </a:rPr>
              <a:t>别人的程序很难读懂</a:t>
            </a:r>
          </a:p>
        </p:txBody>
      </p:sp>
      <p:sp>
        <p:nvSpPr>
          <p:cNvPr id="10" name="TextBox 9"/>
          <p:cNvSpPr txBox="1"/>
          <p:nvPr/>
        </p:nvSpPr>
        <p:spPr>
          <a:xfrm>
            <a:off x="5138420" y="1346835"/>
            <a:ext cx="2459355" cy="553720"/>
          </a:xfrm>
          <a:prstGeom prst="rect">
            <a:avLst/>
          </a:prstGeom>
          <a:noFill/>
        </p:spPr>
        <p:txBody>
          <a:bodyPr wrap="square" lIns="0" tIns="0" rIns="0" bIns="0" rtlCol="0">
            <a:spAutoFit/>
          </a:bodyPr>
          <a:lstStyle/>
          <a:p>
            <a:r>
              <a:rPr lang="zh-CN" altLang="en-US" b="1" dirty="0">
                <a:solidFill>
                  <a:schemeClr val="tx1"/>
                </a:solidFill>
                <a:latin typeface="inpin heiti" panose="00000500000000000000" pitchFamily="2" charset="-122"/>
                <a:ea typeface="inpin heiti" panose="00000500000000000000" pitchFamily="2" charset="-122"/>
                <a:sym typeface="inpin heiti" panose="00000500000000000000" pitchFamily="2" charset="-122"/>
              </a:rPr>
              <a:t>文档与代码不一致，文本资料显著不足</a:t>
            </a:r>
          </a:p>
        </p:txBody>
      </p:sp>
      <p:sp>
        <p:nvSpPr>
          <p:cNvPr id="11" name="Freeform 10"/>
          <p:cNvSpPr/>
          <p:nvPr/>
        </p:nvSpPr>
        <p:spPr bwMode="auto">
          <a:xfrm>
            <a:off x="4566286" y="2184792"/>
            <a:ext cx="510367" cy="468560"/>
          </a:xfrm>
          <a:custGeom>
            <a:avLst/>
            <a:gdLst>
              <a:gd name="T0" fmla="*/ 29 w 85"/>
              <a:gd name="T1" fmla="*/ 0 h 78"/>
              <a:gd name="T2" fmla="*/ 34 w 85"/>
              <a:gd name="T3" fmla="*/ 29 h 78"/>
              <a:gd name="T4" fmla="*/ 8 w 85"/>
              <a:gd name="T5" fmla="*/ 29 h 78"/>
              <a:gd name="T6" fmla="*/ 6 w 85"/>
              <a:gd name="T7" fmla="*/ 29 h 78"/>
              <a:gd name="T8" fmla="*/ 0 w 85"/>
              <a:gd name="T9" fmla="*/ 35 h 78"/>
              <a:gd name="T10" fmla="*/ 0 w 85"/>
              <a:gd name="T11" fmla="*/ 35 h 78"/>
              <a:gd name="T12" fmla="*/ 4 w 85"/>
              <a:gd name="T13" fmla="*/ 42 h 78"/>
              <a:gd name="T14" fmla="*/ 0 w 85"/>
              <a:gd name="T15" fmla="*/ 47 h 78"/>
              <a:gd name="T16" fmla="*/ 0 w 85"/>
              <a:gd name="T17" fmla="*/ 47 h 78"/>
              <a:gd name="T18" fmla="*/ 5 w 85"/>
              <a:gd name="T19" fmla="*/ 54 h 78"/>
              <a:gd name="T20" fmla="*/ 4 w 85"/>
              <a:gd name="T21" fmla="*/ 58 h 78"/>
              <a:gd name="T22" fmla="*/ 4 w 85"/>
              <a:gd name="T23" fmla="*/ 58 h 78"/>
              <a:gd name="T24" fmla="*/ 10 w 85"/>
              <a:gd name="T25" fmla="*/ 65 h 78"/>
              <a:gd name="T26" fmla="*/ 11 w 85"/>
              <a:gd name="T27" fmla="*/ 65 h 78"/>
              <a:gd name="T28" fmla="*/ 9 w 85"/>
              <a:gd name="T29" fmla="*/ 70 h 78"/>
              <a:gd name="T30" fmla="*/ 9 w 85"/>
              <a:gd name="T31" fmla="*/ 70 h 78"/>
              <a:gd name="T32" fmla="*/ 15 w 85"/>
              <a:gd name="T33" fmla="*/ 77 h 78"/>
              <a:gd name="T34" fmla="*/ 29 w 85"/>
              <a:gd name="T35" fmla="*/ 77 h 78"/>
              <a:gd name="T36" fmla="*/ 45 w 85"/>
              <a:gd name="T37" fmla="*/ 77 h 78"/>
              <a:gd name="T38" fmla="*/ 46 w 85"/>
              <a:gd name="T39" fmla="*/ 77 h 78"/>
              <a:gd name="T40" fmla="*/ 51 w 85"/>
              <a:gd name="T41" fmla="*/ 71 h 78"/>
              <a:gd name="T42" fmla="*/ 66 w 85"/>
              <a:gd name="T43" fmla="*/ 69 h 78"/>
              <a:gd name="T44" fmla="*/ 66 w 85"/>
              <a:gd name="T45" fmla="*/ 78 h 78"/>
              <a:gd name="T46" fmla="*/ 85 w 85"/>
              <a:gd name="T47" fmla="*/ 78 h 78"/>
              <a:gd name="T48" fmla="*/ 85 w 85"/>
              <a:gd name="T49" fmla="*/ 25 h 78"/>
              <a:gd name="T50" fmla="*/ 66 w 85"/>
              <a:gd name="T51" fmla="*/ 25 h 78"/>
              <a:gd name="T52" fmla="*/ 66 w 85"/>
              <a:gd name="T53" fmla="*/ 32 h 78"/>
              <a:gd name="T54" fmla="*/ 61 w 85"/>
              <a:gd name="T55" fmla="*/ 32 h 78"/>
              <a:gd name="T56" fmla="*/ 29 w 85"/>
              <a:gd name="T5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5" h="78">
                <a:moveTo>
                  <a:pt x="29" y="0"/>
                </a:moveTo>
                <a:cubicBezTo>
                  <a:pt x="1" y="7"/>
                  <a:pt x="33" y="28"/>
                  <a:pt x="34" y="29"/>
                </a:cubicBezTo>
                <a:cubicBezTo>
                  <a:pt x="8" y="29"/>
                  <a:pt x="8" y="29"/>
                  <a:pt x="8" y="29"/>
                </a:cubicBezTo>
                <a:cubicBezTo>
                  <a:pt x="6" y="29"/>
                  <a:pt x="6" y="29"/>
                  <a:pt x="6" y="29"/>
                </a:cubicBezTo>
                <a:cubicBezTo>
                  <a:pt x="3" y="29"/>
                  <a:pt x="0" y="32"/>
                  <a:pt x="0" y="35"/>
                </a:cubicBezTo>
                <a:cubicBezTo>
                  <a:pt x="0" y="35"/>
                  <a:pt x="0" y="35"/>
                  <a:pt x="0" y="35"/>
                </a:cubicBezTo>
                <a:cubicBezTo>
                  <a:pt x="0" y="38"/>
                  <a:pt x="1" y="41"/>
                  <a:pt x="4" y="42"/>
                </a:cubicBezTo>
                <a:cubicBezTo>
                  <a:pt x="2" y="43"/>
                  <a:pt x="0" y="45"/>
                  <a:pt x="0" y="47"/>
                </a:cubicBezTo>
                <a:cubicBezTo>
                  <a:pt x="0" y="47"/>
                  <a:pt x="0" y="47"/>
                  <a:pt x="0" y="47"/>
                </a:cubicBezTo>
                <a:cubicBezTo>
                  <a:pt x="0" y="51"/>
                  <a:pt x="2" y="53"/>
                  <a:pt x="5" y="54"/>
                </a:cubicBezTo>
                <a:cubicBezTo>
                  <a:pt x="4" y="55"/>
                  <a:pt x="4" y="57"/>
                  <a:pt x="4" y="58"/>
                </a:cubicBezTo>
                <a:cubicBezTo>
                  <a:pt x="4" y="58"/>
                  <a:pt x="4" y="58"/>
                  <a:pt x="4" y="58"/>
                </a:cubicBezTo>
                <a:cubicBezTo>
                  <a:pt x="4" y="62"/>
                  <a:pt x="7" y="65"/>
                  <a:pt x="10" y="65"/>
                </a:cubicBezTo>
                <a:cubicBezTo>
                  <a:pt x="11" y="65"/>
                  <a:pt x="11" y="65"/>
                  <a:pt x="11" y="65"/>
                </a:cubicBezTo>
                <a:cubicBezTo>
                  <a:pt x="9" y="66"/>
                  <a:pt x="9" y="68"/>
                  <a:pt x="9" y="70"/>
                </a:cubicBezTo>
                <a:cubicBezTo>
                  <a:pt x="9" y="70"/>
                  <a:pt x="9" y="70"/>
                  <a:pt x="9" y="70"/>
                </a:cubicBezTo>
                <a:cubicBezTo>
                  <a:pt x="9" y="74"/>
                  <a:pt x="12" y="77"/>
                  <a:pt x="15" y="77"/>
                </a:cubicBezTo>
                <a:cubicBezTo>
                  <a:pt x="29" y="77"/>
                  <a:pt x="29" y="77"/>
                  <a:pt x="29" y="77"/>
                </a:cubicBezTo>
                <a:cubicBezTo>
                  <a:pt x="45" y="77"/>
                  <a:pt x="45" y="77"/>
                  <a:pt x="45" y="77"/>
                </a:cubicBezTo>
                <a:cubicBezTo>
                  <a:pt x="46" y="77"/>
                  <a:pt x="46" y="77"/>
                  <a:pt x="46" y="77"/>
                </a:cubicBezTo>
                <a:cubicBezTo>
                  <a:pt x="51" y="71"/>
                  <a:pt x="51" y="71"/>
                  <a:pt x="51" y="71"/>
                </a:cubicBezTo>
                <a:cubicBezTo>
                  <a:pt x="66" y="69"/>
                  <a:pt x="66" y="69"/>
                  <a:pt x="66" y="69"/>
                </a:cubicBezTo>
                <a:cubicBezTo>
                  <a:pt x="66" y="78"/>
                  <a:pt x="66" y="78"/>
                  <a:pt x="66" y="78"/>
                </a:cubicBezTo>
                <a:cubicBezTo>
                  <a:pt x="85" y="78"/>
                  <a:pt x="85" y="78"/>
                  <a:pt x="85" y="78"/>
                </a:cubicBezTo>
                <a:cubicBezTo>
                  <a:pt x="85" y="25"/>
                  <a:pt x="85" y="25"/>
                  <a:pt x="85" y="25"/>
                </a:cubicBezTo>
                <a:cubicBezTo>
                  <a:pt x="66" y="25"/>
                  <a:pt x="66" y="25"/>
                  <a:pt x="66" y="25"/>
                </a:cubicBezTo>
                <a:cubicBezTo>
                  <a:pt x="66" y="32"/>
                  <a:pt x="66" y="32"/>
                  <a:pt x="66" y="32"/>
                </a:cubicBezTo>
                <a:cubicBezTo>
                  <a:pt x="61" y="32"/>
                  <a:pt x="61" y="32"/>
                  <a:pt x="61" y="32"/>
                </a:cubicBezTo>
                <a:cubicBezTo>
                  <a:pt x="57" y="16"/>
                  <a:pt x="32" y="17"/>
                  <a:pt x="29" y="0"/>
                </a:cubicBezTo>
                <a:close/>
              </a:path>
            </a:pathLst>
          </a:custGeom>
          <a:solidFill>
            <a:schemeClr val="accent3"/>
          </a:solidFill>
          <a:ln>
            <a:noFill/>
          </a:ln>
        </p:spPr>
        <p:txBody>
          <a:bodyPr vert="horz" wrap="square" lIns="68575" tIns="34288" rIns="68575" bIns="34288"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endParaRPr lang="zh-CN" altLang="en-US" sz="1300" dirty="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13" name="TextBox 12"/>
          <p:cNvSpPr txBox="1"/>
          <p:nvPr/>
        </p:nvSpPr>
        <p:spPr>
          <a:xfrm>
            <a:off x="5231310" y="2376527"/>
            <a:ext cx="2528570" cy="276860"/>
          </a:xfrm>
          <a:prstGeom prst="rect">
            <a:avLst/>
          </a:prstGeom>
          <a:noFill/>
        </p:spPr>
        <p:txBody>
          <a:bodyPr wrap="none" lIns="0" tIns="0" rIns="0" bIns="0" rtlCol="0">
            <a:spAutoFit/>
          </a:bodyPr>
          <a:lstStyle/>
          <a:p>
            <a:pPr marL="0" lvl="0" indent="0" algn="l" eaLnBrk="1" hangingPunct="1">
              <a:spcBef>
                <a:spcPct val="50000"/>
              </a:spcBef>
              <a:buClrTx/>
              <a:buSzTx/>
              <a:buFontTx/>
              <a:buNone/>
            </a:pPr>
            <a:r>
              <a:rPr lang="zh-CN" altLang="en-US" b="1" dirty="0">
                <a:latin typeface="Times New Roman" panose="02020603050405020304" pitchFamily="18" charset="0"/>
                <a:ea typeface="楷体_GB2312" pitchFamily="49" charset="-122"/>
                <a:sym typeface="+mn-ea"/>
              </a:rPr>
              <a:t>开发人员往往不参加维护</a:t>
            </a:r>
            <a:endParaRPr lang="en-GB" b="1" dirty="0">
              <a:solidFill>
                <a:schemeClr val="bg1">
                  <a:lumMod val="6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2" name="文本框 1"/>
          <p:cNvSpPr txBox="1"/>
          <p:nvPr/>
        </p:nvSpPr>
        <p:spPr>
          <a:xfrm>
            <a:off x="320675" y="334010"/>
            <a:ext cx="1332230" cy="312420"/>
          </a:xfrm>
          <a:prstGeom prst="rect">
            <a:avLst/>
          </a:prstGeom>
          <a:noFill/>
        </p:spPr>
        <p:txBody>
          <a:bodyPr wrap="none" rtlCol="0" anchor="t">
            <a:spAutoFit/>
          </a:bodyPr>
          <a:lstStyle/>
          <a:p>
            <a:pPr marL="0" lvl="0" indent="0" eaLnBrk="1" hangingPunct="1">
              <a:lnSpc>
                <a:spcPct val="80000"/>
              </a:lnSpc>
              <a:spcBef>
                <a:spcPct val="0"/>
              </a:spcBef>
              <a:buClr>
                <a:schemeClr val="bg2"/>
              </a:buClr>
              <a:buSzPct val="75000"/>
              <a:buFont typeface="Wingdings" panose="05000000000000000000" pitchFamily="2" charset="2"/>
              <a:buNone/>
            </a:pPr>
            <a:r>
              <a:rPr lang="zh-CN" altLang="en-US" b="1" dirty="0">
                <a:solidFill>
                  <a:srgbClr val="40458C"/>
                </a:solidFill>
                <a:latin typeface="Times New Roman" panose="02020603050405020304" pitchFamily="18" charset="0"/>
                <a:ea typeface="楷体_GB2312" pitchFamily="49" charset="-122"/>
                <a:sym typeface="+mn-ea"/>
              </a:rPr>
              <a:t>维护的问题</a:t>
            </a:r>
          </a:p>
        </p:txBody>
      </p:sp>
      <p:sp>
        <p:nvSpPr>
          <p:cNvPr id="3" name="Freeform 5"/>
          <p:cNvSpPr>
            <a:spLocks noEditPoints="1"/>
          </p:cNvSpPr>
          <p:nvPr/>
        </p:nvSpPr>
        <p:spPr bwMode="auto">
          <a:xfrm>
            <a:off x="4572001" y="3932915"/>
            <a:ext cx="566143" cy="368155"/>
          </a:xfrm>
          <a:custGeom>
            <a:avLst/>
            <a:gdLst>
              <a:gd name="T0" fmla="*/ 13 w 94"/>
              <a:gd name="T1" fmla="*/ 0 h 61"/>
              <a:gd name="T2" fmla="*/ 82 w 94"/>
              <a:gd name="T3" fmla="*/ 0 h 61"/>
              <a:gd name="T4" fmla="*/ 89 w 94"/>
              <a:gd name="T5" fmla="*/ 2 h 61"/>
              <a:gd name="T6" fmla="*/ 47 w 94"/>
              <a:gd name="T7" fmla="*/ 33 h 61"/>
              <a:gd name="T8" fmla="*/ 6 w 94"/>
              <a:gd name="T9" fmla="*/ 2 h 61"/>
              <a:gd name="T10" fmla="*/ 13 w 94"/>
              <a:gd name="T11" fmla="*/ 0 h 61"/>
              <a:gd name="T12" fmla="*/ 94 w 94"/>
              <a:gd name="T13" fmla="*/ 9 h 61"/>
              <a:gd name="T14" fmla="*/ 67 w 94"/>
              <a:gd name="T15" fmla="*/ 29 h 61"/>
              <a:gd name="T16" fmla="*/ 93 w 94"/>
              <a:gd name="T17" fmla="*/ 53 h 61"/>
              <a:gd name="T18" fmla="*/ 94 w 94"/>
              <a:gd name="T19" fmla="*/ 48 h 61"/>
              <a:gd name="T20" fmla="*/ 94 w 94"/>
              <a:gd name="T21" fmla="*/ 12 h 61"/>
              <a:gd name="T22" fmla="*/ 94 w 94"/>
              <a:gd name="T23" fmla="*/ 9 h 61"/>
              <a:gd name="T24" fmla="*/ 87 w 94"/>
              <a:gd name="T25" fmla="*/ 60 h 61"/>
              <a:gd name="T26" fmla="*/ 82 w 94"/>
              <a:gd name="T27" fmla="*/ 61 h 61"/>
              <a:gd name="T28" fmla="*/ 13 w 94"/>
              <a:gd name="T29" fmla="*/ 61 h 61"/>
              <a:gd name="T30" fmla="*/ 6 w 94"/>
              <a:gd name="T31" fmla="*/ 59 h 61"/>
              <a:gd name="T32" fmla="*/ 34 w 94"/>
              <a:gd name="T33" fmla="*/ 34 h 61"/>
              <a:gd name="T34" fmla="*/ 44 w 94"/>
              <a:gd name="T35" fmla="*/ 42 h 61"/>
              <a:gd name="T36" fmla="*/ 47 w 94"/>
              <a:gd name="T37" fmla="*/ 44 h 61"/>
              <a:gd name="T38" fmla="*/ 50 w 94"/>
              <a:gd name="T39" fmla="*/ 42 h 61"/>
              <a:gd name="T40" fmla="*/ 60 w 94"/>
              <a:gd name="T41" fmla="*/ 35 h 61"/>
              <a:gd name="T42" fmla="*/ 87 w 94"/>
              <a:gd name="T43" fmla="*/ 60 h 61"/>
              <a:gd name="T44" fmla="*/ 1 w 94"/>
              <a:gd name="T45" fmla="*/ 52 h 61"/>
              <a:gd name="T46" fmla="*/ 27 w 94"/>
              <a:gd name="T47" fmla="*/ 29 h 61"/>
              <a:gd name="T48" fmla="*/ 1 w 94"/>
              <a:gd name="T49" fmla="*/ 9 h 61"/>
              <a:gd name="T50" fmla="*/ 0 w 94"/>
              <a:gd name="T51" fmla="*/ 12 h 61"/>
              <a:gd name="T52" fmla="*/ 0 w 94"/>
              <a:gd name="T53" fmla="*/ 48 h 61"/>
              <a:gd name="T54" fmla="*/ 1 w 94"/>
              <a:gd name="T55" fmla="*/ 5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 h="61">
                <a:moveTo>
                  <a:pt x="13" y="0"/>
                </a:moveTo>
                <a:cubicBezTo>
                  <a:pt x="82" y="0"/>
                  <a:pt x="82" y="0"/>
                  <a:pt x="82" y="0"/>
                </a:cubicBezTo>
                <a:cubicBezTo>
                  <a:pt x="84" y="0"/>
                  <a:pt x="87" y="1"/>
                  <a:pt x="89" y="2"/>
                </a:cubicBezTo>
                <a:cubicBezTo>
                  <a:pt x="47" y="33"/>
                  <a:pt x="47" y="33"/>
                  <a:pt x="47" y="33"/>
                </a:cubicBezTo>
                <a:cubicBezTo>
                  <a:pt x="6" y="2"/>
                  <a:pt x="6" y="2"/>
                  <a:pt x="6" y="2"/>
                </a:cubicBezTo>
                <a:cubicBezTo>
                  <a:pt x="8" y="1"/>
                  <a:pt x="10" y="0"/>
                  <a:pt x="13" y="0"/>
                </a:cubicBezTo>
                <a:close/>
                <a:moveTo>
                  <a:pt x="94" y="9"/>
                </a:moveTo>
                <a:cubicBezTo>
                  <a:pt x="67" y="29"/>
                  <a:pt x="67" y="29"/>
                  <a:pt x="67" y="29"/>
                </a:cubicBezTo>
                <a:cubicBezTo>
                  <a:pt x="93" y="53"/>
                  <a:pt x="93" y="53"/>
                  <a:pt x="93" y="53"/>
                </a:cubicBezTo>
                <a:cubicBezTo>
                  <a:pt x="94" y="52"/>
                  <a:pt x="94" y="50"/>
                  <a:pt x="94" y="48"/>
                </a:cubicBezTo>
                <a:cubicBezTo>
                  <a:pt x="94" y="12"/>
                  <a:pt x="94" y="12"/>
                  <a:pt x="94" y="12"/>
                </a:cubicBezTo>
                <a:cubicBezTo>
                  <a:pt x="94" y="11"/>
                  <a:pt x="94" y="10"/>
                  <a:pt x="94" y="9"/>
                </a:cubicBezTo>
                <a:close/>
                <a:moveTo>
                  <a:pt x="87" y="60"/>
                </a:moveTo>
                <a:cubicBezTo>
                  <a:pt x="85" y="60"/>
                  <a:pt x="84" y="61"/>
                  <a:pt x="82" y="61"/>
                </a:cubicBezTo>
                <a:cubicBezTo>
                  <a:pt x="13" y="61"/>
                  <a:pt x="13" y="61"/>
                  <a:pt x="13" y="61"/>
                </a:cubicBezTo>
                <a:cubicBezTo>
                  <a:pt x="10" y="61"/>
                  <a:pt x="8" y="60"/>
                  <a:pt x="6" y="59"/>
                </a:cubicBezTo>
                <a:cubicBezTo>
                  <a:pt x="34" y="34"/>
                  <a:pt x="34" y="34"/>
                  <a:pt x="34" y="34"/>
                </a:cubicBezTo>
                <a:cubicBezTo>
                  <a:pt x="44" y="42"/>
                  <a:pt x="44" y="42"/>
                  <a:pt x="44" y="42"/>
                </a:cubicBezTo>
                <a:cubicBezTo>
                  <a:pt x="47" y="44"/>
                  <a:pt x="47" y="44"/>
                  <a:pt x="47" y="44"/>
                </a:cubicBezTo>
                <a:cubicBezTo>
                  <a:pt x="50" y="42"/>
                  <a:pt x="50" y="42"/>
                  <a:pt x="50" y="42"/>
                </a:cubicBezTo>
                <a:cubicBezTo>
                  <a:pt x="60" y="35"/>
                  <a:pt x="60" y="35"/>
                  <a:pt x="60" y="35"/>
                </a:cubicBezTo>
                <a:cubicBezTo>
                  <a:pt x="87" y="60"/>
                  <a:pt x="87" y="60"/>
                  <a:pt x="87" y="60"/>
                </a:cubicBezTo>
                <a:close/>
                <a:moveTo>
                  <a:pt x="1" y="52"/>
                </a:moveTo>
                <a:cubicBezTo>
                  <a:pt x="27" y="29"/>
                  <a:pt x="27" y="29"/>
                  <a:pt x="27" y="29"/>
                </a:cubicBezTo>
                <a:cubicBezTo>
                  <a:pt x="1" y="9"/>
                  <a:pt x="1" y="9"/>
                  <a:pt x="1" y="9"/>
                </a:cubicBezTo>
                <a:cubicBezTo>
                  <a:pt x="0" y="10"/>
                  <a:pt x="0" y="11"/>
                  <a:pt x="0" y="12"/>
                </a:cubicBezTo>
                <a:cubicBezTo>
                  <a:pt x="0" y="48"/>
                  <a:pt x="0" y="48"/>
                  <a:pt x="0" y="48"/>
                </a:cubicBezTo>
                <a:cubicBezTo>
                  <a:pt x="0" y="49"/>
                  <a:pt x="0" y="51"/>
                  <a:pt x="1" y="52"/>
                </a:cubicBezTo>
                <a:close/>
              </a:path>
            </a:pathLst>
          </a:custGeom>
          <a:solidFill>
            <a:schemeClr val="accent1"/>
          </a:solidFill>
          <a:ln>
            <a:noFill/>
          </a:ln>
        </p:spPr>
        <p:txBody>
          <a:bodyPr vert="horz" wrap="square" lIns="68575" tIns="34288" rIns="68575" bIns="34288"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endParaRPr lang="zh-CN" altLang="en-US" sz="1300" dirty="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4" name="Freeform 6"/>
          <p:cNvSpPr>
            <a:spLocks noEditPoints="1"/>
          </p:cNvSpPr>
          <p:nvPr/>
        </p:nvSpPr>
        <p:spPr bwMode="auto">
          <a:xfrm>
            <a:off x="4603116" y="2949070"/>
            <a:ext cx="504789" cy="577334"/>
          </a:xfrm>
          <a:custGeom>
            <a:avLst/>
            <a:gdLst>
              <a:gd name="T0" fmla="*/ 50 w 84"/>
              <a:gd name="T1" fmla="*/ 92 h 96"/>
              <a:gd name="T2" fmla="*/ 57 w 84"/>
              <a:gd name="T3" fmla="*/ 81 h 96"/>
              <a:gd name="T4" fmla="*/ 56 w 84"/>
              <a:gd name="T5" fmla="*/ 75 h 96"/>
              <a:gd name="T6" fmla="*/ 43 w 84"/>
              <a:gd name="T7" fmla="*/ 63 h 96"/>
              <a:gd name="T8" fmla="*/ 38 w 84"/>
              <a:gd name="T9" fmla="*/ 62 h 96"/>
              <a:gd name="T10" fmla="*/ 30 w 84"/>
              <a:gd name="T11" fmla="*/ 67 h 96"/>
              <a:gd name="T12" fmla="*/ 17 w 84"/>
              <a:gd name="T13" fmla="*/ 35 h 96"/>
              <a:gd name="T14" fmla="*/ 26 w 84"/>
              <a:gd name="T15" fmla="*/ 31 h 96"/>
              <a:gd name="T16" fmla="*/ 27 w 84"/>
              <a:gd name="T17" fmla="*/ 25 h 96"/>
              <a:gd name="T18" fmla="*/ 22 w 84"/>
              <a:gd name="T19" fmla="*/ 8 h 96"/>
              <a:gd name="T20" fmla="*/ 18 w 84"/>
              <a:gd name="T21" fmla="*/ 4 h 96"/>
              <a:gd name="T22" fmla="*/ 4 w 84"/>
              <a:gd name="T23" fmla="*/ 6 h 96"/>
              <a:gd name="T24" fmla="*/ 0 w 84"/>
              <a:gd name="T25" fmla="*/ 10 h 96"/>
              <a:gd name="T26" fmla="*/ 43 w 84"/>
              <a:gd name="T27" fmla="*/ 94 h 96"/>
              <a:gd name="T28" fmla="*/ 50 w 84"/>
              <a:gd name="T29" fmla="*/ 92 h 96"/>
              <a:gd name="T30" fmla="*/ 45 w 84"/>
              <a:gd name="T31" fmla="*/ 53 h 96"/>
              <a:gd name="T32" fmla="*/ 32 w 84"/>
              <a:gd name="T33" fmla="*/ 53 h 96"/>
              <a:gd name="T34" fmla="*/ 32 w 84"/>
              <a:gd name="T35" fmla="*/ 50 h 96"/>
              <a:gd name="T36" fmla="*/ 40 w 84"/>
              <a:gd name="T37" fmla="*/ 38 h 96"/>
              <a:gd name="T38" fmla="*/ 42 w 84"/>
              <a:gd name="T39" fmla="*/ 32 h 96"/>
              <a:gd name="T40" fmla="*/ 41 w 84"/>
              <a:gd name="T41" fmla="*/ 30 h 96"/>
              <a:gd name="T42" fmla="*/ 40 w 84"/>
              <a:gd name="T43" fmla="*/ 31 h 96"/>
              <a:gd name="T44" fmla="*/ 39 w 84"/>
              <a:gd name="T45" fmla="*/ 36 h 96"/>
              <a:gd name="T46" fmla="*/ 34 w 84"/>
              <a:gd name="T47" fmla="*/ 36 h 96"/>
              <a:gd name="T48" fmla="*/ 34 w 84"/>
              <a:gd name="T49" fmla="*/ 31 h 96"/>
              <a:gd name="T50" fmla="*/ 42 w 84"/>
              <a:gd name="T51" fmla="*/ 26 h 96"/>
              <a:gd name="T52" fmla="*/ 47 w 84"/>
              <a:gd name="T53" fmla="*/ 28 h 96"/>
              <a:gd name="T54" fmla="*/ 47 w 84"/>
              <a:gd name="T55" fmla="*/ 34 h 96"/>
              <a:gd name="T56" fmla="*/ 47 w 84"/>
              <a:gd name="T57" fmla="*/ 37 h 96"/>
              <a:gd name="T58" fmla="*/ 38 w 84"/>
              <a:gd name="T59" fmla="*/ 50 h 96"/>
              <a:gd name="T60" fmla="*/ 46 w 84"/>
              <a:gd name="T61" fmla="*/ 50 h 96"/>
              <a:gd name="T62" fmla="*/ 45 w 84"/>
              <a:gd name="T63" fmla="*/ 53 h 96"/>
              <a:gd name="T64" fmla="*/ 63 w 84"/>
              <a:gd name="T65" fmla="*/ 50 h 96"/>
              <a:gd name="T66" fmla="*/ 60 w 84"/>
              <a:gd name="T67" fmla="*/ 50 h 96"/>
              <a:gd name="T68" fmla="*/ 60 w 84"/>
              <a:gd name="T69" fmla="*/ 53 h 96"/>
              <a:gd name="T70" fmla="*/ 54 w 84"/>
              <a:gd name="T71" fmla="*/ 53 h 96"/>
              <a:gd name="T72" fmla="*/ 54 w 84"/>
              <a:gd name="T73" fmla="*/ 50 h 96"/>
              <a:gd name="T74" fmla="*/ 46 w 84"/>
              <a:gd name="T75" fmla="*/ 50 h 96"/>
              <a:gd name="T76" fmla="*/ 47 w 84"/>
              <a:gd name="T77" fmla="*/ 46 h 96"/>
              <a:gd name="T78" fmla="*/ 55 w 84"/>
              <a:gd name="T79" fmla="*/ 26 h 96"/>
              <a:gd name="T80" fmla="*/ 63 w 84"/>
              <a:gd name="T81" fmla="*/ 26 h 96"/>
              <a:gd name="T82" fmla="*/ 61 w 84"/>
              <a:gd name="T83" fmla="*/ 46 h 96"/>
              <a:gd name="T84" fmla="*/ 63 w 84"/>
              <a:gd name="T85" fmla="*/ 46 h 96"/>
              <a:gd name="T86" fmla="*/ 63 w 84"/>
              <a:gd name="T87" fmla="*/ 50 h 96"/>
              <a:gd name="T88" fmla="*/ 55 w 84"/>
              <a:gd name="T89" fmla="*/ 46 h 96"/>
              <a:gd name="T90" fmla="*/ 52 w 84"/>
              <a:gd name="T91" fmla="*/ 46 h 96"/>
              <a:gd name="T92" fmla="*/ 56 w 84"/>
              <a:gd name="T93" fmla="*/ 35 h 96"/>
              <a:gd name="T94" fmla="*/ 55 w 84"/>
              <a:gd name="T95" fmla="*/ 46 h 96"/>
              <a:gd name="T96" fmla="*/ 43 w 84"/>
              <a:gd name="T97" fmla="*/ 0 h 96"/>
              <a:gd name="T98" fmla="*/ 72 w 84"/>
              <a:gd name="T99" fmla="*/ 12 h 96"/>
              <a:gd name="T100" fmla="*/ 84 w 84"/>
              <a:gd name="T101" fmla="*/ 41 h 96"/>
              <a:gd name="T102" fmla="*/ 72 w 84"/>
              <a:gd name="T103" fmla="*/ 71 h 96"/>
              <a:gd name="T104" fmla="*/ 65 w 84"/>
              <a:gd name="T105" fmla="*/ 76 h 96"/>
              <a:gd name="T106" fmla="*/ 63 w 84"/>
              <a:gd name="T107" fmla="*/ 73 h 96"/>
              <a:gd name="T108" fmla="*/ 59 w 84"/>
              <a:gd name="T109" fmla="*/ 69 h 96"/>
              <a:gd name="T110" fmla="*/ 66 w 84"/>
              <a:gd name="T111" fmla="*/ 64 h 96"/>
              <a:gd name="T112" fmla="*/ 75 w 84"/>
              <a:gd name="T113" fmla="*/ 41 h 96"/>
              <a:gd name="T114" fmla="*/ 66 w 84"/>
              <a:gd name="T115" fmla="*/ 19 h 96"/>
              <a:gd name="T116" fmla="*/ 43 w 84"/>
              <a:gd name="T117" fmla="*/ 10 h 96"/>
              <a:gd name="T118" fmla="*/ 31 w 84"/>
              <a:gd name="T119" fmla="*/ 12 h 96"/>
              <a:gd name="T120" fmla="*/ 29 w 84"/>
              <a:gd name="T121" fmla="*/ 6 h 96"/>
              <a:gd name="T122" fmla="*/ 28 w 84"/>
              <a:gd name="T123" fmla="*/ 3 h 96"/>
              <a:gd name="T124" fmla="*/ 43 w 84"/>
              <a:gd name="T125"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4" h="96">
                <a:moveTo>
                  <a:pt x="50" y="92"/>
                </a:moveTo>
                <a:cubicBezTo>
                  <a:pt x="52" y="88"/>
                  <a:pt x="55" y="84"/>
                  <a:pt x="57" y="81"/>
                </a:cubicBezTo>
                <a:cubicBezTo>
                  <a:pt x="58" y="79"/>
                  <a:pt x="58" y="77"/>
                  <a:pt x="56" y="75"/>
                </a:cubicBezTo>
                <a:cubicBezTo>
                  <a:pt x="52" y="71"/>
                  <a:pt x="48" y="67"/>
                  <a:pt x="43" y="63"/>
                </a:cubicBezTo>
                <a:cubicBezTo>
                  <a:pt x="41" y="61"/>
                  <a:pt x="40" y="61"/>
                  <a:pt x="38" y="62"/>
                </a:cubicBezTo>
                <a:cubicBezTo>
                  <a:pt x="35" y="63"/>
                  <a:pt x="33" y="65"/>
                  <a:pt x="30" y="67"/>
                </a:cubicBezTo>
                <a:cubicBezTo>
                  <a:pt x="21" y="53"/>
                  <a:pt x="19" y="45"/>
                  <a:pt x="17" y="35"/>
                </a:cubicBezTo>
                <a:cubicBezTo>
                  <a:pt x="20" y="34"/>
                  <a:pt x="23" y="32"/>
                  <a:pt x="26" y="31"/>
                </a:cubicBezTo>
                <a:cubicBezTo>
                  <a:pt x="27" y="30"/>
                  <a:pt x="28" y="28"/>
                  <a:pt x="27" y="25"/>
                </a:cubicBezTo>
                <a:cubicBezTo>
                  <a:pt x="26" y="20"/>
                  <a:pt x="24" y="14"/>
                  <a:pt x="22" y="8"/>
                </a:cubicBezTo>
                <a:cubicBezTo>
                  <a:pt x="22" y="6"/>
                  <a:pt x="20" y="4"/>
                  <a:pt x="18" y="4"/>
                </a:cubicBezTo>
                <a:cubicBezTo>
                  <a:pt x="14" y="5"/>
                  <a:pt x="9" y="5"/>
                  <a:pt x="4" y="6"/>
                </a:cubicBezTo>
                <a:cubicBezTo>
                  <a:pt x="0" y="6"/>
                  <a:pt x="0" y="7"/>
                  <a:pt x="0" y="10"/>
                </a:cubicBezTo>
                <a:cubicBezTo>
                  <a:pt x="1" y="46"/>
                  <a:pt x="15" y="78"/>
                  <a:pt x="43" y="94"/>
                </a:cubicBezTo>
                <a:cubicBezTo>
                  <a:pt x="46" y="96"/>
                  <a:pt x="47" y="96"/>
                  <a:pt x="50" y="92"/>
                </a:cubicBezTo>
                <a:close/>
                <a:moveTo>
                  <a:pt x="45" y="53"/>
                </a:moveTo>
                <a:cubicBezTo>
                  <a:pt x="32" y="53"/>
                  <a:pt x="32" y="53"/>
                  <a:pt x="32" y="53"/>
                </a:cubicBezTo>
                <a:cubicBezTo>
                  <a:pt x="32" y="50"/>
                  <a:pt x="32" y="50"/>
                  <a:pt x="32" y="50"/>
                </a:cubicBezTo>
                <a:cubicBezTo>
                  <a:pt x="40" y="38"/>
                  <a:pt x="40" y="38"/>
                  <a:pt x="40" y="38"/>
                </a:cubicBezTo>
                <a:cubicBezTo>
                  <a:pt x="41" y="36"/>
                  <a:pt x="42" y="34"/>
                  <a:pt x="42" y="32"/>
                </a:cubicBezTo>
                <a:cubicBezTo>
                  <a:pt x="42" y="31"/>
                  <a:pt x="42" y="30"/>
                  <a:pt x="41" y="30"/>
                </a:cubicBezTo>
                <a:cubicBezTo>
                  <a:pt x="40" y="30"/>
                  <a:pt x="40" y="31"/>
                  <a:pt x="40" y="31"/>
                </a:cubicBezTo>
                <a:cubicBezTo>
                  <a:pt x="39" y="36"/>
                  <a:pt x="39" y="36"/>
                  <a:pt x="39" y="36"/>
                </a:cubicBezTo>
                <a:cubicBezTo>
                  <a:pt x="34" y="36"/>
                  <a:pt x="34" y="36"/>
                  <a:pt x="34" y="36"/>
                </a:cubicBezTo>
                <a:cubicBezTo>
                  <a:pt x="34" y="31"/>
                  <a:pt x="34" y="31"/>
                  <a:pt x="34" y="31"/>
                </a:cubicBezTo>
                <a:cubicBezTo>
                  <a:pt x="35" y="28"/>
                  <a:pt x="37" y="26"/>
                  <a:pt x="42" y="26"/>
                </a:cubicBezTo>
                <a:cubicBezTo>
                  <a:pt x="44" y="26"/>
                  <a:pt x="46" y="27"/>
                  <a:pt x="47" y="28"/>
                </a:cubicBezTo>
                <a:cubicBezTo>
                  <a:pt x="48" y="29"/>
                  <a:pt x="48" y="31"/>
                  <a:pt x="47" y="34"/>
                </a:cubicBezTo>
                <a:cubicBezTo>
                  <a:pt x="47" y="35"/>
                  <a:pt x="47" y="36"/>
                  <a:pt x="47" y="37"/>
                </a:cubicBezTo>
                <a:cubicBezTo>
                  <a:pt x="38" y="50"/>
                  <a:pt x="38" y="50"/>
                  <a:pt x="38" y="50"/>
                </a:cubicBezTo>
                <a:cubicBezTo>
                  <a:pt x="46" y="50"/>
                  <a:pt x="46" y="50"/>
                  <a:pt x="46" y="50"/>
                </a:cubicBezTo>
                <a:cubicBezTo>
                  <a:pt x="45" y="53"/>
                  <a:pt x="45" y="53"/>
                  <a:pt x="45" y="53"/>
                </a:cubicBezTo>
                <a:close/>
                <a:moveTo>
                  <a:pt x="63" y="50"/>
                </a:moveTo>
                <a:cubicBezTo>
                  <a:pt x="60" y="50"/>
                  <a:pt x="60" y="50"/>
                  <a:pt x="60" y="50"/>
                </a:cubicBezTo>
                <a:cubicBezTo>
                  <a:pt x="60" y="53"/>
                  <a:pt x="60" y="53"/>
                  <a:pt x="60" y="53"/>
                </a:cubicBezTo>
                <a:cubicBezTo>
                  <a:pt x="54" y="53"/>
                  <a:pt x="54" y="53"/>
                  <a:pt x="54" y="53"/>
                </a:cubicBezTo>
                <a:cubicBezTo>
                  <a:pt x="54" y="50"/>
                  <a:pt x="54" y="50"/>
                  <a:pt x="54" y="50"/>
                </a:cubicBezTo>
                <a:cubicBezTo>
                  <a:pt x="46" y="50"/>
                  <a:pt x="46" y="50"/>
                  <a:pt x="46" y="50"/>
                </a:cubicBezTo>
                <a:cubicBezTo>
                  <a:pt x="47" y="46"/>
                  <a:pt x="47" y="46"/>
                  <a:pt x="47" y="46"/>
                </a:cubicBezTo>
                <a:cubicBezTo>
                  <a:pt x="55" y="26"/>
                  <a:pt x="55" y="26"/>
                  <a:pt x="55" y="26"/>
                </a:cubicBezTo>
                <a:cubicBezTo>
                  <a:pt x="63" y="26"/>
                  <a:pt x="63" y="26"/>
                  <a:pt x="63" y="26"/>
                </a:cubicBezTo>
                <a:cubicBezTo>
                  <a:pt x="61" y="46"/>
                  <a:pt x="61" y="46"/>
                  <a:pt x="61" y="46"/>
                </a:cubicBezTo>
                <a:cubicBezTo>
                  <a:pt x="63" y="46"/>
                  <a:pt x="63" y="46"/>
                  <a:pt x="63" y="46"/>
                </a:cubicBezTo>
                <a:cubicBezTo>
                  <a:pt x="63" y="50"/>
                  <a:pt x="63" y="50"/>
                  <a:pt x="63" y="50"/>
                </a:cubicBezTo>
                <a:close/>
                <a:moveTo>
                  <a:pt x="55" y="46"/>
                </a:moveTo>
                <a:cubicBezTo>
                  <a:pt x="52" y="46"/>
                  <a:pt x="52" y="46"/>
                  <a:pt x="52" y="46"/>
                </a:cubicBezTo>
                <a:cubicBezTo>
                  <a:pt x="56" y="35"/>
                  <a:pt x="56" y="35"/>
                  <a:pt x="56" y="35"/>
                </a:cubicBezTo>
                <a:cubicBezTo>
                  <a:pt x="55" y="46"/>
                  <a:pt x="55" y="46"/>
                  <a:pt x="55" y="46"/>
                </a:cubicBezTo>
                <a:close/>
                <a:moveTo>
                  <a:pt x="43" y="0"/>
                </a:moveTo>
                <a:cubicBezTo>
                  <a:pt x="54" y="0"/>
                  <a:pt x="65" y="5"/>
                  <a:pt x="72" y="12"/>
                </a:cubicBezTo>
                <a:cubicBezTo>
                  <a:pt x="80" y="20"/>
                  <a:pt x="84" y="30"/>
                  <a:pt x="84" y="41"/>
                </a:cubicBezTo>
                <a:cubicBezTo>
                  <a:pt x="84" y="53"/>
                  <a:pt x="80" y="63"/>
                  <a:pt x="72" y="71"/>
                </a:cubicBezTo>
                <a:cubicBezTo>
                  <a:pt x="70" y="73"/>
                  <a:pt x="68" y="75"/>
                  <a:pt x="65" y="76"/>
                </a:cubicBezTo>
                <a:cubicBezTo>
                  <a:pt x="65" y="75"/>
                  <a:pt x="64" y="74"/>
                  <a:pt x="63" y="73"/>
                </a:cubicBezTo>
                <a:cubicBezTo>
                  <a:pt x="59" y="69"/>
                  <a:pt x="59" y="69"/>
                  <a:pt x="59" y="69"/>
                </a:cubicBezTo>
                <a:cubicBezTo>
                  <a:pt x="61" y="68"/>
                  <a:pt x="64" y="66"/>
                  <a:pt x="66" y="64"/>
                </a:cubicBezTo>
                <a:cubicBezTo>
                  <a:pt x="71" y="58"/>
                  <a:pt x="75" y="50"/>
                  <a:pt x="75" y="41"/>
                </a:cubicBezTo>
                <a:cubicBezTo>
                  <a:pt x="75" y="33"/>
                  <a:pt x="71" y="25"/>
                  <a:pt x="66" y="19"/>
                </a:cubicBezTo>
                <a:cubicBezTo>
                  <a:pt x="60" y="13"/>
                  <a:pt x="52" y="10"/>
                  <a:pt x="43" y="10"/>
                </a:cubicBezTo>
                <a:cubicBezTo>
                  <a:pt x="39" y="10"/>
                  <a:pt x="35" y="11"/>
                  <a:pt x="31" y="12"/>
                </a:cubicBezTo>
                <a:cubicBezTo>
                  <a:pt x="29" y="6"/>
                  <a:pt x="29" y="6"/>
                  <a:pt x="29" y="6"/>
                </a:cubicBezTo>
                <a:cubicBezTo>
                  <a:pt x="29" y="5"/>
                  <a:pt x="28" y="4"/>
                  <a:pt x="28" y="3"/>
                </a:cubicBezTo>
                <a:cubicBezTo>
                  <a:pt x="33" y="1"/>
                  <a:pt x="38" y="0"/>
                  <a:pt x="43" y="0"/>
                </a:cubicBezTo>
                <a:close/>
              </a:path>
            </a:pathLst>
          </a:custGeom>
          <a:solidFill>
            <a:schemeClr val="accent2"/>
          </a:solidFill>
          <a:ln>
            <a:noFill/>
          </a:ln>
        </p:spPr>
        <p:txBody>
          <a:bodyPr vert="horz" wrap="square" lIns="68575" tIns="34288" rIns="68575" bIns="34288"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endParaRPr lang="zh-CN" altLang="en-US" sz="1300" dirty="0">
              <a:solidFill>
                <a:prstClr val="black"/>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15" name="TextBox 12"/>
          <p:cNvSpPr txBox="1"/>
          <p:nvPr/>
        </p:nvSpPr>
        <p:spPr>
          <a:xfrm>
            <a:off x="5231130" y="3041650"/>
            <a:ext cx="3548380" cy="553720"/>
          </a:xfrm>
          <a:prstGeom prst="rect">
            <a:avLst/>
          </a:prstGeom>
          <a:noFill/>
        </p:spPr>
        <p:txBody>
          <a:bodyPr wrap="square" lIns="0" tIns="0" rIns="0" bIns="0" rtlCol="0">
            <a:spAutoFit/>
          </a:bodyPr>
          <a:lstStyle/>
          <a:p>
            <a:pPr marL="0" lvl="0" indent="0" algn="l" eaLnBrk="1" hangingPunct="1">
              <a:spcBef>
                <a:spcPct val="50000"/>
              </a:spcBef>
              <a:buClrTx/>
              <a:buSzTx/>
              <a:buFontTx/>
              <a:buNone/>
            </a:pPr>
            <a:r>
              <a:rPr lang="zh-CN" altLang="en-US" b="1" dirty="0">
                <a:latin typeface="Times New Roman" panose="02020603050405020304" pitchFamily="18" charset="0"/>
                <a:ea typeface="楷体_GB2312" pitchFamily="49" charset="-122"/>
                <a:sym typeface="+mn-ea"/>
              </a:rPr>
              <a:t>大多数软件在设计时没有考虑将来的修改</a:t>
            </a:r>
            <a:endParaRPr lang="en-GB" b="1" dirty="0">
              <a:solidFill>
                <a:schemeClr val="bg1">
                  <a:lumMod val="65000"/>
                </a:schemeClr>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16" name="文本框 15"/>
          <p:cNvSpPr txBox="1"/>
          <p:nvPr/>
        </p:nvSpPr>
        <p:spPr>
          <a:xfrm>
            <a:off x="5231130" y="3933190"/>
            <a:ext cx="3630930" cy="368300"/>
          </a:xfrm>
          <a:prstGeom prst="rect">
            <a:avLst/>
          </a:prstGeom>
          <a:noFill/>
        </p:spPr>
        <p:txBody>
          <a:bodyPr wrap="none" rtlCol="0" anchor="t">
            <a:spAutoFit/>
          </a:bodyPr>
          <a:lstStyle/>
          <a:p>
            <a:pPr marL="0" lvl="0" indent="0" algn="l" eaLnBrk="1" hangingPunct="1">
              <a:spcBef>
                <a:spcPct val="0"/>
              </a:spcBef>
              <a:buClrTx/>
              <a:buSzTx/>
              <a:buFontTx/>
              <a:buNone/>
            </a:pPr>
            <a:r>
              <a:rPr lang="zh-CN" altLang="en-US" b="1" dirty="0">
                <a:latin typeface="Arial" panose="020B0604020202020204" pitchFamily="34" charset="0"/>
                <a:ea typeface="楷体_GB2312" pitchFamily="49" charset="-122"/>
                <a:sym typeface="+mn-ea"/>
              </a:rPr>
              <a:t>软件维护不是一项吸引人的工作。</a:t>
            </a:r>
            <a:endParaRPr lang="zh-CN" altLang="en-US"/>
          </a:p>
        </p:txBody>
      </p:sp>
    </p:spTree>
  </p:cSld>
  <p:clrMapOvr>
    <a:masterClrMapping/>
  </p:clrMapOvr>
  <p:transition spd="med" advClick="0" advTm="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par>
                          <p:cTn id="15" fill="hold">
                            <p:stCondLst>
                              <p:cond delay="1000"/>
                            </p:stCondLst>
                            <p:childTnLst>
                              <p:par>
                                <p:cTn id="16" presetID="2" presetClass="entr" presetSubtype="8"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0-#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animEffect transition="in" filter="fade">
                                      <p:cBhvr>
                                        <p:cTn id="25" dur="500"/>
                                        <p:tgtEl>
                                          <p:spTgt spid="7"/>
                                        </p:tgtEl>
                                      </p:cBhvr>
                                    </p:animEffect>
                                  </p:childTnLst>
                                </p:cTn>
                              </p:par>
                            </p:childTnLst>
                          </p:cTn>
                        </p:par>
                        <p:par>
                          <p:cTn id="26" fill="hold">
                            <p:stCondLst>
                              <p:cond delay="2000"/>
                            </p:stCondLst>
                            <p:childTnLst>
                              <p:par>
                                <p:cTn id="27" presetID="2" presetClass="entr" presetSubtype="8"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0-#ppt_w/2"/>
                                          </p:val>
                                        </p:tav>
                                        <p:tav tm="100000">
                                          <p:val>
                                            <p:strVal val="#ppt_x"/>
                                          </p:val>
                                        </p:tav>
                                      </p:tavLst>
                                    </p:anim>
                                    <p:anim calcmode="lin" valueType="num">
                                      <p:cBhvr additive="base">
                                        <p:cTn id="30" dur="500" fill="hold"/>
                                        <p:tgtEl>
                                          <p:spTgt spid="10"/>
                                        </p:tgtEl>
                                        <p:attrNameLst>
                                          <p:attrName>ppt_y</p:attrName>
                                        </p:attrNameLst>
                                      </p:cBhvr>
                                      <p:tavLst>
                                        <p:tav tm="0">
                                          <p:val>
                                            <p:strVal val="#ppt_y"/>
                                          </p:val>
                                        </p:tav>
                                        <p:tav tm="100000">
                                          <p:val>
                                            <p:strVal val="#ppt_y"/>
                                          </p:val>
                                        </p:tav>
                                      </p:tavLst>
                                    </p:anim>
                                  </p:childTnLst>
                                </p:cTn>
                              </p:par>
                            </p:childTnLst>
                          </p:cTn>
                        </p:par>
                        <p:par>
                          <p:cTn id="31" fill="hold">
                            <p:stCondLst>
                              <p:cond delay="2500"/>
                            </p:stCondLst>
                            <p:childTnLst>
                              <p:par>
                                <p:cTn id="32" presetID="53" presetClass="entr" presetSubtype="16"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p:cTn id="34" dur="500" fill="hold"/>
                                        <p:tgtEl>
                                          <p:spTgt spid="11"/>
                                        </p:tgtEl>
                                        <p:attrNameLst>
                                          <p:attrName>ppt_w</p:attrName>
                                        </p:attrNameLst>
                                      </p:cBhvr>
                                      <p:tavLst>
                                        <p:tav tm="0">
                                          <p:val>
                                            <p:fltVal val="0"/>
                                          </p:val>
                                        </p:tav>
                                        <p:tav tm="100000">
                                          <p:val>
                                            <p:strVal val="#ppt_w"/>
                                          </p:val>
                                        </p:tav>
                                      </p:tavLst>
                                    </p:anim>
                                    <p:anim calcmode="lin" valueType="num">
                                      <p:cBhvr>
                                        <p:cTn id="35" dur="500" fill="hold"/>
                                        <p:tgtEl>
                                          <p:spTgt spid="11"/>
                                        </p:tgtEl>
                                        <p:attrNameLst>
                                          <p:attrName>ppt_h</p:attrName>
                                        </p:attrNameLst>
                                      </p:cBhvr>
                                      <p:tavLst>
                                        <p:tav tm="0">
                                          <p:val>
                                            <p:fltVal val="0"/>
                                          </p:val>
                                        </p:tav>
                                        <p:tav tm="100000">
                                          <p:val>
                                            <p:strVal val="#ppt_h"/>
                                          </p:val>
                                        </p:tav>
                                      </p:tavLst>
                                    </p:anim>
                                    <p:animEffect transition="in" filter="fade">
                                      <p:cBhvr>
                                        <p:cTn id="36" dur="500"/>
                                        <p:tgtEl>
                                          <p:spTgt spid="11"/>
                                        </p:tgtEl>
                                      </p:cBhvr>
                                    </p:animEffect>
                                  </p:childTnLst>
                                </p:cTn>
                              </p:par>
                            </p:childTnLst>
                          </p:cTn>
                        </p:par>
                        <p:par>
                          <p:cTn id="37" fill="hold">
                            <p:stCondLst>
                              <p:cond delay="3000"/>
                            </p:stCondLst>
                            <p:childTnLst>
                              <p:par>
                                <p:cTn id="38" presetID="2" presetClass="entr" presetSubtype="8"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additive="base">
                                        <p:cTn id="40" dur="500" fill="hold"/>
                                        <p:tgtEl>
                                          <p:spTgt spid="13"/>
                                        </p:tgtEl>
                                        <p:attrNameLst>
                                          <p:attrName>ppt_x</p:attrName>
                                        </p:attrNameLst>
                                      </p:cBhvr>
                                      <p:tavLst>
                                        <p:tav tm="0">
                                          <p:val>
                                            <p:strVal val="0-#ppt_w/2"/>
                                          </p:val>
                                        </p:tav>
                                        <p:tav tm="100000">
                                          <p:val>
                                            <p:strVal val="#ppt_x"/>
                                          </p:val>
                                        </p:tav>
                                      </p:tavLst>
                                    </p:anim>
                                    <p:anim calcmode="lin" valueType="num">
                                      <p:cBhvr additive="base">
                                        <p:cTn id="41" dur="500" fill="hold"/>
                                        <p:tgtEl>
                                          <p:spTgt spid="13"/>
                                        </p:tgtEl>
                                        <p:attrNameLst>
                                          <p:attrName>ppt_y</p:attrName>
                                        </p:attrNameLst>
                                      </p:cBhvr>
                                      <p:tavLst>
                                        <p:tav tm="0">
                                          <p:val>
                                            <p:strVal val="#ppt_y"/>
                                          </p:val>
                                        </p:tav>
                                        <p:tav tm="100000">
                                          <p:val>
                                            <p:strVal val="#ppt_y"/>
                                          </p:val>
                                        </p:tav>
                                      </p:tavLst>
                                    </p:anim>
                                  </p:childTnLst>
                                </p:cTn>
                              </p:par>
                            </p:childTnLst>
                          </p:cTn>
                        </p:par>
                        <p:par>
                          <p:cTn id="42" fill="hold">
                            <p:stCondLst>
                              <p:cond delay="3500"/>
                            </p:stCondLst>
                            <p:childTnLst>
                              <p:par>
                                <p:cTn id="43" presetID="53" presetClass="entr" presetSubtype="16" fill="hold" grpId="0" nodeType="afterEffect">
                                  <p:stCondLst>
                                    <p:cond delay="0"/>
                                  </p:stCondLst>
                                  <p:childTnLst>
                                    <p:set>
                                      <p:cBhvr>
                                        <p:cTn id="44" dur="1" fill="hold">
                                          <p:stCondLst>
                                            <p:cond delay="0"/>
                                          </p:stCondLst>
                                        </p:cTn>
                                        <p:tgtEl>
                                          <p:spTgt spid="3"/>
                                        </p:tgtEl>
                                        <p:attrNameLst>
                                          <p:attrName>style.visibility</p:attrName>
                                        </p:attrNameLst>
                                      </p:cBhvr>
                                      <p:to>
                                        <p:strVal val="visible"/>
                                      </p:to>
                                    </p:set>
                                    <p:anim calcmode="lin" valueType="num">
                                      <p:cBhvr>
                                        <p:cTn id="45" dur="500" fill="hold"/>
                                        <p:tgtEl>
                                          <p:spTgt spid="3"/>
                                        </p:tgtEl>
                                        <p:attrNameLst>
                                          <p:attrName>ppt_w</p:attrName>
                                        </p:attrNameLst>
                                      </p:cBhvr>
                                      <p:tavLst>
                                        <p:tav tm="0">
                                          <p:val>
                                            <p:fltVal val="0"/>
                                          </p:val>
                                        </p:tav>
                                        <p:tav tm="100000">
                                          <p:val>
                                            <p:strVal val="#ppt_w"/>
                                          </p:val>
                                        </p:tav>
                                      </p:tavLst>
                                    </p:anim>
                                    <p:anim calcmode="lin" valueType="num">
                                      <p:cBhvr>
                                        <p:cTn id="46" dur="500" fill="hold"/>
                                        <p:tgtEl>
                                          <p:spTgt spid="3"/>
                                        </p:tgtEl>
                                        <p:attrNameLst>
                                          <p:attrName>ppt_h</p:attrName>
                                        </p:attrNameLst>
                                      </p:cBhvr>
                                      <p:tavLst>
                                        <p:tav tm="0">
                                          <p:val>
                                            <p:fltVal val="0"/>
                                          </p:val>
                                        </p:tav>
                                        <p:tav tm="100000">
                                          <p:val>
                                            <p:strVal val="#ppt_h"/>
                                          </p:val>
                                        </p:tav>
                                      </p:tavLst>
                                    </p:anim>
                                    <p:animEffect transition="in" filter="fade">
                                      <p:cBhvr>
                                        <p:cTn id="47" dur="500"/>
                                        <p:tgtEl>
                                          <p:spTgt spid="3"/>
                                        </p:tgtEl>
                                      </p:cBhvr>
                                    </p:animEffect>
                                  </p:childTnLst>
                                </p:cTn>
                              </p:par>
                            </p:childTnLst>
                          </p:cTn>
                        </p:par>
                        <p:par>
                          <p:cTn id="48" fill="hold">
                            <p:stCondLst>
                              <p:cond delay="4000"/>
                            </p:stCondLst>
                            <p:childTnLst>
                              <p:par>
                                <p:cTn id="49" presetID="53" presetClass="entr" presetSubtype="16" fill="hold" grpId="0" nodeType="afterEffect">
                                  <p:stCondLst>
                                    <p:cond delay="0"/>
                                  </p:stCondLst>
                                  <p:childTnLst>
                                    <p:set>
                                      <p:cBhvr>
                                        <p:cTn id="50" dur="1" fill="hold">
                                          <p:stCondLst>
                                            <p:cond delay="0"/>
                                          </p:stCondLst>
                                        </p:cTn>
                                        <p:tgtEl>
                                          <p:spTgt spid="4"/>
                                        </p:tgtEl>
                                        <p:attrNameLst>
                                          <p:attrName>style.visibility</p:attrName>
                                        </p:attrNameLst>
                                      </p:cBhvr>
                                      <p:to>
                                        <p:strVal val="visible"/>
                                      </p:to>
                                    </p:set>
                                    <p:anim calcmode="lin" valueType="num">
                                      <p:cBhvr>
                                        <p:cTn id="51" dur="500" fill="hold"/>
                                        <p:tgtEl>
                                          <p:spTgt spid="4"/>
                                        </p:tgtEl>
                                        <p:attrNameLst>
                                          <p:attrName>ppt_w</p:attrName>
                                        </p:attrNameLst>
                                      </p:cBhvr>
                                      <p:tavLst>
                                        <p:tav tm="0">
                                          <p:val>
                                            <p:fltVal val="0"/>
                                          </p:val>
                                        </p:tav>
                                        <p:tav tm="100000">
                                          <p:val>
                                            <p:strVal val="#ppt_w"/>
                                          </p:val>
                                        </p:tav>
                                      </p:tavLst>
                                    </p:anim>
                                    <p:anim calcmode="lin" valueType="num">
                                      <p:cBhvr>
                                        <p:cTn id="52" dur="500" fill="hold"/>
                                        <p:tgtEl>
                                          <p:spTgt spid="4"/>
                                        </p:tgtEl>
                                        <p:attrNameLst>
                                          <p:attrName>ppt_h</p:attrName>
                                        </p:attrNameLst>
                                      </p:cBhvr>
                                      <p:tavLst>
                                        <p:tav tm="0">
                                          <p:val>
                                            <p:fltVal val="0"/>
                                          </p:val>
                                        </p:tav>
                                        <p:tav tm="100000">
                                          <p:val>
                                            <p:strVal val="#ppt_h"/>
                                          </p:val>
                                        </p:tav>
                                      </p:tavLst>
                                    </p:anim>
                                    <p:animEffect transition="in" filter="fade">
                                      <p:cBhvr>
                                        <p:cTn id="53" dur="500"/>
                                        <p:tgtEl>
                                          <p:spTgt spid="4"/>
                                        </p:tgtEl>
                                      </p:cBhvr>
                                    </p:animEffect>
                                  </p:childTnLst>
                                </p:cTn>
                              </p:par>
                            </p:childTnLst>
                          </p:cTn>
                        </p:par>
                        <p:par>
                          <p:cTn id="54" fill="hold">
                            <p:stCondLst>
                              <p:cond delay="4500"/>
                            </p:stCondLst>
                            <p:childTnLst>
                              <p:par>
                                <p:cTn id="55" presetID="2" presetClass="entr" presetSubtype="8" fill="hold" grpId="0" nodeType="after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additive="base">
                                        <p:cTn id="57" dur="500" fill="hold"/>
                                        <p:tgtEl>
                                          <p:spTgt spid="15"/>
                                        </p:tgtEl>
                                        <p:attrNameLst>
                                          <p:attrName>ppt_x</p:attrName>
                                        </p:attrNameLst>
                                      </p:cBhvr>
                                      <p:tavLst>
                                        <p:tav tm="0">
                                          <p:val>
                                            <p:strVal val="0-#ppt_w/2"/>
                                          </p:val>
                                        </p:tav>
                                        <p:tav tm="100000">
                                          <p:val>
                                            <p:strVal val="#ppt_x"/>
                                          </p:val>
                                        </p:tav>
                                      </p:tavLst>
                                    </p:anim>
                                    <p:anim calcmode="lin" valueType="num">
                                      <p:cBhvr additive="base">
                                        <p:cTn id="5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ldLvl="0" animBg="1"/>
      <p:bldP spid="7" grpId="0" bldLvl="0" animBg="1"/>
      <p:bldP spid="8" grpId="0"/>
      <p:bldP spid="10" grpId="0"/>
      <p:bldP spid="11" grpId="0" bldLvl="0" animBg="1"/>
      <p:bldP spid="13" grpId="0"/>
      <p:bldP spid="3" grpId="0" bldLvl="0" animBg="1"/>
      <p:bldP spid="4" grpId="0" bldLvl="0" animBg="1"/>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6016" y="0"/>
            <a:ext cx="3860037" cy="5143500"/>
          </a:xfrm>
          <a:prstGeom prst="rect">
            <a:avLst/>
          </a:prstGeom>
        </p:spPr>
      </p:pic>
      <p:sp>
        <p:nvSpPr>
          <p:cNvPr id="8" name="椭圆 7"/>
          <p:cNvSpPr/>
          <p:nvPr/>
        </p:nvSpPr>
        <p:spPr>
          <a:xfrm>
            <a:off x="2439353" y="1419622"/>
            <a:ext cx="1012073" cy="10121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1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04</a:t>
            </a:r>
            <a:endParaRPr lang="zh-CN" altLang="en-US" sz="31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9" name="MH_Entry_1"/>
          <p:cNvSpPr/>
          <p:nvPr>
            <p:custDataLst>
              <p:tags r:id="rId1"/>
            </p:custDataLst>
          </p:nvPr>
        </p:nvSpPr>
        <p:spPr>
          <a:xfrm>
            <a:off x="1475656" y="2524301"/>
            <a:ext cx="2939470" cy="70739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ctr"/>
            <a:r>
              <a:rPr lang="zh-CN" altLang="en-US" sz="3200" b="1" dirty="0">
                <a:solidFill>
                  <a:schemeClr val="accent1"/>
                </a:solidFill>
                <a:latin typeface="inpin heiti" panose="00000500000000000000" pitchFamily="2" charset="-122"/>
                <a:ea typeface="inpin heiti" panose="00000500000000000000" pitchFamily="2" charset="-122"/>
                <a:sym typeface="inpin heiti" panose="00000500000000000000" pitchFamily="2" charset="-122"/>
              </a:rPr>
              <a:t>小结</a:t>
            </a:r>
            <a:endParaRPr lang="en-US" altLang="zh-CN" sz="3200" b="1" dirty="0">
              <a:solidFill>
                <a:schemeClr val="accent1"/>
              </a:solidFill>
              <a:latin typeface="inpin heiti" panose="00000500000000000000" pitchFamily="2" charset="-122"/>
              <a:ea typeface="inpin heiti" panose="00000500000000000000" pitchFamily="2" charset="-122"/>
              <a:sym typeface="inpin heiti" panose="00000500000000000000" pitchFamily="2" charset="-122"/>
            </a:endParaRPr>
          </a:p>
          <a:p>
            <a:pPr algn="ctr"/>
            <a:endParaRPr lang="zh-CN" altLang="en-US" sz="1400" dirty="0">
              <a:solidFill>
                <a:schemeClr val="accent1"/>
              </a:solidFill>
              <a:latin typeface="inpin heiti" panose="00000500000000000000" pitchFamily="2" charset="-122"/>
              <a:ea typeface="inpin heiti" panose="00000500000000000000" pitchFamily="2" charset="-122"/>
              <a:sym typeface="inpin heiti" panose="00000500000000000000" pitchFamily="2" charset="-122"/>
            </a:endParaRPr>
          </a:p>
        </p:txBody>
      </p:sp>
    </p:spTree>
  </p:cSld>
  <p:clrMapOvr>
    <a:masterClrMapping/>
  </p:clrMapOvr>
  <p:transition spd="med"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strVal val="#ppt_w+.3"/>
                                          </p:val>
                                        </p:tav>
                                        <p:tav tm="100000">
                                          <p:val>
                                            <p:strVal val="#ppt_w"/>
                                          </p:val>
                                        </p:tav>
                                      </p:tavLst>
                                    </p:anim>
                                    <p:anim calcmode="lin" valueType="num">
                                      <p:cBhvr>
                                        <p:cTn id="8" dur="1000" fill="hold"/>
                                        <p:tgtEl>
                                          <p:spTgt spid="15"/>
                                        </p:tgtEl>
                                        <p:attrNameLst>
                                          <p:attrName>ppt_h</p:attrName>
                                        </p:attrNameLst>
                                      </p:cBhvr>
                                      <p:tavLst>
                                        <p:tav tm="0">
                                          <p:val>
                                            <p:strVal val="#ppt_h"/>
                                          </p:val>
                                        </p:tav>
                                        <p:tav tm="100000">
                                          <p:val>
                                            <p:strVal val="#ppt_h"/>
                                          </p:val>
                                        </p:tav>
                                      </p:tavLst>
                                    </p:anim>
                                    <p:animEffect transition="in" filter="fade">
                                      <p:cBhvr>
                                        <p:cTn id="9" dur="10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accel="4000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1500" fill="hold"/>
                                        <p:tgtEl>
                                          <p:spTgt spid="8"/>
                                        </p:tgtEl>
                                        <p:attrNameLst>
                                          <p:attrName>ppt_x</p:attrName>
                                        </p:attrNameLst>
                                      </p:cBhvr>
                                      <p:tavLst>
                                        <p:tav tm="0">
                                          <p:val>
                                            <p:strVal val="#ppt_x"/>
                                          </p:val>
                                        </p:tav>
                                        <p:tav tm="100000">
                                          <p:val>
                                            <p:strVal val="#ppt_x"/>
                                          </p:val>
                                        </p:tav>
                                      </p:tavLst>
                                    </p:anim>
                                    <p:anim calcmode="lin" valueType="num">
                                      <p:cBhvr additive="base">
                                        <p:cTn id="15" dur="1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56" presetClass="entr" presetSubtype="0" fill="hold" grpId="0" nodeType="clickEffect">
                                  <p:stCondLst>
                                    <p:cond delay="0"/>
                                  </p:stCondLst>
                                  <p:iterate type="lt">
                                    <p:tmPct val="10000"/>
                                  </p:iterate>
                                  <p:childTnLst>
                                    <p:set>
                                      <p:cBhvr>
                                        <p:cTn id="19" dur="1" fill="hold">
                                          <p:stCondLst>
                                            <p:cond delay="0"/>
                                          </p:stCondLst>
                                        </p:cTn>
                                        <p:tgtEl>
                                          <p:spTgt spid="9"/>
                                        </p:tgtEl>
                                        <p:attrNameLst>
                                          <p:attrName>style.visibility</p:attrName>
                                        </p:attrNameLst>
                                      </p:cBhvr>
                                      <p:to>
                                        <p:strVal val="visible"/>
                                      </p:to>
                                    </p:set>
                                    <p:anim by="(-#ppt_w*2)" calcmode="lin" valueType="num">
                                      <p:cBhvr rctx="PPT">
                                        <p:cTn id="20" dur="500" autoRev="1" fill="hold">
                                          <p:stCondLst>
                                            <p:cond delay="0"/>
                                          </p:stCondLst>
                                        </p:cTn>
                                        <p:tgtEl>
                                          <p:spTgt spid="9"/>
                                        </p:tgtEl>
                                        <p:attrNameLst>
                                          <p:attrName>ppt_w</p:attrName>
                                        </p:attrNameLst>
                                      </p:cBhvr>
                                    </p:anim>
                                    <p:anim by="(#ppt_w*0.50)" calcmode="lin" valueType="num">
                                      <p:cBhvr>
                                        <p:cTn id="21" dur="500" decel="50000" autoRev="1" fill="hold">
                                          <p:stCondLst>
                                            <p:cond delay="0"/>
                                          </p:stCondLst>
                                        </p:cTn>
                                        <p:tgtEl>
                                          <p:spTgt spid="9"/>
                                        </p:tgtEl>
                                        <p:attrNameLst>
                                          <p:attrName>ppt_x</p:attrName>
                                        </p:attrNameLst>
                                      </p:cBhvr>
                                    </p:anim>
                                    <p:anim from="(-#ppt_h/2)" to="(#ppt_y)" calcmode="lin" valueType="num">
                                      <p:cBhvr>
                                        <p:cTn id="22" dur="1000" fill="hold">
                                          <p:stCondLst>
                                            <p:cond delay="0"/>
                                          </p:stCondLst>
                                        </p:cTn>
                                        <p:tgtEl>
                                          <p:spTgt spid="9"/>
                                        </p:tgtEl>
                                        <p:attrNameLst>
                                          <p:attrName>ppt_y</p:attrName>
                                        </p:attrNameLst>
                                      </p:cBhvr>
                                    </p:anim>
                                    <p:animRot by="21600000">
                                      <p:cBhvr>
                                        <p:cTn id="23" dur="1000" fill="hold">
                                          <p:stCondLst>
                                            <p:cond delay="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6"/>
          <p:cNvSpPr/>
          <p:nvPr/>
        </p:nvSpPr>
        <p:spPr bwMode="auto">
          <a:xfrm>
            <a:off x="604520" y="889000"/>
            <a:ext cx="8482330" cy="3663315"/>
          </a:xfrm>
          <a:custGeom>
            <a:avLst/>
            <a:gdLst>
              <a:gd name="T0" fmla="*/ 16 w 1028"/>
              <a:gd name="T1" fmla="*/ 0 h 522"/>
              <a:gd name="T2" fmla="*/ 941 w 1028"/>
              <a:gd name="T3" fmla="*/ 0 h 522"/>
              <a:gd name="T4" fmla="*/ 958 w 1028"/>
              <a:gd name="T5" fmla="*/ 16 h 522"/>
              <a:gd name="T6" fmla="*/ 958 w 1028"/>
              <a:gd name="T7" fmla="*/ 225 h 522"/>
              <a:gd name="T8" fmla="*/ 1028 w 1028"/>
              <a:gd name="T9" fmla="*/ 262 h 522"/>
              <a:gd name="T10" fmla="*/ 958 w 1028"/>
              <a:gd name="T11" fmla="*/ 302 h 522"/>
              <a:gd name="T12" fmla="*/ 958 w 1028"/>
              <a:gd name="T13" fmla="*/ 506 h 522"/>
              <a:gd name="T14" fmla="*/ 941 w 1028"/>
              <a:gd name="T15" fmla="*/ 522 h 522"/>
              <a:gd name="T16" fmla="*/ 16 w 1028"/>
              <a:gd name="T17" fmla="*/ 522 h 522"/>
              <a:gd name="T18" fmla="*/ 0 w 1028"/>
              <a:gd name="T19" fmla="*/ 506 h 522"/>
              <a:gd name="T20" fmla="*/ 0 w 1028"/>
              <a:gd name="T21" fmla="*/ 16 h 522"/>
              <a:gd name="T22" fmla="*/ 16 w 1028"/>
              <a:gd name="T23"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28" h="522">
                <a:moveTo>
                  <a:pt x="16" y="0"/>
                </a:moveTo>
                <a:cubicBezTo>
                  <a:pt x="941" y="0"/>
                  <a:pt x="941" y="0"/>
                  <a:pt x="941" y="0"/>
                </a:cubicBezTo>
                <a:cubicBezTo>
                  <a:pt x="950" y="0"/>
                  <a:pt x="958" y="7"/>
                  <a:pt x="958" y="16"/>
                </a:cubicBezTo>
                <a:cubicBezTo>
                  <a:pt x="958" y="225"/>
                  <a:pt x="958" y="225"/>
                  <a:pt x="958" y="225"/>
                </a:cubicBezTo>
                <a:cubicBezTo>
                  <a:pt x="1028" y="262"/>
                  <a:pt x="1028" y="262"/>
                  <a:pt x="1028" y="262"/>
                </a:cubicBezTo>
                <a:cubicBezTo>
                  <a:pt x="958" y="302"/>
                  <a:pt x="958" y="302"/>
                  <a:pt x="958" y="302"/>
                </a:cubicBezTo>
                <a:cubicBezTo>
                  <a:pt x="958" y="506"/>
                  <a:pt x="958" y="506"/>
                  <a:pt x="958" y="506"/>
                </a:cubicBezTo>
                <a:cubicBezTo>
                  <a:pt x="958" y="514"/>
                  <a:pt x="950" y="522"/>
                  <a:pt x="941" y="522"/>
                </a:cubicBezTo>
                <a:cubicBezTo>
                  <a:pt x="16" y="522"/>
                  <a:pt x="16" y="522"/>
                  <a:pt x="16" y="522"/>
                </a:cubicBezTo>
                <a:cubicBezTo>
                  <a:pt x="7" y="522"/>
                  <a:pt x="0" y="514"/>
                  <a:pt x="0" y="506"/>
                </a:cubicBezTo>
                <a:cubicBezTo>
                  <a:pt x="0" y="16"/>
                  <a:pt x="0" y="16"/>
                  <a:pt x="0" y="16"/>
                </a:cubicBezTo>
                <a:cubicBezTo>
                  <a:pt x="0" y="7"/>
                  <a:pt x="7" y="0"/>
                  <a:pt x="16" y="0"/>
                </a:cubicBezTo>
                <a:close/>
              </a:path>
            </a:pathLst>
          </a:custGeom>
          <a:solidFill>
            <a:schemeClr val="accent1"/>
          </a:solidFill>
          <a:ln>
            <a:noFill/>
          </a:ln>
        </p:spPr>
        <p:txBody>
          <a:bodyPr vert="horz" wrap="square" lIns="68571" tIns="34285" rIns="68571" bIns="34285" numCol="1" anchor="t" anchorCtr="0" compatLnSpc="1"/>
          <a:lstStyle/>
          <a:p>
            <a:endParaRPr lang="en-US"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6" name="Text Box 10"/>
          <p:cNvSpPr txBox="1">
            <a:spLocks noChangeArrowheads="1"/>
          </p:cNvSpPr>
          <p:nvPr/>
        </p:nvSpPr>
        <p:spPr bwMode="auto">
          <a:xfrm>
            <a:off x="748665" y="922655"/>
            <a:ext cx="7647305" cy="3596640"/>
          </a:xfrm>
          <a:prstGeom prst="rect">
            <a:avLst/>
          </a:prstGeom>
          <a:noFill/>
          <a:ln w="9525">
            <a:noFill/>
            <a:miter lim="800000"/>
          </a:ln>
        </p:spPr>
        <p:txBody>
          <a:bodyPr wrap="square" lIns="34285" tIns="17143" rIns="34285" bIns="17143">
            <a:spAutoFit/>
          </a:bodyPr>
          <a:lstStyle/>
          <a:p>
            <a:pPr algn="just">
              <a:lnSpc>
                <a:spcPct val="90000"/>
              </a:lnSpc>
              <a:spcBef>
                <a:spcPct val="50000"/>
              </a:spcBef>
              <a:buClrTx/>
              <a:buSzTx/>
              <a:buFontTx/>
              <a:buNone/>
            </a:pPr>
            <a:endParaRPr lang="zh-CN" altLang="en-US" sz="2400" b="1" dirty="0"/>
          </a:p>
          <a:p>
            <a:pPr algn="l" defTabSz="815975">
              <a:lnSpc>
                <a:spcPct val="200000"/>
              </a:lnSpc>
            </a:pPr>
            <a:r>
              <a:rPr lang="en-US" altLang="zh-CN" sz="2400" b="1" dirty="0">
                <a:solidFill>
                  <a:schemeClr val="bg1"/>
                </a:solidFill>
                <a:latin typeface="inpin heiti" panose="00000500000000000000" pitchFamily="2" charset="-122"/>
                <a:ea typeface="inpin heiti" panose="00000500000000000000" pitchFamily="2" charset="-122"/>
                <a:cs typeface="Open Sans" pitchFamily="34" charset="0"/>
                <a:sym typeface="inpin heiti" panose="00000500000000000000" pitchFamily="2" charset="-122"/>
              </a:rPr>
              <a:t>	</a:t>
            </a:r>
            <a:r>
              <a:rPr lang="zh-CN" altLang="en-US" sz="2400" b="1" dirty="0">
                <a:solidFill>
                  <a:schemeClr val="bg1"/>
                </a:solidFill>
                <a:latin typeface="inpin heiti" panose="00000500000000000000" pitchFamily="2" charset="-122"/>
                <a:ea typeface="inpin heiti" panose="00000500000000000000" pitchFamily="2" charset="-122"/>
                <a:cs typeface="Open Sans" pitchFamily="34" charset="0"/>
                <a:sym typeface="inpin heiti" panose="00000500000000000000" pitchFamily="2" charset="-122"/>
              </a:rPr>
              <a:t>虽然前面述说的种种问题在现有的没采用软件工程的而思想开发出来，都或多或少的存在着。不应该把一种科学的方法学看作万应灵药，但是，软件共工程至少部分的解决了与维护有过的每一个问题</a:t>
            </a:r>
            <a:endParaRPr lang="en-US" sz="2400" b="1" dirty="0">
              <a:solidFill>
                <a:schemeClr val="bg1"/>
              </a:solidFill>
              <a:latin typeface="inpin heiti" panose="00000500000000000000" pitchFamily="2" charset="-122"/>
              <a:ea typeface="inpin heiti" panose="00000500000000000000" pitchFamily="2" charset="-122"/>
              <a:cs typeface="Open Sans" pitchFamily="34" charset="0"/>
              <a:sym typeface="inpin heiti" panose="00000500000000000000" pitchFamily="2" charset="-122"/>
            </a:endParaRPr>
          </a:p>
          <a:p>
            <a:pPr algn="ctr" defTabSz="815975">
              <a:lnSpc>
                <a:spcPct val="200000"/>
              </a:lnSpc>
            </a:pPr>
            <a:r>
              <a:rPr lang="en-US" sz="900" dirty="0">
                <a:solidFill>
                  <a:schemeClr val="bg1"/>
                </a:solidFill>
                <a:latin typeface="inpin heiti" panose="00000500000000000000" pitchFamily="2" charset="-122"/>
                <a:ea typeface="inpin heiti" panose="00000500000000000000" pitchFamily="2" charset="-122"/>
                <a:cs typeface="Open Sans" pitchFamily="34" charset="0"/>
                <a:sym typeface="inpin heiti" panose="00000500000000000000" pitchFamily="2" charset="-122"/>
              </a:rPr>
              <a:t> </a:t>
            </a:r>
          </a:p>
        </p:txBody>
      </p:sp>
      <p:sp>
        <p:nvSpPr>
          <p:cNvPr id="16" name="文本框 37"/>
          <p:cNvSpPr txBox="1"/>
          <p:nvPr userDrawn="1"/>
        </p:nvSpPr>
        <p:spPr>
          <a:xfrm>
            <a:off x="323528" y="289467"/>
            <a:ext cx="801370" cy="464185"/>
          </a:xfrm>
          <a:prstGeom prst="rect">
            <a:avLst/>
          </a:prstGeom>
          <a:noFill/>
        </p:spPr>
        <p:txBody>
          <a:bodyPr wrap="none" lIns="96434" tIns="48217" rIns="96434" bIns="48217" rtlCol="0">
            <a:spAutoFit/>
          </a:bodyPr>
          <a:lstStyle/>
          <a:p>
            <a:pPr algn="l" defTabSz="964565"/>
            <a:r>
              <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小结</a:t>
            </a:r>
          </a:p>
        </p:txBody>
      </p:sp>
    </p:spTree>
  </p:cSld>
  <p:clrMapOvr>
    <a:masterClrMapping/>
  </p:clrMapOvr>
  <p:transition spd="med" advClick="0"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anim calcmode="lin" valueType="num">
                                      <p:cBhvr>
                                        <p:cTn id="14" dur="500" fill="hold"/>
                                        <p:tgtEl>
                                          <p:spTgt spid="6"/>
                                        </p:tgtEl>
                                        <p:attrNameLst>
                                          <p:attrName>ppt_x</p:attrName>
                                        </p:attrNameLst>
                                      </p:cBhvr>
                                      <p:tavLst>
                                        <p:tav tm="0">
                                          <p:val>
                                            <p:strVal val="#ppt_x"/>
                                          </p:val>
                                        </p:tav>
                                        <p:tav tm="100000">
                                          <p:val>
                                            <p:strVal val="#ppt_x"/>
                                          </p:val>
                                        </p:tav>
                                      </p:tavLst>
                                    </p:anim>
                                    <p:anim calcmode="lin" valueType="num">
                                      <p:cBhvr>
                                        <p:cTn id="15"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09905" y="321945"/>
            <a:ext cx="897890" cy="521970"/>
          </a:xfrm>
          <a:prstGeom prst="rect">
            <a:avLst/>
          </a:prstGeom>
          <a:noFill/>
        </p:spPr>
        <p:txBody>
          <a:bodyPr wrap="none" rtlCol="0" anchor="t">
            <a:spAutoFit/>
          </a:bodyPr>
          <a:lstStyle/>
          <a:p>
            <a:pPr algn="l"/>
            <a:r>
              <a:rPr lang="zh-CN" altLang="en-US" sz="2800" b="1" dirty="0">
                <a:sym typeface="+mn-ea"/>
              </a:rPr>
              <a:t>习题</a:t>
            </a:r>
            <a:endParaRPr lang="zh-CN" altLang="en-US" sz="2800" b="1" dirty="0">
              <a:solidFill>
                <a:schemeClr val="tx1"/>
              </a:solidFill>
              <a:sym typeface="+mn-ea"/>
            </a:endParaRPr>
          </a:p>
        </p:txBody>
      </p:sp>
      <p:sp>
        <p:nvSpPr>
          <p:cNvPr id="138243" name="文本占位符 138242"/>
          <p:cNvSpPr>
            <a:spLocks noGrp="1"/>
          </p:cNvSpPr>
          <p:nvPr/>
        </p:nvSpPr>
        <p:spPr>
          <a:xfrm>
            <a:off x="654685" y="843915"/>
            <a:ext cx="7058660" cy="295783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Tx/>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9pPr>
          </a:lstStyle>
          <a:p>
            <a:pPr algn="just">
              <a:buFont typeface="Wingdings" panose="05000000000000000000" pitchFamily="2" charset="2"/>
              <a:buNone/>
            </a:pPr>
            <a:r>
              <a:rPr lang="zh-CN" altLang="en-US" sz="2400" b="1" dirty="0">
                <a:sym typeface="+mn-ea"/>
              </a:rPr>
              <a:t>假设自己的任务是对一个已有的软件做重大修改，而且只允许从下述文档中选取</a:t>
            </a:r>
            <a:r>
              <a:rPr lang="en-US" altLang="zh-CN" sz="2400" b="1" dirty="0">
                <a:sym typeface="+mn-ea"/>
              </a:rPr>
              <a:t>2</a:t>
            </a:r>
            <a:r>
              <a:rPr lang="zh-CN" altLang="en-US" sz="2400" b="1" dirty="0">
                <a:sym typeface="+mn-ea"/>
              </a:rPr>
              <a:t>份：</a:t>
            </a:r>
          </a:p>
          <a:p>
            <a:pPr algn="just">
              <a:buFont typeface="Wingdings" panose="05000000000000000000" pitchFamily="2" charset="2"/>
              <a:buNone/>
            </a:pPr>
            <a:r>
              <a:rPr lang="en-US" altLang="zh-CN" sz="2400" b="1" dirty="0">
                <a:sym typeface="+mn-ea"/>
              </a:rPr>
              <a:t>a</a:t>
            </a:r>
            <a:r>
              <a:rPr lang="zh-CN" altLang="en-US" sz="2400" b="1" dirty="0">
                <a:sym typeface="+mn-ea"/>
              </a:rPr>
              <a:t>、程序的规格说明 </a:t>
            </a:r>
          </a:p>
          <a:p>
            <a:pPr algn="just">
              <a:buFont typeface="Wingdings" panose="05000000000000000000" pitchFamily="2" charset="2"/>
              <a:buNone/>
            </a:pPr>
            <a:r>
              <a:rPr lang="en-US" altLang="zh-CN" sz="2400" b="1" dirty="0">
                <a:sym typeface="+mn-ea"/>
              </a:rPr>
              <a:t>b</a:t>
            </a:r>
            <a:r>
              <a:rPr lang="zh-CN" altLang="en-US" sz="2400" b="1" dirty="0">
                <a:sym typeface="+mn-ea"/>
              </a:rPr>
              <a:t>、程序的详细设计结果 </a:t>
            </a:r>
          </a:p>
          <a:p>
            <a:pPr algn="just">
              <a:buFont typeface="Wingdings" panose="05000000000000000000" pitchFamily="2" charset="2"/>
              <a:buNone/>
            </a:pPr>
            <a:r>
              <a:rPr lang="en-US" altLang="zh-CN" sz="2400" b="1" dirty="0">
                <a:sym typeface="+mn-ea"/>
              </a:rPr>
              <a:t>c</a:t>
            </a:r>
            <a:r>
              <a:rPr lang="zh-CN" altLang="en-US" sz="2400" b="1" dirty="0">
                <a:sym typeface="+mn-ea"/>
              </a:rPr>
              <a:t>、源程序清单</a:t>
            </a:r>
            <a:endParaRPr lang="en-US" altLang="zh-CN" sz="2400" b="1" dirty="0"/>
          </a:p>
          <a:p>
            <a:pPr algn="just">
              <a:buFont typeface="Wingdings" panose="05000000000000000000" pitchFamily="2" charset="2"/>
              <a:buNone/>
            </a:pPr>
            <a:r>
              <a:rPr lang="zh-CN" altLang="en-US" sz="2400" b="1" dirty="0">
                <a:sym typeface="+mn-ea"/>
              </a:rPr>
              <a:t>问题</a:t>
            </a:r>
            <a:r>
              <a:rPr lang="en-US" altLang="zh-CN" sz="2400" b="1" dirty="0">
                <a:sym typeface="+mn-ea"/>
              </a:rPr>
              <a:t>1</a:t>
            </a:r>
            <a:r>
              <a:rPr lang="zh-CN" altLang="en-US" sz="2400" b="1" dirty="0">
                <a:sym typeface="+mn-ea"/>
              </a:rPr>
              <a:t>：应选择哪</a:t>
            </a:r>
            <a:r>
              <a:rPr lang="en-US" altLang="zh-CN" sz="2400" b="1" dirty="0">
                <a:sym typeface="+mn-ea"/>
              </a:rPr>
              <a:t>2</a:t>
            </a:r>
            <a:r>
              <a:rPr lang="zh-CN" altLang="en-US" sz="2400" b="1" dirty="0">
                <a:sym typeface="+mn-ea"/>
              </a:rPr>
              <a:t>份文档？</a:t>
            </a:r>
            <a:endParaRPr lang="en-US" altLang="zh-CN" sz="2400" b="1" dirty="0">
              <a:sym typeface="+mn-ea"/>
            </a:endParaRPr>
          </a:p>
          <a:p>
            <a:pPr algn="just">
              <a:buFont typeface="Wingdings" panose="05000000000000000000" pitchFamily="2" charset="2"/>
              <a:buNone/>
            </a:pPr>
            <a:endParaRPr lang="en-US" altLang="zh-CN" sz="2400" b="1" dirty="0">
              <a:solidFill>
                <a:schemeClr val="tx1"/>
              </a:solidFill>
            </a:endParaRPr>
          </a:p>
          <a:p>
            <a:pPr algn="just">
              <a:buFont typeface="Wingdings" panose="05000000000000000000" pitchFamily="2" charset="2"/>
              <a:buNone/>
            </a:pPr>
            <a:r>
              <a:rPr lang="zh-CN" altLang="en-US" sz="2400" dirty="0">
                <a:sym typeface="+mn-ea"/>
              </a:rPr>
              <a:t>答案：应该选择</a:t>
            </a:r>
            <a:r>
              <a:rPr lang="en-US" altLang="zh-CN" sz="2400" dirty="0">
                <a:sym typeface="+mn-ea"/>
              </a:rPr>
              <a:t>A</a:t>
            </a:r>
            <a:r>
              <a:rPr lang="zh-CN" altLang="en-US" sz="2400" dirty="0">
                <a:sym typeface="+mn-ea"/>
              </a:rPr>
              <a:t>和</a:t>
            </a:r>
            <a:r>
              <a:rPr lang="en-US" altLang="zh-CN" sz="2400" dirty="0">
                <a:sym typeface="+mn-ea"/>
              </a:rPr>
              <a:t>C</a:t>
            </a:r>
            <a:r>
              <a:rPr lang="zh-CN" altLang="en-US" sz="2400" dirty="0">
                <a:sym typeface="+mn-ea"/>
              </a:rPr>
              <a:t>。</a:t>
            </a:r>
            <a:endParaRPr lang="zh-CN" altLang="en-US" sz="2400" dirty="0"/>
          </a:p>
          <a:p>
            <a:pPr algn="just">
              <a:buFont typeface="Wingdings" panose="05000000000000000000" pitchFamily="2" charset="2"/>
              <a:buNone/>
            </a:pPr>
            <a:endParaRPr lang="en-US" altLang="zh-CN" sz="2400" b="1" dirty="0">
              <a:solidFill>
                <a:schemeClr val="tx1"/>
              </a:solidFill>
            </a:endParaRPr>
          </a:p>
        </p:txBody>
      </p:sp>
    </p:spTree>
  </p:cSld>
  <p:clrMapOvr>
    <a:masterClrMapping/>
  </p:clrMapOvr>
  <p:transition spd="med" advClick="0" advTm="7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2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138243">
                                            <p:txEl>
                                              <p:pRg st="6" end="6"/>
                                            </p:txEl>
                                          </p:spTgt>
                                        </p:tgtEl>
                                        <p:attrNameLst>
                                          <p:attrName>style.visibility</p:attrName>
                                        </p:attrNameLst>
                                      </p:cBhvr>
                                      <p:to>
                                        <p:strVal val="visible"/>
                                      </p:to>
                                    </p:set>
                                    <p:animEffect transition="in" filter="blinds(horizontal)">
                                      <p:cBhvr>
                                        <p:cTn id="11" dur="500"/>
                                        <p:tgtEl>
                                          <p:spTgt spid="1382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09905" y="321945"/>
            <a:ext cx="897890" cy="521970"/>
          </a:xfrm>
          <a:prstGeom prst="rect">
            <a:avLst/>
          </a:prstGeom>
          <a:noFill/>
        </p:spPr>
        <p:txBody>
          <a:bodyPr wrap="none" rtlCol="0" anchor="t">
            <a:spAutoFit/>
          </a:bodyPr>
          <a:lstStyle/>
          <a:p>
            <a:pPr algn="l"/>
            <a:r>
              <a:rPr lang="zh-CN" altLang="en-US" sz="2800" b="1" dirty="0">
                <a:sym typeface="+mn-ea"/>
              </a:rPr>
              <a:t>习题</a:t>
            </a:r>
            <a:endParaRPr lang="zh-CN" altLang="en-US" sz="2800" b="1" dirty="0">
              <a:solidFill>
                <a:schemeClr val="tx1"/>
              </a:solidFill>
              <a:sym typeface="+mn-ea"/>
            </a:endParaRPr>
          </a:p>
        </p:txBody>
      </p:sp>
      <p:sp>
        <p:nvSpPr>
          <p:cNvPr id="138243" name="文本占位符 138242"/>
          <p:cNvSpPr>
            <a:spLocks noGrp="1"/>
          </p:cNvSpPr>
          <p:nvPr/>
        </p:nvSpPr>
        <p:spPr>
          <a:xfrm>
            <a:off x="654685" y="843915"/>
            <a:ext cx="7058660" cy="295783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Tx/>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9pPr>
          </a:lstStyle>
          <a:p>
            <a:pPr algn="just">
              <a:buFont typeface="Wingdings" panose="05000000000000000000" pitchFamily="2" charset="2"/>
              <a:buNone/>
            </a:pPr>
            <a:r>
              <a:rPr lang="zh-CN" altLang="en-US" sz="2400" dirty="0">
                <a:sym typeface="+mn-ea"/>
              </a:rPr>
              <a:t>问题</a:t>
            </a:r>
            <a:r>
              <a:rPr lang="en-US" altLang="zh-CN" sz="2400" dirty="0">
                <a:sym typeface="+mn-ea"/>
              </a:rPr>
              <a:t>3</a:t>
            </a:r>
            <a:r>
              <a:rPr lang="zh-CN" altLang="en-US" sz="2400" dirty="0">
                <a:sym typeface="+mn-ea"/>
              </a:rPr>
              <a:t>：</a:t>
            </a:r>
            <a:r>
              <a:rPr lang="zh-CN" altLang="en-US" sz="2400" dirty="0">
                <a:latin typeface="+mn-ea"/>
                <a:sym typeface="+mn-ea"/>
              </a:rPr>
              <a:t>完善性维护占整个维护过程中最大一部分。（判断）</a:t>
            </a:r>
          </a:p>
          <a:p>
            <a:pPr algn="just">
              <a:buFont typeface="Wingdings" panose="05000000000000000000" pitchFamily="2" charset="2"/>
              <a:buNone/>
            </a:pPr>
            <a:endParaRPr lang="zh-CN" altLang="en-US" sz="2400" dirty="0">
              <a:latin typeface="+mn-ea"/>
              <a:sym typeface="+mn-ea"/>
            </a:endParaRPr>
          </a:p>
          <a:p>
            <a:pPr algn="just">
              <a:buFont typeface="Wingdings" panose="05000000000000000000" pitchFamily="2" charset="2"/>
              <a:buNone/>
            </a:pPr>
            <a:r>
              <a:rPr lang="zh-CN" altLang="en-US" sz="2400" dirty="0">
                <a:sym typeface="+mn-ea"/>
              </a:rPr>
              <a:t>答案：对</a:t>
            </a:r>
            <a:endParaRPr lang="zh-CN" altLang="en-US" sz="2400" dirty="0"/>
          </a:p>
          <a:p>
            <a:pPr algn="just">
              <a:buFont typeface="Wingdings" panose="05000000000000000000" pitchFamily="2" charset="2"/>
              <a:buNone/>
            </a:pPr>
            <a:endParaRPr lang="en-US" altLang="zh-CN" sz="2400" b="1" dirty="0">
              <a:solidFill>
                <a:schemeClr val="tx1"/>
              </a:solidFill>
            </a:endParaRPr>
          </a:p>
        </p:txBody>
      </p:sp>
    </p:spTree>
  </p:cSld>
  <p:clrMapOvr>
    <a:masterClrMapping/>
  </p:clrMapOvr>
  <p:transition spd="med" advClick="0" advTm="7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2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38243">
                                            <p:txEl>
                                              <p:pRg st="0" end="0"/>
                                            </p:txEl>
                                          </p:spTgt>
                                        </p:tgtEl>
                                        <p:attrNameLst>
                                          <p:attrName>style.visibility</p:attrName>
                                        </p:attrNameLst>
                                      </p:cBhvr>
                                      <p:to>
                                        <p:strVal val="visible"/>
                                      </p:to>
                                    </p:set>
                                    <p:anim calcmode="lin" valueType="num">
                                      <p:cBhvr additive="base">
                                        <p:cTn id="11" dur="500" fill="hold"/>
                                        <p:tgtEl>
                                          <p:spTgt spid="13824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82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8243">
                                            <p:txEl>
                                              <p:pRg st="2" end="2"/>
                                            </p:txEl>
                                          </p:spTgt>
                                        </p:tgtEl>
                                        <p:attrNameLst>
                                          <p:attrName>style.visibility</p:attrName>
                                        </p:attrNameLst>
                                      </p:cBhvr>
                                      <p:to>
                                        <p:strVal val="visible"/>
                                      </p:to>
                                    </p:set>
                                    <p:animEffect transition="in" filter="blinds(horizontal)">
                                      <p:cBhvr>
                                        <p:cTn id="17" dur="500"/>
                                        <p:tgtEl>
                                          <p:spTgt spid="138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09905" y="321945"/>
            <a:ext cx="897890" cy="521970"/>
          </a:xfrm>
          <a:prstGeom prst="rect">
            <a:avLst/>
          </a:prstGeom>
          <a:noFill/>
        </p:spPr>
        <p:txBody>
          <a:bodyPr wrap="none" rtlCol="0" anchor="t">
            <a:spAutoFit/>
          </a:bodyPr>
          <a:lstStyle/>
          <a:p>
            <a:pPr algn="l"/>
            <a:r>
              <a:rPr lang="zh-CN" altLang="en-US" sz="2800" b="1" dirty="0">
                <a:sym typeface="+mn-ea"/>
              </a:rPr>
              <a:t>习题</a:t>
            </a:r>
            <a:endParaRPr lang="zh-CN" altLang="en-US" sz="2800" b="1" dirty="0">
              <a:solidFill>
                <a:schemeClr val="tx1"/>
              </a:solidFill>
              <a:sym typeface="+mn-ea"/>
            </a:endParaRPr>
          </a:p>
        </p:txBody>
      </p:sp>
      <p:sp>
        <p:nvSpPr>
          <p:cNvPr id="138243" name="文本占位符 138242"/>
          <p:cNvSpPr>
            <a:spLocks noGrp="1"/>
          </p:cNvSpPr>
          <p:nvPr/>
        </p:nvSpPr>
        <p:spPr>
          <a:xfrm>
            <a:off x="654685" y="843915"/>
            <a:ext cx="7058660" cy="295783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Tx/>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9pPr>
          </a:lstStyle>
          <a:p>
            <a:pPr algn="just">
              <a:buFont typeface="Wingdings" panose="05000000000000000000" pitchFamily="2" charset="2"/>
              <a:buNone/>
            </a:pPr>
            <a:r>
              <a:rPr lang="zh-CN" altLang="en-US" sz="2400" dirty="0">
                <a:sym typeface="+mn-ea"/>
              </a:rPr>
              <a:t>问题</a:t>
            </a:r>
            <a:r>
              <a:rPr lang="en-US" altLang="zh-CN" sz="2400" dirty="0">
                <a:sym typeface="+mn-ea"/>
              </a:rPr>
              <a:t>3</a:t>
            </a:r>
            <a:r>
              <a:rPr lang="zh-CN" altLang="en-US" sz="2400" dirty="0">
                <a:sym typeface="+mn-ea"/>
              </a:rPr>
              <a:t>：</a:t>
            </a:r>
            <a:r>
              <a:rPr lang="zh-CN" altLang="en-US" sz="2400" dirty="0">
                <a:latin typeface="+mn-ea"/>
                <a:sym typeface="+mn-ea"/>
              </a:rPr>
              <a:t>完善性维护占整个维护过程中最大一部分。（判断）</a:t>
            </a:r>
          </a:p>
          <a:p>
            <a:pPr algn="just">
              <a:buFont typeface="Wingdings" panose="05000000000000000000" pitchFamily="2" charset="2"/>
              <a:buNone/>
            </a:pPr>
            <a:endParaRPr lang="zh-CN" altLang="en-US" sz="2400" dirty="0">
              <a:latin typeface="+mn-ea"/>
              <a:sym typeface="+mn-ea"/>
            </a:endParaRPr>
          </a:p>
          <a:p>
            <a:pPr algn="just">
              <a:buFont typeface="Wingdings" panose="05000000000000000000" pitchFamily="2" charset="2"/>
              <a:buNone/>
            </a:pPr>
            <a:r>
              <a:rPr lang="zh-CN" altLang="en-US" sz="2400" dirty="0">
                <a:sym typeface="+mn-ea"/>
              </a:rPr>
              <a:t>答案：对</a:t>
            </a:r>
            <a:endParaRPr lang="zh-CN" altLang="en-US" sz="2400" dirty="0"/>
          </a:p>
          <a:p>
            <a:pPr algn="just">
              <a:buFont typeface="Wingdings" panose="05000000000000000000" pitchFamily="2" charset="2"/>
              <a:buNone/>
            </a:pPr>
            <a:endParaRPr lang="en-US" altLang="zh-CN" sz="2400" b="1" dirty="0">
              <a:solidFill>
                <a:schemeClr val="tx1"/>
              </a:solidFill>
            </a:endParaRPr>
          </a:p>
        </p:txBody>
      </p:sp>
    </p:spTree>
  </p:cSld>
  <p:clrMapOvr>
    <a:masterClrMapping/>
  </p:clrMapOvr>
  <p:transition spd="med" advClick="0" advTm="7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2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38243">
                                            <p:txEl>
                                              <p:pRg st="0" end="0"/>
                                            </p:txEl>
                                          </p:spTgt>
                                        </p:tgtEl>
                                        <p:attrNameLst>
                                          <p:attrName>style.visibility</p:attrName>
                                        </p:attrNameLst>
                                      </p:cBhvr>
                                      <p:to>
                                        <p:strVal val="visible"/>
                                      </p:to>
                                    </p:set>
                                    <p:anim calcmode="lin" valueType="num">
                                      <p:cBhvr additive="base">
                                        <p:cTn id="11" dur="500" fill="hold"/>
                                        <p:tgtEl>
                                          <p:spTgt spid="13824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82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8243">
                                            <p:txEl>
                                              <p:pRg st="2" end="2"/>
                                            </p:txEl>
                                          </p:spTgt>
                                        </p:tgtEl>
                                        <p:attrNameLst>
                                          <p:attrName>style.visibility</p:attrName>
                                        </p:attrNameLst>
                                      </p:cBhvr>
                                      <p:to>
                                        <p:strVal val="visible"/>
                                      </p:to>
                                    </p:set>
                                    <p:animEffect transition="in" filter="blinds(horizontal)">
                                      <p:cBhvr>
                                        <p:cTn id="17" dur="500"/>
                                        <p:tgtEl>
                                          <p:spTgt spid="138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09905" y="321945"/>
            <a:ext cx="897890" cy="521970"/>
          </a:xfrm>
          <a:prstGeom prst="rect">
            <a:avLst/>
          </a:prstGeom>
          <a:noFill/>
        </p:spPr>
        <p:txBody>
          <a:bodyPr wrap="none" rtlCol="0" anchor="t">
            <a:spAutoFit/>
          </a:bodyPr>
          <a:lstStyle/>
          <a:p>
            <a:pPr algn="l"/>
            <a:r>
              <a:rPr lang="zh-CN" altLang="en-US" sz="2800" b="1" dirty="0">
                <a:sym typeface="+mn-ea"/>
              </a:rPr>
              <a:t>习题</a:t>
            </a:r>
            <a:endParaRPr lang="zh-CN" altLang="en-US" sz="2800" b="1" dirty="0">
              <a:solidFill>
                <a:schemeClr val="tx1"/>
              </a:solidFill>
              <a:sym typeface="+mn-ea"/>
            </a:endParaRPr>
          </a:p>
        </p:txBody>
      </p:sp>
      <p:sp>
        <p:nvSpPr>
          <p:cNvPr id="138243" name="文本占位符 138242"/>
          <p:cNvSpPr>
            <a:spLocks noGrp="1"/>
          </p:cNvSpPr>
          <p:nvPr/>
        </p:nvSpPr>
        <p:spPr>
          <a:xfrm>
            <a:off x="654685" y="843915"/>
            <a:ext cx="7058660" cy="295783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Tx/>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9pPr>
          </a:lstStyle>
          <a:p>
            <a:pPr algn="just">
              <a:buFont typeface="Wingdings" panose="05000000000000000000" pitchFamily="2" charset="2"/>
              <a:buNone/>
            </a:pPr>
            <a:r>
              <a:rPr lang="zh-CN" altLang="en-US" sz="2400" dirty="0">
                <a:sym typeface="+mn-ea"/>
              </a:rPr>
              <a:t>问题</a:t>
            </a:r>
            <a:r>
              <a:rPr lang="en-US" altLang="zh-CN" sz="2400" dirty="0">
                <a:sym typeface="+mn-ea"/>
              </a:rPr>
              <a:t>4</a:t>
            </a:r>
            <a:r>
              <a:rPr lang="zh-CN" altLang="en-US" sz="2400" dirty="0">
                <a:sym typeface="+mn-ea"/>
              </a:rPr>
              <a:t>：</a:t>
            </a:r>
            <a:r>
              <a:rPr lang="zh-CN" altLang="zh-CN" sz="2400" dirty="0">
                <a:latin typeface="宋体" panose="02010600030101010101" pitchFamily="2" charset="-122"/>
                <a:sym typeface="+mn-ea"/>
              </a:rPr>
              <a:t>影响软件维护工作量的因素有很多</a:t>
            </a:r>
            <a:r>
              <a:rPr lang="zh-CN" altLang="en-US" sz="2400" dirty="0">
                <a:latin typeface="宋体" panose="02010600030101010101" pitchFamily="2" charset="-122"/>
                <a:sym typeface="+mn-ea"/>
              </a:rPr>
              <a:t>，请例举几个。</a:t>
            </a:r>
          </a:p>
          <a:p>
            <a:pPr lvl="1"/>
            <a:endParaRPr lang="zh-CN" altLang="en-US" sz="2400" dirty="0">
              <a:sym typeface="+mn-ea"/>
            </a:endParaRPr>
          </a:p>
          <a:p>
            <a:pPr marL="457200" lvl="1" indent="0">
              <a:buNone/>
            </a:pPr>
            <a:r>
              <a:rPr lang="zh-CN" altLang="en-US" sz="2400" dirty="0">
                <a:sym typeface="+mn-ea"/>
              </a:rPr>
              <a:t>答案：如：</a:t>
            </a:r>
          </a:p>
          <a:p>
            <a:pPr marL="457200" lvl="1" indent="0">
              <a:buNone/>
            </a:pPr>
            <a:r>
              <a:rPr lang="zh-CN" altLang="zh-CN" sz="2400" dirty="0">
                <a:latin typeface="宋体" panose="02010600030101010101" pitchFamily="2" charset="-122"/>
                <a:sym typeface="+mn-ea"/>
              </a:rPr>
              <a:t>系统的大小</a:t>
            </a:r>
            <a:r>
              <a:rPr lang="zh-CN" altLang="zh-CN" sz="2400" dirty="0">
                <a:sym typeface="+mn-ea"/>
              </a:rPr>
              <a:t>；</a:t>
            </a:r>
            <a:endParaRPr lang="zh-CN" altLang="zh-CN" sz="2400" dirty="0"/>
          </a:p>
          <a:p>
            <a:pPr marL="457200" lvl="1" indent="0">
              <a:buNone/>
            </a:pPr>
            <a:r>
              <a:rPr lang="zh-CN" altLang="zh-CN" sz="2400" dirty="0">
                <a:latin typeface="宋体" panose="02010600030101010101" pitchFamily="2" charset="-122"/>
                <a:sym typeface="+mn-ea"/>
              </a:rPr>
              <a:t>程序设计语言</a:t>
            </a:r>
            <a:r>
              <a:rPr lang="zh-CN" altLang="zh-CN" sz="2400" dirty="0">
                <a:sym typeface="+mn-ea"/>
              </a:rPr>
              <a:t>；</a:t>
            </a:r>
            <a:endParaRPr lang="zh-CN" altLang="zh-CN" sz="2400" dirty="0"/>
          </a:p>
          <a:p>
            <a:pPr marL="457200" lvl="1" indent="0">
              <a:buNone/>
            </a:pPr>
            <a:r>
              <a:rPr lang="zh-CN" altLang="zh-CN" sz="2400" dirty="0">
                <a:latin typeface="宋体" panose="02010600030101010101" pitchFamily="2" charset="-122"/>
                <a:sym typeface="+mn-ea"/>
              </a:rPr>
              <a:t>系统年龄</a:t>
            </a:r>
            <a:r>
              <a:rPr lang="zh-CN" altLang="zh-CN" sz="2400" dirty="0">
                <a:sym typeface="+mn-ea"/>
              </a:rPr>
              <a:t>；</a:t>
            </a:r>
            <a:endParaRPr lang="zh-CN" altLang="zh-CN" sz="2400" dirty="0"/>
          </a:p>
          <a:p>
            <a:pPr marL="457200" lvl="1" indent="0">
              <a:buNone/>
            </a:pPr>
            <a:r>
              <a:rPr lang="zh-CN" altLang="zh-CN" sz="2400" dirty="0">
                <a:latin typeface="宋体" panose="02010600030101010101" pitchFamily="2" charset="-122"/>
                <a:sym typeface="+mn-ea"/>
              </a:rPr>
              <a:t>数据库技术的应用；</a:t>
            </a:r>
            <a:endParaRPr lang="zh-CN" altLang="zh-CN" sz="2400" dirty="0">
              <a:latin typeface="宋体" panose="02010600030101010101" pitchFamily="2" charset="-122"/>
            </a:endParaRPr>
          </a:p>
          <a:p>
            <a:pPr marL="457200" lvl="1" indent="0">
              <a:buNone/>
            </a:pPr>
            <a:r>
              <a:rPr lang="zh-CN" altLang="zh-CN" sz="2400" dirty="0">
                <a:latin typeface="宋体" panose="02010600030101010101" pitchFamily="2" charset="-122"/>
                <a:sym typeface="+mn-ea"/>
              </a:rPr>
              <a:t>软件开发新技术的运用。</a:t>
            </a:r>
            <a:endParaRPr lang="en-US" altLang="zh-CN" sz="2400" b="1" dirty="0">
              <a:solidFill>
                <a:schemeClr val="tx1"/>
              </a:solidFill>
            </a:endParaRPr>
          </a:p>
        </p:txBody>
      </p:sp>
    </p:spTree>
  </p:cSld>
  <p:clrMapOvr>
    <a:masterClrMapping/>
  </p:clrMapOvr>
  <p:transition spd="med" advClick="0" advTm="7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clickPar">
                                  <p:stCondLst>
                                    <p:cond delay="0"/>
                                  </p:stCondLst>
                                  <p:childTnLst>
                                    <p:set>
                                      <p:cBhvr>
                                        <p:cTn id="6" dur="500" fill="hold">
                                          <p:stCondLst>
                                            <p:cond delay="0"/>
                                          </p:stCondLst>
                                        </p:cTn>
                                        <p:tgtEl>
                                          <p:spTgt spid="138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Par">
                                  <p:stCondLst>
                                    <p:cond delay="0"/>
                                  </p:stCondLst>
                                  <p:childTnLst>
                                    <p:set>
                                      <p:cBhvr>
                                        <p:cTn id="10" dur="500" fill="hold">
                                          <p:stCondLst>
                                            <p:cond delay="0"/>
                                          </p:stCondLst>
                                        </p:cTn>
                                        <p:tgtEl>
                                          <p:spTgt spid="138243">
                                            <p:txEl>
                                              <p:pRg st="2" end="2"/>
                                            </p:txEl>
                                          </p:spTgt>
                                        </p:tgtEl>
                                        <p:attrNameLst>
                                          <p:attrName>style.visibility</p:attrName>
                                        </p:attrNameLst>
                                      </p:cBhvr>
                                      <p:to>
                                        <p:strVal val="visible"/>
                                      </p:to>
                                    </p:set>
                                    <p:animEffect transition="in" filter="blinds(horizontal)">
                                      <p:cBhvr>
                                        <p:cTn id="11" dur="500"/>
                                        <p:tgtEl>
                                          <p:spTgt spid="13824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Par">
                                  <p:stCondLst>
                                    <p:cond delay="0"/>
                                  </p:stCondLst>
                                  <p:childTnLst>
                                    <p:set>
                                      <p:cBhvr>
                                        <p:cTn id="15" dur="500" fill="hold">
                                          <p:stCondLst>
                                            <p:cond delay="0"/>
                                          </p:stCondLst>
                                        </p:cTn>
                                        <p:tgtEl>
                                          <p:spTgt spid="138243">
                                            <p:txEl>
                                              <p:pRg st="3" end="3"/>
                                            </p:txEl>
                                          </p:spTgt>
                                        </p:tgtEl>
                                        <p:attrNameLst>
                                          <p:attrName>style.visibility</p:attrName>
                                        </p:attrNameLst>
                                      </p:cBhvr>
                                      <p:to>
                                        <p:strVal val="visible"/>
                                      </p:to>
                                    </p:set>
                                    <p:animEffect transition="in" filter="blinds(horizontal)">
                                      <p:cBhvr>
                                        <p:cTn id="16" dur="500"/>
                                        <p:tgtEl>
                                          <p:spTgt spid="13824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Par">
                                  <p:stCondLst>
                                    <p:cond delay="0"/>
                                  </p:stCondLst>
                                  <p:childTnLst>
                                    <p:set>
                                      <p:cBhvr>
                                        <p:cTn id="20" dur="500" fill="hold">
                                          <p:stCondLst>
                                            <p:cond delay="0"/>
                                          </p:stCondLst>
                                        </p:cTn>
                                        <p:tgtEl>
                                          <p:spTgt spid="138243">
                                            <p:txEl>
                                              <p:pRg st="4" end="4"/>
                                            </p:txEl>
                                          </p:spTgt>
                                        </p:tgtEl>
                                        <p:attrNameLst>
                                          <p:attrName>style.visibility</p:attrName>
                                        </p:attrNameLst>
                                      </p:cBhvr>
                                      <p:to>
                                        <p:strVal val="visible"/>
                                      </p:to>
                                    </p:set>
                                    <p:animEffect transition="in" filter="blinds(horizontal)">
                                      <p:cBhvr>
                                        <p:cTn id="21" dur="500"/>
                                        <p:tgtEl>
                                          <p:spTgt spid="13824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Par">
                                  <p:stCondLst>
                                    <p:cond delay="0"/>
                                  </p:stCondLst>
                                  <p:childTnLst>
                                    <p:set>
                                      <p:cBhvr>
                                        <p:cTn id="25" dur="500" fill="hold">
                                          <p:stCondLst>
                                            <p:cond delay="0"/>
                                          </p:stCondLst>
                                        </p:cTn>
                                        <p:tgtEl>
                                          <p:spTgt spid="138243">
                                            <p:txEl>
                                              <p:pRg st="5" end="5"/>
                                            </p:txEl>
                                          </p:spTgt>
                                        </p:tgtEl>
                                        <p:attrNameLst>
                                          <p:attrName>style.visibility</p:attrName>
                                        </p:attrNameLst>
                                      </p:cBhvr>
                                      <p:to>
                                        <p:strVal val="visible"/>
                                      </p:to>
                                    </p:set>
                                    <p:animEffect transition="in" filter="blinds(horizontal)">
                                      <p:cBhvr>
                                        <p:cTn id="26" dur="500"/>
                                        <p:tgtEl>
                                          <p:spTgt spid="13824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Par">
                                  <p:stCondLst>
                                    <p:cond delay="0"/>
                                  </p:stCondLst>
                                  <p:childTnLst>
                                    <p:set>
                                      <p:cBhvr>
                                        <p:cTn id="30" dur="500" fill="hold">
                                          <p:stCondLst>
                                            <p:cond delay="0"/>
                                          </p:stCondLst>
                                        </p:cTn>
                                        <p:tgtEl>
                                          <p:spTgt spid="138243">
                                            <p:txEl>
                                              <p:pRg st="6" end="6"/>
                                            </p:txEl>
                                          </p:spTgt>
                                        </p:tgtEl>
                                        <p:attrNameLst>
                                          <p:attrName>style.visibility</p:attrName>
                                        </p:attrNameLst>
                                      </p:cBhvr>
                                      <p:to>
                                        <p:strVal val="visible"/>
                                      </p:to>
                                    </p:set>
                                    <p:animEffect transition="in" filter="blinds(horizontal)">
                                      <p:cBhvr>
                                        <p:cTn id="31" dur="500"/>
                                        <p:tgtEl>
                                          <p:spTgt spid="13824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Par">
                                  <p:stCondLst>
                                    <p:cond delay="0"/>
                                  </p:stCondLst>
                                  <p:childTnLst>
                                    <p:set>
                                      <p:cBhvr>
                                        <p:cTn id="35" dur="500" fill="hold">
                                          <p:stCondLst>
                                            <p:cond delay="0"/>
                                          </p:stCondLst>
                                        </p:cTn>
                                        <p:tgtEl>
                                          <p:spTgt spid="138243">
                                            <p:txEl>
                                              <p:pRg st="7" end="7"/>
                                            </p:txEl>
                                          </p:spTgt>
                                        </p:tgtEl>
                                        <p:attrNameLst>
                                          <p:attrName>style.visibility</p:attrName>
                                        </p:attrNameLst>
                                      </p:cBhvr>
                                      <p:to>
                                        <p:strVal val="visible"/>
                                      </p:to>
                                    </p:set>
                                    <p:animEffect transition="in" filter="blinds(horizontal)">
                                      <p:cBhvr>
                                        <p:cTn id="36" dur="500"/>
                                        <p:tgtEl>
                                          <p:spTgt spid="1382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09905" y="321945"/>
            <a:ext cx="897890" cy="521970"/>
          </a:xfrm>
          <a:prstGeom prst="rect">
            <a:avLst/>
          </a:prstGeom>
          <a:noFill/>
        </p:spPr>
        <p:txBody>
          <a:bodyPr wrap="none" rtlCol="0" anchor="t">
            <a:spAutoFit/>
          </a:bodyPr>
          <a:lstStyle/>
          <a:p>
            <a:pPr algn="l"/>
            <a:r>
              <a:rPr lang="zh-CN" altLang="en-US" sz="2800" b="1" dirty="0">
                <a:sym typeface="+mn-ea"/>
              </a:rPr>
              <a:t>习题</a:t>
            </a:r>
            <a:endParaRPr lang="zh-CN" altLang="en-US" sz="2800" b="1" dirty="0">
              <a:solidFill>
                <a:schemeClr val="tx1"/>
              </a:solidFill>
              <a:sym typeface="+mn-ea"/>
            </a:endParaRPr>
          </a:p>
        </p:txBody>
      </p:sp>
      <p:sp>
        <p:nvSpPr>
          <p:cNvPr id="138243" name="文本占位符 138242"/>
          <p:cNvSpPr>
            <a:spLocks noGrp="1"/>
          </p:cNvSpPr>
          <p:nvPr/>
        </p:nvSpPr>
        <p:spPr>
          <a:xfrm>
            <a:off x="654685" y="843915"/>
            <a:ext cx="7058660" cy="295783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Tx/>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9pPr>
          </a:lstStyle>
          <a:p>
            <a:pPr algn="just">
              <a:buFont typeface="Wingdings" panose="05000000000000000000" pitchFamily="2" charset="2"/>
              <a:buNone/>
            </a:pPr>
            <a:r>
              <a:rPr lang="zh-CN" altLang="en-US" sz="2400" dirty="0">
                <a:sym typeface="+mn-ea"/>
              </a:rPr>
              <a:t>问题</a:t>
            </a:r>
            <a:r>
              <a:rPr lang="en-US" altLang="zh-CN" sz="2400" dirty="0">
                <a:sym typeface="+mn-ea"/>
              </a:rPr>
              <a:t>5</a:t>
            </a:r>
            <a:r>
              <a:rPr lang="zh-CN" altLang="en-US" sz="2400" dirty="0">
                <a:sym typeface="+mn-ea"/>
              </a:rPr>
              <a:t>：可以采取哪些措施减少</a:t>
            </a:r>
            <a:r>
              <a:rPr lang="zh-CN" altLang="zh-CN" sz="2400" dirty="0">
                <a:latin typeface="宋体" panose="02010600030101010101" pitchFamily="2" charset="-122"/>
                <a:sym typeface="+mn-ea"/>
              </a:rPr>
              <a:t>改正性维护</a:t>
            </a:r>
            <a:r>
              <a:rPr lang="zh-CN" altLang="en-US" sz="2400" dirty="0">
                <a:latin typeface="宋体" panose="02010600030101010101" pitchFamily="2" charset="-122"/>
                <a:sym typeface="+mn-ea"/>
              </a:rPr>
              <a:t>活动？</a:t>
            </a:r>
            <a:endParaRPr lang="en-US" altLang="zh-CN" sz="2400" b="1" dirty="0">
              <a:solidFill>
                <a:schemeClr val="tx1"/>
              </a:solidFill>
            </a:endParaRPr>
          </a:p>
        </p:txBody>
      </p:sp>
      <p:sp>
        <p:nvSpPr>
          <p:cNvPr id="2" name="文本框 1"/>
          <p:cNvSpPr txBox="1"/>
          <p:nvPr/>
        </p:nvSpPr>
        <p:spPr>
          <a:xfrm>
            <a:off x="654460" y="2626268"/>
            <a:ext cx="4339650" cy="1754326"/>
          </a:xfrm>
          <a:prstGeom prst="rect">
            <a:avLst/>
          </a:prstGeom>
          <a:noFill/>
        </p:spPr>
        <p:txBody>
          <a:bodyPr wrap="none" rtlCol="0">
            <a:spAutoFit/>
          </a:bodyPr>
          <a:lstStyle/>
          <a:p>
            <a:pPr lvl="1" algn="just"/>
            <a:r>
              <a:rPr lang="zh-CN" altLang="en-US" dirty="0"/>
              <a:t>答案：如：</a:t>
            </a:r>
            <a:endParaRPr lang="en-US" altLang="zh-CN" dirty="0"/>
          </a:p>
          <a:p>
            <a:pPr lvl="1" algn="just"/>
            <a:r>
              <a:rPr lang="en-US" altLang="zh-CN" dirty="0">
                <a:latin typeface="宋体" panose="02010600030101010101" pitchFamily="2" charset="-122"/>
              </a:rPr>
              <a:t>		</a:t>
            </a:r>
            <a:r>
              <a:rPr lang="zh-CN" altLang="zh-CN" dirty="0">
                <a:latin typeface="宋体" panose="02010600030101010101" pitchFamily="2" charset="-122"/>
              </a:rPr>
              <a:t>利用应用软件包；</a:t>
            </a:r>
            <a:endParaRPr lang="zh-CN" altLang="zh-CN" dirty="0">
              <a:latin typeface="Arial Unicode MS" panose="020B0604020202020204" charset="-122"/>
              <a:ea typeface="Arial Unicode MS" panose="020B0604020202020204" charset="-122"/>
            </a:endParaRPr>
          </a:p>
          <a:p>
            <a:pPr lvl="1" algn="just"/>
            <a:r>
              <a:rPr lang="en-US" altLang="zh-CN" dirty="0">
                <a:latin typeface="宋体" panose="02010600030101010101" pitchFamily="2" charset="-122"/>
              </a:rPr>
              <a:t>		</a:t>
            </a:r>
            <a:r>
              <a:rPr lang="zh-CN" altLang="zh-CN" dirty="0">
                <a:latin typeface="宋体" panose="02010600030101010101" pitchFamily="2" charset="-122"/>
              </a:rPr>
              <a:t>进行防错程序设计；</a:t>
            </a:r>
            <a:endParaRPr lang="zh-CN" altLang="zh-CN" dirty="0">
              <a:latin typeface="Arial Unicode MS" panose="020B0604020202020204" charset="-122"/>
              <a:ea typeface="Arial Unicode MS" panose="020B0604020202020204" charset="-122"/>
            </a:endParaRPr>
          </a:p>
          <a:p>
            <a:pPr lvl="1" algn="just"/>
            <a:r>
              <a:rPr lang="en-US" altLang="zh-CN" dirty="0">
                <a:latin typeface="宋体" panose="02010600030101010101" pitchFamily="2" charset="-122"/>
              </a:rPr>
              <a:t>		</a:t>
            </a:r>
            <a:r>
              <a:rPr lang="zh-CN" altLang="zh-CN" dirty="0">
                <a:latin typeface="宋体" panose="02010600030101010101" pitchFamily="2" charset="-122"/>
              </a:rPr>
              <a:t>提高系统结构化程度；</a:t>
            </a:r>
            <a:endParaRPr lang="zh-CN" altLang="zh-CN" dirty="0">
              <a:latin typeface="Arial Unicode MS" panose="020B0604020202020204" charset="-122"/>
              <a:ea typeface="Arial Unicode MS" panose="020B0604020202020204" charset="-122"/>
            </a:endParaRPr>
          </a:p>
          <a:p>
            <a:pPr lvl="1" algn="just"/>
            <a:r>
              <a:rPr lang="en-US" altLang="zh-CN" dirty="0">
                <a:latin typeface="宋体" panose="02010600030101010101" pitchFamily="2" charset="-122"/>
              </a:rPr>
              <a:t>		</a:t>
            </a:r>
            <a:r>
              <a:rPr lang="zh-CN" altLang="zh-CN" dirty="0">
                <a:latin typeface="宋体" panose="02010600030101010101" pitchFamily="2" charset="-122"/>
              </a:rPr>
              <a:t>进行周期性维护审查。</a:t>
            </a:r>
            <a:endParaRPr lang="zh-CN" altLang="zh-CN" dirty="0"/>
          </a:p>
          <a:p>
            <a:endParaRPr lang="zh-CN" altLang="en-US" dirty="0"/>
          </a:p>
        </p:txBody>
      </p:sp>
    </p:spTree>
  </p:cSld>
  <p:clrMapOvr>
    <a:masterClrMapping/>
  </p:clrMapOvr>
  <p:transition spd="med" advClick="0" advTm="7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2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38243">
                                            <p:txEl>
                                              <p:pRg st="0" end="0"/>
                                            </p:txEl>
                                          </p:spTgt>
                                        </p:tgtEl>
                                        <p:attrNameLst>
                                          <p:attrName>style.visibility</p:attrName>
                                        </p:attrNameLst>
                                      </p:cBhvr>
                                      <p:to>
                                        <p:strVal val="visible"/>
                                      </p:to>
                                    </p:set>
                                    <p:anim calcmode="lin" valueType="num">
                                      <p:cBhvr additive="base">
                                        <p:cTn id="11" dur="500" fill="hold"/>
                                        <p:tgtEl>
                                          <p:spTgt spid="13824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82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11560" y="699542"/>
            <a:ext cx="8800465" cy="2889250"/>
          </a:xfrm>
          <a:prstGeom prst="rect">
            <a:avLst/>
          </a:prstGeom>
          <a:noFill/>
        </p:spPr>
        <p:txBody>
          <a:bodyPr wrap="square" rtlCol="0" anchor="t">
            <a:spAutoFit/>
          </a:bodyPr>
          <a:lstStyle/>
          <a:p>
            <a:pPr algn="just">
              <a:lnSpc>
                <a:spcPct val="90000"/>
              </a:lnSpc>
              <a:spcBef>
                <a:spcPct val="50000"/>
              </a:spcBef>
              <a:buClrTx/>
              <a:buSzTx/>
              <a:buFontTx/>
              <a:buNone/>
            </a:pPr>
            <a:r>
              <a:rPr lang="zh-CN" altLang="en-US" sz="2800" b="1" dirty="0">
                <a:ea typeface="黑体" panose="02010609060101010101" pitchFamily="2" charset="-122"/>
                <a:sym typeface="Wingdings" panose="05000000000000000000" pitchFamily="2" charset="2"/>
              </a:rPr>
              <a:t></a:t>
            </a:r>
            <a:r>
              <a:rPr lang="zh-CN" altLang="en-US" sz="2800" b="1" dirty="0">
                <a:sym typeface="+mn-ea"/>
              </a:rPr>
              <a:t>参考：</a:t>
            </a:r>
            <a:endParaRPr lang="zh-CN" altLang="en-US" sz="2800" b="1" dirty="0"/>
          </a:p>
          <a:p>
            <a:pPr algn="just">
              <a:lnSpc>
                <a:spcPct val="90000"/>
              </a:lnSpc>
              <a:spcBef>
                <a:spcPct val="50000"/>
              </a:spcBef>
              <a:buClrTx/>
              <a:buSzTx/>
              <a:buFontTx/>
              <a:buNone/>
            </a:pPr>
            <a:r>
              <a:rPr lang="en-US" altLang="zh-CN" sz="2800" b="1" dirty="0">
                <a:sym typeface="+mn-ea"/>
              </a:rPr>
              <a:t>http://www.micen.com/  </a:t>
            </a:r>
            <a:endParaRPr lang="en-US" altLang="zh-CN" sz="2800" b="1" dirty="0"/>
          </a:p>
          <a:p>
            <a:pPr>
              <a:lnSpc>
                <a:spcPct val="90000"/>
              </a:lnSpc>
              <a:spcBef>
                <a:spcPct val="50000"/>
              </a:spcBef>
              <a:buClrTx/>
              <a:buSzTx/>
              <a:buFontTx/>
              <a:buNone/>
            </a:pPr>
            <a:r>
              <a:rPr lang="en-US" altLang="zh-CN" sz="2800" b="1" dirty="0">
                <a:sym typeface="+mn-ea"/>
              </a:rPr>
              <a:t>《</a:t>
            </a:r>
            <a:r>
              <a:rPr lang="zh-CN" altLang="en-US" sz="2800" b="1" dirty="0">
                <a:sym typeface="+mn-ea"/>
              </a:rPr>
              <a:t>软件工程思想》第八章 维护与再生工程</a:t>
            </a:r>
          </a:p>
          <a:p>
            <a:pPr>
              <a:lnSpc>
                <a:spcPct val="90000"/>
              </a:lnSpc>
              <a:spcBef>
                <a:spcPct val="50000"/>
              </a:spcBef>
              <a:buClrTx/>
              <a:buSzTx/>
              <a:buFontTx/>
              <a:buNone/>
            </a:pPr>
            <a:r>
              <a:rPr lang="en-US" altLang="zh-CN" sz="2800" b="1" dirty="0">
                <a:sym typeface="+mn-ea"/>
              </a:rPr>
              <a:t>《</a:t>
            </a:r>
            <a:r>
              <a:rPr lang="zh-CN" altLang="en-US" sz="2800" b="1" dirty="0">
                <a:sym typeface="+mn-ea"/>
              </a:rPr>
              <a:t>软件工程导论》第八章 维护</a:t>
            </a:r>
          </a:p>
          <a:p>
            <a:pPr>
              <a:lnSpc>
                <a:spcPct val="90000"/>
              </a:lnSpc>
              <a:spcBef>
                <a:spcPct val="50000"/>
              </a:spcBef>
              <a:buClrTx/>
              <a:buSzTx/>
              <a:buFontTx/>
              <a:buNone/>
            </a:pPr>
            <a:r>
              <a:rPr lang="zh-CN" altLang="en-US" sz="2800" b="1" dirty="0">
                <a:sym typeface="+mn-ea"/>
              </a:rPr>
              <a:t>杨枨老师的</a:t>
            </a:r>
            <a:r>
              <a:rPr lang="en-US" altLang="zh-CN" sz="2800" b="1" dirty="0">
                <a:sym typeface="+mn-ea"/>
              </a:rPr>
              <a:t>ppt</a:t>
            </a:r>
          </a:p>
        </p:txBody>
      </p:sp>
    </p:spTree>
  </p:cSld>
  <p:clrMapOvr>
    <a:masterClrMapping/>
  </p:clrMapOvr>
  <p:transition spd="med" advClick="0" advTm="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B5236FDF-6FD7-4FFA-B8D4-41862A584C3E}"/>
              </a:ext>
            </a:extLst>
          </p:cNvPr>
          <p:cNvGraphicFramePr>
            <a:graphicFrameLocks noGrp="1"/>
          </p:cNvGraphicFramePr>
          <p:nvPr>
            <p:extLst/>
          </p:nvPr>
        </p:nvGraphicFramePr>
        <p:xfrm>
          <a:off x="453436" y="847130"/>
          <a:ext cx="7544990" cy="3343498"/>
        </p:xfrm>
        <a:graphic>
          <a:graphicData uri="http://schemas.openxmlformats.org/drawingml/2006/table">
            <a:tbl>
              <a:tblPr firstRow="1" firstCol="1" bandRow="1">
                <a:tableStyleId>{5C22544A-7EE6-4342-B048-85BDC9FD1C3A}</a:tableStyleId>
              </a:tblPr>
              <a:tblGrid>
                <a:gridCol w="1099481">
                  <a:extLst>
                    <a:ext uri="{9D8B030D-6E8A-4147-A177-3AD203B41FA5}">
                      <a16:colId xmlns:a16="http://schemas.microsoft.com/office/drawing/2014/main" val="2071365346"/>
                    </a:ext>
                  </a:extLst>
                </a:gridCol>
                <a:gridCol w="1068497">
                  <a:extLst>
                    <a:ext uri="{9D8B030D-6E8A-4147-A177-3AD203B41FA5}">
                      <a16:colId xmlns:a16="http://schemas.microsoft.com/office/drawing/2014/main" val="1109697707"/>
                    </a:ext>
                  </a:extLst>
                </a:gridCol>
                <a:gridCol w="1068497">
                  <a:extLst>
                    <a:ext uri="{9D8B030D-6E8A-4147-A177-3AD203B41FA5}">
                      <a16:colId xmlns:a16="http://schemas.microsoft.com/office/drawing/2014/main" val="2614351831"/>
                    </a:ext>
                  </a:extLst>
                </a:gridCol>
                <a:gridCol w="1068497">
                  <a:extLst>
                    <a:ext uri="{9D8B030D-6E8A-4147-A177-3AD203B41FA5}">
                      <a16:colId xmlns:a16="http://schemas.microsoft.com/office/drawing/2014/main" val="3769254258"/>
                    </a:ext>
                  </a:extLst>
                </a:gridCol>
                <a:gridCol w="1069383">
                  <a:extLst>
                    <a:ext uri="{9D8B030D-6E8A-4147-A177-3AD203B41FA5}">
                      <a16:colId xmlns:a16="http://schemas.microsoft.com/office/drawing/2014/main" val="3153408898"/>
                    </a:ext>
                  </a:extLst>
                </a:gridCol>
                <a:gridCol w="1069383">
                  <a:extLst>
                    <a:ext uri="{9D8B030D-6E8A-4147-A177-3AD203B41FA5}">
                      <a16:colId xmlns:a16="http://schemas.microsoft.com/office/drawing/2014/main" val="3951208354"/>
                    </a:ext>
                  </a:extLst>
                </a:gridCol>
                <a:gridCol w="1101252">
                  <a:extLst>
                    <a:ext uri="{9D8B030D-6E8A-4147-A177-3AD203B41FA5}">
                      <a16:colId xmlns:a16="http://schemas.microsoft.com/office/drawing/2014/main" val="1385141925"/>
                    </a:ext>
                  </a:extLst>
                </a:gridCol>
              </a:tblGrid>
              <a:tr h="250647">
                <a:tc rowSpan="2">
                  <a:txBody>
                    <a:bodyPr/>
                    <a:lstStyle/>
                    <a:p>
                      <a:pPr algn="ctr">
                        <a:spcAft>
                          <a:spcPts val="0"/>
                        </a:spcAft>
                      </a:pPr>
                      <a:r>
                        <a:rPr lang="en-US" sz="1500" b="1" kern="100" dirty="0">
                          <a:effectLst/>
                        </a:rPr>
                        <a:t> </a:t>
                      </a:r>
                      <a:endParaRPr lang="zh-CN" sz="1500" b="1" kern="100" dirty="0">
                        <a:effectLst/>
                      </a:endParaRPr>
                    </a:p>
                    <a:p>
                      <a:pPr algn="ctr">
                        <a:spcAft>
                          <a:spcPts val="0"/>
                        </a:spcAft>
                      </a:pPr>
                      <a:r>
                        <a:rPr lang="zh-CN" sz="1500" b="1" kern="100" dirty="0">
                          <a:effectLst/>
                        </a:rPr>
                        <a:t>人员</a:t>
                      </a:r>
                      <a:endParaRPr lang="zh-CN" sz="1500" b="1" kern="100" dirty="0">
                        <a:effectLst/>
                        <a:latin typeface="Times New Roman" panose="02020603050405020304" pitchFamily="18" charset="0"/>
                        <a:ea typeface="宋体" panose="02010600030101010101" pitchFamily="2" charset="-122"/>
                      </a:endParaRPr>
                    </a:p>
                  </a:txBody>
                  <a:tcPr marL="51433" marR="51433" marT="0" marB="0"/>
                </a:tc>
                <a:tc rowSpan="2">
                  <a:txBody>
                    <a:bodyPr/>
                    <a:lstStyle/>
                    <a:p>
                      <a:pPr algn="ctr">
                        <a:spcAft>
                          <a:spcPts val="0"/>
                        </a:spcAft>
                      </a:pPr>
                      <a:r>
                        <a:rPr lang="en-US" sz="1500" b="1" kern="100" dirty="0">
                          <a:effectLst/>
                        </a:rPr>
                        <a:t> </a:t>
                      </a:r>
                      <a:endParaRPr lang="zh-CN" sz="1500" b="1" kern="100" dirty="0">
                        <a:effectLst/>
                      </a:endParaRPr>
                    </a:p>
                    <a:p>
                      <a:pPr algn="ctr">
                        <a:spcAft>
                          <a:spcPts val="0"/>
                        </a:spcAft>
                      </a:pPr>
                      <a:r>
                        <a:rPr lang="zh-CN" sz="1500" b="1" kern="100" dirty="0">
                          <a:effectLst/>
                        </a:rPr>
                        <a:t>主要任务</a:t>
                      </a:r>
                      <a:endParaRPr lang="zh-CN" sz="1500" b="1" kern="100" dirty="0">
                        <a:effectLst/>
                        <a:latin typeface="Times New Roman" panose="02020603050405020304" pitchFamily="18" charset="0"/>
                        <a:ea typeface="宋体" panose="02010600030101010101" pitchFamily="2" charset="-122"/>
                      </a:endParaRPr>
                    </a:p>
                  </a:txBody>
                  <a:tcPr marL="51433" marR="51433" marT="0" marB="0"/>
                </a:tc>
                <a:tc gridSpan="4">
                  <a:txBody>
                    <a:bodyPr/>
                    <a:lstStyle/>
                    <a:p>
                      <a:pPr algn="ctr">
                        <a:spcAft>
                          <a:spcPts val="0"/>
                        </a:spcAft>
                      </a:pPr>
                      <a:r>
                        <a:rPr lang="zh-CN" sz="1500" b="1" kern="100" dirty="0">
                          <a:effectLst/>
                        </a:rPr>
                        <a:t>评价条目</a:t>
                      </a:r>
                      <a:endParaRPr lang="zh-CN" sz="1500" b="1" kern="100" dirty="0">
                        <a:effectLst/>
                        <a:latin typeface="Times New Roman" panose="02020603050405020304" pitchFamily="18" charset="0"/>
                        <a:ea typeface="宋体" panose="02010600030101010101" pitchFamily="2" charset="-122"/>
                      </a:endParaRPr>
                    </a:p>
                  </a:txBody>
                  <a:tcPr marL="51433" marR="51433"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algn="ctr">
                        <a:spcAft>
                          <a:spcPts val="0"/>
                        </a:spcAft>
                      </a:pPr>
                      <a:r>
                        <a:rPr lang="en-US" sz="1500" b="1" kern="100">
                          <a:effectLst/>
                        </a:rPr>
                        <a:t> </a:t>
                      </a:r>
                      <a:endParaRPr lang="zh-CN" sz="1500" b="1" kern="100">
                        <a:effectLst/>
                      </a:endParaRPr>
                    </a:p>
                    <a:p>
                      <a:pPr algn="ctr">
                        <a:spcAft>
                          <a:spcPts val="0"/>
                        </a:spcAft>
                      </a:pPr>
                      <a:r>
                        <a:rPr lang="zh-CN" sz="1500" b="1" kern="100">
                          <a:effectLst/>
                        </a:rPr>
                        <a:t>综合评价</a:t>
                      </a:r>
                      <a:endParaRPr lang="zh-CN" sz="1500" b="1" kern="100">
                        <a:effectLst/>
                        <a:latin typeface="Times New Roman" panose="02020603050405020304" pitchFamily="18" charset="0"/>
                        <a:ea typeface="宋体" panose="02010600030101010101" pitchFamily="2" charset="-122"/>
                      </a:endParaRPr>
                    </a:p>
                  </a:txBody>
                  <a:tcPr marL="51433" marR="51433" marT="0" marB="0"/>
                </a:tc>
                <a:extLst>
                  <a:ext uri="{0D108BD9-81ED-4DB2-BD59-A6C34878D82A}">
                    <a16:rowId xmlns:a16="http://schemas.microsoft.com/office/drawing/2014/main" val="1249378034"/>
                  </a:ext>
                </a:extLst>
              </a:tr>
              <a:tr h="501293">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500" b="1" kern="100">
                          <a:effectLst/>
                        </a:rPr>
                        <a:t>任务完成效率</a:t>
                      </a:r>
                      <a:endParaRPr lang="zh-CN" sz="1500" b="1" kern="100">
                        <a:effectLst/>
                        <a:latin typeface="Times New Roman" panose="02020603050405020304" pitchFamily="18" charset="0"/>
                        <a:ea typeface="宋体" panose="02010600030101010101" pitchFamily="2" charset="-122"/>
                      </a:endParaRPr>
                    </a:p>
                  </a:txBody>
                  <a:tcPr marL="51433" marR="51433" marT="0" marB="0"/>
                </a:tc>
                <a:tc>
                  <a:txBody>
                    <a:bodyPr/>
                    <a:lstStyle/>
                    <a:p>
                      <a:pPr algn="ctr">
                        <a:spcAft>
                          <a:spcPts val="0"/>
                        </a:spcAft>
                      </a:pPr>
                      <a:r>
                        <a:rPr lang="zh-CN" sz="1500" b="1" kern="100">
                          <a:effectLst/>
                        </a:rPr>
                        <a:t>指挥应答效率</a:t>
                      </a:r>
                      <a:endParaRPr lang="zh-CN" sz="1500" b="1" kern="100">
                        <a:effectLst/>
                        <a:latin typeface="Times New Roman" panose="02020603050405020304" pitchFamily="18" charset="0"/>
                        <a:ea typeface="宋体" panose="02010600030101010101" pitchFamily="2" charset="-122"/>
                      </a:endParaRPr>
                    </a:p>
                  </a:txBody>
                  <a:tcPr marL="51433" marR="51433" marT="0" marB="0"/>
                </a:tc>
                <a:tc>
                  <a:txBody>
                    <a:bodyPr/>
                    <a:lstStyle/>
                    <a:p>
                      <a:pPr algn="ctr">
                        <a:spcAft>
                          <a:spcPts val="0"/>
                        </a:spcAft>
                      </a:pPr>
                      <a:r>
                        <a:rPr lang="zh-CN" sz="1500" b="1" kern="100">
                          <a:effectLst/>
                        </a:rPr>
                        <a:t>任务完成质量</a:t>
                      </a:r>
                      <a:endParaRPr lang="zh-CN" sz="1500" b="1" kern="100">
                        <a:effectLst/>
                        <a:latin typeface="Times New Roman" panose="02020603050405020304" pitchFamily="18" charset="0"/>
                        <a:ea typeface="宋体" panose="02010600030101010101" pitchFamily="2" charset="-122"/>
                      </a:endParaRPr>
                    </a:p>
                  </a:txBody>
                  <a:tcPr marL="51433" marR="51433" marT="0" marB="0"/>
                </a:tc>
                <a:tc>
                  <a:txBody>
                    <a:bodyPr/>
                    <a:lstStyle/>
                    <a:p>
                      <a:pPr algn="ctr">
                        <a:spcAft>
                          <a:spcPts val="0"/>
                        </a:spcAft>
                      </a:pPr>
                      <a:r>
                        <a:rPr lang="zh-CN" sz="1500" b="1" kern="100" dirty="0">
                          <a:effectLst/>
                        </a:rPr>
                        <a:t>协助参与情况</a:t>
                      </a:r>
                      <a:endParaRPr lang="zh-CN" sz="1500" b="1" kern="100" dirty="0">
                        <a:effectLst/>
                        <a:latin typeface="Times New Roman" panose="02020603050405020304" pitchFamily="18" charset="0"/>
                        <a:ea typeface="宋体" panose="02010600030101010101" pitchFamily="2" charset="-122"/>
                      </a:endParaRPr>
                    </a:p>
                  </a:txBody>
                  <a:tcPr marL="51433" marR="51433" marT="0" marB="0"/>
                </a:tc>
                <a:tc vMerge="1">
                  <a:txBody>
                    <a:bodyPr/>
                    <a:lstStyle/>
                    <a:p>
                      <a:endParaRPr lang="zh-CN" altLang="en-US"/>
                    </a:p>
                  </a:txBody>
                  <a:tcPr/>
                </a:tc>
                <a:extLst>
                  <a:ext uri="{0D108BD9-81ED-4DB2-BD59-A6C34878D82A}">
                    <a16:rowId xmlns:a16="http://schemas.microsoft.com/office/drawing/2014/main" val="1604814814"/>
                  </a:ext>
                </a:extLst>
              </a:tr>
              <a:tr h="751940">
                <a:tc>
                  <a:txBody>
                    <a:bodyPr/>
                    <a:lstStyle/>
                    <a:p>
                      <a:pPr algn="ctr">
                        <a:spcAft>
                          <a:spcPts val="0"/>
                        </a:spcAft>
                      </a:pPr>
                      <a:r>
                        <a:rPr lang="en-US" sz="1500" b="1" kern="100">
                          <a:effectLst/>
                        </a:rPr>
                        <a:t> </a:t>
                      </a:r>
                      <a:endParaRPr lang="zh-CN" sz="1500" b="1" kern="100">
                        <a:effectLst/>
                      </a:endParaRPr>
                    </a:p>
                    <a:p>
                      <a:pPr algn="ctr">
                        <a:spcAft>
                          <a:spcPts val="0"/>
                        </a:spcAft>
                      </a:pPr>
                      <a:r>
                        <a:rPr lang="zh-CN" sz="1500" b="1" kern="100">
                          <a:effectLst/>
                        </a:rPr>
                        <a:t>吴旭东</a:t>
                      </a:r>
                      <a:endParaRPr lang="zh-CN" sz="1500" b="1" kern="100">
                        <a:effectLst/>
                        <a:latin typeface="Times New Roman" panose="02020603050405020304" pitchFamily="18" charset="0"/>
                        <a:ea typeface="宋体" panose="02010600030101010101" pitchFamily="2" charset="-122"/>
                      </a:endParaRPr>
                    </a:p>
                  </a:txBody>
                  <a:tcPr marL="51433" marR="51433" marT="0" marB="0"/>
                </a:tc>
                <a:tc>
                  <a:txBody>
                    <a:bodyPr/>
                    <a:lstStyle/>
                    <a:p>
                      <a:pPr algn="ctr">
                        <a:spcAft>
                          <a:spcPts val="0"/>
                        </a:spcAft>
                      </a:pPr>
                      <a:r>
                        <a:rPr lang="zh-CN" altLang="en-US" sz="1500" b="1" kern="100" dirty="0">
                          <a:effectLst/>
                          <a:latin typeface="Times New Roman" panose="02020603050405020304" pitchFamily="18" charset="0"/>
                          <a:ea typeface="宋体" panose="02010600030101010101" pitchFamily="2" charset="-122"/>
                        </a:rPr>
                        <a:t>整理题目集</a:t>
                      </a:r>
                      <a:endParaRPr lang="zh-CN" sz="1500" b="1" kern="100" dirty="0">
                        <a:effectLst/>
                        <a:latin typeface="Times New Roman" panose="02020603050405020304" pitchFamily="18" charset="0"/>
                        <a:ea typeface="宋体" panose="02010600030101010101" pitchFamily="2" charset="-122"/>
                      </a:endParaRPr>
                    </a:p>
                  </a:txBody>
                  <a:tcPr marL="51433" marR="51433" marT="0" marB="0"/>
                </a:tc>
                <a:tc>
                  <a:txBody>
                    <a:bodyPr/>
                    <a:lstStyle/>
                    <a:p>
                      <a:pPr algn="just">
                        <a:spcAft>
                          <a:spcPts val="0"/>
                        </a:spcAft>
                      </a:pPr>
                      <a:r>
                        <a:rPr lang="en-US" sz="1500" b="1" kern="100" dirty="0">
                          <a:effectLst/>
                        </a:rPr>
                        <a:t> </a:t>
                      </a:r>
                      <a:endParaRPr lang="zh-CN" sz="1500" b="1" kern="100" dirty="0">
                        <a:effectLst/>
                      </a:endParaRPr>
                    </a:p>
                    <a:p>
                      <a:pPr algn="ctr">
                        <a:spcAft>
                          <a:spcPts val="0"/>
                        </a:spcAft>
                      </a:pPr>
                      <a:r>
                        <a:rPr lang="en-US" sz="1500" b="1" kern="100" dirty="0">
                          <a:effectLst/>
                        </a:rPr>
                        <a:t>7.5/10</a:t>
                      </a:r>
                      <a:endParaRPr lang="zh-CN" sz="1500" b="1" kern="100" dirty="0">
                        <a:effectLst/>
                        <a:latin typeface="Times New Roman" panose="02020603050405020304" pitchFamily="18" charset="0"/>
                        <a:ea typeface="宋体" panose="02010600030101010101" pitchFamily="2" charset="-122"/>
                      </a:endParaRPr>
                    </a:p>
                  </a:txBody>
                  <a:tcPr marL="51433" marR="51433" marT="0" marB="0"/>
                </a:tc>
                <a:tc>
                  <a:txBody>
                    <a:bodyPr/>
                    <a:lstStyle/>
                    <a:p>
                      <a:pPr algn="just">
                        <a:spcAft>
                          <a:spcPts val="0"/>
                        </a:spcAft>
                      </a:pPr>
                      <a:r>
                        <a:rPr lang="en-US" sz="1500" b="1" kern="100" dirty="0">
                          <a:effectLst/>
                        </a:rPr>
                        <a:t> </a:t>
                      </a:r>
                      <a:endParaRPr lang="zh-CN" sz="1500" b="1" kern="100" dirty="0">
                        <a:effectLst/>
                      </a:endParaRPr>
                    </a:p>
                    <a:p>
                      <a:pPr algn="ctr">
                        <a:spcAft>
                          <a:spcPts val="0"/>
                        </a:spcAft>
                      </a:pPr>
                      <a:r>
                        <a:rPr lang="en-US" altLang="zh-CN" sz="1500" b="1" kern="100" dirty="0">
                          <a:effectLst/>
                        </a:rPr>
                        <a:t>8</a:t>
                      </a:r>
                      <a:r>
                        <a:rPr lang="en-US" sz="1500" b="1" kern="100" dirty="0">
                          <a:effectLst/>
                        </a:rPr>
                        <a:t>/10</a:t>
                      </a:r>
                      <a:endParaRPr lang="zh-CN" sz="1500" b="1" kern="100" dirty="0">
                        <a:effectLst/>
                        <a:latin typeface="Times New Roman" panose="02020603050405020304" pitchFamily="18" charset="0"/>
                        <a:ea typeface="宋体" panose="02010600030101010101" pitchFamily="2" charset="-122"/>
                      </a:endParaRPr>
                    </a:p>
                  </a:txBody>
                  <a:tcPr marL="51433" marR="51433" marT="0" marB="0"/>
                </a:tc>
                <a:tc>
                  <a:txBody>
                    <a:bodyPr/>
                    <a:lstStyle/>
                    <a:p>
                      <a:pPr algn="just">
                        <a:spcAft>
                          <a:spcPts val="0"/>
                        </a:spcAft>
                      </a:pPr>
                      <a:r>
                        <a:rPr lang="en-US" sz="1500" b="1" kern="100">
                          <a:effectLst/>
                        </a:rPr>
                        <a:t> </a:t>
                      </a:r>
                      <a:endParaRPr lang="zh-CN" sz="1500" b="1" kern="100">
                        <a:effectLst/>
                      </a:endParaRPr>
                    </a:p>
                    <a:p>
                      <a:pPr algn="ctr">
                        <a:spcAft>
                          <a:spcPts val="0"/>
                        </a:spcAft>
                      </a:pPr>
                      <a:r>
                        <a:rPr lang="en-US" sz="1500" b="1" kern="100">
                          <a:effectLst/>
                        </a:rPr>
                        <a:t>8.5/10</a:t>
                      </a:r>
                      <a:endParaRPr lang="zh-CN" sz="1500" b="1" kern="100">
                        <a:effectLst/>
                        <a:latin typeface="Times New Roman" panose="02020603050405020304" pitchFamily="18" charset="0"/>
                        <a:ea typeface="宋体" panose="02010600030101010101" pitchFamily="2" charset="-122"/>
                      </a:endParaRPr>
                    </a:p>
                  </a:txBody>
                  <a:tcPr marL="51433" marR="51433" marT="0" marB="0"/>
                </a:tc>
                <a:tc>
                  <a:txBody>
                    <a:bodyPr/>
                    <a:lstStyle/>
                    <a:p>
                      <a:pPr algn="just">
                        <a:spcAft>
                          <a:spcPts val="0"/>
                        </a:spcAft>
                      </a:pPr>
                      <a:r>
                        <a:rPr lang="en-US" sz="1500" b="1" kern="100" dirty="0">
                          <a:effectLst/>
                        </a:rPr>
                        <a:t> </a:t>
                      </a:r>
                      <a:endParaRPr lang="zh-CN" sz="1500" b="1" kern="100" dirty="0">
                        <a:effectLst/>
                      </a:endParaRPr>
                    </a:p>
                    <a:p>
                      <a:pPr algn="ctr">
                        <a:spcAft>
                          <a:spcPts val="0"/>
                        </a:spcAft>
                      </a:pPr>
                      <a:r>
                        <a:rPr lang="en-US" altLang="zh-CN" sz="1500" b="1" kern="100" dirty="0">
                          <a:effectLst/>
                        </a:rPr>
                        <a:t>7</a:t>
                      </a:r>
                      <a:r>
                        <a:rPr lang="en-US" sz="1500" b="1" kern="100" dirty="0">
                          <a:effectLst/>
                        </a:rPr>
                        <a:t>/10</a:t>
                      </a:r>
                      <a:endParaRPr lang="zh-CN" sz="1500" b="1" kern="100" dirty="0">
                        <a:effectLst/>
                        <a:latin typeface="Times New Roman" panose="02020603050405020304" pitchFamily="18" charset="0"/>
                        <a:ea typeface="宋体" panose="02010600030101010101" pitchFamily="2" charset="-122"/>
                      </a:endParaRPr>
                    </a:p>
                  </a:txBody>
                  <a:tcPr marL="51433" marR="51433" marT="0" marB="0"/>
                </a:tc>
                <a:tc>
                  <a:txBody>
                    <a:bodyPr/>
                    <a:lstStyle/>
                    <a:p>
                      <a:pPr algn="just">
                        <a:spcAft>
                          <a:spcPts val="0"/>
                        </a:spcAft>
                      </a:pPr>
                      <a:r>
                        <a:rPr lang="en-US" sz="1500" b="1" kern="100" dirty="0">
                          <a:effectLst/>
                        </a:rPr>
                        <a:t> </a:t>
                      </a:r>
                      <a:endParaRPr lang="zh-CN" sz="1500" b="1" kern="100" dirty="0">
                        <a:effectLst/>
                      </a:endParaRPr>
                    </a:p>
                    <a:p>
                      <a:pPr algn="ctr">
                        <a:spcAft>
                          <a:spcPts val="0"/>
                        </a:spcAft>
                      </a:pPr>
                      <a:r>
                        <a:rPr lang="en-US" altLang="zh-CN" sz="1500" b="1" kern="100" dirty="0">
                          <a:effectLst/>
                        </a:rPr>
                        <a:t>8</a:t>
                      </a:r>
                      <a:r>
                        <a:rPr lang="en-US" sz="1500" b="1" kern="100" dirty="0">
                          <a:effectLst/>
                        </a:rPr>
                        <a:t>/10</a:t>
                      </a:r>
                      <a:endParaRPr lang="zh-CN" sz="1500" b="1" kern="100" dirty="0">
                        <a:effectLst/>
                        <a:latin typeface="Times New Roman" panose="02020603050405020304" pitchFamily="18" charset="0"/>
                        <a:ea typeface="宋体" panose="02010600030101010101" pitchFamily="2" charset="-122"/>
                      </a:endParaRPr>
                    </a:p>
                  </a:txBody>
                  <a:tcPr marL="51433" marR="51433" marT="0" marB="0"/>
                </a:tc>
                <a:extLst>
                  <a:ext uri="{0D108BD9-81ED-4DB2-BD59-A6C34878D82A}">
                    <a16:rowId xmlns:a16="http://schemas.microsoft.com/office/drawing/2014/main" val="4031560648"/>
                  </a:ext>
                </a:extLst>
              </a:tr>
              <a:tr h="837034">
                <a:tc>
                  <a:txBody>
                    <a:bodyPr/>
                    <a:lstStyle/>
                    <a:p>
                      <a:pPr algn="ctr">
                        <a:spcAft>
                          <a:spcPts val="0"/>
                        </a:spcAft>
                      </a:pPr>
                      <a:r>
                        <a:rPr lang="en-US" sz="1500" b="1" kern="100">
                          <a:effectLst/>
                        </a:rPr>
                        <a:t> </a:t>
                      </a:r>
                      <a:endParaRPr lang="zh-CN" sz="1500" b="1" kern="100">
                        <a:effectLst/>
                      </a:endParaRPr>
                    </a:p>
                    <a:p>
                      <a:pPr algn="ctr">
                        <a:spcAft>
                          <a:spcPts val="0"/>
                        </a:spcAft>
                      </a:pPr>
                      <a:r>
                        <a:rPr lang="zh-CN" sz="1500" b="1" kern="100">
                          <a:effectLst/>
                        </a:rPr>
                        <a:t>史庭蔚</a:t>
                      </a:r>
                      <a:endParaRPr lang="zh-CN" sz="1500" b="1" kern="100">
                        <a:effectLst/>
                        <a:latin typeface="Times New Roman" panose="02020603050405020304" pitchFamily="18" charset="0"/>
                        <a:ea typeface="宋体" panose="02010600030101010101" pitchFamily="2" charset="-122"/>
                      </a:endParaRPr>
                    </a:p>
                  </a:txBody>
                  <a:tcPr marL="51433" marR="51433" marT="0" marB="0"/>
                </a:tc>
                <a:tc>
                  <a:txBody>
                    <a:bodyPr/>
                    <a:lstStyle/>
                    <a:p>
                      <a:pPr algn="just">
                        <a:spcAft>
                          <a:spcPts val="0"/>
                        </a:spcAft>
                      </a:pPr>
                      <a:r>
                        <a:rPr lang="zh-CN" altLang="en-US" sz="1500" b="1" kern="100" dirty="0">
                          <a:effectLst/>
                          <a:latin typeface="Times New Roman" panose="02020603050405020304" pitchFamily="18" charset="0"/>
                          <a:ea typeface="宋体" panose="02010600030101010101" pitchFamily="2" charset="-122"/>
                        </a:rPr>
                        <a:t>绘制</a:t>
                      </a:r>
                      <a:r>
                        <a:rPr lang="en-US" altLang="zh-CN" sz="1500" b="1" kern="100" dirty="0">
                          <a:effectLst/>
                          <a:latin typeface="Times New Roman" panose="02020603050405020304" pitchFamily="18" charset="0"/>
                          <a:ea typeface="宋体" panose="02010600030101010101" pitchFamily="2" charset="-122"/>
                        </a:rPr>
                        <a:t>ppt</a:t>
                      </a:r>
                      <a:endParaRPr lang="zh-CN" sz="1500" b="1" kern="100" dirty="0">
                        <a:effectLst/>
                        <a:latin typeface="Times New Roman" panose="02020603050405020304" pitchFamily="18" charset="0"/>
                        <a:ea typeface="宋体" panose="02010600030101010101" pitchFamily="2" charset="-122"/>
                      </a:endParaRPr>
                    </a:p>
                  </a:txBody>
                  <a:tcPr marL="51433" marR="51433" marT="0" marB="0"/>
                </a:tc>
                <a:tc>
                  <a:txBody>
                    <a:bodyPr/>
                    <a:lstStyle/>
                    <a:p>
                      <a:pPr algn="just">
                        <a:spcAft>
                          <a:spcPts val="0"/>
                        </a:spcAft>
                      </a:pPr>
                      <a:r>
                        <a:rPr lang="en-US" sz="1500" b="1" kern="100">
                          <a:effectLst/>
                        </a:rPr>
                        <a:t> </a:t>
                      </a:r>
                      <a:endParaRPr lang="zh-CN" sz="1500" b="1" kern="100">
                        <a:effectLst/>
                      </a:endParaRPr>
                    </a:p>
                    <a:p>
                      <a:pPr algn="ctr">
                        <a:spcAft>
                          <a:spcPts val="0"/>
                        </a:spcAft>
                      </a:pPr>
                      <a:r>
                        <a:rPr lang="en-US" sz="1500" b="1" kern="100">
                          <a:effectLst/>
                        </a:rPr>
                        <a:t>7/10</a:t>
                      </a:r>
                      <a:endParaRPr lang="zh-CN" sz="1500" b="1" kern="100">
                        <a:effectLst/>
                        <a:latin typeface="Times New Roman" panose="02020603050405020304" pitchFamily="18" charset="0"/>
                        <a:ea typeface="宋体" panose="02010600030101010101" pitchFamily="2" charset="-122"/>
                      </a:endParaRPr>
                    </a:p>
                  </a:txBody>
                  <a:tcPr marL="51433" marR="51433" marT="0" marB="0"/>
                </a:tc>
                <a:tc>
                  <a:txBody>
                    <a:bodyPr/>
                    <a:lstStyle/>
                    <a:p>
                      <a:pPr algn="just">
                        <a:spcAft>
                          <a:spcPts val="0"/>
                        </a:spcAft>
                      </a:pPr>
                      <a:r>
                        <a:rPr lang="en-US" sz="1500" b="1" kern="100" dirty="0">
                          <a:effectLst/>
                        </a:rPr>
                        <a:t> </a:t>
                      </a:r>
                      <a:endParaRPr lang="zh-CN" sz="1500" b="1" kern="100" dirty="0">
                        <a:effectLst/>
                      </a:endParaRPr>
                    </a:p>
                    <a:p>
                      <a:pPr algn="ctr">
                        <a:spcAft>
                          <a:spcPts val="0"/>
                        </a:spcAft>
                      </a:pPr>
                      <a:r>
                        <a:rPr lang="en-US" altLang="zh-CN" sz="1500" b="1" kern="100" dirty="0">
                          <a:effectLst/>
                        </a:rPr>
                        <a:t>8.5</a:t>
                      </a:r>
                      <a:r>
                        <a:rPr lang="en-US" sz="1500" b="1" kern="100" dirty="0">
                          <a:effectLst/>
                        </a:rPr>
                        <a:t>/10</a:t>
                      </a:r>
                      <a:endParaRPr lang="zh-CN" sz="1500" b="1" kern="100" dirty="0">
                        <a:effectLst/>
                        <a:latin typeface="Times New Roman" panose="02020603050405020304" pitchFamily="18" charset="0"/>
                        <a:ea typeface="宋体" panose="02010600030101010101" pitchFamily="2" charset="-122"/>
                      </a:endParaRPr>
                    </a:p>
                  </a:txBody>
                  <a:tcPr marL="51433" marR="51433" marT="0" marB="0"/>
                </a:tc>
                <a:tc>
                  <a:txBody>
                    <a:bodyPr/>
                    <a:lstStyle/>
                    <a:p>
                      <a:pPr algn="just">
                        <a:spcAft>
                          <a:spcPts val="0"/>
                        </a:spcAft>
                      </a:pPr>
                      <a:r>
                        <a:rPr lang="en-US" sz="1500" b="1" kern="100" dirty="0">
                          <a:effectLst/>
                        </a:rPr>
                        <a:t> </a:t>
                      </a:r>
                      <a:endParaRPr lang="zh-CN" sz="1500" b="1" kern="100" dirty="0">
                        <a:effectLst/>
                      </a:endParaRPr>
                    </a:p>
                    <a:p>
                      <a:pPr algn="ctr">
                        <a:spcAft>
                          <a:spcPts val="0"/>
                        </a:spcAft>
                      </a:pPr>
                      <a:r>
                        <a:rPr lang="en-US" sz="1500" b="1" kern="100" dirty="0">
                          <a:effectLst/>
                        </a:rPr>
                        <a:t>7/10</a:t>
                      </a:r>
                      <a:endParaRPr lang="zh-CN" sz="1500" b="1" kern="100" dirty="0">
                        <a:effectLst/>
                        <a:latin typeface="Times New Roman" panose="02020603050405020304" pitchFamily="18" charset="0"/>
                        <a:ea typeface="宋体" panose="02010600030101010101" pitchFamily="2" charset="-122"/>
                      </a:endParaRPr>
                    </a:p>
                  </a:txBody>
                  <a:tcPr marL="51433" marR="51433" marT="0" marB="0"/>
                </a:tc>
                <a:tc>
                  <a:txBody>
                    <a:bodyPr/>
                    <a:lstStyle/>
                    <a:p>
                      <a:pPr algn="just">
                        <a:spcAft>
                          <a:spcPts val="0"/>
                        </a:spcAft>
                      </a:pPr>
                      <a:r>
                        <a:rPr lang="en-US" sz="1500" b="1" kern="100">
                          <a:effectLst/>
                        </a:rPr>
                        <a:t> </a:t>
                      </a:r>
                      <a:endParaRPr lang="zh-CN" sz="1500" b="1" kern="100">
                        <a:effectLst/>
                      </a:endParaRPr>
                    </a:p>
                    <a:p>
                      <a:pPr algn="ctr">
                        <a:spcAft>
                          <a:spcPts val="0"/>
                        </a:spcAft>
                      </a:pPr>
                      <a:r>
                        <a:rPr lang="en-US" sz="1500" b="1" kern="100">
                          <a:effectLst/>
                        </a:rPr>
                        <a:t>8.5/10</a:t>
                      </a:r>
                      <a:endParaRPr lang="zh-CN" sz="1500" b="1" kern="100">
                        <a:effectLst/>
                        <a:latin typeface="Times New Roman" panose="02020603050405020304" pitchFamily="18" charset="0"/>
                        <a:ea typeface="宋体" panose="02010600030101010101" pitchFamily="2" charset="-122"/>
                      </a:endParaRPr>
                    </a:p>
                  </a:txBody>
                  <a:tcPr marL="51433" marR="51433" marT="0" marB="0"/>
                </a:tc>
                <a:tc>
                  <a:txBody>
                    <a:bodyPr/>
                    <a:lstStyle/>
                    <a:p>
                      <a:pPr algn="just">
                        <a:spcAft>
                          <a:spcPts val="0"/>
                        </a:spcAft>
                      </a:pPr>
                      <a:r>
                        <a:rPr lang="en-US" sz="1500" b="1" kern="100" dirty="0">
                          <a:effectLst/>
                        </a:rPr>
                        <a:t> </a:t>
                      </a:r>
                      <a:endParaRPr lang="zh-CN" sz="1500" b="1" kern="100" dirty="0">
                        <a:effectLst/>
                      </a:endParaRPr>
                    </a:p>
                    <a:p>
                      <a:pPr algn="ctr">
                        <a:spcAft>
                          <a:spcPts val="0"/>
                        </a:spcAft>
                      </a:pPr>
                      <a:r>
                        <a:rPr lang="en-US" sz="1500" b="1" kern="100" dirty="0">
                          <a:effectLst/>
                        </a:rPr>
                        <a:t>7.</a:t>
                      </a:r>
                      <a:r>
                        <a:rPr lang="en-US" altLang="zh-CN" sz="1500" b="1" kern="100" dirty="0">
                          <a:effectLst/>
                        </a:rPr>
                        <a:t>7</a:t>
                      </a:r>
                      <a:r>
                        <a:rPr lang="en-US" sz="1500" b="1" kern="100" dirty="0">
                          <a:effectLst/>
                        </a:rPr>
                        <a:t>5/10</a:t>
                      </a:r>
                      <a:endParaRPr lang="zh-CN" sz="1500" b="1" kern="100" dirty="0">
                        <a:effectLst/>
                        <a:latin typeface="Times New Roman" panose="02020603050405020304" pitchFamily="18" charset="0"/>
                        <a:ea typeface="宋体" panose="02010600030101010101" pitchFamily="2" charset="-122"/>
                      </a:endParaRPr>
                    </a:p>
                  </a:txBody>
                  <a:tcPr marL="51433" marR="51433" marT="0" marB="0"/>
                </a:tc>
                <a:extLst>
                  <a:ext uri="{0D108BD9-81ED-4DB2-BD59-A6C34878D82A}">
                    <a16:rowId xmlns:a16="http://schemas.microsoft.com/office/drawing/2014/main" val="3876558556"/>
                  </a:ext>
                </a:extLst>
              </a:tr>
              <a:tr h="1002584">
                <a:tc>
                  <a:txBody>
                    <a:bodyPr/>
                    <a:lstStyle/>
                    <a:p>
                      <a:pPr algn="ctr">
                        <a:spcAft>
                          <a:spcPts val="0"/>
                        </a:spcAft>
                      </a:pPr>
                      <a:r>
                        <a:rPr lang="en-US" sz="1500" b="1" kern="100">
                          <a:effectLst/>
                        </a:rPr>
                        <a:t> </a:t>
                      </a:r>
                      <a:endParaRPr lang="zh-CN" sz="1500" b="1" kern="100">
                        <a:effectLst/>
                      </a:endParaRPr>
                    </a:p>
                    <a:p>
                      <a:pPr algn="ctr">
                        <a:spcAft>
                          <a:spcPts val="0"/>
                        </a:spcAft>
                      </a:pPr>
                      <a:r>
                        <a:rPr lang="zh-CN" sz="1500" b="1" kern="100">
                          <a:effectLst/>
                        </a:rPr>
                        <a:t>王哲</a:t>
                      </a:r>
                      <a:endParaRPr lang="zh-CN" sz="1500" b="1" kern="100">
                        <a:effectLst/>
                        <a:latin typeface="Times New Roman" panose="02020603050405020304" pitchFamily="18" charset="0"/>
                        <a:ea typeface="宋体" panose="02010600030101010101" pitchFamily="2" charset="-122"/>
                      </a:endParaRPr>
                    </a:p>
                  </a:txBody>
                  <a:tcPr marL="51433" marR="51433" marT="0" marB="0"/>
                </a:tc>
                <a:tc>
                  <a:txBody>
                    <a:bodyPr/>
                    <a:lstStyle/>
                    <a:p>
                      <a:pPr algn="just">
                        <a:spcAft>
                          <a:spcPts val="0"/>
                        </a:spcAft>
                      </a:pPr>
                      <a:r>
                        <a:rPr lang="zh-CN" altLang="en-US" sz="1500" b="1" kern="100" dirty="0">
                          <a:effectLst/>
                          <a:latin typeface="Times New Roman" panose="02020603050405020304" pitchFamily="18" charset="0"/>
                          <a:ea typeface="宋体" panose="02010600030101010101" pitchFamily="2" charset="-122"/>
                        </a:rPr>
                        <a:t>整理教材相关知识点</a:t>
                      </a:r>
                      <a:endParaRPr lang="zh-CN" sz="1500" b="1" kern="100" dirty="0">
                        <a:effectLst/>
                        <a:latin typeface="Times New Roman" panose="02020603050405020304" pitchFamily="18" charset="0"/>
                        <a:ea typeface="宋体" panose="02010600030101010101" pitchFamily="2" charset="-122"/>
                      </a:endParaRPr>
                    </a:p>
                  </a:txBody>
                  <a:tcPr marL="51433" marR="51433" marT="0" marB="0"/>
                </a:tc>
                <a:tc>
                  <a:txBody>
                    <a:bodyPr/>
                    <a:lstStyle/>
                    <a:p>
                      <a:pPr algn="just">
                        <a:spcAft>
                          <a:spcPts val="0"/>
                        </a:spcAft>
                      </a:pPr>
                      <a:r>
                        <a:rPr lang="en-US" sz="1500" b="1" kern="100" dirty="0">
                          <a:effectLst/>
                        </a:rPr>
                        <a:t> </a:t>
                      </a:r>
                      <a:endParaRPr lang="zh-CN" sz="1500" b="1" kern="100" dirty="0">
                        <a:effectLst/>
                      </a:endParaRPr>
                    </a:p>
                    <a:p>
                      <a:pPr algn="ctr">
                        <a:spcAft>
                          <a:spcPts val="0"/>
                        </a:spcAft>
                      </a:pPr>
                      <a:r>
                        <a:rPr lang="en-US" altLang="zh-CN" sz="1500" b="1" kern="100" dirty="0">
                          <a:effectLst/>
                        </a:rPr>
                        <a:t>7</a:t>
                      </a:r>
                      <a:r>
                        <a:rPr lang="en-US" sz="1500" b="1" kern="100" dirty="0">
                          <a:effectLst/>
                        </a:rPr>
                        <a:t>.5/10</a:t>
                      </a:r>
                      <a:endParaRPr lang="zh-CN" sz="1500" b="1" kern="100" dirty="0">
                        <a:effectLst/>
                        <a:latin typeface="Times New Roman" panose="02020603050405020304" pitchFamily="18" charset="0"/>
                        <a:ea typeface="宋体" panose="02010600030101010101" pitchFamily="2" charset="-122"/>
                      </a:endParaRPr>
                    </a:p>
                  </a:txBody>
                  <a:tcPr marL="51433" marR="51433" marT="0" marB="0"/>
                </a:tc>
                <a:tc>
                  <a:txBody>
                    <a:bodyPr/>
                    <a:lstStyle/>
                    <a:p>
                      <a:pPr algn="just">
                        <a:spcAft>
                          <a:spcPts val="0"/>
                        </a:spcAft>
                      </a:pPr>
                      <a:r>
                        <a:rPr lang="en-US" sz="1500" b="1" kern="100" dirty="0">
                          <a:effectLst/>
                        </a:rPr>
                        <a:t> </a:t>
                      </a:r>
                      <a:endParaRPr lang="zh-CN" sz="1500" b="1" kern="100" dirty="0">
                        <a:effectLst/>
                      </a:endParaRPr>
                    </a:p>
                    <a:p>
                      <a:pPr algn="ctr">
                        <a:spcAft>
                          <a:spcPts val="0"/>
                        </a:spcAft>
                      </a:pPr>
                      <a:r>
                        <a:rPr lang="en-US" altLang="zh-CN" sz="1500" b="1" kern="100" dirty="0">
                          <a:effectLst/>
                        </a:rPr>
                        <a:t>7</a:t>
                      </a:r>
                      <a:r>
                        <a:rPr lang="en-US" sz="1500" b="1" kern="100" dirty="0">
                          <a:effectLst/>
                        </a:rPr>
                        <a:t>/10</a:t>
                      </a:r>
                      <a:endParaRPr lang="zh-CN" sz="1500" b="1" kern="100" dirty="0">
                        <a:effectLst/>
                        <a:latin typeface="Times New Roman" panose="02020603050405020304" pitchFamily="18" charset="0"/>
                        <a:ea typeface="宋体" panose="02010600030101010101" pitchFamily="2" charset="-122"/>
                      </a:endParaRPr>
                    </a:p>
                  </a:txBody>
                  <a:tcPr marL="51433" marR="51433" marT="0" marB="0"/>
                </a:tc>
                <a:tc>
                  <a:txBody>
                    <a:bodyPr/>
                    <a:lstStyle/>
                    <a:p>
                      <a:pPr algn="just">
                        <a:spcAft>
                          <a:spcPts val="0"/>
                        </a:spcAft>
                      </a:pPr>
                      <a:r>
                        <a:rPr lang="en-US" sz="1500" b="1" kern="100" dirty="0">
                          <a:effectLst/>
                        </a:rPr>
                        <a:t> </a:t>
                      </a:r>
                      <a:endParaRPr lang="zh-CN" sz="1500" b="1" kern="100" dirty="0">
                        <a:effectLst/>
                      </a:endParaRPr>
                    </a:p>
                    <a:p>
                      <a:pPr algn="ctr">
                        <a:spcAft>
                          <a:spcPts val="0"/>
                        </a:spcAft>
                      </a:pPr>
                      <a:r>
                        <a:rPr lang="en-US" sz="1500" b="1" kern="100" dirty="0">
                          <a:effectLst/>
                        </a:rPr>
                        <a:t>8.5/10</a:t>
                      </a:r>
                      <a:endParaRPr lang="zh-CN" sz="1500" b="1" kern="100" dirty="0">
                        <a:effectLst/>
                        <a:latin typeface="Times New Roman" panose="02020603050405020304" pitchFamily="18" charset="0"/>
                        <a:ea typeface="宋体" panose="02010600030101010101" pitchFamily="2" charset="-122"/>
                      </a:endParaRPr>
                    </a:p>
                  </a:txBody>
                  <a:tcPr marL="51433" marR="51433" marT="0" marB="0"/>
                </a:tc>
                <a:tc>
                  <a:txBody>
                    <a:bodyPr/>
                    <a:lstStyle/>
                    <a:p>
                      <a:pPr algn="just">
                        <a:spcAft>
                          <a:spcPts val="0"/>
                        </a:spcAft>
                      </a:pPr>
                      <a:r>
                        <a:rPr lang="en-US" sz="1500" b="1" kern="100" dirty="0">
                          <a:effectLst/>
                        </a:rPr>
                        <a:t> </a:t>
                      </a:r>
                      <a:endParaRPr lang="zh-CN" sz="1500" b="1" kern="100" dirty="0">
                        <a:effectLst/>
                      </a:endParaRPr>
                    </a:p>
                    <a:p>
                      <a:pPr algn="ctr">
                        <a:spcAft>
                          <a:spcPts val="0"/>
                        </a:spcAft>
                      </a:pPr>
                      <a:r>
                        <a:rPr lang="en-US" sz="1500" b="1" kern="100" dirty="0">
                          <a:effectLst/>
                        </a:rPr>
                        <a:t>7.5/10</a:t>
                      </a:r>
                      <a:endParaRPr lang="zh-CN" sz="1500" b="1" kern="100" dirty="0">
                        <a:effectLst/>
                        <a:latin typeface="Times New Roman" panose="02020603050405020304" pitchFamily="18" charset="0"/>
                        <a:ea typeface="宋体" panose="02010600030101010101" pitchFamily="2" charset="-122"/>
                      </a:endParaRPr>
                    </a:p>
                  </a:txBody>
                  <a:tcPr marL="51433" marR="51433" marT="0" marB="0"/>
                </a:tc>
                <a:tc>
                  <a:txBody>
                    <a:bodyPr/>
                    <a:lstStyle/>
                    <a:p>
                      <a:pPr algn="just">
                        <a:spcAft>
                          <a:spcPts val="0"/>
                        </a:spcAft>
                      </a:pPr>
                      <a:r>
                        <a:rPr lang="en-US" sz="1500" b="1" kern="100" dirty="0">
                          <a:effectLst/>
                        </a:rPr>
                        <a:t> </a:t>
                      </a:r>
                      <a:endParaRPr lang="zh-CN" sz="1500" b="1" kern="100" dirty="0">
                        <a:effectLst/>
                      </a:endParaRPr>
                    </a:p>
                    <a:p>
                      <a:pPr algn="ctr">
                        <a:spcAft>
                          <a:spcPts val="0"/>
                        </a:spcAft>
                      </a:pPr>
                      <a:r>
                        <a:rPr lang="en-US" sz="1500" b="1" kern="100" dirty="0">
                          <a:effectLst/>
                        </a:rPr>
                        <a:t>7.</a:t>
                      </a:r>
                      <a:r>
                        <a:rPr lang="en-US" altLang="zh-CN" sz="1500" b="1" kern="100" dirty="0">
                          <a:effectLst/>
                        </a:rPr>
                        <a:t>6</a:t>
                      </a:r>
                      <a:r>
                        <a:rPr lang="en-US" sz="1500" b="1" kern="100" dirty="0">
                          <a:effectLst/>
                        </a:rPr>
                        <a:t>25/10</a:t>
                      </a:r>
                      <a:endParaRPr lang="zh-CN" sz="1500" b="1" kern="100" dirty="0">
                        <a:effectLst/>
                        <a:latin typeface="Times New Roman" panose="02020603050405020304" pitchFamily="18" charset="0"/>
                        <a:ea typeface="宋体" panose="02010600030101010101" pitchFamily="2" charset="-122"/>
                      </a:endParaRPr>
                    </a:p>
                  </a:txBody>
                  <a:tcPr marL="51433" marR="51433" marT="0" marB="0"/>
                </a:tc>
                <a:extLst>
                  <a:ext uri="{0D108BD9-81ED-4DB2-BD59-A6C34878D82A}">
                    <a16:rowId xmlns:a16="http://schemas.microsoft.com/office/drawing/2014/main" val="2674344689"/>
                  </a:ext>
                </a:extLst>
              </a:tr>
            </a:tbl>
          </a:graphicData>
        </a:graphic>
      </p:graphicFrame>
    </p:spTree>
    <p:extLst>
      <p:ext uri="{BB962C8B-B14F-4D97-AF65-F5344CB8AC3E}">
        <p14:creationId xmlns:p14="http://schemas.microsoft.com/office/powerpoint/2010/main" val="3367684377"/>
      </p:ext>
    </p:extLst>
  </p:cSld>
  <p:clrMapOvr>
    <a:masterClrMapping/>
  </p:clrMapOvr>
  <mc:AlternateContent xmlns:mc="http://schemas.openxmlformats.org/markup-compatibility/2006" xmlns:p14="http://schemas.microsoft.com/office/powerpoint/2010/main">
    <mc:Choice Requires="p14">
      <p:transition spd="med">
        <p14:window dir="vert"/>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6016" y="0"/>
            <a:ext cx="3860037" cy="5143500"/>
          </a:xfrm>
          <a:prstGeom prst="rect">
            <a:avLst/>
          </a:prstGeom>
        </p:spPr>
      </p:pic>
      <p:sp>
        <p:nvSpPr>
          <p:cNvPr id="8" name="椭圆 7"/>
          <p:cNvSpPr/>
          <p:nvPr/>
        </p:nvSpPr>
        <p:spPr>
          <a:xfrm>
            <a:off x="2439353" y="1419622"/>
            <a:ext cx="1012073" cy="10121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1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01</a:t>
            </a:r>
            <a:endParaRPr lang="zh-CN" altLang="en-US" sz="31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9" name="MH_Entry_1"/>
          <p:cNvSpPr/>
          <p:nvPr>
            <p:custDataLst>
              <p:tags r:id="rId1"/>
            </p:custDataLst>
          </p:nvPr>
        </p:nvSpPr>
        <p:spPr>
          <a:xfrm>
            <a:off x="1475656" y="2524301"/>
            <a:ext cx="2939470" cy="70739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ctr"/>
            <a:r>
              <a:rPr lang="zh-CN" altLang="en-US" sz="3200" b="1" dirty="0">
                <a:solidFill>
                  <a:schemeClr val="accent1"/>
                </a:solidFill>
                <a:latin typeface="inpin heiti" panose="00000500000000000000" pitchFamily="2" charset="-122"/>
                <a:ea typeface="inpin heiti" panose="00000500000000000000" pitchFamily="2" charset="-122"/>
                <a:sym typeface="inpin heiti" panose="00000500000000000000" pitchFamily="2" charset="-122"/>
              </a:rPr>
              <a:t>软件维护定义</a:t>
            </a:r>
            <a:endParaRPr lang="en-US" altLang="zh-CN" sz="3200" b="1" dirty="0">
              <a:solidFill>
                <a:schemeClr val="accent1"/>
              </a:solidFill>
              <a:latin typeface="inpin heiti" panose="00000500000000000000" pitchFamily="2" charset="-122"/>
              <a:ea typeface="inpin heiti" panose="00000500000000000000" pitchFamily="2" charset="-122"/>
              <a:sym typeface="inpin heiti" panose="00000500000000000000" pitchFamily="2" charset="-122"/>
            </a:endParaRPr>
          </a:p>
          <a:p>
            <a:pPr algn="ctr"/>
            <a:r>
              <a:rPr lang="en-US" altLang="zh-CN" sz="1400" dirty="0">
                <a:solidFill>
                  <a:schemeClr val="accent1"/>
                </a:solidFill>
                <a:latin typeface="inpin heiti" panose="00000500000000000000" pitchFamily="2" charset="-122"/>
                <a:ea typeface="inpin heiti" panose="00000500000000000000" pitchFamily="2" charset="-122"/>
                <a:sym typeface="inpin heiti" panose="00000500000000000000" pitchFamily="2" charset="-122"/>
              </a:rPr>
              <a:t>ANNUAL WORK SUMMARY</a:t>
            </a:r>
            <a:endParaRPr lang="zh-CN" altLang="en-US" sz="1400" dirty="0">
              <a:solidFill>
                <a:schemeClr val="accent1"/>
              </a:solidFill>
              <a:latin typeface="inpin heiti" panose="00000500000000000000" pitchFamily="2" charset="-122"/>
              <a:ea typeface="inpin heiti" panose="00000500000000000000" pitchFamily="2" charset="-122"/>
              <a:sym typeface="inpin heiti" panose="00000500000000000000" pitchFamily="2" charset="-122"/>
            </a:endParaRPr>
          </a:p>
        </p:txBody>
      </p:sp>
    </p:spTree>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strVal val="#ppt_w+.3"/>
                                          </p:val>
                                        </p:tav>
                                        <p:tav tm="100000">
                                          <p:val>
                                            <p:strVal val="#ppt_w"/>
                                          </p:val>
                                        </p:tav>
                                      </p:tavLst>
                                    </p:anim>
                                    <p:anim calcmode="lin" valueType="num">
                                      <p:cBhvr>
                                        <p:cTn id="8" dur="1000" fill="hold"/>
                                        <p:tgtEl>
                                          <p:spTgt spid="15"/>
                                        </p:tgtEl>
                                        <p:attrNameLst>
                                          <p:attrName>ppt_h</p:attrName>
                                        </p:attrNameLst>
                                      </p:cBhvr>
                                      <p:tavLst>
                                        <p:tav tm="0">
                                          <p:val>
                                            <p:strVal val="#ppt_h"/>
                                          </p:val>
                                        </p:tav>
                                        <p:tav tm="100000">
                                          <p:val>
                                            <p:strVal val="#ppt_h"/>
                                          </p:val>
                                        </p:tav>
                                      </p:tavLst>
                                    </p:anim>
                                    <p:animEffect transition="in" filter="fade">
                                      <p:cBhvr>
                                        <p:cTn id="9" dur="10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accel="4000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1500" fill="hold"/>
                                        <p:tgtEl>
                                          <p:spTgt spid="8"/>
                                        </p:tgtEl>
                                        <p:attrNameLst>
                                          <p:attrName>ppt_x</p:attrName>
                                        </p:attrNameLst>
                                      </p:cBhvr>
                                      <p:tavLst>
                                        <p:tav tm="0">
                                          <p:val>
                                            <p:strVal val="#ppt_x"/>
                                          </p:val>
                                        </p:tav>
                                        <p:tav tm="100000">
                                          <p:val>
                                            <p:strVal val="#ppt_x"/>
                                          </p:val>
                                        </p:tav>
                                      </p:tavLst>
                                    </p:anim>
                                    <p:anim calcmode="lin" valueType="num">
                                      <p:cBhvr additive="base">
                                        <p:cTn id="15" dur="1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56" presetClass="entr" presetSubtype="0" fill="hold" grpId="0" nodeType="clickEffect">
                                  <p:stCondLst>
                                    <p:cond delay="0"/>
                                  </p:stCondLst>
                                  <p:iterate type="lt">
                                    <p:tmPct val="10000"/>
                                  </p:iterate>
                                  <p:childTnLst>
                                    <p:set>
                                      <p:cBhvr>
                                        <p:cTn id="19" dur="1" fill="hold">
                                          <p:stCondLst>
                                            <p:cond delay="0"/>
                                          </p:stCondLst>
                                        </p:cTn>
                                        <p:tgtEl>
                                          <p:spTgt spid="9"/>
                                        </p:tgtEl>
                                        <p:attrNameLst>
                                          <p:attrName>style.visibility</p:attrName>
                                        </p:attrNameLst>
                                      </p:cBhvr>
                                      <p:to>
                                        <p:strVal val="visible"/>
                                      </p:to>
                                    </p:set>
                                    <p:anim by="(-#ppt_w*2)" calcmode="lin" valueType="num">
                                      <p:cBhvr rctx="PPT">
                                        <p:cTn id="20" dur="500" autoRev="1" fill="hold">
                                          <p:stCondLst>
                                            <p:cond delay="0"/>
                                          </p:stCondLst>
                                        </p:cTn>
                                        <p:tgtEl>
                                          <p:spTgt spid="9"/>
                                        </p:tgtEl>
                                        <p:attrNameLst>
                                          <p:attrName>ppt_w</p:attrName>
                                        </p:attrNameLst>
                                      </p:cBhvr>
                                    </p:anim>
                                    <p:anim by="(#ppt_w*0.50)" calcmode="lin" valueType="num">
                                      <p:cBhvr>
                                        <p:cTn id="21" dur="500" decel="50000" autoRev="1" fill="hold">
                                          <p:stCondLst>
                                            <p:cond delay="0"/>
                                          </p:stCondLst>
                                        </p:cTn>
                                        <p:tgtEl>
                                          <p:spTgt spid="9"/>
                                        </p:tgtEl>
                                        <p:attrNameLst>
                                          <p:attrName>ppt_x</p:attrName>
                                        </p:attrNameLst>
                                      </p:cBhvr>
                                    </p:anim>
                                    <p:anim from="(-#ppt_h/2)" to="(#ppt_y)" calcmode="lin" valueType="num">
                                      <p:cBhvr>
                                        <p:cTn id="22" dur="1000" fill="hold">
                                          <p:stCondLst>
                                            <p:cond delay="0"/>
                                          </p:stCondLst>
                                        </p:cTn>
                                        <p:tgtEl>
                                          <p:spTgt spid="9"/>
                                        </p:tgtEl>
                                        <p:attrNameLst>
                                          <p:attrName>ppt_y</p:attrName>
                                        </p:attrNameLst>
                                      </p:cBhvr>
                                    </p:anim>
                                    <p:animRot by="21600000">
                                      <p:cBhvr>
                                        <p:cTn id="23" dur="1000" fill="hold">
                                          <p:stCondLst>
                                            <p:cond delay="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016" y="0"/>
            <a:ext cx="3860037" cy="5143500"/>
          </a:xfrm>
          <a:prstGeom prst="rect">
            <a:avLst/>
          </a:prstGeom>
        </p:spPr>
      </p:pic>
      <p:sp>
        <p:nvSpPr>
          <p:cNvPr id="24" name="TextBox 23"/>
          <p:cNvSpPr txBox="1"/>
          <p:nvPr/>
        </p:nvSpPr>
        <p:spPr>
          <a:xfrm>
            <a:off x="683568" y="1203598"/>
            <a:ext cx="3954780" cy="1198880"/>
          </a:xfrm>
          <a:prstGeom prst="rect">
            <a:avLst/>
          </a:prstGeom>
          <a:noFill/>
        </p:spPr>
        <p:txBody>
          <a:bodyPr wrap="none" rtlCol="0">
            <a:spAutoFit/>
          </a:bodyPr>
          <a:lstStyle/>
          <a:p>
            <a:r>
              <a:rPr lang="en-US" altLang="zh-CN" sz="7200" spc="-300" dirty="0">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5400000" scaled="1"/>
                  <a:tileRect/>
                </a:gradFill>
                <a:latin typeface="inpin heiti" panose="00000500000000000000" pitchFamily="2" charset="-122"/>
                <a:ea typeface="inpin heiti" panose="00000500000000000000" pitchFamily="2" charset="-122"/>
                <a:sym typeface="inpin heiti" panose="00000500000000000000" pitchFamily="2" charset="-122"/>
              </a:rPr>
              <a:t>2019  G19</a:t>
            </a:r>
            <a:endParaRPr lang="zh-CN" altLang="en-US" sz="7200" spc="-300" dirty="0">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5400000" scaled="1"/>
                <a:tileRect/>
              </a:gra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27" name="TextBox 26"/>
          <p:cNvSpPr txBox="1"/>
          <p:nvPr/>
        </p:nvSpPr>
        <p:spPr>
          <a:xfrm>
            <a:off x="728286" y="2499742"/>
            <a:ext cx="4288353" cy="707886"/>
          </a:xfrm>
          <a:prstGeom prst="rect">
            <a:avLst/>
          </a:prstGeom>
          <a:noFill/>
        </p:spPr>
        <p:txBody>
          <a:bodyPr wrap="none" rtlCol="0">
            <a:spAutoFit/>
          </a:bodyPr>
          <a:lstStyle/>
          <a:p>
            <a:r>
              <a:rPr lang="zh-CN" altLang="en-US" sz="4000" b="1" dirty="0">
                <a:solidFill>
                  <a:schemeClr val="tx1">
                    <a:lumMod val="65000"/>
                    <a:lumOff val="35000"/>
                  </a:schemeClr>
                </a:solidFill>
                <a:latin typeface="inpin heiti" panose="00000500000000000000" pitchFamily="2" charset="-122"/>
                <a:ea typeface="inpin heiti" panose="00000500000000000000" pitchFamily="2" charset="-122"/>
                <a:sym typeface="inpin heiti" panose="00000500000000000000" pitchFamily="2" charset="-122"/>
              </a:rPr>
              <a:t>非常感谢您的观看</a:t>
            </a:r>
          </a:p>
        </p:txBody>
      </p:sp>
    </p:spTree>
  </p:cSld>
  <p:clrMapOvr>
    <a:masterClrMapping/>
  </p:clrMapOvr>
  <p:transition spd="med" advClick="0" advTm="6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3"/>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par>
                          <p:cTn id="10" fill="hold">
                            <p:stCondLst>
                              <p:cond delay="1000"/>
                            </p:stCondLst>
                            <p:childTnLst>
                              <p:par>
                                <p:cTn id="11" presetID="45" presetClass="entr" presetSubtype="0" fill="hold" grpId="0" nodeType="afterEffect">
                                  <p:stCondLst>
                                    <p:cond delay="0"/>
                                  </p:stCondLst>
                                  <p:iterate type="lt">
                                    <p:tmPct val="10000"/>
                                  </p:iterate>
                                  <p:childTnLst>
                                    <p:set>
                                      <p:cBhvr>
                                        <p:cTn id="12" dur="1" fill="hold">
                                          <p:stCondLst>
                                            <p:cond delay="0"/>
                                          </p:stCondLst>
                                        </p:cTn>
                                        <p:tgtEl>
                                          <p:spTgt spid="24"/>
                                        </p:tgtEl>
                                        <p:attrNameLst>
                                          <p:attrName>style.visibility</p:attrName>
                                        </p:attrNameLst>
                                      </p:cBhvr>
                                      <p:to>
                                        <p:strVal val="visible"/>
                                      </p:to>
                                    </p:set>
                                    <p:animEffect transition="in" filter="fade">
                                      <p:cBhvr>
                                        <p:cTn id="13" dur="1000"/>
                                        <p:tgtEl>
                                          <p:spTgt spid="24"/>
                                        </p:tgtEl>
                                      </p:cBhvr>
                                    </p:animEffect>
                                    <p:anim calcmode="lin" valueType="num">
                                      <p:cBhvr>
                                        <p:cTn id="14" dur="1000" fill="hold"/>
                                        <p:tgtEl>
                                          <p:spTgt spid="24"/>
                                        </p:tgtEl>
                                        <p:attrNameLst>
                                          <p:attrName>ppt_w</p:attrName>
                                        </p:attrNameLst>
                                      </p:cBhvr>
                                      <p:tavLst>
                                        <p:tav tm="0" fmla="#ppt_w*sin(2.5*pi*$)">
                                          <p:val>
                                            <p:fltVal val="0"/>
                                          </p:val>
                                        </p:tav>
                                        <p:tav tm="100000">
                                          <p:val>
                                            <p:fltVal val="1"/>
                                          </p:val>
                                        </p:tav>
                                      </p:tavLst>
                                    </p:anim>
                                    <p:anim calcmode="lin" valueType="num">
                                      <p:cBhvr>
                                        <p:cTn id="15" dur="1000" fill="hold"/>
                                        <p:tgtEl>
                                          <p:spTgt spid="24"/>
                                        </p:tgtEl>
                                        <p:attrNameLst>
                                          <p:attrName>ppt_h</p:attrName>
                                        </p:attrNameLst>
                                      </p:cBhvr>
                                      <p:tavLst>
                                        <p:tav tm="0">
                                          <p:val>
                                            <p:strVal val="#ppt_h"/>
                                          </p:val>
                                        </p:tav>
                                        <p:tav tm="100000">
                                          <p:val>
                                            <p:strVal val="#ppt_h"/>
                                          </p:val>
                                        </p:tav>
                                      </p:tavLst>
                                    </p:anim>
                                  </p:childTnLst>
                                </p:cTn>
                              </p:par>
                            </p:childTnLst>
                          </p:cTn>
                        </p:par>
                        <p:par>
                          <p:cTn id="16" fill="hold">
                            <p:stCondLst>
                              <p:cond delay="2799"/>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27"/>
                                        </p:tgtEl>
                                        <p:attrNameLst>
                                          <p:attrName>style.visibility</p:attrName>
                                        </p:attrNameLst>
                                      </p:cBhvr>
                                      <p:to>
                                        <p:strVal val="visible"/>
                                      </p:to>
                                    </p:set>
                                    <p:anim by="(-#ppt_w*2)" calcmode="lin" valueType="num">
                                      <p:cBhvr rctx="PPT">
                                        <p:cTn id="19" dur="500" autoRev="1" fill="hold">
                                          <p:stCondLst>
                                            <p:cond delay="0"/>
                                          </p:stCondLst>
                                        </p:cTn>
                                        <p:tgtEl>
                                          <p:spTgt spid="27"/>
                                        </p:tgtEl>
                                        <p:attrNameLst>
                                          <p:attrName>ppt_w</p:attrName>
                                        </p:attrNameLst>
                                      </p:cBhvr>
                                    </p:anim>
                                    <p:anim by="(#ppt_w*0.50)" calcmode="lin" valueType="num">
                                      <p:cBhvr>
                                        <p:cTn id="20" dur="500" decel="50000" autoRev="1" fill="hold">
                                          <p:stCondLst>
                                            <p:cond delay="0"/>
                                          </p:stCondLst>
                                        </p:cTn>
                                        <p:tgtEl>
                                          <p:spTgt spid="27"/>
                                        </p:tgtEl>
                                        <p:attrNameLst>
                                          <p:attrName>ppt_x</p:attrName>
                                        </p:attrNameLst>
                                      </p:cBhvr>
                                    </p:anim>
                                    <p:anim from="(-#ppt_h/2)" to="(#ppt_y)" calcmode="lin" valueType="num">
                                      <p:cBhvr>
                                        <p:cTn id="21" dur="1000" fill="hold">
                                          <p:stCondLst>
                                            <p:cond delay="0"/>
                                          </p:stCondLst>
                                        </p:cTn>
                                        <p:tgtEl>
                                          <p:spTgt spid="27"/>
                                        </p:tgtEl>
                                        <p:attrNameLst>
                                          <p:attrName>ppt_y</p:attrName>
                                        </p:attrNameLst>
                                      </p:cBhvr>
                                    </p:anim>
                                    <p:animRot by="21600000">
                                      <p:cBhvr>
                                        <p:cTn id="22" dur="1000" fill="hold">
                                          <p:stCondLst>
                                            <p:cond delay="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42290" y="330200"/>
            <a:ext cx="1332230" cy="368300"/>
          </a:xfrm>
          <a:prstGeom prst="rect">
            <a:avLst/>
          </a:prstGeom>
          <a:noFill/>
        </p:spPr>
        <p:txBody>
          <a:bodyPr wrap="none" rtlCol="0" anchor="t">
            <a:spAutoFit/>
          </a:bodyPr>
          <a:lstStyle/>
          <a:p>
            <a:r>
              <a:rPr lang="zh-CN" altLang="en-US" b="1" dirty="0">
                <a:ea typeface="楷体_GB2312" pitchFamily="49" charset="-122"/>
                <a:sym typeface="+mn-ea"/>
              </a:rPr>
              <a:t>改正性维护</a:t>
            </a:r>
            <a:endParaRPr lang="zh-CN" altLang="en-US"/>
          </a:p>
        </p:txBody>
      </p:sp>
      <p:sp>
        <p:nvSpPr>
          <p:cNvPr id="121859" name="文本占位符 121858"/>
          <p:cNvSpPr>
            <a:spLocks noGrp="1"/>
          </p:cNvSpPr>
          <p:nvPr/>
        </p:nvSpPr>
        <p:spPr>
          <a:xfrm>
            <a:off x="603885" y="952500"/>
            <a:ext cx="7772400" cy="227774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Tx/>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9pPr>
          </a:lstStyle>
          <a:p>
            <a:pPr algn="just">
              <a:spcBef>
                <a:spcPct val="0"/>
              </a:spcBef>
              <a:buClrTx/>
              <a:buSzTx/>
              <a:buFontTx/>
              <a:buNone/>
            </a:pPr>
            <a:endParaRPr lang="en-US" altLang="zh-CN" sz="1000">
              <a:ea typeface="楷体_GB2312" pitchFamily="49" charset="-122"/>
            </a:endParaRPr>
          </a:p>
          <a:p>
            <a:pPr eaLnBrk="0" hangingPunct="0">
              <a:spcBef>
                <a:spcPct val="0"/>
              </a:spcBef>
              <a:buClrTx/>
              <a:buSzTx/>
              <a:buFontTx/>
              <a:buNone/>
            </a:pPr>
            <a:r>
              <a:rPr lang="en-US" altLang="zh-CN" sz="2800" b="1">
                <a:effectLst>
                  <a:outerShdw blurRad="38100" dist="38100" dir="2700000">
                    <a:srgbClr val="C0C0C0"/>
                  </a:outerShdw>
                </a:effectLst>
                <a:latin typeface="Times New Roman" panose="02020603050405020304" pitchFamily="18" charset="0"/>
              </a:rPr>
              <a:t>•</a:t>
            </a:r>
            <a:r>
              <a:rPr lang="zh-CN" altLang="en-US" sz="1800" b="1" dirty="0">
                <a:latin typeface="Times New Roman" panose="02020603050405020304" pitchFamily="18" charset="0"/>
              </a:rPr>
              <a:t>在软件交付使用后，因开发时测试的不彻底、不完全，必然会有部分隐藏的错误遗留到运行阶段。</a:t>
            </a:r>
          </a:p>
          <a:p>
            <a:pPr eaLnBrk="0" hangingPunct="0">
              <a:spcBef>
                <a:spcPct val="0"/>
              </a:spcBef>
              <a:buClrTx/>
              <a:buSzTx/>
              <a:buFontTx/>
              <a:buNone/>
            </a:pPr>
            <a:endParaRPr lang="zh-CN" altLang="en-US" sz="1800" b="1" dirty="0">
              <a:latin typeface="Times New Roman" panose="02020603050405020304" pitchFamily="18" charset="0"/>
            </a:endParaRPr>
          </a:p>
          <a:p>
            <a:pPr algn="just" eaLnBrk="0" hangingPunct="0">
              <a:spcBef>
                <a:spcPct val="0"/>
              </a:spcBef>
              <a:buClrTx/>
              <a:buSzTx/>
              <a:buFontTx/>
              <a:buNone/>
            </a:pPr>
            <a:r>
              <a:rPr lang="zh-CN" altLang="en-US" sz="1800" b="1" dirty="0">
                <a:latin typeface="Times New Roman" panose="02020603050405020304" pitchFamily="18" charset="0"/>
              </a:rPr>
              <a:t>•这些隐藏下来的错误在某些特定的使用环境下就会暴露出来。</a:t>
            </a:r>
          </a:p>
          <a:p>
            <a:pPr algn="just" eaLnBrk="0" hangingPunct="0">
              <a:spcBef>
                <a:spcPct val="0"/>
              </a:spcBef>
              <a:buClrTx/>
              <a:buSzTx/>
              <a:buFontTx/>
              <a:buNone/>
            </a:pPr>
            <a:endParaRPr lang="zh-CN" altLang="en-US" sz="1800" b="1" dirty="0">
              <a:latin typeface="Times New Roman" panose="02020603050405020304" pitchFamily="18" charset="0"/>
            </a:endParaRPr>
          </a:p>
          <a:p>
            <a:pPr eaLnBrk="0" hangingPunct="0">
              <a:spcBef>
                <a:spcPct val="0"/>
              </a:spcBef>
              <a:buClrTx/>
              <a:buSzTx/>
              <a:buFontTx/>
              <a:buNone/>
            </a:pPr>
            <a:r>
              <a:rPr lang="zh-CN" altLang="en-US" sz="1800" b="1" dirty="0">
                <a:latin typeface="Times New Roman" panose="02020603050405020304" pitchFamily="18" charset="0"/>
              </a:rPr>
              <a:t>•为了识别和纠正软件错误、改正软件性能上的缺陷、排除实施中的误使用，应当进行的诊断和改正错误的过程就叫做纠错性(改正性)维护</a:t>
            </a:r>
            <a:endParaRPr lang="zh-CN" altLang="en-US" dirty="0"/>
          </a:p>
        </p:txBody>
      </p:sp>
    </p:spTree>
  </p:cSld>
  <p:clrMapOvr>
    <a:masterClrMapping/>
  </p:clrMapOvr>
  <p:transition spd="med" advClick="0" advTm="700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42290" y="330200"/>
            <a:ext cx="1332230" cy="368300"/>
          </a:xfrm>
          <a:prstGeom prst="rect">
            <a:avLst/>
          </a:prstGeom>
          <a:noFill/>
        </p:spPr>
        <p:txBody>
          <a:bodyPr wrap="none" rtlCol="0" anchor="t">
            <a:spAutoFit/>
          </a:bodyPr>
          <a:lstStyle/>
          <a:p>
            <a:pPr algn="l"/>
            <a:r>
              <a:rPr lang="zh-CN" altLang="en-US" b="1" dirty="0">
                <a:latin typeface="宋体" panose="02010600030101010101" pitchFamily="2" charset="-122"/>
                <a:ea typeface="楷体_GB2312" pitchFamily="49" charset="-122"/>
                <a:sym typeface="+mn-ea"/>
              </a:rPr>
              <a:t>完善性维护</a:t>
            </a:r>
            <a:endParaRPr lang="zh-CN" altLang="en-US"/>
          </a:p>
        </p:txBody>
      </p:sp>
      <p:sp>
        <p:nvSpPr>
          <p:cNvPr id="3" name="文本占位符 122882"/>
          <p:cNvSpPr>
            <a:spLocks noGrp="1"/>
          </p:cNvSpPr>
          <p:nvPr/>
        </p:nvSpPr>
        <p:spPr>
          <a:xfrm>
            <a:off x="542290" y="1311275"/>
            <a:ext cx="7772400" cy="41148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Tx/>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Tx/>
              <a:buFontTx/>
              <a:buChar char="•"/>
              <a:defRPr sz="2000" b="0" i="0" u="none" kern="1200" baseline="0">
                <a:solidFill>
                  <a:schemeClr val="tx1"/>
                </a:solidFill>
                <a:latin typeface="+mn-lt"/>
                <a:ea typeface="+mn-ea"/>
                <a:cs typeface="+mn-cs"/>
              </a:defRPr>
            </a:lvl9pPr>
          </a:lstStyle>
          <a:p>
            <a:pPr algn="just">
              <a:spcBef>
                <a:spcPct val="0"/>
              </a:spcBef>
              <a:buClrTx/>
              <a:buSzTx/>
              <a:buFontTx/>
              <a:buNone/>
            </a:pPr>
            <a:endParaRPr lang="en-US" altLang="zh-CN" sz="1000">
              <a:ea typeface="楷体_GB2312" pitchFamily="49" charset="-122"/>
            </a:endParaRPr>
          </a:p>
          <a:p>
            <a:pPr eaLnBrk="0" hangingPunct="0">
              <a:spcBef>
                <a:spcPct val="0"/>
              </a:spcBef>
              <a:buClrTx/>
              <a:buSzTx/>
              <a:buFontTx/>
              <a:buNone/>
            </a:pPr>
            <a:r>
              <a:rPr lang="zh-CN" altLang="en-US" sz="1800" b="1" dirty="0">
                <a:latin typeface="Times New Roman" panose="02020603050405020304" pitchFamily="18" charset="0"/>
                <a:sym typeface="+mn-ea"/>
              </a:rPr>
              <a:t>•</a:t>
            </a:r>
            <a:r>
              <a:rPr lang="zh-CN" altLang="en-US" sz="1800" b="1" dirty="0">
                <a:latin typeface="Times New Roman" panose="02020603050405020304" pitchFamily="18" charset="0"/>
              </a:rPr>
              <a:t>在软件的使用过程中，用户往往会对软件提出新的功能与性能要求。</a:t>
            </a:r>
          </a:p>
          <a:p>
            <a:pPr eaLnBrk="0" hangingPunct="0">
              <a:spcBef>
                <a:spcPct val="0"/>
              </a:spcBef>
              <a:buClrTx/>
              <a:buSzTx/>
              <a:buFontTx/>
              <a:buNone/>
            </a:pPr>
            <a:endParaRPr lang="zh-CN" altLang="en-US" sz="1800" b="1" dirty="0">
              <a:latin typeface="Times New Roman" panose="02020603050405020304" pitchFamily="18" charset="0"/>
            </a:endParaRPr>
          </a:p>
          <a:p>
            <a:pPr algn="just" eaLnBrk="0" hangingPunct="0">
              <a:spcBef>
                <a:spcPct val="0"/>
              </a:spcBef>
              <a:buClrTx/>
              <a:buSzTx/>
              <a:buFontTx/>
              <a:buNone/>
            </a:pPr>
            <a:r>
              <a:rPr lang="zh-CN" altLang="en-US" sz="1800" b="1" dirty="0">
                <a:latin typeface="Times New Roman" panose="02020603050405020304" pitchFamily="18" charset="0"/>
              </a:rPr>
              <a:t>•为了满足这些要求，需要修改或再开发软件，以扩充软件功能、增强软件性能、改进加工效率、提高软件的可维护性。</a:t>
            </a:r>
          </a:p>
          <a:p>
            <a:pPr algn="just" eaLnBrk="0" hangingPunct="0">
              <a:spcBef>
                <a:spcPct val="0"/>
              </a:spcBef>
              <a:buClrTx/>
              <a:buSzTx/>
              <a:buFontTx/>
              <a:buNone/>
            </a:pPr>
            <a:endParaRPr lang="zh-CN" altLang="en-US" sz="1800" b="1" dirty="0">
              <a:latin typeface="Times New Roman" panose="02020603050405020304" pitchFamily="18" charset="0"/>
            </a:endParaRPr>
          </a:p>
          <a:p>
            <a:pPr algn="just" eaLnBrk="0" hangingPunct="0">
              <a:spcBef>
                <a:spcPct val="0"/>
              </a:spcBef>
              <a:buClrTx/>
              <a:buSzTx/>
              <a:buFontTx/>
              <a:buNone/>
            </a:pPr>
            <a:r>
              <a:rPr lang="zh-CN" altLang="en-US" sz="1800" b="1" dirty="0">
                <a:latin typeface="Times New Roman" panose="02020603050405020304" pitchFamily="18" charset="0"/>
              </a:rPr>
              <a:t>•这种情况下进行的维护活动叫做完善性维护。</a:t>
            </a:r>
            <a:endParaRPr lang="zh-CN" altLang="en-US" dirty="0"/>
          </a:p>
        </p:txBody>
      </p:sp>
    </p:spTree>
  </p:cSld>
  <p:clrMapOvr>
    <a:masterClrMapping/>
  </p:clrMapOvr>
  <p:transition spd="med" advClick="0" advTm="700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42290" y="330200"/>
            <a:ext cx="1332230" cy="368300"/>
          </a:xfrm>
          <a:prstGeom prst="rect">
            <a:avLst/>
          </a:prstGeom>
          <a:noFill/>
        </p:spPr>
        <p:txBody>
          <a:bodyPr wrap="none" rtlCol="0" anchor="t">
            <a:spAutoFit/>
          </a:bodyPr>
          <a:lstStyle/>
          <a:p>
            <a:pPr algn="l"/>
            <a:r>
              <a:rPr lang="zh-CN" altLang="en-US" b="1" dirty="0">
                <a:solidFill>
                  <a:schemeClr val="folHlink"/>
                </a:solidFill>
                <a:latin typeface="宋体" panose="02010600030101010101" pitchFamily="2" charset="-122"/>
                <a:ea typeface="楷体_GB2312" pitchFamily="49" charset="-122"/>
                <a:sym typeface="+mn-ea"/>
              </a:rPr>
              <a:t>适应性维护</a:t>
            </a:r>
            <a:endParaRPr lang="zh-CN" altLang="en-US"/>
          </a:p>
        </p:txBody>
      </p:sp>
      <p:sp>
        <p:nvSpPr>
          <p:cNvPr id="4" name="文本框 3"/>
          <p:cNvSpPr txBox="1"/>
          <p:nvPr/>
        </p:nvSpPr>
        <p:spPr>
          <a:xfrm>
            <a:off x="452120" y="1209040"/>
            <a:ext cx="7682865" cy="3138170"/>
          </a:xfrm>
          <a:prstGeom prst="rect">
            <a:avLst/>
          </a:prstGeom>
          <a:noFill/>
        </p:spPr>
        <p:txBody>
          <a:bodyPr wrap="square" rtlCol="0" anchor="t">
            <a:spAutoFit/>
          </a:bodyPr>
          <a:lstStyle/>
          <a:p>
            <a:pPr indent="609600" algn="just" eaLnBrk="0" hangingPunct="0"/>
            <a:r>
              <a:rPr lang="zh-CN" altLang="en-US" b="1" dirty="0">
                <a:effectLst>
                  <a:outerShdw blurRad="38100" dist="38100" dir="2700000">
                    <a:srgbClr val="C0C0C0"/>
                  </a:outerShdw>
                </a:effectLst>
                <a:latin typeface="楷体_GB2312" pitchFamily="49" charset="-122"/>
                <a:sym typeface="+mn-ea"/>
              </a:rPr>
              <a:t>由于新的硬件设备不断推出，操作系统和编译系统也不断地升级，为了使软件能适应新的环境而引起的程序修改和扩充活动称为适应性维护。</a:t>
            </a:r>
            <a:r>
              <a:rPr lang="zh-CN" altLang="en-US" b="1" dirty="0">
                <a:latin typeface="Times New Roman" panose="02020603050405020304" pitchFamily="18" charset="0"/>
                <a:sym typeface="+mn-ea"/>
              </a:rPr>
              <a:t>包括：</a:t>
            </a:r>
            <a:endParaRPr lang="zh-CN" altLang="en-US" b="1" dirty="0">
              <a:latin typeface="Times New Roman" panose="02020603050405020304" pitchFamily="18" charset="0"/>
            </a:endParaRPr>
          </a:p>
          <a:p>
            <a:pPr indent="609600" algn="just" eaLnBrk="0" hangingPunct="0"/>
            <a:endParaRPr lang="zh-CN" altLang="en-US" dirty="0">
              <a:latin typeface="Times New Roman" panose="02020603050405020304" pitchFamily="18" charset="0"/>
            </a:endParaRPr>
          </a:p>
          <a:p>
            <a:pPr indent="609600" algn="just" eaLnBrk="0" hangingPunct="0"/>
            <a:r>
              <a:rPr lang="zh-CN" altLang="en-US" b="1" dirty="0">
                <a:latin typeface="Times New Roman" panose="02020603050405020304" pitchFamily="18" charset="0"/>
                <a:sym typeface="+mn-ea"/>
              </a:rPr>
              <a:t>（1）因硬件或支撑软件改变（例如操作系统改版，增加数据库或者通信协议等）引起的变化；</a:t>
            </a:r>
            <a:endParaRPr lang="zh-CN" altLang="en-US" dirty="0">
              <a:latin typeface="Times New Roman" panose="02020603050405020304" pitchFamily="18" charset="0"/>
            </a:endParaRPr>
          </a:p>
          <a:p>
            <a:pPr indent="609600" algn="just" eaLnBrk="0" hangingPunct="0"/>
            <a:endParaRPr lang="zh-CN" altLang="en-US" b="1" dirty="0">
              <a:latin typeface="Times New Roman" panose="02020603050405020304" pitchFamily="18" charset="0"/>
            </a:endParaRPr>
          </a:p>
          <a:p>
            <a:pPr indent="609600" algn="just" eaLnBrk="0" hangingPunct="0"/>
            <a:r>
              <a:rPr lang="zh-CN" altLang="en-US" b="1" dirty="0">
                <a:latin typeface="Times New Roman" panose="02020603050405020304" pitchFamily="18" charset="0"/>
                <a:sym typeface="+mn-ea"/>
              </a:rPr>
              <a:t>（2）将软件移植到新的机种上运行；</a:t>
            </a:r>
            <a:endParaRPr lang="zh-CN" altLang="en-US" dirty="0">
              <a:latin typeface="Times New Roman" panose="02020603050405020304" pitchFamily="18" charset="0"/>
            </a:endParaRPr>
          </a:p>
          <a:p>
            <a:pPr indent="609600" eaLnBrk="0" hangingPunct="0"/>
            <a:endParaRPr lang="zh-CN" altLang="en-US" b="1" dirty="0">
              <a:latin typeface="宋体" panose="02010600030101010101" pitchFamily="2" charset="-122"/>
            </a:endParaRPr>
          </a:p>
          <a:p>
            <a:pPr indent="609600" eaLnBrk="0" hangingPunct="0"/>
            <a:r>
              <a:rPr lang="zh-CN" altLang="en-US" b="1" dirty="0">
                <a:latin typeface="宋体" panose="02010600030101010101" pitchFamily="2" charset="-122"/>
                <a:sym typeface="+mn-ea"/>
              </a:rPr>
              <a:t>（</a:t>
            </a:r>
            <a:r>
              <a:rPr lang="zh-CN" altLang="en-US" b="1" dirty="0">
                <a:latin typeface="Times New Roman" panose="02020603050405020304" pitchFamily="18" charset="0"/>
                <a:sym typeface="+mn-ea"/>
              </a:rPr>
              <a:t>3</a:t>
            </a:r>
            <a:r>
              <a:rPr lang="zh-CN" altLang="en-US" b="1" dirty="0">
                <a:latin typeface="宋体" panose="02010600030101010101" pitchFamily="2" charset="-122"/>
                <a:sym typeface="+mn-ea"/>
              </a:rPr>
              <a:t>）软件使用对象的较小变更</a:t>
            </a:r>
            <a:r>
              <a:rPr lang="zh-CN" altLang="en-US" b="1" dirty="0">
                <a:latin typeface="Times New Roman" panose="02020603050405020304" pitchFamily="18" charset="0"/>
                <a:sym typeface="+mn-ea"/>
              </a:rPr>
              <a:t>,</a:t>
            </a:r>
            <a:r>
              <a:rPr lang="zh-CN" altLang="en-US" b="1" dirty="0">
                <a:latin typeface="宋体" panose="02010600030101010101" pitchFamily="2" charset="-122"/>
                <a:sym typeface="+mn-ea"/>
              </a:rPr>
              <a:t>作不大的更动。这类维护大约占整个维护的</a:t>
            </a:r>
            <a:r>
              <a:rPr lang="zh-CN" altLang="en-US" b="1" dirty="0">
                <a:latin typeface="Times New Roman" panose="02020603050405020304" pitchFamily="18" charset="0"/>
                <a:sym typeface="+mn-ea"/>
              </a:rPr>
              <a:t>25%</a:t>
            </a:r>
            <a:r>
              <a:rPr lang="zh-CN" altLang="en-US" b="1" dirty="0">
                <a:latin typeface="宋体" panose="02010600030101010101" pitchFamily="2" charset="-122"/>
                <a:sym typeface="+mn-ea"/>
              </a:rPr>
              <a:t>。</a:t>
            </a:r>
            <a:r>
              <a:rPr lang="zh-CN" altLang="en-US" dirty="0">
                <a:latin typeface="Times New Roman" panose="02020603050405020304" pitchFamily="18" charset="0"/>
                <a:sym typeface="+mn-ea"/>
              </a:rPr>
              <a:t> </a:t>
            </a:r>
            <a:endParaRPr lang="zh-CN" altLang="en-US"/>
          </a:p>
        </p:txBody>
      </p:sp>
    </p:spTree>
  </p:cSld>
  <p:clrMapOvr>
    <a:masterClrMapping/>
  </p:clrMapOvr>
  <p:transition spd="med" advClick="0" advTm="700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42290" y="330200"/>
            <a:ext cx="1332230" cy="368300"/>
          </a:xfrm>
          <a:prstGeom prst="rect">
            <a:avLst/>
          </a:prstGeom>
          <a:noFill/>
        </p:spPr>
        <p:txBody>
          <a:bodyPr wrap="none" rtlCol="0" anchor="t">
            <a:spAutoFit/>
          </a:bodyPr>
          <a:lstStyle/>
          <a:p>
            <a:pPr algn="l"/>
            <a:r>
              <a:rPr lang="zh-CN" altLang="en-US" b="1" dirty="0">
                <a:ea typeface="楷体_GB2312" pitchFamily="49" charset="-122"/>
                <a:sym typeface="+mn-ea"/>
              </a:rPr>
              <a:t>预防性维护</a:t>
            </a:r>
            <a:endParaRPr lang="zh-CN" altLang="en-US"/>
          </a:p>
        </p:txBody>
      </p:sp>
      <p:sp>
        <p:nvSpPr>
          <p:cNvPr id="3" name="文本框 2"/>
          <p:cNvSpPr txBox="1"/>
          <p:nvPr/>
        </p:nvSpPr>
        <p:spPr>
          <a:xfrm>
            <a:off x="796290" y="1085850"/>
            <a:ext cx="7551420" cy="2030095"/>
          </a:xfrm>
          <a:prstGeom prst="rect">
            <a:avLst/>
          </a:prstGeom>
          <a:noFill/>
        </p:spPr>
        <p:txBody>
          <a:bodyPr wrap="square" rtlCol="0" anchor="t">
            <a:spAutoFit/>
          </a:bodyPr>
          <a:lstStyle/>
          <a:p>
            <a:pPr algn="just" eaLnBrk="0" hangingPunct="0">
              <a:spcBef>
                <a:spcPct val="0"/>
              </a:spcBef>
              <a:buClrTx/>
              <a:buSzTx/>
              <a:buFontTx/>
              <a:buNone/>
            </a:pPr>
            <a:r>
              <a:rPr lang="zh-CN" altLang="en-US" b="1" dirty="0">
                <a:sym typeface="+mn-ea"/>
              </a:rPr>
              <a:t>不要单纯等待用户提出维护的请求，应该选择那些还能使用数年、目前虽能运行但不久就需作重大修改或加强的软件，进行预先的维护。</a:t>
            </a:r>
            <a:endParaRPr lang="zh-CN" altLang="en-US" b="1" dirty="0"/>
          </a:p>
          <a:p>
            <a:pPr algn="just" eaLnBrk="0" hangingPunct="0">
              <a:spcBef>
                <a:spcPct val="0"/>
              </a:spcBef>
              <a:buClrTx/>
              <a:buSzTx/>
              <a:buFontTx/>
              <a:buNone/>
            </a:pPr>
            <a:endParaRPr lang="zh-CN" altLang="en-US" dirty="0"/>
          </a:p>
          <a:p>
            <a:pPr algn="just" eaLnBrk="0" hangingPunct="0">
              <a:spcBef>
                <a:spcPct val="0"/>
              </a:spcBef>
              <a:buClrTx/>
              <a:buSzTx/>
              <a:buFontTx/>
              <a:buNone/>
            </a:pPr>
            <a:r>
              <a:rPr lang="zh-CN" altLang="en-US" b="1" dirty="0">
                <a:sym typeface="+mn-ea"/>
              </a:rPr>
              <a:t>直接目的:善软件的可维护性，减少今后对它们维护时所需要的工作量。</a:t>
            </a:r>
            <a:endParaRPr lang="zh-CN" altLang="en-US" b="1" dirty="0"/>
          </a:p>
          <a:p>
            <a:pPr algn="just" eaLnBrk="0" hangingPunct="0">
              <a:spcBef>
                <a:spcPct val="0"/>
              </a:spcBef>
              <a:buClrTx/>
              <a:buSzTx/>
              <a:buFontTx/>
              <a:buNone/>
            </a:pPr>
            <a:endParaRPr lang="zh-CN" altLang="en-US" b="1" dirty="0">
              <a:latin typeface="宋体" panose="02010600030101010101" pitchFamily="2" charset="-122"/>
            </a:endParaRPr>
          </a:p>
          <a:p>
            <a:pPr eaLnBrk="0" hangingPunct="0">
              <a:spcBef>
                <a:spcPct val="0"/>
              </a:spcBef>
              <a:buClrTx/>
              <a:buSzTx/>
              <a:buFontTx/>
              <a:buNone/>
            </a:pPr>
            <a:r>
              <a:rPr lang="zh-CN" altLang="en-US" b="1" dirty="0">
                <a:latin typeface="宋体" panose="02010600030101010101" pitchFamily="2" charset="-122"/>
                <a:sym typeface="+mn-ea"/>
              </a:rPr>
              <a:t>早期开发的软件，是预防性维护的重要对象。</a:t>
            </a:r>
            <a:r>
              <a:rPr lang="zh-CN" altLang="en-US" dirty="0">
                <a:sym typeface="+mn-ea"/>
              </a:rPr>
              <a:t> </a:t>
            </a:r>
            <a:endParaRPr lang="zh-CN" altLang="en-US" dirty="0"/>
          </a:p>
          <a:p>
            <a:endParaRPr lang="zh-CN" altLang="en-US"/>
          </a:p>
        </p:txBody>
      </p:sp>
    </p:spTree>
  </p:cSld>
  <p:clrMapOvr>
    <a:masterClrMapping/>
  </p:clrMapOvr>
  <p:transition spd="med" advClick="0" advTm="7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6"/>
          <p:cNvSpPr/>
          <p:nvPr/>
        </p:nvSpPr>
        <p:spPr bwMode="auto">
          <a:xfrm>
            <a:off x="604520" y="889000"/>
            <a:ext cx="8482330" cy="3663315"/>
          </a:xfrm>
          <a:custGeom>
            <a:avLst/>
            <a:gdLst>
              <a:gd name="T0" fmla="*/ 16 w 1028"/>
              <a:gd name="T1" fmla="*/ 0 h 522"/>
              <a:gd name="T2" fmla="*/ 941 w 1028"/>
              <a:gd name="T3" fmla="*/ 0 h 522"/>
              <a:gd name="T4" fmla="*/ 958 w 1028"/>
              <a:gd name="T5" fmla="*/ 16 h 522"/>
              <a:gd name="T6" fmla="*/ 958 w 1028"/>
              <a:gd name="T7" fmla="*/ 225 h 522"/>
              <a:gd name="T8" fmla="*/ 1028 w 1028"/>
              <a:gd name="T9" fmla="*/ 262 h 522"/>
              <a:gd name="T10" fmla="*/ 958 w 1028"/>
              <a:gd name="T11" fmla="*/ 302 h 522"/>
              <a:gd name="T12" fmla="*/ 958 w 1028"/>
              <a:gd name="T13" fmla="*/ 506 h 522"/>
              <a:gd name="T14" fmla="*/ 941 w 1028"/>
              <a:gd name="T15" fmla="*/ 522 h 522"/>
              <a:gd name="T16" fmla="*/ 16 w 1028"/>
              <a:gd name="T17" fmla="*/ 522 h 522"/>
              <a:gd name="T18" fmla="*/ 0 w 1028"/>
              <a:gd name="T19" fmla="*/ 506 h 522"/>
              <a:gd name="T20" fmla="*/ 0 w 1028"/>
              <a:gd name="T21" fmla="*/ 16 h 522"/>
              <a:gd name="T22" fmla="*/ 16 w 1028"/>
              <a:gd name="T23"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28" h="522">
                <a:moveTo>
                  <a:pt x="16" y="0"/>
                </a:moveTo>
                <a:cubicBezTo>
                  <a:pt x="941" y="0"/>
                  <a:pt x="941" y="0"/>
                  <a:pt x="941" y="0"/>
                </a:cubicBezTo>
                <a:cubicBezTo>
                  <a:pt x="950" y="0"/>
                  <a:pt x="958" y="7"/>
                  <a:pt x="958" y="16"/>
                </a:cubicBezTo>
                <a:cubicBezTo>
                  <a:pt x="958" y="225"/>
                  <a:pt x="958" y="225"/>
                  <a:pt x="958" y="225"/>
                </a:cubicBezTo>
                <a:cubicBezTo>
                  <a:pt x="1028" y="262"/>
                  <a:pt x="1028" y="262"/>
                  <a:pt x="1028" y="262"/>
                </a:cubicBezTo>
                <a:cubicBezTo>
                  <a:pt x="958" y="302"/>
                  <a:pt x="958" y="302"/>
                  <a:pt x="958" y="302"/>
                </a:cubicBezTo>
                <a:cubicBezTo>
                  <a:pt x="958" y="506"/>
                  <a:pt x="958" y="506"/>
                  <a:pt x="958" y="506"/>
                </a:cubicBezTo>
                <a:cubicBezTo>
                  <a:pt x="958" y="514"/>
                  <a:pt x="950" y="522"/>
                  <a:pt x="941" y="522"/>
                </a:cubicBezTo>
                <a:cubicBezTo>
                  <a:pt x="16" y="522"/>
                  <a:pt x="16" y="522"/>
                  <a:pt x="16" y="522"/>
                </a:cubicBezTo>
                <a:cubicBezTo>
                  <a:pt x="7" y="522"/>
                  <a:pt x="0" y="514"/>
                  <a:pt x="0" y="506"/>
                </a:cubicBezTo>
                <a:cubicBezTo>
                  <a:pt x="0" y="16"/>
                  <a:pt x="0" y="16"/>
                  <a:pt x="0" y="16"/>
                </a:cubicBezTo>
                <a:cubicBezTo>
                  <a:pt x="0" y="7"/>
                  <a:pt x="7" y="0"/>
                  <a:pt x="16" y="0"/>
                </a:cubicBezTo>
                <a:close/>
              </a:path>
            </a:pathLst>
          </a:custGeom>
          <a:solidFill>
            <a:schemeClr val="accent1"/>
          </a:solidFill>
          <a:ln>
            <a:noFill/>
          </a:ln>
        </p:spPr>
        <p:txBody>
          <a:bodyPr vert="horz" wrap="square" lIns="68571" tIns="34285" rIns="68571" bIns="34285" numCol="1" anchor="t" anchorCtr="0" compatLnSpc="1"/>
          <a:lstStyle/>
          <a:p>
            <a:endParaRPr lang="en-US"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6" name="Text Box 10"/>
          <p:cNvSpPr txBox="1">
            <a:spLocks noChangeArrowheads="1"/>
          </p:cNvSpPr>
          <p:nvPr/>
        </p:nvSpPr>
        <p:spPr bwMode="auto">
          <a:xfrm>
            <a:off x="829310" y="739140"/>
            <a:ext cx="7647305" cy="3264535"/>
          </a:xfrm>
          <a:prstGeom prst="rect">
            <a:avLst/>
          </a:prstGeom>
          <a:noFill/>
          <a:ln w="9525">
            <a:noFill/>
            <a:miter lim="800000"/>
          </a:ln>
        </p:spPr>
        <p:txBody>
          <a:bodyPr wrap="square" lIns="34285" tIns="17143" rIns="34285" bIns="17143">
            <a:spAutoFit/>
          </a:bodyPr>
          <a:lstStyle/>
          <a:p>
            <a:pPr algn="ctr" defTabSz="815975">
              <a:lnSpc>
                <a:spcPct val="200000"/>
              </a:lnSpc>
            </a:pPr>
            <a:r>
              <a:rPr lang="en-US" sz="2400" b="1" dirty="0">
                <a:solidFill>
                  <a:schemeClr val="bg1"/>
                </a:solidFill>
                <a:latin typeface="inpin heiti" panose="00000500000000000000" pitchFamily="2" charset="-122"/>
                <a:ea typeface="inpin heiti" panose="00000500000000000000" pitchFamily="2" charset="-122"/>
                <a:cs typeface="Open Sans" pitchFamily="34" charset="0"/>
                <a:sym typeface="inpin heiti" panose="00000500000000000000" pitchFamily="2" charset="-122"/>
              </a:rPr>
              <a:t>软件维护定义</a:t>
            </a:r>
            <a:r>
              <a:rPr lang="zh-CN" altLang="en-US" sz="2400" b="1" dirty="0">
                <a:solidFill>
                  <a:schemeClr val="bg1"/>
                </a:solidFill>
                <a:latin typeface="inpin heiti" panose="00000500000000000000" pitchFamily="2" charset="-122"/>
                <a:ea typeface="inpin heiti" panose="00000500000000000000" pitchFamily="2" charset="-122"/>
                <a:cs typeface="Open Sans" pitchFamily="34" charset="0"/>
                <a:sym typeface="inpin heiti" panose="00000500000000000000" pitchFamily="2" charset="-122"/>
              </a:rPr>
              <a:t>：</a:t>
            </a:r>
          </a:p>
          <a:p>
            <a:pPr algn="l" defTabSz="815975">
              <a:lnSpc>
                <a:spcPct val="200000"/>
              </a:lnSpc>
            </a:pPr>
            <a:r>
              <a:rPr lang="en-US" sz="2400" b="1" dirty="0">
                <a:solidFill>
                  <a:schemeClr val="bg1"/>
                </a:solidFill>
                <a:latin typeface="inpin heiti" panose="00000500000000000000" pitchFamily="2" charset="-122"/>
                <a:ea typeface="inpin heiti" panose="00000500000000000000" pitchFamily="2" charset="-122"/>
                <a:cs typeface="Open Sans" pitchFamily="34" charset="0"/>
                <a:sym typeface="inpin heiti" panose="00000500000000000000" pitchFamily="2" charset="-122"/>
              </a:rPr>
              <a:t>	是指在软件系统已经交付使用之后，软件使用人员为了适应新的要求、满足新的需要或为了改正软件中存在的错误而对软件系统进行修改的过程。</a:t>
            </a:r>
          </a:p>
          <a:p>
            <a:pPr algn="ctr" defTabSz="815975">
              <a:lnSpc>
                <a:spcPct val="200000"/>
              </a:lnSpc>
            </a:pPr>
            <a:r>
              <a:rPr lang="en-US" sz="900" dirty="0">
                <a:solidFill>
                  <a:schemeClr val="bg1"/>
                </a:solidFill>
                <a:latin typeface="inpin heiti" panose="00000500000000000000" pitchFamily="2" charset="-122"/>
                <a:ea typeface="inpin heiti" panose="00000500000000000000" pitchFamily="2" charset="-122"/>
                <a:cs typeface="Open Sans" pitchFamily="34" charset="0"/>
                <a:sym typeface="inpin heiti" panose="00000500000000000000" pitchFamily="2" charset="-122"/>
              </a:rPr>
              <a:t> </a:t>
            </a:r>
          </a:p>
        </p:txBody>
      </p:sp>
      <p:sp>
        <p:nvSpPr>
          <p:cNvPr id="16" name="文本框 37"/>
          <p:cNvSpPr txBox="1"/>
          <p:nvPr userDrawn="1"/>
        </p:nvSpPr>
        <p:spPr>
          <a:xfrm>
            <a:off x="323528" y="289467"/>
            <a:ext cx="2020570" cy="464185"/>
          </a:xfrm>
          <a:prstGeom prst="rect">
            <a:avLst/>
          </a:prstGeom>
          <a:noFill/>
        </p:spPr>
        <p:txBody>
          <a:bodyPr wrap="none" lIns="96434" tIns="48217" rIns="96434" bIns="48217" rtlCol="0">
            <a:spAutoFit/>
          </a:bodyPr>
          <a:lstStyle/>
          <a:p>
            <a:pPr algn="l" defTabSz="964565"/>
            <a:r>
              <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软件维护定义</a:t>
            </a:r>
          </a:p>
        </p:txBody>
      </p:sp>
    </p:spTree>
  </p:cSld>
  <p:clrMapOvr>
    <a:masterClrMapping/>
  </p:clrMapOvr>
  <p:transition spd="med" advClick="0"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anim calcmode="lin" valueType="num">
                                      <p:cBhvr>
                                        <p:cTn id="14" dur="500" fill="hold"/>
                                        <p:tgtEl>
                                          <p:spTgt spid="6"/>
                                        </p:tgtEl>
                                        <p:attrNameLst>
                                          <p:attrName>ppt_x</p:attrName>
                                        </p:attrNameLst>
                                      </p:cBhvr>
                                      <p:tavLst>
                                        <p:tav tm="0">
                                          <p:val>
                                            <p:strVal val="#ppt_x"/>
                                          </p:val>
                                        </p:tav>
                                        <p:tav tm="100000">
                                          <p:val>
                                            <p:strVal val="#ppt_x"/>
                                          </p:val>
                                        </p:tav>
                                      </p:tavLst>
                                    </p:anim>
                                    <p:anim calcmode="lin" valueType="num">
                                      <p:cBhvr>
                                        <p:cTn id="15"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6"/>
          <p:cNvSpPr/>
          <p:nvPr/>
        </p:nvSpPr>
        <p:spPr bwMode="auto">
          <a:xfrm>
            <a:off x="258445" y="832485"/>
            <a:ext cx="4193540" cy="1782445"/>
          </a:xfrm>
          <a:custGeom>
            <a:avLst/>
            <a:gdLst>
              <a:gd name="T0" fmla="*/ 16 w 1028"/>
              <a:gd name="T1" fmla="*/ 0 h 522"/>
              <a:gd name="T2" fmla="*/ 941 w 1028"/>
              <a:gd name="T3" fmla="*/ 0 h 522"/>
              <a:gd name="T4" fmla="*/ 958 w 1028"/>
              <a:gd name="T5" fmla="*/ 16 h 522"/>
              <a:gd name="T6" fmla="*/ 958 w 1028"/>
              <a:gd name="T7" fmla="*/ 225 h 522"/>
              <a:gd name="T8" fmla="*/ 1028 w 1028"/>
              <a:gd name="T9" fmla="*/ 262 h 522"/>
              <a:gd name="T10" fmla="*/ 958 w 1028"/>
              <a:gd name="T11" fmla="*/ 302 h 522"/>
              <a:gd name="T12" fmla="*/ 958 w 1028"/>
              <a:gd name="T13" fmla="*/ 506 h 522"/>
              <a:gd name="T14" fmla="*/ 941 w 1028"/>
              <a:gd name="T15" fmla="*/ 522 h 522"/>
              <a:gd name="T16" fmla="*/ 16 w 1028"/>
              <a:gd name="T17" fmla="*/ 522 h 522"/>
              <a:gd name="T18" fmla="*/ 0 w 1028"/>
              <a:gd name="T19" fmla="*/ 506 h 522"/>
              <a:gd name="T20" fmla="*/ 0 w 1028"/>
              <a:gd name="T21" fmla="*/ 16 h 522"/>
              <a:gd name="T22" fmla="*/ 16 w 1028"/>
              <a:gd name="T23"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28" h="522">
                <a:moveTo>
                  <a:pt x="16" y="0"/>
                </a:moveTo>
                <a:cubicBezTo>
                  <a:pt x="941" y="0"/>
                  <a:pt x="941" y="0"/>
                  <a:pt x="941" y="0"/>
                </a:cubicBezTo>
                <a:cubicBezTo>
                  <a:pt x="950" y="0"/>
                  <a:pt x="958" y="7"/>
                  <a:pt x="958" y="16"/>
                </a:cubicBezTo>
                <a:cubicBezTo>
                  <a:pt x="958" y="225"/>
                  <a:pt x="958" y="225"/>
                  <a:pt x="958" y="225"/>
                </a:cubicBezTo>
                <a:cubicBezTo>
                  <a:pt x="1028" y="262"/>
                  <a:pt x="1028" y="262"/>
                  <a:pt x="1028" y="262"/>
                </a:cubicBezTo>
                <a:cubicBezTo>
                  <a:pt x="958" y="302"/>
                  <a:pt x="958" y="302"/>
                  <a:pt x="958" y="302"/>
                </a:cubicBezTo>
                <a:cubicBezTo>
                  <a:pt x="958" y="506"/>
                  <a:pt x="958" y="506"/>
                  <a:pt x="958" y="506"/>
                </a:cubicBezTo>
                <a:cubicBezTo>
                  <a:pt x="958" y="514"/>
                  <a:pt x="950" y="522"/>
                  <a:pt x="941" y="522"/>
                </a:cubicBezTo>
                <a:cubicBezTo>
                  <a:pt x="16" y="522"/>
                  <a:pt x="16" y="522"/>
                  <a:pt x="16" y="522"/>
                </a:cubicBezTo>
                <a:cubicBezTo>
                  <a:pt x="7" y="522"/>
                  <a:pt x="0" y="514"/>
                  <a:pt x="0" y="506"/>
                </a:cubicBezTo>
                <a:cubicBezTo>
                  <a:pt x="0" y="16"/>
                  <a:pt x="0" y="16"/>
                  <a:pt x="0" y="16"/>
                </a:cubicBezTo>
                <a:cubicBezTo>
                  <a:pt x="0" y="7"/>
                  <a:pt x="7" y="0"/>
                  <a:pt x="16" y="0"/>
                </a:cubicBezTo>
                <a:close/>
              </a:path>
            </a:pathLst>
          </a:custGeom>
          <a:solidFill>
            <a:schemeClr val="accent1"/>
          </a:solidFill>
          <a:ln>
            <a:noFill/>
          </a:ln>
        </p:spPr>
        <p:txBody>
          <a:bodyPr vert="horz" wrap="square" lIns="68571" tIns="34285" rIns="68571" bIns="34285" numCol="1" anchor="t" anchorCtr="0" compatLnSpc="1"/>
          <a:lstStyle/>
          <a:p>
            <a:endParaRPr lang="en-US"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6" name="Text Box 10"/>
          <p:cNvSpPr txBox="1">
            <a:spLocks noChangeArrowheads="1"/>
          </p:cNvSpPr>
          <p:nvPr/>
        </p:nvSpPr>
        <p:spPr bwMode="auto">
          <a:xfrm>
            <a:off x="323215" y="968375"/>
            <a:ext cx="3783965" cy="1263650"/>
          </a:xfrm>
          <a:prstGeom prst="rect">
            <a:avLst/>
          </a:prstGeom>
          <a:noFill/>
          <a:ln w="9525">
            <a:noFill/>
            <a:miter lim="800000"/>
          </a:ln>
        </p:spPr>
        <p:txBody>
          <a:bodyPr wrap="square" lIns="34285" tIns="17143" rIns="34285" bIns="17143">
            <a:spAutoFit/>
          </a:bodyPr>
          <a:lstStyle/>
          <a:p>
            <a:pPr algn="l" defTabSz="815975">
              <a:lnSpc>
                <a:spcPct val="200000"/>
              </a:lnSpc>
            </a:pPr>
            <a:r>
              <a:rPr lang="en-US" sz="1600" b="1" dirty="0">
                <a:solidFill>
                  <a:schemeClr val="bg1"/>
                </a:solidFill>
                <a:latin typeface="inpin heiti" panose="00000500000000000000" pitchFamily="2" charset="-122"/>
                <a:ea typeface="inpin heiti" panose="00000500000000000000" pitchFamily="2" charset="-122"/>
                <a:cs typeface="Open Sans" pitchFamily="34" charset="0"/>
                <a:sym typeface="inpin heiti" panose="00000500000000000000" pitchFamily="2" charset="-122"/>
              </a:rPr>
              <a:t>改正性维护</a:t>
            </a:r>
          </a:p>
          <a:p>
            <a:pPr algn="l" defTabSz="815975"/>
            <a:r>
              <a:rPr lang="en-US" sz="1600">
                <a:solidFill>
                  <a:schemeClr val="bg1"/>
                </a:solidFill>
                <a:latin typeface="inpin heiti" panose="00000500000000000000" pitchFamily="2" charset="-122"/>
                <a:ea typeface="inpin heiti" panose="00000500000000000000" pitchFamily="2" charset="-122"/>
                <a:cs typeface="Open Sans" pitchFamily="34" charset="0"/>
                <a:sym typeface="inpin heiti" panose="00000500000000000000" pitchFamily="2" charset="-122"/>
              </a:rPr>
              <a:t>诊断和改正错误 —— 改正性维护(corrective maintenance),约占全部维护活动的 17~21%</a:t>
            </a:r>
            <a:r>
              <a:rPr lang="en-US" sz="1600" dirty="0">
                <a:solidFill>
                  <a:schemeClr val="bg1"/>
                </a:solidFill>
                <a:latin typeface="inpin heiti" panose="00000500000000000000" pitchFamily="2" charset="-122"/>
                <a:ea typeface="inpin heiti" panose="00000500000000000000" pitchFamily="2" charset="-122"/>
                <a:cs typeface="Open Sans" pitchFamily="34" charset="0"/>
                <a:sym typeface="inpin heiti" panose="00000500000000000000" pitchFamily="2" charset="-122"/>
              </a:rPr>
              <a:t> </a:t>
            </a:r>
          </a:p>
        </p:txBody>
      </p:sp>
      <p:sp>
        <p:nvSpPr>
          <p:cNvPr id="7" name="Freeform 6"/>
          <p:cNvSpPr/>
          <p:nvPr/>
        </p:nvSpPr>
        <p:spPr bwMode="auto">
          <a:xfrm>
            <a:off x="252730" y="2809875"/>
            <a:ext cx="4343400" cy="1651635"/>
          </a:xfrm>
          <a:custGeom>
            <a:avLst/>
            <a:gdLst>
              <a:gd name="T0" fmla="*/ 16 w 1028"/>
              <a:gd name="T1" fmla="*/ 0 h 522"/>
              <a:gd name="T2" fmla="*/ 941 w 1028"/>
              <a:gd name="T3" fmla="*/ 0 h 522"/>
              <a:gd name="T4" fmla="*/ 958 w 1028"/>
              <a:gd name="T5" fmla="*/ 16 h 522"/>
              <a:gd name="T6" fmla="*/ 958 w 1028"/>
              <a:gd name="T7" fmla="*/ 225 h 522"/>
              <a:gd name="T8" fmla="*/ 1028 w 1028"/>
              <a:gd name="T9" fmla="*/ 262 h 522"/>
              <a:gd name="T10" fmla="*/ 958 w 1028"/>
              <a:gd name="T11" fmla="*/ 302 h 522"/>
              <a:gd name="T12" fmla="*/ 958 w 1028"/>
              <a:gd name="T13" fmla="*/ 506 h 522"/>
              <a:gd name="T14" fmla="*/ 941 w 1028"/>
              <a:gd name="T15" fmla="*/ 522 h 522"/>
              <a:gd name="T16" fmla="*/ 16 w 1028"/>
              <a:gd name="T17" fmla="*/ 522 h 522"/>
              <a:gd name="T18" fmla="*/ 0 w 1028"/>
              <a:gd name="T19" fmla="*/ 506 h 522"/>
              <a:gd name="T20" fmla="*/ 0 w 1028"/>
              <a:gd name="T21" fmla="*/ 16 h 522"/>
              <a:gd name="T22" fmla="*/ 16 w 1028"/>
              <a:gd name="T23"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28" h="522">
                <a:moveTo>
                  <a:pt x="16" y="0"/>
                </a:moveTo>
                <a:cubicBezTo>
                  <a:pt x="941" y="0"/>
                  <a:pt x="941" y="0"/>
                  <a:pt x="941" y="0"/>
                </a:cubicBezTo>
                <a:cubicBezTo>
                  <a:pt x="950" y="0"/>
                  <a:pt x="958" y="7"/>
                  <a:pt x="958" y="16"/>
                </a:cubicBezTo>
                <a:cubicBezTo>
                  <a:pt x="958" y="225"/>
                  <a:pt x="958" y="225"/>
                  <a:pt x="958" y="225"/>
                </a:cubicBezTo>
                <a:cubicBezTo>
                  <a:pt x="1028" y="262"/>
                  <a:pt x="1028" y="262"/>
                  <a:pt x="1028" y="262"/>
                </a:cubicBezTo>
                <a:cubicBezTo>
                  <a:pt x="958" y="302"/>
                  <a:pt x="958" y="302"/>
                  <a:pt x="958" y="302"/>
                </a:cubicBezTo>
                <a:cubicBezTo>
                  <a:pt x="958" y="506"/>
                  <a:pt x="958" y="506"/>
                  <a:pt x="958" y="506"/>
                </a:cubicBezTo>
                <a:cubicBezTo>
                  <a:pt x="958" y="514"/>
                  <a:pt x="950" y="522"/>
                  <a:pt x="941" y="522"/>
                </a:cubicBezTo>
                <a:cubicBezTo>
                  <a:pt x="16" y="522"/>
                  <a:pt x="16" y="522"/>
                  <a:pt x="16" y="522"/>
                </a:cubicBezTo>
                <a:cubicBezTo>
                  <a:pt x="7" y="522"/>
                  <a:pt x="0" y="514"/>
                  <a:pt x="0" y="506"/>
                </a:cubicBezTo>
                <a:cubicBezTo>
                  <a:pt x="0" y="16"/>
                  <a:pt x="0" y="16"/>
                  <a:pt x="0" y="16"/>
                </a:cubicBezTo>
                <a:cubicBezTo>
                  <a:pt x="0" y="7"/>
                  <a:pt x="7" y="0"/>
                  <a:pt x="16" y="0"/>
                </a:cubicBezTo>
                <a:close/>
              </a:path>
            </a:pathLst>
          </a:custGeom>
          <a:solidFill>
            <a:srgbClr val="D5493A"/>
          </a:solidFill>
          <a:ln>
            <a:noFill/>
          </a:ln>
        </p:spPr>
        <p:txBody>
          <a:bodyPr vert="horz" wrap="square" lIns="68571" tIns="34285" rIns="68571" bIns="34285" numCol="1" anchor="t" anchorCtr="0" compatLnSpc="1"/>
          <a:lstStyle/>
          <a:p>
            <a:endParaRPr lang="en-US"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9" name="Text Box 10"/>
          <p:cNvSpPr txBox="1">
            <a:spLocks noChangeArrowheads="1"/>
          </p:cNvSpPr>
          <p:nvPr/>
        </p:nvSpPr>
        <p:spPr bwMode="auto">
          <a:xfrm>
            <a:off x="384810" y="2823210"/>
            <a:ext cx="3947160" cy="1510030"/>
          </a:xfrm>
          <a:prstGeom prst="rect">
            <a:avLst/>
          </a:prstGeom>
          <a:noFill/>
          <a:ln w="9525">
            <a:noFill/>
            <a:miter lim="800000"/>
          </a:ln>
        </p:spPr>
        <p:txBody>
          <a:bodyPr wrap="square" lIns="34285" tIns="17143" rIns="34285" bIns="17143">
            <a:spAutoFit/>
          </a:bodyPr>
          <a:lstStyle/>
          <a:p>
            <a:pPr algn="l" defTabSz="815975">
              <a:lnSpc>
                <a:spcPct val="200000"/>
              </a:lnSpc>
            </a:pPr>
            <a:r>
              <a:rPr lang="en-US" sz="1600" b="1" dirty="0">
                <a:solidFill>
                  <a:schemeClr val="bg1"/>
                </a:solidFill>
                <a:latin typeface="inpin heiti" panose="00000500000000000000" pitchFamily="2" charset="-122"/>
                <a:ea typeface="inpin heiti" panose="00000500000000000000" pitchFamily="2" charset="-122"/>
                <a:cs typeface="Open Sans" pitchFamily="34" charset="0"/>
                <a:sym typeface="+mn-ea"/>
              </a:rPr>
              <a:t>适应性维护</a:t>
            </a:r>
          </a:p>
          <a:p>
            <a:pPr algn="l" defTabSz="815975">
              <a:lnSpc>
                <a:spcPct val="100000"/>
              </a:lnSpc>
              <a:buClrTx/>
              <a:buSzTx/>
              <a:buFontTx/>
            </a:pPr>
            <a:r>
              <a:rPr lang="en-US" sz="1600">
                <a:solidFill>
                  <a:schemeClr val="bg1"/>
                </a:solidFill>
                <a:latin typeface="inpin heiti" panose="00000500000000000000" pitchFamily="2" charset="-122"/>
                <a:ea typeface="inpin heiti" panose="00000500000000000000" pitchFamily="2" charset="-122"/>
                <a:cs typeface="Open Sans" pitchFamily="34" charset="0"/>
                <a:sym typeface="+mn-ea"/>
              </a:rPr>
              <a:t>为了适应变化了的环境（如软\硬件升级、新数据库等）而修改软件 —— 适应性维护(adaptive maintenance)，约占全部维护活动的18~25%；</a:t>
            </a:r>
            <a:endParaRPr lang="en-US" sz="1600">
              <a:solidFill>
                <a:schemeClr val="bg1"/>
              </a:solidFill>
              <a:latin typeface="inpin heiti" panose="00000500000000000000" pitchFamily="2" charset="-122"/>
              <a:ea typeface="inpin heiti" panose="00000500000000000000" pitchFamily="2" charset="-122"/>
              <a:cs typeface="Open Sans" pitchFamily="34" charset="0"/>
              <a:sym typeface="inpin heiti" panose="00000500000000000000" pitchFamily="2" charset="-122"/>
            </a:endParaRPr>
          </a:p>
        </p:txBody>
      </p:sp>
      <p:sp>
        <p:nvSpPr>
          <p:cNvPr id="10" name="Freeform 6"/>
          <p:cNvSpPr/>
          <p:nvPr/>
        </p:nvSpPr>
        <p:spPr bwMode="auto">
          <a:xfrm flipH="1">
            <a:off x="4959350" y="832485"/>
            <a:ext cx="3723005" cy="1781810"/>
          </a:xfrm>
          <a:custGeom>
            <a:avLst/>
            <a:gdLst>
              <a:gd name="T0" fmla="*/ 16 w 1028"/>
              <a:gd name="T1" fmla="*/ 0 h 522"/>
              <a:gd name="T2" fmla="*/ 941 w 1028"/>
              <a:gd name="T3" fmla="*/ 0 h 522"/>
              <a:gd name="T4" fmla="*/ 958 w 1028"/>
              <a:gd name="T5" fmla="*/ 16 h 522"/>
              <a:gd name="T6" fmla="*/ 958 w 1028"/>
              <a:gd name="T7" fmla="*/ 225 h 522"/>
              <a:gd name="T8" fmla="*/ 1028 w 1028"/>
              <a:gd name="T9" fmla="*/ 262 h 522"/>
              <a:gd name="T10" fmla="*/ 958 w 1028"/>
              <a:gd name="T11" fmla="*/ 302 h 522"/>
              <a:gd name="T12" fmla="*/ 958 w 1028"/>
              <a:gd name="T13" fmla="*/ 506 h 522"/>
              <a:gd name="T14" fmla="*/ 941 w 1028"/>
              <a:gd name="T15" fmla="*/ 522 h 522"/>
              <a:gd name="T16" fmla="*/ 16 w 1028"/>
              <a:gd name="T17" fmla="*/ 522 h 522"/>
              <a:gd name="T18" fmla="*/ 0 w 1028"/>
              <a:gd name="T19" fmla="*/ 506 h 522"/>
              <a:gd name="T20" fmla="*/ 0 w 1028"/>
              <a:gd name="T21" fmla="*/ 16 h 522"/>
              <a:gd name="T22" fmla="*/ 16 w 1028"/>
              <a:gd name="T23"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28" h="522">
                <a:moveTo>
                  <a:pt x="16" y="0"/>
                </a:moveTo>
                <a:cubicBezTo>
                  <a:pt x="941" y="0"/>
                  <a:pt x="941" y="0"/>
                  <a:pt x="941" y="0"/>
                </a:cubicBezTo>
                <a:cubicBezTo>
                  <a:pt x="950" y="0"/>
                  <a:pt x="958" y="7"/>
                  <a:pt x="958" y="16"/>
                </a:cubicBezTo>
                <a:cubicBezTo>
                  <a:pt x="958" y="225"/>
                  <a:pt x="958" y="225"/>
                  <a:pt x="958" y="225"/>
                </a:cubicBezTo>
                <a:cubicBezTo>
                  <a:pt x="1028" y="262"/>
                  <a:pt x="1028" y="262"/>
                  <a:pt x="1028" y="262"/>
                </a:cubicBezTo>
                <a:cubicBezTo>
                  <a:pt x="958" y="302"/>
                  <a:pt x="958" y="302"/>
                  <a:pt x="958" y="302"/>
                </a:cubicBezTo>
                <a:cubicBezTo>
                  <a:pt x="958" y="506"/>
                  <a:pt x="958" y="506"/>
                  <a:pt x="958" y="506"/>
                </a:cubicBezTo>
                <a:cubicBezTo>
                  <a:pt x="958" y="514"/>
                  <a:pt x="950" y="522"/>
                  <a:pt x="941" y="522"/>
                </a:cubicBezTo>
                <a:cubicBezTo>
                  <a:pt x="16" y="522"/>
                  <a:pt x="16" y="522"/>
                  <a:pt x="16" y="522"/>
                </a:cubicBezTo>
                <a:cubicBezTo>
                  <a:pt x="7" y="522"/>
                  <a:pt x="0" y="514"/>
                  <a:pt x="0" y="506"/>
                </a:cubicBezTo>
                <a:cubicBezTo>
                  <a:pt x="0" y="16"/>
                  <a:pt x="0" y="16"/>
                  <a:pt x="0" y="16"/>
                </a:cubicBezTo>
                <a:cubicBezTo>
                  <a:pt x="0" y="7"/>
                  <a:pt x="7" y="0"/>
                  <a:pt x="16" y="0"/>
                </a:cubicBezTo>
                <a:close/>
              </a:path>
            </a:pathLst>
          </a:custGeom>
          <a:solidFill>
            <a:schemeClr val="accent2"/>
          </a:solidFill>
          <a:ln>
            <a:noFill/>
          </a:ln>
        </p:spPr>
        <p:txBody>
          <a:bodyPr vert="horz" wrap="square" lIns="68571" tIns="34285" rIns="68571" bIns="34285" numCol="1" anchor="t" anchorCtr="0" compatLnSpc="1"/>
          <a:lstStyle/>
          <a:p>
            <a:endParaRPr lang="en-US"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11" name="Text Box 10"/>
          <p:cNvSpPr txBox="1">
            <a:spLocks noChangeArrowheads="1"/>
          </p:cNvSpPr>
          <p:nvPr/>
        </p:nvSpPr>
        <p:spPr bwMode="auto">
          <a:xfrm>
            <a:off x="5327650" y="843280"/>
            <a:ext cx="3132455" cy="1894840"/>
          </a:xfrm>
          <a:prstGeom prst="rect">
            <a:avLst/>
          </a:prstGeom>
          <a:noFill/>
          <a:ln w="9525">
            <a:noFill/>
            <a:miter lim="800000"/>
          </a:ln>
        </p:spPr>
        <p:txBody>
          <a:bodyPr wrap="square" lIns="34285" tIns="17143" rIns="34285" bIns="17143">
            <a:spAutoFit/>
          </a:bodyPr>
          <a:lstStyle/>
          <a:p>
            <a:pPr defTabSz="815975">
              <a:lnSpc>
                <a:spcPct val="200000"/>
              </a:lnSpc>
            </a:pPr>
            <a:r>
              <a:rPr lang="en-US" sz="1600" b="1" dirty="0">
                <a:solidFill>
                  <a:schemeClr val="bg1"/>
                </a:solidFill>
                <a:latin typeface="inpin heiti" panose="00000500000000000000" pitchFamily="2" charset="-122"/>
                <a:ea typeface="inpin heiti" panose="00000500000000000000" pitchFamily="2" charset="-122"/>
                <a:cs typeface="Open Sans" pitchFamily="34" charset="0"/>
                <a:sym typeface="inpin heiti" panose="00000500000000000000" pitchFamily="2" charset="-122"/>
              </a:rPr>
              <a:t>完善性维护</a:t>
            </a:r>
            <a:endParaRPr lang="en-US" sz="1200" b="1" dirty="0">
              <a:solidFill>
                <a:schemeClr val="bg1"/>
              </a:solidFill>
              <a:latin typeface="inpin heiti" panose="00000500000000000000" pitchFamily="2" charset="-122"/>
              <a:ea typeface="inpin heiti" panose="00000500000000000000" pitchFamily="2" charset="-122"/>
              <a:cs typeface="Open Sans" pitchFamily="34" charset="0"/>
              <a:sym typeface="inpin heiti" panose="00000500000000000000" pitchFamily="2" charset="-122"/>
            </a:endParaRPr>
          </a:p>
          <a:p>
            <a:pPr defTabSz="815975"/>
            <a:r>
              <a:rPr lang="en-US" sz="1600">
                <a:solidFill>
                  <a:schemeClr val="bg1"/>
                </a:solidFill>
                <a:latin typeface="inpin heiti" panose="00000500000000000000" pitchFamily="2" charset="-122"/>
                <a:ea typeface="inpin heiti" panose="00000500000000000000" pitchFamily="2" charset="-122"/>
                <a:cs typeface="Open Sans" pitchFamily="34" charset="0"/>
                <a:sym typeface="+mn-ea"/>
              </a:rPr>
              <a:t>为了增加新功能，修改已有功能，改造界面，增加HELP等，而修改软件 —— 完善性维护（perfective maintenance),约占全部维护活动的50~66% ；</a:t>
            </a:r>
            <a:endParaRPr lang="zh-CN" altLang="en-US" sz="900" b="1" dirty="0">
              <a:latin typeface="Arial" panose="020B0604020202020204" pitchFamily="34" charset="0"/>
              <a:ea typeface="楷体_GB2312" pitchFamily="49" charset="-122"/>
            </a:endParaRPr>
          </a:p>
          <a:p>
            <a:pPr defTabSz="815975"/>
            <a:r>
              <a:rPr lang="en-US" sz="900" dirty="0">
                <a:solidFill>
                  <a:schemeClr val="bg1"/>
                </a:solidFill>
                <a:latin typeface="inpin heiti" panose="00000500000000000000" pitchFamily="2" charset="-122"/>
                <a:ea typeface="inpin heiti" panose="00000500000000000000" pitchFamily="2" charset="-122"/>
                <a:cs typeface="Open Sans" pitchFamily="34" charset="0"/>
                <a:sym typeface="inpin heiti" panose="00000500000000000000" pitchFamily="2" charset="-122"/>
              </a:rPr>
              <a:t> </a:t>
            </a:r>
          </a:p>
        </p:txBody>
      </p:sp>
      <p:sp>
        <p:nvSpPr>
          <p:cNvPr id="12" name="Freeform 6"/>
          <p:cNvSpPr/>
          <p:nvPr/>
        </p:nvSpPr>
        <p:spPr bwMode="auto">
          <a:xfrm flipH="1">
            <a:off x="4816475" y="2881630"/>
            <a:ext cx="3866515" cy="1651635"/>
          </a:xfrm>
          <a:custGeom>
            <a:avLst/>
            <a:gdLst>
              <a:gd name="T0" fmla="*/ 16 w 1028"/>
              <a:gd name="T1" fmla="*/ 0 h 522"/>
              <a:gd name="T2" fmla="*/ 941 w 1028"/>
              <a:gd name="T3" fmla="*/ 0 h 522"/>
              <a:gd name="T4" fmla="*/ 958 w 1028"/>
              <a:gd name="T5" fmla="*/ 16 h 522"/>
              <a:gd name="T6" fmla="*/ 958 w 1028"/>
              <a:gd name="T7" fmla="*/ 225 h 522"/>
              <a:gd name="T8" fmla="*/ 1028 w 1028"/>
              <a:gd name="T9" fmla="*/ 262 h 522"/>
              <a:gd name="T10" fmla="*/ 958 w 1028"/>
              <a:gd name="T11" fmla="*/ 302 h 522"/>
              <a:gd name="T12" fmla="*/ 958 w 1028"/>
              <a:gd name="T13" fmla="*/ 506 h 522"/>
              <a:gd name="T14" fmla="*/ 941 w 1028"/>
              <a:gd name="T15" fmla="*/ 522 h 522"/>
              <a:gd name="T16" fmla="*/ 16 w 1028"/>
              <a:gd name="T17" fmla="*/ 522 h 522"/>
              <a:gd name="T18" fmla="*/ 0 w 1028"/>
              <a:gd name="T19" fmla="*/ 506 h 522"/>
              <a:gd name="T20" fmla="*/ 0 w 1028"/>
              <a:gd name="T21" fmla="*/ 16 h 522"/>
              <a:gd name="T22" fmla="*/ 16 w 1028"/>
              <a:gd name="T23"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28" h="522">
                <a:moveTo>
                  <a:pt x="16" y="0"/>
                </a:moveTo>
                <a:cubicBezTo>
                  <a:pt x="941" y="0"/>
                  <a:pt x="941" y="0"/>
                  <a:pt x="941" y="0"/>
                </a:cubicBezTo>
                <a:cubicBezTo>
                  <a:pt x="950" y="0"/>
                  <a:pt x="958" y="7"/>
                  <a:pt x="958" y="16"/>
                </a:cubicBezTo>
                <a:cubicBezTo>
                  <a:pt x="958" y="225"/>
                  <a:pt x="958" y="225"/>
                  <a:pt x="958" y="225"/>
                </a:cubicBezTo>
                <a:cubicBezTo>
                  <a:pt x="1028" y="262"/>
                  <a:pt x="1028" y="262"/>
                  <a:pt x="1028" y="262"/>
                </a:cubicBezTo>
                <a:cubicBezTo>
                  <a:pt x="958" y="302"/>
                  <a:pt x="958" y="302"/>
                  <a:pt x="958" y="302"/>
                </a:cubicBezTo>
                <a:cubicBezTo>
                  <a:pt x="958" y="506"/>
                  <a:pt x="958" y="506"/>
                  <a:pt x="958" y="506"/>
                </a:cubicBezTo>
                <a:cubicBezTo>
                  <a:pt x="958" y="514"/>
                  <a:pt x="950" y="522"/>
                  <a:pt x="941" y="522"/>
                </a:cubicBezTo>
                <a:cubicBezTo>
                  <a:pt x="16" y="522"/>
                  <a:pt x="16" y="522"/>
                  <a:pt x="16" y="522"/>
                </a:cubicBezTo>
                <a:cubicBezTo>
                  <a:pt x="7" y="522"/>
                  <a:pt x="0" y="514"/>
                  <a:pt x="0" y="506"/>
                </a:cubicBezTo>
                <a:cubicBezTo>
                  <a:pt x="0" y="16"/>
                  <a:pt x="0" y="16"/>
                  <a:pt x="0" y="16"/>
                </a:cubicBezTo>
                <a:cubicBezTo>
                  <a:pt x="0" y="7"/>
                  <a:pt x="7" y="0"/>
                  <a:pt x="16" y="0"/>
                </a:cubicBezTo>
                <a:close/>
              </a:path>
            </a:pathLst>
          </a:custGeom>
          <a:solidFill>
            <a:schemeClr val="accent3"/>
          </a:solidFill>
          <a:ln>
            <a:noFill/>
          </a:ln>
        </p:spPr>
        <p:txBody>
          <a:bodyPr vert="horz" wrap="square" lIns="68571" tIns="34285" rIns="68571" bIns="34285" numCol="1" anchor="t" anchorCtr="0" compatLnSpc="1"/>
          <a:lstStyle/>
          <a:p>
            <a:endParaRPr lang="en-US"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13" name="Text Box 10"/>
          <p:cNvSpPr txBox="1">
            <a:spLocks noChangeArrowheads="1"/>
          </p:cNvSpPr>
          <p:nvPr/>
        </p:nvSpPr>
        <p:spPr bwMode="auto">
          <a:xfrm>
            <a:off x="5184140" y="2705735"/>
            <a:ext cx="3297555" cy="2002790"/>
          </a:xfrm>
          <a:prstGeom prst="rect">
            <a:avLst/>
          </a:prstGeom>
          <a:noFill/>
          <a:ln w="9525">
            <a:noFill/>
            <a:miter lim="800000"/>
          </a:ln>
        </p:spPr>
        <p:txBody>
          <a:bodyPr wrap="square" lIns="34285" tIns="17143" rIns="34285" bIns="17143">
            <a:spAutoFit/>
          </a:bodyPr>
          <a:lstStyle/>
          <a:p>
            <a:pPr defTabSz="815975">
              <a:lnSpc>
                <a:spcPct val="200000"/>
              </a:lnSpc>
            </a:pPr>
            <a:r>
              <a:rPr lang="en-US" sz="1600" b="1" dirty="0">
                <a:solidFill>
                  <a:schemeClr val="bg1"/>
                </a:solidFill>
                <a:latin typeface="inpin heiti" panose="00000500000000000000" pitchFamily="2" charset="-122"/>
                <a:ea typeface="inpin heiti" panose="00000500000000000000" pitchFamily="2" charset="-122"/>
                <a:cs typeface="Open Sans" pitchFamily="34" charset="0"/>
                <a:sym typeface="+mn-ea"/>
              </a:rPr>
              <a:t>预防性维护</a:t>
            </a:r>
            <a:endParaRPr lang="en-US" sz="1200" b="1" dirty="0">
              <a:solidFill>
                <a:schemeClr val="bg1"/>
              </a:solidFill>
              <a:latin typeface="inpin heiti" panose="00000500000000000000" pitchFamily="2" charset="-122"/>
              <a:ea typeface="inpin heiti" panose="00000500000000000000" pitchFamily="2" charset="-122"/>
              <a:cs typeface="Open Sans" pitchFamily="34" charset="0"/>
              <a:sym typeface="inpin heiti" panose="00000500000000000000" pitchFamily="2" charset="-122"/>
            </a:endParaRPr>
          </a:p>
          <a:p>
            <a:pPr defTabSz="815975"/>
            <a:r>
              <a:rPr lang="en-US" sz="1600">
                <a:solidFill>
                  <a:schemeClr val="bg1"/>
                </a:solidFill>
                <a:latin typeface="inpin heiti" panose="00000500000000000000" pitchFamily="2" charset="-122"/>
                <a:ea typeface="inpin heiti" panose="00000500000000000000" pitchFamily="2" charset="-122"/>
                <a:cs typeface="Open Sans" pitchFamily="34" charset="0"/>
                <a:sym typeface="+mn-ea"/>
              </a:rPr>
              <a:t>为了改进未来的可维护性或可靠性，或为了给未来的改进奠定更好的基础而修改软件 —— 预防性维护(preventive maintenance)，与其它维护活动共占总维护的4%左右。</a:t>
            </a:r>
            <a:endParaRPr lang="en-US" sz="1600">
              <a:solidFill>
                <a:schemeClr val="bg1"/>
              </a:solidFill>
              <a:latin typeface="inpin heiti" panose="00000500000000000000" pitchFamily="2" charset="-122"/>
              <a:ea typeface="inpin heiti" panose="00000500000000000000" pitchFamily="2" charset="-122"/>
              <a:cs typeface="Open Sans" pitchFamily="34" charset="0"/>
            </a:endParaRPr>
          </a:p>
          <a:p>
            <a:pPr defTabSz="815975"/>
            <a:r>
              <a:rPr lang="en-US" sz="1600">
                <a:solidFill>
                  <a:schemeClr val="bg1"/>
                </a:solidFill>
                <a:latin typeface="inpin heiti" panose="00000500000000000000" pitchFamily="2" charset="-122"/>
                <a:ea typeface="inpin heiti" panose="00000500000000000000" pitchFamily="2" charset="-122"/>
                <a:cs typeface="Open Sans" pitchFamily="34" charset="0"/>
                <a:sym typeface="inpin heiti" panose="00000500000000000000" pitchFamily="2" charset="-122"/>
              </a:rPr>
              <a:t> </a:t>
            </a:r>
          </a:p>
        </p:txBody>
      </p:sp>
      <p:sp>
        <p:nvSpPr>
          <p:cNvPr id="3" name="文本框 37"/>
          <p:cNvSpPr txBox="1"/>
          <p:nvPr userDrawn="1"/>
        </p:nvSpPr>
        <p:spPr>
          <a:xfrm>
            <a:off x="323528" y="289467"/>
            <a:ext cx="2020570" cy="464185"/>
          </a:xfrm>
          <a:prstGeom prst="rect">
            <a:avLst/>
          </a:prstGeom>
          <a:noFill/>
        </p:spPr>
        <p:txBody>
          <a:bodyPr wrap="none" lIns="96434" tIns="48217" rIns="96434" bIns="48217" rtlCol="0">
            <a:spAutoFit/>
          </a:bodyPr>
          <a:lstStyle/>
          <a:p>
            <a:pPr algn="l" defTabSz="964565"/>
            <a:r>
              <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软件维护定义</a:t>
            </a:r>
          </a:p>
        </p:txBody>
      </p:sp>
      <p:sp>
        <p:nvSpPr>
          <p:cNvPr id="4" name="动作按钮: 前进或下一项 3">
            <a:hlinkClick r:id="rId3" action="ppaction://hlinksldjump"/>
          </p:cNvPr>
          <p:cNvSpPr/>
          <p:nvPr/>
        </p:nvSpPr>
        <p:spPr>
          <a:xfrm>
            <a:off x="3491865" y="915670"/>
            <a:ext cx="360045" cy="287655"/>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动作按钮: 前进或下一项 7">
            <a:hlinkClick r:id="rId4" action="ppaction://hlinksldjump"/>
          </p:cNvPr>
          <p:cNvSpPr/>
          <p:nvPr/>
        </p:nvSpPr>
        <p:spPr>
          <a:xfrm>
            <a:off x="8256270" y="915670"/>
            <a:ext cx="360045" cy="287655"/>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动作按钮: 前进或下一项 14">
            <a:hlinkClick r:id="rId5" action="ppaction://hlinksldjump"/>
          </p:cNvPr>
          <p:cNvSpPr/>
          <p:nvPr/>
        </p:nvSpPr>
        <p:spPr>
          <a:xfrm>
            <a:off x="3491865" y="2881630"/>
            <a:ext cx="360045" cy="287655"/>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动作按钮: 前进或下一项 15">
            <a:hlinkClick r:id="rId6" action="ppaction://hlinksldjump"/>
          </p:cNvPr>
          <p:cNvSpPr/>
          <p:nvPr/>
        </p:nvSpPr>
        <p:spPr>
          <a:xfrm>
            <a:off x="8256270" y="2992120"/>
            <a:ext cx="360045" cy="287655"/>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advClick="0"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anim calcmode="lin" valueType="num">
                                      <p:cBhvr>
                                        <p:cTn id="14" dur="500" fill="hold"/>
                                        <p:tgtEl>
                                          <p:spTgt spid="6"/>
                                        </p:tgtEl>
                                        <p:attrNameLst>
                                          <p:attrName>ppt_x</p:attrName>
                                        </p:attrNameLst>
                                      </p:cBhvr>
                                      <p:tavLst>
                                        <p:tav tm="0">
                                          <p:val>
                                            <p:strVal val="#ppt_x"/>
                                          </p:val>
                                        </p:tav>
                                        <p:tav tm="100000">
                                          <p:val>
                                            <p:strVal val="#ppt_x"/>
                                          </p:val>
                                        </p:tav>
                                      </p:tavLst>
                                    </p:anim>
                                    <p:anim calcmode="lin" valueType="num">
                                      <p:cBhvr>
                                        <p:cTn id="15" dur="5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anim calcmode="lin" valueType="num">
                                      <p:cBhvr>
                                        <p:cTn id="20" dur="500" fill="hold"/>
                                        <p:tgtEl>
                                          <p:spTgt spid="7"/>
                                        </p:tgtEl>
                                        <p:attrNameLst>
                                          <p:attrName>ppt_x</p:attrName>
                                        </p:attrNameLst>
                                      </p:cBhvr>
                                      <p:tavLst>
                                        <p:tav tm="0">
                                          <p:val>
                                            <p:strVal val="#ppt_x"/>
                                          </p:val>
                                        </p:tav>
                                        <p:tav tm="100000">
                                          <p:val>
                                            <p:strVal val="#ppt_x"/>
                                          </p:val>
                                        </p:tav>
                                      </p:tavLst>
                                    </p:anim>
                                    <p:anim calcmode="lin" valueType="num">
                                      <p:cBhvr>
                                        <p:cTn id="21" dur="500" fill="hold"/>
                                        <p:tgtEl>
                                          <p:spTgt spid="7"/>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500"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anim calcmode="lin" valueType="num">
                                      <p:cBhvr>
                                        <p:cTn id="26" dur="500" fill="hold"/>
                                        <p:tgtEl>
                                          <p:spTgt spid="9"/>
                                        </p:tgtEl>
                                        <p:attrNameLst>
                                          <p:attrName>ppt_x</p:attrName>
                                        </p:attrNameLst>
                                      </p:cBhvr>
                                      <p:tavLst>
                                        <p:tav tm="0">
                                          <p:val>
                                            <p:strVal val="#ppt_x"/>
                                          </p:val>
                                        </p:tav>
                                        <p:tav tm="100000">
                                          <p:val>
                                            <p:strVal val="#ppt_x"/>
                                          </p:val>
                                        </p:tav>
                                      </p:tavLst>
                                    </p:anim>
                                    <p:anim calcmode="lin" valueType="num">
                                      <p:cBhvr>
                                        <p:cTn id="27" dur="500" fill="hold"/>
                                        <p:tgtEl>
                                          <p:spTgt spid="9"/>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anim calcmode="lin" valueType="num">
                                      <p:cBhvr>
                                        <p:cTn id="32" dur="500" fill="hold"/>
                                        <p:tgtEl>
                                          <p:spTgt spid="10"/>
                                        </p:tgtEl>
                                        <p:attrNameLst>
                                          <p:attrName>ppt_x</p:attrName>
                                        </p:attrNameLst>
                                      </p:cBhvr>
                                      <p:tavLst>
                                        <p:tav tm="0">
                                          <p:val>
                                            <p:strVal val="#ppt_x"/>
                                          </p:val>
                                        </p:tav>
                                        <p:tav tm="100000">
                                          <p:val>
                                            <p:strVal val="#ppt_x"/>
                                          </p:val>
                                        </p:tav>
                                      </p:tavLst>
                                    </p:anim>
                                    <p:anim calcmode="lin" valueType="num">
                                      <p:cBhvr>
                                        <p:cTn id="33" dur="500" fill="hold"/>
                                        <p:tgtEl>
                                          <p:spTgt spid="10"/>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anim calcmode="lin" valueType="num">
                                      <p:cBhvr>
                                        <p:cTn id="38" dur="500" fill="hold"/>
                                        <p:tgtEl>
                                          <p:spTgt spid="11"/>
                                        </p:tgtEl>
                                        <p:attrNameLst>
                                          <p:attrName>ppt_x</p:attrName>
                                        </p:attrNameLst>
                                      </p:cBhvr>
                                      <p:tavLst>
                                        <p:tav tm="0">
                                          <p:val>
                                            <p:strVal val="#ppt_x"/>
                                          </p:val>
                                        </p:tav>
                                        <p:tav tm="100000">
                                          <p:val>
                                            <p:strVal val="#ppt_x"/>
                                          </p:val>
                                        </p:tav>
                                      </p:tavLst>
                                    </p:anim>
                                    <p:anim calcmode="lin" valueType="num">
                                      <p:cBhvr>
                                        <p:cTn id="39" dur="500" fill="hold"/>
                                        <p:tgtEl>
                                          <p:spTgt spid="11"/>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anim calcmode="lin" valueType="num">
                                      <p:cBhvr>
                                        <p:cTn id="44" dur="500" fill="hold"/>
                                        <p:tgtEl>
                                          <p:spTgt spid="12"/>
                                        </p:tgtEl>
                                        <p:attrNameLst>
                                          <p:attrName>ppt_x</p:attrName>
                                        </p:attrNameLst>
                                      </p:cBhvr>
                                      <p:tavLst>
                                        <p:tav tm="0">
                                          <p:val>
                                            <p:strVal val="#ppt_x"/>
                                          </p:val>
                                        </p:tav>
                                        <p:tav tm="100000">
                                          <p:val>
                                            <p:strVal val="#ppt_x"/>
                                          </p:val>
                                        </p:tav>
                                      </p:tavLst>
                                    </p:anim>
                                    <p:anim calcmode="lin" valueType="num">
                                      <p:cBhvr>
                                        <p:cTn id="45" dur="500" fill="hold"/>
                                        <p:tgtEl>
                                          <p:spTgt spid="12"/>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2" presetClass="entr" presetSubtype="0" fill="hold" grpId="0" nodeType="after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anim calcmode="lin" valueType="num">
                                      <p:cBhvr>
                                        <p:cTn id="50" dur="500" fill="hold"/>
                                        <p:tgtEl>
                                          <p:spTgt spid="13"/>
                                        </p:tgtEl>
                                        <p:attrNameLst>
                                          <p:attrName>ppt_x</p:attrName>
                                        </p:attrNameLst>
                                      </p:cBhvr>
                                      <p:tavLst>
                                        <p:tav tm="0">
                                          <p:val>
                                            <p:strVal val="#ppt_x"/>
                                          </p:val>
                                        </p:tav>
                                        <p:tav tm="100000">
                                          <p:val>
                                            <p:strVal val="#ppt_x"/>
                                          </p:val>
                                        </p:tav>
                                      </p:tavLst>
                                    </p:anim>
                                    <p:anim calcmode="lin" valueType="num">
                                      <p:cBhvr>
                                        <p:cTn id="51"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7" grpId="0" bldLvl="0" animBg="1"/>
      <p:bldP spid="9" grpId="0"/>
      <p:bldP spid="10" grpId="0" bldLvl="0" animBg="1"/>
      <p:bldP spid="11" grpId="0"/>
      <p:bldP spid="12" grpId="0" bldLvl="0" animBg="1"/>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37"/>
          <p:cNvSpPr txBox="1"/>
          <p:nvPr userDrawn="1"/>
        </p:nvSpPr>
        <p:spPr>
          <a:xfrm>
            <a:off x="323528" y="289467"/>
            <a:ext cx="2020570" cy="464185"/>
          </a:xfrm>
          <a:prstGeom prst="rect">
            <a:avLst/>
          </a:prstGeom>
          <a:noFill/>
        </p:spPr>
        <p:txBody>
          <a:bodyPr wrap="none" lIns="96434" tIns="48217" rIns="96434" bIns="48217" rtlCol="0">
            <a:spAutoFit/>
          </a:bodyPr>
          <a:lstStyle/>
          <a:p>
            <a:pPr algn="l" defTabSz="964565"/>
            <a:r>
              <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软件维护定义</a:t>
            </a:r>
          </a:p>
        </p:txBody>
      </p:sp>
      <p:graphicFrame>
        <p:nvGraphicFramePr>
          <p:cNvPr id="27651" name="图表 7"/>
          <p:cNvGraphicFramePr/>
          <p:nvPr/>
        </p:nvGraphicFramePr>
        <p:xfrm>
          <a:off x="3461703" y="588328"/>
          <a:ext cx="6197600" cy="4165600"/>
        </p:xfrm>
        <a:graphic>
          <a:graphicData uri="http://schemas.openxmlformats.org/presentationml/2006/ole">
            <mc:AlternateContent xmlns:mc="http://schemas.openxmlformats.org/markup-compatibility/2006">
              <mc:Choice xmlns:v="urn:schemas-microsoft-com:vml" Requires="v">
                <p:oleObj spid="_x0000_s3083" r:id="rId4" imgW="6205855" imgH="4175760" progId="Excel.Chart.8">
                  <p:embed/>
                </p:oleObj>
              </mc:Choice>
              <mc:Fallback>
                <p:oleObj r:id="rId4" imgW="6205855" imgH="4175760" progId="Excel.Chart.8">
                  <p:embed/>
                  <p:pic>
                    <p:nvPicPr>
                      <p:cNvPr id="0" name="图片 3075"/>
                      <p:cNvPicPr/>
                      <p:nvPr/>
                    </p:nvPicPr>
                    <p:blipFill>
                      <a:blip r:embed="rId5"/>
                      <a:stretch>
                        <a:fillRect/>
                      </a:stretch>
                    </p:blipFill>
                    <p:spPr>
                      <a:xfrm>
                        <a:off x="3461703" y="588328"/>
                        <a:ext cx="6197600" cy="4165600"/>
                      </a:xfrm>
                      <a:prstGeom prst="rect">
                        <a:avLst/>
                      </a:prstGeom>
                      <a:noFill/>
                      <a:ln w="38100">
                        <a:noFill/>
                        <a:miter/>
                      </a:ln>
                    </p:spPr>
                  </p:pic>
                </p:oleObj>
              </mc:Fallback>
            </mc:AlternateContent>
          </a:graphicData>
        </a:graphic>
      </p:graphicFrame>
      <p:sp>
        <p:nvSpPr>
          <p:cNvPr id="2" name="文本框 1"/>
          <p:cNvSpPr txBox="1"/>
          <p:nvPr/>
        </p:nvSpPr>
        <p:spPr>
          <a:xfrm>
            <a:off x="1334135" y="1102360"/>
            <a:ext cx="2540000" cy="3138170"/>
          </a:xfrm>
          <a:prstGeom prst="rect">
            <a:avLst/>
          </a:prstGeom>
          <a:noFill/>
        </p:spPr>
        <p:txBody>
          <a:bodyPr wrap="square" rtlCol="0" anchor="t">
            <a:spAutoFit/>
          </a:bodyPr>
          <a:lstStyle/>
          <a:p>
            <a:pPr marR="0" defTabSz="914400" eaLnBrk="1" hangingPunct="1">
              <a:buClrTx/>
              <a:buSzTx/>
              <a:buFontTx/>
              <a:defRPr/>
            </a:pPr>
            <a:r>
              <a:rPr lang="zh-CN" altLang="en-US" noProof="0" dirty="0">
                <a:latin typeface="+mn-ea"/>
                <a:sym typeface="+mn-ea"/>
              </a:rPr>
              <a:t>从上述关于软件维护的定义不难看出，软件维护绝不仅限于纠正使用中发现的错误，事实上在全部维护活动中一半以上是完善性维护。</a:t>
            </a:r>
            <a:endParaRPr kumimoji="0" lang="en-US" altLang="zh-CN" kern="1200" cap="none" spc="0" normalizeH="0" baseline="0" noProof="0" dirty="0">
              <a:latin typeface="+mn-ea"/>
              <a:ea typeface="+mn-ea"/>
              <a:cs typeface="+mn-cs"/>
            </a:endParaRPr>
          </a:p>
          <a:p>
            <a:pPr marR="0" defTabSz="914400" eaLnBrk="1" hangingPunct="1">
              <a:buClrTx/>
              <a:buSzTx/>
              <a:buFontTx/>
              <a:defRPr/>
            </a:pPr>
            <a:r>
              <a:rPr lang="zh-CN" altLang="en-US" noProof="0" dirty="0">
                <a:solidFill>
                  <a:srgbClr val="FF0000"/>
                </a:solidFill>
                <a:latin typeface="+mn-ea"/>
                <a:sym typeface="+mn-ea"/>
              </a:rPr>
              <a:t>应该注意</a:t>
            </a:r>
            <a:r>
              <a:rPr lang="zh-CN" altLang="en-US" noProof="0" dirty="0">
                <a:latin typeface="+mn-ea"/>
                <a:sym typeface="+mn-ea"/>
              </a:rPr>
              <a:t>，上述</a:t>
            </a:r>
            <a:r>
              <a:rPr lang="en-US" altLang="zh-CN" noProof="0" dirty="0">
                <a:latin typeface="+mn-ea"/>
                <a:sym typeface="+mn-ea"/>
              </a:rPr>
              <a:t>4</a:t>
            </a:r>
            <a:r>
              <a:rPr lang="zh-CN" altLang="en-US" noProof="0" dirty="0">
                <a:latin typeface="+mn-ea"/>
                <a:sym typeface="+mn-ea"/>
              </a:rPr>
              <a:t>类维护活动都必须应用于整个软件配置，维护软件文档和维护软件的可执行代码是同样重要的。</a:t>
            </a:r>
            <a:endParaRPr lang="zh-CN" altLang="en-US"/>
          </a:p>
        </p:txBody>
      </p:sp>
    </p:spTree>
  </p:cSld>
  <p:clrMapOvr>
    <a:masterClrMapping/>
  </p:clrMapOvr>
  <p:transition spd="med" advClick="0" advTm="1000">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6016" y="0"/>
            <a:ext cx="3860037" cy="5143500"/>
          </a:xfrm>
          <a:prstGeom prst="rect">
            <a:avLst/>
          </a:prstGeom>
        </p:spPr>
      </p:pic>
      <p:sp>
        <p:nvSpPr>
          <p:cNvPr id="8" name="椭圆 7"/>
          <p:cNvSpPr/>
          <p:nvPr/>
        </p:nvSpPr>
        <p:spPr>
          <a:xfrm>
            <a:off x="2439353" y="1419622"/>
            <a:ext cx="1012073" cy="10121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1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rPr>
              <a:t>02</a:t>
            </a:r>
            <a:endParaRPr lang="zh-CN" altLang="en-US" sz="3100" dirty="0">
              <a:solidFill>
                <a:schemeClr val="bg1"/>
              </a:solidFill>
              <a:latin typeface="inpin heiti" panose="00000500000000000000" pitchFamily="2" charset="-122"/>
              <a:ea typeface="inpin heiti" panose="00000500000000000000" pitchFamily="2" charset="-122"/>
              <a:sym typeface="inpin heiti" panose="00000500000000000000" pitchFamily="2" charset="-122"/>
            </a:endParaRPr>
          </a:p>
        </p:txBody>
      </p:sp>
      <p:sp>
        <p:nvSpPr>
          <p:cNvPr id="9" name="MH_Entry_1"/>
          <p:cNvSpPr/>
          <p:nvPr>
            <p:custDataLst>
              <p:tags r:id="rId1"/>
            </p:custDataLst>
          </p:nvPr>
        </p:nvSpPr>
        <p:spPr>
          <a:xfrm>
            <a:off x="1475656" y="2631934"/>
            <a:ext cx="2939470" cy="49212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ctr"/>
            <a:r>
              <a:rPr lang="zh-CN" altLang="en-US" sz="3200" b="1" dirty="0">
                <a:solidFill>
                  <a:schemeClr val="accent1"/>
                </a:solidFill>
                <a:latin typeface="inpin heiti" panose="00000500000000000000" pitchFamily="2" charset="-122"/>
                <a:ea typeface="inpin heiti" panose="00000500000000000000" pitchFamily="2" charset="-122"/>
                <a:sym typeface="inpin heiti" panose="00000500000000000000" pitchFamily="2" charset="-122"/>
              </a:rPr>
              <a:t>软件维护的特点</a:t>
            </a:r>
            <a:endParaRPr lang="zh-CN" altLang="en-US" sz="1400" dirty="0">
              <a:solidFill>
                <a:schemeClr val="accent1"/>
              </a:solidFill>
              <a:latin typeface="inpin heiti" panose="00000500000000000000" pitchFamily="2" charset="-122"/>
              <a:ea typeface="inpin heiti" panose="00000500000000000000" pitchFamily="2" charset="-122"/>
              <a:sym typeface="inpin heiti" panose="00000500000000000000" pitchFamily="2" charset="-122"/>
            </a:endParaRPr>
          </a:p>
        </p:txBody>
      </p:sp>
    </p:spTree>
  </p:cSld>
  <p:clrMapOvr>
    <a:masterClrMapping/>
  </p:clrMapOvr>
  <p:transition spd="med" advClick="0" advTm="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strVal val="#ppt_w+.3"/>
                                          </p:val>
                                        </p:tav>
                                        <p:tav tm="100000">
                                          <p:val>
                                            <p:strVal val="#ppt_w"/>
                                          </p:val>
                                        </p:tav>
                                      </p:tavLst>
                                    </p:anim>
                                    <p:anim calcmode="lin" valueType="num">
                                      <p:cBhvr>
                                        <p:cTn id="8" dur="1000" fill="hold"/>
                                        <p:tgtEl>
                                          <p:spTgt spid="15"/>
                                        </p:tgtEl>
                                        <p:attrNameLst>
                                          <p:attrName>ppt_h</p:attrName>
                                        </p:attrNameLst>
                                      </p:cBhvr>
                                      <p:tavLst>
                                        <p:tav tm="0">
                                          <p:val>
                                            <p:strVal val="#ppt_h"/>
                                          </p:val>
                                        </p:tav>
                                        <p:tav tm="100000">
                                          <p:val>
                                            <p:strVal val="#ppt_h"/>
                                          </p:val>
                                        </p:tav>
                                      </p:tavLst>
                                    </p:anim>
                                    <p:animEffect transition="in" filter="fade">
                                      <p:cBhvr>
                                        <p:cTn id="9" dur="10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accel="4000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1500" fill="hold"/>
                                        <p:tgtEl>
                                          <p:spTgt spid="8"/>
                                        </p:tgtEl>
                                        <p:attrNameLst>
                                          <p:attrName>ppt_x</p:attrName>
                                        </p:attrNameLst>
                                      </p:cBhvr>
                                      <p:tavLst>
                                        <p:tav tm="0">
                                          <p:val>
                                            <p:strVal val="#ppt_x"/>
                                          </p:val>
                                        </p:tav>
                                        <p:tav tm="100000">
                                          <p:val>
                                            <p:strVal val="#ppt_x"/>
                                          </p:val>
                                        </p:tav>
                                      </p:tavLst>
                                    </p:anim>
                                    <p:anim calcmode="lin" valueType="num">
                                      <p:cBhvr additive="base">
                                        <p:cTn id="15" dur="1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56" presetClass="entr" presetSubtype="0" fill="hold" grpId="0" nodeType="clickEffect">
                                  <p:stCondLst>
                                    <p:cond delay="0"/>
                                  </p:stCondLst>
                                  <p:iterate type="lt">
                                    <p:tmPct val="10000"/>
                                  </p:iterate>
                                  <p:childTnLst>
                                    <p:set>
                                      <p:cBhvr>
                                        <p:cTn id="19" dur="1" fill="hold">
                                          <p:stCondLst>
                                            <p:cond delay="0"/>
                                          </p:stCondLst>
                                        </p:cTn>
                                        <p:tgtEl>
                                          <p:spTgt spid="9"/>
                                        </p:tgtEl>
                                        <p:attrNameLst>
                                          <p:attrName>style.visibility</p:attrName>
                                        </p:attrNameLst>
                                      </p:cBhvr>
                                      <p:to>
                                        <p:strVal val="visible"/>
                                      </p:to>
                                    </p:set>
                                    <p:anim by="(-#ppt_w*2)" calcmode="lin" valueType="num">
                                      <p:cBhvr rctx="PPT">
                                        <p:cTn id="20" dur="500" autoRev="1" fill="hold">
                                          <p:stCondLst>
                                            <p:cond delay="0"/>
                                          </p:stCondLst>
                                        </p:cTn>
                                        <p:tgtEl>
                                          <p:spTgt spid="9"/>
                                        </p:tgtEl>
                                        <p:attrNameLst>
                                          <p:attrName>ppt_w</p:attrName>
                                        </p:attrNameLst>
                                      </p:cBhvr>
                                    </p:anim>
                                    <p:anim by="(#ppt_w*0.50)" calcmode="lin" valueType="num">
                                      <p:cBhvr>
                                        <p:cTn id="21" dur="500" decel="50000" autoRev="1" fill="hold">
                                          <p:stCondLst>
                                            <p:cond delay="0"/>
                                          </p:stCondLst>
                                        </p:cTn>
                                        <p:tgtEl>
                                          <p:spTgt spid="9"/>
                                        </p:tgtEl>
                                        <p:attrNameLst>
                                          <p:attrName>ppt_x</p:attrName>
                                        </p:attrNameLst>
                                      </p:cBhvr>
                                    </p:anim>
                                    <p:anim from="(-#ppt_h/2)" to="(#ppt_y)" calcmode="lin" valueType="num">
                                      <p:cBhvr>
                                        <p:cTn id="22" dur="1000" fill="hold">
                                          <p:stCondLst>
                                            <p:cond delay="0"/>
                                          </p:stCondLst>
                                        </p:cTn>
                                        <p:tgtEl>
                                          <p:spTgt spid="9"/>
                                        </p:tgtEl>
                                        <p:attrNameLst>
                                          <p:attrName>ppt_y</p:attrName>
                                        </p:attrNameLst>
                                      </p:cBhvr>
                                    </p:anim>
                                    <p:animRot by="21600000">
                                      <p:cBhvr>
                                        <p:cTn id="23" dur="1000" fill="hold">
                                          <p:stCondLst>
                                            <p:cond delay="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37"/>
          <p:cNvSpPr txBox="1"/>
          <p:nvPr userDrawn="1"/>
        </p:nvSpPr>
        <p:spPr>
          <a:xfrm>
            <a:off x="323528" y="289467"/>
            <a:ext cx="2325370" cy="464185"/>
          </a:xfrm>
          <a:prstGeom prst="rect">
            <a:avLst/>
          </a:prstGeom>
          <a:noFill/>
        </p:spPr>
        <p:txBody>
          <a:bodyPr wrap="none" lIns="96434" tIns="48217" rIns="96434" bIns="48217" rtlCol="0">
            <a:spAutoFit/>
          </a:bodyPr>
          <a:lstStyle/>
          <a:p>
            <a:pPr algn="l" defTabSz="964565"/>
            <a:r>
              <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软件维护的特点</a:t>
            </a:r>
          </a:p>
        </p:txBody>
      </p:sp>
      <p:sp>
        <p:nvSpPr>
          <p:cNvPr id="4" name="文本框 3"/>
          <p:cNvSpPr txBox="1"/>
          <p:nvPr/>
        </p:nvSpPr>
        <p:spPr>
          <a:xfrm>
            <a:off x="604520" y="1252855"/>
            <a:ext cx="7934960" cy="2999740"/>
          </a:xfrm>
          <a:prstGeom prst="rect">
            <a:avLst/>
          </a:prstGeom>
          <a:noFill/>
        </p:spPr>
        <p:txBody>
          <a:bodyPr wrap="square" rtlCol="0" anchor="t">
            <a:spAutoFit/>
          </a:bodyPr>
          <a:lstStyle/>
          <a:p>
            <a:pPr marR="0" indent="0" defTabSz="914400" eaLnBrk="1" hangingPunct="1">
              <a:lnSpc>
                <a:spcPct val="150000"/>
              </a:lnSpc>
              <a:buClrTx/>
              <a:buSzTx/>
              <a:buFont typeface="Wingdings" panose="05000000000000000000" pitchFamily="2" charset="2"/>
              <a:buNone/>
              <a:defRPr/>
            </a:pPr>
            <a:r>
              <a:rPr lang="zh-CN" altLang="en-US" b="1" noProof="0" dirty="0">
                <a:latin typeface="+mj-ea"/>
                <a:ea typeface="+mj-ea"/>
                <a:sym typeface="+mn-ea"/>
              </a:rPr>
              <a:t>非结构化维护</a:t>
            </a:r>
            <a:endParaRPr kumimoji="0" lang="en-US" altLang="zh-CN" b="1" kern="1200" cap="none" spc="0" normalizeH="0" baseline="0" noProof="0" dirty="0">
              <a:latin typeface="+mj-ea"/>
              <a:ea typeface="+mj-ea"/>
              <a:cs typeface="+mn-cs"/>
            </a:endParaRPr>
          </a:p>
          <a:p>
            <a:pPr marR="0" defTabSz="914400" eaLnBrk="1" hangingPunct="1">
              <a:lnSpc>
                <a:spcPct val="150000"/>
              </a:lnSpc>
              <a:buClrTx/>
              <a:buSzTx/>
              <a:buFontTx/>
              <a:defRPr/>
            </a:pPr>
            <a:r>
              <a:rPr lang="zh-CN" altLang="en-US" noProof="0" dirty="0">
                <a:latin typeface="+mn-ea"/>
                <a:sym typeface="+mn-ea"/>
              </a:rPr>
              <a:t>    如果软件配置的唯一成分是程序代码，那么维护活动从艰苦地评价程序代码开始，而且常常由于程序内部文档不足而使评价更困难，对于软件结构、全程数据结构、系统接口、性能和</a:t>
            </a:r>
            <a:r>
              <a:rPr lang="en-US" altLang="zh-CN" noProof="0" dirty="0">
                <a:latin typeface="+mn-ea"/>
                <a:sym typeface="+mn-ea"/>
              </a:rPr>
              <a:t>(</a:t>
            </a:r>
            <a:r>
              <a:rPr lang="zh-CN" altLang="en-US" noProof="0" dirty="0">
                <a:latin typeface="+mn-ea"/>
                <a:sym typeface="+mn-ea"/>
              </a:rPr>
              <a:t>或</a:t>
            </a:r>
            <a:r>
              <a:rPr lang="en-US" altLang="zh-CN" noProof="0" dirty="0">
                <a:latin typeface="+mn-ea"/>
                <a:sym typeface="+mn-ea"/>
              </a:rPr>
              <a:t>)</a:t>
            </a:r>
            <a:r>
              <a:rPr lang="zh-CN" altLang="en-US" noProof="0" dirty="0">
                <a:latin typeface="+mn-ea"/>
                <a:sym typeface="+mn-ea"/>
              </a:rPr>
              <a:t>设计约束等经常会产生误解，而且对程序代码所做的改动的后果也是难于估量的。</a:t>
            </a:r>
            <a:endParaRPr kumimoji="0" lang="en-US" altLang="zh-CN" kern="1200" cap="none" spc="0" normalizeH="0" baseline="0" noProof="0" dirty="0">
              <a:latin typeface="+mn-ea"/>
              <a:ea typeface="+mn-ea"/>
              <a:cs typeface="+mn-cs"/>
            </a:endParaRPr>
          </a:p>
          <a:p>
            <a:pPr marR="0" defTabSz="914400" eaLnBrk="1" hangingPunct="1">
              <a:lnSpc>
                <a:spcPct val="150000"/>
              </a:lnSpc>
              <a:buClrTx/>
              <a:buSzTx/>
              <a:buFontTx/>
              <a:defRPr/>
            </a:pPr>
            <a:r>
              <a:rPr lang="zh-CN" altLang="en-US" noProof="0" dirty="0">
                <a:latin typeface="+mn-ea"/>
                <a:sym typeface="+mn-ea"/>
              </a:rPr>
              <a:t>    </a:t>
            </a:r>
            <a:r>
              <a:rPr lang="zh-CN" altLang="en-US" noProof="0" dirty="0">
                <a:solidFill>
                  <a:srgbClr val="FF0000"/>
                </a:solidFill>
                <a:latin typeface="+mn-ea"/>
                <a:sym typeface="+mn-ea"/>
              </a:rPr>
              <a:t>非结构化维护</a:t>
            </a:r>
            <a:r>
              <a:rPr lang="zh-CN" altLang="en-US" noProof="0" dirty="0">
                <a:latin typeface="+mn-ea"/>
                <a:sym typeface="+mn-ea"/>
              </a:rPr>
              <a:t>需要付出很大代价</a:t>
            </a:r>
            <a:r>
              <a:rPr lang="en-US" altLang="zh-CN" noProof="0" dirty="0">
                <a:latin typeface="+mn-ea"/>
                <a:sym typeface="+mn-ea"/>
              </a:rPr>
              <a:t>(</a:t>
            </a:r>
            <a:r>
              <a:rPr lang="zh-CN" altLang="en-US" noProof="0" dirty="0">
                <a:latin typeface="+mn-ea"/>
                <a:sym typeface="+mn-ea"/>
              </a:rPr>
              <a:t>浪费精力并且遭受挫折的打击</a:t>
            </a:r>
            <a:r>
              <a:rPr lang="en-US" altLang="zh-CN" noProof="0" dirty="0">
                <a:latin typeface="+mn-ea"/>
                <a:sym typeface="+mn-ea"/>
              </a:rPr>
              <a:t>)</a:t>
            </a:r>
            <a:r>
              <a:rPr lang="zh-CN" altLang="en-US" noProof="0" dirty="0">
                <a:latin typeface="+mn-ea"/>
                <a:sym typeface="+mn-ea"/>
              </a:rPr>
              <a:t>，这种维护方式是没有使用良好定义的方法学开发出来的软件的必然结果。</a:t>
            </a:r>
            <a:endParaRPr lang="zh-CN" altLang="en-US"/>
          </a:p>
        </p:txBody>
      </p:sp>
    </p:spTree>
  </p:cSld>
  <p:clrMapOvr>
    <a:masterClrMapping/>
  </p:clrMapOvr>
  <p:transition spd="med" advClick="0" advTm="1000">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56895" y="387350"/>
            <a:ext cx="3860800" cy="368300"/>
          </a:xfrm>
          <a:prstGeom prst="rect">
            <a:avLst/>
          </a:prstGeom>
          <a:noFill/>
        </p:spPr>
        <p:txBody>
          <a:bodyPr wrap="none" rtlCol="0" anchor="t">
            <a:spAutoFit/>
          </a:bodyPr>
          <a:lstStyle/>
          <a:p>
            <a:pPr marL="0" lvl="0" indent="0" eaLnBrk="1" hangingPunct="1">
              <a:spcBef>
                <a:spcPct val="50000"/>
              </a:spcBef>
              <a:buClrTx/>
              <a:buSzTx/>
              <a:buFontTx/>
              <a:buNone/>
            </a:pPr>
            <a:r>
              <a:rPr lang="zh-CN" altLang="en-US" b="1" dirty="0">
                <a:latin typeface="楷体_GB2312" pitchFamily="49" charset="-122"/>
                <a:ea typeface="楷体_GB2312" pitchFamily="49" charset="-122"/>
                <a:sym typeface="+mn-ea"/>
              </a:rPr>
              <a:t>非结构化维护与结构化维护</a:t>
            </a:r>
            <a:r>
              <a:rPr lang="zh-CN" altLang="en-US" b="1" dirty="0">
                <a:solidFill>
                  <a:srgbClr val="40458C"/>
                </a:solidFill>
                <a:latin typeface="楷体_GB2312" pitchFamily="49" charset="-122"/>
                <a:ea typeface="楷体_GB2312" pitchFamily="49" charset="-122"/>
                <a:sym typeface="+mn-ea"/>
              </a:rPr>
              <a:t>差别悬殊</a:t>
            </a:r>
            <a:endParaRPr lang="zh-CN" altLang="en-US"/>
          </a:p>
        </p:txBody>
      </p:sp>
      <p:grpSp>
        <p:nvGrpSpPr>
          <p:cNvPr id="10246" name="Group 25"/>
          <p:cNvGrpSpPr/>
          <p:nvPr/>
        </p:nvGrpSpPr>
        <p:grpSpPr>
          <a:xfrm>
            <a:off x="287020" y="1059815"/>
            <a:ext cx="8569325" cy="3024188"/>
            <a:chOff x="158" y="346"/>
            <a:chExt cx="5398" cy="1905"/>
          </a:xfrm>
        </p:grpSpPr>
        <p:sp>
          <p:nvSpPr>
            <p:cNvPr id="10250" name="Text Box 26"/>
            <p:cNvSpPr txBox="1"/>
            <p:nvPr/>
          </p:nvSpPr>
          <p:spPr>
            <a:xfrm>
              <a:off x="431" y="663"/>
              <a:ext cx="1270" cy="231"/>
            </a:xfrm>
            <a:prstGeom prst="rect">
              <a:avLst/>
            </a:prstGeom>
            <a:noFill/>
            <a:ln w="9525">
              <a:noFill/>
            </a:ln>
          </p:spPr>
          <p:txBody>
            <a:bodyPr>
              <a:spAutoFit/>
            </a:bodyPr>
            <a:lstStyle>
              <a:lvl1pPr marL="342900" indent="-342900" algn="l" rtl="0" fontAlgn="base">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fontAlgn="base">
                <a:spcBef>
                  <a:spcPct val="20000"/>
                </a:spcBef>
                <a:spcAft>
                  <a:spcPct val="0"/>
                </a:spcAft>
                <a:buClr>
                  <a:srgbClr val="7B9B57"/>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fontAlgn="base">
                <a:spcBef>
                  <a:spcPct val="20000"/>
                </a:spcBef>
                <a:spcAft>
                  <a:spcPct val="0"/>
                </a:spcAft>
                <a:buClr>
                  <a:srgbClr val="8B739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rgbClr val="E89A53"/>
                </a:buClr>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endParaRPr lang="zh-CN" altLang="zh-CN" sz="1800" dirty="0">
                <a:latin typeface="Arial" panose="020B0604020202020204" pitchFamily="34" charset="0"/>
                <a:ea typeface="宋体" panose="02010600030101010101" pitchFamily="2" charset="-122"/>
              </a:endParaRPr>
            </a:p>
          </p:txBody>
        </p:sp>
        <p:sp>
          <p:nvSpPr>
            <p:cNvPr id="10251" name="Line 27"/>
            <p:cNvSpPr/>
            <p:nvPr/>
          </p:nvSpPr>
          <p:spPr>
            <a:xfrm>
              <a:off x="1020" y="663"/>
              <a:ext cx="817" cy="0"/>
            </a:xfrm>
            <a:prstGeom prst="line">
              <a:avLst/>
            </a:prstGeom>
            <a:ln w="9525" cap="flat" cmpd="sng">
              <a:solidFill>
                <a:schemeClr val="tx1"/>
              </a:solidFill>
              <a:prstDash val="solid"/>
              <a:headEnd type="none" w="med" len="med"/>
              <a:tailEnd type="triangle" w="med" len="med"/>
            </a:ln>
          </p:spPr>
        </p:sp>
        <p:sp>
          <p:nvSpPr>
            <p:cNvPr id="10252" name="Rectangle 28"/>
            <p:cNvSpPr/>
            <p:nvPr/>
          </p:nvSpPr>
          <p:spPr>
            <a:xfrm>
              <a:off x="158" y="436"/>
              <a:ext cx="862" cy="3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fontAlgn="base">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fontAlgn="base">
                <a:spcBef>
                  <a:spcPct val="20000"/>
                </a:spcBef>
                <a:spcAft>
                  <a:spcPct val="0"/>
                </a:spcAft>
                <a:buClr>
                  <a:srgbClr val="7B9B57"/>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fontAlgn="base">
                <a:spcBef>
                  <a:spcPct val="20000"/>
                </a:spcBef>
                <a:spcAft>
                  <a:spcPct val="0"/>
                </a:spcAft>
                <a:buClr>
                  <a:srgbClr val="8B739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rgbClr val="E89A53"/>
                </a:buClr>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1800" b="1" dirty="0">
                  <a:latin typeface="Arial" panose="020B0604020202020204" pitchFamily="34" charset="0"/>
                  <a:ea typeface="宋体" panose="02010600030101010101" pitchFamily="2" charset="-122"/>
                </a:rPr>
                <a:t>维护活动</a:t>
              </a:r>
            </a:p>
          </p:txBody>
        </p:sp>
        <p:sp>
          <p:nvSpPr>
            <p:cNvPr id="10253" name="Text Box 29"/>
            <p:cNvSpPr txBox="1"/>
            <p:nvPr/>
          </p:nvSpPr>
          <p:spPr>
            <a:xfrm>
              <a:off x="1156" y="346"/>
              <a:ext cx="548" cy="231"/>
            </a:xfrm>
            <a:prstGeom prst="rect">
              <a:avLst/>
            </a:prstGeom>
            <a:noFill/>
            <a:ln w="9525">
              <a:noFill/>
            </a:ln>
          </p:spPr>
          <p:txBody>
            <a:bodyPr wrap="none">
              <a:spAutoFit/>
            </a:bodyPr>
            <a:lstStyle>
              <a:lvl1pPr marL="342900" indent="-342900" algn="l" rtl="0" fontAlgn="base">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fontAlgn="base">
                <a:spcBef>
                  <a:spcPct val="20000"/>
                </a:spcBef>
                <a:spcAft>
                  <a:spcPct val="0"/>
                </a:spcAft>
                <a:buClr>
                  <a:srgbClr val="7B9B57"/>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fontAlgn="base">
                <a:spcBef>
                  <a:spcPct val="20000"/>
                </a:spcBef>
                <a:spcAft>
                  <a:spcPct val="0"/>
                </a:spcAft>
                <a:buClr>
                  <a:srgbClr val="8B739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rgbClr val="E89A53"/>
                </a:buClr>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1800" dirty="0">
                  <a:latin typeface="Arial" panose="020B0604020202020204" pitchFamily="34" charset="0"/>
                  <a:ea typeface="宋体" panose="02010600030101010101" pitchFamily="2" charset="-122"/>
                </a:rPr>
                <a:t>源代码</a:t>
              </a:r>
            </a:p>
          </p:txBody>
        </p:sp>
        <p:sp>
          <p:nvSpPr>
            <p:cNvPr id="10254" name="Rectangle 30"/>
            <p:cNvSpPr/>
            <p:nvPr/>
          </p:nvSpPr>
          <p:spPr>
            <a:xfrm>
              <a:off x="1837" y="482"/>
              <a:ext cx="1179" cy="31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fontAlgn="base">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fontAlgn="base">
                <a:spcBef>
                  <a:spcPct val="20000"/>
                </a:spcBef>
                <a:spcAft>
                  <a:spcPct val="0"/>
                </a:spcAft>
                <a:buClr>
                  <a:srgbClr val="7B9B57"/>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fontAlgn="base">
                <a:spcBef>
                  <a:spcPct val="20000"/>
                </a:spcBef>
                <a:spcAft>
                  <a:spcPct val="0"/>
                </a:spcAft>
                <a:buClr>
                  <a:srgbClr val="8B739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rgbClr val="E89A53"/>
                </a:buClr>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2000" b="1" dirty="0">
                  <a:latin typeface="Arial" panose="020B0604020202020204" pitchFamily="34" charset="0"/>
                  <a:ea typeface="宋体" panose="02010600030101010101" pitchFamily="2" charset="-122"/>
                </a:rPr>
                <a:t>评价源代码</a:t>
              </a:r>
            </a:p>
          </p:txBody>
        </p:sp>
        <p:sp>
          <p:nvSpPr>
            <p:cNvPr id="10255" name="Rectangle 31"/>
            <p:cNvSpPr/>
            <p:nvPr/>
          </p:nvSpPr>
          <p:spPr>
            <a:xfrm>
              <a:off x="1837" y="1344"/>
              <a:ext cx="1224" cy="31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fontAlgn="base">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fontAlgn="base">
                <a:spcBef>
                  <a:spcPct val="20000"/>
                </a:spcBef>
                <a:spcAft>
                  <a:spcPct val="0"/>
                </a:spcAft>
                <a:buClr>
                  <a:srgbClr val="7B9B57"/>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fontAlgn="base">
                <a:spcBef>
                  <a:spcPct val="20000"/>
                </a:spcBef>
                <a:spcAft>
                  <a:spcPct val="0"/>
                </a:spcAft>
                <a:buClr>
                  <a:srgbClr val="8B739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rgbClr val="E89A53"/>
                </a:buClr>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2000" b="1" dirty="0">
                  <a:latin typeface="Arial" panose="020B0604020202020204" pitchFamily="34" charset="0"/>
                  <a:ea typeface="宋体" panose="02010600030101010101" pitchFamily="2" charset="-122"/>
                </a:rPr>
                <a:t>缺乏文档</a:t>
              </a:r>
            </a:p>
          </p:txBody>
        </p:sp>
        <p:sp>
          <p:nvSpPr>
            <p:cNvPr id="10256" name="Line 32"/>
            <p:cNvSpPr/>
            <p:nvPr/>
          </p:nvSpPr>
          <p:spPr>
            <a:xfrm flipV="1">
              <a:off x="2426" y="754"/>
              <a:ext cx="0" cy="590"/>
            </a:xfrm>
            <a:prstGeom prst="line">
              <a:avLst/>
            </a:prstGeom>
            <a:ln w="9525" cap="flat" cmpd="sng">
              <a:solidFill>
                <a:schemeClr val="tx1"/>
              </a:solidFill>
              <a:prstDash val="solid"/>
              <a:headEnd type="none" w="med" len="med"/>
              <a:tailEnd type="triangle" w="med" len="med"/>
            </a:ln>
          </p:spPr>
        </p:sp>
        <p:sp>
          <p:nvSpPr>
            <p:cNvPr id="10257" name="Rectangle 33"/>
            <p:cNvSpPr/>
            <p:nvPr/>
          </p:nvSpPr>
          <p:spPr>
            <a:xfrm>
              <a:off x="3560" y="481"/>
              <a:ext cx="1996" cy="999"/>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fontAlgn="base">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fontAlgn="base">
                <a:spcBef>
                  <a:spcPct val="20000"/>
                </a:spcBef>
                <a:spcAft>
                  <a:spcPct val="0"/>
                </a:spcAft>
                <a:buClr>
                  <a:srgbClr val="7B9B57"/>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fontAlgn="base">
                <a:spcBef>
                  <a:spcPct val="20000"/>
                </a:spcBef>
                <a:spcAft>
                  <a:spcPct val="0"/>
                </a:spcAft>
                <a:buClr>
                  <a:srgbClr val="8B739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rgbClr val="E89A53"/>
                </a:buClr>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2000" b="1" dirty="0">
                  <a:latin typeface="Arial" panose="020B0604020202020204" pitchFamily="34" charset="0"/>
                  <a:ea typeface="宋体" panose="02010600030101010101" pitchFamily="2" charset="-122"/>
                </a:rPr>
                <a:t>软件结构、全程数据结构、</a:t>
              </a:r>
            </a:p>
            <a:p>
              <a:pPr marL="0" lvl="0" indent="0" algn="ctr" eaLnBrk="1" hangingPunct="1">
                <a:spcBef>
                  <a:spcPct val="0"/>
                </a:spcBef>
                <a:buClrTx/>
                <a:buSzTx/>
                <a:buFontTx/>
                <a:buNone/>
              </a:pPr>
              <a:r>
                <a:rPr lang="zh-CN" altLang="en-US" sz="2000" b="1" dirty="0">
                  <a:latin typeface="Arial" panose="020B0604020202020204" pitchFamily="34" charset="0"/>
                  <a:ea typeface="宋体" panose="02010600030101010101" pitchFamily="2" charset="-122"/>
                </a:rPr>
                <a:t>系统接口、性能</a:t>
              </a:r>
            </a:p>
            <a:p>
              <a:pPr marL="0" lvl="0" indent="0" algn="ctr" eaLnBrk="1" hangingPunct="1">
                <a:spcBef>
                  <a:spcPct val="0"/>
                </a:spcBef>
                <a:buClrTx/>
                <a:buSzTx/>
                <a:buFontTx/>
                <a:buNone/>
              </a:pPr>
              <a:r>
                <a:rPr lang="zh-CN" altLang="en-US" sz="2000" b="1" dirty="0">
                  <a:latin typeface="Arial" panose="020B0604020202020204" pitchFamily="34" charset="0"/>
                  <a:ea typeface="宋体" panose="02010600030101010101" pitchFamily="2" charset="-122"/>
                </a:rPr>
                <a:t>和（或）设计约束等</a:t>
              </a:r>
            </a:p>
            <a:p>
              <a:pPr marL="0" lvl="0" indent="0" algn="ctr" eaLnBrk="1" hangingPunct="1">
                <a:spcBef>
                  <a:spcPct val="0"/>
                </a:spcBef>
                <a:buClrTx/>
                <a:buSzTx/>
                <a:buFontTx/>
                <a:buNone/>
              </a:pPr>
              <a:r>
                <a:rPr lang="zh-CN" altLang="en-US" sz="2000" b="1" dirty="0">
                  <a:latin typeface="Arial" panose="020B0604020202020204" pitchFamily="34" charset="0"/>
                  <a:ea typeface="宋体" panose="02010600030101010101" pitchFamily="2" charset="-122"/>
                </a:rPr>
                <a:t>微妙的特点是难于搞清的</a:t>
              </a:r>
            </a:p>
          </p:txBody>
        </p:sp>
        <p:sp>
          <p:nvSpPr>
            <p:cNvPr id="10258" name="Line 34"/>
            <p:cNvSpPr/>
            <p:nvPr/>
          </p:nvSpPr>
          <p:spPr>
            <a:xfrm>
              <a:off x="3016" y="663"/>
              <a:ext cx="544" cy="227"/>
            </a:xfrm>
            <a:prstGeom prst="line">
              <a:avLst/>
            </a:prstGeom>
            <a:ln w="9525" cap="flat" cmpd="sng">
              <a:solidFill>
                <a:schemeClr val="tx1"/>
              </a:solidFill>
              <a:prstDash val="solid"/>
              <a:headEnd type="none" w="med" len="med"/>
              <a:tailEnd type="triangle" w="med" len="med"/>
            </a:ln>
          </p:spPr>
        </p:sp>
        <p:sp>
          <p:nvSpPr>
            <p:cNvPr id="10259" name="Text Box 35"/>
            <p:cNvSpPr txBox="1"/>
            <p:nvPr/>
          </p:nvSpPr>
          <p:spPr>
            <a:xfrm>
              <a:off x="3094" y="440"/>
              <a:ext cx="404" cy="231"/>
            </a:xfrm>
            <a:prstGeom prst="rect">
              <a:avLst/>
            </a:prstGeom>
            <a:noFill/>
            <a:ln w="9525">
              <a:noFill/>
            </a:ln>
          </p:spPr>
          <p:txBody>
            <a:bodyPr wrap="none">
              <a:spAutoFit/>
            </a:bodyPr>
            <a:lstStyle>
              <a:lvl1pPr marL="342900" indent="-342900" algn="l" rtl="0" fontAlgn="base">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fontAlgn="base">
                <a:spcBef>
                  <a:spcPct val="20000"/>
                </a:spcBef>
                <a:spcAft>
                  <a:spcPct val="0"/>
                </a:spcAft>
                <a:buClr>
                  <a:srgbClr val="7B9B57"/>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fontAlgn="base">
                <a:spcBef>
                  <a:spcPct val="20000"/>
                </a:spcBef>
                <a:spcAft>
                  <a:spcPct val="0"/>
                </a:spcAft>
                <a:buClr>
                  <a:srgbClr val="8B739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rgbClr val="E89A53"/>
                </a:buClr>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1800" dirty="0">
                  <a:latin typeface="Arial" panose="020B0604020202020204" pitchFamily="34" charset="0"/>
                  <a:ea typeface="宋体" panose="02010600030101010101" pitchFamily="2" charset="-122"/>
                </a:rPr>
                <a:t>导致</a:t>
              </a:r>
            </a:p>
          </p:txBody>
        </p:sp>
        <p:sp>
          <p:nvSpPr>
            <p:cNvPr id="10260" name="Rectangle 36"/>
            <p:cNvSpPr/>
            <p:nvPr/>
          </p:nvSpPr>
          <p:spPr>
            <a:xfrm>
              <a:off x="3470" y="1797"/>
              <a:ext cx="2086" cy="45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fontAlgn="base">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fontAlgn="base">
                <a:spcBef>
                  <a:spcPct val="20000"/>
                </a:spcBef>
                <a:spcAft>
                  <a:spcPct val="0"/>
                </a:spcAft>
                <a:buClr>
                  <a:srgbClr val="7B9B57"/>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fontAlgn="base">
                <a:spcBef>
                  <a:spcPct val="20000"/>
                </a:spcBef>
                <a:spcAft>
                  <a:spcPct val="0"/>
                </a:spcAft>
                <a:buClr>
                  <a:srgbClr val="8B739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rgbClr val="E89A53"/>
                </a:buClr>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2000" b="1" dirty="0">
                  <a:latin typeface="Arial" panose="020B0604020202020204" pitchFamily="34" charset="0"/>
                  <a:ea typeface="宋体" panose="02010600030101010101" pitchFamily="2" charset="-122"/>
                </a:rPr>
                <a:t>不能进行回归测试</a:t>
              </a:r>
            </a:p>
          </p:txBody>
        </p:sp>
        <p:sp>
          <p:nvSpPr>
            <p:cNvPr id="10261" name="Line 37"/>
            <p:cNvSpPr/>
            <p:nvPr/>
          </p:nvSpPr>
          <p:spPr>
            <a:xfrm>
              <a:off x="3016" y="799"/>
              <a:ext cx="454" cy="1043"/>
            </a:xfrm>
            <a:prstGeom prst="line">
              <a:avLst/>
            </a:prstGeom>
            <a:ln w="9525" cap="flat" cmpd="sng">
              <a:solidFill>
                <a:schemeClr val="tx1"/>
              </a:solidFill>
              <a:prstDash val="solid"/>
              <a:headEnd type="none" w="med" len="med"/>
              <a:tailEnd type="triangle" w="med" len="med"/>
            </a:ln>
          </p:spPr>
        </p:sp>
        <p:sp>
          <p:nvSpPr>
            <p:cNvPr id="10262" name="Text Box 38"/>
            <p:cNvSpPr txBox="1"/>
            <p:nvPr/>
          </p:nvSpPr>
          <p:spPr>
            <a:xfrm>
              <a:off x="3107" y="931"/>
              <a:ext cx="404" cy="231"/>
            </a:xfrm>
            <a:prstGeom prst="rect">
              <a:avLst/>
            </a:prstGeom>
            <a:noFill/>
            <a:ln w="9525">
              <a:noFill/>
            </a:ln>
          </p:spPr>
          <p:txBody>
            <a:bodyPr wrap="none">
              <a:spAutoFit/>
            </a:bodyPr>
            <a:lstStyle>
              <a:lvl1pPr marL="342900" indent="-342900" algn="l" rtl="0" fontAlgn="base">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fontAlgn="base">
                <a:spcBef>
                  <a:spcPct val="20000"/>
                </a:spcBef>
                <a:spcAft>
                  <a:spcPct val="0"/>
                </a:spcAft>
                <a:buClr>
                  <a:srgbClr val="7B9B57"/>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fontAlgn="base">
                <a:spcBef>
                  <a:spcPct val="20000"/>
                </a:spcBef>
                <a:spcAft>
                  <a:spcPct val="0"/>
                </a:spcAft>
                <a:buClr>
                  <a:srgbClr val="8B739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rgbClr val="E89A53"/>
                </a:buClr>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1800" dirty="0">
                  <a:latin typeface="Arial" panose="020B0604020202020204" pitchFamily="34" charset="0"/>
                  <a:ea typeface="宋体" panose="02010600030101010101" pitchFamily="2" charset="-122"/>
                </a:rPr>
                <a:t>导致</a:t>
              </a:r>
            </a:p>
          </p:txBody>
        </p:sp>
      </p:grpSp>
      <p:sp>
        <p:nvSpPr>
          <p:cNvPr id="92" name="文本框 91"/>
          <p:cNvSpPr txBox="1"/>
          <p:nvPr/>
        </p:nvSpPr>
        <p:spPr>
          <a:xfrm>
            <a:off x="182245" y="4084320"/>
            <a:ext cx="4550410" cy="368300"/>
          </a:xfrm>
          <a:prstGeom prst="rect">
            <a:avLst/>
          </a:prstGeom>
          <a:noFill/>
        </p:spPr>
        <p:txBody>
          <a:bodyPr wrap="none" rtlCol="0" anchor="t">
            <a:spAutoFit/>
          </a:bodyPr>
          <a:lstStyle/>
          <a:p>
            <a:r>
              <a:rPr lang="zh-CN" altLang="en-US" b="1" dirty="0">
                <a:solidFill>
                  <a:srgbClr val="000000"/>
                </a:solidFill>
                <a:latin typeface="Arial" panose="020B0604020202020204" pitchFamily="34" charset="0"/>
                <a:ea typeface="楷体_GB2312" pitchFamily="49" charset="-122"/>
                <a:sym typeface="+mn-ea"/>
              </a:rPr>
              <a:t>原因：没有使用良好定义的方法学开发出来</a:t>
            </a:r>
            <a:endParaRPr lang="zh-CN" altLang="en-US"/>
          </a:p>
        </p:txBody>
      </p:sp>
      <p:sp>
        <p:nvSpPr>
          <p:cNvPr id="93" name="文本框 92"/>
          <p:cNvSpPr txBox="1"/>
          <p:nvPr/>
        </p:nvSpPr>
        <p:spPr>
          <a:xfrm>
            <a:off x="182245" y="4452620"/>
            <a:ext cx="8868410" cy="645160"/>
          </a:xfrm>
          <a:prstGeom prst="rect">
            <a:avLst/>
          </a:prstGeom>
          <a:noFill/>
        </p:spPr>
        <p:txBody>
          <a:bodyPr wrap="square" rtlCol="0" anchor="t">
            <a:spAutoFit/>
          </a:bodyPr>
          <a:lstStyle/>
          <a:p>
            <a:pPr marL="0" lvl="0" indent="0" eaLnBrk="1" hangingPunct="1">
              <a:spcBef>
                <a:spcPct val="0"/>
              </a:spcBef>
              <a:buClrTx/>
              <a:buSzTx/>
              <a:buFontTx/>
              <a:buNone/>
            </a:pPr>
            <a:r>
              <a:rPr lang="zh-CN" altLang="en-US" b="1" dirty="0">
                <a:solidFill>
                  <a:srgbClr val="FF3300"/>
                </a:solidFill>
                <a:latin typeface="Arial" panose="020B0604020202020204" pitchFamily="34" charset="0"/>
                <a:ea typeface="楷体_GB2312" pitchFamily="49" charset="-122"/>
                <a:sym typeface="+mn-ea"/>
              </a:rPr>
              <a:t>回归测试</a:t>
            </a:r>
            <a:r>
              <a:rPr lang="zh-CN" altLang="en-US" b="1" dirty="0">
                <a:solidFill>
                  <a:srgbClr val="000000"/>
                </a:solidFill>
                <a:latin typeface="Arial" panose="020B0604020202020204" pitchFamily="34" charset="0"/>
                <a:ea typeface="楷体_GB2312" pitchFamily="49" charset="-122"/>
                <a:sym typeface="+mn-ea"/>
              </a:rPr>
              <a:t>：为了保证所做的修改没有在以前可以正常使用的软件功能中引入错误而重复过去做过的测试。</a:t>
            </a:r>
            <a:endParaRPr lang="zh-CN" altLang="en-US"/>
          </a:p>
        </p:txBody>
      </p:sp>
    </p:spTree>
  </p:cSld>
  <p:clrMapOvr>
    <a:masterClrMapping/>
  </p:clrMapOvr>
  <p:transition spd="med" advClick="0" advTm="0">
    <p:fade/>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多彩年度工作总结"/>
  <p:tag name="ISPRING_SCORM_RATE_SLIDES" val="0"/>
  <p:tag name="ISPRING_SCORM_RATE_QUIZZES" val="0"/>
  <p:tag name="ISPRING_SCORM_PASSING_SCORE" val="0.000000"/>
  <p:tag name="ISPRING_ULTRA_SCORM_COURSE_ID" val="FDC0946D-DD76-4DA3-BA6E-E972CB53F3CC"/>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Repository"/>
  <p:tag name="ISPRING_OUTPUT_FOLDER" val="G:\第九批作品\217675"/>
  <p:tag name="ISPRING_FIRST_PUBLISH" val="1"/>
</p:tagLst>
</file>

<file path=ppt/tags/tag2.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heme/theme1.xml><?xml version="1.0" encoding="utf-8"?>
<a:theme xmlns:a="http://schemas.openxmlformats.org/drawingml/2006/main" name="Office 主题​​">
  <a:themeElements>
    <a:clrScheme name="自定义 18">
      <a:dk1>
        <a:sysClr val="windowText" lastClr="000000"/>
      </a:dk1>
      <a:lt1>
        <a:sysClr val="window" lastClr="FFFFFF"/>
      </a:lt1>
      <a:dk2>
        <a:srgbClr val="5A6378"/>
      </a:dk2>
      <a:lt2>
        <a:srgbClr val="7F7F7F"/>
      </a:lt2>
      <a:accent1>
        <a:srgbClr val="0070C0"/>
      </a:accent1>
      <a:accent2>
        <a:srgbClr val="00B0F0"/>
      </a:accent2>
      <a:accent3>
        <a:srgbClr val="0070C0"/>
      </a:accent3>
      <a:accent4>
        <a:srgbClr val="00B0F0"/>
      </a:accent4>
      <a:accent5>
        <a:srgbClr val="0070C0"/>
      </a:accent5>
      <a:accent6>
        <a:srgbClr val="00B0F0"/>
      </a:accent6>
      <a:hlink>
        <a:srgbClr val="168BBA"/>
      </a:hlink>
      <a:folHlink>
        <a:srgbClr val="68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1679</Words>
  <Application>Microsoft Office PowerPoint</Application>
  <PresentationFormat>全屏显示(16:9)</PresentationFormat>
  <Paragraphs>284</Paragraphs>
  <Slides>34</Slides>
  <Notes>33</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45" baseType="lpstr">
      <vt:lpstr>Arial Unicode MS</vt:lpstr>
      <vt:lpstr>inpin heiti</vt:lpstr>
      <vt:lpstr>楷体_GB2312</vt:lpstr>
      <vt:lpstr>宋体</vt:lpstr>
      <vt:lpstr>微软雅黑</vt:lpstr>
      <vt:lpstr>Arial</vt:lpstr>
      <vt:lpstr>Calibri</vt:lpstr>
      <vt:lpstr>Times New Roman</vt:lpstr>
      <vt:lpstr>Wingdings</vt:lpstr>
      <vt:lpstr>Office 主题​​</vt:lpstr>
      <vt:lpstr>Microsoft Excel Chart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多彩年度工作总结</dc:title>
  <dc:creator>USER</dc:creator>
  <cp:lastModifiedBy>Jerry GK</cp:lastModifiedBy>
  <cp:revision>398</cp:revision>
  <dcterms:created xsi:type="dcterms:W3CDTF">2014-11-09T01:07:00Z</dcterms:created>
  <dcterms:modified xsi:type="dcterms:W3CDTF">2019-05-20T14:35:52Z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