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871" r:id="rId2"/>
    <p:sldId id="844" r:id="rId3"/>
    <p:sldId id="839" r:id="rId4"/>
    <p:sldId id="868" r:id="rId5"/>
    <p:sldId id="897" r:id="rId6"/>
    <p:sldId id="845" r:id="rId7"/>
    <p:sldId id="864" r:id="rId8"/>
    <p:sldId id="898" r:id="rId9"/>
    <p:sldId id="851" r:id="rId10"/>
    <p:sldId id="899" r:id="rId11"/>
    <p:sldId id="905" r:id="rId12"/>
    <p:sldId id="906" r:id="rId13"/>
    <p:sldId id="846" r:id="rId14"/>
    <p:sldId id="858" r:id="rId15"/>
    <p:sldId id="847" r:id="rId16"/>
    <p:sldId id="904" r:id="rId17"/>
    <p:sldId id="854" r:id="rId18"/>
    <p:sldId id="900" r:id="rId19"/>
    <p:sldId id="901" r:id="rId20"/>
    <p:sldId id="902" r:id="rId21"/>
    <p:sldId id="903" r:id="rId22"/>
    <p:sldId id="848" r:id="rId23"/>
  </p:sldIdLst>
  <p:sldSz cx="9144000" cy="5143500" type="screen16x9"/>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90">
          <p15:clr>
            <a:srgbClr val="A4A3A4"/>
          </p15:clr>
        </p15:guide>
        <p15:guide id="2" pos="2923">
          <p15:clr>
            <a:srgbClr val="A4A3A4"/>
          </p15:clr>
        </p15:guide>
      </p15:sldGuideLst>
    </p:ext>
    <p:ext uri="{2D200454-40CA-4A62-9FC3-DE9A4176ACB9}">
      <p15:notesGuideLst xmlns:p15="http://schemas.microsoft.com/office/powerpoint/2012/main">
        <p15:guide id="1" orient="horz" pos="2648">
          <p15:clr>
            <a:srgbClr val="A4A3A4"/>
          </p15:clr>
        </p15:guide>
        <p15:guide id="2" pos="21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varScale="1">
        <p:scale>
          <a:sx n="103" d="100"/>
          <a:sy n="103" d="100"/>
        </p:scale>
        <p:origin x="120" y="168"/>
      </p:cViewPr>
      <p:guideLst>
        <p:guide orient="horz" pos="1490"/>
        <p:guide pos="2923"/>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648"/>
        <p:guide pos="21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2019/5/12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9" name="等腰三角形 8"/>
          <p:cNvSpPr/>
          <p:nvPr userDrawn="1"/>
        </p:nvSpPr>
        <p:spPr>
          <a:xfrm rot="5400000">
            <a:off x="-171627" y="330602"/>
            <a:ext cx="576064" cy="305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t>2019/5/12</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t>‹#›</a:t>
            </a:fld>
            <a:endParaRPr lang="zh-CN" altLang="en-US"/>
          </a:p>
        </p:txBody>
      </p:sp>
    </p:spTree>
  </p:cSld>
  <p:clrMapOvr>
    <a:masterClrMapping/>
  </p:clrMapOvr>
  <p:transitio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2" name="Picture 2" descr="C:\Users\Administrator\Desktop\582c0aa581928.jpg"/>
          <p:cNvPicPr>
            <a:picLocks noChangeAspect="1" noChangeArrowheads="1"/>
          </p:cNvPicPr>
          <p:nvPr userDrawn="1"/>
        </p:nvPicPr>
        <p:blipFill>
          <a:blip r:embed="rId2" cstate="print"/>
          <a:srcRect/>
          <a:stretch>
            <a:fillRect/>
          </a:stretch>
        </p:blipFill>
        <p:spPr bwMode="auto">
          <a:xfrm>
            <a:off x="0" y="0"/>
            <a:ext cx="9144000" cy="514349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2019/5/12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C48DD4-A9AD-4113-82BD-DB389D9CB606}" type="datetimeFigureOut">
              <a:rPr lang="zh-CN" altLang="en-US" smtClean="0"/>
              <a:t>2019/5/12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矩形 2"/>
          <p:cNvSpPr/>
          <p:nvPr userDrawn="1"/>
        </p:nvSpPr>
        <p:spPr>
          <a:xfrm>
            <a:off x="0" y="0"/>
            <a:ext cx="9143436" cy="5143184"/>
          </a:xfrm>
          <a:prstGeom prst="rect">
            <a:avLst/>
          </a:prstGeom>
          <a:solidFill>
            <a:srgbClr val="FBFAF8"/>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t>2019/5/12</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24" name="TextBox 23"/>
          <p:cNvSpPr txBox="1"/>
          <p:nvPr/>
        </p:nvSpPr>
        <p:spPr>
          <a:xfrm>
            <a:off x="1973253" y="1300118"/>
            <a:ext cx="1819729" cy="1200329"/>
          </a:xfrm>
          <a:prstGeom prst="rect">
            <a:avLst/>
          </a:prstGeom>
          <a:noFill/>
        </p:spPr>
        <p:txBody>
          <a:bodyPr wrap="none" rtlCol="0">
            <a:spAutoFit/>
          </a:bodyPr>
          <a:lstStyle/>
          <a:p>
            <a:r>
              <a:rPr lang="en-US" altLang="zh-CN" sz="7200" spc="-300" dirty="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atin typeface="inpin heiti" panose="00000500000000000000" pitchFamily="2" charset="-122"/>
                <a:ea typeface="inpin heiti" panose="00000500000000000000" pitchFamily="2" charset="-122"/>
                <a:sym typeface="inpin heiti" panose="00000500000000000000" pitchFamily="2" charset="-122"/>
              </a:rPr>
              <a:t>2019</a:t>
            </a:r>
            <a:endParaRPr lang="zh-CN" altLang="en-US" sz="7200" spc="-300" dirty="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 name="TextBox 26"/>
          <p:cNvSpPr txBox="1"/>
          <p:nvPr/>
        </p:nvSpPr>
        <p:spPr>
          <a:xfrm>
            <a:off x="728286" y="2499742"/>
            <a:ext cx="3251200" cy="706755"/>
          </a:xfrm>
          <a:prstGeom prst="rect">
            <a:avLst/>
          </a:prstGeom>
          <a:noFill/>
        </p:spPr>
        <p:txBody>
          <a:bodyPr wrap="none" rtlCol="0">
            <a:spAutoFit/>
          </a:bodyPr>
          <a:lstStyle/>
          <a:p>
            <a:r>
              <a:rPr lang="en-US" altLang="zh-CN" sz="4000" b="1"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rPr>
              <a:t>G19-</a:t>
            </a:r>
            <a:r>
              <a:rPr lang="zh-CN" altLang="en-US" sz="4000" b="1"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rPr>
              <a:t>软件维护 </a:t>
            </a:r>
          </a:p>
        </p:txBody>
      </p:sp>
      <p:sp>
        <p:nvSpPr>
          <p:cNvPr id="34" name="TextBox 33"/>
          <p:cNvSpPr txBox="1"/>
          <p:nvPr/>
        </p:nvSpPr>
        <p:spPr>
          <a:xfrm>
            <a:off x="753924" y="3478237"/>
            <a:ext cx="309880" cy="275590"/>
          </a:xfrm>
          <a:prstGeom prst="rect">
            <a:avLst/>
          </a:prstGeom>
          <a:noFill/>
        </p:spPr>
        <p:txBody>
          <a:bodyPr wrap="none" rtlCol="0">
            <a:spAutoFit/>
          </a:bodyPr>
          <a:lstStyle/>
          <a:p>
            <a:endParaRPr lang="zh-CN" altLang="en-US" sz="1200"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7415" name="图片 1"/>
          <p:cNvPicPr>
            <a:picLocks noChangeAspect="1"/>
          </p:cNvPicPr>
          <p:nvPr/>
        </p:nvPicPr>
        <p:blipFill>
          <a:blip r:embed="rId5"/>
          <a:stretch>
            <a:fillRect/>
          </a:stretch>
        </p:blipFill>
        <p:spPr>
          <a:xfrm>
            <a:off x="-147320" y="0"/>
            <a:ext cx="1687195" cy="1687195"/>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advClick="0" advTm="6000">
        <p14:window dir="vert"/>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ppt_w</p:attrName>
                                        </p:attrNameLst>
                                      </p:cBhvr>
                                      <p:tavLst>
                                        <p:tav tm="0" fmla="#ppt_w*sin(2.5*pi*$)">
                                          <p:val>
                                            <p:fltVal val="0"/>
                                          </p:val>
                                        </p:tav>
                                        <p:tav tm="100000">
                                          <p:val>
                                            <p:fltVal val="1"/>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099"/>
                            </p:stCondLst>
                            <p:childTnLst>
                              <p:par>
                                <p:cTn id="24" presetID="42"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7"/>
          <p:cNvSpPr/>
          <p:nvPr/>
        </p:nvSpPr>
        <p:spPr>
          <a:xfrm>
            <a:off x="453073" y="868045"/>
            <a:ext cx="8064500" cy="1552575"/>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dirty="0">
                <a:solidFill>
                  <a:srgbClr val="0000CC"/>
                </a:solidFill>
                <a:latin typeface="楷体_GB2312" pitchFamily="49" charset="-122"/>
                <a:ea typeface="楷体_GB2312" pitchFamily="49" charset="-122"/>
              </a:rPr>
              <a:t>c.</a:t>
            </a:r>
            <a:r>
              <a:rPr lang="zh-CN" altLang="en-US" sz="2400" b="1" dirty="0">
                <a:solidFill>
                  <a:srgbClr val="0000CC"/>
                </a:solidFill>
                <a:latin typeface="楷体_GB2312" pitchFamily="49" charset="-122"/>
                <a:ea typeface="楷体_GB2312" pitchFamily="49" charset="-122"/>
              </a:rPr>
              <a:t>由于维护时的改动，在软件中引入了潜伏的故障，从而降低了软件的质量；</a:t>
            </a:r>
          </a:p>
          <a:p>
            <a:pPr marL="0" lvl="0" indent="0" eaLnBrk="1" hangingPunct="1">
              <a:spcBef>
                <a:spcPct val="0"/>
              </a:spcBef>
              <a:buClrTx/>
              <a:buSzTx/>
              <a:buFontTx/>
              <a:buNone/>
            </a:pPr>
            <a:r>
              <a:rPr lang="en-US" altLang="zh-CN" sz="2400" b="1" dirty="0">
                <a:solidFill>
                  <a:srgbClr val="0000CC"/>
                </a:solidFill>
                <a:latin typeface="楷体_GB2312" pitchFamily="49" charset="-122"/>
                <a:ea typeface="楷体_GB2312" pitchFamily="49" charset="-122"/>
              </a:rPr>
              <a:t>d.</a:t>
            </a:r>
            <a:r>
              <a:rPr lang="zh-CN" altLang="en-US" sz="2400" b="1" dirty="0">
                <a:solidFill>
                  <a:srgbClr val="0000CC"/>
                </a:solidFill>
                <a:latin typeface="楷体_GB2312" pitchFamily="49" charset="-122"/>
                <a:ea typeface="楷体_GB2312" pitchFamily="49" charset="-122"/>
              </a:rPr>
              <a:t>当必须把软件工程师调去从事维护工作时，将在开发过程中造成混乱。</a:t>
            </a:r>
          </a:p>
        </p:txBody>
      </p:sp>
      <p:sp>
        <p:nvSpPr>
          <p:cNvPr id="13318" name="Rectangle 9"/>
          <p:cNvSpPr/>
          <p:nvPr/>
        </p:nvSpPr>
        <p:spPr>
          <a:xfrm>
            <a:off x="488633" y="3042920"/>
            <a:ext cx="7993062" cy="822325"/>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50000"/>
              </a:spcBef>
              <a:buClrTx/>
              <a:buSzTx/>
              <a:buFontTx/>
              <a:buNone/>
            </a:pPr>
            <a:r>
              <a:rPr lang="zh-CN" altLang="en-US" sz="2400" b="1" dirty="0">
                <a:latin typeface="楷体_GB2312" pitchFamily="49" charset="-122"/>
                <a:ea typeface="楷体_GB2312" pitchFamily="49" charset="-122"/>
              </a:rPr>
              <a:t>软件维护的</a:t>
            </a:r>
            <a:r>
              <a:rPr lang="zh-CN" altLang="en-US" sz="2400" b="1" dirty="0">
                <a:solidFill>
                  <a:srgbClr val="FF3300"/>
                </a:solidFill>
                <a:latin typeface="楷体_GB2312" pitchFamily="49" charset="-122"/>
                <a:ea typeface="楷体_GB2312" pitchFamily="49" charset="-122"/>
              </a:rPr>
              <a:t>最后一个代价</a:t>
            </a:r>
            <a:r>
              <a:rPr lang="zh-CN" altLang="en-US" sz="2400" b="1" dirty="0">
                <a:latin typeface="楷体_GB2312" pitchFamily="49" charset="-122"/>
                <a:ea typeface="楷体_GB2312" pitchFamily="49" charset="-122"/>
              </a:rPr>
              <a:t>是</a:t>
            </a:r>
            <a:r>
              <a:rPr lang="zh-CN" altLang="en-US" sz="2400" b="1" dirty="0">
                <a:solidFill>
                  <a:srgbClr val="FF3300"/>
                </a:solidFill>
                <a:latin typeface="楷体_GB2312" pitchFamily="49" charset="-122"/>
                <a:ea typeface="楷体_GB2312" pitchFamily="49" charset="-122"/>
              </a:rPr>
              <a:t>生产率的大幅度下降</a:t>
            </a:r>
            <a:r>
              <a:rPr lang="zh-CN" altLang="en-US" sz="2400" b="1" dirty="0">
                <a:latin typeface="楷体_GB2312" pitchFamily="49" charset="-122"/>
                <a:ea typeface="楷体_GB2312" pitchFamily="49" charset="-122"/>
              </a:rPr>
              <a:t>，这种情况在维护旧程序时常常遇到。</a:t>
            </a:r>
          </a:p>
        </p:txBody>
      </p:sp>
      <p:sp>
        <p:nvSpPr>
          <p:cNvPr id="2" name="文本框 1"/>
          <p:cNvSpPr txBox="1"/>
          <p:nvPr/>
        </p:nvSpPr>
        <p:spPr>
          <a:xfrm>
            <a:off x="320675" y="334010"/>
            <a:ext cx="1791970" cy="312420"/>
          </a:xfrm>
          <a:prstGeom prst="rect">
            <a:avLst/>
          </a:prstGeom>
          <a:noFill/>
        </p:spPr>
        <p:txBody>
          <a:bodyPr wrap="none" rtlCol="0" anchor="t">
            <a:spAutoFit/>
          </a:bodyPr>
          <a:lstStyle/>
          <a:p>
            <a:pPr marL="0" lvl="0" indent="0" eaLnBrk="1" hangingPunct="1">
              <a:lnSpc>
                <a:spcPct val="80000"/>
              </a:lnSpc>
              <a:spcBef>
                <a:spcPct val="0"/>
              </a:spcBef>
              <a:buClr>
                <a:schemeClr val="bg2"/>
              </a:buClr>
              <a:buSzPct val="75000"/>
              <a:buFont typeface="Wingdings" panose="05000000000000000000" pitchFamily="2" charset="2"/>
              <a:buNone/>
            </a:pPr>
            <a:r>
              <a:rPr lang="zh-CN" altLang="en-US" b="1" dirty="0">
                <a:solidFill>
                  <a:srgbClr val="40458C"/>
                </a:solidFill>
                <a:latin typeface="Times New Roman" panose="02020603050405020304" pitchFamily="18" charset="0"/>
                <a:ea typeface="楷体_GB2312" pitchFamily="49" charset="-122"/>
                <a:sym typeface="+mn-ea"/>
              </a:rPr>
              <a:t>维护的代价高昂</a:t>
            </a:r>
            <a:endParaRPr lang="zh-CN" altLang="en-US"/>
          </a:p>
        </p:txBody>
      </p:sp>
    </p:spTree>
  </p:cSld>
  <p:clrMapOvr>
    <a:masterClrMapping/>
  </p:clrMapOvr>
  <p:transition spd="med" advClick="0" advTm="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2941320" cy="368300"/>
          </a:xfrm>
          <a:prstGeom prst="rect">
            <a:avLst/>
          </a:prstGeom>
          <a:noFill/>
        </p:spPr>
        <p:txBody>
          <a:bodyPr wrap="none" rtlCol="0" anchor="t">
            <a:spAutoFit/>
          </a:bodyPr>
          <a:lstStyle/>
          <a:p>
            <a:r>
              <a:rPr lang="zh-CN" altLang="en-US" b="1" dirty="0">
                <a:solidFill>
                  <a:schemeClr val="tx1"/>
                </a:solidFill>
                <a:sym typeface="+mn-ea"/>
              </a:rPr>
              <a:t>影响维护代价的非技术因素</a:t>
            </a:r>
          </a:p>
        </p:txBody>
      </p:sp>
      <p:sp>
        <p:nvSpPr>
          <p:cNvPr id="138243" name="文本占位符 138242"/>
          <p:cNvSpPr>
            <a:spLocks noGrp="1"/>
          </p:cNvSpPr>
          <p:nvPr/>
        </p:nvSpPr>
        <p:spPr>
          <a:xfrm>
            <a:off x="457200" y="102616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r>
              <a:rPr lang="zh-CN" altLang="en-US" sz="2400" b="1" dirty="0">
                <a:solidFill>
                  <a:schemeClr val="tx1"/>
                </a:solidFill>
              </a:rPr>
              <a:t>主要有：</a:t>
            </a:r>
          </a:p>
          <a:p>
            <a:pPr algn="just" eaLnBrk="0" hangingPunct="0">
              <a:spcBef>
                <a:spcPct val="0"/>
              </a:spcBef>
              <a:buClrTx/>
              <a:buSzTx/>
              <a:buFontTx/>
              <a:buNone/>
            </a:pPr>
            <a:r>
              <a:rPr lang="zh-CN" altLang="en-US" sz="2400" b="1" dirty="0">
                <a:solidFill>
                  <a:schemeClr val="tx1"/>
                </a:solidFill>
              </a:rPr>
              <a:t>（1）应用域的复杂性。</a:t>
            </a:r>
          </a:p>
          <a:p>
            <a:pPr algn="just" eaLnBrk="0" hangingPunct="0">
              <a:spcBef>
                <a:spcPct val="0"/>
              </a:spcBef>
              <a:buClrTx/>
              <a:buSzTx/>
              <a:buFontTx/>
              <a:buNone/>
            </a:pPr>
            <a:endParaRPr lang="zh-CN" altLang="en-US" sz="2400" b="1" dirty="0">
              <a:solidFill>
                <a:schemeClr val="tx1"/>
              </a:solidFill>
            </a:endParaRPr>
          </a:p>
          <a:p>
            <a:pPr algn="just" eaLnBrk="0" hangingPunct="0">
              <a:spcBef>
                <a:spcPct val="0"/>
              </a:spcBef>
              <a:buClrTx/>
              <a:buSzTx/>
              <a:buFontTx/>
              <a:buNone/>
            </a:pPr>
            <a:r>
              <a:rPr lang="zh-CN" altLang="en-US" sz="2400" b="1" dirty="0">
                <a:solidFill>
                  <a:schemeClr val="tx1"/>
                </a:solidFill>
              </a:rPr>
              <a:t>（2）开发人员的稳定性。</a:t>
            </a:r>
          </a:p>
          <a:p>
            <a:pPr algn="just" eaLnBrk="0" hangingPunct="0">
              <a:spcBef>
                <a:spcPct val="0"/>
              </a:spcBef>
              <a:buClrTx/>
              <a:buSzTx/>
              <a:buFontTx/>
              <a:buNone/>
            </a:pPr>
            <a:endParaRPr lang="zh-CN" altLang="en-US" sz="2400" b="1" dirty="0">
              <a:solidFill>
                <a:schemeClr val="tx1"/>
              </a:solidFill>
            </a:endParaRPr>
          </a:p>
          <a:p>
            <a:pPr algn="just" eaLnBrk="0" hangingPunct="0">
              <a:spcBef>
                <a:spcPct val="0"/>
              </a:spcBef>
              <a:buClrTx/>
              <a:buSzTx/>
              <a:buFontTx/>
              <a:buNone/>
            </a:pPr>
            <a:r>
              <a:rPr lang="zh-CN" altLang="en-US" sz="2400" b="1" dirty="0">
                <a:solidFill>
                  <a:schemeClr val="tx1"/>
                </a:solidFill>
              </a:rPr>
              <a:t> （3）软件的生命期。</a:t>
            </a:r>
          </a:p>
          <a:p>
            <a:pPr algn="just" eaLnBrk="0" hangingPunct="0">
              <a:spcBef>
                <a:spcPct val="0"/>
              </a:spcBef>
              <a:buClrTx/>
              <a:buSzTx/>
              <a:buFontTx/>
              <a:buNone/>
            </a:pPr>
            <a:endParaRPr lang="zh-CN" altLang="en-US" sz="2400" b="1" dirty="0">
              <a:solidFill>
                <a:schemeClr val="tx1"/>
              </a:solidFill>
            </a:endParaRPr>
          </a:p>
          <a:p>
            <a:pPr algn="just" eaLnBrk="0" hangingPunct="0">
              <a:spcBef>
                <a:spcPct val="0"/>
              </a:spcBef>
              <a:buClrTx/>
              <a:buSzTx/>
              <a:buFontTx/>
              <a:buNone/>
            </a:pPr>
            <a:r>
              <a:rPr lang="zh-CN" altLang="en-US" sz="2400" b="1" dirty="0">
                <a:solidFill>
                  <a:schemeClr val="tx1"/>
                </a:solidFill>
              </a:rPr>
              <a:t>（4）商业操作模式变化对软件的影响。</a:t>
            </a:r>
            <a:endParaRPr lang="zh-CN" altLang="en-US" sz="2400" dirty="0">
              <a:solidFill>
                <a:schemeClr val="tx1"/>
              </a:solidFill>
            </a:endParaRPr>
          </a:p>
          <a:p>
            <a:endParaRPr lang="zh-CN" altLang="en-US" sz="2400" dirty="0">
              <a:solidFill>
                <a:schemeClr val="tx1"/>
              </a:solidFill>
            </a:endParaRPr>
          </a:p>
        </p:txBody>
      </p:sp>
    </p:spTree>
  </p:cSld>
  <p:clrMapOvr>
    <a:masterClrMapping/>
  </p:clrMapOvr>
  <p:transition spd="med" advClick="0" advTm="7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2711450" cy="368300"/>
          </a:xfrm>
          <a:prstGeom prst="rect">
            <a:avLst/>
          </a:prstGeom>
          <a:noFill/>
        </p:spPr>
        <p:txBody>
          <a:bodyPr wrap="none" rtlCol="0" anchor="t">
            <a:spAutoFit/>
          </a:bodyPr>
          <a:lstStyle/>
          <a:p>
            <a:pPr algn="l"/>
            <a:r>
              <a:rPr lang="zh-CN" altLang="en-US" b="1" dirty="0">
                <a:solidFill>
                  <a:schemeClr val="tx1"/>
                </a:solidFill>
                <a:sym typeface="+mn-ea"/>
              </a:rPr>
              <a:t>影响维护代价的技术因素</a:t>
            </a:r>
          </a:p>
        </p:txBody>
      </p:sp>
      <p:sp>
        <p:nvSpPr>
          <p:cNvPr id="138243" name="文本占位符 138242"/>
          <p:cNvSpPr>
            <a:spLocks noGrp="1"/>
          </p:cNvSpPr>
          <p:nvPr/>
        </p:nvSpPr>
        <p:spPr>
          <a:xfrm>
            <a:off x="457200" y="102616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r>
              <a:rPr lang="zh-CN" altLang="en-US" sz="2400" b="1" dirty="0">
                <a:solidFill>
                  <a:schemeClr val="tx1"/>
                </a:solidFill>
              </a:rPr>
              <a:t>主要有：</a:t>
            </a:r>
          </a:p>
          <a:p>
            <a:pPr algn="just">
              <a:spcBef>
                <a:spcPct val="0"/>
              </a:spcBef>
              <a:buClrTx/>
              <a:buSzTx/>
              <a:buFontTx/>
              <a:buNone/>
            </a:pPr>
            <a:r>
              <a:rPr lang="zh-CN" altLang="en-US" sz="2400" b="1" dirty="0">
                <a:solidFill>
                  <a:schemeClr val="tx1"/>
                </a:solidFill>
              </a:rPr>
              <a:t>（1）软件对运行环境的依赖性。</a:t>
            </a:r>
          </a:p>
          <a:p>
            <a:pPr algn="just">
              <a:spcBef>
                <a:spcPct val="0"/>
              </a:spcBef>
              <a:buClrTx/>
              <a:buSzTx/>
              <a:buFontTx/>
              <a:buNone/>
            </a:pPr>
            <a:r>
              <a:rPr lang="zh-CN" altLang="en-US" sz="2400" b="1" dirty="0">
                <a:solidFill>
                  <a:schemeClr val="tx1"/>
                </a:solidFill>
              </a:rPr>
              <a:t>（2）编程语言。</a:t>
            </a:r>
          </a:p>
          <a:p>
            <a:pPr algn="just">
              <a:spcBef>
                <a:spcPct val="0"/>
              </a:spcBef>
              <a:buClrTx/>
              <a:buSzTx/>
              <a:buFontTx/>
              <a:buNone/>
            </a:pPr>
            <a:r>
              <a:rPr lang="zh-CN" altLang="en-US" sz="2400" b="1" dirty="0">
                <a:solidFill>
                  <a:schemeClr val="tx1"/>
                </a:solidFill>
              </a:rPr>
              <a:t>（3）编程风格。</a:t>
            </a:r>
          </a:p>
          <a:p>
            <a:pPr algn="just">
              <a:spcBef>
                <a:spcPct val="0"/>
              </a:spcBef>
              <a:buClrTx/>
              <a:buSzTx/>
              <a:buFontTx/>
              <a:buNone/>
            </a:pPr>
            <a:r>
              <a:rPr lang="zh-CN" altLang="en-US" sz="2400" b="1" dirty="0">
                <a:solidFill>
                  <a:schemeClr val="tx1"/>
                </a:solidFill>
              </a:rPr>
              <a:t>（4）测试与改错工作。</a:t>
            </a:r>
          </a:p>
          <a:p>
            <a:pPr algn="just">
              <a:spcBef>
                <a:spcPct val="0"/>
              </a:spcBef>
              <a:buClrTx/>
              <a:buSzTx/>
              <a:buFontTx/>
              <a:buNone/>
            </a:pPr>
            <a:r>
              <a:rPr lang="zh-CN" altLang="en-US" sz="2400" b="1" dirty="0">
                <a:solidFill>
                  <a:schemeClr val="tx1"/>
                </a:solidFill>
              </a:rPr>
              <a:t>（5）文档的质量。</a:t>
            </a:r>
          </a:p>
          <a:p>
            <a:pPr algn="just">
              <a:spcBef>
                <a:spcPct val="0"/>
              </a:spcBef>
              <a:buClrTx/>
              <a:buSzTx/>
              <a:buFontTx/>
              <a:buNone/>
            </a:pPr>
            <a:r>
              <a:rPr lang="zh-CN" altLang="en-US" sz="2400" b="1" dirty="0">
                <a:solidFill>
                  <a:schemeClr val="tx1"/>
                </a:solidFill>
              </a:rPr>
              <a:t> </a:t>
            </a:r>
          </a:p>
          <a:p>
            <a:pPr algn="just">
              <a:spcBef>
                <a:spcPct val="0"/>
              </a:spcBef>
              <a:buClrTx/>
              <a:buSzTx/>
              <a:buFontTx/>
              <a:buNone/>
            </a:pPr>
            <a:r>
              <a:rPr lang="zh-CN" altLang="en-US" sz="2400" b="1" dirty="0">
                <a:solidFill>
                  <a:schemeClr val="tx1"/>
                </a:solidFill>
              </a:rPr>
              <a:t> 软件维护费用增加主要原因:软件维护的生产率非常低。 </a:t>
            </a:r>
          </a:p>
        </p:txBody>
      </p:sp>
    </p:spTree>
  </p:cSld>
  <p:clrMapOvr>
    <a:masterClrMapping/>
  </p:clrMapOvr>
  <p:transition spd="med" advClick="0" advTm="7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524301"/>
            <a:ext cx="2939470" cy="7073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软件的维护问题</a:t>
            </a:r>
            <a:endParaRPr lang="en-US" altLang="zh-CN"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a:p>
            <a:pPr algn="ct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4509" y="1035495"/>
            <a:ext cx="3624742" cy="368630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50000"/>
              </a:lnSpc>
            </a:pPr>
            <a:endParaRPr lang="en-GB"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Freeform 5"/>
          <p:cNvSpPr>
            <a:spLocks noEditPoints="1"/>
          </p:cNvSpPr>
          <p:nvPr/>
        </p:nvSpPr>
        <p:spPr bwMode="auto">
          <a:xfrm>
            <a:off x="4572001" y="368660"/>
            <a:ext cx="566143" cy="36815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1"/>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6"/>
          <p:cNvSpPr>
            <a:spLocks noEditPoints="1"/>
          </p:cNvSpPr>
          <p:nvPr/>
        </p:nvSpPr>
        <p:spPr bwMode="auto">
          <a:xfrm>
            <a:off x="4572001" y="1197105"/>
            <a:ext cx="504789" cy="577334"/>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accent2"/>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TextBox 7"/>
          <p:cNvSpPr txBox="1"/>
          <p:nvPr/>
        </p:nvSpPr>
        <p:spPr>
          <a:xfrm>
            <a:off x="5231310" y="452548"/>
            <a:ext cx="2068830" cy="276860"/>
          </a:xfrm>
          <a:prstGeom prst="rect">
            <a:avLst/>
          </a:prstGeom>
          <a:noFill/>
        </p:spPr>
        <p:txBody>
          <a:bodyPr wrap="none" lIns="0" tIns="0" rIns="0" bIns="0" rtlCol="0">
            <a:spAutoFit/>
          </a:bodyPr>
          <a:lstStyle/>
          <a:p>
            <a:pPr algn="l"/>
            <a:r>
              <a:rPr lang="zh-CN" altLang="en-US" b="1" dirty="0">
                <a:solidFill>
                  <a:schemeClr val="tx1"/>
                </a:solidFill>
                <a:latin typeface="inpin heiti" panose="00000500000000000000" pitchFamily="2" charset="-122"/>
                <a:ea typeface="inpin heiti" panose="00000500000000000000" pitchFamily="2" charset="-122"/>
                <a:sym typeface="inpin heiti" panose="00000500000000000000" pitchFamily="2" charset="-122"/>
              </a:rPr>
              <a:t>别人的程序很难读懂</a:t>
            </a:r>
          </a:p>
        </p:txBody>
      </p:sp>
      <p:sp>
        <p:nvSpPr>
          <p:cNvPr id="10" name="TextBox 9"/>
          <p:cNvSpPr txBox="1"/>
          <p:nvPr/>
        </p:nvSpPr>
        <p:spPr>
          <a:xfrm>
            <a:off x="5138420" y="1346835"/>
            <a:ext cx="2459355" cy="553720"/>
          </a:xfrm>
          <a:prstGeom prst="rect">
            <a:avLst/>
          </a:prstGeom>
          <a:noFill/>
        </p:spPr>
        <p:txBody>
          <a:bodyPr wrap="square" lIns="0" tIns="0" rIns="0" bIns="0" rtlCol="0">
            <a:spAutoFit/>
          </a:bodyPr>
          <a:lstStyle/>
          <a:p>
            <a:r>
              <a:rPr lang="zh-CN" altLang="en-US" b="1" dirty="0">
                <a:solidFill>
                  <a:schemeClr val="tx1"/>
                </a:solidFill>
                <a:latin typeface="inpin heiti" panose="00000500000000000000" pitchFamily="2" charset="-122"/>
                <a:ea typeface="inpin heiti" panose="00000500000000000000" pitchFamily="2" charset="-122"/>
                <a:sym typeface="inpin heiti" panose="00000500000000000000" pitchFamily="2" charset="-122"/>
              </a:rPr>
              <a:t>文档与代码不一致，文本资料显著不足</a:t>
            </a:r>
          </a:p>
        </p:txBody>
      </p:sp>
      <p:sp>
        <p:nvSpPr>
          <p:cNvPr id="11" name="Freeform 10"/>
          <p:cNvSpPr/>
          <p:nvPr/>
        </p:nvSpPr>
        <p:spPr bwMode="auto">
          <a:xfrm>
            <a:off x="4566286" y="2184792"/>
            <a:ext cx="510367" cy="468560"/>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accent3"/>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TextBox 12"/>
          <p:cNvSpPr txBox="1"/>
          <p:nvPr/>
        </p:nvSpPr>
        <p:spPr>
          <a:xfrm>
            <a:off x="5231310" y="2376527"/>
            <a:ext cx="2528570" cy="276860"/>
          </a:xfrm>
          <a:prstGeom prst="rect">
            <a:avLst/>
          </a:prstGeom>
          <a:noFill/>
        </p:spPr>
        <p:txBody>
          <a:bodyPr wrap="none" lIns="0" tIns="0" rIns="0" bIns="0" rtlCol="0">
            <a:spAutoFit/>
          </a:bodyPr>
          <a:lstStyle/>
          <a:p>
            <a:pPr marL="0" lvl="0" indent="0" algn="l" eaLnBrk="1" hangingPunct="1">
              <a:spcBef>
                <a:spcPct val="50000"/>
              </a:spcBef>
              <a:buClrTx/>
              <a:buSzTx/>
              <a:buFontTx/>
              <a:buNone/>
            </a:pPr>
            <a:r>
              <a:rPr lang="zh-CN" altLang="en-US" b="1" dirty="0">
                <a:latin typeface="Times New Roman" panose="02020603050405020304" pitchFamily="18" charset="0"/>
                <a:ea typeface="楷体_GB2312" pitchFamily="49" charset="-122"/>
                <a:sym typeface="+mn-ea"/>
              </a:rPr>
              <a:t>开发人员往往不参加维护</a:t>
            </a:r>
            <a:endParaRPr lang="en-GB" b="1"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 name="文本框 1"/>
          <p:cNvSpPr txBox="1"/>
          <p:nvPr/>
        </p:nvSpPr>
        <p:spPr>
          <a:xfrm>
            <a:off x="320675" y="334010"/>
            <a:ext cx="1332230" cy="312420"/>
          </a:xfrm>
          <a:prstGeom prst="rect">
            <a:avLst/>
          </a:prstGeom>
          <a:noFill/>
        </p:spPr>
        <p:txBody>
          <a:bodyPr wrap="none" rtlCol="0" anchor="t">
            <a:spAutoFit/>
          </a:bodyPr>
          <a:lstStyle/>
          <a:p>
            <a:pPr marL="0" lvl="0" indent="0" eaLnBrk="1" hangingPunct="1">
              <a:lnSpc>
                <a:spcPct val="80000"/>
              </a:lnSpc>
              <a:spcBef>
                <a:spcPct val="0"/>
              </a:spcBef>
              <a:buClr>
                <a:schemeClr val="bg2"/>
              </a:buClr>
              <a:buSzPct val="75000"/>
              <a:buFont typeface="Wingdings" panose="05000000000000000000" pitchFamily="2" charset="2"/>
              <a:buNone/>
            </a:pPr>
            <a:r>
              <a:rPr lang="zh-CN" altLang="en-US" b="1" dirty="0">
                <a:solidFill>
                  <a:srgbClr val="40458C"/>
                </a:solidFill>
                <a:latin typeface="Times New Roman" panose="02020603050405020304" pitchFamily="18" charset="0"/>
                <a:ea typeface="楷体_GB2312" pitchFamily="49" charset="-122"/>
                <a:sym typeface="+mn-ea"/>
              </a:rPr>
              <a:t>维护的问题</a:t>
            </a:r>
          </a:p>
        </p:txBody>
      </p:sp>
      <p:sp>
        <p:nvSpPr>
          <p:cNvPr id="3" name="Freeform 5"/>
          <p:cNvSpPr>
            <a:spLocks noEditPoints="1"/>
          </p:cNvSpPr>
          <p:nvPr/>
        </p:nvSpPr>
        <p:spPr bwMode="auto">
          <a:xfrm>
            <a:off x="4572001" y="3932915"/>
            <a:ext cx="566143" cy="36815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1"/>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 name="Freeform 6"/>
          <p:cNvSpPr>
            <a:spLocks noEditPoints="1"/>
          </p:cNvSpPr>
          <p:nvPr/>
        </p:nvSpPr>
        <p:spPr bwMode="auto">
          <a:xfrm>
            <a:off x="4603116" y="2949070"/>
            <a:ext cx="504789" cy="577334"/>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accent2"/>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TextBox 12"/>
          <p:cNvSpPr txBox="1"/>
          <p:nvPr/>
        </p:nvSpPr>
        <p:spPr>
          <a:xfrm>
            <a:off x="5231130" y="3041650"/>
            <a:ext cx="3548380" cy="553720"/>
          </a:xfrm>
          <a:prstGeom prst="rect">
            <a:avLst/>
          </a:prstGeom>
          <a:noFill/>
        </p:spPr>
        <p:txBody>
          <a:bodyPr wrap="square" lIns="0" tIns="0" rIns="0" bIns="0" rtlCol="0">
            <a:spAutoFit/>
          </a:bodyPr>
          <a:lstStyle/>
          <a:p>
            <a:pPr marL="0" lvl="0" indent="0" algn="l" eaLnBrk="1" hangingPunct="1">
              <a:spcBef>
                <a:spcPct val="50000"/>
              </a:spcBef>
              <a:buClrTx/>
              <a:buSzTx/>
              <a:buFontTx/>
              <a:buNone/>
            </a:pPr>
            <a:r>
              <a:rPr lang="zh-CN" altLang="en-US" b="1" dirty="0">
                <a:latin typeface="Times New Roman" panose="02020603050405020304" pitchFamily="18" charset="0"/>
                <a:ea typeface="楷体_GB2312" pitchFamily="49" charset="-122"/>
                <a:sym typeface="+mn-ea"/>
              </a:rPr>
              <a:t>大多数软件在设计时没有考虑将来的修改</a:t>
            </a:r>
            <a:endParaRPr lang="en-GB" b="1"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文本框 15"/>
          <p:cNvSpPr txBox="1"/>
          <p:nvPr/>
        </p:nvSpPr>
        <p:spPr>
          <a:xfrm>
            <a:off x="5231130" y="3933190"/>
            <a:ext cx="3630930" cy="368300"/>
          </a:xfrm>
          <a:prstGeom prst="rect">
            <a:avLst/>
          </a:prstGeom>
          <a:noFill/>
        </p:spPr>
        <p:txBody>
          <a:bodyPr wrap="none" rtlCol="0" anchor="t">
            <a:spAutoFit/>
          </a:bodyPr>
          <a:lstStyle/>
          <a:p>
            <a:pPr marL="0" lvl="0" indent="0" algn="l" eaLnBrk="1" hangingPunct="1">
              <a:spcBef>
                <a:spcPct val="0"/>
              </a:spcBef>
              <a:buClrTx/>
              <a:buSzTx/>
              <a:buFontTx/>
              <a:buNone/>
            </a:pPr>
            <a:r>
              <a:rPr lang="zh-CN" altLang="en-US" b="1" dirty="0">
                <a:latin typeface="Arial" panose="020B0604020202020204" pitchFamily="34" charset="0"/>
                <a:ea typeface="楷体_GB2312" pitchFamily="49" charset="-122"/>
                <a:sym typeface="+mn-ea"/>
              </a:rPr>
              <a:t>软件维护不是一项吸引人的工作。</a:t>
            </a:r>
            <a:endParaRPr lang="zh-CN" altLang="en-US"/>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500" fill="hold"/>
                                        <p:tgtEl>
                                          <p:spTgt spid="3"/>
                                        </p:tgtEl>
                                        <p:attrNameLst>
                                          <p:attrName>ppt_w</p:attrName>
                                        </p:attrNameLst>
                                      </p:cBhvr>
                                      <p:tavLst>
                                        <p:tav tm="0">
                                          <p:val>
                                            <p:fltVal val="0"/>
                                          </p:val>
                                        </p:tav>
                                        <p:tav tm="100000">
                                          <p:val>
                                            <p:strVal val="#ppt_w"/>
                                          </p:val>
                                        </p:tav>
                                      </p:tavLst>
                                    </p:anim>
                                    <p:anim calcmode="lin" valueType="num">
                                      <p:cBhvr>
                                        <p:cTn id="46" dur="500" fill="hold"/>
                                        <p:tgtEl>
                                          <p:spTgt spid="3"/>
                                        </p:tgtEl>
                                        <p:attrNameLst>
                                          <p:attrName>ppt_h</p:attrName>
                                        </p:attrNameLst>
                                      </p:cBhvr>
                                      <p:tavLst>
                                        <p:tav tm="0">
                                          <p:val>
                                            <p:fltVal val="0"/>
                                          </p:val>
                                        </p:tav>
                                        <p:tav tm="100000">
                                          <p:val>
                                            <p:strVal val="#ppt_h"/>
                                          </p:val>
                                        </p:tav>
                                      </p:tavLst>
                                    </p:anim>
                                    <p:animEffect transition="in" filter="fade">
                                      <p:cBhvr>
                                        <p:cTn id="47" dur="500"/>
                                        <p:tgtEl>
                                          <p:spTgt spid="3"/>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par>
                          <p:cTn id="54" fill="hold">
                            <p:stCondLst>
                              <p:cond delay="4500"/>
                            </p:stCondLst>
                            <p:childTnLst>
                              <p:par>
                                <p:cTn id="55" presetID="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0-#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p:bldP spid="10" grpId="0"/>
      <p:bldP spid="11" grpId="0" bldLvl="0" animBg="1"/>
      <p:bldP spid="13" grpId="0"/>
      <p:bldP spid="3" grpId="0" bldLvl="0" animBg="1"/>
      <p:bldP spid="4" grpId="0" bldLvl="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04</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524301"/>
            <a:ext cx="2939470" cy="7073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小结</a:t>
            </a:r>
            <a:endParaRPr lang="en-US" altLang="zh-CN"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a:p>
            <a:pPr algn="ct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604520" y="889000"/>
            <a:ext cx="8482330" cy="366331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1"/>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Text Box 10"/>
          <p:cNvSpPr txBox="1">
            <a:spLocks noChangeArrowheads="1"/>
          </p:cNvSpPr>
          <p:nvPr/>
        </p:nvSpPr>
        <p:spPr bwMode="auto">
          <a:xfrm>
            <a:off x="748665" y="922655"/>
            <a:ext cx="7647305" cy="3596640"/>
          </a:xfrm>
          <a:prstGeom prst="rect">
            <a:avLst/>
          </a:prstGeom>
          <a:noFill/>
          <a:ln w="9525">
            <a:noFill/>
            <a:miter lim="800000"/>
          </a:ln>
        </p:spPr>
        <p:txBody>
          <a:bodyPr wrap="square" lIns="34285" tIns="17143" rIns="34285" bIns="17143">
            <a:spAutoFit/>
          </a:bodyPr>
          <a:lstStyle/>
          <a:p>
            <a:pPr algn="just">
              <a:lnSpc>
                <a:spcPct val="90000"/>
              </a:lnSpc>
              <a:spcBef>
                <a:spcPct val="50000"/>
              </a:spcBef>
              <a:buClrTx/>
              <a:buSzTx/>
              <a:buFontTx/>
              <a:buNone/>
            </a:pPr>
            <a:endParaRPr lang="zh-CN" altLang="en-US" sz="2400" b="1" dirty="0"/>
          </a:p>
          <a:p>
            <a:pPr algn="l" defTabSz="815975">
              <a:lnSpc>
                <a:spcPct val="200000"/>
              </a:lnSpc>
            </a:pPr>
            <a:r>
              <a:rPr lang="en-US" altLang="zh-CN"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r>
              <a:rPr lang="zh-CN" alt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虽然前面述说的种种问题在现有的没采用软件工程的而思想开发出来，都或多或少的存在着。不应该把一种科学的方法学看作万应灵药，但是，软件共工程至少部分的解决了与维护有过的每一个问题</a:t>
            </a:r>
            <a:endParaRPr 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a:p>
            <a:pPr algn="ctr" defTabSz="815975">
              <a:lnSpc>
                <a:spcPct val="200000"/>
              </a:lnSpc>
            </a:pPr>
            <a:r>
              <a:rPr lang="en-US" sz="9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16" name="文本框 37"/>
          <p:cNvSpPr txBox="1"/>
          <p:nvPr userDrawn="1"/>
        </p:nvSpPr>
        <p:spPr>
          <a:xfrm>
            <a:off x="323528" y="289467"/>
            <a:ext cx="8013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小结</a:t>
            </a:r>
          </a:p>
        </p:txBody>
      </p:sp>
    </p:spTree>
  </p:cSld>
  <p:clrMapOvr>
    <a:masterClrMapping/>
  </p:clrMapOvr>
  <p:transition spd="med"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4495" y="1310640"/>
            <a:ext cx="8800465" cy="2286635"/>
          </a:xfrm>
          <a:prstGeom prst="rect">
            <a:avLst/>
          </a:prstGeom>
          <a:noFill/>
        </p:spPr>
        <p:txBody>
          <a:bodyPr wrap="square" rtlCol="0" anchor="t">
            <a:spAutoFit/>
          </a:bodyPr>
          <a:lstStyle/>
          <a:p>
            <a:pPr algn="just">
              <a:lnSpc>
                <a:spcPct val="90000"/>
              </a:lnSpc>
              <a:spcBef>
                <a:spcPct val="50000"/>
              </a:spcBef>
              <a:buClrTx/>
              <a:buSzTx/>
              <a:buFontTx/>
              <a:buNone/>
            </a:pPr>
            <a:r>
              <a:rPr lang="zh-CN" altLang="en-US" sz="2800" b="1" dirty="0">
                <a:ea typeface="黑体" panose="02010609060101010101" pitchFamily="2" charset="-122"/>
                <a:sym typeface="Wingdings" panose="05000000000000000000" pitchFamily="2" charset="2"/>
              </a:rPr>
              <a:t></a:t>
            </a:r>
            <a:r>
              <a:rPr lang="zh-CN" altLang="en-US" sz="2800" b="1" dirty="0">
                <a:sym typeface="+mn-ea"/>
              </a:rPr>
              <a:t>参考：</a:t>
            </a:r>
            <a:endParaRPr lang="zh-CN" altLang="en-US" sz="2800" b="1" dirty="0"/>
          </a:p>
          <a:p>
            <a:pPr algn="just">
              <a:lnSpc>
                <a:spcPct val="90000"/>
              </a:lnSpc>
              <a:spcBef>
                <a:spcPct val="50000"/>
              </a:spcBef>
              <a:buClrTx/>
              <a:buSzTx/>
              <a:buFontTx/>
              <a:buNone/>
            </a:pPr>
            <a:r>
              <a:rPr lang="en-US" altLang="zh-CN" sz="2800" b="1">
                <a:sym typeface="+mn-ea"/>
              </a:rPr>
              <a:t>http://</a:t>
            </a:r>
            <a:r>
              <a:rPr lang="en-US" altLang="zh-CN" sz="2800" b="1" dirty="0" err="1">
                <a:sym typeface="+mn-ea"/>
              </a:rPr>
              <a:t>www.micen.com</a:t>
            </a:r>
            <a:r>
              <a:rPr lang="en-US" altLang="zh-CN" sz="2800" b="1">
                <a:sym typeface="+mn-ea"/>
              </a:rPr>
              <a:t>/  </a:t>
            </a:r>
            <a:endParaRPr lang="en-US" altLang="zh-CN" sz="2800" b="1"/>
          </a:p>
          <a:p>
            <a:pPr>
              <a:lnSpc>
                <a:spcPct val="90000"/>
              </a:lnSpc>
              <a:spcBef>
                <a:spcPct val="50000"/>
              </a:spcBef>
              <a:buClrTx/>
              <a:buSzTx/>
              <a:buFontTx/>
              <a:buNone/>
            </a:pPr>
            <a:r>
              <a:rPr lang="en-US" altLang="zh-CN" sz="2800" b="1">
                <a:sym typeface="+mn-ea"/>
              </a:rPr>
              <a:t>《</a:t>
            </a:r>
            <a:r>
              <a:rPr lang="zh-CN" altLang="en-US" sz="2800" b="1" dirty="0">
                <a:sym typeface="+mn-ea"/>
              </a:rPr>
              <a:t>软件工程思想》第八章 维护与再生工程</a:t>
            </a:r>
          </a:p>
          <a:p>
            <a:pPr>
              <a:lnSpc>
                <a:spcPct val="90000"/>
              </a:lnSpc>
              <a:spcBef>
                <a:spcPct val="50000"/>
              </a:spcBef>
              <a:buClrTx/>
              <a:buSzTx/>
              <a:buFontTx/>
              <a:buNone/>
            </a:pPr>
            <a:r>
              <a:rPr lang="en-US" altLang="zh-CN" sz="2800" b="1">
                <a:sym typeface="+mn-ea"/>
              </a:rPr>
              <a:t>《</a:t>
            </a:r>
            <a:r>
              <a:rPr lang="zh-CN" altLang="en-US" sz="2800" b="1" dirty="0">
                <a:sym typeface="+mn-ea"/>
              </a:rPr>
              <a:t>软件工程导论》第八章 维护</a:t>
            </a:r>
          </a:p>
        </p:txBody>
      </p:sp>
    </p:spTree>
  </p:cSld>
  <p:clrMapOvr>
    <a:masterClrMapping/>
  </p:clrMapOvr>
  <p:transition spd="med" advClick="0"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r>
              <a:rPr lang="zh-CN" altLang="en-US" b="1" dirty="0">
                <a:ea typeface="楷体_GB2312" pitchFamily="49" charset="-122"/>
                <a:sym typeface="+mn-ea"/>
              </a:rPr>
              <a:t>改正性维护</a:t>
            </a:r>
            <a:endParaRPr lang="zh-CN" altLang="en-US"/>
          </a:p>
        </p:txBody>
      </p:sp>
      <p:sp>
        <p:nvSpPr>
          <p:cNvPr id="121859" name="文本占位符 121858"/>
          <p:cNvSpPr>
            <a:spLocks noGrp="1"/>
          </p:cNvSpPr>
          <p:nvPr/>
        </p:nvSpPr>
        <p:spPr>
          <a:xfrm>
            <a:off x="603885" y="952500"/>
            <a:ext cx="7772400" cy="227774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endParaRPr lang="en-US" altLang="zh-CN" sz="1000">
              <a:ea typeface="楷体_GB2312" pitchFamily="49" charset="-122"/>
            </a:endParaRPr>
          </a:p>
          <a:p>
            <a:pPr eaLnBrk="0" hangingPunct="0">
              <a:spcBef>
                <a:spcPct val="0"/>
              </a:spcBef>
              <a:buClrTx/>
              <a:buSzTx/>
              <a:buFontTx/>
              <a:buNone/>
            </a:pPr>
            <a:r>
              <a:rPr lang="en-US" altLang="zh-CN" sz="2800" b="1">
                <a:effectLst>
                  <a:outerShdw blurRad="38100" dist="38100" dir="2700000">
                    <a:srgbClr val="C0C0C0"/>
                  </a:outerShdw>
                </a:effectLst>
                <a:latin typeface="Times New Roman" panose="02020603050405020304" pitchFamily="18" charset="0"/>
              </a:rPr>
              <a:t>•</a:t>
            </a:r>
            <a:r>
              <a:rPr lang="zh-CN" altLang="en-US" sz="1800" b="1" dirty="0">
                <a:latin typeface="Times New Roman" panose="02020603050405020304" pitchFamily="18" charset="0"/>
              </a:rPr>
              <a:t>在软件交付使用后，因开发时测试的不彻底、不完全，必然会有部分隐藏的错误遗留到运行阶段。</a:t>
            </a:r>
          </a:p>
          <a:p>
            <a:pPr eaLnBrk="0" hangingPunct="0">
              <a:spcBef>
                <a:spcPct val="0"/>
              </a:spcBef>
              <a:buClrTx/>
              <a:buSzTx/>
              <a:buFontTx/>
              <a:buNone/>
            </a:pPr>
            <a:endParaRPr lang="zh-CN" altLang="en-US" sz="1800" b="1" dirty="0">
              <a:latin typeface="Times New Roman" panose="02020603050405020304" pitchFamily="18" charset="0"/>
            </a:endParaRPr>
          </a:p>
          <a:p>
            <a:pPr algn="just" eaLnBrk="0" hangingPunct="0">
              <a:spcBef>
                <a:spcPct val="0"/>
              </a:spcBef>
              <a:buClrTx/>
              <a:buSzTx/>
              <a:buFontTx/>
              <a:buNone/>
            </a:pPr>
            <a:r>
              <a:rPr lang="zh-CN" altLang="en-US" sz="1800" b="1" dirty="0">
                <a:latin typeface="Times New Roman" panose="02020603050405020304" pitchFamily="18" charset="0"/>
              </a:rPr>
              <a:t>•这些隐藏下来的错误在某些特定的使用环境下就会暴露出来。</a:t>
            </a:r>
          </a:p>
          <a:p>
            <a:pPr algn="just" eaLnBrk="0" hangingPunct="0">
              <a:spcBef>
                <a:spcPct val="0"/>
              </a:spcBef>
              <a:buClrTx/>
              <a:buSzTx/>
              <a:buFontTx/>
              <a:buNone/>
            </a:pPr>
            <a:endParaRPr lang="zh-CN" altLang="en-US" sz="1800" b="1" dirty="0">
              <a:latin typeface="Times New Roman" panose="02020603050405020304" pitchFamily="18" charset="0"/>
            </a:endParaRPr>
          </a:p>
          <a:p>
            <a:pPr eaLnBrk="0" hangingPunct="0">
              <a:spcBef>
                <a:spcPct val="0"/>
              </a:spcBef>
              <a:buClrTx/>
              <a:buSzTx/>
              <a:buFontTx/>
              <a:buNone/>
            </a:pPr>
            <a:r>
              <a:rPr lang="zh-CN" altLang="en-US" sz="1800" b="1" dirty="0">
                <a:latin typeface="Times New Roman" panose="02020603050405020304" pitchFamily="18" charset="0"/>
              </a:rPr>
              <a:t>•为了识别和纠正软件错误、改正软件性能上的缺陷、排除实施中的误使用，应当进行的诊断和改正错误的过程就叫做纠错性(改正性)维护</a:t>
            </a:r>
            <a:endParaRPr lang="zh-CN" altLang="en-US" dirty="0"/>
          </a:p>
        </p:txBody>
      </p:sp>
    </p:spTree>
  </p:cSld>
  <p:clrMapOvr>
    <a:masterClrMapping/>
  </p:clrMapOvr>
  <p:transition spd="med" advClick="0" advTm="7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pPr algn="l"/>
            <a:r>
              <a:rPr lang="zh-CN" altLang="en-US" b="1" dirty="0">
                <a:latin typeface="宋体" panose="02010600030101010101" pitchFamily="2" charset="-122"/>
                <a:ea typeface="楷体_GB2312" pitchFamily="49" charset="-122"/>
                <a:sym typeface="+mn-ea"/>
              </a:rPr>
              <a:t>完善性维护</a:t>
            </a:r>
            <a:endParaRPr lang="zh-CN" altLang="en-US"/>
          </a:p>
        </p:txBody>
      </p:sp>
      <p:sp>
        <p:nvSpPr>
          <p:cNvPr id="3" name="文本占位符 122882"/>
          <p:cNvSpPr>
            <a:spLocks noGrp="1"/>
          </p:cNvSpPr>
          <p:nvPr/>
        </p:nvSpPr>
        <p:spPr>
          <a:xfrm>
            <a:off x="542290" y="1311275"/>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endParaRPr lang="en-US" altLang="zh-CN" sz="1000">
              <a:ea typeface="楷体_GB2312" pitchFamily="49" charset="-122"/>
            </a:endParaRPr>
          </a:p>
          <a:p>
            <a:pPr eaLnBrk="0" hangingPunct="0">
              <a:spcBef>
                <a:spcPct val="0"/>
              </a:spcBef>
              <a:buClrTx/>
              <a:buSzTx/>
              <a:buFontTx/>
              <a:buNone/>
            </a:pPr>
            <a:r>
              <a:rPr lang="zh-CN" altLang="en-US" sz="1800" b="1" dirty="0">
                <a:latin typeface="Times New Roman" panose="02020603050405020304" pitchFamily="18" charset="0"/>
                <a:sym typeface="+mn-ea"/>
              </a:rPr>
              <a:t>•</a:t>
            </a:r>
            <a:r>
              <a:rPr lang="zh-CN" altLang="en-US" sz="1800" b="1" dirty="0">
                <a:latin typeface="Times New Roman" panose="02020603050405020304" pitchFamily="18" charset="0"/>
              </a:rPr>
              <a:t>在软件的使用过程中，用户往往会对软件提出新的功能与性能要求。</a:t>
            </a:r>
          </a:p>
          <a:p>
            <a:pPr eaLnBrk="0" hangingPunct="0">
              <a:spcBef>
                <a:spcPct val="0"/>
              </a:spcBef>
              <a:buClrTx/>
              <a:buSzTx/>
              <a:buFontTx/>
              <a:buNone/>
            </a:pPr>
            <a:endParaRPr lang="zh-CN" altLang="en-US" sz="1800" b="1" dirty="0">
              <a:latin typeface="Times New Roman" panose="02020603050405020304" pitchFamily="18" charset="0"/>
            </a:endParaRPr>
          </a:p>
          <a:p>
            <a:pPr algn="just" eaLnBrk="0" hangingPunct="0">
              <a:spcBef>
                <a:spcPct val="0"/>
              </a:spcBef>
              <a:buClrTx/>
              <a:buSzTx/>
              <a:buFontTx/>
              <a:buNone/>
            </a:pPr>
            <a:r>
              <a:rPr lang="zh-CN" altLang="en-US" sz="1800" b="1" dirty="0">
                <a:latin typeface="Times New Roman" panose="02020603050405020304" pitchFamily="18" charset="0"/>
              </a:rPr>
              <a:t>•为了满足这些要求，需要修改或再开发软件，以扩充软件功能、增强软件性能、改进加工效率、提高软件的可维护性。</a:t>
            </a:r>
          </a:p>
          <a:p>
            <a:pPr algn="just" eaLnBrk="0" hangingPunct="0">
              <a:spcBef>
                <a:spcPct val="0"/>
              </a:spcBef>
              <a:buClrTx/>
              <a:buSzTx/>
              <a:buFontTx/>
              <a:buNone/>
            </a:pPr>
            <a:endParaRPr lang="zh-CN" altLang="en-US" sz="1800" b="1" dirty="0">
              <a:latin typeface="Times New Roman" panose="02020603050405020304" pitchFamily="18" charset="0"/>
            </a:endParaRPr>
          </a:p>
          <a:p>
            <a:pPr algn="just" eaLnBrk="0" hangingPunct="0">
              <a:spcBef>
                <a:spcPct val="0"/>
              </a:spcBef>
              <a:buClrTx/>
              <a:buSzTx/>
              <a:buFontTx/>
              <a:buNone/>
            </a:pPr>
            <a:r>
              <a:rPr lang="zh-CN" altLang="en-US" sz="1800" b="1" dirty="0">
                <a:latin typeface="Times New Roman" panose="02020603050405020304" pitchFamily="18" charset="0"/>
              </a:rPr>
              <a:t>•这种情况下进行的维护活动叫做完善性维护。</a:t>
            </a:r>
            <a:endParaRPr lang="zh-CN" altLang="en-US" dirty="0"/>
          </a:p>
        </p:txBody>
      </p:sp>
    </p:spTree>
  </p:cSld>
  <p:clrMapOvr>
    <a:masterClrMapping/>
  </p:clrMapOvr>
  <p:transition spd="med" advClick="0" advTm="7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243630" y="897679"/>
            <a:ext cx="2255883" cy="496723"/>
          </a:xfrm>
          <a:prstGeom prst="rect">
            <a:avLst/>
          </a:prstGeom>
        </p:spPr>
        <p:txBody>
          <a:bodyPr lIns="65023" tIns="32511" rIns="65023" bIns="32511"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rPr>
              <a:t>目录</a:t>
            </a:r>
            <a:r>
              <a:rPr lang="en-US" altLang="zh-CN"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rPr>
              <a:t>/</a:t>
            </a:r>
            <a:r>
              <a:rPr lang="en-US" altLang="zh-CN" sz="1800"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en-GB" sz="1800"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2" name="组合 8"/>
          <p:cNvGrpSpPr/>
          <p:nvPr/>
        </p:nvGrpSpPr>
        <p:grpSpPr>
          <a:xfrm>
            <a:off x="2294428" y="1695749"/>
            <a:ext cx="894100" cy="523220"/>
            <a:chOff x="2215144" y="927951"/>
            <a:chExt cx="1244730" cy="959371"/>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1" name="文本框 9"/>
            <p:cNvSpPr txBox="1"/>
            <p:nvPr/>
          </p:nvSpPr>
          <p:spPr>
            <a:xfrm>
              <a:off x="2393075" y="927951"/>
              <a:ext cx="1066799" cy="959371"/>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01</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3" name="组合 11"/>
          <p:cNvGrpSpPr/>
          <p:nvPr/>
        </p:nvGrpSpPr>
        <p:grpSpPr>
          <a:xfrm>
            <a:off x="2294428" y="2375280"/>
            <a:ext cx="894100" cy="523220"/>
            <a:chOff x="2215144" y="1952311"/>
            <a:chExt cx="1244730" cy="959375"/>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4" name="文本框 10"/>
            <p:cNvSpPr txBox="1"/>
            <p:nvPr/>
          </p:nvSpPr>
          <p:spPr>
            <a:xfrm>
              <a:off x="2393075" y="1952311"/>
              <a:ext cx="1066799" cy="959375"/>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02</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 name="组合 14"/>
          <p:cNvGrpSpPr/>
          <p:nvPr/>
        </p:nvGrpSpPr>
        <p:grpSpPr>
          <a:xfrm>
            <a:off x="2294428" y="3077041"/>
            <a:ext cx="894100" cy="523220"/>
            <a:chOff x="2215144" y="3018135"/>
            <a:chExt cx="1244730" cy="959372"/>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文本框 11"/>
            <p:cNvSpPr txBox="1"/>
            <p:nvPr/>
          </p:nvSpPr>
          <p:spPr>
            <a:xfrm>
              <a:off x="2393075" y="3018135"/>
              <a:ext cx="1066799" cy="959372"/>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03</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5" name="组合 17"/>
          <p:cNvGrpSpPr/>
          <p:nvPr/>
        </p:nvGrpSpPr>
        <p:grpSpPr>
          <a:xfrm>
            <a:off x="2294428" y="3759446"/>
            <a:ext cx="894100" cy="523220"/>
            <a:chOff x="2215144" y="4047038"/>
            <a:chExt cx="1244730" cy="959374"/>
          </a:xfrm>
        </p:grpSpPr>
        <p:sp>
          <p:nvSpPr>
            <p:cNvPr id="19" name="平行四边形 18"/>
            <p:cNvSpPr/>
            <p:nvPr/>
          </p:nvSpPr>
          <p:spPr>
            <a:xfrm>
              <a:off x="2215144" y="4135858"/>
              <a:ext cx="1120898" cy="842781"/>
            </a:xfrm>
            <a:prstGeom prst="parallelogram">
              <a:avLst>
                <a:gd name="adj" fmla="val 482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0" name="文本框 12"/>
            <p:cNvSpPr txBox="1"/>
            <p:nvPr/>
          </p:nvSpPr>
          <p:spPr>
            <a:xfrm>
              <a:off x="2393075" y="4047038"/>
              <a:ext cx="1066799" cy="959374"/>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04</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6" name="组合 20"/>
          <p:cNvGrpSpPr/>
          <p:nvPr/>
        </p:nvGrpSpPr>
        <p:grpSpPr>
          <a:xfrm>
            <a:off x="2973559" y="1709059"/>
            <a:ext cx="3856562" cy="580894"/>
            <a:chOff x="4315150" y="953426"/>
            <a:chExt cx="3857250" cy="682535"/>
          </a:xfrm>
        </p:grpSpPr>
        <p:sp>
          <p:nvSpPr>
            <p:cNvPr id="22" name="矩形 21"/>
            <p:cNvSpPr/>
            <p:nvPr/>
          </p:nvSpPr>
          <p:spPr>
            <a:xfrm>
              <a:off x="4841196" y="1036090"/>
              <a:ext cx="2827147"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rPr>
                <a:t>软件维护的定义</a:t>
              </a: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8" name="组合 23"/>
          <p:cNvGrpSpPr/>
          <p:nvPr/>
        </p:nvGrpSpPr>
        <p:grpSpPr>
          <a:xfrm>
            <a:off x="2973559" y="2403126"/>
            <a:ext cx="3856562" cy="580894"/>
            <a:chOff x="4315150" y="1647579"/>
            <a:chExt cx="3857250" cy="682535"/>
          </a:xfrm>
        </p:grpSpPr>
        <p:sp>
          <p:nvSpPr>
            <p:cNvPr id="25" name="矩形 24"/>
            <p:cNvSpPr/>
            <p:nvPr/>
          </p:nvSpPr>
          <p:spPr>
            <a:xfrm>
              <a:off x="4841196" y="1730243"/>
              <a:ext cx="2827147"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inpin heiti" panose="00000500000000000000" pitchFamily="2" charset="-122"/>
                  <a:ea typeface="inpin heiti" panose="00000500000000000000" pitchFamily="2" charset="-122"/>
                  <a:cs typeface="+mn-ea"/>
                  <a:sym typeface="inpin heiti" panose="00000500000000000000" pitchFamily="2" charset="-122"/>
                </a:rPr>
                <a:t>软件维护的特点</a:t>
              </a: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9" name="组合 26"/>
          <p:cNvGrpSpPr/>
          <p:nvPr/>
        </p:nvGrpSpPr>
        <p:grpSpPr>
          <a:xfrm>
            <a:off x="2973559" y="3097194"/>
            <a:ext cx="3856562" cy="580894"/>
            <a:chOff x="4315150" y="2341731"/>
            <a:chExt cx="3857250" cy="682535"/>
          </a:xfrm>
        </p:grpSpPr>
        <p:sp>
          <p:nvSpPr>
            <p:cNvPr id="28" name="矩形 27"/>
            <p:cNvSpPr/>
            <p:nvPr/>
          </p:nvSpPr>
          <p:spPr>
            <a:xfrm>
              <a:off x="4841197" y="2424395"/>
              <a:ext cx="2827146"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inpin heiti" panose="00000500000000000000" pitchFamily="2" charset="-122"/>
                  <a:ea typeface="inpin heiti" panose="00000500000000000000" pitchFamily="2" charset="-122"/>
                  <a:cs typeface="+mn-ea"/>
                  <a:sym typeface="inpin heiti" panose="00000500000000000000" pitchFamily="2" charset="-122"/>
                </a:rPr>
                <a:t>软件维护的问题</a:t>
              </a: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12" name="组合 29"/>
          <p:cNvGrpSpPr/>
          <p:nvPr/>
        </p:nvGrpSpPr>
        <p:grpSpPr>
          <a:xfrm>
            <a:off x="2973559" y="3791261"/>
            <a:ext cx="3856562" cy="580894"/>
            <a:chOff x="4315150" y="3035884"/>
            <a:chExt cx="3857250" cy="682535"/>
          </a:xfrm>
        </p:grpSpPr>
        <p:sp>
          <p:nvSpPr>
            <p:cNvPr id="31" name="矩形 30"/>
            <p:cNvSpPr/>
            <p:nvPr/>
          </p:nvSpPr>
          <p:spPr>
            <a:xfrm>
              <a:off x="4841196" y="3118548"/>
              <a:ext cx="2827147"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inpin heiti" panose="00000500000000000000" pitchFamily="2" charset="-122"/>
                  <a:ea typeface="inpin heiti" panose="00000500000000000000" pitchFamily="2" charset="-122"/>
                  <a:cs typeface="+mn-ea"/>
                  <a:sym typeface="inpin heiti" panose="00000500000000000000" pitchFamily="2" charset="-122"/>
                </a:rPr>
                <a:t>小结</a:t>
              </a:r>
            </a:p>
          </p:txBody>
        </p:sp>
        <p:sp>
          <p:nvSpPr>
            <p:cNvPr id="32" name="平行四边形 31"/>
            <p:cNvSpPr/>
            <p:nvPr/>
          </p:nvSpPr>
          <p:spPr>
            <a:xfrm>
              <a:off x="4315150" y="3035884"/>
              <a:ext cx="3857250" cy="540057"/>
            </a:xfrm>
            <a:prstGeom prst="parallelogram">
              <a:avLst>
                <a:gd name="adj" fmla="val 48207"/>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advClick="0" advTm="0">
        <p14:window dir="vert"/>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8"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0-#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pPr algn="l"/>
            <a:r>
              <a:rPr lang="zh-CN" altLang="en-US" b="1" dirty="0">
                <a:solidFill>
                  <a:schemeClr val="folHlink"/>
                </a:solidFill>
                <a:latin typeface="宋体" panose="02010600030101010101" pitchFamily="2" charset="-122"/>
                <a:ea typeface="楷体_GB2312" pitchFamily="49" charset="-122"/>
                <a:sym typeface="+mn-ea"/>
              </a:rPr>
              <a:t>适应性维护</a:t>
            </a:r>
            <a:endParaRPr lang="zh-CN" altLang="en-US"/>
          </a:p>
        </p:txBody>
      </p:sp>
      <p:sp>
        <p:nvSpPr>
          <p:cNvPr id="4" name="文本框 3"/>
          <p:cNvSpPr txBox="1"/>
          <p:nvPr/>
        </p:nvSpPr>
        <p:spPr>
          <a:xfrm>
            <a:off x="452120" y="1209040"/>
            <a:ext cx="7682865" cy="3138170"/>
          </a:xfrm>
          <a:prstGeom prst="rect">
            <a:avLst/>
          </a:prstGeom>
          <a:noFill/>
        </p:spPr>
        <p:txBody>
          <a:bodyPr wrap="square" rtlCol="0" anchor="t">
            <a:spAutoFit/>
          </a:bodyPr>
          <a:lstStyle/>
          <a:p>
            <a:pPr indent="609600" algn="just" eaLnBrk="0" hangingPunct="0"/>
            <a:r>
              <a:rPr lang="zh-CN" altLang="en-US" b="1" dirty="0">
                <a:effectLst>
                  <a:outerShdw blurRad="38100" dist="38100" dir="2700000">
                    <a:srgbClr val="C0C0C0"/>
                  </a:outerShdw>
                </a:effectLst>
                <a:latin typeface="楷体_GB2312" pitchFamily="49" charset="-122"/>
                <a:sym typeface="+mn-ea"/>
              </a:rPr>
              <a:t>由于新的硬件设备不断推出，操作系统和编译系统也不断地升级，为了使软件能适应新的环境而引起的程序修改和扩充活动称为适应性维护。</a:t>
            </a:r>
            <a:r>
              <a:rPr lang="zh-CN" altLang="en-US" b="1" dirty="0">
                <a:latin typeface="Times New Roman" panose="02020603050405020304" pitchFamily="18" charset="0"/>
                <a:sym typeface="+mn-ea"/>
              </a:rPr>
              <a:t>包括：</a:t>
            </a:r>
            <a:endParaRPr lang="zh-CN" altLang="en-US" b="1" dirty="0">
              <a:latin typeface="Times New Roman" panose="02020603050405020304" pitchFamily="18" charset="0"/>
            </a:endParaRPr>
          </a:p>
          <a:p>
            <a:pPr indent="609600" algn="just" eaLnBrk="0" hangingPunct="0"/>
            <a:endParaRPr lang="zh-CN" altLang="en-US" dirty="0">
              <a:latin typeface="Times New Roman" panose="02020603050405020304" pitchFamily="18" charset="0"/>
            </a:endParaRPr>
          </a:p>
          <a:p>
            <a:pPr indent="609600" algn="just" eaLnBrk="0" hangingPunct="0"/>
            <a:r>
              <a:rPr lang="zh-CN" altLang="en-US" b="1" dirty="0">
                <a:latin typeface="Times New Roman" panose="02020603050405020304" pitchFamily="18" charset="0"/>
                <a:sym typeface="+mn-ea"/>
              </a:rPr>
              <a:t>（1）因硬件或支撑软件改变（例如操作系统改版，增加数据库或者通信协议等）引起的变化；</a:t>
            </a:r>
            <a:endParaRPr lang="zh-CN" altLang="en-US" dirty="0">
              <a:latin typeface="Times New Roman" panose="02020603050405020304" pitchFamily="18" charset="0"/>
            </a:endParaRPr>
          </a:p>
          <a:p>
            <a:pPr indent="609600" algn="just" eaLnBrk="0" hangingPunct="0"/>
            <a:endParaRPr lang="zh-CN" altLang="en-US" b="1" dirty="0">
              <a:latin typeface="Times New Roman" panose="02020603050405020304" pitchFamily="18" charset="0"/>
            </a:endParaRPr>
          </a:p>
          <a:p>
            <a:pPr indent="609600" algn="just" eaLnBrk="0" hangingPunct="0"/>
            <a:r>
              <a:rPr lang="zh-CN" altLang="en-US" b="1" dirty="0">
                <a:latin typeface="Times New Roman" panose="02020603050405020304" pitchFamily="18" charset="0"/>
                <a:sym typeface="+mn-ea"/>
              </a:rPr>
              <a:t>（2）将软件移植到新的机种上运行；</a:t>
            </a:r>
            <a:endParaRPr lang="zh-CN" altLang="en-US" dirty="0">
              <a:latin typeface="Times New Roman" panose="02020603050405020304" pitchFamily="18" charset="0"/>
            </a:endParaRPr>
          </a:p>
          <a:p>
            <a:pPr indent="609600" eaLnBrk="0" hangingPunct="0"/>
            <a:endParaRPr lang="zh-CN" altLang="en-US" b="1" dirty="0">
              <a:latin typeface="宋体" panose="02010600030101010101" pitchFamily="2" charset="-122"/>
            </a:endParaRPr>
          </a:p>
          <a:p>
            <a:pPr indent="609600" eaLnBrk="0" hangingPunct="0"/>
            <a:r>
              <a:rPr lang="zh-CN" altLang="en-US" b="1" dirty="0">
                <a:latin typeface="宋体" panose="02010600030101010101" pitchFamily="2" charset="-122"/>
                <a:sym typeface="+mn-ea"/>
              </a:rPr>
              <a:t>（</a:t>
            </a:r>
            <a:r>
              <a:rPr lang="zh-CN" altLang="en-US" b="1" dirty="0">
                <a:latin typeface="Times New Roman" panose="02020603050405020304" pitchFamily="18" charset="0"/>
                <a:sym typeface="+mn-ea"/>
              </a:rPr>
              <a:t>3</a:t>
            </a:r>
            <a:r>
              <a:rPr lang="zh-CN" altLang="en-US" b="1" dirty="0">
                <a:latin typeface="宋体" panose="02010600030101010101" pitchFamily="2" charset="-122"/>
                <a:sym typeface="+mn-ea"/>
              </a:rPr>
              <a:t>）软件使用对象的较小变更</a:t>
            </a:r>
            <a:r>
              <a:rPr lang="zh-CN" altLang="en-US" b="1" dirty="0">
                <a:latin typeface="Times New Roman" panose="02020603050405020304" pitchFamily="18" charset="0"/>
                <a:sym typeface="+mn-ea"/>
              </a:rPr>
              <a:t>,</a:t>
            </a:r>
            <a:r>
              <a:rPr lang="zh-CN" altLang="en-US" b="1" dirty="0">
                <a:latin typeface="宋体" panose="02010600030101010101" pitchFamily="2" charset="-122"/>
                <a:sym typeface="+mn-ea"/>
              </a:rPr>
              <a:t>作不大的更动。这类维护大约占整个维护的</a:t>
            </a:r>
            <a:r>
              <a:rPr lang="zh-CN" altLang="en-US" b="1" dirty="0">
                <a:latin typeface="Times New Roman" panose="02020603050405020304" pitchFamily="18" charset="0"/>
                <a:sym typeface="+mn-ea"/>
              </a:rPr>
              <a:t>25%</a:t>
            </a:r>
            <a:r>
              <a:rPr lang="zh-CN" altLang="en-US" b="1" dirty="0">
                <a:latin typeface="宋体" panose="02010600030101010101" pitchFamily="2" charset="-122"/>
                <a:sym typeface="+mn-ea"/>
              </a:rPr>
              <a:t>。</a:t>
            </a:r>
            <a:r>
              <a:rPr lang="zh-CN" altLang="en-US" dirty="0">
                <a:latin typeface="Times New Roman" panose="02020603050405020304" pitchFamily="18" charset="0"/>
                <a:sym typeface="+mn-ea"/>
              </a:rPr>
              <a:t> </a:t>
            </a:r>
            <a:endParaRPr lang="zh-CN" altLang="en-US"/>
          </a:p>
        </p:txBody>
      </p:sp>
    </p:spTree>
  </p:cSld>
  <p:clrMapOvr>
    <a:masterClrMapping/>
  </p:clrMapOvr>
  <p:transition spd="med" advClick="0" advTm="7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pPr algn="l"/>
            <a:r>
              <a:rPr lang="zh-CN" altLang="en-US" b="1" dirty="0">
                <a:ea typeface="楷体_GB2312" pitchFamily="49" charset="-122"/>
                <a:sym typeface="+mn-ea"/>
              </a:rPr>
              <a:t>预防性维护</a:t>
            </a:r>
            <a:endParaRPr lang="zh-CN" altLang="en-US"/>
          </a:p>
        </p:txBody>
      </p:sp>
      <p:sp>
        <p:nvSpPr>
          <p:cNvPr id="3" name="文本框 2"/>
          <p:cNvSpPr txBox="1"/>
          <p:nvPr/>
        </p:nvSpPr>
        <p:spPr>
          <a:xfrm>
            <a:off x="796290" y="1085850"/>
            <a:ext cx="7551420" cy="2030095"/>
          </a:xfrm>
          <a:prstGeom prst="rect">
            <a:avLst/>
          </a:prstGeom>
          <a:noFill/>
        </p:spPr>
        <p:txBody>
          <a:bodyPr wrap="square" rtlCol="0" anchor="t">
            <a:spAutoFit/>
          </a:bodyPr>
          <a:lstStyle/>
          <a:p>
            <a:pPr algn="just" eaLnBrk="0" hangingPunct="0">
              <a:spcBef>
                <a:spcPct val="0"/>
              </a:spcBef>
              <a:buClrTx/>
              <a:buSzTx/>
              <a:buFontTx/>
              <a:buNone/>
            </a:pPr>
            <a:r>
              <a:rPr lang="zh-CN" altLang="en-US" b="1" dirty="0">
                <a:sym typeface="+mn-ea"/>
              </a:rPr>
              <a:t>不要单纯等待用户提出维护的请求，应该选择那些还能使用数年、目前虽能运行但不久就需作重大修改或加强的软件，进行预先的维护。</a:t>
            </a:r>
            <a:endParaRPr lang="zh-CN" altLang="en-US" b="1" dirty="0"/>
          </a:p>
          <a:p>
            <a:pPr algn="just" eaLnBrk="0" hangingPunct="0">
              <a:spcBef>
                <a:spcPct val="0"/>
              </a:spcBef>
              <a:buClrTx/>
              <a:buSzTx/>
              <a:buFontTx/>
              <a:buNone/>
            </a:pPr>
            <a:endParaRPr lang="zh-CN" altLang="en-US" dirty="0"/>
          </a:p>
          <a:p>
            <a:pPr algn="just" eaLnBrk="0" hangingPunct="0">
              <a:spcBef>
                <a:spcPct val="0"/>
              </a:spcBef>
              <a:buClrTx/>
              <a:buSzTx/>
              <a:buFontTx/>
              <a:buNone/>
            </a:pPr>
            <a:r>
              <a:rPr lang="zh-CN" altLang="en-US" b="1" dirty="0">
                <a:sym typeface="+mn-ea"/>
              </a:rPr>
              <a:t>直接目的:善软件的可维护性，减少今后对它们维护时所需要的工作量。</a:t>
            </a:r>
            <a:endParaRPr lang="zh-CN" altLang="en-US" b="1" dirty="0"/>
          </a:p>
          <a:p>
            <a:pPr algn="just" eaLnBrk="0" hangingPunct="0">
              <a:spcBef>
                <a:spcPct val="0"/>
              </a:spcBef>
              <a:buClrTx/>
              <a:buSzTx/>
              <a:buFontTx/>
              <a:buNone/>
            </a:pPr>
            <a:endParaRPr lang="zh-CN" altLang="en-US" b="1" dirty="0">
              <a:latin typeface="宋体" panose="02010600030101010101" pitchFamily="2" charset="-122"/>
            </a:endParaRPr>
          </a:p>
          <a:p>
            <a:pPr eaLnBrk="0" hangingPunct="0">
              <a:spcBef>
                <a:spcPct val="0"/>
              </a:spcBef>
              <a:buClrTx/>
              <a:buSzTx/>
              <a:buFontTx/>
              <a:buNone/>
            </a:pPr>
            <a:r>
              <a:rPr lang="zh-CN" altLang="en-US" b="1" dirty="0">
                <a:latin typeface="宋体" panose="02010600030101010101" pitchFamily="2" charset="-122"/>
                <a:sym typeface="+mn-ea"/>
              </a:rPr>
              <a:t>早期开发的软件，是预防性维护的重要对象。</a:t>
            </a:r>
            <a:r>
              <a:rPr lang="zh-CN" altLang="en-US" dirty="0">
                <a:sym typeface="+mn-ea"/>
              </a:rPr>
              <a:t> </a:t>
            </a:r>
            <a:endParaRPr lang="zh-CN" altLang="en-US" dirty="0"/>
          </a:p>
          <a:p>
            <a:endParaRPr lang="zh-CN" altLang="en-US"/>
          </a:p>
        </p:txBody>
      </p:sp>
    </p:spTree>
  </p:cSld>
  <p:clrMapOvr>
    <a:masterClrMapping/>
  </p:clrMapOvr>
  <p:transition spd="med" advClick="0" advTm="7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27" name="TextBox 26"/>
          <p:cNvSpPr txBox="1"/>
          <p:nvPr/>
        </p:nvSpPr>
        <p:spPr>
          <a:xfrm>
            <a:off x="728286" y="2499742"/>
            <a:ext cx="4288353" cy="707886"/>
          </a:xfrm>
          <a:prstGeom prst="rect">
            <a:avLst/>
          </a:prstGeom>
          <a:noFill/>
        </p:spPr>
        <p:txBody>
          <a:bodyPr wrap="none" rtlCol="0">
            <a:spAutoFit/>
          </a:bodyPr>
          <a:lstStyle/>
          <a:p>
            <a:r>
              <a:rPr lang="zh-CN" altLang="en-US" sz="4000" b="1"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rPr>
              <a:t>非常感谢您的观看</a:t>
            </a:r>
          </a:p>
        </p:txBody>
      </p:sp>
    </p:spTree>
  </p:cSld>
  <p:clrMapOvr>
    <a:masterClrMapping/>
  </p:clrMapOvr>
  <p:transition spd="med" advClick="0" advTm="6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27"/>
                                        </p:tgtEl>
                                        <p:attrNameLst>
                                          <p:attrName>style.visibility</p:attrName>
                                        </p:attrNameLst>
                                      </p:cBhvr>
                                      <p:to>
                                        <p:strVal val="visible"/>
                                      </p:to>
                                    </p:set>
                                    <p:anim by="(-#ppt_w*2)" calcmode="lin" valueType="num">
                                      <p:cBhvr rctx="PPT">
                                        <p:cTn id="13" dur="500" autoRev="1" fill="hold">
                                          <p:stCondLst>
                                            <p:cond delay="0"/>
                                          </p:stCondLst>
                                        </p:cTn>
                                        <p:tgtEl>
                                          <p:spTgt spid="27"/>
                                        </p:tgtEl>
                                        <p:attrNameLst>
                                          <p:attrName>ppt_w</p:attrName>
                                        </p:attrNameLst>
                                      </p:cBhvr>
                                    </p:anim>
                                    <p:anim by="(#ppt_w*0.50)" calcmode="lin" valueType="num">
                                      <p:cBhvr>
                                        <p:cTn id="14" dur="500" decel="50000" autoRev="1" fill="hold">
                                          <p:stCondLst>
                                            <p:cond delay="0"/>
                                          </p:stCondLst>
                                        </p:cTn>
                                        <p:tgtEl>
                                          <p:spTgt spid="27"/>
                                        </p:tgtEl>
                                        <p:attrNameLst>
                                          <p:attrName>ppt_x</p:attrName>
                                        </p:attrNameLst>
                                      </p:cBhvr>
                                    </p:anim>
                                    <p:anim from="(-#ppt_h/2)" to="(#ppt_y)" calcmode="lin" valueType="num">
                                      <p:cBhvr>
                                        <p:cTn id="15" dur="1000" fill="hold">
                                          <p:stCondLst>
                                            <p:cond delay="0"/>
                                          </p:stCondLst>
                                        </p:cTn>
                                        <p:tgtEl>
                                          <p:spTgt spid="27"/>
                                        </p:tgtEl>
                                        <p:attrNameLst>
                                          <p:attrName>ppt_y</p:attrName>
                                        </p:attrNameLst>
                                      </p:cBhvr>
                                    </p:anim>
                                    <p:animRot by="21600000">
                                      <p:cBhvr>
                                        <p:cTn id="16" dur="10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01</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524301"/>
            <a:ext cx="2939470" cy="7073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软件维护定义</a:t>
            </a:r>
            <a:endParaRPr lang="en-US" altLang="zh-CN"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a:p>
            <a:pPr algn="ctr"/>
            <a:r>
              <a:rPr lang="en-US" altLang="zh-CN"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ANNUAL WORK SUMMARY</a:t>
            </a: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604520" y="889000"/>
            <a:ext cx="8482330" cy="366331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1"/>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Text Box 10"/>
          <p:cNvSpPr txBox="1">
            <a:spLocks noChangeArrowheads="1"/>
          </p:cNvSpPr>
          <p:nvPr/>
        </p:nvSpPr>
        <p:spPr bwMode="auto">
          <a:xfrm>
            <a:off x="829310" y="739140"/>
            <a:ext cx="7647305" cy="3264535"/>
          </a:xfrm>
          <a:prstGeom prst="rect">
            <a:avLst/>
          </a:prstGeom>
          <a:noFill/>
          <a:ln w="9525">
            <a:noFill/>
            <a:miter lim="800000"/>
          </a:ln>
        </p:spPr>
        <p:txBody>
          <a:bodyPr wrap="square" lIns="34285" tIns="17143" rIns="34285" bIns="17143">
            <a:spAutoFit/>
          </a:bodyPr>
          <a:lstStyle/>
          <a:p>
            <a:pPr algn="ctr" defTabSz="815975">
              <a:lnSpc>
                <a:spcPct val="200000"/>
              </a:lnSpc>
            </a:pPr>
            <a:r>
              <a:rPr 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软件维护定义</a:t>
            </a:r>
            <a:r>
              <a:rPr lang="zh-CN" alt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a:t>
            </a:r>
          </a:p>
          <a:p>
            <a:pPr algn="l" defTabSz="815975">
              <a:lnSpc>
                <a:spcPct val="200000"/>
              </a:lnSpc>
            </a:pPr>
            <a:r>
              <a:rPr 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是指在软件系统已经交付使用之后，软件使用人员为了适应新的要求、满足新的需要或为了改正软件中存在的错误而对软件系统进行修改的过程。</a:t>
            </a:r>
          </a:p>
          <a:p>
            <a:pPr algn="ctr" defTabSz="815975">
              <a:lnSpc>
                <a:spcPct val="200000"/>
              </a:lnSpc>
            </a:pPr>
            <a:r>
              <a:rPr lang="en-US" sz="9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16" name="文本框 37"/>
          <p:cNvSpPr txBox="1"/>
          <p:nvPr userDrawn="1"/>
        </p:nvSpPr>
        <p:spPr>
          <a:xfrm>
            <a:off x="323528" y="289467"/>
            <a:ext cx="20205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软件维护定义</a:t>
            </a:r>
          </a:p>
        </p:txBody>
      </p:sp>
    </p:spTree>
  </p:cSld>
  <p:clrMapOvr>
    <a:masterClrMapping/>
  </p:clrMapOvr>
  <p:transition spd="med"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258445" y="832485"/>
            <a:ext cx="4193540" cy="178244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1"/>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Text Box 10"/>
          <p:cNvSpPr txBox="1">
            <a:spLocks noChangeArrowheads="1"/>
          </p:cNvSpPr>
          <p:nvPr/>
        </p:nvSpPr>
        <p:spPr bwMode="auto">
          <a:xfrm>
            <a:off x="323215" y="968375"/>
            <a:ext cx="3783965" cy="1263650"/>
          </a:xfrm>
          <a:prstGeom prst="rect">
            <a:avLst/>
          </a:prstGeom>
          <a:noFill/>
          <a:ln w="9525">
            <a:noFill/>
            <a:miter lim="800000"/>
          </a:ln>
        </p:spPr>
        <p:txBody>
          <a:bodyPr wrap="square" lIns="34285" tIns="17143" rIns="34285" bIns="17143">
            <a:spAutoFit/>
          </a:bodyPr>
          <a:lstStyle/>
          <a:p>
            <a:pPr algn="l"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改正性维护</a:t>
            </a:r>
          </a:p>
          <a:p>
            <a:pPr algn="l"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诊断和改正错误 —— 改正性维护(corrective maintenance),约占全部维护活动的 17~21%</a:t>
            </a:r>
            <a:r>
              <a:rPr lang="en-US" sz="16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7" name="Freeform 6"/>
          <p:cNvSpPr/>
          <p:nvPr/>
        </p:nvSpPr>
        <p:spPr bwMode="auto">
          <a:xfrm>
            <a:off x="252730" y="2809875"/>
            <a:ext cx="4343400" cy="165163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rgbClr val="D5493A"/>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Text Box 10"/>
          <p:cNvSpPr txBox="1">
            <a:spLocks noChangeArrowheads="1"/>
          </p:cNvSpPr>
          <p:nvPr/>
        </p:nvSpPr>
        <p:spPr bwMode="auto">
          <a:xfrm>
            <a:off x="384810" y="2823210"/>
            <a:ext cx="3947160" cy="1510030"/>
          </a:xfrm>
          <a:prstGeom prst="rect">
            <a:avLst/>
          </a:prstGeom>
          <a:noFill/>
          <a:ln w="9525">
            <a:noFill/>
            <a:miter lim="800000"/>
          </a:ln>
        </p:spPr>
        <p:txBody>
          <a:bodyPr wrap="square" lIns="34285" tIns="17143" rIns="34285" bIns="17143">
            <a:spAutoFit/>
          </a:bodyPr>
          <a:lstStyle/>
          <a:p>
            <a:pPr algn="l"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mn-ea"/>
              </a:rPr>
              <a:t>适应性维护</a:t>
            </a:r>
          </a:p>
          <a:p>
            <a:pPr algn="l" defTabSz="815975">
              <a:lnSpc>
                <a:spcPct val="100000"/>
              </a:lnSpc>
              <a:buClrTx/>
              <a:buSzTx/>
              <a:buFontTx/>
            </a:pPr>
            <a:r>
              <a:rPr lang="en-US" sz="1600">
                <a:solidFill>
                  <a:schemeClr val="bg1"/>
                </a:solidFill>
                <a:latin typeface="inpin heiti" panose="00000500000000000000" pitchFamily="2" charset="-122"/>
                <a:ea typeface="inpin heiti" panose="00000500000000000000" pitchFamily="2" charset="-122"/>
                <a:cs typeface="Open Sans" pitchFamily="34" charset="0"/>
                <a:sym typeface="+mn-ea"/>
              </a:rPr>
              <a:t>为了适应变化了的环境（如软\硬件升级、新数据库等）而修改软件 —— 适应性维护(adaptive maintenance)，约占全部维护活动的18~25%；</a:t>
            </a:r>
            <a:endParaRPr lang="en-US" sz="160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p:txBody>
      </p:sp>
      <p:sp>
        <p:nvSpPr>
          <p:cNvPr id="10" name="Freeform 6"/>
          <p:cNvSpPr/>
          <p:nvPr/>
        </p:nvSpPr>
        <p:spPr bwMode="auto">
          <a:xfrm flipH="1">
            <a:off x="4959350" y="832485"/>
            <a:ext cx="3723005" cy="1781810"/>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2"/>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Text Box 10"/>
          <p:cNvSpPr txBox="1">
            <a:spLocks noChangeArrowheads="1"/>
          </p:cNvSpPr>
          <p:nvPr/>
        </p:nvSpPr>
        <p:spPr bwMode="auto">
          <a:xfrm>
            <a:off x="5327650" y="843280"/>
            <a:ext cx="3132455" cy="1894840"/>
          </a:xfrm>
          <a:prstGeom prst="rect">
            <a:avLst/>
          </a:prstGeom>
          <a:noFill/>
          <a:ln w="9525">
            <a:noFill/>
            <a:miter lim="800000"/>
          </a:ln>
        </p:spPr>
        <p:txBody>
          <a:bodyPr wrap="square" lIns="34285" tIns="17143" rIns="34285" bIns="17143">
            <a:spAutoFit/>
          </a:bodyPr>
          <a:lstStyle/>
          <a:p>
            <a:pPr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完善性维护</a:t>
            </a:r>
            <a:endParaRPr lang="en-US" sz="12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a:p>
            <a:pPr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mn-ea"/>
              </a:rPr>
              <a:t>为了增加新功能，修改已有功能，改造界面，增加HELP等，而修改软件 —— 完善性维护（perfective maintenance),约占全部维护活动的50~66% ；</a:t>
            </a:r>
            <a:endParaRPr lang="zh-CN" altLang="en-US" sz="900" b="1" dirty="0">
              <a:latin typeface="Arial" panose="020B0604020202020204" pitchFamily="34" charset="0"/>
              <a:ea typeface="楷体_GB2312" pitchFamily="49" charset="-122"/>
            </a:endParaRPr>
          </a:p>
          <a:p>
            <a:pPr defTabSz="815975"/>
            <a:r>
              <a:rPr lang="en-US" sz="9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12" name="Freeform 6"/>
          <p:cNvSpPr/>
          <p:nvPr/>
        </p:nvSpPr>
        <p:spPr bwMode="auto">
          <a:xfrm flipH="1">
            <a:off x="4816475" y="2881630"/>
            <a:ext cx="3866515" cy="165163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3"/>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Text Box 10"/>
          <p:cNvSpPr txBox="1">
            <a:spLocks noChangeArrowheads="1"/>
          </p:cNvSpPr>
          <p:nvPr/>
        </p:nvSpPr>
        <p:spPr bwMode="auto">
          <a:xfrm>
            <a:off x="5184140" y="2705735"/>
            <a:ext cx="3297555" cy="2002790"/>
          </a:xfrm>
          <a:prstGeom prst="rect">
            <a:avLst/>
          </a:prstGeom>
          <a:noFill/>
          <a:ln w="9525">
            <a:noFill/>
            <a:miter lim="800000"/>
          </a:ln>
        </p:spPr>
        <p:txBody>
          <a:bodyPr wrap="square" lIns="34285" tIns="17143" rIns="34285" bIns="17143">
            <a:spAutoFit/>
          </a:bodyPr>
          <a:lstStyle/>
          <a:p>
            <a:pPr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mn-ea"/>
              </a:rPr>
              <a:t>预防性维护</a:t>
            </a:r>
            <a:endParaRPr lang="en-US" sz="12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a:p>
            <a:pPr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mn-ea"/>
              </a:rPr>
              <a:t>为了改进未来的可维护性或可靠性，或为了给未来的改进奠定更好的基础而修改软件 —— 预防性维护(preventive maintenance)，与其它维护活动共占总维护的4%左右。</a:t>
            </a:r>
            <a:endParaRPr lang="en-US" sz="1600">
              <a:solidFill>
                <a:schemeClr val="bg1"/>
              </a:solidFill>
              <a:latin typeface="inpin heiti" panose="00000500000000000000" pitchFamily="2" charset="-122"/>
              <a:ea typeface="inpin heiti" panose="00000500000000000000" pitchFamily="2" charset="-122"/>
              <a:cs typeface="Open Sans" pitchFamily="34" charset="0"/>
            </a:endParaRPr>
          </a:p>
          <a:p>
            <a:pPr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3" name="文本框 37"/>
          <p:cNvSpPr txBox="1"/>
          <p:nvPr userDrawn="1"/>
        </p:nvSpPr>
        <p:spPr>
          <a:xfrm>
            <a:off x="323528" y="289467"/>
            <a:ext cx="20205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软件维护定义</a:t>
            </a:r>
          </a:p>
        </p:txBody>
      </p:sp>
      <p:sp>
        <p:nvSpPr>
          <p:cNvPr id="4" name="动作按钮: 前进或下一项 3">
            <a:hlinkClick r:id="rId3" action="ppaction://hlinksldjump"/>
          </p:cNvPr>
          <p:cNvSpPr/>
          <p:nvPr/>
        </p:nvSpPr>
        <p:spPr>
          <a:xfrm>
            <a:off x="3491865" y="91567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前进或下一项 7">
            <a:hlinkClick r:id="rId4" action="ppaction://hlinksldjump"/>
          </p:cNvPr>
          <p:cNvSpPr/>
          <p:nvPr/>
        </p:nvSpPr>
        <p:spPr>
          <a:xfrm>
            <a:off x="8256270" y="91567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动作按钮: 前进或下一项 14">
            <a:hlinkClick r:id="rId5" action="ppaction://hlinksldjump"/>
          </p:cNvPr>
          <p:cNvSpPr/>
          <p:nvPr/>
        </p:nvSpPr>
        <p:spPr>
          <a:xfrm>
            <a:off x="3491865" y="288163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动作按钮: 前进或下一项 15">
            <a:hlinkClick r:id="rId6" action="ppaction://hlinksldjump"/>
          </p:cNvPr>
          <p:cNvSpPr/>
          <p:nvPr/>
        </p:nvSpPr>
        <p:spPr>
          <a:xfrm>
            <a:off x="8256270" y="299212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500"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P spid="9" grpId="0"/>
      <p:bldP spid="10" grpId="0" bldLvl="0" animBg="1"/>
      <p:bldP spid="11" grpId="0"/>
      <p:bldP spid="12" grpId="0" bldLvl="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02</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631934"/>
            <a:ext cx="2939470"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软件维护的特点</a:t>
            </a: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6895" y="387350"/>
            <a:ext cx="3860800" cy="368300"/>
          </a:xfrm>
          <a:prstGeom prst="rect">
            <a:avLst/>
          </a:prstGeom>
          <a:noFill/>
        </p:spPr>
        <p:txBody>
          <a:bodyPr wrap="none" rtlCol="0" anchor="t">
            <a:spAutoFit/>
          </a:bodyPr>
          <a:lstStyle/>
          <a:p>
            <a:pPr marL="0" lvl="0" indent="0" eaLnBrk="1" hangingPunct="1">
              <a:spcBef>
                <a:spcPct val="50000"/>
              </a:spcBef>
              <a:buClrTx/>
              <a:buSzTx/>
              <a:buFontTx/>
              <a:buNone/>
            </a:pPr>
            <a:r>
              <a:rPr lang="zh-CN" altLang="en-US" b="1" dirty="0">
                <a:latin typeface="楷体_GB2312" pitchFamily="49" charset="-122"/>
                <a:ea typeface="楷体_GB2312" pitchFamily="49" charset="-122"/>
                <a:sym typeface="+mn-ea"/>
              </a:rPr>
              <a:t>非结构化维护与结构化维护</a:t>
            </a:r>
            <a:r>
              <a:rPr lang="zh-CN" altLang="en-US" b="1" dirty="0">
                <a:solidFill>
                  <a:srgbClr val="40458C"/>
                </a:solidFill>
                <a:latin typeface="楷体_GB2312" pitchFamily="49" charset="-122"/>
                <a:ea typeface="楷体_GB2312" pitchFamily="49" charset="-122"/>
                <a:sym typeface="+mn-ea"/>
              </a:rPr>
              <a:t>差别悬殊</a:t>
            </a:r>
            <a:endParaRPr lang="zh-CN" altLang="en-US"/>
          </a:p>
        </p:txBody>
      </p:sp>
      <p:grpSp>
        <p:nvGrpSpPr>
          <p:cNvPr id="10246" name="Group 25"/>
          <p:cNvGrpSpPr/>
          <p:nvPr/>
        </p:nvGrpSpPr>
        <p:grpSpPr>
          <a:xfrm>
            <a:off x="287020" y="1059815"/>
            <a:ext cx="8569325" cy="3024188"/>
            <a:chOff x="158" y="346"/>
            <a:chExt cx="5398" cy="1905"/>
          </a:xfrm>
        </p:grpSpPr>
        <p:sp>
          <p:nvSpPr>
            <p:cNvPr id="10250" name="Text Box 26"/>
            <p:cNvSpPr txBox="1"/>
            <p:nvPr/>
          </p:nvSpPr>
          <p:spPr>
            <a:xfrm>
              <a:off x="431" y="663"/>
              <a:ext cx="1270" cy="231"/>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1800" dirty="0">
                <a:latin typeface="Arial" panose="020B0604020202020204" pitchFamily="34" charset="0"/>
                <a:ea typeface="宋体" panose="02010600030101010101" pitchFamily="2" charset="-122"/>
              </a:endParaRPr>
            </a:p>
          </p:txBody>
        </p:sp>
        <p:sp>
          <p:nvSpPr>
            <p:cNvPr id="10251" name="Line 27"/>
            <p:cNvSpPr/>
            <p:nvPr/>
          </p:nvSpPr>
          <p:spPr>
            <a:xfrm>
              <a:off x="1020" y="663"/>
              <a:ext cx="817" cy="0"/>
            </a:xfrm>
            <a:prstGeom prst="line">
              <a:avLst/>
            </a:prstGeom>
            <a:ln w="9525" cap="flat" cmpd="sng">
              <a:solidFill>
                <a:schemeClr val="tx1"/>
              </a:solidFill>
              <a:prstDash val="solid"/>
              <a:headEnd type="none" w="med" len="med"/>
              <a:tailEnd type="triangle" w="med" len="med"/>
            </a:ln>
          </p:spPr>
        </p:sp>
        <p:sp>
          <p:nvSpPr>
            <p:cNvPr id="10252" name="Rectangle 28"/>
            <p:cNvSpPr/>
            <p:nvPr/>
          </p:nvSpPr>
          <p:spPr>
            <a:xfrm>
              <a:off x="158" y="436"/>
              <a:ext cx="862"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Arial" panose="020B0604020202020204" pitchFamily="34" charset="0"/>
                  <a:ea typeface="宋体" panose="02010600030101010101" pitchFamily="2" charset="-122"/>
                </a:rPr>
                <a:t>维护活动</a:t>
              </a:r>
            </a:p>
          </p:txBody>
        </p:sp>
        <p:sp>
          <p:nvSpPr>
            <p:cNvPr id="10253" name="Text Box 29"/>
            <p:cNvSpPr txBox="1"/>
            <p:nvPr/>
          </p:nvSpPr>
          <p:spPr>
            <a:xfrm>
              <a:off x="1156" y="346"/>
              <a:ext cx="548"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源代码</a:t>
              </a:r>
            </a:p>
          </p:txBody>
        </p:sp>
        <p:sp>
          <p:nvSpPr>
            <p:cNvPr id="10254" name="Rectangle 30"/>
            <p:cNvSpPr/>
            <p:nvPr/>
          </p:nvSpPr>
          <p:spPr>
            <a:xfrm>
              <a:off x="1837" y="482"/>
              <a:ext cx="1179"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评价源代码</a:t>
              </a:r>
            </a:p>
          </p:txBody>
        </p:sp>
        <p:sp>
          <p:nvSpPr>
            <p:cNvPr id="10255" name="Rectangle 31"/>
            <p:cNvSpPr/>
            <p:nvPr/>
          </p:nvSpPr>
          <p:spPr>
            <a:xfrm>
              <a:off x="1837" y="1344"/>
              <a:ext cx="1224"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缺乏文档</a:t>
              </a:r>
            </a:p>
          </p:txBody>
        </p:sp>
        <p:sp>
          <p:nvSpPr>
            <p:cNvPr id="10256" name="Line 32"/>
            <p:cNvSpPr/>
            <p:nvPr/>
          </p:nvSpPr>
          <p:spPr>
            <a:xfrm flipV="1">
              <a:off x="2426" y="754"/>
              <a:ext cx="0" cy="590"/>
            </a:xfrm>
            <a:prstGeom prst="line">
              <a:avLst/>
            </a:prstGeom>
            <a:ln w="9525" cap="flat" cmpd="sng">
              <a:solidFill>
                <a:schemeClr val="tx1"/>
              </a:solidFill>
              <a:prstDash val="solid"/>
              <a:headEnd type="none" w="med" len="med"/>
              <a:tailEnd type="triangle" w="med" len="med"/>
            </a:ln>
          </p:spPr>
        </p:sp>
        <p:sp>
          <p:nvSpPr>
            <p:cNvPr id="10257" name="Rectangle 33"/>
            <p:cNvSpPr/>
            <p:nvPr/>
          </p:nvSpPr>
          <p:spPr>
            <a:xfrm>
              <a:off x="3560" y="481"/>
              <a:ext cx="1996" cy="99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软件结构、全程数据结构、</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系统接口、性能</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和（或）设计约束等</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微妙的特点是难于搞清的</a:t>
              </a:r>
            </a:p>
          </p:txBody>
        </p:sp>
        <p:sp>
          <p:nvSpPr>
            <p:cNvPr id="10258" name="Line 34"/>
            <p:cNvSpPr/>
            <p:nvPr/>
          </p:nvSpPr>
          <p:spPr>
            <a:xfrm>
              <a:off x="3016" y="663"/>
              <a:ext cx="544" cy="227"/>
            </a:xfrm>
            <a:prstGeom prst="line">
              <a:avLst/>
            </a:prstGeom>
            <a:ln w="9525" cap="flat" cmpd="sng">
              <a:solidFill>
                <a:schemeClr val="tx1"/>
              </a:solidFill>
              <a:prstDash val="solid"/>
              <a:headEnd type="none" w="med" len="med"/>
              <a:tailEnd type="triangle" w="med" len="med"/>
            </a:ln>
          </p:spPr>
        </p:sp>
        <p:sp>
          <p:nvSpPr>
            <p:cNvPr id="10259" name="Text Box 35"/>
            <p:cNvSpPr txBox="1"/>
            <p:nvPr/>
          </p:nvSpPr>
          <p:spPr>
            <a:xfrm>
              <a:off x="3094" y="440"/>
              <a:ext cx="404"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导致</a:t>
              </a:r>
            </a:p>
          </p:txBody>
        </p:sp>
        <p:sp>
          <p:nvSpPr>
            <p:cNvPr id="10260" name="Rectangle 36"/>
            <p:cNvSpPr/>
            <p:nvPr/>
          </p:nvSpPr>
          <p:spPr>
            <a:xfrm>
              <a:off x="3470" y="1797"/>
              <a:ext cx="2086" cy="45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不能进行回归测试</a:t>
              </a:r>
            </a:p>
          </p:txBody>
        </p:sp>
        <p:sp>
          <p:nvSpPr>
            <p:cNvPr id="10261" name="Line 37"/>
            <p:cNvSpPr/>
            <p:nvPr/>
          </p:nvSpPr>
          <p:spPr>
            <a:xfrm>
              <a:off x="3016" y="799"/>
              <a:ext cx="454" cy="1043"/>
            </a:xfrm>
            <a:prstGeom prst="line">
              <a:avLst/>
            </a:prstGeom>
            <a:ln w="9525" cap="flat" cmpd="sng">
              <a:solidFill>
                <a:schemeClr val="tx1"/>
              </a:solidFill>
              <a:prstDash val="solid"/>
              <a:headEnd type="none" w="med" len="med"/>
              <a:tailEnd type="triangle" w="med" len="med"/>
            </a:ln>
          </p:spPr>
        </p:sp>
        <p:sp>
          <p:nvSpPr>
            <p:cNvPr id="10262" name="Text Box 38"/>
            <p:cNvSpPr txBox="1"/>
            <p:nvPr/>
          </p:nvSpPr>
          <p:spPr>
            <a:xfrm>
              <a:off x="3107" y="931"/>
              <a:ext cx="404"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导致</a:t>
              </a:r>
            </a:p>
          </p:txBody>
        </p:sp>
      </p:grpSp>
      <p:sp>
        <p:nvSpPr>
          <p:cNvPr id="92" name="文本框 91"/>
          <p:cNvSpPr txBox="1"/>
          <p:nvPr/>
        </p:nvSpPr>
        <p:spPr>
          <a:xfrm>
            <a:off x="182245" y="4084320"/>
            <a:ext cx="4550410" cy="368300"/>
          </a:xfrm>
          <a:prstGeom prst="rect">
            <a:avLst/>
          </a:prstGeom>
          <a:noFill/>
        </p:spPr>
        <p:txBody>
          <a:bodyPr wrap="none" rtlCol="0" anchor="t">
            <a:spAutoFit/>
          </a:bodyPr>
          <a:lstStyle/>
          <a:p>
            <a:r>
              <a:rPr lang="zh-CN" altLang="en-US" b="1" dirty="0">
                <a:solidFill>
                  <a:srgbClr val="000000"/>
                </a:solidFill>
                <a:latin typeface="Arial" panose="020B0604020202020204" pitchFamily="34" charset="0"/>
                <a:ea typeface="楷体_GB2312" pitchFamily="49" charset="-122"/>
                <a:sym typeface="+mn-ea"/>
              </a:rPr>
              <a:t>原因：没有使用良好定义的方法学开发出来</a:t>
            </a:r>
            <a:endParaRPr lang="zh-CN" altLang="en-US"/>
          </a:p>
        </p:txBody>
      </p:sp>
      <p:sp>
        <p:nvSpPr>
          <p:cNvPr id="93" name="文本框 92"/>
          <p:cNvSpPr txBox="1"/>
          <p:nvPr/>
        </p:nvSpPr>
        <p:spPr>
          <a:xfrm>
            <a:off x="182245" y="4452620"/>
            <a:ext cx="8868410" cy="645160"/>
          </a:xfrm>
          <a:prstGeom prst="rect">
            <a:avLst/>
          </a:prstGeom>
          <a:noFill/>
        </p:spPr>
        <p:txBody>
          <a:bodyPr wrap="square" rtlCol="0" anchor="t">
            <a:spAutoFit/>
          </a:bodyPr>
          <a:lstStyle/>
          <a:p>
            <a:pPr marL="0" lvl="0" indent="0" eaLnBrk="1" hangingPunct="1">
              <a:spcBef>
                <a:spcPct val="0"/>
              </a:spcBef>
              <a:buClrTx/>
              <a:buSzTx/>
              <a:buFontTx/>
              <a:buNone/>
            </a:pPr>
            <a:r>
              <a:rPr lang="zh-CN" altLang="en-US" b="1" dirty="0">
                <a:solidFill>
                  <a:srgbClr val="FF3300"/>
                </a:solidFill>
                <a:latin typeface="Arial" panose="020B0604020202020204" pitchFamily="34" charset="0"/>
                <a:ea typeface="楷体_GB2312" pitchFamily="49" charset="-122"/>
                <a:sym typeface="+mn-ea"/>
              </a:rPr>
              <a:t>回归测试</a:t>
            </a:r>
            <a:r>
              <a:rPr lang="zh-CN" altLang="en-US" b="1" dirty="0">
                <a:solidFill>
                  <a:srgbClr val="000000"/>
                </a:solidFill>
                <a:latin typeface="Arial" panose="020B0604020202020204" pitchFamily="34" charset="0"/>
                <a:ea typeface="楷体_GB2312" pitchFamily="49" charset="-122"/>
                <a:sym typeface="+mn-ea"/>
              </a:rPr>
              <a:t>：为了保证所做的修改没有在以前可以正常使用的软件功能中引入错误而重复过去做过的测试。</a:t>
            </a:r>
            <a:endParaRPr lang="zh-CN" altLang="en-US"/>
          </a:p>
        </p:txBody>
      </p:sp>
    </p:spTree>
  </p:cSld>
  <p:clrMapOvr>
    <a:masterClrMapping/>
  </p:clrMapOvr>
  <p:transition spd="med" advClick="0"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p:nvPr/>
        </p:nvSpPr>
        <p:spPr>
          <a:xfrm>
            <a:off x="468313" y="114618"/>
            <a:ext cx="8207375" cy="457200"/>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dirty="0">
                <a:latin typeface="楷体_GB2312" pitchFamily="49" charset="-122"/>
                <a:ea typeface="楷体_GB2312" pitchFamily="49" charset="-122"/>
              </a:rPr>
              <a:t>如果有一个</a:t>
            </a:r>
            <a:r>
              <a:rPr lang="zh-CN" altLang="en-US" sz="2400" b="1" dirty="0">
                <a:solidFill>
                  <a:srgbClr val="FF3300"/>
                </a:solidFill>
                <a:latin typeface="楷体_GB2312" pitchFamily="49" charset="-122"/>
                <a:ea typeface="楷体_GB2312" pitchFamily="49" charset="-122"/>
              </a:rPr>
              <a:t>完整的软件配置</a:t>
            </a:r>
            <a:r>
              <a:rPr lang="zh-CN" altLang="en-US" sz="2400" b="1" dirty="0">
                <a:latin typeface="楷体_GB2312" pitchFamily="49" charset="-122"/>
                <a:ea typeface="楷体_GB2312" pitchFamily="49" charset="-122"/>
              </a:rPr>
              <a:t>存在</a:t>
            </a:r>
            <a:r>
              <a:rPr lang="en-US" altLang="zh-CN" sz="2400" b="1" dirty="0">
                <a:latin typeface="楷体_GB2312" pitchFamily="49" charset="-122"/>
                <a:ea typeface="楷体_GB2312" pitchFamily="49" charset="-122"/>
              </a:rPr>
              <a:t>:</a:t>
            </a:r>
          </a:p>
        </p:txBody>
      </p:sp>
      <p:grpSp>
        <p:nvGrpSpPr>
          <p:cNvPr id="11270" name="Group 5"/>
          <p:cNvGrpSpPr/>
          <p:nvPr/>
        </p:nvGrpSpPr>
        <p:grpSpPr>
          <a:xfrm>
            <a:off x="322263" y="572135"/>
            <a:ext cx="8642350" cy="4392613"/>
            <a:chOff x="158" y="346"/>
            <a:chExt cx="5444" cy="2767"/>
          </a:xfrm>
        </p:grpSpPr>
        <p:sp>
          <p:nvSpPr>
            <p:cNvPr id="11272" name="Text Box 6"/>
            <p:cNvSpPr txBox="1"/>
            <p:nvPr/>
          </p:nvSpPr>
          <p:spPr>
            <a:xfrm>
              <a:off x="431" y="663"/>
              <a:ext cx="1270" cy="231"/>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1800" dirty="0">
                <a:latin typeface="Arial" panose="020B0604020202020204" pitchFamily="34" charset="0"/>
                <a:ea typeface="宋体" panose="02010600030101010101" pitchFamily="2" charset="-122"/>
              </a:endParaRPr>
            </a:p>
          </p:txBody>
        </p:sp>
        <p:sp>
          <p:nvSpPr>
            <p:cNvPr id="11273" name="Line 7"/>
            <p:cNvSpPr/>
            <p:nvPr/>
          </p:nvSpPr>
          <p:spPr>
            <a:xfrm>
              <a:off x="1020" y="663"/>
              <a:ext cx="817" cy="0"/>
            </a:xfrm>
            <a:prstGeom prst="line">
              <a:avLst/>
            </a:prstGeom>
            <a:ln w="9525" cap="flat" cmpd="sng">
              <a:solidFill>
                <a:schemeClr val="tx1"/>
              </a:solidFill>
              <a:prstDash val="solid"/>
              <a:headEnd type="none" w="med" len="med"/>
              <a:tailEnd type="triangle" w="med" len="med"/>
            </a:ln>
          </p:spPr>
        </p:sp>
        <p:sp>
          <p:nvSpPr>
            <p:cNvPr id="11274" name="Rectangle 8"/>
            <p:cNvSpPr/>
            <p:nvPr/>
          </p:nvSpPr>
          <p:spPr>
            <a:xfrm>
              <a:off x="158" y="436"/>
              <a:ext cx="862"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Arial" panose="020B0604020202020204" pitchFamily="34" charset="0"/>
                  <a:ea typeface="宋体" panose="02010600030101010101" pitchFamily="2" charset="-122"/>
                </a:rPr>
                <a:t>维护活动</a:t>
              </a:r>
            </a:p>
          </p:txBody>
        </p:sp>
        <p:sp>
          <p:nvSpPr>
            <p:cNvPr id="11275" name="Text Box 9"/>
            <p:cNvSpPr txBox="1"/>
            <p:nvPr/>
          </p:nvSpPr>
          <p:spPr>
            <a:xfrm>
              <a:off x="1111" y="346"/>
              <a:ext cx="692"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设计文档</a:t>
              </a:r>
            </a:p>
          </p:txBody>
        </p:sp>
        <p:sp>
          <p:nvSpPr>
            <p:cNvPr id="11276" name="Rectangle 10"/>
            <p:cNvSpPr/>
            <p:nvPr/>
          </p:nvSpPr>
          <p:spPr>
            <a:xfrm>
              <a:off x="1837" y="482"/>
              <a:ext cx="1179"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评价设计文档</a:t>
              </a:r>
            </a:p>
          </p:txBody>
        </p:sp>
        <p:sp>
          <p:nvSpPr>
            <p:cNvPr id="11277" name="Rectangle 11"/>
            <p:cNvSpPr/>
            <p:nvPr/>
          </p:nvSpPr>
          <p:spPr>
            <a:xfrm>
              <a:off x="1837" y="1344"/>
              <a:ext cx="1224" cy="4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具有设计文档</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测试文档</a:t>
              </a:r>
            </a:p>
          </p:txBody>
        </p:sp>
        <p:sp>
          <p:nvSpPr>
            <p:cNvPr id="11278" name="Line 12"/>
            <p:cNvSpPr/>
            <p:nvPr/>
          </p:nvSpPr>
          <p:spPr>
            <a:xfrm flipV="1">
              <a:off x="2426" y="754"/>
              <a:ext cx="0" cy="590"/>
            </a:xfrm>
            <a:prstGeom prst="line">
              <a:avLst/>
            </a:prstGeom>
            <a:ln w="9525" cap="flat" cmpd="sng">
              <a:solidFill>
                <a:schemeClr val="tx1"/>
              </a:solidFill>
              <a:prstDash val="solid"/>
              <a:headEnd type="none" w="med" len="med"/>
              <a:tailEnd type="triangle" w="med" len="med"/>
            </a:ln>
          </p:spPr>
        </p:sp>
        <p:sp>
          <p:nvSpPr>
            <p:cNvPr id="11279" name="Rectangle 13"/>
            <p:cNvSpPr/>
            <p:nvPr/>
          </p:nvSpPr>
          <p:spPr>
            <a:xfrm>
              <a:off x="3560" y="481"/>
              <a:ext cx="1996" cy="99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solidFill>
                    <a:srgbClr val="FF6699"/>
                  </a:solidFill>
                  <a:latin typeface="Arial" panose="020B0604020202020204" pitchFamily="34" charset="0"/>
                  <a:ea typeface="宋体" panose="02010600030101010101" pitchFamily="2" charset="-122"/>
                </a:rPr>
                <a:t>可确定</a:t>
              </a:r>
              <a:r>
                <a:rPr lang="zh-CN" altLang="en-US" sz="2000" b="1" dirty="0">
                  <a:latin typeface="Arial" panose="020B0604020202020204" pitchFamily="34" charset="0"/>
                  <a:ea typeface="宋体" panose="02010600030101010101" pitchFamily="2" charset="-122"/>
                </a:rPr>
                <a:t>软件结构、</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全程数据结构、</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系统接口、性能</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和（或）设计约束</a:t>
              </a:r>
            </a:p>
          </p:txBody>
        </p:sp>
        <p:sp>
          <p:nvSpPr>
            <p:cNvPr id="11280" name="Line 14"/>
            <p:cNvSpPr/>
            <p:nvPr/>
          </p:nvSpPr>
          <p:spPr>
            <a:xfrm>
              <a:off x="3016" y="663"/>
              <a:ext cx="544" cy="227"/>
            </a:xfrm>
            <a:prstGeom prst="line">
              <a:avLst/>
            </a:prstGeom>
            <a:ln w="9525" cap="flat" cmpd="sng">
              <a:solidFill>
                <a:schemeClr val="tx1"/>
              </a:solidFill>
              <a:prstDash val="solid"/>
              <a:headEnd type="none" w="med" len="med"/>
              <a:tailEnd type="triangle" w="med" len="med"/>
            </a:ln>
          </p:spPr>
        </p:sp>
        <p:sp>
          <p:nvSpPr>
            <p:cNvPr id="11281" name="Rectangle 15"/>
            <p:cNvSpPr/>
            <p:nvPr/>
          </p:nvSpPr>
          <p:spPr>
            <a:xfrm>
              <a:off x="3516" y="2659"/>
              <a:ext cx="2086" cy="45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能进行回归测试</a:t>
              </a:r>
            </a:p>
          </p:txBody>
        </p:sp>
        <p:sp>
          <p:nvSpPr>
            <p:cNvPr id="11282" name="Rectangle 16"/>
            <p:cNvSpPr/>
            <p:nvPr/>
          </p:nvSpPr>
          <p:spPr>
            <a:xfrm>
              <a:off x="3651" y="1706"/>
              <a:ext cx="1678" cy="40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修改源代码</a:t>
              </a:r>
            </a:p>
          </p:txBody>
        </p:sp>
        <p:sp>
          <p:nvSpPr>
            <p:cNvPr id="11283" name="Line 17"/>
            <p:cNvSpPr/>
            <p:nvPr/>
          </p:nvSpPr>
          <p:spPr>
            <a:xfrm>
              <a:off x="3016" y="754"/>
              <a:ext cx="635" cy="952"/>
            </a:xfrm>
            <a:prstGeom prst="line">
              <a:avLst/>
            </a:prstGeom>
            <a:ln w="9525" cap="flat" cmpd="sng">
              <a:solidFill>
                <a:schemeClr val="tx1"/>
              </a:solidFill>
              <a:prstDash val="solid"/>
              <a:headEnd type="none" w="med" len="med"/>
              <a:tailEnd type="triangle" w="med" len="med"/>
            </a:ln>
          </p:spPr>
        </p:sp>
        <p:sp>
          <p:nvSpPr>
            <p:cNvPr id="11284" name="Line 18"/>
            <p:cNvSpPr/>
            <p:nvPr/>
          </p:nvSpPr>
          <p:spPr>
            <a:xfrm>
              <a:off x="2925" y="799"/>
              <a:ext cx="726" cy="1860"/>
            </a:xfrm>
            <a:prstGeom prst="line">
              <a:avLst/>
            </a:prstGeom>
            <a:ln w="9525" cap="flat" cmpd="sng">
              <a:solidFill>
                <a:schemeClr val="tx1"/>
              </a:solidFill>
              <a:prstDash val="solid"/>
              <a:headEnd type="none" w="med" len="med"/>
              <a:tailEnd type="triangle" w="med" len="med"/>
            </a:ln>
          </p:spPr>
        </p:sp>
      </p:grpSp>
      <p:sp>
        <p:nvSpPr>
          <p:cNvPr id="11271" name="Rectangle 19"/>
          <p:cNvSpPr/>
          <p:nvPr/>
        </p:nvSpPr>
        <p:spPr>
          <a:xfrm>
            <a:off x="251143" y="3913823"/>
            <a:ext cx="4608512" cy="822325"/>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dirty="0">
                <a:solidFill>
                  <a:srgbClr val="FF3300"/>
                </a:solidFill>
                <a:latin typeface="楷体_GB2312" pitchFamily="49" charset="-122"/>
                <a:ea typeface="楷体_GB2312" pitchFamily="49" charset="-122"/>
              </a:rPr>
              <a:t>结构化维护</a:t>
            </a:r>
            <a:r>
              <a:rPr lang="zh-CN" altLang="en-US" sz="2400" b="1" dirty="0">
                <a:solidFill>
                  <a:srgbClr val="000000"/>
                </a:solidFill>
                <a:latin typeface="楷体_GB2312" pitchFamily="49" charset="-122"/>
                <a:ea typeface="楷体_GB2312" pitchFamily="49" charset="-122"/>
              </a:rPr>
              <a:t>，它是在软件开发的早期应用软件工程方法学的结果</a:t>
            </a:r>
          </a:p>
        </p:txBody>
      </p:sp>
    </p:spTree>
  </p:cSld>
  <p:clrMapOvr>
    <a:masterClrMapping/>
  </p:clrMapOvr>
  <p:transition spd="med" advClick="0"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3525" y="179070"/>
            <a:ext cx="1791970" cy="312420"/>
          </a:xfrm>
          <a:prstGeom prst="rect">
            <a:avLst/>
          </a:prstGeom>
          <a:noFill/>
        </p:spPr>
        <p:txBody>
          <a:bodyPr wrap="none" rtlCol="0" anchor="t">
            <a:spAutoFit/>
          </a:bodyPr>
          <a:lstStyle/>
          <a:p>
            <a:pPr marL="0" lvl="0" indent="0" eaLnBrk="1" hangingPunct="1">
              <a:lnSpc>
                <a:spcPct val="80000"/>
              </a:lnSpc>
              <a:spcBef>
                <a:spcPct val="0"/>
              </a:spcBef>
              <a:buClr>
                <a:schemeClr val="bg2"/>
              </a:buClr>
              <a:buSzPct val="75000"/>
              <a:buFont typeface="Wingdings" panose="05000000000000000000" pitchFamily="2" charset="2"/>
              <a:buNone/>
            </a:pPr>
            <a:r>
              <a:rPr lang="zh-CN" altLang="en-US" b="1" dirty="0">
                <a:solidFill>
                  <a:srgbClr val="40458C"/>
                </a:solidFill>
                <a:latin typeface="Times New Roman" panose="02020603050405020304" pitchFamily="18" charset="0"/>
                <a:ea typeface="楷体_GB2312" pitchFamily="49" charset="-122"/>
                <a:sym typeface="+mn-ea"/>
              </a:rPr>
              <a:t>维护的代价高昂</a:t>
            </a:r>
            <a:endParaRPr lang="zh-CN" altLang="en-US"/>
          </a:p>
        </p:txBody>
      </p:sp>
      <p:sp>
        <p:nvSpPr>
          <p:cNvPr id="12290" name="Rectangle 3"/>
          <p:cNvSpPr>
            <a:spLocks noGrp="1"/>
          </p:cNvSpPr>
          <p:nvPr/>
        </p:nvSpPr>
        <p:spPr>
          <a:xfrm>
            <a:off x="370840" y="564515"/>
            <a:ext cx="8621395" cy="4109720"/>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在过去的几十年中，软件维护的费用稳步上升。</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1970</a:t>
            </a:r>
            <a:r>
              <a:rPr lang="zh-CN" altLang="en-US" sz="2400" b="1" dirty="0">
                <a:latin typeface="楷体_GB2312" pitchFamily="49" charset="-122"/>
                <a:ea typeface="楷体_GB2312" pitchFamily="49" charset="-122"/>
              </a:rPr>
              <a:t>年用于维护已有软件的费用只占软件总预算的</a:t>
            </a:r>
            <a:r>
              <a:rPr lang="en-US" altLang="zh-CN" sz="2400" b="1" dirty="0">
                <a:latin typeface="楷体_GB2312" pitchFamily="49" charset="-122"/>
                <a:ea typeface="楷体_GB2312" pitchFamily="49" charset="-122"/>
              </a:rPr>
              <a:t>35%</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40%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1980</a:t>
            </a:r>
            <a:r>
              <a:rPr lang="zh-CN" altLang="en-US" sz="2400" b="1" dirty="0">
                <a:latin typeface="楷体_GB2312" pitchFamily="49" charset="-122"/>
                <a:ea typeface="楷体_GB2312" pitchFamily="49" charset="-122"/>
              </a:rPr>
              <a:t>年上升为</a:t>
            </a:r>
            <a:r>
              <a:rPr lang="en-US" altLang="zh-CN" sz="2400" b="1" dirty="0">
                <a:latin typeface="楷体_GB2312" pitchFamily="49" charset="-122"/>
                <a:ea typeface="楷体_GB2312" pitchFamily="49" charset="-122"/>
              </a:rPr>
              <a:t>40%</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60%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1990</a:t>
            </a:r>
            <a:r>
              <a:rPr lang="zh-CN" altLang="en-US" sz="2400" b="1" dirty="0">
                <a:latin typeface="楷体_GB2312" pitchFamily="49" charset="-122"/>
                <a:ea typeface="楷体_GB2312" pitchFamily="49" charset="-122"/>
              </a:rPr>
              <a:t>年上升为</a:t>
            </a:r>
            <a:r>
              <a:rPr lang="en-US" altLang="zh-CN" sz="2400" b="1" dirty="0">
                <a:latin typeface="楷体_GB2312" pitchFamily="49" charset="-122"/>
                <a:ea typeface="楷体_GB2312" pitchFamily="49" charset="-122"/>
              </a:rPr>
              <a:t>70%</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80%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endParaRPr lang="zh-CN" altLang="en-US" sz="1200" b="1" dirty="0">
              <a:latin typeface="楷体_GB2312" pitchFamily="49" charset="-122"/>
              <a:ea typeface="楷体_GB2312" pitchFamily="49" charset="-122"/>
            </a:endParaRPr>
          </a:p>
          <a:p>
            <a:pPr eaLnBrk="1" hangingPunct="1">
              <a:lnSpc>
                <a:spcPct val="80000"/>
              </a:lnSpc>
              <a:buFont typeface="Wingdings" panose="05000000000000000000" pitchFamily="2" charset="2"/>
              <a:buChar char="l"/>
            </a:pPr>
            <a:r>
              <a:rPr lang="zh-CN" altLang="en-US" sz="2400" b="1" dirty="0">
                <a:solidFill>
                  <a:srgbClr val="FF3300"/>
                </a:solidFill>
                <a:latin typeface="楷体_GB2312" pitchFamily="49" charset="-122"/>
                <a:ea typeface="楷体_GB2312" pitchFamily="49" charset="-122"/>
              </a:rPr>
              <a:t>有形代价</a:t>
            </a:r>
            <a:r>
              <a:rPr lang="zh-CN" altLang="en-US" sz="2400" b="1" dirty="0">
                <a:latin typeface="楷体_GB2312" pitchFamily="49" charset="-122"/>
                <a:ea typeface="楷体_GB2312" pitchFamily="49" charset="-122"/>
              </a:rPr>
              <a:t>：费用已上升至总预算的</a:t>
            </a:r>
            <a:r>
              <a:rPr lang="en-US" altLang="zh-CN" sz="2400" b="1" dirty="0">
                <a:latin typeface="楷体_GB2312" pitchFamily="49" charset="-122"/>
                <a:ea typeface="楷体_GB2312" pitchFamily="49" charset="-122"/>
              </a:rPr>
              <a:t>80%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维护费用只不过是软件维护的最明显的代价，还有一些</a:t>
            </a:r>
            <a:r>
              <a:rPr lang="zh-CN" altLang="en-US" sz="2400" b="1" dirty="0">
                <a:solidFill>
                  <a:srgbClr val="FF3300"/>
                </a:solidFill>
                <a:latin typeface="楷体_GB2312" pitchFamily="49" charset="-122"/>
                <a:ea typeface="楷体_GB2312" pitchFamily="49" charset="-122"/>
              </a:rPr>
              <a:t>无形代价</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Char char="l"/>
            </a:pPr>
            <a:r>
              <a:rPr lang="zh-CN" altLang="en-US" sz="2400" b="1" dirty="0">
                <a:solidFill>
                  <a:srgbClr val="FF3300"/>
                </a:solidFill>
                <a:latin typeface="楷体_GB2312" pitchFamily="49" charset="-122"/>
                <a:ea typeface="楷体_GB2312" pitchFamily="49" charset="-122"/>
              </a:rPr>
              <a:t>无形代价</a:t>
            </a:r>
            <a:r>
              <a:rPr lang="zh-CN" altLang="en-US" sz="2400" b="1" dirty="0">
                <a:latin typeface="楷体_GB2312" pitchFamily="49" charset="-122"/>
                <a:ea typeface="楷体_GB2312" pitchFamily="49" charset="-122"/>
              </a:rPr>
              <a:t>：</a:t>
            </a:r>
            <a:endParaRPr lang="zh-CN" altLang="en-US" sz="1800" b="1" dirty="0">
              <a:latin typeface="楷体_GB2312" pitchFamily="49" charset="-122"/>
              <a:ea typeface="楷体_GB2312" pitchFamily="49" charset="-122"/>
            </a:endParaRPr>
          </a:p>
          <a:p>
            <a:pPr eaLnBrk="1" hangingPunct="1">
              <a:buFont typeface="Wingdings" panose="05000000000000000000" pitchFamily="2" charset="2"/>
              <a:buNone/>
            </a:pPr>
            <a:r>
              <a:rPr lang="zh-CN" altLang="en-US" sz="18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a</a:t>
            </a:r>
            <a:r>
              <a:rPr lang="en-US" altLang="zh-CN" sz="2400" b="1" dirty="0">
                <a:solidFill>
                  <a:srgbClr val="0000CC"/>
                </a:solidFill>
                <a:latin typeface="楷体_GB2312" pitchFamily="49" charset="-122"/>
                <a:ea typeface="楷体_GB2312" pitchFamily="49" charset="-122"/>
              </a:rPr>
              <a:t>.</a:t>
            </a:r>
            <a:r>
              <a:rPr lang="zh-CN" altLang="en-US" sz="2400" b="1" dirty="0">
                <a:solidFill>
                  <a:srgbClr val="0000CC"/>
                </a:solidFill>
                <a:latin typeface="楷体_GB2312" pitchFamily="49" charset="-122"/>
                <a:ea typeface="楷体_GB2312" pitchFamily="49" charset="-122"/>
              </a:rPr>
              <a:t>可用的资源必须供维护任务使用，以致耽误甚至丧失了开发新软件的良机</a:t>
            </a:r>
            <a:r>
              <a:rPr lang="en-US" altLang="zh-CN" sz="2400" b="1" dirty="0">
                <a:solidFill>
                  <a:srgbClr val="0000CC"/>
                </a:solidFill>
                <a:latin typeface="楷体_GB2312" pitchFamily="49" charset="-122"/>
                <a:ea typeface="楷体_GB2312" pitchFamily="49" charset="-122"/>
              </a:rPr>
              <a:t>;</a:t>
            </a:r>
          </a:p>
          <a:p>
            <a:pPr eaLnBrk="1" hangingPunct="1">
              <a:buFont typeface="Wingdings" panose="05000000000000000000" pitchFamily="2" charset="2"/>
              <a:buNone/>
            </a:pPr>
            <a:r>
              <a:rPr lang="en-US" altLang="zh-CN" sz="2400" b="1" dirty="0">
                <a:solidFill>
                  <a:srgbClr val="0000CC"/>
                </a:solidFill>
                <a:latin typeface="楷体_GB2312" pitchFamily="49" charset="-122"/>
                <a:ea typeface="楷体_GB2312" pitchFamily="49" charset="-122"/>
              </a:rPr>
              <a:t> b.</a:t>
            </a:r>
            <a:r>
              <a:rPr lang="zh-CN" altLang="en-US" sz="2400" b="1" dirty="0">
                <a:solidFill>
                  <a:srgbClr val="0000CC"/>
                </a:solidFill>
                <a:latin typeface="楷体_GB2312" pitchFamily="49" charset="-122"/>
                <a:ea typeface="楷体_GB2312" pitchFamily="49" charset="-122"/>
              </a:rPr>
              <a:t>当看来合理的有关改错或修改的要求不能及时满足时将引起用户不满；</a:t>
            </a:r>
          </a:p>
        </p:txBody>
      </p:sp>
    </p:spTree>
  </p:cSld>
  <p:clrMapOvr>
    <a:masterClrMapping/>
  </p:clrMapOvr>
  <p:transition spd="med" advClick="0" advTm="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年度工作总结"/>
  <p:tag name="ISPRING_SCORM_RATE_SLIDES" val="0"/>
  <p:tag name="ISPRING_SCORM_RATE_QUIZZES" val="0"/>
  <p:tag name="ISPRING_SCORM_PASSING_SCORE" val="0.000000"/>
  <p:tag name="ISPRING_ULTRA_SCORM_COURSE_ID" val="FDC0946D-DD76-4DA3-BA6E-E972CB53F3CC"/>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第九批作品\217675"/>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自定义 18">
      <a:dk1>
        <a:sysClr val="windowText" lastClr="000000"/>
      </a:dk1>
      <a:lt1>
        <a:sysClr val="window" lastClr="FFFFFF"/>
      </a:lt1>
      <a:dk2>
        <a:srgbClr val="5A6378"/>
      </a:dk2>
      <a:lt2>
        <a:srgbClr val="7F7F7F"/>
      </a:lt2>
      <a:accent1>
        <a:srgbClr val="0070C0"/>
      </a:accent1>
      <a:accent2>
        <a:srgbClr val="00B0F0"/>
      </a:accent2>
      <a:accent3>
        <a:srgbClr val="0070C0"/>
      </a:accent3>
      <a:accent4>
        <a:srgbClr val="00B0F0"/>
      </a:accent4>
      <a:accent5>
        <a:srgbClr val="0070C0"/>
      </a:accent5>
      <a:accent6>
        <a:srgbClr val="00B0F0"/>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Words>
  <Application>Microsoft Office PowerPoint</Application>
  <PresentationFormat>全屏显示(16:9)</PresentationFormat>
  <Paragraphs>160</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inpin heiti</vt:lpstr>
      <vt:lpstr>楷体_GB2312</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Jerry GK</cp:lastModifiedBy>
  <cp:revision>393</cp:revision>
  <dcterms:created xsi:type="dcterms:W3CDTF">2014-11-09T01:07:00Z</dcterms:created>
  <dcterms:modified xsi:type="dcterms:W3CDTF">2019-05-12T12:32:40Z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