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64" r:id="rId3"/>
    <p:sldMasterId id="2147483676" r:id="rId4"/>
    <p:sldMasterId id="2147483688" r:id="rId5"/>
  </p:sldMasterIdLst>
  <p:notesMasterIdLst>
    <p:notesMasterId r:id="rId32"/>
  </p:notesMasterIdLst>
  <p:sldIdLst>
    <p:sldId id="314" r:id="rId6"/>
    <p:sldId id="318" r:id="rId7"/>
    <p:sldId id="319" r:id="rId8"/>
    <p:sldId id="348" r:id="rId9"/>
    <p:sldId id="349" r:id="rId10"/>
    <p:sldId id="377" r:id="rId11"/>
    <p:sldId id="268" r:id="rId12"/>
    <p:sldId id="382" r:id="rId13"/>
    <p:sldId id="385" r:id="rId14"/>
    <p:sldId id="384" r:id="rId15"/>
    <p:sldId id="386" r:id="rId16"/>
    <p:sldId id="323" r:id="rId17"/>
    <p:sldId id="379" r:id="rId18"/>
    <p:sldId id="378" r:id="rId19"/>
    <p:sldId id="380" r:id="rId20"/>
    <p:sldId id="381" r:id="rId21"/>
    <p:sldId id="324" r:id="rId22"/>
    <p:sldId id="283" r:id="rId23"/>
    <p:sldId id="284" r:id="rId24"/>
    <p:sldId id="355" r:id="rId25"/>
    <p:sldId id="356" r:id="rId26"/>
    <p:sldId id="357" r:id="rId27"/>
    <p:sldId id="325" r:id="rId28"/>
    <p:sldId id="292" r:id="rId29"/>
    <p:sldId id="387" r:id="rId30"/>
    <p:sldId id="31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FDE"/>
    <a:srgbClr val="9DC3E6"/>
    <a:srgbClr val="8CC345"/>
    <a:srgbClr val="009900"/>
    <a:srgbClr val="004C41"/>
    <a:srgbClr val="003300"/>
    <a:srgbClr val="EFEFF0"/>
    <a:srgbClr val="38424F"/>
    <a:srgbClr val="FF729D"/>
    <a:srgbClr val="CF3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94913" autoAdjust="0"/>
  </p:normalViewPr>
  <p:slideViewPr>
    <p:cSldViewPr snapToGrid="0" showGuides="1">
      <p:cViewPr varScale="1">
        <p:scale>
          <a:sx n="78" d="100"/>
          <a:sy n="78" d="100"/>
        </p:scale>
        <p:origin x="132" y="264"/>
      </p:cViewPr>
      <p:guideLst>
        <p:guide orient="horz" pos="2160"/>
        <p:guide pos="3840"/>
      </p:guideLst>
    </p:cSldViewPr>
  </p:slideViewPr>
  <p:notesTextViewPr>
    <p:cViewPr>
      <p:scale>
        <a:sx n="1" d="1"/>
        <a:sy n="1" d="1"/>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CC1C8-498F-4F87-8FBC-84609E60CFB9}"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B9D0F-9225-4952-8434-38C29095FB5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25</a:t>
            </a:fld>
            <a:endParaRPr lang="zh-CN" altLang="en-US"/>
          </a:p>
        </p:txBody>
      </p:sp>
    </p:spTree>
    <p:extLst>
      <p:ext uri="{BB962C8B-B14F-4D97-AF65-F5344CB8AC3E}">
        <p14:creationId xmlns:p14="http://schemas.microsoft.com/office/powerpoint/2010/main" val="150093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4</a:t>
            </a:fld>
            <a:endParaRPr lang="zh-CN" altLang="en-US" sz="1200"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vert="horz" wrap="square" lIns="91440" tIns="45720" rIns="91440" bIns="45720" anchor="t"/>
          <a:lstStyle/>
          <a:p>
            <a:pPr lvl="0" eaLnBrk="1" hangingPunct="1"/>
            <a:r>
              <a:rPr lang="zh-CN" altLang="en-US" b="1" dirty="0"/>
              <a:t>选择语言主要的实用标准：</a:t>
            </a:r>
          </a:p>
          <a:p>
            <a:pPr lvl="0" eaLnBrk="1" hangingPunct="1"/>
            <a:r>
              <a:rPr lang="en-US" altLang="zh-CN" b="1" dirty="0"/>
              <a:t>(1) </a:t>
            </a:r>
            <a:r>
              <a:rPr lang="zh-CN" altLang="en-US" b="1" dirty="0"/>
              <a:t>系统用户的要求。如果所开发的系统由用户负责维护，用户通常要求用他们熟悉的语言书写程序。</a:t>
            </a:r>
          </a:p>
          <a:p>
            <a:pPr lvl="0" eaLnBrk="1" hangingPunct="1"/>
            <a:r>
              <a:rPr lang="en-US" altLang="zh-CN" b="1" dirty="0"/>
              <a:t>(2) </a:t>
            </a:r>
            <a:r>
              <a:rPr lang="zh-CN" altLang="en-US" b="1" dirty="0"/>
              <a:t>可以使用的编译程序。运行目标系统的环境中可以提供的编译程序往往限制了可以选用的语言的范围。</a:t>
            </a:r>
          </a:p>
          <a:p>
            <a:pPr lvl="0" eaLnBrk="1" hangingPunct="1"/>
            <a:r>
              <a:rPr lang="en-US" altLang="zh-CN" b="1" dirty="0"/>
              <a:t>(3) </a:t>
            </a:r>
            <a:r>
              <a:rPr lang="zh-CN" altLang="en-US" b="1" dirty="0"/>
              <a:t>可以得到的软件工具。如果某种语言有支持程序开发的软件工具可以利用，则目标系统的实现和验证都变得比较容易。</a:t>
            </a:r>
          </a:p>
          <a:p>
            <a:pPr lvl="0" eaLnBrk="1" hangingPunct="1"/>
            <a:r>
              <a:rPr lang="en-US" altLang="zh-CN" b="1" dirty="0"/>
              <a:t>(4) </a:t>
            </a:r>
            <a:r>
              <a:rPr lang="zh-CN" altLang="en-US" b="1" dirty="0"/>
              <a:t>工程规模。如果工程规模很庞大，现有的语言又不完全适用，那么设计并实现一种供这个工程项目专用的程序设计语言，可能是一个正确的选择。</a:t>
            </a:r>
          </a:p>
          <a:p>
            <a:pPr lvl="0" eaLnBrk="1" hangingPunct="1"/>
            <a:r>
              <a:rPr lang="en-US" altLang="zh-CN" b="1" dirty="0"/>
              <a:t>(5) </a:t>
            </a:r>
            <a:r>
              <a:rPr lang="zh-CN" altLang="en-US" b="1" dirty="0"/>
              <a:t>程序员的知识。虽然对于有经验的程序员来说，学习一种新语言并不困难，但是要完全掌握一种新语言却需要实践。如果和其他标准不矛盾，那么应该选择一种已经为程序员所熟悉的语言。</a:t>
            </a:r>
          </a:p>
          <a:p>
            <a:pPr lvl="0" eaLnBrk="1" hangingPunct="1"/>
            <a:r>
              <a:rPr lang="en-US" altLang="zh-CN" b="1" dirty="0"/>
              <a:t>(6) </a:t>
            </a:r>
            <a:r>
              <a:rPr lang="zh-CN" altLang="en-US" b="1" dirty="0"/>
              <a:t>软件可移植性要求。如果目标系统将在几台不同的计算机上运行，或者预期的使用寿命很长，那么选择一种标准化程度高、程序可移植性好的语言就是很重要的。</a:t>
            </a:r>
          </a:p>
          <a:p>
            <a:pPr lvl="0" eaLnBrk="1" hangingPunct="1"/>
            <a:r>
              <a:rPr lang="en-US" altLang="zh-CN" b="1" dirty="0"/>
              <a:t>(7) </a:t>
            </a:r>
            <a:r>
              <a:rPr lang="zh-CN" altLang="en-US" b="1" dirty="0"/>
              <a:t>软件的应用领域。所谓的通用程序设计语言实际上并不是对所有应用领域都同样适用。因此，选择语言时应该充分考虑目标系统的应用范围。</a:t>
            </a:r>
          </a:p>
          <a:p>
            <a:pPr lvl="0" eaLnBrk="1" hangingPunct="1"/>
            <a:endParaRPr lang="zh-CN" altLang="en-US"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C291D25-42B1-4581-865C-258FE88BFC2C}" type="datetimeFigureOut">
              <a:rPr lang="zh-CN" altLang="en-US" smtClean="0"/>
              <a:t>2019/5/14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0E25FA9-D5AD-43AF-B9E4-A39B12D6845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C291D25-42B1-4581-865C-258FE88BFC2C}" type="datetimeFigureOut">
              <a:rPr lang="zh-CN" altLang="en-US" smtClean="0"/>
              <a:t>2019/5/14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0E25FA9-D5AD-43AF-B9E4-A39B12D6845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97933" y="6245225"/>
            <a:ext cx="3052233" cy="476250"/>
          </a:xfrm>
        </p:spPr>
        <p:txBody>
          <a:bodyPr/>
          <a:lstStyle/>
          <a:p>
            <a:pPr lvl="0"/>
            <a:endParaRPr lang="zh-CN" altLang="en-US" dirty="0">
              <a:latin typeface="Arial" panose="020B0604020202090204" pitchFamily="34" charset="0"/>
            </a:endParaRPr>
          </a:p>
        </p:txBody>
      </p:sp>
      <p:sp>
        <p:nvSpPr>
          <p:cNvPr id="3" name="页脚占位符 2"/>
          <p:cNvSpPr>
            <a:spLocks noGrp="1"/>
          </p:cNvSpPr>
          <p:nvPr>
            <p:ph type="ftr" sz="quarter" idx="11"/>
          </p:nvPr>
        </p:nvSpPr>
        <p:spPr>
          <a:xfrm>
            <a:off x="4161367" y="6245225"/>
            <a:ext cx="3860800" cy="476250"/>
          </a:xfrm>
        </p:spPr>
        <p:txBody>
          <a:bodyPr/>
          <a:lstStyle/>
          <a:p>
            <a:pPr lvl="0"/>
            <a:endParaRPr lang="zh-CN" altLang="en-US" dirty="0">
              <a:latin typeface="Arial" panose="020B0604020202090204" pitchFamily="34" charset="0"/>
            </a:endParaRPr>
          </a:p>
        </p:txBody>
      </p:sp>
      <p:sp>
        <p:nvSpPr>
          <p:cNvPr id="4" name="灯片编号占位符 3"/>
          <p:cNvSpPr>
            <a:spLocks noGrp="1"/>
          </p:cNvSpPr>
          <p:nvPr>
            <p:ph type="sldNum" sz="quarter" idx="12"/>
          </p:nvPr>
        </p:nvSpPr>
        <p:spPr>
          <a:xfrm>
            <a:off x="8733367" y="6245225"/>
            <a:ext cx="3052233" cy="476250"/>
          </a:xfrm>
        </p:spPr>
        <p:txBody>
          <a:bodyPr/>
          <a:lstStyle/>
          <a:p>
            <a:pPr lvl="0"/>
            <a:fld id="{9A0DB2DC-4C9A-4742-B13C-FB6460FD3503}" type="slidenum">
              <a:rPr lang="zh-CN" altLang="en-US" dirty="0">
                <a:latin typeface="Arial" panose="020B0604020202090204" pitchFamily="34" charset="0"/>
              </a:rPr>
              <a:t>‹#›</a:t>
            </a:fld>
            <a:endParaRPr lang="zh-CN" altLang="en-US" dirty="0">
              <a:latin typeface="Arial" panose="020B060402020209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1"/>
            <a:ext cx="12192000" cy="6858001"/>
          </a:xfrm>
          <a:prstGeom prst="rect">
            <a:avLst/>
          </a:prstGeom>
          <a:blipFill>
            <a:blip r:embed="rId6"/>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D5D0-2948-45AE-BEBB-3D491196CE7A}"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C19C3-D2C1-4A1B-81E7-E81BA22DE639}"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solidFill>
                  <a:prstClr val="black">
                    <a:tint val="75000"/>
                  </a:prstClr>
                </a:solidFill>
              </a:rPr>
              <a:t>2019/5/14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任意多边形 34"/>
          <p:cNvSpPr/>
          <p:nvPr/>
        </p:nvSpPr>
        <p:spPr bwMode="auto">
          <a:xfrm>
            <a:off x="-24315" y="-17418"/>
            <a:ext cx="4367317" cy="5069536"/>
          </a:xfrm>
          <a:custGeom>
            <a:avLst/>
            <a:gdLst>
              <a:gd name="connsiteX0" fmla="*/ 3873521 w 4367317"/>
              <a:gd name="connsiteY0" fmla="*/ 0 h 5069536"/>
              <a:gd name="connsiteX1" fmla="*/ 4367317 w 4367317"/>
              <a:gd name="connsiteY1" fmla="*/ 0 h 5069536"/>
              <a:gd name="connsiteX2" fmla="*/ 0 w 4367317"/>
              <a:gd name="connsiteY2" fmla="*/ 5069536 h 5069536"/>
              <a:gd name="connsiteX3" fmla="*/ 0 w 4367317"/>
              <a:gd name="connsiteY3" fmla="*/ 1974215 h 5069536"/>
            </a:gdLst>
            <a:ahLst/>
            <a:cxnLst>
              <a:cxn ang="0">
                <a:pos x="connsiteX0" y="connsiteY0"/>
              </a:cxn>
              <a:cxn ang="0">
                <a:pos x="connsiteX1" y="connsiteY1"/>
              </a:cxn>
              <a:cxn ang="0">
                <a:pos x="connsiteX2" y="connsiteY2"/>
              </a:cxn>
              <a:cxn ang="0">
                <a:pos x="connsiteX3" y="connsiteY3"/>
              </a:cxn>
            </a:cxnLst>
            <a:rect l="l" t="t" r="r" b="b"/>
            <a:pathLst>
              <a:path w="4367317" h="5069536">
                <a:moveTo>
                  <a:pt x="3873521" y="0"/>
                </a:moveTo>
                <a:lnTo>
                  <a:pt x="4367317" y="0"/>
                </a:lnTo>
                <a:lnTo>
                  <a:pt x="0" y="5069536"/>
                </a:lnTo>
                <a:lnTo>
                  <a:pt x="0" y="197421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7" name="任意多边形 36"/>
          <p:cNvSpPr/>
          <p:nvPr/>
        </p:nvSpPr>
        <p:spPr bwMode="auto">
          <a:xfrm>
            <a:off x="-24316" y="-43545"/>
            <a:ext cx="3955151" cy="2314573"/>
          </a:xfrm>
          <a:custGeom>
            <a:avLst/>
            <a:gdLst>
              <a:gd name="connsiteX0" fmla="*/ 0 w 3955151"/>
              <a:gd name="connsiteY0" fmla="*/ 0 h 2314573"/>
              <a:gd name="connsiteX1" fmla="*/ 3541893 w 3955151"/>
              <a:gd name="connsiteY1" fmla="*/ 0 h 2314573"/>
              <a:gd name="connsiteX2" fmla="*/ 3955151 w 3955151"/>
              <a:gd name="connsiteY2" fmla="*/ 10116 h 2314573"/>
              <a:gd name="connsiteX3" fmla="*/ 0 w 3955151"/>
              <a:gd name="connsiteY3" fmla="*/ 2314573 h 2314573"/>
            </a:gdLst>
            <a:ahLst/>
            <a:cxnLst>
              <a:cxn ang="0">
                <a:pos x="connsiteX0" y="connsiteY0"/>
              </a:cxn>
              <a:cxn ang="0">
                <a:pos x="connsiteX1" y="connsiteY1"/>
              </a:cxn>
              <a:cxn ang="0">
                <a:pos x="connsiteX2" y="connsiteY2"/>
              </a:cxn>
              <a:cxn ang="0">
                <a:pos x="connsiteX3" y="connsiteY3"/>
              </a:cxn>
            </a:cxnLst>
            <a:rect l="l" t="t" r="r" b="b"/>
            <a:pathLst>
              <a:path w="3955151" h="2314573">
                <a:moveTo>
                  <a:pt x="0" y="0"/>
                </a:moveTo>
                <a:lnTo>
                  <a:pt x="3541893" y="0"/>
                </a:lnTo>
                <a:lnTo>
                  <a:pt x="3955151" y="10116"/>
                </a:lnTo>
                <a:lnTo>
                  <a:pt x="0" y="231457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6" name="任意多边形 35"/>
          <p:cNvSpPr/>
          <p:nvPr/>
        </p:nvSpPr>
        <p:spPr bwMode="auto">
          <a:xfrm>
            <a:off x="-24316" y="-17418"/>
            <a:ext cx="3982022" cy="3071803"/>
          </a:xfrm>
          <a:custGeom>
            <a:avLst/>
            <a:gdLst>
              <a:gd name="connsiteX0" fmla="*/ 3934942 w 3982022"/>
              <a:gd name="connsiteY0" fmla="*/ 0 h 3071803"/>
              <a:gd name="connsiteX1" fmla="*/ 3982022 w 3982022"/>
              <a:gd name="connsiteY1" fmla="*/ 0 h 3071803"/>
              <a:gd name="connsiteX2" fmla="*/ 0 w 3982022"/>
              <a:gd name="connsiteY2" fmla="*/ 3071803 h 3071803"/>
              <a:gd name="connsiteX3" fmla="*/ 0 w 3982022"/>
              <a:gd name="connsiteY3" fmla="*/ 1848528 h 3071803"/>
            </a:gdLst>
            <a:ahLst/>
            <a:cxnLst>
              <a:cxn ang="0">
                <a:pos x="connsiteX0" y="connsiteY0"/>
              </a:cxn>
              <a:cxn ang="0">
                <a:pos x="connsiteX1" y="connsiteY1"/>
              </a:cxn>
              <a:cxn ang="0">
                <a:pos x="connsiteX2" y="connsiteY2"/>
              </a:cxn>
              <a:cxn ang="0">
                <a:pos x="connsiteX3" y="connsiteY3"/>
              </a:cxn>
            </a:cxnLst>
            <a:rect l="l" t="t" r="r" b="b"/>
            <a:pathLst>
              <a:path w="3982022" h="3071803">
                <a:moveTo>
                  <a:pt x="3934942" y="0"/>
                </a:moveTo>
                <a:lnTo>
                  <a:pt x="3982022" y="0"/>
                </a:lnTo>
                <a:lnTo>
                  <a:pt x="0" y="3071803"/>
                </a:lnTo>
                <a:lnTo>
                  <a:pt x="0" y="1848528"/>
                </a:ln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4" name="任意多边形 43"/>
          <p:cNvSpPr/>
          <p:nvPr/>
        </p:nvSpPr>
        <p:spPr bwMode="auto">
          <a:xfrm>
            <a:off x="9290263" y="2687956"/>
            <a:ext cx="2925237" cy="3476625"/>
          </a:xfrm>
          <a:custGeom>
            <a:avLst/>
            <a:gdLst>
              <a:gd name="connsiteX0" fmla="*/ 2919413 w 2925237"/>
              <a:gd name="connsiteY0" fmla="*/ 0 h 3476625"/>
              <a:gd name="connsiteX1" fmla="*/ 2925237 w 2925237"/>
              <a:gd name="connsiteY1" fmla="*/ 163915 h 3476625"/>
              <a:gd name="connsiteX2" fmla="*/ 2925237 w 2925237"/>
              <a:gd name="connsiteY2" fmla="*/ 3398721 h 3476625"/>
              <a:gd name="connsiteX3" fmla="*/ 0 w 2925237"/>
              <a:gd name="connsiteY3" fmla="*/ 3476625 h 3476625"/>
            </a:gdLst>
            <a:ahLst/>
            <a:cxnLst>
              <a:cxn ang="0">
                <a:pos x="connsiteX0" y="connsiteY0"/>
              </a:cxn>
              <a:cxn ang="0">
                <a:pos x="connsiteX1" y="connsiteY1"/>
              </a:cxn>
              <a:cxn ang="0">
                <a:pos x="connsiteX2" y="connsiteY2"/>
              </a:cxn>
              <a:cxn ang="0">
                <a:pos x="connsiteX3" y="connsiteY3"/>
              </a:cxn>
            </a:cxnLst>
            <a:rect l="l" t="t" r="r" b="b"/>
            <a:pathLst>
              <a:path w="2925237" h="3476625">
                <a:moveTo>
                  <a:pt x="2919413" y="0"/>
                </a:moveTo>
                <a:lnTo>
                  <a:pt x="2925237" y="163915"/>
                </a:lnTo>
                <a:lnTo>
                  <a:pt x="2925237" y="3398721"/>
                </a:lnTo>
                <a:lnTo>
                  <a:pt x="0" y="347662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dirty="0">
              <a:solidFill>
                <a:prstClr val="black"/>
              </a:solidFill>
            </a:endParaRPr>
          </a:p>
        </p:txBody>
      </p:sp>
      <p:sp>
        <p:nvSpPr>
          <p:cNvPr id="42" name="任意多边形 41"/>
          <p:cNvSpPr/>
          <p:nvPr/>
        </p:nvSpPr>
        <p:spPr bwMode="auto">
          <a:xfrm>
            <a:off x="8237752" y="4131555"/>
            <a:ext cx="3977749" cy="2758695"/>
          </a:xfrm>
          <a:custGeom>
            <a:avLst/>
            <a:gdLst>
              <a:gd name="connsiteX0" fmla="*/ 3977749 w 3977749"/>
              <a:gd name="connsiteY0" fmla="*/ 0 h 2758695"/>
              <a:gd name="connsiteX1" fmla="*/ 3977749 w 3977749"/>
              <a:gd name="connsiteY1" fmla="*/ 2758695 h 2758695"/>
              <a:gd name="connsiteX2" fmla="*/ 626774 w 3977749"/>
              <a:gd name="connsiteY2" fmla="*/ 2758695 h 2758695"/>
              <a:gd name="connsiteX3" fmla="*/ 0 w 3977749"/>
              <a:gd name="connsiteY3" fmla="*/ 2734703 h 2758695"/>
            </a:gdLst>
            <a:ahLst/>
            <a:cxnLst>
              <a:cxn ang="0">
                <a:pos x="connsiteX0" y="connsiteY0"/>
              </a:cxn>
              <a:cxn ang="0">
                <a:pos x="connsiteX1" y="connsiteY1"/>
              </a:cxn>
              <a:cxn ang="0">
                <a:pos x="connsiteX2" y="connsiteY2"/>
              </a:cxn>
              <a:cxn ang="0">
                <a:pos x="connsiteX3" y="connsiteY3"/>
              </a:cxn>
            </a:cxnLst>
            <a:rect l="l" t="t" r="r" b="b"/>
            <a:pathLst>
              <a:path w="3977749" h="2758695">
                <a:moveTo>
                  <a:pt x="3977749" y="0"/>
                </a:moveTo>
                <a:lnTo>
                  <a:pt x="3977749" y="2758695"/>
                </a:lnTo>
                <a:lnTo>
                  <a:pt x="626774" y="2758695"/>
                </a:lnTo>
                <a:lnTo>
                  <a:pt x="0" y="273470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3" name="任意多边形 42"/>
          <p:cNvSpPr/>
          <p:nvPr/>
        </p:nvSpPr>
        <p:spPr bwMode="auto">
          <a:xfrm>
            <a:off x="7875575" y="4899187"/>
            <a:ext cx="4339925" cy="1991063"/>
          </a:xfrm>
          <a:custGeom>
            <a:avLst/>
            <a:gdLst>
              <a:gd name="connsiteX0" fmla="*/ 4339925 w 4339925"/>
              <a:gd name="connsiteY0" fmla="*/ 0 h 1991063"/>
              <a:gd name="connsiteX1" fmla="*/ 4339925 w 4339925"/>
              <a:gd name="connsiteY1" fmla="*/ 913141 h 1991063"/>
              <a:gd name="connsiteX2" fmla="*/ 305017 w 4339925"/>
              <a:gd name="connsiteY2" fmla="*/ 1991063 h 1991063"/>
              <a:gd name="connsiteX3" fmla="*/ 0 w 4339925"/>
              <a:gd name="connsiteY3" fmla="*/ 1991063 h 1991063"/>
            </a:gdLst>
            <a:ahLst/>
            <a:cxnLst>
              <a:cxn ang="0">
                <a:pos x="connsiteX0" y="connsiteY0"/>
              </a:cxn>
              <a:cxn ang="0">
                <a:pos x="connsiteX1" y="connsiteY1"/>
              </a:cxn>
              <a:cxn ang="0">
                <a:pos x="connsiteX2" y="connsiteY2"/>
              </a:cxn>
              <a:cxn ang="0">
                <a:pos x="connsiteX3" y="connsiteY3"/>
              </a:cxn>
            </a:cxnLst>
            <a:rect l="l" t="t" r="r" b="b"/>
            <a:pathLst>
              <a:path w="4339925" h="1991063">
                <a:moveTo>
                  <a:pt x="4339925" y="0"/>
                </a:moveTo>
                <a:lnTo>
                  <a:pt x="4339925" y="913141"/>
                </a:lnTo>
                <a:lnTo>
                  <a:pt x="305017" y="1991063"/>
                </a:lnTo>
                <a:lnTo>
                  <a:pt x="0" y="1991063"/>
                </a:ln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15" name="文本框 14"/>
          <p:cNvSpPr txBox="1"/>
          <p:nvPr/>
        </p:nvSpPr>
        <p:spPr>
          <a:xfrm>
            <a:off x="2856865" y="2372360"/>
            <a:ext cx="5380990" cy="1322070"/>
          </a:xfrm>
          <a:prstGeom prst="rect">
            <a:avLst/>
          </a:prstGeom>
          <a:noFill/>
          <a:ln>
            <a:solidFill>
              <a:schemeClr val="accent1">
                <a:lumMod val="50000"/>
              </a:schemeClr>
            </a:solidFill>
          </a:ln>
        </p:spPr>
        <p:txBody>
          <a:bodyPr wrap="square" rtlCol="0">
            <a:spAutoFit/>
          </a:bodyPr>
          <a:lstStyle/>
          <a:p>
            <a:pPr algn="ctr"/>
            <a:r>
              <a:rPr lang="en-US" altLang="zh-CN" sz="8000" b="1" dirty="0">
                <a:solidFill>
                  <a:schemeClr val="accent1">
                    <a:lumMod val="50000"/>
                  </a:schemeClr>
                </a:solidFill>
                <a:latin typeface="微软雅黑" panose="020B0503020204020204" pitchFamily="34" charset="-122"/>
                <a:ea typeface="微软雅黑" panose="020B0503020204020204" pitchFamily="34" charset="-122"/>
              </a:rPr>
              <a:t>7.1  </a:t>
            </a:r>
            <a:r>
              <a:rPr lang="zh-CN" altLang="en-US" sz="8000" b="1" dirty="0">
                <a:solidFill>
                  <a:schemeClr val="accent1">
                    <a:lumMod val="50000"/>
                  </a:schemeClr>
                </a:solidFill>
                <a:latin typeface="微软雅黑" panose="020B0503020204020204" pitchFamily="34" charset="-122"/>
                <a:ea typeface="微软雅黑" panose="020B0503020204020204" pitchFamily="34" charset="-122"/>
              </a:rPr>
              <a:t>编码</a:t>
            </a:r>
          </a:p>
        </p:txBody>
      </p:sp>
      <p:sp>
        <p:nvSpPr>
          <p:cNvPr id="17" name="矩形 16"/>
          <p:cNvSpPr>
            <a:spLocks noChangeArrowheads="1"/>
          </p:cNvSpPr>
          <p:nvPr/>
        </p:nvSpPr>
        <p:spPr bwMode="auto">
          <a:xfrm>
            <a:off x="5596552" y="4768089"/>
            <a:ext cx="1431925" cy="398780"/>
          </a:xfrm>
          <a:prstGeom prst="rect">
            <a:avLst/>
          </a:prstGeom>
          <a:solidFill>
            <a:srgbClr val="7CAFDE"/>
          </a:solidFill>
          <a:ln>
            <a:noFill/>
          </a:ln>
        </p:spPr>
        <p:txBody>
          <a:bodyPr wrap="non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algn="r"/>
            <a:r>
              <a:rPr lang="zh-CN" altLang="en-US" sz="2000" dirty="0">
                <a:solidFill>
                  <a:prstClr val="white"/>
                </a:solidFill>
                <a:latin typeface="微软雅黑" panose="020B0503020204020204" pitchFamily="34" charset="-122"/>
                <a:ea typeface="微软雅黑" panose="020B0503020204020204" pitchFamily="34" charset="-122"/>
              </a:rPr>
              <a:t>小组：</a:t>
            </a:r>
            <a:r>
              <a:rPr lang="en-US" altLang="zh-CN" sz="2000" dirty="0">
                <a:solidFill>
                  <a:prstClr val="white"/>
                </a:solidFill>
                <a:latin typeface="微软雅黑" panose="020B0503020204020204" pitchFamily="34" charset="-122"/>
                <a:ea typeface="微软雅黑" panose="020B0503020204020204" pitchFamily="34" charset="-122"/>
              </a:rPr>
              <a:t>G19</a:t>
            </a:r>
          </a:p>
        </p:txBody>
      </p:sp>
      <p:sp>
        <p:nvSpPr>
          <p:cNvPr id="18" name="矩形 17"/>
          <p:cNvSpPr>
            <a:spLocks noChangeArrowheads="1"/>
          </p:cNvSpPr>
          <p:nvPr/>
        </p:nvSpPr>
        <p:spPr bwMode="auto">
          <a:xfrm>
            <a:off x="7875273" y="4768089"/>
            <a:ext cx="2133918" cy="400110"/>
          </a:xfrm>
          <a:prstGeom prst="rect">
            <a:avLst/>
          </a:prstGeom>
          <a:solidFill>
            <a:srgbClr val="7CAFDE"/>
          </a:solidFill>
          <a:ln>
            <a:noFill/>
          </a:ln>
        </p:spPr>
        <p:txBody>
          <a:bodyPr wrap="none">
            <a:spAutoFit/>
          </a:bodyPr>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r>
              <a:rPr lang="zh-CN" altLang="en-US" sz="2000" dirty="0">
                <a:solidFill>
                  <a:prstClr val="white"/>
                </a:solidFill>
                <a:latin typeface="微软雅黑" panose="020B0503020204020204" pitchFamily="34" charset="-122"/>
                <a:ea typeface="微软雅黑" panose="020B0503020204020204" pitchFamily="34" charset="-122"/>
              </a:rPr>
              <a:t>时间：</a:t>
            </a:r>
            <a:r>
              <a:rPr lang="en-US" altLang="zh-CN" sz="2000" dirty="0">
                <a:solidFill>
                  <a:prstClr val="white"/>
                </a:solidFill>
                <a:latin typeface="微软雅黑" panose="020B0503020204020204" pitchFamily="34" charset="-122"/>
                <a:ea typeface="微软雅黑" panose="020B0503020204020204" pitchFamily="34" charset="-122"/>
              </a:rPr>
              <a:t>2019.5.14</a:t>
            </a:r>
          </a:p>
        </p:txBody>
      </p:sp>
      <p:pic>
        <p:nvPicPr>
          <p:cNvPr id="16391" name="图片 1"/>
          <p:cNvPicPr>
            <a:picLocks noChangeAspect="1"/>
          </p:cNvPicPr>
          <p:nvPr/>
        </p:nvPicPr>
        <p:blipFill>
          <a:blip r:embed="rId3"/>
          <a:stretch>
            <a:fillRect/>
          </a:stretch>
        </p:blipFill>
        <p:spPr>
          <a:xfrm>
            <a:off x="0" y="-55245"/>
            <a:ext cx="1303338" cy="1303338"/>
          </a:xfrm>
          <a:prstGeom prst="rect">
            <a:avLst/>
          </a:prstGeom>
          <a:noFill/>
          <a:ln w="9525">
            <a:noFill/>
          </a:ln>
        </p:spPr>
      </p:pic>
      <p:sp>
        <p:nvSpPr>
          <p:cNvPr id="16389" name="文本框 7"/>
          <p:cNvSpPr txBox="1"/>
          <p:nvPr/>
        </p:nvSpPr>
        <p:spPr>
          <a:xfrm>
            <a:off x="2856548" y="3886200"/>
            <a:ext cx="7135812"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5pPr>
          </a:lstStyle>
          <a:p>
            <a:pPr marL="0" lvl="0" indent="0" algn="dist" eaLnBrk="1" hangingPunct="1">
              <a:lnSpc>
                <a:spcPct val="100000"/>
              </a:lnSpc>
              <a:spcBef>
                <a:spcPct val="0"/>
              </a:spcBef>
              <a:buNone/>
            </a:pPr>
            <a:r>
              <a:rPr lang="zh-CN" altLang="en-US" dirty="0">
                <a:solidFill>
                  <a:schemeClr val="accent1"/>
                </a:solidFill>
                <a:latin typeface="Arial" panose="020B0604020202090204" pitchFamily="34" charset="0"/>
                <a:ea typeface="微软雅黑" panose="020B0503020204020204" pitchFamily="34" charset="-122"/>
              </a:rPr>
              <a:t>汇报小组成员：吴旭东 王哲 史庭蔚</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5"/>
                                        </p:tgtEl>
                                        <p:attrNameLst>
                                          <p:attrName>ppt_y</p:attrName>
                                        </p:attrNameLst>
                                      </p:cBhvr>
                                      <p:tavLst>
                                        <p:tav tm="0">
                                          <p:val>
                                            <p:strVal val="#ppt_y"/>
                                          </p:val>
                                        </p:tav>
                                        <p:tav tm="100000">
                                          <p:val>
                                            <p:strVal val="#ppt_y"/>
                                          </p:val>
                                        </p:tav>
                                      </p:tavLst>
                                    </p:anim>
                                    <p:anim calcmode="lin" valueType="num">
                                      <p:cBhvr>
                                        <p:cTn id="2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5"/>
                                        </p:tgtEl>
                                      </p:cBhvr>
                                    </p:animEffect>
                                  </p:childTnLst>
                                </p:cTn>
                              </p:par>
                            </p:childTnLst>
                          </p:cTn>
                        </p:par>
                        <p:par>
                          <p:cTn id="30" fill="hold">
                            <p:stCondLst>
                              <p:cond delay="7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7"/>
                                        </p:tgtEl>
                                        <p:attrNameLst>
                                          <p:attrName>ppt_y</p:attrName>
                                        </p:attrNameLst>
                                      </p:cBhvr>
                                      <p:tavLst>
                                        <p:tav tm="0">
                                          <p:val>
                                            <p:strVal val="#ppt_y"/>
                                          </p:val>
                                        </p:tav>
                                        <p:tav tm="100000">
                                          <p:val>
                                            <p:strVal val="#ppt_y"/>
                                          </p:val>
                                        </p:tav>
                                      </p:tavLst>
                                    </p:anim>
                                    <p:anim calcmode="lin" valueType="num">
                                      <p:cBhvr>
                                        <p:cTn id="3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7"/>
                                        </p:tgtEl>
                                      </p:cBhvr>
                                    </p:animEffect>
                                  </p:childTnLst>
                                </p:cTn>
                              </p:par>
                              <p:par>
                                <p:cTn id="38" presetID="41" presetClass="entr" presetSubtype="0" fill="hold" grpId="0" nodeType="withEffect">
                                  <p:stCondLst>
                                    <p:cond delay="0"/>
                                  </p:stCondLst>
                                  <p:iterate type="lt">
                                    <p:tmPct val="10000"/>
                                  </p:iterate>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8"/>
                                        </p:tgtEl>
                                        <p:attrNameLst>
                                          <p:attrName>ppt_y</p:attrName>
                                        </p:attrNameLst>
                                      </p:cBhvr>
                                      <p:tavLst>
                                        <p:tav tm="0">
                                          <p:val>
                                            <p:strVal val="#ppt_y"/>
                                          </p:val>
                                        </p:tav>
                                        <p:tav tm="100000">
                                          <p:val>
                                            <p:strVal val="#ppt_y"/>
                                          </p:val>
                                        </p:tav>
                                      </p:tavLst>
                                    </p:anim>
                                    <p:anim calcmode="lin" valueType="num">
                                      <p:cBhvr>
                                        <p:cTn id="4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0-#ppt_w/2"/>
                                          </p:val>
                                        </p:tav>
                                        <p:tav tm="100000">
                                          <p:val>
                                            <p:strVal val="#ppt_x"/>
                                          </p:val>
                                        </p:tav>
                                      </p:tavLst>
                                    </p:anim>
                                    <p:anim calcmode="lin" valueType="num">
                                      <p:cBhvr additive="base">
                                        <p:cTn id="5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6" grpId="0" animBg="1"/>
      <p:bldP spid="44" grpId="0" animBg="1"/>
      <p:bldP spid="42" grpId="0" animBg="1"/>
      <p:bldP spid="43" grpId="0" animBg="1"/>
      <p:bldP spid="15" grpId="0" bldLvl="0" animBg="1"/>
      <p:bldP spid="17" grpId="0" bldLvl="0" animBg="1"/>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C</a:t>
            </a:r>
            <a:r>
              <a:rPr lang="zh-CN" altLang="en-US" dirty="0"/>
              <a:t>语言</a:t>
            </a:r>
          </a:p>
        </p:txBody>
      </p:sp>
      <p:pic>
        <p:nvPicPr>
          <p:cNvPr id="5" name="内容占位符 4">
            <a:extLst>
              <a:ext uri="{FF2B5EF4-FFF2-40B4-BE49-F238E27FC236}">
                <a16:creationId xmlns:a16="http://schemas.microsoft.com/office/drawing/2014/main" id="{DF82A28D-C0BC-41D0-905E-3295010F5A8A}"/>
              </a:ext>
            </a:extLst>
          </p:cNvPr>
          <p:cNvPicPr>
            <a:picLocks noGrp="1" noChangeAspect="1"/>
          </p:cNvPicPr>
          <p:nvPr>
            <p:ph idx="1"/>
          </p:nvPr>
        </p:nvPicPr>
        <p:blipFill>
          <a:blip r:embed="rId2"/>
          <a:stretch>
            <a:fillRect/>
          </a:stretch>
        </p:blipFill>
        <p:spPr>
          <a:xfrm>
            <a:off x="6521074" y="1616101"/>
            <a:ext cx="5176656" cy="3625798"/>
          </a:xfrm>
          <a:prstGeom prst="rect">
            <a:avLst/>
          </a:prstGeom>
        </p:spPr>
      </p:pic>
      <p:sp>
        <p:nvSpPr>
          <p:cNvPr id="6" name="标题 1">
            <a:extLst>
              <a:ext uri="{FF2B5EF4-FFF2-40B4-BE49-F238E27FC236}">
                <a16:creationId xmlns:a16="http://schemas.microsoft.com/office/drawing/2014/main" id="{E0E86F39-701B-45F6-B65E-74BC36267A77}"/>
              </a:ext>
            </a:extLst>
          </p:cNvPr>
          <p:cNvSpPr txBox="1">
            <a:spLocks/>
          </p:cNvSpPr>
          <p:nvPr/>
        </p:nvSpPr>
        <p:spPr>
          <a:xfrm>
            <a:off x="308919" y="1346887"/>
            <a:ext cx="6086938" cy="48666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t>C</a:t>
            </a:r>
            <a:r>
              <a:rPr lang="zh-CN" altLang="en-US" sz="2800" dirty="0"/>
              <a:t>语言是一门面向过程、抽象化的通用程序设计语言，广泛应用于底层开发。</a:t>
            </a:r>
            <a:r>
              <a:rPr lang="en-US" altLang="zh-CN" sz="2800" dirty="0"/>
              <a:t>C</a:t>
            </a:r>
            <a:r>
              <a:rPr lang="zh-CN" altLang="en-US" sz="2800" dirty="0"/>
              <a:t>语言能以简易的方式编译、处理低级存储器。</a:t>
            </a:r>
            <a:r>
              <a:rPr lang="en-US" altLang="zh-CN" sz="2800" dirty="0"/>
              <a:t>C</a:t>
            </a:r>
            <a:r>
              <a:rPr lang="zh-CN" altLang="en-US" sz="2800" dirty="0"/>
              <a:t>语言是仅产生少量的机器语言以及不需要任何运行环境支持便能运行的高效率程序设计语言。尽管</a:t>
            </a:r>
            <a:r>
              <a:rPr lang="en-US" altLang="zh-CN" sz="2800" dirty="0"/>
              <a:t>C</a:t>
            </a:r>
            <a:r>
              <a:rPr lang="zh-CN" altLang="en-US" sz="2800" dirty="0"/>
              <a:t>语言提供了许多低级处理的功能，但仍然保持着跨平台的特性，以一个标准规格写出的</a:t>
            </a:r>
            <a:r>
              <a:rPr lang="en-US" altLang="zh-CN" sz="2800" dirty="0"/>
              <a:t>C</a:t>
            </a:r>
            <a:r>
              <a:rPr lang="zh-CN" altLang="en-US" sz="2800" dirty="0"/>
              <a:t>语言程序可在包括一些类似嵌入式处理器以及超级计算机等作业平台的许多计算机平台上进行编译</a:t>
            </a:r>
          </a:p>
        </p:txBody>
      </p:sp>
    </p:spTree>
    <p:extLst>
      <p:ext uri="{BB962C8B-B14F-4D97-AF65-F5344CB8AC3E}">
        <p14:creationId xmlns:p14="http://schemas.microsoft.com/office/powerpoint/2010/main" val="197916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Java</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479853" y="1124466"/>
            <a:ext cx="6291649" cy="5622323"/>
          </a:xfrm>
        </p:spPr>
        <p:txBody>
          <a:bodyPr/>
          <a:lstStyle/>
          <a:p>
            <a:r>
              <a:rPr lang="en-US" altLang="zh-CN" dirty="0"/>
              <a:t>Java</a:t>
            </a:r>
            <a:r>
              <a:rPr lang="zh-CN" altLang="en-US" dirty="0"/>
              <a:t>是一门面向对象编程语言，不仅吸收了</a:t>
            </a:r>
            <a:r>
              <a:rPr lang="en-US" altLang="zh-CN" dirty="0"/>
              <a:t>C++</a:t>
            </a:r>
            <a:r>
              <a:rPr lang="zh-CN" altLang="en-US" dirty="0"/>
              <a:t>语言的各种优点，还摒弃了</a:t>
            </a:r>
            <a:r>
              <a:rPr lang="en-US" altLang="zh-CN" dirty="0"/>
              <a:t>C++</a:t>
            </a:r>
            <a:r>
              <a:rPr lang="zh-CN" altLang="en-US" dirty="0"/>
              <a:t>里难以理解的多继承、指针等概念，因此</a:t>
            </a:r>
            <a:r>
              <a:rPr lang="en-US" altLang="zh-CN" dirty="0"/>
              <a:t>Java</a:t>
            </a:r>
            <a:r>
              <a:rPr lang="zh-CN" altLang="en-US" dirty="0"/>
              <a:t>语言具有功能强大和简单易用两个特征。</a:t>
            </a:r>
            <a:r>
              <a:rPr lang="en-US" altLang="zh-CN" dirty="0"/>
              <a:t>Java</a:t>
            </a:r>
            <a:r>
              <a:rPr lang="zh-CN" altLang="en-US" dirty="0"/>
              <a:t>语言作为静态面向对象编程语言的代表，极好地实现了面向对象理论，允许程序员以优雅的思维方式进行复杂的编程 。</a:t>
            </a:r>
          </a:p>
          <a:p>
            <a:r>
              <a:rPr lang="en-US" altLang="zh-CN" dirty="0"/>
              <a:t>Java</a:t>
            </a:r>
            <a:r>
              <a:rPr lang="zh-CN" altLang="en-US" dirty="0"/>
              <a:t>具有简单性、面向对象、分布式、健壮性、安全性、平台独立与可移植性、多线程、动态性等特点 。</a:t>
            </a:r>
            <a:r>
              <a:rPr lang="en-US" altLang="zh-CN" dirty="0"/>
              <a:t>Java</a:t>
            </a:r>
            <a:r>
              <a:rPr lang="zh-CN" altLang="en-US" dirty="0"/>
              <a:t>可以编写桌面应用程序、</a:t>
            </a:r>
            <a:r>
              <a:rPr lang="en-US" altLang="zh-CN" dirty="0"/>
              <a:t>Web</a:t>
            </a:r>
            <a:r>
              <a:rPr lang="zh-CN" altLang="en-US" dirty="0"/>
              <a:t>应用程序、分布式系统和嵌入式系统应用程序等 。</a:t>
            </a:r>
          </a:p>
        </p:txBody>
      </p:sp>
      <p:pic>
        <p:nvPicPr>
          <p:cNvPr id="4" name="图片 3">
            <a:extLst>
              <a:ext uri="{FF2B5EF4-FFF2-40B4-BE49-F238E27FC236}">
                <a16:creationId xmlns:a16="http://schemas.microsoft.com/office/drawing/2014/main" id="{49D1A3DA-EC83-4705-A661-D677638DFE2B}"/>
              </a:ext>
            </a:extLst>
          </p:cNvPr>
          <p:cNvPicPr>
            <a:picLocks noChangeAspect="1"/>
          </p:cNvPicPr>
          <p:nvPr/>
        </p:nvPicPr>
        <p:blipFill>
          <a:blip r:embed="rId2"/>
          <a:stretch>
            <a:fillRect/>
          </a:stretch>
        </p:blipFill>
        <p:spPr>
          <a:xfrm>
            <a:off x="7438195" y="1379757"/>
            <a:ext cx="4273952" cy="3859508"/>
          </a:xfrm>
          <a:prstGeom prst="rect">
            <a:avLst/>
          </a:prstGeom>
        </p:spPr>
      </p:pic>
    </p:spTree>
    <p:extLst>
      <p:ext uri="{BB962C8B-B14F-4D97-AF65-F5344CB8AC3E}">
        <p14:creationId xmlns:p14="http://schemas.microsoft.com/office/powerpoint/2010/main" val="247116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241293" y="225678"/>
              <a:ext cx="926370" cy="191742"/>
            </a:xfrm>
            <a:prstGeom prst="rect">
              <a:avLst/>
            </a:prstGeom>
            <a:grpFill/>
            <a:ln>
              <a:solidFill>
                <a:srgbClr val="7CAFDE"/>
              </a:solidFill>
            </a:ln>
          </p:spPr>
          <p:txBody>
            <a:bodyPr wrap="none" rtlCol="0">
              <a:spAutoFit/>
            </a:bodyPr>
            <a:lstStyle/>
            <a:p>
              <a:pPr algn="just">
                <a:spcBef>
                  <a:spcPct val="0"/>
                </a:spcBef>
              </a:pPr>
              <a:r>
                <a:rPr lang="zh-CN" altLang="en-US" sz="6000" dirty="0">
                  <a:solidFill>
                    <a:prstClr val="white"/>
                  </a:solidFill>
                  <a:latin typeface="微软雅黑" panose="020B0503020204020204" pitchFamily="34" charset="-122"/>
                  <a:ea typeface="微软雅黑" panose="020B0503020204020204" pitchFamily="34" charset="-122"/>
                  <a:cs typeface="Arial" panose="020B0604020202090204" pitchFamily="34" charset="0"/>
                  <a:sym typeface="+mn-lt"/>
                </a:rPr>
                <a:t>编码风格</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02</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281305" y="165100"/>
            <a:ext cx="10515600" cy="1325563"/>
          </a:xfrm>
        </p:spPr>
        <p:txBody>
          <a:bodyPr anchor="ctr"/>
          <a:lstStyle/>
          <a:p>
            <a:r>
              <a:rPr lang="zh-CN" altLang="en-US" sz="4000" b="1" dirty="0">
                <a:ea typeface="宋体" panose="02010600030101010101" pitchFamily="2" charset="-122"/>
              </a:rPr>
              <a:t>一、程序内部文档</a:t>
            </a:r>
          </a:p>
        </p:txBody>
      </p:sp>
      <p:sp>
        <p:nvSpPr>
          <p:cNvPr id="20483" name="文本占位符 20482"/>
          <p:cNvSpPr>
            <a:spLocks noGrp="1"/>
          </p:cNvSpPr>
          <p:nvPr>
            <p:ph type="body" idx="1"/>
          </p:nvPr>
        </p:nvSpPr>
        <p:spPr>
          <a:xfrm>
            <a:off x="838200" y="1253490"/>
            <a:ext cx="10515600" cy="5250180"/>
          </a:xfrm>
        </p:spPr>
        <p:txBody>
          <a:bodyPr>
            <a:normAutofit fontScale="90000"/>
          </a:bodyPr>
          <a:lstStyle/>
          <a:p>
            <a:pPr>
              <a:buNone/>
            </a:pPr>
            <a:r>
              <a:rPr lang="en-US" altLang="zh-CN" sz="2800" b="1" dirty="0">
                <a:latin typeface="+mj-ea"/>
                <a:ea typeface="+mj-ea"/>
              </a:rPr>
              <a:t>1</a:t>
            </a:r>
            <a:r>
              <a:rPr lang="zh-CN" altLang="en-US" sz="2800" b="1" dirty="0">
                <a:latin typeface="+mj-ea"/>
                <a:ea typeface="+mj-ea"/>
              </a:rPr>
              <a:t>．符号名的命名</a:t>
            </a:r>
          </a:p>
          <a:p>
            <a:pPr>
              <a:buNone/>
            </a:pPr>
            <a:r>
              <a:rPr lang="zh-CN" altLang="en-US" sz="2800" b="1" dirty="0">
                <a:latin typeface="+mj-ea"/>
                <a:ea typeface="+mj-ea"/>
              </a:rPr>
              <a:t>     符号名即标识符，包括模块名、变量名、常量名、标号名、子程序名以及数据区名、缓冲区名等。这些名字应能反映它所代表的实际内容，应有一定实际意义，使其能够见名知意，有助于理解程序的功能和增强程序的可读性。</a:t>
            </a:r>
          </a:p>
          <a:p>
            <a:pPr>
              <a:buNone/>
            </a:pPr>
            <a:r>
              <a:rPr lang="zh-CN" altLang="en-US" sz="2800" b="1" dirty="0">
                <a:latin typeface="+mj-ea"/>
                <a:ea typeface="+mj-ea"/>
              </a:rPr>
              <a:t>2．程序的注释</a:t>
            </a:r>
            <a:endParaRPr lang="en-US" altLang="zh-CN" sz="2800" b="1" dirty="0">
              <a:latin typeface="+mj-ea"/>
              <a:ea typeface="+mj-ea"/>
            </a:endParaRPr>
          </a:p>
          <a:p>
            <a:pPr>
              <a:buNone/>
            </a:pPr>
            <a:r>
              <a:rPr lang="en-US" altLang="zh-CN" sz="2800" b="1" dirty="0">
                <a:latin typeface="+mj-ea"/>
                <a:ea typeface="+mj-ea"/>
              </a:rPr>
              <a:t>	   </a:t>
            </a:r>
            <a:r>
              <a:rPr lang="zh-CN" altLang="en-US" sz="2800" b="1" dirty="0">
                <a:latin typeface="+mj-ea"/>
                <a:ea typeface="+mj-ea"/>
              </a:rPr>
              <a:t>程序中的注释是程序员和程序阅读者之间通信的重要手段。注释</a:t>
            </a:r>
            <a:r>
              <a:rPr lang="zh-CN" altLang="en-US" b="1" dirty="0">
                <a:latin typeface="+mj-ea"/>
                <a:ea typeface="+mj-ea"/>
              </a:rPr>
              <a:t>能够帮助阅读者理解程序，并为后续测试和维护提供明确的指导信息。 </a:t>
            </a:r>
            <a:endParaRPr lang="zh-CN" altLang="en-US" sz="2800" b="1" dirty="0">
              <a:latin typeface="+mj-ea"/>
              <a:ea typeface="+mj-ea"/>
            </a:endParaRPr>
          </a:p>
          <a:p>
            <a:pPr>
              <a:buNone/>
            </a:pPr>
            <a:r>
              <a:rPr lang="zh-CN" altLang="en-US" sz="2800" b="1" dirty="0">
                <a:latin typeface="+mj-ea"/>
                <a:ea typeface="+mj-ea"/>
              </a:rPr>
              <a:t>（1）序言性注释                 </a:t>
            </a:r>
            <a:r>
              <a:rPr lang="en-US" altLang="zh-CN" sz="2800" b="1" dirty="0">
                <a:latin typeface="+mj-ea"/>
                <a:ea typeface="+mj-ea"/>
              </a:rPr>
              <a:t>	 	</a:t>
            </a:r>
            <a:r>
              <a:rPr lang="zh-CN" altLang="en-US" b="1" dirty="0">
                <a:latin typeface="+mj-ea"/>
                <a:ea typeface="+mj-ea"/>
                <a:sym typeface="+mn-ea"/>
              </a:rPr>
              <a:t>（2）功能性注释</a:t>
            </a:r>
            <a:endParaRPr lang="zh-CN" altLang="en-US" sz="2800" b="1" dirty="0">
              <a:latin typeface="+mj-ea"/>
              <a:ea typeface="+mj-ea"/>
            </a:endParaRPr>
          </a:p>
          <a:p>
            <a:pPr>
              <a:buNone/>
            </a:pPr>
            <a:r>
              <a:rPr lang="zh-CN" altLang="en-US" sz="2800" b="1" dirty="0">
                <a:latin typeface="+mj-ea"/>
                <a:ea typeface="+mj-ea"/>
              </a:rPr>
              <a:t>通常位于每个程序模块的开头部分             </a:t>
            </a:r>
            <a:r>
              <a:rPr lang="zh-CN" altLang="en-US" b="1" dirty="0">
                <a:latin typeface="+mj-ea"/>
                <a:ea typeface="+mj-ea"/>
                <a:sym typeface="+mn-ea"/>
              </a:rPr>
              <a:t>功能性注释在源程序中 </a:t>
            </a:r>
            <a:endParaRPr lang="zh-CN" altLang="en-US" b="1" dirty="0">
              <a:latin typeface="+mj-ea"/>
              <a:ea typeface="+mj-ea"/>
            </a:endParaRPr>
          </a:p>
          <a:p>
            <a:pPr>
              <a:buNone/>
            </a:pPr>
            <a:r>
              <a:rPr lang="en-US" altLang="zh-CN" b="1" dirty="0">
                <a:latin typeface="+mj-ea"/>
                <a:ea typeface="+mj-ea"/>
                <a:sym typeface="+mn-ea"/>
              </a:rPr>
              <a:t>3</a:t>
            </a:r>
            <a:r>
              <a:rPr lang="zh-CN" altLang="en-US" b="1" dirty="0">
                <a:latin typeface="+mj-ea"/>
                <a:ea typeface="+mj-ea"/>
                <a:sym typeface="+mn-ea"/>
              </a:rPr>
              <a:t>．程序清单</a:t>
            </a:r>
          </a:p>
          <a:p>
            <a:pPr>
              <a:buNone/>
            </a:pPr>
            <a:r>
              <a:rPr lang="zh-CN" altLang="en-US" b="1" dirty="0">
                <a:latin typeface="+mj-ea"/>
                <a:ea typeface="+mj-ea"/>
                <a:sym typeface="+mn-ea"/>
              </a:rPr>
              <a:t>利用适当的阶梯式使程序的层次结构清晰明显。</a:t>
            </a:r>
            <a:endParaRPr lang="en-US" altLang="zh-CN" b="1" dirty="0">
              <a:latin typeface="+mj-ea"/>
              <a:ea typeface="+mj-ea"/>
            </a:endParaRPr>
          </a:p>
          <a:p>
            <a:pPr>
              <a:buNone/>
            </a:pPr>
            <a:endParaRPr lang="zh-CN" altLang="en-US" sz="2800" b="1" dirty="0">
              <a:ea typeface="宋体" panose="02010600030101010101" pitchFamily="2" charset="-122"/>
            </a:endParaRPr>
          </a:p>
          <a:p>
            <a:pPr>
              <a:buNone/>
            </a:pPr>
            <a:endParaRPr lang="zh-CN" altLang="en-US" sz="28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0177"/>
          <p:cNvSpPr>
            <a:spLocks noGrp="1"/>
          </p:cNvSpPr>
          <p:nvPr>
            <p:ph type="title"/>
          </p:nvPr>
        </p:nvSpPr>
        <p:spPr>
          <a:xfrm>
            <a:off x="680720" y="236855"/>
            <a:ext cx="10515600" cy="1325563"/>
          </a:xfrm>
        </p:spPr>
        <p:txBody>
          <a:bodyPr anchor="ctr">
            <a:noAutofit/>
          </a:bodyPr>
          <a:lstStyle/>
          <a:p>
            <a:r>
              <a:rPr lang="zh-CN" altLang="en-US" sz="4000" b="1" dirty="0">
                <a:ea typeface="宋体" panose="02010600030101010101" pitchFamily="2" charset="-122"/>
              </a:rPr>
              <a:t>二、数据说明</a:t>
            </a:r>
          </a:p>
        </p:txBody>
      </p:sp>
      <p:sp>
        <p:nvSpPr>
          <p:cNvPr id="50179" name="文本占位符 50178"/>
          <p:cNvSpPr>
            <a:spLocks noGrp="1"/>
          </p:cNvSpPr>
          <p:nvPr>
            <p:ph type="body" idx="1"/>
          </p:nvPr>
        </p:nvSpPr>
        <p:spPr>
          <a:xfrm>
            <a:off x="1906905" y="1891030"/>
            <a:ext cx="7964805" cy="3962400"/>
          </a:xfrm>
        </p:spPr>
        <p:txBody>
          <a:bodyPr/>
          <a:lstStyle/>
          <a:p>
            <a:pPr fontAlgn="auto">
              <a:lnSpc>
                <a:spcPts val="4000"/>
              </a:lnSpc>
              <a:buNone/>
            </a:pPr>
            <a:r>
              <a:rPr lang="en-US" altLang="zh-CN" sz="3200" b="1" dirty="0">
                <a:latin typeface="+mj-ea"/>
                <a:ea typeface="+mj-ea"/>
              </a:rPr>
              <a:t>1</a:t>
            </a:r>
            <a:r>
              <a:rPr lang="zh-CN" altLang="en-US" sz="3200" b="1" dirty="0">
                <a:latin typeface="+mj-ea"/>
                <a:ea typeface="+mj-ea"/>
              </a:rPr>
              <a:t>．数据说明的次序应规范化。</a:t>
            </a:r>
          </a:p>
          <a:p>
            <a:pPr fontAlgn="auto">
              <a:lnSpc>
                <a:spcPts val="4000"/>
              </a:lnSpc>
              <a:buNone/>
            </a:pPr>
            <a:r>
              <a:rPr lang="en-US" altLang="zh-CN" sz="3200" b="1" dirty="0">
                <a:latin typeface="+mj-ea"/>
                <a:ea typeface="+mj-ea"/>
              </a:rPr>
              <a:t>2</a:t>
            </a:r>
            <a:r>
              <a:rPr lang="zh-CN" altLang="en-US" sz="3200" b="1" dirty="0">
                <a:latin typeface="+mj-ea"/>
                <a:ea typeface="+mj-ea"/>
              </a:rPr>
              <a:t>．说明的先后次序固定。</a:t>
            </a:r>
          </a:p>
          <a:p>
            <a:pPr fontAlgn="auto">
              <a:lnSpc>
                <a:spcPts val="4000"/>
              </a:lnSpc>
              <a:buNone/>
            </a:pPr>
            <a:r>
              <a:rPr lang="en-US" altLang="zh-CN" sz="3200" b="1" dirty="0">
                <a:latin typeface="+mj-ea"/>
                <a:ea typeface="+mj-ea"/>
              </a:rPr>
              <a:t>3</a:t>
            </a:r>
            <a:r>
              <a:rPr lang="zh-CN" altLang="en-US" sz="3200" b="1" dirty="0">
                <a:latin typeface="+mj-ea"/>
                <a:ea typeface="+mj-ea"/>
              </a:rPr>
              <a:t>．当用一个语句说明多个变量名时，应当对这些变量按字母的顺序排列。</a:t>
            </a:r>
          </a:p>
          <a:p>
            <a:pPr fontAlgn="auto">
              <a:lnSpc>
                <a:spcPts val="4000"/>
              </a:lnSpc>
              <a:buNone/>
            </a:pPr>
            <a:r>
              <a:rPr lang="en-US" altLang="zh-CN" sz="3200" b="1" dirty="0">
                <a:latin typeface="+mj-ea"/>
                <a:ea typeface="+mj-ea"/>
              </a:rPr>
              <a:t>4</a:t>
            </a:r>
            <a:r>
              <a:rPr lang="zh-CN" altLang="en-US" sz="3200" b="1" dirty="0">
                <a:latin typeface="+mj-ea"/>
                <a:ea typeface="+mj-ea"/>
              </a:rPr>
              <a:t>．对于复杂数据结构，应利用注释说明实现这个数据结构的特点。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三、语句构造</a:t>
            </a:r>
          </a:p>
        </p:txBody>
      </p:sp>
      <p:sp>
        <p:nvSpPr>
          <p:cNvPr id="3" name="内容占位符 2"/>
          <p:cNvSpPr>
            <a:spLocks noGrp="1"/>
          </p:cNvSpPr>
          <p:nvPr>
            <p:ph idx="1"/>
          </p:nvPr>
        </p:nvSpPr>
        <p:spPr/>
        <p:txBody>
          <a:bodyPr>
            <a:normAutofit lnSpcReduction="10000"/>
          </a:bodyPr>
          <a:lstStyle/>
          <a:p>
            <a:pPr algn="just" fontAlgn="auto">
              <a:lnSpc>
                <a:spcPct val="140000"/>
              </a:lnSpc>
              <a:buNone/>
            </a:pPr>
            <a:r>
              <a:rPr lang="en-US" altLang="zh-CN" sz="3200" b="1">
                <a:ea typeface="宋体" panose="02010600030101010101" pitchFamily="2" charset="-122"/>
                <a:sym typeface="+mn-ea"/>
              </a:rPr>
              <a:t>1</a:t>
            </a:r>
            <a:r>
              <a:rPr lang="zh-CN" altLang="en-US" sz="3200" b="1" dirty="0">
                <a:ea typeface="宋体" panose="02010600030101010101" pitchFamily="2" charset="-122"/>
                <a:sym typeface="+mn-ea"/>
              </a:rPr>
              <a:t>．不要为了节省空间而把多个语句写在同一行</a:t>
            </a:r>
          </a:p>
          <a:p>
            <a:pPr algn="just" fontAlgn="auto">
              <a:lnSpc>
                <a:spcPct val="140000"/>
              </a:lnSpc>
              <a:buNone/>
            </a:pPr>
            <a:r>
              <a:rPr lang="en-US" altLang="zh-CN" sz="3200" b="1">
                <a:ea typeface="宋体" panose="02010600030101010101" pitchFamily="2" charset="-122"/>
                <a:sym typeface="+mn-ea"/>
              </a:rPr>
              <a:t>2</a:t>
            </a:r>
            <a:r>
              <a:rPr lang="zh-CN" altLang="en-US" sz="3200" b="1" dirty="0">
                <a:ea typeface="宋体" panose="02010600030101010101" pitchFamily="2" charset="-122"/>
                <a:sym typeface="+mn-ea"/>
              </a:rPr>
              <a:t>．尽量避免复杂的条件测试</a:t>
            </a:r>
          </a:p>
          <a:p>
            <a:pPr algn="just" fontAlgn="auto">
              <a:lnSpc>
                <a:spcPct val="140000"/>
              </a:lnSpc>
              <a:buNone/>
            </a:pPr>
            <a:r>
              <a:rPr lang="en-US" altLang="zh-CN" sz="3200" b="1">
                <a:ea typeface="宋体" panose="02010600030101010101" pitchFamily="2" charset="-122"/>
                <a:sym typeface="+mn-ea"/>
              </a:rPr>
              <a:t>3</a:t>
            </a:r>
            <a:r>
              <a:rPr lang="zh-CN" altLang="en-US" sz="3200" b="1" dirty="0">
                <a:ea typeface="宋体" panose="02010600030101010101" pitchFamily="2" charset="-122"/>
                <a:sym typeface="+mn-ea"/>
              </a:rPr>
              <a:t>．尽量减少对</a:t>
            </a:r>
            <a:r>
              <a:rPr lang="en-US" altLang="zh-CN" sz="3200" b="1" dirty="0">
                <a:ea typeface="宋体" panose="02010600030101010101" pitchFamily="2" charset="-122"/>
                <a:sym typeface="+mn-ea"/>
              </a:rPr>
              <a:t>“</a:t>
            </a:r>
            <a:r>
              <a:rPr lang="zh-CN" altLang="en-US" sz="3200" b="1" dirty="0">
                <a:ea typeface="宋体" panose="02010600030101010101" pitchFamily="2" charset="-122"/>
                <a:sym typeface="+mn-ea"/>
              </a:rPr>
              <a:t>非</a:t>
            </a:r>
            <a:r>
              <a:rPr lang="en-US" altLang="zh-CN" sz="3200" b="1" dirty="0">
                <a:ea typeface="宋体" panose="02010600030101010101" pitchFamily="2" charset="-122"/>
                <a:sym typeface="+mn-ea"/>
              </a:rPr>
              <a:t>”</a:t>
            </a:r>
            <a:r>
              <a:rPr lang="zh-CN" altLang="en-US" sz="3200" b="1" dirty="0">
                <a:ea typeface="宋体" panose="02010600030101010101" pitchFamily="2" charset="-122"/>
                <a:sym typeface="+mn-ea"/>
              </a:rPr>
              <a:t>条件的测试</a:t>
            </a:r>
          </a:p>
          <a:p>
            <a:pPr algn="just" fontAlgn="auto">
              <a:lnSpc>
                <a:spcPct val="140000"/>
              </a:lnSpc>
              <a:buNone/>
            </a:pPr>
            <a:r>
              <a:rPr lang="en-US" altLang="zh-CN" sz="3200" b="1">
                <a:ea typeface="宋体" panose="02010600030101010101" pitchFamily="2" charset="-122"/>
                <a:sym typeface="+mn-ea"/>
              </a:rPr>
              <a:t>4</a:t>
            </a:r>
            <a:r>
              <a:rPr lang="zh-CN" altLang="en-US" sz="3200" b="1" dirty="0">
                <a:ea typeface="宋体" panose="02010600030101010101" pitchFamily="2" charset="-122"/>
                <a:sym typeface="+mn-ea"/>
              </a:rPr>
              <a:t>．避免大量使用循环嵌套和条件嵌套</a:t>
            </a:r>
          </a:p>
          <a:p>
            <a:pPr algn="just" fontAlgn="auto">
              <a:lnSpc>
                <a:spcPct val="140000"/>
              </a:lnSpc>
              <a:buNone/>
            </a:pPr>
            <a:r>
              <a:rPr lang="en-US" altLang="zh-CN" sz="3200" b="1" dirty="0">
                <a:ea typeface="宋体" panose="02010600030101010101" pitchFamily="2" charset="-122"/>
                <a:sym typeface="+mn-ea"/>
              </a:rPr>
              <a:t>5.</a:t>
            </a:r>
            <a:r>
              <a:rPr lang="zh-CN" altLang="en-US" sz="3200" b="1" dirty="0">
                <a:ea typeface="宋体" panose="02010600030101010101" pitchFamily="2" charset="-122"/>
                <a:sym typeface="+mn-ea"/>
              </a:rPr>
              <a:t>利用括号使逻辑表达式或算数表达式的运算次序清晰直观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四、输入输出</a:t>
            </a:r>
          </a:p>
        </p:txBody>
      </p:sp>
      <p:sp>
        <p:nvSpPr>
          <p:cNvPr id="3" name="内容占位符 2"/>
          <p:cNvSpPr>
            <a:spLocks noGrp="1"/>
          </p:cNvSpPr>
          <p:nvPr>
            <p:ph idx="1"/>
          </p:nvPr>
        </p:nvSpPr>
        <p:spPr>
          <a:xfrm>
            <a:off x="538480" y="1083310"/>
            <a:ext cx="10815320" cy="5379085"/>
          </a:xfrm>
        </p:spPr>
        <p:txBody>
          <a:bodyPr/>
          <a:lstStyle/>
          <a:p>
            <a:pPr algn="just" fontAlgn="auto">
              <a:lnSpc>
                <a:spcPct val="140000"/>
              </a:lnSpc>
              <a:buNone/>
            </a:pPr>
            <a:r>
              <a:rPr lang="en-US" altLang="zh-CN" sz="2400" b="1" dirty="0">
                <a:ea typeface="宋体" panose="02010600030101010101" pitchFamily="2" charset="-122"/>
                <a:sym typeface="+mn-ea"/>
              </a:rPr>
              <a:t>1</a:t>
            </a:r>
            <a:r>
              <a:rPr lang="zh-CN" altLang="en-US" sz="2400" b="1" dirty="0">
                <a:ea typeface="宋体" panose="02010600030101010101" pitchFamily="2" charset="-122"/>
                <a:sym typeface="+mn-ea"/>
              </a:rPr>
              <a:t>．对所有输入数据都进行检验</a:t>
            </a:r>
          </a:p>
          <a:p>
            <a:pPr algn="just" fontAlgn="auto">
              <a:lnSpc>
                <a:spcPct val="140000"/>
              </a:lnSpc>
              <a:buNone/>
            </a:pPr>
            <a:r>
              <a:rPr lang="en-US" altLang="zh-CN" sz="2400" b="1" dirty="0">
                <a:ea typeface="宋体" panose="02010600030101010101" pitchFamily="2" charset="-122"/>
                <a:sym typeface="+mn-ea"/>
              </a:rPr>
              <a:t>2</a:t>
            </a:r>
            <a:r>
              <a:rPr lang="zh-CN" altLang="en-US" sz="2400" b="1" dirty="0">
                <a:ea typeface="宋体" panose="02010600030101010101" pitchFamily="2" charset="-122"/>
                <a:sym typeface="+mn-ea"/>
              </a:rPr>
              <a:t>．检查输入项重要组合的合法性</a:t>
            </a:r>
          </a:p>
          <a:p>
            <a:pPr algn="just" fontAlgn="auto">
              <a:lnSpc>
                <a:spcPct val="140000"/>
              </a:lnSpc>
              <a:buNone/>
            </a:pPr>
            <a:r>
              <a:rPr lang="en-US" altLang="zh-CN" sz="2400" b="1" dirty="0">
                <a:ea typeface="宋体" panose="02010600030101010101" pitchFamily="2" charset="-122"/>
                <a:sym typeface="+mn-ea"/>
              </a:rPr>
              <a:t>3</a:t>
            </a:r>
            <a:r>
              <a:rPr lang="zh-CN" altLang="en-US" sz="2400" b="1" dirty="0">
                <a:ea typeface="宋体" panose="02010600030101010101" pitchFamily="2" charset="-122"/>
                <a:sym typeface="+mn-ea"/>
              </a:rPr>
              <a:t>．保持输入格式的简单</a:t>
            </a:r>
          </a:p>
          <a:p>
            <a:pPr algn="just" fontAlgn="auto">
              <a:lnSpc>
                <a:spcPct val="140000"/>
              </a:lnSpc>
              <a:buNone/>
            </a:pPr>
            <a:r>
              <a:rPr lang="en-US" altLang="zh-CN" sz="2400" b="1" dirty="0">
                <a:ea typeface="宋体" panose="02010600030101010101" pitchFamily="2" charset="-122"/>
                <a:sym typeface="+mn-ea"/>
              </a:rPr>
              <a:t>4</a:t>
            </a:r>
            <a:r>
              <a:rPr lang="zh-CN" altLang="en-US" sz="2400" b="1" dirty="0">
                <a:ea typeface="宋体" panose="02010600030101010101" pitchFamily="2" charset="-122"/>
                <a:sym typeface="+mn-ea"/>
              </a:rPr>
              <a:t>．使用数据结束标记</a:t>
            </a:r>
          </a:p>
          <a:p>
            <a:pPr algn="just" fontAlgn="auto">
              <a:lnSpc>
                <a:spcPct val="140000"/>
              </a:lnSpc>
              <a:buNone/>
            </a:pPr>
            <a:r>
              <a:rPr lang="en-US" altLang="zh-CN" sz="2400" b="1" dirty="0">
                <a:ea typeface="宋体" panose="02010600030101010101" pitchFamily="2" charset="-122"/>
                <a:sym typeface="+mn-ea"/>
              </a:rPr>
              <a:t>5.</a:t>
            </a:r>
            <a:r>
              <a:rPr lang="zh-CN" altLang="en-US" sz="2400" b="1" dirty="0">
                <a:ea typeface="宋体" panose="02010600030101010101" pitchFamily="2" charset="-122"/>
                <a:sym typeface="+mn-ea"/>
              </a:rPr>
              <a:t>明确提示交互式输入的请求，详细说明可用的选择和边界数值</a:t>
            </a:r>
          </a:p>
          <a:p>
            <a:pPr algn="just" fontAlgn="auto">
              <a:lnSpc>
                <a:spcPct val="140000"/>
              </a:lnSpc>
              <a:buNone/>
            </a:pPr>
            <a:r>
              <a:rPr lang="en-US" altLang="zh-CN" sz="2400" b="1" dirty="0">
                <a:ea typeface="宋体" panose="02010600030101010101" pitchFamily="2" charset="-122"/>
                <a:sym typeface="+mn-ea"/>
              </a:rPr>
              <a:t>6.</a:t>
            </a:r>
            <a:r>
              <a:rPr lang="zh-CN" altLang="en-US" sz="2400" b="1" dirty="0">
                <a:ea typeface="宋体" panose="02010600030101010101" pitchFamily="2" charset="-122"/>
                <a:sym typeface="+mn-ea"/>
              </a:rPr>
              <a:t>当程序设计语言对格式有严格要求时，应保持输入格式一致。</a:t>
            </a:r>
          </a:p>
          <a:p>
            <a:pPr algn="just" fontAlgn="auto">
              <a:lnSpc>
                <a:spcPct val="140000"/>
              </a:lnSpc>
              <a:buNone/>
            </a:pPr>
            <a:r>
              <a:rPr lang="en-US" altLang="zh-CN" sz="2400" b="1" dirty="0">
                <a:ea typeface="宋体" panose="02010600030101010101" pitchFamily="2" charset="-122"/>
                <a:sym typeface="+mn-ea"/>
              </a:rPr>
              <a:t>7.</a:t>
            </a:r>
            <a:r>
              <a:rPr lang="zh-CN" altLang="en-US" sz="2400" b="1" dirty="0">
                <a:ea typeface="宋体" panose="02010600030101010101" pitchFamily="2" charset="-122"/>
                <a:sym typeface="+mn-ea"/>
              </a:rPr>
              <a:t>设计良好的输出报表</a:t>
            </a:r>
          </a:p>
          <a:p>
            <a:pPr algn="just" fontAlgn="auto">
              <a:lnSpc>
                <a:spcPct val="140000"/>
              </a:lnSpc>
              <a:buNone/>
            </a:pPr>
            <a:r>
              <a:rPr lang="en-US" altLang="zh-CN" sz="2400" b="1" dirty="0">
                <a:ea typeface="宋体" panose="02010600030101010101" pitchFamily="2" charset="-122"/>
                <a:sym typeface="+mn-ea"/>
              </a:rPr>
              <a:t>8.</a:t>
            </a:r>
            <a:r>
              <a:rPr lang="zh-CN" altLang="en-US" sz="2400" b="1" dirty="0">
                <a:ea typeface="宋体" panose="02010600030101010101" pitchFamily="2" charset="-122"/>
                <a:sym typeface="+mn-ea"/>
              </a:rPr>
              <a:t>给所有输出数据加标志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333058" y="238997"/>
              <a:ext cx="751584" cy="156826"/>
            </a:xfrm>
            <a:prstGeom prst="rect">
              <a:avLst/>
            </a:prstGeom>
            <a:grpFill/>
            <a:ln>
              <a:solidFill>
                <a:srgbClr val="7CAFDE"/>
              </a:solidFill>
            </a:ln>
          </p:spPr>
          <p:txBody>
            <a:bodyPr wrap="none" rtlCol="0">
              <a:spAutoFit/>
            </a:bodyPr>
            <a:lstStyle/>
            <a:p>
              <a:pPr algn="just">
                <a:spcBef>
                  <a:spcPct val="0"/>
                </a:spcBef>
              </a:pPr>
              <a:r>
                <a:rPr lang="zh-CN" altLang="en-US" sz="4800" dirty="0">
                  <a:solidFill>
                    <a:prstClr val="white"/>
                  </a:solidFill>
                  <a:latin typeface="微软雅黑" panose="020B0503020204020204" pitchFamily="34" charset="-122"/>
                  <a:ea typeface="微软雅黑" panose="020B0503020204020204" pitchFamily="34" charset="-122"/>
                  <a:cs typeface="Arial" panose="020B0604020202090204" pitchFamily="34" charset="0"/>
                  <a:sym typeface="+mn-lt"/>
                </a:rPr>
                <a:t>程序效率</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03</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100" name="矩形 99"/>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1" name="文本框 4"/>
          <p:cNvSpPr txBox="1">
            <a:spLocks noChangeArrowheads="1"/>
          </p:cNvSpPr>
          <p:nvPr/>
        </p:nvSpPr>
        <p:spPr bwMode="auto">
          <a:xfrm>
            <a:off x="490220" y="439420"/>
            <a:ext cx="37242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a:solidFill>
                  <a:prstClr val="black"/>
                </a:solidFill>
                <a:latin typeface="微软雅黑" panose="020B0503020204020204" pitchFamily="34" charset="-122"/>
                <a:ea typeface="微软雅黑" panose="020B0503020204020204" pitchFamily="34" charset="-122"/>
              </a:rPr>
              <a:t>什么是程序效率</a:t>
            </a:r>
          </a:p>
        </p:txBody>
      </p:sp>
      <p:sp>
        <p:nvSpPr>
          <p:cNvPr id="3" name="文本框 2"/>
          <p:cNvSpPr txBox="1"/>
          <p:nvPr/>
        </p:nvSpPr>
        <p:spPr>
          <a:xfrm>
            <a:off x="2472055" y="1660525"/>
            <a:ext cx="6550025" cy="3537585"/>
          </a:xfrm>
          <a:prstGeom prst="rect">
            <a:avLst/>
          </a:prstGeom>
          <a:noFill/>
        </p:spPr>
        <p:txBody>
          <a:bodyPr wrap="square" rtlCol="0" anchor="t">
            <a:spAutoFit/>
          </a:bodyPr>
          <a:lstStyle/>
          <a:p>
            <a:pPr marL="342900" indent="-342900">
              <a:lnSpc>
                <a:spcPct val="140000"/>
              </a:lnSpc>
              <a:spcBef>
                <a:spcPct val="20000"/>
              </a:spcBef>
            </a:pPr>
            <a:r>
              <a:rPr lang="en-US" altLang="zh-CN" sz="3200" b="1" dirty="0">
                <a:effectLst>
                  <a:outerShdw blurRad="38100" dist="38100" dir="2700000">
                    <a:srgbClr val="C0C0C0"/>
                  </a:outerShdw>
                </a:effectLst>
                <a:latin typeface="手札体-简" panose="03000500000000000000" charset="-122"/>
                <a:ea typeface="手札体-简" panose="03000500000000000000" charset="-122"/>
                <a:sym typeface="+mn-ea"/>
              </a:rPr>
              <a:t> 		</a:t>
            </a:r>
            <a:r>
              <a:rPr lang="zh-CN" altLang="en-US" sz="3200" b="1" dirty="0">
                <a:latin typeface="手札体-简" panose="03000500000000000000" charset="-122"/>
                <a:ea typeface="手札体-简" panose="03000500000000000000" charset="-122"/>
                <a:sym typeface="+mn-ea"/>
              </a:rPr>
              <a:t>程序的效率是指</a:t>
            </a:r>
            <a:r>
              <a:rPr lang="zh-CN" altLang="en-US" sz="3200" b="1" dirty="0">
                <a:solidFill>
                  <a:srgbClr val="FF0000"/>
                </a:solidFill>
                <a:latin typeface="手札体-简" panose="03000500000000000000" charset="-122"/>
                <a:ea typeface="手札体-简" panose="03000500000000000000" charset="-122"/>
                <a:sym typeface="+mn-ea"/>
              </a:rPr>
              <a:t>程序的执行速度</a:t>
            </a:r>
            <a:r>
              <a:rPr lang="zh-CN" altLang="en-US" sz="3200" b="1" dirty="0">
                <a:latin typeface="手札体-简" panose="03000500000000000000" charset="-122"/>
                <a:ea typeface="手札体-简" panose="03000500000000000000" charset="-122"/>
                <a:sym typeface="+mn-ea"/>
              </a:rPr>
              <a:t>及</a:t>
            </a:r>
            <a:r>
              <a:rPr lang="zh-CN" altLang="en-US" sz="3200" b="1" dirty="0">
                <a:solidFill>
                  <a:srgbClr val="FF0000"/>
                </a:solidFill>
                <a:latin typeface="手札体-简" panose="03000500000000000000" charset="-122"/>
                <a:ea typeface="手札体-简" panose="03000500000000000000" charset="-122"/>
                <a:sym typeface="+mn-ea"/>
              </a:rPr>
              <a:t>程序所需占用的内存的存储空间</a:t>
            </a:r>
            <a:r>
              <a:rPr lang="zh-CN" altLang="en-US" sz="3200" b="1" dirty="0">
                <a:latin typeface="手札体-简" panose="03000500000000000000" charset="-122"/>
                <a:ea typeface="手札体-简" panose="03000500000000000000" charset="-122"/>
                <a:sym typeface="+mn-ea"/>
              </a:rPr>
              <a:t>。程序编码是最后提高运行速度和节省存储的机会，因此在此阶段不能不考虑程序的效率。</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63436" y="-33368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01342" y="-33368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39248" y="-33369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77153" y="-33369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15059" y="-33368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25530" y="-33369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13970" y="-104267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71830" y="-104267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29230" y="-104267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15030" y="-104267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57630" y="-104267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43430" y="-104267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13970" y="674243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100" name="Shape 385"/>
          <p:cNvSpPr/>
          <p:nvPr/>
        </p:nvSpPr>
        <p:spPr>
          <a:xfrm>
            <a:off x="7326422"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chemeClr val="bg1">
              <a:lumMod val="95000"/>
            </a:schemeClr>
          </a:solidFill>
          <a:ln w="19050">
            <a:solidFill>
              <a:schemeClr val="bg1">
                <a:lumMod val="65000"/>
              </a:schemeClr>
            </a:solidFill>
            <a:prstDash val="sysDot"/>
            <a:miter lim="400000"/>
          </a:ln>
        </p:spPr>
        <p:txBody>
          <a:bodyPr lIns="50800" tIns="50800" rIns="50800" bIns="50800" anchor="ctr"/>
          <a:lstStyle/>
          <a:p>
            <a:endParaRPr kern="0">
              <a:solidFill>
                <a:prstClr val="black"/>
              </a:solidFill>
            </a:endParaRPr>
          </a:p>
        </p:txBody>
      </p:sp>
      <p:sp>
        <p:nvSpPr>
          <p:cNvPr id="101" name="Shape 386"/>
          <p:cNvSpPr/>
          <p:nvPr/>
        </p:nvSpPr>
        <p:spPr>
          <a:xfrm>
            <a:off x="4993778"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ln w="19050">
            <a:solidFill>
              <a:schemeClr val="bg1">
                <a:lumMod val="65000"/>
              </a:schemeClr>
            </a:solidFill>
            <a:prstDash val="sysDot"/>
            <a:miter lim="400000"/>
          </a:ln>
        </p:spPr>
        <p:txBody>
          <a:bodyPr lIns="50800" tIns="50800" rIns="50800" bIns="50800" anchor="ctr"/>
          <a:lstStyle/>
          <a:p>
            <a:endParaRPr kern="0">
              <a:solidFill>
                <a:prstClr val="black"/>
              </a:solidFill>
            </a:endParaRPr>
          </a:p>
        </p:txBody>
      </p:sp>
      <p:sp>
        <p:nvSpPr>
          <p:cNvPr id="102" name="Shape 387"/>
          <p:cNvSpPr/>
          <p:nvPr/>
        </p:nvSpPr>
        <p:spPr>
          <a:xfrm>
            <a:off x="2661134" y="1370646"/>
            <a:ext cx="2115186" cy="3093574"/>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chemeClr val="bg1">
              <a:lumMod val="95000"/>
            </a:schemeClr>
          </a:solidFill>
          <a:ln w="19050">
            <a:solidFill>
              <a:schemeClr val="bg1">
                <a:lumMod val="65000"/>
              </a:schemeClr>
            </a:solidFill>
            <a:prstDash val="sysDot"/>
            <a:miter lim="400000"/>
          </a:ln>
        </p:spPr>
        <p:txBody>
          <a:bodyPr lIns="50800" tIns="50800" rIns="50800" bIns="50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endParaRPr>
          </a:p>
        </p:txBody>
      </p:sp>
      <p:sp>
        <p:nvSpPr>
          <p:cNvPr id="127" name="Text Placeholder 15"/>
          <p:cNvSpPr txBox="1"/>
          <p:nvPr/>
        </p:nvSpPr>
        <p:spPr>
          <a:xfrm>
            <a:off x="2764155" y="2820670"/>
            <a:ext cx="1911985" cy="3625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b="1" dirty="0">
                <a:solidFill>
                  <a:schemeClr val="tx1"/>
                </a:solidFill>
                <a:latin typeface="隶书" pitchFamily="49" charset="-122"/>
                <a:sym typeface="+mn-ea"/>
              </a:rPr>
              <a:t>程序运行时间</a:t>
            </a:r>
            <a:endParaRPr lang="zh-CN" altLang="en-US" sz="2400" b="1" dirty="0">
              <a:solidFill>
                <a:schemeClr val="tx1"/>
              </a:solidFill>
              <a:latin typeface="隶书" pitchFamily="49" charset="-122"/>
              <a:ea typeface="微软雅黑" panose="020B0503020204020204" pitchFamily="34" charset="-122"/>
              <a:sym typeface="+mn-ea"/>
            </a:endParaRPr>
          </a:p>
        </p:txBody>
      </p:sp>
      <p:sp>
        <p:nvSpPr>
          <p:cNvPr id="129" name="Text Placeholder 15"/>
          <p:cNvSpPr txBox="1"/>
          <p:nvPr/>
        </p:nvSpPr>
        <p:spPr>
          <a:xfrm>
            <a:off x="5202097" y="2858472"/>
            <a:ext cx="167259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dirty="0">
                <a:solidFill>
                  <a:schemeClr val="tx1"/>
                </a:solidFill>
                <a:latin typeface="微软雅黑" panose="020B0503020204020204" pitchFamily="34" charset="-122"/>
                <a:ea typeface="微软雅黑" panose="020B0503020204020204" pitchFamily="34" charset="-122"/>
              </a:rPr>
              <a:t>存储器效率</a:t>
            </a:r>
          </a:p>
        </p:txBody>
      </p:sp>
      <p:sp>
        <p:nvSpPr>
          <p:cNvPr id="130" name="Text Placeholder 15"/>
          <p:cNvSpPr txBox="1"/>
          <p:nvPr/>
        </p:nvSpPr>
        <p:spPr>
          <a:xfrm>
            <a:off x="7547469" y="2958802"/>
            <a:ext cx="167259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b="1" dirty="0">
                <a:solidFill>
                  <a:schemeClr val="tx1"/>
                </a:solidFill>
                <a:latin typeface="隶书" pitchFamily="49" charset="-122"/>
                <a:sym typeface="+mn-ea"/>
              </a:rPr>
              <a:t>输入输出的效率</a:t>
            </a:r>
            <a:endParaRPr lang="zh-CN" altLang="en-US" sz="2400" b="1" dirty="0">
              <a:solidFill>
                <a:schemeClr val="tx1"/>
              </a:solidFill>
              <a:latin typeface="隶书" pitchFamily="49" charset="-122"/>
              <a:ea typeface="微软雅黑" panose="020B0503020204020204" pitchFamily="34" charset="-122"/>
              <a:sym typeface="+mn-ea"/>
            </a:endParaRPr>
          </a:p>
        </p:txBody>
      </p:sp>
      <p:grpSp>
        <p:nvGrpSpPr>
          <p:cNvPr id="2" name="组合 1"/>
          <p:cNvGrpSpPr/>
          <p:nvPr/>
        </p:nvGrpSpPr>
        <p:grpSpPr>
          <a:xfrm>
            <a:off x="2689108" y="1531215"/>
            <a:ext cx="1130813" cy="1130813"/>
            <a:chOff x="1525788" y="2253176"/>
            <a:chExt cx="1130813" cy="1130813"/>
          </a:xfrm>
        </p:grpSpPr>
        <p:sp>
          <p:nvSpPr>
            <p:cNvPr id="116" name="Shape 416"/>
            <p:cNvSpPr/>
            <p:nvPr/>
          </p:nvSpPr>
          <p:spPr>
            <a:xfrm>
              <a:off x="1525788" y="2253176"/>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50000"/>
              </a:schemeClr>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43" name="Group 121"/>
            <p:cNvGrpSpPr/>
            <p:nvPr/>
          </p:nvGrpSpPr>
          <p:grpSpPr>
            <a:xfrm>
              <a:off x="1816559" y="2542913"/>
              <a:ext cx="549270" cy="551340"/>
              <a:chOff x="2700338" y="2224088"/>
              <a:chExt cx="420688" cy="422275"/>
            </a:xfrm>
            <a:solidFill>
              <a:schemeClr val="bg1"/>
            </a:solidFill>
          </p:grpSpPr>
          <p:sp>
            <p:nvSpPr>
              <p:cNvPr id="144" name="Freeform 12"/>
              <p:cNvSpPr>
                <a:spLocks noEditPoints="1"/>
              </p:cNvSpPr>
              <p:nvPr/>
            </p:nvSpPr>
            <p:spPr bwMode="auto">
              <a:xfrm>
                <a:off x="2830513" y="2352675"/>
                <a:ext cx="161925" cy="163513"/>
              </a:xfrm>
              <a:custGeom>
                <a:avLst/>
                <a:gdLst>
                  <a:gd name="T0" fmla="*/ 38 w 77"/>
                  <a:gd name="T1" fmla="*/ 0 h 77"/>
                  <a:gd name="T2" fmla="*/ 9 w 77"/>
                  <a:gd name="T3" fmla="*/ 13 h 77"/>
                  <a:gd name="T4" fmla="*/ 0 w 77"/>
                  <a:gd name="T5" fmla="*/ 39 h 77"/>
                  <a:gd name="T6" fmla="*/ 38 w 77"/>
                  <a:gd name="T7" fmla="*/ 77 h 77"/>
                  <a:gd name="T8" fmla="*/ 64 w 77"/>
                  <a:gd name="T9" fmla="*/ 67 h 77"/>
                  <a:gd name="T10" fmla="*/ 77 w 77"/>
                  <a:gd name="T11" fmla="*/ 42 h 77"/>
                  <a:gd name="T12" fmla="*/ 77 w 77"/>
                  <a:gd name="T13" fmla="*/ 39 h 77"/>
                  <a:gd name="T14" fmla="*/ 38 w 77"/>
                  <a:gd name="T15" fmla="*/ 0 h 77"/>
                  <a:gd name="T16" fmla="*/ 66 w 77"/>
                  <a:gd name="T17" fmla="*/ 41 h 77"/>
                  <a:gd name="T18" fmla="*/ 38 w 77"/>
                  <a:gd name="T19" fmla="*/ 67 h 77"/>
                  <a:gd name="T20" fmla="*/ 10 w 77"/>
                  <a:gd name="T21" fmla="*/ 39 h 77"/>
                  <a:gd name="T22" fmla="*/ 17 w 77"/>
                  <a:gd name="T23" fmla="*/ 20 h 77"/>
                  <a:gd name="T24" fmla="*/ 38 w 77"/>
                  <a:gd name="T25" fmla="*/ 10 h 77"/>
                  <a:gd name="T26" fmla="*/ 67 w 77"/>
                  <a:gd name="T27" fmla="*/ 39 h 77"/>
                  <a:gd name="T28" fmla="*/ 66 w 77"/>
                  <a:gd name="T29"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7">
                    <a:moveTo>
                      <a:pt x="38" y="0"/>
                    </a:moveTo>
                    <a:cubicBezTo>
                      <a:pt x="27" y="0"/>
                      <a:pt x="17" y="5"/>
                      <a:pt x="9" y="13"/>
                    </a:cubicBezTo>
                    <a:cubicBezTo>
                      <a:pt x="3" y="20"/>
                      <a:pt x="0" y="29"/>
                      <a:pt x="0" y="39"/>
                    </a:cubicBezTo>
                    <a:cubicBezTo>
                      <a:pt x="0" y="60"/>
                      <a:pt x="17" y="77"/>
                      <a:pt x="38" y="77"/>
                    </a:cubicBezTo>
                    <a:cubicBezTo>
                      <a:pt x="48" y="77"/>
                      <a:pt x="57" y="74"/>
                      <a:pt x="64" y="67"/>
                    </a:cubicBezTo>
                    <a:cubicBezTo>
                      <a:pt x="72" y="60"/>
                      <a:pt x="76" y="51"/>
                      <a:pt x="77" y="42"/>
                    </a:cubicBezTo>
                    <a:cubicBezTo>
                      <a:pt x="77" y="41"/>
                      <a:pt x="77" y="40"/>
                      <a:pt x="77" y="39"/>
                    </a:cubicBezTo>
                    <a:cubicBezTo>
                      <a:pt x="77" y="17"/>
                      <a:pt x="59" y="0"/>
                      <a:pt x="38" y="0"/>
                    </a:cubicBezTo>
                    <a:close/>
                    <a:moveTo>
                      <a:pt x="66" y="41"/>
                    </a:moveTo>
                    <a:cubicBezTo>
                      <a:pt x="65" y="56"/>
                      <a:pt x="53" y="67"/>
                      <a:pt x="38" y="67"/>
                    </a:cubicBezTo>
                    <a:cubicBezTo>
                      <a:pt x="23" y="67"/>
                      <a:pt x="10" y="54"/>
                      <a:pt x="10" y="39"/>
                    </a:cubicBezTo>
                    <a:cubicBezTo>
                      <a:pt x="10" y="32"/>
                      <a:pt x="12" y="25"/>
                      <a:pt x="17" y="20"/>
                    </a:cubicBezTo>
                    <a:cubicBezTo>
                      <a:pt x="22" y="14"/>
                      <a:pt x="30" y="10"/>
                      <a:pt x="38" y="10"/>
                    </a:cubicBezTo>
                    <a:cubicBezTo>
                      <a:pt x="54" y="10"/>
                      <a:pt x="67" y="23"/>
                      <a:pt x="67" y="39"/>
                    </a:cubicBezTo>
                    <a:cubicBezTo>
                      <a:pt x="67" y="40"/>
                      <a:pt x="67" y="41"/>
                      <a:pt x="6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5" name="Freeform 13"/>
              <p:cNvSpPr>
                <a:spLocks noEditPoints="1"/>
              </p:cNvSpPr>
              <p:nvPr/>
            </p:nvSpPr>
            <p:spPr bwMode="auto">
              <a:xfrm>
                <a:off x="2700338" y="2224088"/>
                <a:ext cx="420688" cy="422275"/>
              </a:xfrm>
              <a:custGeom>
                <a:avLst/>
                <a:gdLst>
                  <a:gd name="T0" fmla="*/ 178 w 198"/>
                  <a:gd name="T1" fmla="*/ 90 h 199"/>
                  <a:gd name="T2" fmla="*/ 110 w 198"/>
                  <a:gd name="T3" fmla="*/ 22 h 199"/>
                  <a:gd name="T4" fmla="*/ 108 w 198"/>
                  <a:gd name="T5" fmla="*/ 5 h 199"/>
                  <a:gd name="T6" fmla="*/ 95 w 198"/>
                  <a:gd name="T7" fmla="*/ 0 h 199"/>
                  <a:gd name="T8" fmla="*/ 90 w 198"/>
                  <a:gd name="T9" fmla="*/ 20 h 199"/>
                  <a:gd name="T10" fmla="*/ 40 w 198"/>
                  <a:gd name="T11" fmla="*/ 47 h 199"/>
                  <a:gd name="T12" fmla="*/ 20 w 198"/>
                  <a:gd name="T13" fmla="*/ 90 h 199"/>
                  <a:gd name="T14" fmla="*/ 0 w 198"/>
                  <a:gd name="T15" fmla="*/ 95 h 199"/>
                  <a:gd name="T16" fmla="*/ 5 w 198"/>
                  <a:gd name="T17" fmla="*/ 109 h 199"/>
                  <a:gd name="T18" fmla="*/ 21 w 198"/>
                  <a:gd name="T19" fmla="*/ 109 h 199"/>
                  <a:gd name="T20" fmla="*/ 90 w 198"/>
                  <a:gd name="T21" fmla="*/ 179 h 199"/>
                  <a:gd name="T22" fmla="*/ 95 w 198"/>
                  <a:gd name="T23" fmla="*/ 199 h 199"/>
                  <a:gd name="T24" fmla="*/ 108 w 198"/>
                  <a:gd name="T25" fmla="*/ 194 h 199"/>
                  <a:gd name="T26" fmla="*/ 109 w 198"/>
                  <a:gd name="T27" fmla="*/ 178 h 199"/>
                  <a:gd name="T28" fmla="*/ 178 w 198"/>
                  <a:gd name="T29" fmla="*/ 109 h 199"/>
                  <a:gd name="T30" fmla="*/ 198 w 198"/>
                  <a:gd name="T31" fmla="*/ 104 h 199"/>
                  <a:gd name="T32" fmla="*/ 194 w 198"/>
                  <a:gd name="T33" fmla="*/ 90 h 199"/>
                  <a:gd name="T34" fmla="*/ 108 w 198"/>
                  <a:gd name="T35" fmla="*/ 160 h 199"/>
                  <a:gd name="T36" fmla="*/ 95 w 198"/>
                  <a:gd name="T37" fmla="*/ 155 h 199"/>
                  <a:gd name="T38" fmla="*/ 90 w 198"/>
                  <a:gd name="T39" fmla="*/ 162 h 199"/>
                  <a:gd name="T40" fmla="*/ 36 w 198"/>
                  <a:gd name="T41" fmla="*/ 109 h 199"/>
                  <a:gd name="T42" fmla="*/ 39 w 198"/>
                  <a:gd name="T43" fmla="*/ 109 h 199"/>
                  <a:gd name="T44" fmla="*/ 44 w 198"/>
                  <a:gd name="T45" fmla="*/ 95 h 199"/>
                  <a:gd name="T46" fmla="*/ 36 w 198"/>
                  <a:gd name="T47" fmla="*/ 90 h 199"/>
                  <a:gd name="T48" fmla="*/ 52 w 198"/>
                  <a:gd name="T49" fmla="*/ 57 h 199"/>
                  <a:gd name="T50" fmla="*/ 90 w 198"/>
                  <a:gd name="T51" fmla="*/ 37 h 199"/>
                  <a:gd name="T52" fmla="*/ 95 w 198"/>
                  <a:gd name="T53" fmla="*/ 44 h 199"/>
                  <a:gd name="T54" fmla="*/ 108 w 198"/>
                  <a:gd name="T55" fmla="*/ 39 h 199"/>
                  <a:gd name="T56" fmla="*/ 110 w 198"/>
                  <a:gd name="T57" fmla="*/ 37 h 199"/>
                  <a:gd name="T58" fmla="*/ 162 w 198"/>
                  <a:gd name="T59" fmla="*/ 90 h 199"/>
                  <a:gd name="T60" fmla="*/ 155 w 198"/>
                  <a:gd name="T61" fmla="*/ 95 h 199"/>
                  <a:gd name="T62" fmla="*/ 160 w 198"/>
                  <a:gd name="T63" fmla="*/ 109 h 199"/>
                  <a:gd name="T64" fmla="*/ 162 w 198"/>
                  <a:gd name="T65" fmla="*/ 110 h 199"/>
                  <a:gd name="T66" fmla="*/ 108 w 198"/>
                  <a:gd name="T67" fmla="*/ 16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199">
                    <a:moveTo>
                      <a:pt x="194" y="90"/>
                    </a:moveTo>
                    <a:cubicBezTo>
                      <a:pt x="194" y="90"/>
                      <a:pt x="182" y="90"/>
                      <a:pt x="178" y="90"/>
                    </a:cubicBezTo>
                    <a:cubicBezTo>
                      <a:pt x="177" y="90"/>
                      <a:pt x="177" y="90"/>
                      <a:pt x="177" y="89"/>
                    </a:cubicBezTo>
                    <a:cubicBezTo>
                      <a:pt x="173" y="54"/>
                      <a:pt x="145" y="26"/>
                      <a:pt x="110" y="22"/>
                    </a:cubicBezTo>
                    <a:cubicBezTo>
                      <a:pt x="109" y="22"/>
                      <a:pt x="108" y="21"/>
                      <a:pt x="108" y="20"/>
                    </a:cubicBezTo>
                    <a:cubicBezTo>
                      <a:pt x="108" y="17"/>
                      <a:pt x="108" y="5"/>
                      <a:pt x="108" y="5"/>
                    </a:cubicBezTo>
                    <a:cubicBezTo>
                      <a:pt x="108" y="2"/>
                      <a:pt x="106" y="0"/>
                      <a:pt x="104" y="0"/>
                    </a:cubicBezTo>
                    <a:cubicBezTo>
                      <a:pt x="95" y="0"/>
                      <a:pt x="95" y="0"/>
                      <a:pt x="95" y="0"/>
                    </a:cubicBezTo>
                    <a:cubicBezTo>
                      <a:pt x="92" y="0"/>
                      <a:pt x="90" y="2"/>
                      <a:pt x="90" y="5"/>
                    </a:cubicBezTo>
                    <a:cubicBezTo>
                      <a:pt x="90" y="5"/>
                      <a:pt x="90" y="17"/>
                      <a:pt x="90" y="20"/>
                    </a:cubicBezTo>
                    <a:cubicBezTo>
                      <a:pt x="90" y="21"/>
                      <a:pt x="89" y="22"/>
                      <a:pt x="89" y="22"/>
                    </a:cubicBezTo>
                    <a:cubicBezTo>
                      <a:pt x="70" y="24"/>
                      <a:pt x="53" y="34"/>
                      <a:pt x="40" y="47"/>
                    </a:cubicBezTo>
                    <a:cubicBezTo>
                      <a:pt x="30" y="59"/>
                      <a:pt x="23" y="73"/>
                      <a:pt x="21" y="89"/>
                    </a:cubicBezTo>
                    <a:cubicBezTo>
                      <a:pt x="21" y="90"/>
                      <a:pt x="21" y="90"/>
                      <a:pt x="20" y="90"/>
                    </a:cubicBezTo>
                    <a:cubicBezTo>
                      <a:pt x="16" y="90"/>
                      <a:pt x="5" y="90"/>
                      <a:pt x="5" y="90"/>
                    </a:cubicBezTo>
                    <a:cubicBezTo>
                      <a:pt x="2" y="90"/>
                      <a:pt x="0" y="92"/>
                      <a:pt x="0" y="95"/>
                    </a:cubicBezTo>
                    <a:cubicBezTo>
                      <a:pt x="0" y="104"/>
                      <a:pt x="0" y="104"/>
                      <a:pt x="0" y="104"/>
                    </a:cubicBezTo>
                    <a:cubicBezTo>
                      <a:pt x="0" y="106"/>
                      <a:pt x="2" y="109"/>
                      <a:pt x="5" y="109"/>
                    </a:cubicBezTo>
                    <a:cubicBezTo>
                      <a:pt x="5" y="109"/>
                      <a:pt x="16" y="109"/>
                      <a:pt x="20" y="109"/>
                    </a:cubicBezTo>
                    <a:cubicBezTo>
                      <a:pt x="21" y="109"/>
                      <a:pt x="21" y="109"/>
                      <a:pt x="21" y="109"/>
                    </a:cubicBezTo>
                    <a:cubicBezTo>
                      <a:pt x="25" y="145"/>
                      <a:pt x="54" y="173"/>
                      <a:pt x="89" y="178"/>
                    </a:cubicBezTo>
                    <a:cubicBezTo>
                      <a:pt x="89" y="178"/>
                      <a:pt x="90" y="178"/>
                      <a:pt x="90" y="179"/>
                    </a:cubicBezTo>
                    <a:cubicBezTo>
                      <a:pt x="90" y="182"/>
                      <a:pt x="90" y="194"/>
                      <a:pt x="90" y="194"/>
                    </a:cubicBezTo>
                    <a:cubicBezTo>
                      <a:pt x="90" y="196"/>
                      <a:pt x="92" y="199"/>
                      <a:pt x="95" y="199"/>
                    </a:cubicBezTo>
                    <a:cubicBezTo>
                      <a:pt x="104" y="199"/>
                      <a:pt x="104" y="199"/>
                      <a:pt x="104" y="199"/>
                    </a:cubicBezTo>
                    <a:cubicBezTo>
                      <a:pt x="106" y="199"/>
                      <a:pt x="108" y="196"/>
                      <a:pt x="108" y="194"/>
                    </a:cubicBezTo>
                    <a:cubicBezTo>
                      <a:pt x="108" y="194"/>
                      <a:pt x="108" y="182"/>
                      <a:pt x="108" y="179"/>
                    </a:cubicBezTo>
                    <a:cubicBezTo>
                      <a:pt x="108" y="178"/>
                      <a:pt x="109" y="178"/>
                      <a:pt x="109" y="178"/>
                    </a:cubicBezTo>
                    <a:cubicBezTo>
                      <a:pt x="145" y="173"/>
                      <a:pt x="173" y="145"/>
                      <a:pt x="178" y="109"/>
                    </a:cubicBezTo>
                    <a:cubicBezTo>
                      <a:pt x="178" y="109"/>
                      <a:pt x="178" y="109"/>
                      <a:pt x="178" y="109"/>
                    </a:cubicBezTo>
                    <a:cubicBezTo>
                      <a:pt x="182" y="109"/>
                      <a:pt x="194" y="109"/>
                      <a:pt x="194" y="109"/>
                    </a:cubicBezTo>
                    <a:cubicBezTo>
                      <a:pt x="196" y="109"/>
                      <a:pt x="198" y="106"/>
                      <a:pt x="198" y="104"/>
                    </a:cubicBezTo>
                    <a:cubicBezTo>
                      <a:pt x="198" y="95"/>
                      <a:pt x="198" y="95"/>
                      <a:pt x="198" y="95"/>
                    </a:cubicBezTo>
                    <a:cubicBezTo>
                      <a:pt x="198" y="92"/>
                      <a:pt x="196" y="90"/>
                      <a:pt x="194" y="90"/>
                    </a:cubicBezTo>
                    <a:close/>
                    <a:moveTo>
                      <a:pt x="108" y="162"/>
                    </a:moveTo>
                    <a:cubicBezTo>
                      <a:pt x="108" y="162"/>
                      <a:pt x="108" y="160"/>
                      <a:pt x="108" y="160"/>
                    </a:cubicBezTo>
                    <a:cubicBezTo>
                      <a:pt x="108" y="157"/>
                      <a:pt x="106" y="155"/>
                      <a:pt x="104" y="155"/>
                    </a:cubicBezTo>
                    <a:cubicBezTo>
                      <a:pt x="95" y="155"/>
                      <a:pt x="95" y="155"/>
                      <a:pt x="95" y="155"/>
                    </a:cubicBezTo>
                    <a:cubicBezTo>
                      <a:pt x="92" y="155"/>
                      <a:pt x="90" y="157"/>
                      <a:pt x="90" y="160"/>
                    </a:cubicBezTo>
                    <a:cubicBezTo>
                      <a:pt x="90" y="160"/>
                      <a:pt x="90" y="162"/>
                      <a:pt x="90" y="162"/>
                    </a:cubicBezTo>
                    <a:cubicBezTo>
                      <a:pt x="90" y="163"/>
                      <a:pt x="89" y="163"/>
                      <a:pt x="89" y="163"/>
                    </a:cubicBezTo>
                    <a:cubicBezTo>
                      <a:pt x="61" y="158"/>
                      <a:pt x="40" y="137"/>
                      <a:pt x="36" y="109"/>
                    </a:cubicBezTo>
                    <a:cubicBezTo>
                      <a:pt x="36" y="109"/>
                      <a:pt x="36" y="109"/>
                      <a:pt x="36" y="109"/>
                    </a:cubicBezTo>
                    <a:cubicBezTo>
                      <a:pt x="39" y="109"/>
                      <a:pt x="39" y="109"/>
                      <a:pt x="39" y="109"/>
                    </a:cubicBezTo>
                    <a:cubicBezTo>
                      <a:pt x="41" y="109"/>
                      <a:pt x="44" y="106"/>
                      <a:pt x="44" y="104"/>
                    </a:cubicBezTo>
                    <a:cubicBezTo>
                      <a:pt x="44" y="95"/>
                      <a:pt x="44" y="95"/>
                      <a:pt x="44" y="95"/>
                    </a:cubicBezTo>
                    <a:cubicBezTo>
                      <a:pt x="44" y="92"/>
                      <a:pt x="41" y="90"/>
                      <a:pt x="39" y="90"/>
                    </a:cubicBezTo>
                    <a:cubicBezTo>
                      <a:pt x="36" y="90"/>
                      <a:pt x="36" y="90"/>
                      <a:pt x="36" y="90"/>
                    </a:cubicBezTo>
                    <a:cubicBezTo>
                      <a:pt x="36" y="90"/>
                      <a:pt x="36" y="90"/>
                      <a:pt x="36" y="90"/>
                    </a:cubicBezTo>
                    <a:cubicBezTo>
                      <a:pt x="38" y="77"/>
                      <a:pt x="44" y="66"/>
                      <a:pt x="52" y="57"/>
                    </a:cubicBezTo>
                    <a:cubicBezTo>
                      <a:pt x="61" y="46"/>
                      <a:pt x="74" y="39"/>
                      <a:pt x="89" y="37"/>
                    </a:cubicBezTo>
                    <a:cubicBezTo>
                      <a:pt x="89" y="37"/>
                      <a:pt x="90" y="36"/>
                      <a:pt x="90" y="37"/>
                    </a:cubicBezTo>
                    <a:cubicBezTo>
                      <a:pt x="90" y="37"/>
                      <a:pt x="90" y="39"/>
                      <a:pt x="90" y="39"/>
                    </a:cubicBezTo>
                    <a:cubicBezTo>
                      <a:pt x="90" y="42"/>
                      <a:pt x="92" y="44"/>
                      <a:pt x="95" y="44"/>
                    </a:cubicBezTo>
                    <a:cubicBezTo>
                      <a:pt x="104" y="44"/>
                      <a:pt x="104" y="44"/>
                      <a:pt x="104" y="44"/>
                    </a:cubicBezTo>
                    <a:cubicBezTo>
                      <a:pt x="106" y="44"/>
                      <a:pt x="108" y="42"/>
                      <a:pt x="108" y="39"/>
                    </a:cubicBezTo>
                    <a:cubicBezTo>
                      <a:pt x="108" y="39"/>
                      <a:pt x="108" y="37"/>
                      <a:pt x="108" y="37"/>
                    </a:cubicBezTo>
                    <a:cubicBezTo>
                      <a:pt x="108" y="36"/>
                      <a:pt x="109" y="37"/>
                      <a:pt x="110" y="37"/>
                    </a:cubicBezTo>
                    <a:cubicBezTo>
                      <a:pt x="137" y="41"/>
                      <a:pt x="158" y="62"/>
                      <a:pt x="162" y="89"/>
                    </a:cubicBezTo>
                    <a:cubicBezTo>
                      <a:pt x="162" y="89"/>
                      <a:pt x="162" y="90"/>
                      <a:pt x="162" y="90"/>
                    </a:cubicBezTo>
                    <a:cubicBezTo>
                      <a:pt x="161" y="90"/>
                      <a:pt x="160" y="90"/>
                      <a:pt x="160" y="90"/>
                    </a:cubicBezTo>
                    <a:cubicBezTo>
                      <a:pt x="157" y="90"/>
                      <a:pt x="155" y="92"/>
                      <a:pt x="155" y="95"/>
                    </a:cubicBezTo>
                    <a:cubicBezTo>
                      <a:pt x="155" y="104"/>
                      <a:pt x="155" y="104"/>
                      <a:pt x="155" y="104"/>
                    </a:cubicBezTo>
                    <a:cubicBezTo>
                      <a:pt x="155" y="106"/>
                      <a:pt x="157" y="109"/>
                      <a:pt x="160" y="109"/>
                    </a:cubicBezTo>
                    <a:cubicBezTo>
                      <a:pt x="160" y="109"/>
                      <a:pt x="161" y="109"/>
                      <a:pt x="162" y="109"/>
                    </a:cubicBezTo>
                    <a:cubicBezTo>
                      <a:pt x="163" y="109"/>
                      <a:pt x="162" y="109"/>
                      <a:pt x="162" y="110"/>
                    </a:cubicBezTo>
                    <a:cubicBezTo>
                      <a:pt x="158" y="137"/>
                      <a:pt x="137" y="158"/>
                      <a:pt x="110" y="163"/>
                    </a:cubicBezTo>
                    <a:cubicBezTo>
                      <a:pt x="109" y="163"/>
                      <a:pt x="108" y="163"/>
                      <a:pt x="108"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grpSp>
        <p:nvGrpSpPr>
          <p:cNvPr id="4" name="组合 3"/>
          <p:cNvGrpSpPr/>
          <p:nvPr/>
        </p:nvGrpSpPr>
        <p:grpSpPr>
          <a:xfrm>
            <a:off x="5005525" y="1538200"/>
            <a:ext cx="1130813" cy="1130813"/>
            <a:chOff x="3851391" y="2253176"/>
            <a:chExt cx="1130813" cy="1130813"/>
          </a:xfrm>
        </p:grpSpPr>
        <p:sp>
          <p:nvSpPr>
            <p:cNvPr id="119" name="Shape 419"/>
            <p:cNvSpPr/>
            <p:nvPr/>
          </p:nvSpPr>
          <p:spPr>
            <a:xfrm>
              <a:off x="3851391" y="2253176"/>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46" name="Group 1500"/>
            <p:cNvGrpSpPr/>
            <p:nvPr/>
          </p:nvGrpSpPr>
          <p:grpSpPr>
            <a:xfrm>
              <a:off x="4147332" y="2589431"/>
              <a:ext cx="538930" cy="458303"/>
              <a:chOff x="1277938" y="5121275"/>
              <a:chExt cx="403225" cy="342900"/>
            </a:xfrm>
            <a:solidFill>
              <a:schemeClr val="bg1"/>
            </a:solidFill>
          </p:grpSpPr>
          <p:sp>
            <p:nvSpPr>
              <p:cNvPr id="147" name="Freeform 66"/>
              <p:cNvSpPr>
                <a:spLocks noEditPoints="1"/>
              </p:cNvSpPr>
              <p:nvPr/>
            </p:nvSpPr>
            <p:spPr bwMode="auto">
              <a:xfrm>
                <a:off x="1411288" y="5130800"/>
                <a:ext cx="100013" cy="277813"/>
              </a:xfrm>
              <a:custGeom>
                <a:avLst/>
                <a:gdLst>
                  <a:gd name="T0" fmla="*/ 41 w 47"/>
                  <a:gd name="T1" fmla="*/ 0 h 131"/>
                  <a:gd name="T2" fmla="*/ 7 w 47"/>
                  <a:gd name="T3" fmla="*/ 0 h 131"/>
                  <a:gd name="T4" fmla="*/ 0 w 47"/>
                  <a:gd name="T5" fmla="*/ 6 h 131"/>
                  <a:gd name="T6" fmla="*/ 0 w 47"/>
                  <a:gd name="T7" fmla="*/ 124 h 131"/>
                  <a:gd name="T8" fmla="*/ 7 w 47"/>
                  <a:gd name="T9" fmla="*/ 131 h 131"/>
                  <a:gd name="T10" fmla="*/ 41 w 47"/>
                  <a:gd name="T11" fmla="*/ 131 h 131"/>
                  <a:gd name="T12" fmla="*/ 47 w 47"/>
                  <a:gd name="T13" fmla="*/ 124 h 131"/>
                  <a:gd name="T14" fmla="*/ 47 w 47"/>
                  <a:gd name="T15" fmla="*/ 6 h 131"/>
                  <a:gd name="T16" fmla="*/ 41 w 47"/>
                  <a:gd name="T17" fmla="*/ 0 h 131"/>
                  <a:gd name="T18" fmla="*/ 24 w 47"/>
                  <a:gd name="T19" fmla="*/ 121 h 131"/>
                  <a:gd name="T20" fmla="*/ 11 w 47"/>
                  <a:gd name="T21" fmla="*/ 107 h 131"/>
                  <a:gd name="T22" fmla="*/ 24 w 47"/>
                  <a:gd name="T23" fmla="*/ 94 h 131"/>
                  <a:gd name="T24" fmla="*/ 37 w 47"/>
                  <a:gd name="T25" fmla="*/ 107 h 131"/>
                  <a:gd name="T26" fmla="*/ 24 w 47"/>
                  <a:gd name="T27" fmla="*/ 121 h 131"/>
                  <a:gd name="T28" fmla="*/ 41 w 47"/>
                  <a:gd name="T29" fmla="*/ 63 h 131"/>
                  <a:gd name="T30" fmla="*/ 37 w 47"/>
                  <a:gd name="T31" fmla="*/ 68 h 131"/>
                  <a:gd name="T32" fmla="*/ 11 w 47"/>
                  <a:gd name="T33" fmla="*/ 68 h 131"/>
                  <a:gd name="T34" fmla="*/ 7 w 47"/>
                  <a:gd name="T35" fmla="*/ 63 h 131"/>
                  <a:gd name="T36" fmla="*/ 7 w 47"/>
                  <a:gd name="T37" fmla="*/ 16 h 131"/>
                  <a:gd name="T38" fmla="*/ 11 w 47"/>
                  <a:gd name="T39" fmla="*/ 11 h 131"/>
                  <a:gd name="T40" fmla="*/ 37 w 47"/>
                  <a:gd name="T41" fmla="*/ 11 h 131"/>
                  <a:gd name="T42" fmla="*/ 41 w 47"/>
                  <a:gd name="T43" fmla="*/ 16 h 131"/>
                  <a:gd name="T44" fmla="*/ 41 w 47"/>
                  <a:gd name="T45" fmla="*/ 6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31">
                    <a:moveTo>
                      <a:pt x="41" y="0"/>
                    </a:moveTo>
                    <a:cubicBezTo>
                      <a:pt x="7" y="0"/>
                      <a:pt x="7" y="0"/>
                      <a:pt x="7" y="0"/>
                    </a:cubicBezTo>
                    <a:cubicBezTo>
                      <a:pt x="3" y="0"/>
                      <a:pt x="0" y="3"/>
                      <a:pt x="0" y="6"/>
                    </a:cubicBezTo>
                    <a:cubicBezTo>
                      <a:pt x="0" y="124"/>
                      <a:pt x="0" y="124"/>
                      <a:pt x="0" y="124"/>
                    </a:cubicBezTo>
                    <a:cubicBezTo>
                      <a:pt x="0" y="128"/>
                      <a:pt x="3" y="131"/>
                      <a:pt x="7" y="131"/>
                    </a:cubicBezTo>
                    <a:cubicBezTo>
                      <a:pt x="41" y="131"/>
                      <a:pt x="41" y="131"/>
                      <a:pt x="41" y="131"/>
                    </a:cubicBezTo>
                    <a:cubicBezTo>
                      <a:pt x="44" y="131"/>
                      <a:pt x="47" y="128"/>
                      <a:pt x="47" y="124"/>
                    </a:cubicBezTo>
                    <a:cubicBezTo>
                      <a:pt x="47" y="6"/>
                      <a:pt x="47" y="6"/>
                      <a:pt x="47" y="6"/>
                    </a:cubicBezTo>
                    <a:cubicBezTo>
                      <a:pt x="47" y="3"/>
                      <a:pt x="44" y="0"/>
                      <a:pt x="41" y="0"/>
                    </a:cubicBezTo>
                    <a:close/>
                    <a:moveTo>
                      <a:pt x="24" y="121"/>
                    </a:moveTo>
                    <a:cubicBezTo>
                      <a:pt x="17" y="121"/>
                      <a:pt x="11" y="115"/>
                      <a:pt x="11" y="107"/>
                    </a:cubicBezTo>
                    <a:cubicBezTo>
                      <a:pt x="11" y="100"/>
                      <a:pt x="17" y="94"/>
                      <a:pt x="24" y="94"/>
                    </a:cubicBezTo>
                    <a:cubicBezTo>
                      <a:pt x="31" y="94"/>
                      <a:pt x="37" y="100"/>
                      <a:pt x="37" y="107"/>
                    </a:cubicBezTo>
                    <a:cubicBezTo>
                      <a:pt x="37" y="115"/>
                      <a:pt x="31" y="121"/>
                      <a:pt x="24" y="121"/>
                    </a:cubicBezTo>
                    <a:close/>
                    <a:moveTo>
                      <a:pt x="41" y="63"/>
                    </a:moveTo>
                    <a:cubicBezTo>
                      <a:pt x="41" y="66"/>
                      <a:pt x="39" y="68"/>
                      <a:pt x="37" y="68"/>
                    </a:cubicBezTo>
                    <a:cubicBezTo>
                      <a:pt x="11" y="68"/>
                      <a:pt x="11" y="68"/>
                      <a:pt x="11" y="68"/>
                    </a:cubicBezTo>
                    <a:cubicBezTo>
                      <a:pt x="9" y="68"/>
                      <a:pt x="7" y="66"/>
                      <a:pt x="7" y="63"/>
                    </a:cubicBezTo>
                    <a:cubicBezTo>
                      <a:pt x="7" y="16"/>
                      <a:pt x="7" y="16"/>
                      <a:pt x="7" y="16"/>
                    </a:cubicBezTo>
                    <a:cubicBezTo>
                      <a:pt x="7" y="13"/>
                      <a:pt x="9" y="11"/>
                      <a:pt x="11" y="11"/>
                    </a:cubicBezTo>
                    <a:cubicBezTo>
                      <a:pt x="37" y="11"/>
                      <a:pt x="37" y="11"/>
                      <a:pt x="37" y="11"/>
                    </a:cubicBezTo>
                    <a:cubicBezTo>
                      <a:pt x="39" y="11"/>
                      <a:pt x="41" y="13"/>
                      <a:pt x="41" y="16"/>
                    </a:cubicBezTo>
                    <a:cubicBezTo>
                      <a:pt x="41" y="63"/>
                      <a:pt x="41" y="63"/>
                      <a:pt x="41"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8" name="Freeform 67"/>
              <p:cNvSpPr/>
              <p:nvPr/>
            </p:nvSpPr>
            <p:spPr bwMode="auto">
              <a:xfrm>
                <a:off x="1433513" y="5175250"/>
                <a:ext cx="39688" cy="11113"/>
              </a:xfrm>
              <a:custGeom>
                <a:avLst/>
                <a:gdLst>
                  <a:gd name="T0" fmla="*/ 17 w 19"/>
                  <a:gd name="T1" fmla="*/ 5 h 5"/>
                  <a:gd name="T2" fmla="*/ 2 w 19"/>
                  <a:gd name="T3" fmla="*/ 5 h 5"/>
                  <a:gd name="T4" fmla="*/ 0 w 19"/>
                  <a:gd name="T5" fmla="*/ 2 h 5"/>
                  <a:gd name="T6" fmla="*/ 2 w 19"/>
                  <a:gd name="T7" fmla="*/ 0 h 5"/>
                  <a:gd name="T8" fmla="*/ 17 w 19"/>
                  <a:gd name="T9" fmla="*/ 0 h 5"/>
                  <a:gd name="T10" fmla="*/ 19 w 19"/>
                  <a:gd name="T11" fmla="*/ 2 h 5"/>
                  <a:gd name="T12" fmla="*/ 17 w 1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7" y="5"/>
                    </a:moveTo>
                    <a:cubicBezTo>
                      <a:pt x="2" y="5"/>
                      <a:pt x="2" y="5"/>
                      <a:pt x="2" y="5"/>
                    </a:cubicBezTo>
                    <a:cubicBezTo>
                      <a:pt x="1" y="5"/>
                      <a:pt x="0" y="4"/>
                      <a:pt x="0" y="2"/>
                    </a:cubicBezTo>
                    <a:cubicBezTo>
                      <a:pt x="0" y="1"/>
                      <a:pt x="1" y="0"/>
                      <a:pt x="2" y="0"/>
                    </a:cubicBezTo>
                    <a:cubicBezTo>
                      <a:pt x="17" y="0"/>
                      <a:pt x="17" y="0"/>
                      <a:pt x="17" y="0"/>
                    </a:cubicBezTo>
                    <a:cubicBezTo>
                      <a:pt x="18" y="0"/>
                      <a:pt x="19" y="1"/>
                      <a:pt x="19" y="2"/>
                    </a:cubicBezTo>
                    <a:cubicBezTo>
                      <a:pt x="19" y="4"/>
                      <a:pt x="18" y="5"/>
                      <a:pt x="1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9" name="Freeform 68"/>
              <p:cNvSpPr>
                <a:spLocks noEditPoints="1"/>
              </p:cNvSpPr>
              <p:nvPr/>
            </p:nvSpPr>
            <p:spPr bwMode="auto">
              <a:xfrm>
                <a:off x="1295401" y="5130800"/>
                <a:ext cx="100013" cy="277813"/>
              </a:xfrm>
              <a:custGeom>
                <a:avLst/>
                <a:gdLst>
                  <a:gd name="T0" fmla="*/ 40 w 47"/>
                  <a:gd name="T1" fmla="*/ 0 h 131"/>
                  <a:gd name="T2" fmla="*/ 7 w 47"/>
                  <a:gd name="T3" fmla="*/ 0 h 131"/>
                  <a:gd name="T4" fmla="*/ 0 w 47"/>
                  <a:gd name="T5" fmla="*/ 6 h 131"/>
                  <a:gd name="T6" fmla="*/ 0 w 47"/>
                  <a:gd name="T7" fmla="*/ 124 h 131"/>
                  <a:gd name="T8" fmla="*/ 7 w 47"/>
                  <a:gd name="T9" fmla="*/ 131 h 131"/>
                  <a:gd name="T10" fmla="*/ 40 w 47"/>
                  <a:gd name="T11" fmla="*/ 131 h 131"/>
                  <a:gd name="T12" fmla="*/ 47 w 47"/>
                  <a:gd name="T13" fmla="*/ 124 h 131"/>
                  <a:gd name="T14" fmla="*/ 47 w 47"/>
                  <a:gd name="T15" fmla="*/ 6 h 131"/>
                  <a:gd name="T16" fmla="*/ 40 w 47"/>
                  <a:gd name="T17" fmla="*/ 0 h 131"/>
                  <a:gd name="T18" fmla="*/ 23 w 47"/>
                  <a:gd name="T19" fmla="*/ 121 h 131"/>
                  <a:gd name="T20" fmla="*/ 10 w 47"/>
                  <a:gd name="T21" fmla="*/ 107 h 131"/>
                  <a:gd name="T22" fmla="*/ 23 w 47"/>
                  <a:gd name="T23" fmla="*/ 94 h 131"/>
                  <a:gd name="T24" fmla="*/ 37 w 47"/>
                  <a:gd name="T25" fmla="*/ 107 h 131"/>
                  <a:gd name="T26" fmla="*/ 23 w 47"/>
                  <a:gd name="T27" fmla="*/ 121 h 131"/>
                  <a:gd name="T28" fmla="*/ 41 w 47"/>
                  <a:gd name="T29" fmla="*/ 63 h 131"/>
                  <a:gd name="T30" fmla="*/ 36 w 47"/>
                  <a:gd name="T31" fmla="*/ 68 h 131"/>
                  <a:gd name="T32" fmla="*/ 11 w 47"/>
                  <a:gd name="T33" fmla="*/ 68 h 131"/>
                  <a:gd name="T34" fmla="*/ 6 w 47"/>
                  <a:gd name="T35" fmla="*/ 63 h 131"/>
                  <a:gd name="T36" fmla="*/ 6 w 47"/>
                  <a:gd name="T37" fmla="*/ 16 h 131"/>
                  <a:gd name="T38" fmla="*/ 11 w 47"/>
                  <a:gd name="T39" fmla="*/ 11 h 131"/>
                  <a:gd name="T40" fmla="*/ 36 w 47"/>
                  <a:gd name="T41" fmla="*/ 11 h 131"/>
                  <a:gd name="T42" fmla="*/ 41 w 47"/>
                  <a:gd name="T43" fmla="*/ 16 h 131"/>
                  <a:gd name="T44" fmla="*/ 41 w 47"/>
                  <a:gd name="T45" fmla="*/ 6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31">
                    <a:moveTo>
                      <a:pt x="40" y="0"/>
                    </a:moveTo>
                    <a:cubicBezTo>
                      <a:pt x="7" y="0"/>
                      <a:pt x="7" y="0"/>
                      <a:pt x="7" y="0"/>
                    </a:cubicBezTo>
                    <a:cubicBezTo>
                      <a:pt x="3" y="0"/>
                      <a:pt x="0" y="3"/>
                      <a:pt x="0" y="6"/>
                    </a:cubicBezTo>
                    <a:cubicBezTo>
                      <a:pt x="0" y="124"/>
                      <a:pt x="0" y="124"/>
                      <a:pt x="0" y="124"/>
                    </a:cubicBezTo>
                    <a:cubicBezTo>
                      <a:pt x="0" y="128"/>
                      <a:pt x="3" y="131"/>
                      <a:pt x="7" y="131"/>
                    </a:cubicBezTo>
                    <a:cubicBezTo>
                      <a:pt x="40" y="131"/>
                      <a:pt x="40" y="131"/>
                      <a:pt x="40" y="131"/>
                    </a:cubicBezTo>
                    <a:cubicBezTo>
                      <a:pt x="44" y="131"/>
                      <a:pt x="47" y="128"/>
                      <a:pt x="47" y="124"/>
                    </a:cubicBezTo>
                    <a:cubicBezTo>
                      <a:pt x="47" y="6"/>
                      <a:pt x="47" y="6"/>
                      <a:pt x="47" y="6"/>
                    </a:cubicBezTo>
                    <a:cubicBezTo>
                      <a:pt x="47" y="3"/>
                      <a:pt x="44" y="0"/>
                      <a:pt x="40" y="0"/>
                    </a:cubicBezTo>
                    <a:close/>
                    <a:moveTo>
                      <a:pt x="23" y="121"/>
                    </a:moveTo>
                    <a:cubicBezTo>
                      <a:pt x="16" y="121"/>
                      <a:pt x="10" y="115"/>
                      <a:pt x="10" y="107"/>
                    </a:cubicBezTo>
                    <a:cubicBezTo>
                      <a:pt x="10" y="100"/>
                      <a:pt x="16" y="94"/>
                      <a:pt x="23" y="94"/>
                    </a:cubicBezTo>
                    <a:cubicBezTo>
                      <a:pt x="31" y="94"/>
                      <a:pt x="37" y="100"/>
                      <a:pt x="37" y="107"/>
                    </a:cubicBezTo>
                    <a:cubicBezTo>
                      <a:pt x="37" y="115"/>
                      <a:pt x="31" y="121"/>
                      <a:pt x="23" y="121"/>
                    </a:cubicBezTo>
                    <a:close/>
                    <a:moveTo>
                      <a:pt x="41" y="63"/>
                    </a:moveTo>
                    <a:cubicBezTo>
                      <a:pt x="41" y="66"/>
                      <a:pt x="39" y="68"/>
                      <a:pt x="36" y="68"/>
                    </a:cubicBezTo>
                    <a:cubicBezTo>
                      <a:pt x="11" y="68"/>
                      <a:pt x="11" y="68"/>
                      <a:pt x="11" y="68"/>
                    </a:cubicBezTo>
                    <a:cubicBezTo>
                      <a:pt x="8" y="68"/>
                      <a:pt x="6" y="66"/>
                      <a:pt x="6" y="63"/>
                    </a:cubicBezTo>
                    <a:cubicBezTo>
                      <a:pt x="6" y="16"/>
                      <a:pt x="6" y="16"/>
                      <a:pt x="6" y="16"/>
                    </a:cubicBezTo>
                    <a:cubicBezTo>
                      <a:pt x="6" y="13"/>
                      <a:pt x="8" y="11"/>
                      <a:pt x="11" y="11"/>
                    </a:cubicBezTo>
                    <a:cubicBezTo>
                      <a:pt x="36" y="11"/>
                      <a:pt x="36" y="11"/>
                      <a:pt x="36" y="11"/>
                    </a:cubicBezTo>
                    <a:cubicBezTo>
                      <a:pt x="39" y="11"/>
                      <a:pt x="41" y="13"/>
                      <a:pt x="41" y="16"/>
                    </a:cubicBezTo>
                    <a:lnTo>
                      <a:pt x="4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0" name="Freeform 69"/>
              <p:cNvSpPr/>
              <p:nvPr/>
            </p:nvSpPr>
            <p:spPr bwMode="auto">
              <a:xfrm>
                <a:off x="1316038" y="5175250"/>
                <a:ext cx="38100" cy="11113"/>
              </a:xfrm>
              <a:custGeom>
                <a:avLst/>
                <a:gdLst>
                  <a:gd name="T0" fmla="*/ 16 w 18"/>
                  <a:gd name="T1" fmla="*/ 5 h 5"/>
                  <a:gd name="T2" fmla="*/ 2 w 18"/>
                  <a:gd name="T3" fmla="*/ 5 h 5"/>
                  <a:gd name="T4" fmla="*/ 0 w 18"/>
                  <a:gd name="T5" fmla="*/ 2 h 5"/>
                  <a:gd name="T6" fmla="*/ 2 w 18"/>
                  <a:gd name="T7" fmla="*/ 0 h 5"/>
                  <a:gd name="T8" fmla="*/ 16 w 18"/>
                  <a:gd name="T9" fmla="*/ 0 h 5"/>
                  <a:gd name="T10" fmla="*/ 18 w 18"/>
                  <a:gd name="T11" fmla="*/ 2 h 5"/>
                  <a:gd name="T12" fmla="*/ 16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1" name="Freeform 70"/>
              <p:cNvSpPr/>
              <p:nvPr/>
            </p:nvSpPr>
            <p:spPr bwMode="auto">
              <a:xfrm>
                <a:off x="1316038" y="5199063"/>
                <a:ext cx="38100" cy="11113"/>
              </a:xfrm>
              <a:custGeom>
                <a:avLst/>
                <a:gdLst>
                  <a:gd name="T0" fmla="*/ 16 w 18"/>
                  <a:gd name="T1" fmla="*/ 5 h 5"/>
                  <a:gd name="T2" fmla="*/ 2 w 18"/>
                  <a:gd name="T3" fmla="*/ 5 h 5"/>
                  <a:gd name="T4" fmla="*/ 0 w 18"/>
                  <a:gd name="T5" fmla="*/ 2 h 5"/>
                  <a:gd name="T6" fmla="*/ 2 w 18"/>
                  <a:gd name="T7" fmla="*/ 0 h 5"/>
                  <a:gd name="T8" fmla="*/ 16 w 18"/>
                  <a:gd name="T9" fmla="*/ 0 h 5"/>
                  <a:gd name="T10" fmla="*/ 18 w 18"/>
                  <a:gd name="T11" fmla="*/ 2 h 5"/>
                  <a:gd name="T12" fmla="*/ 16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2" name="Freeform 71"/>
              <p:cNvSpPr/>
              <p:nvPr/>
            </p:nvSpPr>
            <p:spPr bwMode="auto">
              <a:xfrm>
                <a:off x="1316038" y="5222875"/>
                <a:ext cx="38100" cy="7938"/>
              </a:xfrm>
              <a:custGeom>
                <a:avLst/>
                <a:gdLst>
                  <a:gd name="T0" fmla="*/ 16 w 18"/>
                  <a:gd name="T1" fmla="*/ 4 h 4"/>
                  <a:gd name="T2" fmla="*/ 2 w 18"/>
                  <a:gd name="T3" fmla="*/ 4 h 4"/>
                  <a:gd name="T4" fmla="*/ 0 w 18"/>
                  <a:gd name="T5" fmla="*/ 2 h 4"/>
                  <a:gd name="T6" fmla="*/ 2 w 18"/>
                  <a:gd name="T7" fmla="*/ 0 h 4"/>
                  <a:gd name="T8" fmla="*/ 16 w 18"/>
                  <a:gd name="T9" fmla="*/ 0 h 4"/>
                  <a:gd name="T10" fmla="*/ 18 w 18"/>
                  <a:gd name="T11" fmla="*/ 2 h 4"/>
                  <a:gd name="T12" fmla="*/ 16 w 1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6" y="4"/>
                    </a:move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18" y="3"/>
                      <a:pt x="17"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3" name="Freeform 72"/>
              <p:cNvSpPr>
                <a:spLocks noEditPoints="1"/>
              </p:cNvSpPr>
              <p:nvPr/>
            </p:nvSpPr>
            <p:spPr bwMode="auto">
              <a:xfrm>
                <a:off x="1525588" y="5121275"/>
                <a:ext cx="139700" cy="290513"/>
              </a:xfrm>
              <a:custGeom>
                <a:avLst/>
                <a:gdLst>
                  <a:gd name="T0" fmla="*/ 65 w 66"/>
                  <a:gd name="T1" fmla="*/ 123 h 137"/>
                  <a:gd name="T2" fmla="*/ 47 w 66"/>
                  <a:gd name="T3" fmla="*/ 7 h 137"/>
                  <a:gd name="T4" fmla="*/ 40 w 66"/>
                  <a:gd name="T5" fmla="*/ 1 h 137"/>
                  <a:gd name="T6" fmla="*/ 7 w 66"/>
                  <a:gd name="T7" fmla="*/ 6 h 137"/>
                  <a:gd name="T8" fmla="*/ 1 w 66"/>
                  <a:gd name="T9" fmla="*/ 14 h 137"/>
                  <a:gd name="T10" fmla="*/ 18 w 66"/>
                  <a:gd name="T11" fmla="*/ 130 h 137"/>
                  <a:gd name="T12" fmla="*/ 26 w 66"/>
                  <a:gd name="T13" fmla="*/ 136 h 137"/>
                  <a:gd name="T14" fmla="*/ 59 w 66"/>
                  <a:gd name="T15" fmla="*/ 131 h 137"/>
                  <a:gd name="T16" fmla="*/ 65 w 66"/>
                  <a:gd name="T17" fmla="*/ 123 h 137"/>
                  <a:gd name="T18" fmla="*/ 21 w 66"/>
                  <a:gd name="T19" fmla="*/ 73 h 137"/>
                  <a:gd name="T20" fmla="*/ 15 w 66"/>
                  <a:gd name="T21" fmla="*/ 69 h 137"/>
                  <a:gd name="T22" fmla="*/ 8 w 66"/>
                  <a:gd name="T23" fmla="*/ 22 h 137"/>
                  <a:gd name="T24" fmla="*/ 12 w 66"/>
                  <a:gd name="T25" fmla="*/ 17 h 137"/>
                  <a:gd name="T26" fmla="*/ 37 w 66"/>
                  <a:gd name="T27" fmla="*/ 13 h 137"/>
                  <a:gd name="T28" fmla="*/ 43 w 66"/>
                  <a:gd name="T29" fmla="*/ 17 h 137"/>
                  <a:gd name="T30" fmla="*/ 50 w 66"/>
                  <a:gd name="T31" fmla="*/ 64 h 137"/>
                  <a:gd name="T32" fmla="*/ 46 w 66"/>
                  <a:gd name="T33" fmla="*/ 69 h 137"/>
                  <a:gd name="T34" fmla="*/ 21 w 66"/>
                  <a:gd name="T35" fmla="*/ 73 h 137"/>
                  <a:gd name="T36" fmla="*/ 50 w 66"/>
                  <a:gd name="T37" fmla="*/ 118 h 137"/>
                  <a:gd name="T38" fmla="*/ 41 w 66"/>
                  <a:gd name="T39" fmla="*/ 123 h 137"/>
                  <a:gd name="T40" fmla="*/ 39 w 66"/>
                  <a:gd name="T41" fmla="*/ 123 h 137"/>
                  <a:gd name="T42" fmla="*/ 26 w 66"/>
                  <a:gd name="T43" fmla="*/ 112 h 137"/>
                  <a:gd name="T44" fmla="*/ 28 w 66"/>
                  <a:gd name="T45" fmla="*/ 102 h 137"/>
                  <a:gd name="T46" fmla="*/ 37 w 66"/>
                  <a:gd name="T47" fmla="*/ 97 h 137"/>
                  <a:gd name="T48" fmla="*/ 39 w 66"/>
                  <a:gd name="T49" fmla="*/ 97 h 137"/>
                  <a:gd name="T50" fmla="*/ 52 w 66"/>
                  <a:gd name="T51" fmla="*/ 108 h 137"/>
                  <a:gd name="T52" fmla="*/ 50 w 66"/>
                  <a:gd name="T53" fmla="*/ 11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37">
                    <a:moveTo>
                      <a:pt x="65" y="123"/>
                    </a:moveTo>
                    <a:cubicBezTo>
                      <a:pt x="47" y="7"/>
                      <a:pt x="47" y="7"/>
                      <a:pt x="47" y="7"/>
                    </a:cubicBezTo>
                    <a:cubicBezTo>
                      <a:pt x="47" y="3"/>
                      <a:pt x="43" y="0"/>
                      <a:pt x="40" y="1"/>
                    </a:cubicBezTo>
                    <a:cubicBezTo>
                      <a:pt x="7" y="6"/>
                      <a:pt x="7" y="6"/>
                      <a:pt x="7" y="6"/>
                    </a:cubicBezTo>
                    <a:cubicBezTo>
                      <a:pt x="3" y="7"/>
                      <a:pt x="0" y="10"/>
                      <a:pt x="1" y="14"/>
                    </a:cubicBezTo>
                    <a:cubicBezTo>
                      <a:pt x="18" y="130"/>
                      <a:pt x="18" y="130"/>
                      <a:pt x="18" y="130"/>
                    </a:cubicBezTo>
                    <a:cubicBezTo>
                      <a:pt x="19" y="134"/>
                      <a:pt x="23" y="137"/>
                      <a:pt x="26" y="136"/>
                    </a:cubicBezTo>
                    <a:cubicBezTo>
                      <a:pt x="59" y="131"/>
                      <a:pt x="59" y="131"/>
                      <a:pt x="59" y="131"/>
                    </a:cubicBezTo>
                    <a:cubicBezTo>
                      <a:pt x="63" y="131"/>
                      <a:pt x="66" y="127"/>
                      <a:pt x="65" y="123"/>
                    </a:cubicBezTo>
                    <a:close/>
                    <a:moveTo>
                      <a:pt x="21" y="73"/>
                    </a:moveTo>
                    <a:cubicBezTo>
                      <a:pt x="18" y="73"/>
                      <a:pt x="16" y="71"/>
                      <a:pt x="15" y="69"/>
                    </a:cubicBezTo>
                    <a:cubicBezTo>
                      <a:pt x="8" y="22"/>
                      <a:pt x="8" y="22"/>
                      <a:pt x="8" y="22"/>
                    </a:cubicBezTo>
                    <a:cubicBezTo>
                      <a:pt x="8" y="20"/>
                      <a:pt x="10" y="17"/>
                      <a:pt x="12" y="17"/>
                    </a:cubicBezTo>
                    <a:cubicBezTo>
                      <a:pt x="37" y="13"/>
                      <a:pt x="37" y="13"/>
                      <a:pt x="37" y="13"/>
                    </a:cubicBezTo>
                    <a:cubicBezTo>
                      <a:pt x="40" y="13"/>
                      <a:pt x="42" y="15"/>
                      <a:pt x="43" y="17"/>
                    </a:cubicBezTo>
                    <a:cubicBezTo>
                      <a:pt x="50" y="64"/>
                      <a:pt x="50" y="64"/>
                      <a:pt x="50" y="64"/>
                    </a:cubicBezTo>
                    <a:cubicBezTo>
                      <a:pt x="50" y="66"/>
                      <a:pt x="48" y="69"/>
                      <a:pt x="46" y="69"/>
                    </a:cubicBezTo>
                    <a:lnTo>
                      <a:pt x="21" y="73"/>
                    </a:lnTo>
                    <a:close/>
                    <a:moveTo>
                      <a:pt x="50" y="118"/>
                    </a:moveTo>
                    <a:cubicBezTo>
                      <a:pt x="48" y="121"/>
                      <a:pt x="45" y="123"/>
                      <a:pt x="41" y="123"/>
                    </a:cubicBezTo>
                    <a:cubicBezTo>
                      <a:pt x="40" y="123"/>
                      <a:pt x="40" y="123"/>
                      <a:pt x="39" y="123"/>
                    </a:cubicBezTo>
                    <a:cubicBezTo>
                      <a:pt x="33" y="123"/>
                      <a:pt x="27" y="118"/>
                      <a:pt x="26" y="112"/>
                    </a:cubicBezTo>
                    <a:cubicBezTo>
                      <a:pt x="25" y="109"/>
                      <a:pt x="26" y="105"/>
                      <a:pt x="28" y="102"/>
                    </a:cubicBezTo>
                    <a:cubicBezTo>
                      <a:pt x="31" y="99"/>
                      <a:pt x="34" y="97"/>
                      <a:pt x="37" y="97"/>
                    </a:cubicBezTo>
                    <a:cubicBezTo>
                      <a:pt x="38" y="97"/>
                      <a:pt x="38" y="97"/>
                      <a:pt x="39" y="97"/>
                    </a:cubicBezTo>
                    <a:cubicBezTo>
                      <a:pt x="46" y="97"/>
                      <a:pt x="51" y="102"/>
                      <a:pt x="52" y="108"/>
                    </a:cubicBezTo>
                    <a:cubicBezTo>
                      <a:pt x="53" y="112"/>
                      <a:pt x="52" y="115"/>
                      <a:pt x="50"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4" name="Freeform 73"/>
              <p:cNvSpPr/>
              <p:nvPr/>
            </p:nvSpPr>
            <p:spPr bwMode="auto">
              <a:xfrm>
                <a:off x="1550988" y="5160963"/>
                <a:ext cx="41275" cy="14288"/>
              </a:xfrm>
              <a:custGeom>
                <a:avLst/>
                <a:gdLst>
                  <a:gd name="T0" fmla="*/ 2 w 19"/>
                  <a:gd name="T1" fmla="*/ 7 h 7"/>
                  <a:gd name="T2" fmla="*/ 0 w 19"/>
                  <a:gd name="T3" fmla="*/ 5 h 7"/>
                  <a:gd name="T4" fmla="*/ 2 w 19"/>
                  <a:gd name="T5" fmla="*/ 2 h 7"/>
                  <a:gd name="T6" fmla="*/ 16 w 19"/>
                  <a:gd name="T7" fmla="*/ 0 h 7"/>
                  <a:gd name="T8" fmla="*/ 19 w 19"/>
                  <a:gd name="T9" fmla="*/ 2 h 7"/>
                  <a:gd name="T10" fmla="*/ 17 w 19"/>
                  <a:gd name="T11" fmla="*/ 5 h 7"/>
                  <a:gd name="T12" fmla="*/ 3 w 19"/>
                  <a:gd name="T13" fmla="*/ 7 h 7"/>
                  <a:gd name="T14" fmla="*/ 2 w 1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7"/>
                    </a:moveTo>
                    <a:cubicBezTo>
                      <a:pt x="1" y="7"/>
                      <a:pt x="0" y="6"/>
                      <a:pt x="0" y="5"/>
                    </a:cubicBezTo>
                    <a:cubicBezTo>
                      <a:pt x="0" y="4"/>
                      <a:pt x="1" y="2"/>
                      <a:pt x="2" y="2"/>
                    </a:cubicBezTo>
                    <a:cubicBezTo>
                      <a:pt x="16" y="0"/>
                      <a:pt x="16" y="0"/>
                      <a:pt x="16" y="0"/>
                    </a:cubicBezTo>
                    <a:cubicBezTo>
                      <a:pt x="17" y="0"/>
                      <a:pt x="19" y="1"/>
                      <a:pt x="19" y="2"/>
                    </a:cubicBezTo>
                    <a:cubicBezTo>
                      <a:pt x="19" y="3"/>
                      <a:pt x="18" y="4"/>
                      <a:pt x="17" y="5"/>
                    </a:cubicBezTo>
                    <a:cubicBezTo>
                      <a:pt x="3" y="7"/>
                      <a:pt x="3" y="7"/>
                      <a:pt x="3" y="7"/>
                    </a:cubicBezTo>
                    <a:cubicBezTo>
                      <a:pt x="3" y="7"/>
                      <a:pt x="3"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5" name="Freeform 74"/>
              <p:cNvSpPr/>
              <p:nvPr/>
            </p:nvSpPr>
            <p:spPr bwMode="auto">
              <a:xfrm>
                <a:off x="1555751" y="5180013"/>
                <a:ext cx="55563" cy="17463"/>
              </a:xfrm>
              <a:custGeom>
                <a:avLst/>
                <a:gdLst>
                  <a:gd name="T0" fmla="*/ 2 w 26"/>
                  <a:gd name="T1" fmla="*/ 8 h 8"/>
                  <a:gd name="T2" fmla="*/ 0 w 26"/>
                  <a:gd name="T3" fmla="*/ 6 h 8"/>
                  <a:gd name="T4" fmla="*/ 2 w 26"/>
                  <a:gd name="T5" fmla="*/ 4 h 8"/>
                  <a:gd name="T6" fmla="*/ 24 w 26"/>
                  <a:gd name="T7" fmla="*/ 0 h 8"/>
                  <a:gd name="T8" fmla="*/ 26 w 26"/>
                  <a:gd name="T9" fmla="*/ 2 h 8"/>
                  <a:gd name="T10" fmla="*/ 24 w 26"/>
                  <a:gd name="T11" fmla="*/ 5 h 8"/>
                  <a:gd name="T12" fmla="*/ 2 w 26"/>
                  <a:gd name="T13" fmla="*/ 8 h 8"/>
                  <a:gd name="T14" fmla="*/ 2 w 26"/>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
                    <a:moveTo>
                      <a:pt x="2" y="8"/>
                    </a:moveTo>
                    <a:cubicBezTo>
                      <a:pt x="1" y="8"/>
                      <a:pt x="0" y="7"/>
                      <a:pt x="0" y="6"/>
                    </a:cubicBezTo>
                    <a:cubicBezTo>
                      <a:pt x="0" y="5"/>
                      <a:pt x="0" y="4"/>
                      <a:pt x="2" y="4"/>
                    </a:cubicBezTo>
                    <a:cubicBezTo>
                      <a:pt x="24" y="0"/>
                      <a:pt x="24" y="0"/>
                      <a:pt x="24" y="0"/>
                    </a:cubicBezTo>
                    <a:cubicBezTo>
                      <a:pt x="25" y="0"/>
                      <a:pt x="26" y="1"/>
                      <a:pt x="26" y="2"/>
                    </a:cubicBezTo>
                    <a:cubicBezTo>
                      <a:pt x="26" y="4"/>
                      <a:pt x="26" y="5"/>
                      <a:pt x="24" y="5"/>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6" name="Freeform 75"/>
              <p:cNvSpPr/>
              <p:nvPr/>
            </p:nvSpPr>
            <p:spPr bwMode="auto">
              <a:xfrm>
                <a:off x="1277938" y="5432425"/>
                <a:ext cx="403225" cy="31750"/>
              </a:xfrm>
              <a:custGeom>
                <a:avLst/>
                <a:gdLst>
                  <a:gd name="T0" fmla="*/ 190 w 190"/>
                  <a:gd name="T1" fmla="*/ 10 h 15"/>
                  <a:gd name="T2" fmla="*/ 185 w 190"/>
                  <a:gd name="T3" fmla="*/ 15 h 15"/>
                  <a:gd name="T4" fmla="*/ 5 w 190"/>
                  <a:gd name="T5" fmla="*/ 15 h 15"/>
                  <a:gd name="T6" fmla="*/ 0 w 190"/>
                  <a:gd name="T7" fmla="*/ 10 h 15"/>
                  <a:gd name="T8" fmla="*/ 0 w 190"/>
                  <a:gd name="T9" fmla="*/ 6 h 15"/>
                  <a:gd name="T10" fmla="*/ 5 w 190"/>
                  <a:gd name="T11" fmla="*/ 0 h 15"/>
                  <a:gd name="T12" fmla="*/ 185 w 190"/>
                  <a:gd name="T13" fmla="*/ 0 h 15"/>
                  <a:gd name="T14" fmla="*/ 190 w 190"/>
                  <a:gd name="T15" fmla="*/ 6 h 15"/>
                  <a:gd name="T16" fmla="*/ 190 w 190"/>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5">
                    <a:moveTo>
                      <a:pt x="190" y="10"/>
                    </a:moveTo>
                    <a:cubicBezTo>
                      <a:pt x="190" y="13"/>
                      <a:pt x="187" y="15"/>
                      <a:pt x="185" y="15"/>
                    </a:cubicBezTo>
                    <a:cubicBezTo>
                      <a:pt x="5" y="15"/>
                      <a:pt x="5" y="15"/>
                      <a:pt x="5" y="15"/>
                    </a:cubicBezTo>
                    <a:cubicBezTo>
                      <a:pt x="3" y="15"/>
                      <a:pt x="0" y="13"/>
                      <a:pt x="0" y="10"/>
                    </a:cubicBezTo>
                    <a:cubicBezTo>
                      <a:pt x="0" y="6"/>
                      <a:pt x="0" y="6"/>
                      <a:pt x="0" y="6"/>
                    </a:cubicBezTo>
                    <a:cubicBezTo>
                      <a:pt x="0" y="3"/>
                      <a:pt x="3" y="0"/>
                      <a:pt x="5" y="0"/>
                    </a:cubicBezTo>
                    <a:cubicBezTo>
                      <a:pt x="185" y="0"/>
                      <a:pt x="185" y="0"/>
                      <a:pt x="185" y="0"/>
                    </a:cubicBezTo>
                    <a:cubicBezTo>
                      <a:pt x="187" y="0"/>
                      <a:pt x="190" y="3"/>
                      <a:pt x="190" y="6"/>
                    </a:cubicBezTo>
                    <a:lnTo>
                      <a:pt x="19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grpSp>
        <p:nvGrpSpPr>
          <p:cNvPr id="5" name="组合 4"/>
          <p:cNvGrpSpPr/>
          <p:nvPr/>
        </p:nvGrpSpPr>
        <p:grpSpPr>
          <a:xfrm>
            <a:off x="7393697" y="1515340"/>
            <a:ext cx="1130813" cy="1130813"/>
            <a:chOff x="6186853" y="2254480"/>
            <a:chExt cx="1130813" cy="1130813"/>
          </a:xfrm>
        </p:grpSpPr>
        <p:sp>
          <p:nvSpPr>
            <p:cNvPr id="122" name="Shape 422"/>
            <p:cNvSpPr/>
            <p:nvPr/>
          </p:nvSpPr>
          <p:spPr>
            <a:xfrm>
              <a:off x="6186853" y="2254480"/>
              <a:ext cx="1130813" cy="11308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AFDE"/>
            </a:solidFill>
            <a:ln w="12700" cap="flat" cmpd="sng" algn="ctr">
              <a:noFill/>
              <a:prstDash val="solid"/>
              <a:miter lim="800000"/>
            </a:ln>
            <a:effectLst/>
          </p:spPr>
          <p:txBody>
            <a:bodyPr rtlCol="0" anchor="ctr"/>
            <a:lstStyle/>
            <a:p>
              <a:pPr algn="ctr"/>
              <a:endParaRPr>
                <a:solidFill>
                  <a:sysClr val="window" lastClr="FFFFFF"/>
                </a:solidFill>
                <a:latin typeface="Calibri" panose="020F0702030404030204"/>
              </a:endParaRPr>
            </a:p>
          </p:txBody>
        </p:sp>
        <p:grpSp>
          <p:nvGrpSpPr>
            <p:cNvPr id="157" name="Group 1501"/>
            <p:cNvGrpSpPr/>
            <p:nvPr/>
          </p:nvGrpSpPr>
          <p:grpSpPr>
            <a:xfrm>
              <a:off x="6495856" y="2536436"/>
              <a:ext cx="512806" cy="508845"/>
              <a:chOff x="2736851" y="5092700"/>
              <a:chExt cx="411163" cy="407988"/>
            </a:xfrm>
            <a:solidFill>
              <a:schemeClr val="bg1"/>
            </a:solidFill>
          </p:grpSpPr>
          <p:sp>
            <p:nvSpPr>
              <p:cNvPr id="158" name="Freeform 89"/>
              <p:cNvSpPr/>
              <p:nvPr/>
            </p:nvSpPr>
            <p:spPr bwMode="auto">
              <a:xfrm>
                <a:off x="2890838" y="5229225"/>
                <a:ext cx="101600" cy="204788"/>
              </a:xfrm>
              <a:custGeom>
                <a:avLst/>
                <a:gdLst>
                  <a:gd name="T0" fmla="*/ 28 w 48"/>
                  <a:gd name="T1" fmla="*/ 41 h 97"/>
                  <a:gd name="T2" fmla="*/ 15 w 48"/>
                  <a:gd name="T3" fmla="*/ 30 h 97"/>
                  <a:gd name="T4" fmla="*/ 25 w 48"/>
                  <a:gd name="T5" fmla="*/ 22 h 97"/>
                  <a:gd name="T6" fmla="*/ 37 w 48"/>
                  <a:gd name="T7" fmla="*/ 25 h 97"/>
                  <a:gd name="T8" fmla="*/ 39 w 48"/>
                  <a:gd name="T9" fmla="*/ 25 h 97"/>
                  <a:gd name="T10" fmla="*/ 43 w 48"/>
                  <a:gd name="T11" fmla="*/ 23 h 97"/>
                  <a:gd name="T12" fmla="*/ 45 w 48"/>
                  <a:gd name="T13" fmla="*/ 18 h 97"/>
                  <a:gd name="T14" fmla="*/ 43 w 48"/>
                  <a:gd name="T15" fmla="*/ 14 h 97"/>
                  <a:gd name="T16" fmla="*/ 30 w 48"/>
                  <a:gd name="T17" fmla="*/ 11 h 97"/>
                  <a:gd name="T18" fmla="*/ 30 w 48"/>
                  <a:gd name="T19" fmla="*/ 10 h 97"/>
                  <a:gd name="T20" fmla="*/ 30 w 48"/>
                  <a:gd name="T21" fmla="*/ 3 h 97"/>
                  <a:gd name="T22" fmla="*/ 26 w 48"/>
                  <a:gd name="T23" fmla="*/ 0 h 97"/>
                  <a:gd name="T24" fmla="*/ 23 w 48"/>
                  <a:gd name="T25" fmla="*/ 0 h 97"/>
                  <a:gd name="T26" fmla="*/ 19 w 48"/>
                  <a:gd name="T27" fmla="*/ 3 h 97"/>
                  <a:gd name="T28" fmla="*/ 19 w 48"/>
                  <a:gd name="T29" fmla="*/ 11 h 97"/>
                  <a:gd name="T30" fmla="*/ 18 w 48"/>
                  <a:gd name="T31" fmla="*/ 12 h 97"/>
                  <a:gd name="T32" fmla="*/ 1 w 48"/>
                  <a:gd name="T33" fmla="*/ 31 h 97"/>
                  <a:gd name="T34" fmla="*/ 21 w 48"/>
                  <a:gd name="T35" fmla="*/ 53 h 97"/>
                  <a:gd name="T36" fmla="*/ 33 w 48"/>
                  <a:gd name="T37" fmla="*/ 64 h 97"/>
                  <a:gd name="T38" fmla="*/ 21 w 48"/>
                  <a:gd name="T39" fmla="*/ 74 h 97"/>
                  <a:gd name="T40" fmla="*/ 7 w 48"/>
                  <a:gd name="T41" fmla="*/ 70 h 97"/>
                  <a:gd name="T42" fmla="*/ 6 w 48"/>
                  <a:gd name="T43" fmla="*/ 69 h 97"/>
                  <a:gd name="T44" fmla="*/ 2 w 48"/>
                  <a:gd name="T45" fmla="*/ 72 h 97"/>
                  <a:gd name="T46" fmla="*/ 0 w 48"/>
                  <a:gd name="T47" fmla="*/ 77 h 97"/>
                  <a:gd name="T48" fmla="*/ 2 w 48"/>
                  <a:gd name="T49" fmla="*/ 81 h 97"/>
                  <a:gd name="T50" fmla="*/ 17 w 48"/>
                  <a:gd name="T51" fmla="*/ 85 h 97"/>
                  <a:gd name="T52" fmla="*/ 18 w 48"/>
                  <a:gd name="T53" fmla="*/ 86 h 97"/>
                  <a:gd name="T54" fmla="*/ 18 w 48"/>
                  <a:gd name="T55" fmla="*/ 93 h 97"/>
                  <a:gd name="T56" fmla="*/ 22 w 48"/>
                  <a:gd name="T57" fmla="*/ 97 h 97"/>
                  <a:gd name="T58" fmla="*/ 25 w 48"/>
                  <a:gd name="T59" fmla="*/ 97 h 97"/>
                  <a:gd name="T60" fmla="*/ 29 w 48"/>
                  <a:gd name="T61" fmla="*/ 93 h 97"/>
                  <a:gd name="T62" fmla="*/ 29 w 48"/>
                  <a:gd name="T63" fmla="*/ 85 h 97"/>
                  <a:gd name="T64" fmla="*/ 30 w 48"/>
                  <a:gd name="T65" fmla="*/ 84 h 97"/>
                  <a:gd name="T66" fmla="*/ 48 w 48"/>
                  <a:gd name="T67" fmla="*/ 64 h 97"/>
                  <a:gd name="T68" fmla="*/ 28 w 48"/>
                  <a:gd name="T69"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97">
                    <a:moveTo>
                      <a:pt x="28" y="41"/>
                    </a:moveTo>
                    <a:cubicBezTo>
                      <a:pt x="18" y="37"/>
                      <a:pt x="15" y="34"/>
                      <a:pt x="15" y="30"/>
                    </a:cubicBezTo>
                    <a:cubicBezTo>
                      <a:pt x="15" y="26"/>
                      <a:pt x="18" y="22"/>
                      <a:pt x="25" y="22"/>
                    </a:cubicBezTo>
                    <a:cubicBezTo>
                      <a:pt x="32" y="22"/>
                      <a:pt x="37" y="25"/>
                      <a:pt x="37" y="25"/>
                    </a:cubicBezTo>
                    <a:cubicBezTo>
                      <a:pt x="38" y="25"/>
                      <a:pt x="39" y="25"/>
                      <a:pt x="39" y="25"/>
                    </a:cubicBezTo>
                    <a:cubicBezTo>
                      <a:pt x="41" y="25"/>
                      <a:pt x="42" y="24"/>
                      <a:pt x="43" y="23"/>
                    </a:cubicBezTo>
                    <a:cubicBezTo>
                      <a:pt x="45" y="18"/>
                      <a:pt x="45" y="18"/>
                      <a:pt x="45" y="18"/>
                    </a:cubicBezTo>
                    <a:cubicBezTo>
                      <a:pt x="45" y="16"/>
                      <a:pt x="44" y="15"/>
                      <a:pt x="43" y="14"/>
                    </a:cubicBezTo>
                    <a:cubicBezTo>
                      <a:pt x="39" y="12"/>
                      <a:pt x="30" y="11"/>
                      <a:pt x="30" y="11"/>
                    </a:cubicBezTo>
                    <a:cubicBezTo>
                      <a:pt x="30" y="11"/>
                      <a:pt x="30" y="11"/>
                      <a:pt x="30" y="10"/>
                    </a:cubicBezTo>
                    <a:cubicBezTo>
                      <a:pt x="30" y="3"/>
                      <a:pt x="30" y="3"/>
                      <a:pt x="30" y="3"/>
                    </a:cubicBezTo>
                    <a:cubicBezTo>
                      <a:pt x="30" y="1"/>
                      <a:pt x="28" y="0"/>
                      <a:pt x="26" y="0"/>
                    </a:cubicBezTo>
                    <a:cubicBezTo>
                      <a:pt x="23" y="0"/>
                      <a:pt x="23" y="0"/>
                      <a:pt x="23" y="0"/>
                    </a:cubicBezTo>
                    <a:cubicBezTo>
                      <a:pt x="20" y="0"/>
                      <a:pt x="19" y="1"/>
                      <a:pt x="19" y="3"/>
                    </a:cubicBezTo>
                    <a:cubicBezTo>
                      <a:pt x="19" y="11"/>
                      <a:pt x="19" y="11"/>
                      <a:pt x="19" y="11"/>
                    </a:cubicBezTo>
                    <a:cubicBezTo>
                      <a:pt x="19" y="11"/>
                      <a:pt x="18" y="12"/>
                      <a:pt x="18" y="12"/>
                    </a:cubicBezTo>
                    <a:cubicBezTo>
                      <a:pt x="7" y="14"/>
                      <a:pt x="1" y="22"/>
                      <a:pt x="1" y="31"/>
                    </a:cubicBezTo>
                    <a:cubicBezTo>
                      <a:pt x="1" y="43"/>
                      <a:pt x="11" y="49"/>
                      <a:pt x="21" y="53"/>
                    </a:cubicBezTo>
                    <a:cubicBezTo>
                      <a:pt x="30" y="56"/>
                      <a:pt x="33" y="59"/>
                      <a:pt x="33" y="64"/>
                    </a:cubicBezTo>
                    <a:cubicBezTo>
                      <a:pt x="33" y="70"/>
                      <a:pt x="29" y="74"/>
                      <a:pt x="21" y="74"/>
                    </a:cubicBezTo>
                    <a:cubicBezTo>
                      <a:pt x="15" y="74"/>
                      <a:pt x="7" y="70"/>
                      <a:pt x="7" y="70"/>
                    </a:cubicBezTo>
                    <a:cubicBezTo>
                      <a:pt x="7" y="69"/>
                      <a:pt x="6" y="69"/>
                      <a:pt x="6" y="69"/>
                    </a:cubicBezTo>
                    <a:cubicBezTo>
                      <a:pt x="4" y="69"/>
                      <a:pt x="3" y="70"/>
                      <a:pt x="2" y="72"/>
                    </a:cubicBezTo>
                    <a:cubicBezTo>
                      <a:pt x="0" y="77"/>
                      <a:pt x="0" y="77"/>
                      <a:pt x="0" y="77"/>
                    </a:cubicBezTo>
                    <a:cubicBezTo>
                      <a:pt x="0" y="78"/>
                      <a:pt x="1" y="80"/>
                      <a:pt x="2" y="81"/>
                    </a:cubicBezTo>
                    <a:cubicBezTo>
                      <a:pt x="7" y="83"/>
                      <a:pt x="17" y="85"/>
                      <a:pt x="17" y="85"/>
                    </a:cubicBezTo>
                    <a:cubicBezTo>
                      <a:pt x="17" y="85"/>
                      <a:pt x="18" y="85"/>
                      <a:pt x="18" y="86"/>
                    </a:cubicBezTo>
                    <a:cubicBezTo>
                      <a:pt x="18" y="93"/>
                      <a:pt x="18" y="93"/>
                      <a:pt x="18" y="93"/>
                    </a:cubicBezTo>
                    <a:cubicBezTo>
                      <a:pt x="18" y="95"/>
                      <a:pt x="20" y="97"/>
                      <a:pt x="22" y="97"/>
                    </a:cubicBezTo>
                    <a:cubicBezTo>
                      <a:pt x="25" y="97"/>
                      <a:pt x="25" y="97"/>
                      <a:pt x="25" y="97"/>
                    </a:cubicBezTo>
                    <a:cubicBezTo>
                      <a:pt x="27" y="97"/>
                      <a:pt x="29" y="95"/>
                      <a:pt x="29" y="93"/>
                    </a:cubicBezTo>
                    <a:cubicBezTo>
                      <a:pt x="29" y="85"/>
                      <a:pt x="29" y="85"/>
                      <a:pt x="29" y="85"/>
                    </a:cubicBezTo>
                    <a:cubicBezTo>
                      <a:pt x="29" y="84"/>
                      <a:pt x="30" y="84"/>
                      <a:pt x="30" y="84"/>
                    </a:cubicBezTo>
                    <a:cubicBezTo>
                      <a:pt x="41" y="82"/>
                      <a:pt x="48" y="74"/>
                      <a:pt x="48" y="64"/>
                    </a:cubicBezTo>
                    <a:cubicBezTo>
                      <a:pt x="48" y="53"/>
                      <a:pt x="42" y="46"/>
                      <a:pt x="2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59" name="Freeform 90"/>
              <p:cNvSpPr>
                <a:spLocks noEditPoints="1"/>
              </p:cNvSpPr>
              <p:nvPr/>
            </p:nvSpPr>
            <p:spPr bwMode="auto">
              <a:xfrm>
                <a:off x="2736851" y="5092700"/>
                <a:ext cx="411163" cy="407988"/>
              </a:xfrm>
              <a:custGeom>
                <a:avLst/>
                <a:gdLst>
                  <a:gd name="T0" fmla="*/ 165 w 194"/>
                  <a:gd name="T1" fmla="*/ 192 h 192"/>
                  <a:gd name="T2" fmla="*/ 28 w 194"/>
                  <a:gd name="T3" fmla="*/ 192 h 192"/>
                  <a:gd name="T4" fmla="*/ 16 w 194"/>
                  <a:gd name="T5" fmla="*/ 180 h 192"/>
                  <a:gd name="T6" fmla="*/ 16 w 194"/>
                  <a:gd name="T7" fmla="*/ 97 h 192"/>
                  <a:gd name="T8" fmla="*/ 15 w 194"/>
                  <a:gd name="T9" fmla="*/ 95 h 192"/>
                  <a:gd name="T10" fmla="*/ 6 w 194"/>
                  <a:gd name="T11" fmla="*/ 89 h 192"/>
                  <a:gd name="T12" fmla="*/ 0 w 194"/>
                  <a:gd name="T13" fmla="*/ 81 h 192"/>
                  <a:gd name="T14" fmla="*/ 4 w 194"/>
                  <a:gd name="T15" fmla="*/ 72 h 192"/>
                  <a:gd name="T16" fmla="*/ 88 w 194"/>
                  <a:gd name="T17" fmla="*/ 3 h 192"/>
                  <a:gd name="T18" fmla="*/ 97 w 194"/>
                  <a:gd name="T19" fmla="*/ 0 h 192"/>
                  <a:gd name="T20" fmla="*/ 105 w 194"/>
                  <a:gd name="T21" fmla="*/ 3 h 192"/>
                  <a:gd name="T22" fmla="*/ 189 w 194"/>
                  <a:gd name="T23" fmla="*/ 72 h 192"/>
                  <a:gd name="T24" fmla="*/ 194 w 194"/>
                  <a:gd name="T25" fmla="*/ 81 h 192"/>
                  <a:gd name="T26" fmla="*/ 188 w 194"/>
                  <a:gd name="T27" fmla="*/ 89 h 192"/>
                  <a:gd name="T28" fmla="*/ 179 w 194"/>
                  <a:gd name="T29" fmla="*/ 95 h 192"/>
                  <a:gd name="T30" fmla="*/ 178 w 194"/>
                  <a:gd name="T31" fmla="*/ 97 h 192"/>
                  <a:gd name="T32" fmla="*/ 178 w 194"/>
                  <a:gd name="T33" fmla="*/ 180 h 192"/>
                  <a:gd name="T34" fmla="*/ 165 w 194"/>
                  <a:gd name="T35" fmla="*/ 192 h 192"/>
                  <a:gd name="T36" fmla="*/ 30 w 194"/>
                  <a:gd name="T37" fmla="*/ 173 h 192"/>
                  <a:gd name="T38" fmla="*/ 34 w 194"/>
                  <a:gd name="T39" fmla="*/ 178 h 192"/>
                  <a:gd name="T40" fmla="*/ 156 w 194"/>
                  <a:gd name="T41" fmla="*/ 178 h 192"/>
                  <a:gd name="T42" fmla="*/ 163 w 194"/>
                  <a:gd name="T43" fmla="*/ 171 h 192"/>
                  <a:gd name="T44" fmla="*/ 163 w 194"/>
                  <a:gd name="T45" fmla="*/ 96 h 192"/>
                  <a:gd name="T46" fmla="*/ 171 w 194"/>
                  <a:gd name="T47" fmla="*/ 82 h 192"/>
                  <a:gd name="T48" fmla="*/ 173 w 194"/>
                  <a:gd name="T49" fmla="*/ 81 h 192"/>
                  <a:gd name="T50" fmla="*/ 173 w 194"/>
                  <a:gd name="T51" fmla="*/ 77 h 192"/>
                  <a:gd name="T52" fmla="*/ 103 w 194"/>
                  <a:gd name="T53" fmla="*/ 20 h 192"/>
                  <a:gd name="T54" fmla="*/ 91 w 194"/>
                  <a:gd name="T55" fmla="*/ 20 h 192"/>
                  <a:gd name="T56" fmla="*/ 21 w 194"/>
                  <a:gd name="T57" fmla="*/ 77 h 192"/>
                  <a:gd name="T58" fmla="*/ 20 w 194"/>
                  <a:gd name="T59" fmla="*/ 81 h 192"/>
                  <a:gd name="T60" fmla="*/ 22 w 194"/>
                  <a:gd name="T61" fmla="*/ 82 h 192"/>
                  <a:gd name="T62" fmla="*/ 30 w 194"/>
                  <a:gd name="T63" fmla="*/ 96 h 192"/>
                  <a:gd name="T64" fmla="*/ 30 w 194"/>
                  <a:gd name="T65"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4" h="192">
                    <a:moveTo>
                      <a:pt x="165" y="192"/>
                    </a:moveTo>
                    <a:cubicBezTo>
                      <a:pt x="28" y="192"/>
                      <a:pt x="28" y="192"/>
                      <a:pt x="28" y="192"/>
                    </a:cubicBezTo>
                    <a:cubicBezTo>
                      <a:pt x="22" y="192"/>
                      <a:pt x="16" y="187"/>
                      <a:pt x="16" y="180"/>
                    </a:cubicBezTo>
                    <a:cubicBezTo>
                      <a:pt x="16" y="97"/>
                      <a:pt x="16" y="97"/>
                      <a:pt x="16" y="97"/>
                    </a:cubicBezTo>
                    <a:cubicBezTo>
                      <a:pt x="16" y="96"/>
                      <a:pt x="16" y="95"/>
                      <a:pt x="15" y="95"/>
                    </a:cubicBezTo>
                    <a:cubicBezTo>
                      <a:pt x="6" y="89"/>
                      <a:pt x="6" y="89"/>
                      <a:pt x="6" y="89"/>
                    </a:cubicBezTo>
                    <a:cubicBezTo>
                      <a:pt x="2" y="88"/>
                      <a:pt x="0" y="84"/>
                      <a:pt x="0" y="81"/>
                    </a:cubicBezTo>
                    <a:cubicBezTo>
                      <a:pt x="0" y="77"/>
                      <a:pt x="1" y="74"/>
                      <a:pt x="4" y="72"/>
                    </a:cubicBezTo>
                    <a:cubicBezTo>
                      <a:pt x="88" y="3"/>
                      <a:pt x="88" y="3"/>
                      <a:pt x="88" y="3"/>
                    </a:cubicBezTo>
                    <a:cubicBezTo>
                      <a:pt x="91" y="1"/>
                      <a:pt x="94" y="0"/>
                      <a:pt x="97" y="0"/>
                    </a:cubicBezTo>
                    <a:cubicBezTo>
                      <a:pt x="100" y="0"/>
                      <a:pt x="103" y="1"/>
                      <a:pt x="105" y="3"/>
                    </a:cubicBezTo>
                    <a:cubicBezTo>
                      <a:pt x="189" y="72"/>
                      <a:pt x="189" y="72"/>
                      <a:pt x="189" y="72"/>
                    </a:cubicBezTo>
                    <a:cubicBezTo>
                      <a:pt x="192" y="74"/>
                      <a:pt x="194" y="77"/>
                      <a:pt x="194" y="81"/>
                    </a:cubicBezTo>
                    <a:cubicBezTo>
                      <a:pt x="193" y="84"/>
                      <a:pt x="191" y="88"/>
                      <a:pt x="188" y="89"/>
                    </a:cubicBezTo>
                    <a:cubicBezTo>
                      <a:pt x="179" y="95"/>
                      <a:pt x="179" y="95"/>
                      <a:pt x="179" y="95"/>
                    </a:cubicBezTo>
                    <a:cubicBezTo>
                      <a:pt x="178" y="95"/>
                      <a:pt x="178" y="96"/>
                      <a:pt x="178" y="97"/>
                    </a:cubicBezTo>
                    <a:cubicBezTo>
                      <a:pt x="178" y="180"/>
                      <a:pt x="178" y="180"/>
                      <a:pt x="178" y="180"/>
                    </a:cubicBezTo>
                    <a:cubicBezTo>
                      <a:pt x="178" y="187"/>
                      <a:pt x="172" y="192"/>
                      <a:pt x="165" y="192"/>
                    </a:cubicBezTo>
                    <a:close/>
                    <a:moveTo>
                      <a:pt x="30" y="173"/>
                    </a:moveTo>
                    <a:cubicBezTo>
                      <a:pt x="30" y="178"/>
                      <a:pt x="34" y="178"/>
                      <a:pt x="34" y="178"/>
                    </a:cubicBezTo>
                    <a:cubicBezTo>
                      <a:pt x="156" y="178"/>
                      <a:pt x="156" y="178"/>
                      <a:pt x="156" y="178"/>
                    </a:cubicBezTo>
                    <a:cubicBezTo>
                      <a:pt x="156" y="178"/>
                      <a:pt x="163" y="179"/>
                      <a:pt x="163" y="171"/>
                    </a:cubicBezTo>
                    <a:cubicBezTo>
                      <a:pt x="163" y="152"/>
                      <a:pt x="163" y="96"/>
                      <a:pt x="163" y="96"/>
                    </a:cubicBezTo>
                    <a:cubicBezTo>
                      <a:pt x="163" y="88"/>
                      <a:pt x="167" y="85"/>
                      <a:pt x="171" y="82"/>
                    </a:cubicBezTo>
                    <a:cubicBezTo>
                      <a:pt x="171" y="82"/>
                      <a:pt x="173" y="81"/>
                      <a:pt x="173" y="81"/>
                    </a:cubicBezTo>
                    <a:cubicBezTo>
                      <a:pt x="176" y="79"/>
                      <a:pt x="173" y="77"/>
                      <a:pt x="173" y="77"/>
                    </a:cubicBezTo>
                    <a:cubicBezTo>
                      <a:pt x="173" y="77"/>
                      <a:pt x="122" y="35"/>
                      <a:pt x="103" y="20"/>
                    </a:cubicBezTo>
                    <a:cubicBezTo>
                      <a:pt x="99" y="16"/>
                      <a:pt x="96" y="15"/>
                      <a:pt x="91" y="20"/>
                    </a:cubicBezTo>
                    <a:cubicBezTo>
                      <a:pt x="72" y="35"/>
                      <a:pt x="21" y="77"/>
                      <a:pt x="21" y="77"/>
                    </a:cubicBezTo>
                    <a:cubicBezTo>
                      <a:pt x="21" y="77"/>
                      <a:pt x="18" y="79"/>
                      <a:pt x="20" y="81"/>
                    </a:cubicBezTo>
                    <a:cubicBezTo>
                      <a:pt x="21" y="81"/>
                      <a:pt x="22" y="82"/>
                      <a:pt x="22" y="82"/>
                    </a:cubicBezTo>
                    <a:cubicBezTo>
                      <a:pt x="27" y="85"/>
                      <a:pt x="30" y="87"/>
                      <a:pt x="30" y="96"/>
                    </a:cubicBezTo>
                    <a:cubicBezTo>
                      <a:pt x="30" y="96"/>
                      <a:pt x="30" y="154"/>
                      <a:pt x="30"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pic>
        <p:nvPicPr>
          <p:cNvPr id="165" name="图片 164"/>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0800000" flipV="1">
            <a:off x="1620596" y="4750427"/>
            <a:ext cx="8835782" cy="68861"/>
          </a:xfrm>
          <a:prstGeom prst="rect">
            <a:avLst/>
          </a:prstGeom>
        </p:spPr>
      </p:pic>
      <p:sp>
        <p:nvSpPr>
          <p:cNvPr id="166" name="Text Placeholder 15"/>
          <p:cNvSpPr txBox="1"/>
          <p:nvPr/>
        </p:nvSpPr>
        <p:spPr>
          <a:xfrm>
            <a:off x="4831715" y="4819015"/>
            <a:ext cx="2814320" cy="3625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zh-CN" altLang="en-US" b="1">
                <a:solidFill>
                  <a:schemeClr val="bg2">
                    <a:lumMod val="75000"/>
                  </a:schemeClr>
                </a:solidFill>
                <a:latin typeface="微软雅黑" panose="020B0503020204020204" pitchFamily="34" charset="-122"/>
                <a:ea typeface="微软雅黑" panose="020B0503020204020204" pitchFamily="34" charset="-122"/>
                <a:sym typeface="+mn-ea"/>
              </a:rPr>
              <a:t>讨论效率问题的三个方面</a:t>
            </a:r>
            <a:endParaRPr lang="zh-CN" altLang="en-US" b="1" dirty="0">
              <a:solidFill>
                <a:schemeClr val="bg2">
                  <a:lumMod val="75000"/>
                </a:schemeClr>
              </a:solidFill>
              <a:latin typeface="微软雅黑" panose="020B0503020204020204" pitchFamily="34" charset="-122"/>
              <a:ea typeface="微软雅黑" panose="020B0503020204020204" pitchFamily="34" charset="-122"/>
              <a:sym typeface="+mn-ea"/>
            </a:endParaRPr>
          </a:p>
        </p:txBody>
      </p:sp>
      <p:pic>
        <p:nvPicPr>
          <p:cNvPr id="168" name="图片 16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0800000">
            <a:off x="1620596" y="5185855"/>
            <a:ext cx="8835782" cy="68861"/>
          </a:xfrm>
          <a:prstGeom prst="rect">
            <a:avLst/>
          </a:prstGeom>
        </p:spPr>
      </p:pic>
      <p:sp>
        <p:nvSpPr>
          <p:cNvPr id="83" name="矩形 82"/>
          <p:cNvSpPr/>
          <p:nvPr/>
        </p:nvSpPr>
        <p:spPr>
          <a:xfrm>
            <a:off x="-13970" y="49403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文本框 4"/>
          <p:cNvSpPr txBox="1">
            <a:spLocks noChangeArrowheads="1"/>
          </p:cNvSpPr>
          <p:nvPr/>
        </p:nvSpPr>
        <p:spPr bwMode="auto">
          <a:xfrm>
            <a:off x="735330" y="356870"/>
            <a:ext cx="54495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a:solidFill>
                  <a:prstClr val="black"/>
                </a:solidFill>
                <a:latin typeface="微软雅黑" panose="020B0503020204020204" pitchFamily="34" charset="-122"/>
                <a:ea typeface="微软雅黑" panose="020B0503020204020204" pitchFamily="34" charset="-122"/>
              </a:rPr>
              <a:t>讨论效率问题的三个方面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0"/>
                                        </p:tgtEl>
                                        <p:attrNameLst>
                                          <p:attrName>ppt_w</p:attrName>
                                        </p:attrNameLst>
                                      </p:cBhvr>
                                      <p:tavLst>
                                        <p:tav tm="0">
                                          <p:val>
                                            <p:strVal val="#ppt_w*.05"/>
                                          </p:val>
                                        </p:tav>
                                        <p:tav tm="100000">
                                          <p:val>
                                            <p:strVal val="#ppt_w"/>
                                          </p:val>
                                        </p:tav>
                                      </p:tavLst>
                                    </p:anim>
                                    <p:anim calcmode="lin" valueType="num">
                                      <p:cBhvr>
                                        <p:cTn id="10" dur="1000" fill="hold"/>
                                        <p:tgtEl>
                                          <p:spTgt spid="10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0"/>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p:cTn id="18"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21" dur="1000" fill="hold"/>
                                        <p:tgtEl>
                                          <p:spTgt spid="101"/>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01"/>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p:cTn id="29" dur="500" decel="50000" fill="hold">
                                          <p:stCondLst>
                                            <p:cond delay="0"/>
                                          </p:stCondLst>
                                        </p:cTn>
                                        <p:tgtEl>
                                          <p:spTgt spid="10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0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02"/>
                                        </p:tgtEl>
                                        <p:attrNameLst>
                                          <p:attrName>ppt_w</p:attrName>
                                        </p:attrNameLst>
                                      </p:cBhvr>
                                      <p:tavLst>
                                        <p:tav tm="0">
                                          <p:val>
                                            <p:strVal val="#ppt_w*.05"/>
                                          </p:val>
                                        </p:tav>
                                        <p:tav tm="100000">
                                          <p:val>
                                            <p:strVal val="#ppt_w"/>
                                          </p:val>
                                        </p:tav>
                                      </p:tavLst>
                                    </p:anim>
                                    <p:anim calcmode="lin" valueType="num">
                                      <p:cBhvr>
                                        <p:cTn id="32" dur="1000" fill="hold"/>
                                        <p:tgtEl>
                                          <p:spTgt spid="10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0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0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0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02"/>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127"/>
                                        </p:tgtEl>
                                        <p:attrNameLst>
                                          <p:attrName>style.visibility</p:attrName>
                                        </p:attrNameLst>
                                      </p:cBhvr>
                                      <p:to>
                                        <p:strVal val="visible"/>
                                      </p:to>
                                    </p:set>
                                    <p:anim calcmode="lin" valueType="num">
                                      <p:cBhvr>
                                        <p:cTn id="40" dur="500" decel="50000" fill="hold">
                                          <p:stCondLst>
                                            <p:cond delay="0"/>
                                          </p:stCondLst>
                                        </p:cTn>
                                        <p:tgtEl>
                                          <p:spTgt spid="127"/>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127"/>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127"/>
                                        </p:tgtEl>
                                        <p:attrNameLst>
                                          <p:attrName>ppt_w</p:attrName>
                                        </p:attrNameLst>
                                      </p:cBhvr>
                                      <p:tavLst>
                                        <p:tav tm="0">
                                          <p:val>
                                            <p:strVal val="#ppt_w*.05"/>
                                          </p:val>
                                        </p:tav>
                                        <p:tav tm="100000">
                                          <p:val>
                                            <p:strVal val="#ppt_w"/>
                                          </p:val>
                                        </p:tav>
                                      </p:tavLst>
                                    </p:anim>
                                    <p:anim calcmode="lin" valueType="num">
                                      <p:cBhvr>
                                        <p:cTn id="43" dur="1000" fill="hold"/>
                                        <p:tgtEl>
                                          <p:spTgt spid="127"/>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127"/>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127"/>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127"/>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127"/>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129"/>
                                        </p:tgtEl>
                                        <p:attrNameLst>
                                          <p:attrName>style.visibility</p:attrName>
                                        </p:attrNameLst>
                                      </p:cBhvr>
                                      <p:to>
                                        <p:strVal val="visible"/>
                                      </p:to>
                                    </p:set>
                                    <p:anim calcmode="lin" valueType="num">
                                      <p:cBhvr>
                                        <p:cTn id="51" dur="500" decel="50000" fill="hold">
                                          <p:stCondLst>
                                            <p:cond delay="0"/>
                                          </p:stCondLst>
                                        </p:cTn>
                                        <p:tgtEl>
                                          <p:spTgt spid="129"/>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29"/>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29"/>
                                        </p:tgtEl>
                                        <p:attrNameLst>
                                          <p:attrName>ppt_w</p:attrName>
                                        </p:attrNameLst>
                                      </p:cBhvr>
                                      <p:tavLst>
                                        <p:tav tm="0">
                                          <p:val>
                                            <p:strVal val="#ppt_w*.05"/>
                                          </p:val>
                                        </p:tav>
                                        <p:tav tm="100000">
                                          <p:val>
                                            <p:strVal val="#ppt_w"/>
                                          </p:val>
                                        </p:tav>
                                      </p:tavLst>
                                    </p:anim>
                                    <p:anim calcmode="lin" valueType="num">
                                      <p:cBhvr>
                                        <p:cTn id="54" dur="1000" fill="hold"/>
                                        <p:tgtEl>
                                          <p:spTgt spid="129"/>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29"/>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29"/>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29"/>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29"/>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130"/>
                                        </p:tgtEl>
                                        <p:attrNameLst>
                                          <p:attrName>style.visibility</p:attrName>
                                        </p:attrNameLst>
                                      </p:cBhvr>
                                      <p:to>
                                        <p:strVal val="visible"/>
                                      </p:to>
                                    </p:set>
                                    <p:anim calcmode="lin" valueType="num">
                                      <p:cBhvr>
                                        <p:cTn id="62" dur="500" decel="50000" fill="hold">
                                          <p:stCondLst>
                                            <p:cond delay="0"/>
                                          </p:stCondLst>
                                        </p:cTn>
                                        <p:tgtEl>
                                          <p:spTgt spid="130"/>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30"/>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30"/>
                                        </p:tgtEl>
                                        <p:attrNameLst>
                                          <p:attrName>ppt_w</p:attrName>
                                        </p:attrNameLst>
                                      </p:cBhvr>
                                      <p:tavLst>
                                        <p:tav tm="0">
                                          <p:val>
                                            <p:strVal val="#ppt_w*.05"/>
                                          </p:val>
                                        </p:tav>
                                        <p:tav tm="100000">
                                          <p:val>
                                            <p:strVal val="#ppt_w"/>
                                          </p:val>
                                        </p:tav>
                                      </p:tavLst>
                                    </p:anim>
                                    <p:anim calcmode="lin" valueType="num">
                                      <p:cBhvr>
                                        <p:cTn id="65" dur="1000" fill="hold"/>
                                        <p:tgtEl>
                                          <p:spTgt spid="130"/>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30"/>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30"/>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30"/>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30"/>
                                        </p:tgtEl>
                                      </p:cBhvr>
                                    </p:animEffect>
                                  </p:childTnLst>
                                </p:cTn>
                              </p:par>
                            </p:childTnLst>
                          </p:cTn>
                        </p:par>
                        <p:par>
                          <p:cTn id="70" fill="hold">
                            <p:stCondLst>
                              <p:cond delay="6000"/>
                            </p:stCondLst>
                            <p:childTnLst>
                              <p:par>
                                <p:cTn id="71" presetID="25" presetClass="entr" presetSubtype="0" fill="hold"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76" dur="1000" fill="hold"/>
                                        <p:tgtEl>
                                          <p:spTgt spid="2"/>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2"/>
                                        </p:tgtEl>
                                      </p:cBhvr>
                                    </p:animEffect>
                                  </p:childTnLst>
                                </p:cTn>
                              </p:par>
                            </p:childTnLst>
                          </p:cTn>
                        </p:par>
                        <p:par>
                          <p:cTn id="81" fill="hold">
                            <p:stCondLst>
                              <p:cond delay="7000"/>
                            </p:stCondLst>
                            <p:childTnLst>
                              <p:par>
                                <p:cTn id="82" presetID="25" presetClass="entr" presetSubtype="0" fill="hold" nodeType="after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p:cTn id="8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87" dur="1000" fill="hold"/>
                                        <p:tgtEl>
                                          <p:spTgt spid="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4"/>
                                        </p:tgtEl>
                                      </p:cBhvr>
                                    </p:animEffect>
                                  </p:childTnLst>
                                </p:cTn>
                              </p:par>
                            </p:childTnLst>
                          </p:cTn>
                        </p:par>
                        <p:par>
                          <p:cTn id="92" fill="hold">
                            <p:stCondLst>
                              <p:cond delay="8000"/>
                            </p:stCondLst>
                            <p:childTnLst>
                              <p:par>
                                <p:cTn id="93" presetID="25" presetClass="entr" presetSubtype="0"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98" dur="1000" fill="hold"/>
                                        <p:tgtEl>
                                          <p:spTgt spid="5"/>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5"/>
                                        </p:tgtEl>
                                      </p:cBhvr>
                                    </p:animEffect>
                                  </p:childTnLst>
                                </p:cTn>
                              </p:par>
                            </p:childTnLst>
                          </p:cTn>
                        </p:par>
                        <p:par>
                          <p:cTn id="103" fill="hold">
                            <p:stCondLst>
                              <p:cond delay="9000"/>
                            </p:stCondLst>
                            <p:childTnLst>
                              <p:par>
                                <p:cTn id="104" presetID="25" presetClass="entr" presetSubtype="0" fill="hold" nodeType="afterEffect">
                                  <p:stCondLst>
                                    <p:cond delay="0"/>
                                  </p:stCondLst>
                                  <p:childTnLst>
                                    <p:set>
                                      <p:cBhvr>
                                        <p:cTn id="105" dur="1" fill="hold">
                                          <p:stCondLst>
                                            <p:cond delay="0"/>
                                          </p:stCondLst>
                                        </p:cTn>
                                        <p:tgtEl>
                                          <p:spTgt spid="165"/>
                                        </p:tgtEl>
                                        <p:attrNameLst>
                                          <p:attrName>style.visibility</p:attrName>
                                        </p:attrNameLst>
                                      </p:cBhvr>
                                      <p:to>
                                        <p:strVal val="visible"/>
                                      </p:to>
                                    </p:set>
                                    <p:anim calcmode="lin" valueType="num">
                                      <p:cBhvr>
                                        <p:cTn id="106" dur="500" decel="50000" fill="hold">
                                          <p:stCondLst>
                                            <p:cond delay="0"/>
                                          </p:stCondLst>
                                        </p:cTn>
                                        <p:tgtEl>
                                          <p:spTgt spid="165"/>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165"/>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165"/>
                                        </p:tgtEl>
                                        <p:attrNameLst>
                                          <p:attrName>ppt_w</p:attrName>
                                        </p:attrNameLst>
                                      </p:cBhvr>
                                      <p:tavLst>
                                        <p:tav tm="0">
                                          <p:val>
                                            <p:strVal val="#ppt_w*.05"/>
                                          </p:val>
                                        </p:tav>
                                        <p:tav tm="100000">
                                          <p:val>
                                            <p:strVal val="#ppt_w"/>
                                          </p:val>
                                        </p:tav>
                                      </p:tavLst>
                                    </p:anim>
                                    <p:anim calcmode="lin" valueType="num">
                                      <p:cBhvr>
                                        <p:cTn id="109" dur="1000" fill="hold"/>
                                        <p:tgtEl>
                                          <p:spTgt spid="165"/>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165"/>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165"/>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165"/>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165"/>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166"/>
                                        </p:tgtEl>
                                        <p:attrNameLst>
                                          <p:attrName>style.visibility</p:attrName>
                                        </p:attrNameLst>
                                      </p:cBhvr>
                                      <p:to>
                                        <p:strVal val="visible"/>
                                      </p:to>
                                    </p:set>
                                    <p:anim calcmode="lin" valueType="num">
                                      <p:cBhvr>
                                        <p:cTn id="117" dur="500" decel="50000" fill="hold">
                                          <p:stCondLst>
                                            <p:cond delay="0"/>
                                          </p:stCondLst>
                                        </p:cTn>
                                        <p:tgtEl>
                                          <p:spTgt spid="166"/>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166"/>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166"/>
                                        </p:tgtEl>
                                        <p:attrNameLst>
                                          <p:attrName>ppt_w</p:attrName>
                                        </p:attrNameLst>
                                      </p:cBhvr>
                                      <p:tavLst>
                                        <p:tav tm="0">
                                          <p:val>
                                            <p:strVal val="#ppt_w*.05"/>
                                          </p:val>
                                        </p:tav>
                                        <p:tav tm="100000">
                                          <p:val>
                                            <p:strVal val="#ppt_w"/>
                                          </p:val>
                                        </p:tav>
                                      </p:tavLst>
                                    </p:anim>
                                    <p:anim calcmode="lin" valueType="num">
                                      <p:cBhvr>
                                        <p:cTn id="120" dur="1000" fill="hold"/>
                                        <p:tgtEl>
                                          <p:spTgt spid="166"/>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166"/>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166"/>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166"/>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166"/>
                                        </p:tgtEl>
                                      </p:cBhvr>
                                    </p:animEffect>
                                  </p:childTnLst>
                                </p:cTn>
                              </p:par>
                            </p:childTnLst>
                          </p:cTn>
                        </p:par>
                        <p:par>
                          <p:cTn id="125" fill="hold">
                            <p:stCondLst>
                              <p:cond delay="11000"/>
                            </p:stCondLst>
                            <p:childTnLst>
                              <p:par>
                                <p:cTn id="126" presetID="25" presetClass="entr" presetSubtype="0" fill="hold" nodeType="afterEffect">
                                  <p:stCondLst>
                                    <p:cond delay="0"/>
                                  </p:stCondLst>
                                  <p:childTnLst>
                                    <p:set>
                                      <p:cBhvr>
                                        <p:cTn id="127" dur="1" fill="hold">
                                          <p:stCondLst>
                                            <p:cond delay="0"/>
                                          </p:stCondLst>
                                        </p:cTn>
                                        <p:tgtEl>
                                          <p:spTgt spid="168"/>
                                        </p:tgtEl>
                                        <p:attrNameLst>
                                          <p:attrName>style.visibility</p:attrName>
                                        </p:attrNameLst>
                                      </p:cBhvr>
                                      <p:to>
                                        <p:strVal val="visible"/>
                                      </p:to>
                                    </p:set>
                                    <p:anim calcmode="lin" valueType="num">
                                      <p:cBhvr>
                                        <p:cTn id="128" dur="500" decel="50000" fill="hold">
                                          <p:stCondLst>
                                            <p:cond delay="0"/>
                                          </p:stCondLst>
                                        </p:cTn>
                                        <p:tgtEl>
                                          <p:spTgt spid="168"/>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168"/>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168"/>
                                        </p:tgtEl>
                                        <p:attrNameLst>
                                          <p:attrName>ppt_w</p:attrName>
                                        </p:attrNameLst>
                                      </p:cBhvr>
                                      <p:tavLst>
                                        <p:tav tm="0">
                                          <p:val>
                                            <p:strVal val="#ppt_w*.05"/>
                                          </p:val>
                                        </p:tav>
                                        <p:tav tm="100000">
                                          <p:val>
                                            <p:strVal val="#ppt_w"/>
                                          </p:val>
                                        </p:tav>
                                      </p:tavLst>
                                    </p:anim>
                                    <p:anim calcmode="lin" valueType="num">
                                      <p:cBhvr>
                                        <p:cTn id="131" dur="1000" fill="hold"/>
                                        <p:tgtEl>
                                          <p:spTgt spid="168"/>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168"/>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168"/>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168"/>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1" grpId="0" bldLvl="0" animBg="1"/>
      <p:bldP spid="102" grpId="0" bldLvl="0" animBg="1"/>
      <p:bldP spid="127" grpId="0"/>
      <p:bldP spid="129" grpId="0"/>
      <p:bldP spid="130" grpId="0"/>
      <p:bldP spid="16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8" name="直接连接符 57"/>
          <p:cNvCxnSpPr/>
          <p:nvPr/>
        </p:nvCxnSpPr>
        <p:spPr bwMode="auto">
          <a:xfrm flipH="1">
            <a:off x="3009900" y="1715770"/>
            <a:ext cx="30480" cy="391414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3009900" y="5570220"/>
            <a:ext cx="619125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flipH="1">
            <a:off x="9178925" y="1717675"/>
            <a:ext cx="22225" cy="385254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3009900" y="1717675"/>
            <a:ext cx="477838"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8723313" y="1717675"/>
            <a:ext cx="47783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4176713" y="1296988"/>
            <a:ext cx="38592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ctr">
              <a:lnSpc>
                <a:spcPct val="100000"/>
              </a:lnSpc>
              <a:spcBef>
                <a:spcPct val="0"/>
              </a:spcBef>
              <a:buFontTx/>
              <a:buNone/>
            </a:pPr>
            <a:r>
              <a:rPr lang="zh-CN" altLang="en-US" sz="4400" b="1" dirty="0">
                <a:solidFill>
                  <a:schemeClr val="accent1">
                    <a:lumMod val="50000"/>
                  </a:schemeClr>
                </a:solidFill>
                <a:latin typeface="Arial" panose="020B0604020202090204" pitchFamily="34" charset="0"/>
                <a:ea typeface="黑体" panose="02010609060101010101" pitchFamily="49" charset="-122"/>
              </a:rPr>
              <a:t>目录  </a:t>
            </a:r>
            <a:r>
              <a:rPr lang="en-US" altLang="zh-CN" sz="4400" b="1" dirty="0">
                <a:solidFill>
                  <a:schemeClr val="accent1">
                    <a:lumMod val="50000"/>
                  </a:schemeClr>
                </a:solidFill>
                <a:latin typeface="Arial" panose="020B0604020202090204" pitchFamily="34" charset="0"/>
                <a:ea typeface="黑体" panose="02010609060101010101" pitchFamily="49" charset="-122"/>
              </a:rPr>
              <a:t>content</a:t>
            </a:r>
            <a:endParaRPr lang="zh-CN" altLang="en-US" sz="4400" b="1" dirty="0">
              <a:solidFill>
                <a:schemeClr val="accent1">
                  <a:lumMod val="50000"/>
                </a:schemeClr>
              </a:solidFill>
              <a:latin typeface="Arial" panose="020B0604020202090204" pitchFamily="34" charset="0"/>
              <a:ea typeface="黑体" panose="02010609060101010101" pitchFamily="49" charset="-122"/>
            </a:endParaRPr>
          </a:p>
        </p:txBody>
      </p:sp>
      <p:sp>
        <p:nvSpPr>
          <p:cNvPr id="64" name="矩形 63"/>
          <p:cNvSpPr/>
          <p:nvPr/>
        </p:nvSpPr>
        <p:spPr bwMode="auto">
          <a:xfrm>
            <a:off x="4191318" y="2680063"/>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01</a:t>
            </a:r>
            <a:endParaRPr lang="zh-CN" altLang="en-US" sz="2800" b="1" dirty="0">
              <a:solidFill>
                <a:srgbClr val="FFFFFF"/>
              </a:solidFill>
            </a:endParaRPr>
          </a:p>
        </p:txBody>
      </p:sp>
      <p:sp>
        <p:nvSpPr>
          <p:cNvPr id="65" name="矩形 2"/>
          <p:cNvSpPr>
            <a:spLocks noChangeArrowheads="1"/>
          </p:cNvSpPr>
          <p:nvPr/>
        </p:nvSpPr>
        <p:spPr bwMode="auto">
          <a:xfrm>
            <a:off x="5439093" y="2708638"/>
            <a:ext cx="436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选择程序设计语言</a:t>
            </a:r>
          </a:p>
        </p:txBody>
      </p:sp>
      <p:sp>
        <p:nvSpPr>
          <p:cNvPr id="66" name="矩形 65"/>
          <p:cNvSpPr/>
          <p:nvPr/>
        </p:nvSpPr>
        <p:spPr bwMode="auto">
          <a:xfrm>
            <a:off x="4191318" y="3346813"/>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02</a:t>
            </a:r>
            <a:endParaRPr lang="zh-CN" altLang="en-US" sz="2800" b="1" dirty="0">
              <a:solidFill>
                <a:srgbClr val="FFFFFF"/>
              </a:solidFill>
            </a:endParaRPr>
          </a:p>
        </p:txBody>
      </p:sp>
      <p:sp>
        <p:nvSpPr>
          <p:cNvPr id="67" name="矩形 28"/>
          <p:cNvSpPr>
            <a:spLocks noChangeArrowheads="1"/>
          </p:cNvSpPr>
          <p:nvPr/>
        </p:nvSpPr>
        <p:spPr bwMode="auto">
          <a:xfrm>
            <a:off x="5439093" y="3321413"/>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编码风格</a:t>
            </a:r>
          </a:p>
        </p:txBody>
      </p:sp>
      <p:sp>
        <p:nvSpPr>
          <p:cNvPr id="68" name="矩形 67"/>
          <p:cNvSpPr/>
          <p:nvPr/>
        </p:nvSpPr>
        <p:spPr bwMode="auto">
          <a:xfrm>
            <a:off x="4191318" y="4015151"/>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03</a:t>
            </a:r>
            <a:endParaRPr lang="zh-CN" altLang="en-US" sz="2800" b="1" dirty="0">
              <a:solidFill>
                <a:srgbClr val="FFFFFF"/>
              </a:solidFill>
            </a:endParaRPr>
          </a:p>
        </p:txBody>
      </p:sp>
      <p:sp>
        <p:nvSpPr>
          <p:cNvPr id="69" name="矩形 26"/>
          <p:cNvSpPr>
            <a:spLocks noChangeArrowheads="1"/>
          </p:cNvSpPr>
          <p:nvPr/>
        </p:nvSpPr>
        <p:spPr bwMode="auto">
          <a:xfrm>
            <a:off x="5439093" y="4014833"/>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程序效率</a:t>
            </a:r>
          </a:p>
        </p:txBody>
      </p:sp>
      <p:sp>
        <p:nvSpPr>
          <p:cNvPr id="2" name="矩形 1"/>
          <p:cNvSpPr/>
          <p:nvPr/>
        </p:nvSpPr>
        <p:spPr bwMode="auto">
          <a:xfrm>
            <a:off x="4176713" y="4713016"/>
            <a:ext cx="793750" cy="495300"/>
          </a:xfrm>
          <a:prstGeom prst="rect">
            <a:avLst/>
          </a:prstGeom>
          <a:solidFill>
            <a:srgbClr val="7CAFDE"/>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800" b="1" dirty="0">
                <a:solidFill>
                  <a:srgbClr val="FFFFFF"/>
                </a:solidFill>
              </a:rPr>
              <a:t>03</a:t>
            </a:r>
            <a:endParaRPr lang="zh-CN" altLang="en-US" sz="2800" b="1" dirty="0">
              <a:solidFill>
                <a:srgbClr val="FFFFFF"/>
              </a:solidFill>
            </a:endParaRPr>
          </a:p>
        </p:txBody>
      </p:sp>
      <p:sp>
        <p:nvSpPr>
          <p:cNvPr id="3" name="矩形 26"/>
          <p:cNvSpPr>
            <a:spLocks noChangeArrowheads="1"/>
          </p:cNvSpPr>
          <p:nvPr/>
        </p:nvSpPr>
        <p:spPr bwMode="auto">
          <a:xfrm>
            <a:off x="5424488" y="4712698"/>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gn="just">
              <a:lnSpc>
                <a:spcPct val="100000"/>
              </a:lnSpc>
              <a:spcBef>
                <a:spcPct val="0"/>
              </a:spcBef>
              <a:buFontTx/>
              <a:buNone/>
            </a:pPr>
            <a:r>
              <a:rPr lang="zh-CN" altLang="en-US"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参考资料</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 dur="1000" fill="hold"/>
                                        <p:tgtEl>
                                          <p:spTgt spid="5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21" dur="1000" fill="hold"/>
                                        <p:tgtEl>
                                          <p:spTgt spid="5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59"/>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32" dur="1000" fill="hold"/>
                                        <p:tgtEl>
                                          <p:spTgt spid="60"/>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0"/>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p:cTn id="40"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43" dur="1000" fill="hold"/>
                                        <p:tgtEl>
                                          <p:spTgt spid="6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1"/>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54" dur="1000" fill="hold"/>
                                        <p:tgtEl>
                                          <p:spTgt spid="62"/>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2"/>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65" dur="1000" fill="hold"/>
                                        <p:tgtEl>
                                          <p:spTgt spid="63"/>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3"/>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p:cTn id="73"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76" dur="1000" fill="hold"/>
                                        <p:tgtEl>
                                          <p:spTgt spid="6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4"/>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87" dur="1000" fill="hold"/>
                                        <p:tgtEl>
                                          <p:spTgt spid="65"/>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5"/>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98" dur="1000" fill="hold"/>
                                        <p:tgtEl>
                                          <p:spTgt spid="66"/>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66"/>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 calcmode="lin" valueType="num">
                                      <p:cBhvr>
                                        <p:cTn id="106"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109" dur="1000" fill="hold"/>
                                        <p:tgtEl>
                                          <p:spTgt spid="67"/>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67"/>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p:cTn id="11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20" dur="1000" fill="hold"/>
                                        <p:tgtEl>
                                          <p:spTgt spid="68"/>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68"/>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69"/>
                                        </p:tgtEl>
                                        <p:attrNameLst>
                                          <p:attrName>style.visibility</p:attrName>
                                        </p:attrNameLst>
                                      </p:cBhvr>
                                      <p:to>
                                        <p:strVal val="visible"/>
                                      </p:to>
                                    </p:set>
                                    <p:anim calcmode="lin" valueType="num">
                                      <p:cBhvr>
                                        <p:cTn id="128"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31" dur="1000" fill="hold"/>
                                        <p:tgtEl>
                                          <p:spTgt spid="69"/>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69"/>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2"/>
                                        </p:tgtEl>
                                        <p:attrNameLst>
                                          <p:attrName>style.visibility</p:attrName>
                                        </p:attrNameLst>
                                      </p:cBhvr>
                                      <p:to>
                                        <p:strVal val="visible"/>
                                      </p:to>
                                    </p:set>
                                    <p:anim calcmode="lin" valueType="num">
                                      <p:cBhvr>
                                        <p:cTn id="13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2" dur="1000" fill="hold"/>
                                        <p:tgtEl>
                                          <p:spTgt spid="2"/>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2"/>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3"/>
                                        </p:tgtEl>
                                        <p:attrNameLst>
                                          <p:attrName>style.visibility</p:attrName>
                                        </p:attrNameLst>
                                      </p:cBhvr>
                                      <p:to>
                                        <p:strVal val="visible"/>
                                      </p:to>
                                    </p:set>
                                    <p:anim calcmode="lin" valueType="num">
                                      <p:cBhvr>
                                        <p:cTn id="150"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53" dur="1000" fill="hold"/>
                                        <p:tgtEl>
                                          <p:spTgt spid="3"/>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ldLvl="0" animBg="1"/>
      <p:bldP spid="65" grpId="0"/>
      <p:bldP spid="66" grpId="0" bldLvl="0" animBg="1"/>
      <p:bldP spid="67" grpId="0"/>
      <p:bldP spid="68" grpId="0" bldLvl="0" animBg="1"/>
      <p:bldP spid="69" grpId="0"/>
      <p:bldP spid="2" grpId="0" bldLvl="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7784465" y="6245225"/>
            <a:ext cx="242633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20</a:t>
            </a:fld>
            <a:endParaRPr lang="zh-CN" altLang="en-US" sz="1400" dirty="0">
              <a:latin typeface="Arial" panose="020B0604020202090204" pitchFamily="34" charset="0"/>
            </a:endParaRPr>
          </a:p>
        </p:txBody>
      </p:sp>
      <p:sp>
        <p:nvSpPr>
          <p:cNvPr id="6" name="Rectangle 2"/>
          <p:cNvSpPr>
            <a:spLocks noGrp="1"/>
          </p:cNvSpPr>
          <p:nvPr>
            <p:ph type="title"/>
          </p:nvPr>
        </p:nvSpPr>
        <p:spPr>
          <a:xfrm>
            <a:off x="1069340" y="116205"/>
            <a:ext cx="7486015" cy="725170"/>
          </a:xfrm>
        </p:spPr>
        <p:txBody>
          <a:bodyPr vert="horz" wrap="square" lIns="91440" tIns="45720" rIns="91440" bIns="45720" anchor="ctr"/>
          <a:lstStyle/>
          <a:p>
            <a:r>
              <a:rPr lang="en-US" altLang="zh-CN" sz="2400" b="1" dirty="0">
                <a:solidFill>
                  <a:schemeClr val="tx1"/>
                </a:solidFill>
                <a:latin typeface="隶书" pitchFamily="49" charset="-122"/>
              </a:rPr>
              <a:t>(1)</a:t>
            </a:r>
            <a:r>
              <a:rPr lang="en-US" altLang="zh-CN" sz="3200" b="1" dirty="0">
                <a:solidFill>
                  <a:schemeClr val="tx1"/>
                </a:solidFill>
                <a:latin typeface="隶书" pitchFamily="49" charset="-122"/>
              </a:rPr>
              <a:t>  </a:t>
            </a:r>
            <a:r>
              <a:rPr lang="zh-CN" altLang="en-US" sz="3200" b="1" dirty="0">
                <a:solidFill>
                  <a:schemeClr val="tx1"/>
                </a:solidFill>
                <a:latin typeface="隶书" pitchFamily="49" charset="-122"/>
              </a:rPr>
              <a:t>程序运行时间</a:t>
            </a:r>
          </a:p>
        </p:txBody>
      </p:sp>
      <p:sp>
        <p:nvSpPr>
          <p:cNvPr id="7" name="Rectangle 3"/>
          <p:cNvSpPr>
            <a:spLocks noGrp="1"/>
          </p:cNvSpPr>
          <p:nvPr/>
        </p:nvSpPr>
        <p:spPr>
          <a:xfrm>
            <a:off x="822325" y="908050"/>
            <a:ext cx="10237470" cy="5689600"/>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zh-CN" altLang="en-US" sz="2400" b="1" dirty="0">
                <a:latin typeface="+mn-ea"/>
              </a:rPr>
              <a:t>源程序的</a:t>
            </a:r>
            <a:r>
              <a:rPr lang="zh-CN" altLang="en-US" sz="2400" b="1" dirty="0">
                <a:solidFill>
                  <a:srgbClr val="FF0000"/>
                </a:solidFill>
                <a:latin typeface="+mn-ea"/>
              </a:rPr>
              <a:t>效率直接由详细设计阶段确定的算法的效率决定</a:t>
            </a:r>
            <a:r>
              <a:rPr lang="zh-CN" altLang="en-US" sz="2400" b="1" dirty="0">
                <a:latin typeface="+mn-ea"/>
              </a:rPr>
              <a:t>，但是，写</a:t>
            </a:r>
            <a:r>
              <a:rPr lang="zh-CN" altLang="en-US" sz="2400" b="1" dirty="0">
                <a:solidFill>
                  <a:srgbClr val="FF0000"/>
                </a:solidFill>
                <a:latin typeface="+mn-ea"/>
              </a:rPr>
              <a:t>程序的风格</a:t>
            </a:r>
            <a:r>
              <a:rPr lang="zh-CN" altLang="en-US" sz="2400" b="1" dirty="0">
                <a:latin typeface="+mn-ea"/>
              </a:rPr>
              <a:t>也能对程序的执行速度和存储器要求产生影响。</a:t>
            </a:r>
          </a:p>
          <a:p>
            <a:pPr>
              <a:lnSpc>
                <a:spcPct val="110000"/>
              </a:lnSpc>
            </a:pPr>
            <a:r>
              <a:rPr lang="zh-CN" altLang="en-US" sz="2400" b="1" dirty="0">
                <a:solidFill>
                  <a:schemeClr val="tx1"/>
                </a:solidFill>
                <a:latin typeface="+mn-ea"/>
              </a:rPr>
              <a:t>在把详细设计结果翻译成程序时，总可以应用下述规则</a:t>
            </a:r>
            <a:r>
              <a:rPr lang="zh-CN" altLang="en-US" sz="2400" b="1" dirty="0">
                <a:latin typeface="+mn-ea"/>
              </a:rPr>
              <a:t>：</a:t>
            </a:r>
          </a:p>
          <a:p>
            <a:pPr>
              <a:lnSpc>
                <a:spcPct val="110000"/>
              </a:lnSpc>
              <a:buNone/>
            </a:pPr>
            <a:r>
              <a:rPr lang="zh-CN" altLang="en-US" sz="24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写程序之前先简化算术的和逻辑的表达式；</a:t>
            </a:r>
          </a:p>
          <a:p>
            <a:pPr>
              <a:lnSpc>
                <a:spcPct val="110000"/>
              </a:lnSpc>
              <a:buNone/>
            </a:pPr>
            <a:r>
              <a:rPr lang="zh-CN" altLang="en-US" sz="2000" b="1" dirty="0">
                <a:latin typeface="+mn-ea"/>
              </a:rPr>
              <a:t>        </a:t>
            </a:r>
            <a:r>
              <a:rPr lang="en-US" altLang="zh-CN" sz="2000" b="1" dirty="0">
                <a:solidFill>
                  <a:srgbClr val="FF0066"/>
                </a:solidFill>
                <a:latin typeface="+mn-ea"/>
              </a:rPr>
              <a:t>√ </a:t>
            </a:r>
            <a:r>
              <a:rPr lang="zh-CN" altLang="en-US" sz="2000" b="1" dirty="0">
                <a:latin typeface="+mn-ea"/>
              </a:rPr>
              <a:t>仔细研究嵌套的循环，以确定是否有语句可以从内层往外移；</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尽量避免使用多维数组；</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尽量避免使用指针和复杂的表；</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使用执行时间短的算术运算；</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不要混合使用不同的数据类型；</a:t>
            </a:r>
          </a:p>
          <a:p>
            <a:pPr>
              <a:lnSpc>
                <a:spcPct val="110000"/>
              </a:lnSpc>
              <a:buNone/>
            </a:pPr>
            <a:r>
              <a:rPr lang="zh-CN" altLang="en-US" sz="2000" b="1" dirty="0">
                <a:latin typeface="+mn-ea"/>
              </a:rPr>
              <a:t>        </a:t>
            </a:r>
            <a:r>
              <a:rPr lang="en-US" altLang="zh-CN" sz="2000" b="1" dirty="0">
                <a:solidFill>
                  <a:srgbClr val="FF0066"/>
                </a:solidFill>
                <a:latin typeface="+mn-ea"/>
              </a:rPr>
              <a:t>√</a:t>
            </a:r>
            <a:r>
              <a:rPr lang="en-US" altLang="zh-CN" sz="2000" b="1" dirty="0">
                <a:latin typeface="+mn-ea"/>
              </a:rPr>
              <a:t> </a:t>
            </a:r>
            <a:r>
              <a:rPr lang="zh-CN" altLang="en-US" sz="2000" b="1" dirty="0">
                <a:latin typeface="+mn-ea"/>
              </a:rPr>
              <a:t>尽量使用整数运算和布尔表达式。</a:t>
            </a:r>
          </a:p>
          <a:p>
            <a:pPr>
              <a:lnSpc>
                <a:spcPct val="110000"/>
              </a:lnSpc>
              <a:buNone/>
            </a:pPr>
            <a:r>
              <a:rPr lang="zh-CN" altLang="en-US" sz="2400" b="1" dirty="0">
                <a:latin typeface="+mn-ea"/>
              </a:rPr>
              <a:t>      在效率是决定性因素的应用领域，尽量使用有良好优化特性的编译程序，以自动生成高效目标代码。 </a:t>
            </a:r>
            <a:endParaRPr lang="zh-CN" altLang="en-US" sz="2400" b="1" i="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 calcmode="lin" valueType="num">
                                      <p:cBhvr additive="base">
                                        <p:cTn id="3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 calcmode="lin" valueType="num">
                                      <p:cBhvr additive="base">
                                        <p:cTn id="4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8009255" y="6216650"/>
            <a:ext cx="243014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21</a:t>
            </a:fld>
            <a:endParaRPr lang="zh-CN" altLang="en-US" sz="1400" dirty="0">
              <a:latin typeface="Arial" panose="020B0604020202090204" pitchFamily="34" charset="0"/>
            </a:endParaRPr>
          </a:p>
        </p:txBody>
      </p:sp>
      <p:sp>
        <p:nvSpPr>
          <p:cNvPr id="6" name="Rectangle 2"/>
          <p:cNvSpPr>
            <a:spLocks noGrp="1"/>
          </p:cNvSpPr>
          <p:nvPr>
            <p:ph type="title"/>
          </p:nvPr>
        </p:nvSpPr>
        <p:spPr>
          <a:xfrm>
            <a:off x="789940" y="175260"/>
            <a:ext cx="7270115" cy="581025"/>
          </a:xfrm>
        </p:spPr>
        <p:txBody>
          <a:bodyPr vert="horz" wrap="square" lIns="91440" tIns="45720" rIns="91440" bIns="45720" anchor="ctr"/>
          <a:lstStyle/>
          <a:p>
            <a:r>
              <a:rPr lang="en-US" altLang="zh-CN" sz="2400" b="1" dirty="0">
                <a:solidFill>
                  <a:schemeClr val="tx1"/>
                </a:solidFill>
                <a:latin typeface="隶书" pitchFamily="49" charset="-122"/>
              </a:rPr>
              <a:t>(2)</a:t>
            </a:r>
            <a:r>
              <a:rPr lang="en-US" altLang="zh-CN" sz="2800" b="1" dirty="0">
                <a:solidFill>
                  <a:schemeClr val="tx1"/>
                </a:solidFill>
                <a:latin typeface="隶书" pitchFamily="49" charset="-122"/>
              </a:rPr>
              <a:t>  </a:t>
            </a:r>
            <a:r>
              <a:rPr lang="zh-CN" altLang="en-US" sz="3200" b="1" dirty="0">
                <a:solidFill>
                  <a:schemeClr val="tx1"/>
                </a:solidFill>
                <a:latin typeface="隶书" pitchFamily="49" charset="-122"/>
              </a:rPr>
              <a:t>存储器效率</a:t>
            </a:r>
          </a:p>
        </p:txBody>
      </p:sp>
      <p:sp>
        <p:nvSpPr>
          <p:cNvPr id="7" name="Rectangle 3"/>
          <p:cNvSpPr>
            <a:spLocks noGrp="1"/>
          </p:cNvSpPr>
          <p:nvPr/>
        </p:nvSpPr>
        <p:spPr>
          <a:xfrm>
            <a:off x="789940" y="808355"/>
            <a:ext cx="9927590" cy="5832475"/>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5000"/>
              </a:lnSpc>
            </a:pPr>
            <a:r>
              <a:rPr lang="zh-CN" altLang="en-US" sz="2800" b="1" dirty="0">
                <a:latin typeface="+mj-ea"/>
                <a:ea typeface="+mj-ea"/>
              </a:rPr>
              <a:t>在大中型计算机系统中，存储限制不再是主要问题。在这种环境下，对</a:t>
            </a:r>
            <a:r>
              <a:rPr lang="zh-CN" altLang="en-US" sz="2800" b="1" dirty="0">
                <a:solidFill>
                  <a:srgbClr val="FF0000"/>
                </a:solidFill>
                <a:latin typeface="+mj-ea"/>
                <a:ea typeface="+mj-ea"/>
              </a:rPr>
              <a:t>内存采取基于操作系统的分页功能的虚拟存储管理</a:t>
            </a:r>
            <a:r>
              <a:rPr lang="zh-CN" altLang="en-US" sz="2800" b="1" dirty="0">
                <a:latin typeface="+mj-ea"/>
                <a:ea typeface="+mj-ea"/>
              </a:rPr>
              <a:t>。</a:t>
            </a:r>
            <a:r>
              <a:rPr lang="zh-CN" altLang="en-US" sz="2800" b="1" u="sng" dirty="0">
                <a:solidFill>
                  <a:srgbClr val="333399"/>
                </a:solidFill>
                <a:latin typeface="+mj-ea"/>
                <a:ea typeface="+mj-ea"/>
              </a:rPr>
              <a:t>存储效率与操作系统的分页功能直接有关</a:t>
            </a:r>
            <a:r>
              <a:rPr lang="zh-CN" altLang="en-US" sz="2800" b="1" dirty="0">
                <a:latin typeface="+mj-ea"/>
                <a:ea typeface="+mj-ea"/>
              </a:rPr>
              <a:t>。</a:t>
            </a:r>
          </a:p>
          <a:p>
            <a:pPr>
              <a:lnSpc>
                <a:spcPct val="105000"/>
              </a:lnSpc>
            </a:pPr>
            <a:r>
              <a:rPr lang="zh-CN" altLang="en-US" sz="2800" b="1" dirty="0">
                <a:latin typeface="+mj-ea"/>
                <a:ea typeface="+mj-ea"/>
              </a:rPr>
              <a:t>采用结构化程序设计，将程序功能合理分块，</a:t>
            </a:r>
            <a:r>
              <a:rPr lang="zh-CN" altLang="en-US" sz="2800" b="1" dirty="0">
                <a:solidFill>
                  <a:srgbClr val="FF0000"/>
                </a:solidFill>
                <a:latin typeface="+mj-ea"/>
                <a:ea typeface="+mj-ea"/>
              </a:rPr>
              <a:t>使每个模块或一组密切相关模块的程序体积大小与每页的容量相匹配</a:t>
            </a:r>
            <a:r>
              <a:rPr lang="zh-CN" altLang="en-US" sz="2800" b="1" dirty="0">
                <a:latin typeface="+mj-ea"/>
                <a:ea typeface="+mj-ea"/>
              </a:rPr>
              <a:t>，可减少页面调度，减少内外存交换，提高存储效率。</a:t>
            </a:r>
          </a:p>
          <a:p>
            <a:pPr>
              <a:lnSpc>
                <a:spcPct val="105000"/>
              </a:lnSpc>
            </a:pPr>
            <a:r>
              <a:rPr lang="zh-CN" altLang="en-US" sz="2800" b="1" dirty="0">
                <a:latin typeface="+mj-ea"/>
                <a:ea typeface="+mj-ea"/>
              </a:rPr>
              <a:t>在微型计算机系统中，存储器的容量对软件设计和编码的制约很大。因此</a:t>
            </a:r>
            <a:r>
              <a:rPr lang="zh-CN" altLang="en-US" sz="2800" b="1" dirty="0">
                <a:solidFill>
                  <a:srgbClr val="FF0000"/>
                </a:solidFill>
                <a:latin typeface="+mj-ea"/>
                <a:ea typeface="+mj-ea"/>
              </a:rPr>
              <a:t>要选择可生成较短目标代码且存储压缩性能优良的编译程序</a:t>
            </a:r>
            <a:r>
              <a:rPr lang="zh-CN" altLang="en-US" sz="2800" b="1" dirty="0">
                <a:latin typeface="+mj-ea"/>
                <a:ea typeface="+mj-ea"/>
              </a:rPr>
              <a:t>，有时需采用汇编程序。</a:t>
            </a:r>
          </a:p>
          <a:p>
            <a:pPr>
              <a:lnSpc>
                <a:spcPct val="105000"/>
              </a:lnSpc>
            </a:pPr>
            <a:r>
              <a:rPr lang="zh-CN" altLang="en-US" sz="2800" b="1" dirty="0">
                <a:latin typeface="+mj-ea"/>
                <a:ea typeface="+mj-ea"/>
              </a:rPr>
              <a:t>提高存储器效率的关键是程序的简单性。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7979410" y="6472555"/>
            <a:ext cx="2259965"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22</a:t>
            </a:fld>
            <a:endParaRPr lang="zh-CN" altLang="en-US" sz="1400" dirty="0">
              <a:latin typeface="Arial" panose="020B0604020202090204" pitchFamily="34" charset="0"/>
            </a:endParaRPr>
          </a:p>
        </p:txBody>
      </p:sp>
      <p:sp>
        <p:nvSpPr>
          <p:cNvPr id="6" name="Rectangle 3"/>
          <p:cNvSpPr>
            <a:spLocks noGrp="1"/>
          </p:cNvSpPr>
          <p:nvPr/>
        </p:nvSpPr>
        <p:spPr>
          <a:xfrm>
            <a:off x="1304290" y="632460"/>
            <a:ext cx="8874760" cy="6192520"/>
          </a:xfrm>
        </p:spPr>
        <p:txBody>
          <a:bodyPr vert="horz" wrap="square" lIns="91440" tIns="45720" rIns="91440" bIns="45720" anchor="t"/>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5000"/>
              </a:lnSpc>
            </a:pPr>
            <a:r>
              <a:rPr lang="zh-CN" altLang="en-US" sz="2800" b="1" dirty="0">
                <a:latin typeface="+mj-ea"/>
                <a:ea typeface="+mj-ea"/>
              </a:rPr>
              <a:t>关于提高</a:t>
            </a:r>
            <a:r>
              <a:rPr lang="zh-CN" altLang="en-US" sz="2800" b="1" dirty="0">
                <a:solidFill>
                  <a:srgbClr val="FF0000"/>
                </a:solidFill>
                <a:latin typeface="+mj-ea"/>
                <a:ea typeface="+mj-ea"/>
              </a:rPr>
              <a:t>设备</a:t>
            </a:r>
            <a:r>
              <a:rPr lang="zh-CN" altLang="en-US" sz="2800" b="1" dirty="0">
                <a:latin typeface="+mj-ea"/>
                <a:ea typeface="+mj-ea"/>
              </a:rPr>
              <a:t>输入</a:t>
            </a:r>
            <a:r>
              <a:rPr lang="en-US" altLang="zh-CN" sz="2800" b="1" dirty="0">
                <a:latin typeface="+mj-ea"/>
                <a:ea typeface="+mj-ea"/>
              </a:rPr>
              <a:t>/</a:t>
            </a:r>
            <a:r>
              <a:rPr lang="zh-CN" altLang="en-US" sz="2800" b="1" dirty="0">
                <a:latin typeface="+mj-ea"/>
                <a:ea typeface="+mj-ea"/>
              </a:rPr>
              <a:t>输出效率的指导原则：</a:t>
            </a:r>
          </a:p>
          <a:p>
            <a:pPr lvl="1">
              <a:lnSpc>
                <a:spcPct val="105000"/>
              </a:lnSpc>
              <a:buClr>
                <a:srgbClr val="00CC66"/>
              </a:buClr>
            </a:pPr>
            <a:r>
              <a:rPr lang="zh-CN" altLang="en-US" sz="2600" b="1" dirty="0">
                <a:latin typeface="+mj-ea"/>
                <a:ea typeface="+mj-ea"/>
              </a:rPr>
              <a:t> 输入</a:t>
            </a:r>
            <a:r>
              <a:rPr lang="en-US" altLang="zh-CN" sz="2600" b="1" dirty="0">
                <a:latin typeface="+mj-ea"/>
                <a:ea typeface="+mj-ea"/>
              </a:rPr>
              <a:t>/</a:t>
            </a:r>
            <a:r>
              <a:rPr lang="zh-CN" altLang="en-US" sz="2600" b="1" dirty="0">
                <a:latin typeface="+mj-ea"/>
                <a:ea typeface="+mj-ea"/>
              </a:rPr>
              <a:t>输出的请求应当最小化；</a:t>
            </a:r>
          </a:p>
          <a:p>
            <a:pPr lvl="1">
              <a:lnSpc>
                <a:spcPct val="105000"/>
              </a:lnSpc>
              <a:buClr>
                <a:srgbClr val="00CC66"/>
              </a:buClr>
            </a:pPr>
            <a:r>
              <a:rPr lang="zh-CN" altLang="en-US" sz="2600" b="1" dirty="0">
                <a:latin typeface="+mj-ea"/>
                <a:ea typeface="+mj-ea"/>
              </a:rPr>
              <a:t> 对于所有的输入</a:t>
            </a:r>
            <a:r>
              <a:rPr lang="en-US" altLang="zh-CN" sz="2600" b="1" dirty="0">
                <a:latin typeface="+mj-ea"/>
                <a:ea typeface="+mj-ea"/>
              </a:rPr>
              <a:t>/</a:t>
            </a:r>
            <a:r>
              <a:rPr lang="zh-CN" altLang="en-US" sz="2600" b="1" dirty="0">
                <a:latin typeface="+mj-ea"/>
                <a:ea typeface="+mj-ea"/>
              </a:rPr>
              <a:t>输出操作，</a:t>
            </a:r>
            <a:r>
              <a:rPr lang="zh-CN" altLang="en-US" sz="2600" b="1" dirty="0">
                <a:solidFill>
                  <a:srgbClr val="FF0000"/>
                </a:solidFill>
                <a:latin typeface="+mj-ea"/>
                <a:ea typeface="+mj-ea"/>
              </a:rPr>
              <a:t>安排适当的缓冲区</a:t>
            </a:r>
            <a:r>
              <a:rPr lang="zh-CN" altLang="en-US" sz="2600" b="1" dirty="0">
                <a:latin typeface="+mj-ea"/>
                <a:ea typeface="+mj-ea"/>
              </a:rPr>
              <a:t>，以减少频繁的信息交换。</a:t>
            </a:r>
          </a:p>
          <a:p>
            <a:pPr lvl="1">
              <a:lnSpc>
                <a:spcPct val="105000"/>
              </a:lnSpc>
              <a:buClr>
                <a:srgbClr val="00CC66"/>
              </a:buClr>
            </a:pPr>
            <a:r>
              <a:rPr lang="zh-CN" altLang="en-US" sz="2600" b="1" dirty="0">
                <a:latin typeface="+mj-ea"/>
                <a:ea typeface="+mj-ea"/>
              </a:rPr>
              <a:t> 对辅助存储</a:t>
            </a:r>
            <a:r>
              <a:rPr lang="en-US" altLang="zh-CN" sz="2600" b="1" dirty="0">
                <a:latin typeface="+mj-ea"/>
                <a:ea typeface="+mj-ea"/>
              </a:rPr>
              <a:t>(</a:t>
            </a:r>
            <a:r>
              <a:rPr lang="zh-CN" altLang="en-US" sz="2600" b="1" dirty="0">
                <a:latin typeface="+mj-ea"/>
                <a:ea typeface="+mj-ea"/>
              </a:rPr>
              <a:t>例如磁盘</a:t>
            </a:r>
            <a:r>
              <a:rPr lang="en-US" altLang="zh-CN" sz="2600" b="1" dirty="0">
                <a:latin typeface="+mj-ea"/>
                <a:ea typeface="+mj-ea"/>
              </a:rPr>
              <a:t>)</a:t>
            </a:r>
            <a:r>
              <a:rPr lang="zh-CN" altLang="en-US" sz="2600" b="1" dirty="0">
                <a:latin typeface="+mj-ea"/>
                <a:ea typeface="+mj-ea"/>
              </a:rPr>
              <a:t>，</a:t>
            </a:r>
            <a:r>
              <a:rPr lang="zh-CN" altLang="en-US" sz="2600" b="1" dirty="0">
                <a:solidFill>
                  <a:srgbClr val="FF0000"/>
                </a:solidFill>
                <a:latin typeface="+mj-ea"/>
                <a:ea typeface="+mj-ea"/>
              </a:rPr>
              <a:t>选择尽可能简单的，可接受的存取方法</a:t>
            </a:r>
            <a:r>
              <a:rPr lang="zh-CN" altLang="en-US" sz="2600" b="1" dirty="0">
                <a:latin typeface="+mj-ea"/>
                <a:ea typeface="+mj-ea"/>
              </a:rPr>
              <a:t>；</a:t>
            </a:r>
            <a:br>
              <a:rPr lang="zh-CN" altLang="en-US" sz="2600" b="1" dirty="0">
                <a:latin typeface="+mj-ea"/>
                <a:ea typeface="+mj-ea"/>
              </a:rPr>
            </a:br>
            <a:r>
              <a:rPr lang="zh-CN" altLang="en-US" sz="2600" b="1" dirty="0">
                <a:latin typeface="+mj-ea"/>
                <a:ea typeface="+mj-ea"/>
              </a:rPr>
              <a:t>对辅助存储的输入</a:t>
            </a:r>
            <a:r>
              <a:rPr lang="en-US" altLang="zh-CN" sz="2600" b="1" dirty="0">
                <a:latin typeface="+mj-ea"/>
                <a:ea typeface="+mj-ea"/>
              </a:rPr>
              <a:t>/</a:t>
            </a:r>
            <a:r>
              <a:rPr lang="zh-CN" altLang="en-US" sz="2600" b="1" dirty="0">
                <a:latin typeface="+mj-ea"/>
                <a:ea typeface="+mj-ea"/>
              </a:rPr>
              <a:t>输出，应当</a:t>
            </a:r>
            <a:r>
              <a:rPr lang="zh-CN" altLang="en-US" sz="2600" b="1" dirty="0">
                <a:solidFill>
                  <a:srgbClr val="FF0000"/>
                </a:solidFill>
                <a:latin typeface="+mj-ea"/>
                <a:ea typeface="+mj-ea"/>
              </a:rPr>
              <a:t>成块传送</a:t>
            </a:r>
            <a:r>
              <a:rPr lang="zh-CN" altLang="en-US" sz="2600" b="1" dirty="0">
                <a:latin typeface="+mj-ea"/>
                <a:ea typeface="+mj-ea"/>
              </a:rPr>
              <a:t>；</a:t>
            </a:r>
          </a:p>
          <a:p>
            <a:pPr lvl="1">
              <a:lnSpc>
                <a:spcPct val="105000"/>
              </a:lnSpc>
              <a:buClr>
                <a:srgbClr val="00CC66"/>
              </a:buClr>
            </a:pPr>
            <a:r>
              <a:rPr lang="zh-CN" altLang="en-US" sz="2600" b="1" dirty="0">
                <a:latin typeface="+mj-ea"/>
                <a:ea typeface="+mj-ea"/>
              </a:rPr>
              <a:t> </a:t>
            </a:r>
            <a:r>
              <a:rPr lang="zh-CN" altLang="en-US" sz="2600" b="1" dirty="0">
                <a:solidFill>
                  <a:srgbClr val="FF0000"/>
                </a:solidFill>
                <a:latin typeface="+mj-ea"/>
                <a:ea typeface="+mj-ea"/>
              </a:rPr>
              <a:t>对终端或打印机的输入</a:t>
            </a:r>
            <a:r>
              <a:rPr lang="en-US" altLang="zh-CN" sz="2600" b="1" dirty="0">
                <a:solidFill>
                  <a:srgbClr val="FF0000"/>
                </a:solidFill>
                <a:latin typeface="+mj-ea"/>
                <a:ea typeface="+mj-ea"/>
              </a:rPr>
              <a:t>/</a:t>
            </a:r>
            <a:r>
              <a:rPr lang="zh-CN" altLang="en-US" sz="2600" b="1" dirty="0">
                <a:solidFill>
                  <a:srgbClr val="FF0000"/>
                </a:solidFill>
                <a:latin typeface="+mj-ea"/>
                <a:ea typeface="+mj-ea"/>
              </a:rPr>
              <a:t>输出，应考虑设备特性</a:t>
            </a:r>
            <a:r>
              <a:rPr lang="zh-CN" altLang="en-US" sz="2600" b="1" dirty="0">
                <a:latin typeface="+mj-ea"/>
                <a:ea typeface="+mj-ea"/>
              </a:rPr>
              <a:t>，尽可能改善输入</a:t>
            </a:r>
            <a:r>
              <a:rPr lang="en-US" altLang="zh-CN" sz="2600" b="1" dirty="0">
                <a:latin typeface="+mj-ea"/>
                <a:ea typeface="+mj-ea"/>
              </a:rPr>
              <a:t>/</a:t>
            </a:r>
            <a:r>
              <a:rPr lang="zh-CN" altLang="en-US" sz="2600" b="1" dirty="0">
                <a:latin typeface="+mj-ea"/>
                <a:ea typeface="+mj-ea"/>
              </a:rPr>
              <a:t>输出的质量和速度；</a:t>
            </a:r>
          </a:p>
          <a:p>
            <a:pPr lvl="1">
              <a:lnSpc>
                <a:spcPct val="105000"/>
              </a:lnSpc>
              <a:buClr>
                <a:srgbClr val="00CC66"/>
              </a:buClr>
            </a:pPr>
            <a:r>
              <a:rPr lang="zh-CN" altLang="en-US" sz="2600" b="1" dirty="0">
                <a:latin typeface="+mj-ea"/>
                <a:ea typeface="+mj-ea"/>
              </a:rPr>
              <a:t> 任何不易理解的，对改善输入</a:t>
            </a:r>
            <a:r>
              <a:rPr lang="en-US" altLang="zh-CN" sz="2600" b="1" dirty="0">
                <a:latin typeface="+mj-ea"/>
                <a:ea typeface="+mj-ea"/>
              </a:rPr>
              <a:t>/</a:t>
            </a:r>
            <a:r>
              <a:rPr lang="zh-CN" altLang="en-US" sz="2600" b="1" dirty="0">
                <a:latin typeface="+mj-ea"/>
                <a:ea typeface="+mj-ea"/>
              </a:rPr>
              <a:t>输出效果关系不大的措施都是不可取的；</a:t>
            </a:r>
          </a:p>
          <a:p>
            <a:pPr lvl="1">
              <a:lnSpc>
                <a:spcPct val="105000"/>
              </a:lnSpc>
              <a:buClr>
                <a:srgbClr val="00CC66"/>
              </a:buClr>
            </a:pPr>
            <a:r>
              <a:rPr lang="zh-CN" altLang="en-US" sz="2600" b="1" dirty="0">
                <a:latin typeface="+mj-ea"/>
                <a:ea typeface="+mj-ea"/>
              </a:rPr>
              <a:t> 任何不易理解的所谓“超高效”的输入</a:t>
            </a:r>
            <a:r>
              <a:rPr lang="en-US" altLang="zh-CN" sz="2600" b="1" dirty="0">
                <a:latin typeface="+mj-ea"/>
                <a:ea typeface="+mj-ea"/>
              </a:rPr>
              <a:t>/</a:t>
            </a:r>
            <a:r>
              <a:rPr lang="zh-CN" altLang="en-US" sz="2600" b="1" dirty="0">
                <a:latin typeface="+mj-ea"/>
                <a:ea typeface="+mj-ea"/>
              </a:rPr>
              <a:t>输出是毫无价值的；</a:t>
            </a:r>
          </a:p>
        </p:txBody>
      </p:sp>
      <p:sp>
        <p:nvSpPr>
          <p:cNvPr id="41987" name="Rectangle 2"/>
          <p:cNvSpPr>
            <a:spLocks noGrp="1"/>
          </p:cNvSpPr>
          <p:nvPr>
            <p:ph type="title"/>
          </p:nvPr>
        </p:nvSpPr>
        <p:spPr>
          <a:xfrm>
            <a:off x="1452245" y="51435"/>
            <a:ext cx="7299325" cy="581025"/>
          </a:xfrm>
        </p:spPr>
        <p:txBody>
          <a:bodyPr vert="horz" wrap="square" lIns="91440" tIns="45720" rIns="91440" bIns="45720" anchor="ctr"/>
          <a:lstStyle/>
          <a:p>
            <a:r>
              <a:rPr lang="en-US" altLang="zh-CN" sz="2800" b="1" dirty="0">
                <a:solidFill>
                  <a:schemeClr val="tx1"/>
                </a:solidFill>
                <a:latin typeface="隶书" pitchFamily="49" charset="-122"/>
              </a:rPr>
              <a:t>(3)</a:t>
            </a:r>
            <a:r>
              <a:rPr lang="en-US" altLang="zh-CN" sz="3200" b="1" dirty="0">
                <a:solidFill>
                  <a:schemeClr val="tx1"/>
                </a:solidFill>
                <a:latin typeface="隶书" pitchFamily="49" charset="-122"/>
              </a:rPr>
              <a:t>  </a:t>
            </a:r>
            <a:r>
              <a:rPr lang="zh-CN" altLang="en-US" sz="3200" b="1" dirty="0">
                <a:solidFill>
                  <a:schemeClr val="tx1"/>
                </a:solidFill>
                <a:latin typeface="隶书" pitchFamily="49" charset="-122"/>
              </a:rPr>
              <a:t>输入输出的效率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237650" y="238997"/>
              <a:ext cx="942393" cy="156826"/>
            </a:xfrm>
            <a:prstGeom prst="rect">
              <a:avLst/>
            </a:prstGeom>
            <a:grpFill/>
            <a:ln>
              <a:solidFill>
                <a:srgbClr val="7CAFDE"/>
              </a:solidFill>
            </a:ln>
          </p:spPr>
          <p:txBody>
            <a:bodyPr wrap="none" rtlCol="0">
              <a:spAutoFit/>
            </a:bodyPr>
            <a:lstStyle/>
            <a:p>
              <a:pPr algn="just">
                <a:spcBef>
                  <a:spcPct val="0"/>
                </a:spcBef>
              </a:pPr>
              <a:r>
                <a:rPr lang="zh-CN" altLang="en-US" sz="4800" kern="0" spc="400" dirty="0">
                  <a:solidFill>
                    <a:prstClr val="white"/>
                  </a:solidFill>
                  <a:latin typeface="微软雅黑" panose="020B0503020204020204" pitchFamily="34" charset="-122"/>
                  <a:ea typeface="微软雅黑" panose="020B0503020204020204" pitchFamily="34" charset="-122"/>
                  <a:cs typeface="+mn-ea"/>
                  <a:sym typeface="+mn-lt"/>
                </a:rPr>
                <a:t>  参考资料</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04</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713251" y="212819"/>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zh-CN" altLang="en-US" sz="3600" b="1" dirty="0">
                <a:solidFill>
                  <a:prstClr val="black"/>
                </a:solidFill>
                <a:latin typeface="微软雅黑" panose="020B0503020204020204" pitchFamily="34" charset="-122"/>
                <a:ea typeface="微软雅黑" panose="020B0503020204020204" pitchFamily="34" charset="-122"/>
              </a:rPr>
              <a:t>参考资料</a:t>
            </a:r>
          </a:p>
        </p:txBody>
      </p:sp>
      <p:sp>
        <p:nvSpPr>
          <p:cNvPr id="48" name="文本框 4">
            <a:extLst>
              <a:ext uri="{FF2B5EF4-FFF2-40B4-BE49-F238E27FC236}">
                <a16:creationId xmlns:a16="http://schemas.microsoft.com/office/drawing/2014/main" id="{F7B7C189-FDF5-4691-B614-F3C8F3321ABC}"/>
              </a:ext>
            </a:extLst>
          </p:cNvPr>
          <p:cNvSpPr txBox="1">
            <a:spLocks noChangeArrowheads="1"/>
          </p:cNvSpPr>
          <p:nvPr/>
        </p:nvSpPr>
        <p:spPr bwMode="auto">
          <a:xfrm>
            <a:off x="788516" y="1510945"/>
            <a:ext cx="968898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None/>
            </a:pPr>
            <a:r>
              <a:rPr lang="en-US" altLang="zh-CN" sz="3200" b="1" dirty="0">
                <a:solidFill>
                  <a:srgbClr val="404040"/>
                </a:solidFill>
                <a:ea typeface="手札体-简" charset="-122"/>
              </a:rPr>
              <a:t>[1]</a:t>
            </a:r>
            <a:r>
              <a:rPr lang="zh-CN" altLang="en-US" sz="3200" b="1" dirty="0">
                <a:solidFill>
                  <a:srgbClr val="404040"/>
                </a:solidFill>
                <a:ea typeface="手札体-简" charset="-122"/>
              </a:rPr>
              <a:t>张海潘、牟永敏，</a:t>
            </a:r>
            <a:r>
              <a:rPr lang="en-US" altLang="zh-CN" sz="3200" b="1" dirty="0">
                <a:solidFill>
                  <a:srgbClr val="404040"/>
                </a:solidFill>
                <a:ea typeface="手札体-简" charset="-122"/>
              </a:rPr>
              <a:t>《</a:t>
            </a:r>
            <a:r>
              <a:rPr lang="zh-CN" altLang="en-US" sz="3200" b="1" dirty="0">
                <a:solidFill>
                  <a:srgbClr val="404040"/>
                </a:solidFill>
                <a:ea typeface="手札体-简" charset="-122"/>
              </a:rPr>
              <a:t>软件工程导论</a:t>
            </a:r>
            <a:r>
              <a:rPr lang="en-US" altLang="zh-CN" sz="3200" b="1" dirty="0">
                <a:solidFill>
                  <a:srgbClr val="404040"/>
                </a:solidFill>
                <a:ea typeface="手札体-简" charset="-122"/>
              </a:rPr>
              <a:t>》——</a:t>
            </a:r>
            <a:r>
              <a:rPr lang="zh-CN" altLang="en-US" sz="3200" b="1" dirty="0">
                <a:solidFill>
                  <a:srgbClr val="404040"/>
                </a:solidFill>
                <a:ea typeface="手札体-简" charset="-122"/>
              </a:rPr>
              <a:t>北京</a:t>
            </a:r>
            <a:r>
              <a:rPr lang="en-US" altLang="zh-CN" sz="3200" b="1" dirty="0">
                <a:solidFill>
                  <a:srgbClr val="404040"/>
                </a:solidFill>
                <a:ea typeface="手札体-简" charset="-122"/>
              </a:rPr>
              <a:t>/</a:t>
            </a:r>
            <a:r>
              <a:rPr lang="zh-CN" altLang="en-US" sz="3200" b="1" dirty="0">
                <a:solidFill>
                  <a:srgbClr val="404040"/>
                </a:solidFill>
                <a:ea typeface="手札体-简" charset="-122"/>
              </a:rPr>
              <a:t>清华大学出版社，</a:t>
            </a:r>
            <a:r>
              <a:rPr lang="en-US" altLang="zh-CN" sz="3200" b="1" dirty="0">
                <a:solidFill>
                  <a:srgbClr val="404040"/>
                </a:solidFill>
                <a:ea typeface="手札体-简" charset="-122"/>
              </a:rPr>
              <a:t>2013</a:t>
            </a:r>
          </a:p>
          <a:p>
            <a:pPr>
              <a:lnSpc>
                <a:spcPct val="100000"/>
              </a:lnSpc>
              <a:spcBef>
                <a:spcPct val="0"/>
              </a:spcBef>
              <a:buNone/>
            </a:pPr>
            <a:r>
              <a:rPr lang="en-US" altLang="zh-CN" sz="3200" b="1" dirty="0">
                <a:solidFill>
                  <a:srgbClr val="404040"/>
                </a:solidFill>
                <a:ea typeface="手札体-简" charset="-122"/>
              </a:rPr>
              <a:t>[2]</a:t>
            </a:r>
            <a:r>
              <a:rPr lang="zh-CN" altLang="en-US" sz="3200" b="1" dirty="0">
                <a:solidFill>
                  <a:srgbClr val="404040"/>
                </a:solidFill>
                <a:ea typeface="手札体-简" charset="-122"/>
              </a:rPr>
              <a:t>简书文章</a:t>
            </a:r>
            <a:r>
              <a:rPr lang="en-US" altLang="zh-CN" sz="3200" b="1" dirty="0">
                <a:solidFill>
                  <a:srgbClr val="404040"/>
                </a:solidFill>
                <a:ea typeface="手札体-简" charset="-122"/>
              </a:rPr>
              <a:t>《JavaScript</a:t>
            </a:r>
            <a:r>
              <a:rPr lang="zh-CN" altLang="en-US" sz="3200" b="1" dirty="0">
                <a:solidFill>
                  <a:srgbClr val="404040"/>
                </a:solidFill>
                <a:ea typeface="手札体-简" charset="-122"/>
              </a:rPr>
              <a:t>编码规范</a:t>
            </a:r>
            <a:r>
              <a:rPr lang="en-US" altLang="zh-CN" sz="3200" b="1" dirty="0">
                <a:solidFill>
                  <a:srgbClr val="404040"/>
                </a:solidFill>
                <a:ea typeface="手札体-简" charset="-122"/>
              </a:rPr>
              <a:t>》</a:t>
            </a:r>
            <a:r>
              <a:rPr lang="zh-CN" altLang="en-US" sz="3200" b="1" dirty="0">
                <a:solidFill>
                  <a:srgbClr val="404040"/>
                </a:solidFill>
                <a:ea typeface="手札体-简" charset="-122"/>
              </a:rPr>
              <a:t>，</a:t>
            </a:r>
            <a:r>
              <a:rPr lang="en-US" altLang="zh-CN" sz="3200" b="1" dirty="0">
                <a:solidFill>
                  <a:srgbClr val="404040"/>
                </a:solidFill>
                <a:ea typeface="手札体-简" charset="-122"/>
              </a:rPr>
              <a:t>https://www.jianshu.com/p/4c77683c54d9?utm_campaign=maleskine&amp;utm_content=note&amp;utm_medium=seo_notes&amp;utm_source=recommendation</a:t>
            </a:r>
            <a:r>
              <a:rPr lang="zh-CN" altLang="en-US" sz="3200" b="1" dirty="0">
                <a:solidFill>
                  <a:srgbClr val="404040"/>
                </a:solidFill>
                <a:ea typeface="手札体-简" charset="-122"/>
              </a:rPr>
              <a:t>，</a:t>
            </a:r>
            <a:r>
              <a:rPr lang="en-US" altLang="zh-CN" sz="3200" b="1" dirty="0">
                <a:solidFill>
                  <a:srgbClr val="404040"/>
                </a:solidFill>
                <a:ea typeface="手札体-简" charset="-122"/>
              </a:rPr>
              <a:t>2019.5.10</a:t>
            </a:r>
            <a:endParaRPr lang="zh-CN" altLang="en-US" sz="3200" b="1" dirty="0">
              <a:solidFill>
                <a:srgbClr val="404040"/>
              </a:solidFill>
              <a:ea typeface="手札体-简"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1" name="矩形 70"/>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2" name="矩形 71"/>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3" name="矩形 72"/>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4" name="矩形 73"/>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5" name="矩形 74"/>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76" name="矩形 75"/>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69" name="组合 68"/>
          <p:cNvGrpSpPr/>
          <p:nvPr/>
        </p:nvGrpSpPr>
        <p:grpSpPr>
          <a:xfrm>
            <a:off x="0" y="6756400"/>
            <a:ext cx="12192000" cy="101600"/>
            <a:chOff x="0" y="6756400"/>
            <a:chExt cx="12192000" cy="101600"/>
          </a:xfrm>
          <a:solidFill>
            <a:schemeClr val="accent1">
              <a:lumMod val="75000"/>
            </a:schemeClr>
          </a:solidFill>
        </p:grpSpPr>
        <p:sp>
          <p:nvSpPr>
            <p:cNvPr id="7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7"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5" name="任意多边形 84"/>
          <p:cNvSpPr/>
          <p:nvPr/>
        </p:nvSpPr>
        <p:spPr>
          <a:xfrm>
            <a:off x="4763" y="2314"/>
            <a:ext cx="4690816" cy="1519372"/>
          </a:xfrm>
          <a:custGeom>
            <a:avLst/>
            <a:gdLst>
              <a:gd name="connsiteX0" fmla="*/ 6282 w 4690816"/>
              <a:gd name="connsiteY0" fmla="*/ 0 h 1519372"/>
              <a:gd name="connsiteX1" fmla="*/ 983257 w 4690816"/>
              <a:gd name="connsiteY1" fmla="*/ 1012227 h 1519372"/>
              <a:gd name="connsiteX2" fmla="*/ 983129 w 4690816"/>
              <a:gd name="connsiteY2" fmla="*/ 1018477 h 1519372"/>
              <a:gd name="connsiteX3" fmla="*/ 4419348 w 4690816"/>
              <a:gd name="connsiteY3" fmla="*/ 1018477 h 1519372"/>
              <a:gd name="connsiteX4" fmla="*/ 4419348 w 4690816"/>
              <a:gd name="connsiteY4" fmla="*/ 922476 h 1519372"/>
              <a:gd name="connsiteX5" fmla="*/ 4690816 w 4690816"/>
              <a:gd name="connsiteY5" fmla="*/ 1220924 h 1519372"/>
              <a:gd name="connsiteX6" fmla="*/ 4419348 w 4690816"/>
              <a:gd name="connsiteY6" fmla="*/ 1519372 h 1519372"/>
              <a:gd name="connsiteX7" fmla="*/ 4419348 w 4690816"/>
              <a:gd name="connsiteY7" fmla="*/ 1419199 h 1519372"/>
              <a:gd name="connsiteX8" fmla="*/ 974904 w 4690816"/>
              <a:gd name="connsiteY8" fmla="*/ 1419199 h 1519372"/>
              <a:gd name="connsiteX9" fmla="*/ 974904 w 4690816"/>
              <a:gd name="connsiteY9" fmla="*/ 1419180 h 1519372"/>
              <a:gd name="connsiteX10" fmla="*/ 0 w 4690816"/>
              <a:gd name="connsiteY10" fmla="*/ 801450 h 151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19372">
                <a:moveTo>
                  <a:pt x="6282" y="0"/>
                </a:moveTo>
                <a:lnTo>
                  <a:pt x="983257" y="1012227"/>
                </a:lnTo>
                <a:lnTo>
                  <a:pt x="983129" y="1018477"/>
                </a:lnTo>
                <a:lnTo>
                  <a:pt x="4419348" y="1018477"/>
                </a:lnTo>
                <a:lnTo>
                  <a:pt x="4419348" y="922476"/>
                </a:lnTo>
                <a:lnTo>
                  <a:pt x="4690816" y="1220924"/>
                </a:lnTo>
                <a:lnTo>
                  <a:pt x="4419348" y="1519372"/>
                </a:lnTo>
                <a:lnTo>
                  <a:pt x="4419348" y="1419199"/>
                </a:lnTo>
                <a:lnTo>
                  <a:pt x="974904" y="1419199"/>
                </a:lnTo>
                <a:lnTo>
                  <a:pt x="974904" y="1419180"/>
                </a:lnTo>
                <a:lnTo>
                  <a:pt x="0" y="801450"/>
                </a:lnTo>
                <a:close/>
              </a:path>
            </a:pathLst>
          </a:custGeom>
          <a:solidFill>
            <a:schemeClr val="accent1">
              <a:lumMod val="5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89" name="任意多边形 88"/>
          <p:cNvSpPr/>
          <p:nvPr/>
        </p:nvSpPr>
        <p:spPr>
          <a:xfrm>
            <a:off x="4763" y="5348836"/>
            <a:ext cx="4690816" cy="1506850"/>
          </a:xfrm>
          <a:custGeom>
            <a:avLst/>
            <a:gdLst>
              <a:gd name="connsiteX0" fmla="*/ 4419348 w 4690816"/>
              <a:gd name="connsiteY0" fmla="*/ 0 h 1506850"/>
              <a:gd name="connsiteX1" fmla="*/ 4690816 w 4690816"/>
              <a:gd name="connsiteY1" fmla="*/ 306798 h 1506850"/>
              <a:gd name="connsiteX2" fmla="*/ 4419348 w 4690816"/>
              <a:gd name="connsiteY2" fmla="*/ 605245 h 1506850"/>
              <a:gd name="connsiteX3" fmla="*/ 4419348 w 4690816"/>
              <a:gd name="connsiteY3" fmla="*/ 496721 h 1506850"/>
              <a:gd name="connsiteX4" fmla="*/ 983257 w 4690816"/>
              <a:gd name="connsiteY4" fmla="*/ 496721 h 1506850"/>
              <a:gd name="connsiteX5" fmla="*/ 983257 w 4690816"/>
              <a:gd name="connsiteY5" fmla="*/ 496724 h 1506850"/>
              <a:gd name="connsiteX6" fmla="*/ 6282 w 4690816"/>
              <a:gd name="connsiteY6" fmla="*/ 1506850 h 1506850"/>
              <a:gd name="connsiteX7" fmla="*/ 0 w 4690816"/>
              <a:gd name="connsiteY7" fmla="*/ 713772 h 1506850"/>
              <a:gd name="connsiteX8" fmla="*/ 974927 w 4690816"/>
              <a:gd name="connsiteY8" fmla="*/ 96005 h 1506850"/>
              <a:gd name="connsiteX9" fmla="*/ 975057 w 4690816"/>
              <a:gd name="connsiteY9" fmla="*/ 102275 h 1506850"/>
              <a:gd name="connsiteX10" fmla="*/ 4419348 w 4690816"/>
              <a:gd name="connsiteY10" fmla="*/ 102275 h 150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816" h="1506850">
                <a:moveTo>
                  <a:pt x="4419348" y="0"/>
                </a:moveTo>
                <a:lnTo>
                  <a:pt x="4690816" y="306798"/>
                </a:lnTo>
                <a:lnTo>
                  <a:pt x="4419348" y="605245"/>
                </a:lnTo>
                <a:lnTo>
                  <a:pt x="4419348" y="496721"/>
                </a:lnTo>
                <a:lnTo>
                  <a:pt x="983257" y="496721"/>
                </a:lnTo>
                <a:lnTo>
                  <a:pt x="983257" y="496724"/>
                </a:lnTo>
                <a:lnTo>
                  <a:pt x="6282" y="1506850"/>
                </a:lnTo>
                <a:lnTo>
                  <a:pt x="0" y="713772"/>
                </a:lnTo>
                <a:lnTo>
                  <a:pt x="974927" y="96005"/>
                </a:lnTo>
                <a:lnTo>
                  <a:pt x="975057" y="102275"/>
                </a:lnTo>
                <a:lnTo>
                  <a:pt x="4419348" y="102275"/>
                </a:lnTo>
                <a:close/>
              </a:path>
            </a:pathLst>
          </a:custGeom>
          <a:solidFill>
            <a:schemeClr val="bg2">
              <a:lumMod val="90000"/>
            </a:schemeClr>
          </a:solidFill>
          <a:ln w="12700" cap="flat" cmpd="sng" algn="ctr">
            <a:noFill/>
            <a:prstDash val="solid"/>
            <a:miter lim="800000"/>
          </a:ln>
          <a:effectLst/>
        </p:spPr>
        <p:txBody>
          <a:bodyPr wrap="square" rtlCol="0" anchor="ctr">
            <a:noAutofit/>
          </a:bodyPr>
          <a:lstStyle/>
          <a:p>
            <a:pPr algn="ctr"/>
            <a:endParaRPr>
              <a:solidFill>
                <a:sysClr val="window" lastClr="FFFFFF"/>
              </a:solidFill>
              <a:latin typeface="Calibri" panose="020F0702030404030204"/>
            </a:endParaRPr>
          </a:p>
        </p:txBody>
      </p:sp>
      <p:sp>
        <p:nvSpPr>
          <p:cNvPr id="53" name="矩形 52"/>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文本框 4"/>
          <p:cNvSpPr txBox="1">
            <a:spLocks noChangeArrowheads="1"/>
          </p:cNvSpPr>
          <p:nvPr/>
        </p:nvSpPr>
        <p:spPr bwMode="auto">
          <a:xfrm>
            <a:off x="1666875" y="88546"/>
            <a:ext cx="2681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Question</a:t>
            </a:r>
            <a:endParaRPr lang="zh-CN" altLang="en-US" sz="3600" b="1" dirty="0">
              <a:solidFill>
                <a:prstClr val="black"/>
              </a:solidFill>
              <a:latin typeface="微软雅黑" panose="020B0503020204020204" pitchFamily="34" charset="-122"/>
              <a:ea typeface="微软雅黑" panose="020B0503020204020204" pitchFamily="34" charset="-122"/>
            </a:endParaRPr>
          </a:p>
        </p:txBody>
      </p:sp>
      <p:sp>
        <p:nvSpPr>
          <p:cNvPr id="27" name="文本框 4">
            <a:extLst>
              <a:ext uri="{FF2B5EF4-FFF2-40B4-BE49-F238E27FC236}">
                <a16:creationId xmlns:a16="http://schemas.microsoft.com/office/drawing/2014/main" id="{1AA72D9E-BBD6-4723-BEB2-C3839B9E2097}"/>
              </a:ext>
            </a:extLst>
          </p:cNvPr>
          <p:cNvSpPr txBox="1">
            <a:spLocks noChangeArrowheads="1"/>
          </p:cNvSpPr>
          <p:nvPr/>
        </p:nvSpPr>
        <p:spPr bwMode="auto">
          <a:xfrm>
            <a:off x="1713250" y="1829485"/>
            <a:ext cx="808565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宋体" panose="02010600030101010101" pitchFamily="2" charset="-122"/>
              </a:defRPr>
            </a:lvl9pPr>
          </a:lstStyle>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1.Lisp</a:t>
            </a:r>
            <a:r>
              <a:rPr lang="zh-CN" altLang="en-US" sz="3600" b="1" dirty="0">
                <a:solidFill>
                  <a:prstClr val="black"/>
                </a:solidFill>
                <a:latin typeface="微软雅黑" panose="020B0503020204020204" pitchFamily="34" charset="-122"/>
                <a:ea typeface="微软雅黑" panose="020B0503020204020204" pitchFamily="34" charset="-122"/>
              </a:rPr>
              <a:t>语言适合的领域（）</a:t>
            </a:r>
            <a:endParaRPr lang="en-US" altLang="zh-CN" sz="3600" b="1" dirty="0">
              <a:solidFill>
                <a:prstClr val="black"/>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A.</a:t>
            </a:r>
            <a:r>
              <a:rPr lang="zh-CN" altLang="en-US" sz="3600" b="1" dirty="0">
                <a:latin typeface="微软雅黑" panose="020B0503020204020204" pitchFamily="34" charset="-122"/>
                <a:ea typeface="微软雅黑" panose="020B0503020204020204" pitchFamily="34" charset="-122"/>
              </a:rPr>
              <a:t>系统和实时应用领域</a:t>
            </a:r>
            <a:endParaRPr lang="en-US" altLang="zh-CN" sz="3600" b="1"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B.</a:t>
            </a:r>
            <a:r>
              <a:rPr lang="zh-CN" altLang="en-US" sz="3600" b="1" dirty="0">
                <a:latin typeface="微软雅黑" panose="020B0503020204020204" pitchFamily="34" charset="-122"/>
                <a:ea typeface="微软雅黑" panose="020B0503020204020204" pitchFamily="34" charset="-122"/>
              </a:rPr>
              <a:t>组合问题领域</a:t>
            </a:r>
            <a:endParaRPr lang="en-US" altLang="zh-CN" sz="3600" b="1"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C.</a:t>
            </a:r>
            <a:r>
              <a:rPr lang="zh-CN" altLang="en-US" sz="3600" b="1" dirty="0">
                <a:latin typeface="微软雅黑" panose="020B0503020204020204" pitchFamily="34" charset="-122"/>
                <a:ea typeface="微软雅黑" panose="020B0503020204020204" pitchFamily="34" charset="-122"/>
              </a:rPr>
              <a:t>工程和科学计算</a:t>
            </a:r>
            <a:endParaRPr lang="en-US" altLang="zh-CN" sz="3600" b="1"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3600" b="1" dirty="0">
                <a:solidFill>
                  <a:prstClr val="black"/>
                </a:solidFill>
                <a:latin typeface="微软雅黑" panose="020B0503020204020204" pitchFamily="34" charset="-122"/>
                <a:ea typeface="微软雅黑" panose="020B0503020204020204" pitchFamily="34" charset="-122"/>
              </a:rPr>
              <a:t>2.</a:t>
            </a:r>
            <a:r>
              <a:rPr lang="zh-CN" altLang="en-US" sz="3600" b="1" dirty="0">
                <a:solidFill>
                  <a:prstClr val="black"/>
                </a:solidFill>
                <a:latin typeface="微软雅黑" panose="020B0503020204020204" pitchFamily="34" charset="-122"/>
                <a:ea typeface="微软雅黑" panose="020B0503020204020204" pitchFamily="34" charset="-122"/>
              </a:rPr>
              <a:t>总的来说</a:t>
            </a:r>
            <a:r>
              <a:rPr lang="zh-CN" altLang="en-US" sz="3600" b="1">
                <a:solidFill>
                  <a:prstClr val="black"/>
                </a:solidFill>
                <a:latin typeface="微软雅黑" panose="020B0503020204020204" pitchFamily="34" charset="-122"/>
                <a:ea typeface="微软雅黑" panose="020B0503020204020204" pitchFamily="34" charset="-122"/>
              </a:rPr>
              <a:t>，汇编语言是否优越于高级语言，简述原因</a:t>
            </a:r>
            <a:endParaRPr lang="zh-CN" altLang="en-US" sz="3600" b="1" dirty="0">
              <a:solidFill>
                <a:prstClr val="black"/>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zh-CN" altLang="en-US" sz="36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248175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10" dur="1000" fill="hold"/>
                                        <p:tgtEl>
                                          <p:spTgt spid="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5"/>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decel="50000" fill="hold">
                                          <p:stCondLst>
                                            <p:cond delay="0"/>
                                          </p:stCondLst>
                                        </p:cTn>
                                        <p:tgtEl>
                                          <p:spTgt spid="89"/>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9"/>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9"/>
                                        </p:tgtEl>
                                        <p:attrNameLst>
                                          <p:attrName>ppt_w</p:attrName>
                                        </p:attrNameLst>
                                      </p:cBhvr>
                                      <p:tavLst>
                                        <p:tav tm="0">
                                          <p:val>
                                            <p:strVal val="#ppt_w*.05"/>
                                          </p:val>
                                        </p:tav>
                                        <p:tav tm="100000">
                                          <p:val>
                                            <p:strVal val="#ppt_w"/>
                                          </p:val>
                                        </p:tav>
                                      </p:tavLst>
                                    </p:anim>
                                    <p:anim calcmode="lin" valueType="num">
                                      <p:cBhvr>
                                        <p:cTn id="21" dur="1000" fill="hold"/>
                                        <p:tgtEl>
                                          <p:spTgt spid="89"/>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9"/>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9"/>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9"/>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任意多边形 36"/>
          <p:cNvSpPr/>
          <p:nvPr/>
        </p:nvSpPr>
        <p:spPr bwMode="auto">
          <a:xfrm rot="10800000" flipH="1" flipV="1">
            <a:off x="-58682" y="2757"/>
            <a:ext cx="3322869" cy="5227100"/>
          </a:xfrm>
          <a:custGeom>
            <a:avLst/>
            <a:gdLst>
              <a:gd name="connsiteX0" fmla="*/ 0 w 3322869"/>
              <a:gd name="connsiteY0" fmla="*/ 5227100 h 5227100"/>
              <a:gd name="connsiteX1" fmla="*/ 0 w 3322869"/>
              <a:gd name="connsiteY1" fmla="*/ 1582 h 5227100"/>
              <a:gd name="connsiteX2" fmla="*/ 3322869 w 3322869"/>
              <a:gd name="connsiteY2" fmla="*/ 0 h 5227100"/>
            </a:gdLst>
            <a:ahLst/>
            <a:cxnLst>
              <a:cxn ang="0">
                <a:pos x="connsiteX0" y="connsiteY0"/>
              </a:cxn>
              <a:cxn ang="0">
                <a:pos x="connsiteX1" y="connsiteY1"/>
              </a:cxn>
              <a:cxn ang="0">
                <a:pos x="connsiteX2" y="connsiteY2"/>
              </a:cxn>
            </a:cxnLst>
            <a:rect l="l" t="t" r="r" b="b"/>
            <a:pathLst>
              <a:path w="3322869" h="5227100">
                <a:moveTo>
                  <a:pt x="0" y="5227100"/>
                </a:moveTo>
                <a:lnTo>
                  <a:pt x="0" y="1582"/>
                </a:lnTo>
                <a:lnTo>
                  <a:pt x="3322869"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8" name="任意多边形 37"/>
          <p:cNvSpPr/>
          <p:nvPr/>
        </p:nvSpPr>
        <p:spPr bwMode="auto">
          <a:xfrm rot="10800000" flipH="1" flipV="1">
            <a:off x="-58680" y="502"/>
            <a:ext cx="5082883" cy="5772599"/>
          </a:xfrm>
          <a:custGeom>
            <a:avLst/>
            <a:gdLst>
              <a:gd name="connsiteX0" fmla="*/ 0 w 5082883"/>
              <a:gd name="connsiteY0" fmla="*/ 5772599 h 5772599"/>
              <a:gd name="connsiteX1" fmla="*/ 0 w 5082883"/>
              <a:gd name="connsiteY1" fmla="*/ 5067531 h 5772599"/>
              <a:gd name="connsiteX2" fmla="*/ 3176502 w 5082883"/>
              <a:gd name="connsiteY2" fmla="*/ 0 h 5772599"/>
              <a:gd name="connsiteX3" fmla="*/ 5082883 w 5082883"/>
              <a:gd name="connsiteY3" fmla="*/ 0 h 5772599"/>
            </a:gdLst>
            <a:ahLst/>
            <a:cxnLst>
              <a:cxn ang="0">
                <a:pos x="connsiteX0" y="connsiteY0"/>
              </a:cxn>
              <a:cxn ang="0">
                <a:pos x="connsiteX1" y="connsiteY1"/>
              </a:cxn>
              <a:cxn ang="0">
                <a:pos x="connsiteX2" y="connsiteY2"/>
              </a:cxn>
              <a:cxn ang="0">
                <a:pos x="connsiteX3" y="connsiteY3"/>
              </a:cxn>
            </a:cxnLst>
            <a:rect l="l" t="t" r="r" b="b"/>
            <a:pathLst>
              <a:path w="5082883" h="5772599">
                <a:moveTo>
                  <a:pt x="0" y="5772599"/>
                </a:moveTo>
                <a:lnTo>
                  <a:pt x="0" y="5067531"/>
                </a:lnTo>
                <a:lnTo>
                  <a:pt x="3176502" y="0"/>
                </a:lnTo>
                <a:lnTo>
                  <a:pt x="5082883" y="0"/>
                </a:lnTo>
                <a:close/>
              </a:path>
            </a:pathLst>
          </a:custGeom>
          <a:solidFill>
            <a:schemeClr val="accent1">
              <a:lumMod val="50000"/>
            </a:schemeClr>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39" name="任意多边形 38"/>
          <p:cNvSpPr/>
          <p:nvPr/>
        </p:nvSpPr>
        <p:spPr bwMode="auto">
          <a:xfrm rot="10800000" flipH="1" flipV="1">
            <a:off x="-93446" y="502"/>
            <a:ext cx="4992731" cy="5729863"/>
          </a:xfrm>
          <a:custGeom>
            <a:avLst/>
            <a:gdLst>
              <a:gd name="connsiteX0" fmla="*/ 0 w 4992731"/>
              <a:gd name="connsiteY0" fmla="*/ 5729863 h 5729863"/>
              <a:gd name="connsiteX1" fmla="*/ 0 w 4992731"/>
              <a:gd name="connsiteY1" fmla="*/ 5490077 h 5729863"/>
              <a:gd name="connsiteX2" fmla="*/ 3981542 w 4992731"/>
              <a:gd name="connsiteY2" fmla="*/ 0 h 5729863"/>
              <a:gd name="connsiteX3" fmla="*/ 4992731 w 4992731"/>
              <a:gd name="connsiteY3" fmla="*/ 0 h 5729863"/>
            </a:gdLst>
            <a:ahLst/>
            <a:cxnLst>
              <a:cxn ang="0">
                <a:pos x="connsiteX0" y="connsiteY0"/>
              </a:cxn>
              <a:cxn ang="0">
                <a:pos x="connsiteX1" y="connsiteY1"/>
              </a:cxn>
              <a:cxn ang="0">
                <a:pos x="connsiteX2" y="connsiteY2"/>
              </a:cxn>
              <a:cxn ang="0">
                <a:pos x="connsiteX3" y="connsiteY3"/>
              </a:cxn>
            </a:cxnLst>
            <a:rect l="l" t="t" r="r" b="b"/>
            <a:pathLst>
              <a:path w="4992731" h="5729863">
                <a:moveTo>
                  <a:pt x="0" y="5729863"/>
                </a:moveTo>
                <a:lnTo>
                  <a:pt x="0" y="5490077"/>
                </a:lnTo>
                <a:lnTo>
                  <a:pt x="3981542" y="0"/>
                </a:lnTo>
                <a:lnTo>
                  <a:pt x="4992731" y="0"/>
                </a:lnTo>
                <a:close/>
              </a:path>
            </a:pathLst>
          </a:custGeom>
          <a:solidFill>
            <a:srgbClr val="7CAFDE"/>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sp>
        <p:nvSpPr>
          <p:cNvPr id="40" name="任意多边形 39"/>
          <p:cNvSpPr/>
          <p:nvPr/>
        </p:nvSpPr>
        <p:spPr bwMode="auto">
          <a:xfrm rot="10800000" flipH="1" flipV="1">
            <a:off x="-89648" y="-2877"/>
            <a:ext cx="5691901" cy="5874059"/>
          </a:xfrm>
          <a:custGeom>
            <a:avLst/>
            <a:gdLst>
              <a:gd name="connsiteX0" fmla="*/ 0 w 5691901"/>
              <a:gd name="connsiteY0" fmla="*/ 5874059 h 5874059"/>
              <a:gd name="connsiteX1" fmla="*/ 0 w 5691901"/>
              <a:gd name="connsiteY1" fmla="*/ 5501674 h 5874059"/>
              <a:gd name="connsiteX2" fmla="*/ 4697615 w 5691901"/>
              <a:gd name="connsiteY2" fmla="*/ 0 h 5874059"/>
              <a:gd name="connsiteX3" fmla="*/ 5691901 w 5691901"/>
              <a:gd name="connsiteY3" fmla="*/ 0 h 5874059"/>
            </a:gdLst>
            <a:ahLst/>
            <a:cxnLst>
              <a:cxn ang="0">
                <a:pos x="connsiteX0" y="connsiteY0"/>
              </a:cxn>
              <a:cxn ang="0">
                <a:pos x="connsiteX1" y="connsiteY1"/>
              </a:cxn>
              <a:cxn ang="0">
                <a:pos x="connsiteX2" y="connsiteY2"/>
              </a:cxn>
              <a:cxn ang="0">
                <a:pos x="connsiteX3" y="connsiteY3"/>
              </a:cxn>
            </a:cxnLst>
            <a:rect l="l" t="t" r="r" b="b"/>
            <a:pathLst>
              <a:path w="5691901" h="5874059">
                <a:moveTo>
                  <a:pt x="0" y="5874059"/>
                </a:moveTo>
                <a:lnTo>
                  <a:pt x="0" y="5501674"/>
                </a:lnTo>
                <a:lnTo>
                  <a:pt x="4697615" y="0"/>
                </a:lnTo>
                <a:lnTo>
                  <a:pt x="5691901" y="0"/>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nvGrpSpPr>
          <p:cNvPr id="35" name="组合 34"/>
          <p:cNvGrpSpPr/>
          <p:nvPr/>
        </p:nvGrpSpPr>
        <p:grpSpPr>
          <a:xfrm>
            <a:off x="6567101" y="993801"/>
            <a:ext cx="5752518" cy="5874059"/>
            <a:chOff x="6513732" y="1001072"/>
            <a:chExt cx="5752518" cy="5874059"/>
          </a:xfrm>
        </p:grpSpPr>
        <p:sp>
          <p:nvSpPr>
            <p:cNvPr id="31" name="任意多边形 30"/>
            <p:cNvSpPr/>
            <p:nvPr/>
          </p:nvSpPr>
          <p:spPr bwMode="auto">
            <a:xfrm flipH="1" flipV="1">
              <a:off x="8831434" y="1626393"/>
              <a:ext cx="3322869" cy="5227100"/>
            </a:xfrm>
            <a:custGeom>
              <a:avLst/>
              <a:gdLst>
                <a:gd name="connsiteX0" fmla="*/ 0 w 3322869"/>
                <a:gd name="connsiteY0" fmla="*/ 5227100 h 5227100"/>
                <a:gd name="connsiteX1" fmla="*/ 0 w 3322869"/>
                <a:gd name="connsiteY1" fmla="*/ 1582 h 5227100"/>
                <a:gd name="connsiteX2" fmla="*/ 3322869 w 3322869"/>
                <a:gd name="connsiteY2" fmla="*/ 0 h 5227100"/>
              </a:gdLst>
              <a:ahLst/>
              <a:cxnLst>
                <a:cxn ang="0">
                  <a:pos x="connsiteX0" y="connsiteY0"/>
                </a:cxn>
                <a:cxn ang="0">
                  <a:pos x="connsiteX1" y="connsiteY1"/>
                </a:cxn>
                <a:cxn ang="0">
                  <a:pos x="connsiteX2" y="connsiteY2"/>
                </a:cxn>
              </a:cxnLst>
              <a:rect l="l" t="t" r="r" b="b"/>
              <a:pathLst>
                <a:path w="3322869" h="5227100">
                  <a:moveTo>
                    <a:pt x="0" y="5227100"/>
                  </a:moveTo>
                  <a:lnTo>
                    <a:pt x="0" y="1582"/>
                  </a:lnTo>
                  <a:lnTo>
                    <a:pt x="332286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2" name="任意多边形 31"/>
            <p:cNvSpPr/>
            <p:nvPr/>
          </p:nvSpPr>
          <p:spPr bwMode="auto">
            <a:xfrm flipH="1" flipV="1">
              <a:off x="7055748" y="1102532"/>
              <a:ext cx="5082883" cy="5772599"/>
            </a:xfrm>
            <a:custGeom>
              <a:avLst/>
              <a:gdLst>
                <a:gd name="connsiteX0" fmla="*/ 0 w 5082883"/>
                <a:gd name="connsiteY0" fmla="*/ 5772599 h 5772599"/>
                <a:gd name="connsiteX1" fmla="*/ 0 w 5082883"/>
                <a:gd name="connsiteY1" fmla="*/ 5067531 h 5772599"/>
                <a:gd name="connsiteX2" fmla="*/ 3176502 w 5082883"/>
                <a:gd name="connsiteY2" fmla="*/ 0 h 5772599"/>
                <a:gd name="connsiteX3" fmla="*/ 5082883 w 5082883"/>
                <a:gd name="connsiteY3" fmla="*/ 0 h 5772599"/>
              </a:gdLst>
              <a:ahLst/>
              <a:cxnLst>
                <a:cxn ang="0">
                  <a:pos x="connsiteX0" y="connsiteY0"/>
                </a:cxn>
                <a:cxn ang="0">
                  <a:pos x="connsiteX1" y="connsiteY1"/>
                </a:cxn>
                <a:cxn ang="0">
                  <a:pos x="connsiteX2" y="connsiteY2"/>
                </a:cxn>
                <a:cxn ang="0">
                  <a:pos x="connsiteX3" y="connsiteY3"/>
                </a:cxn>
              </a:cxnLst>
              <a:rect l="l" t="t" r="r" b="b"/>
              <a:pathLst>
                <a:path w="5082883" h="5772599">
                  <a:moveTo>
                    <a:pt x="0" y="5772599"/>
                  </a:moveTo>
                  <a:lnTo>
                    <a:pt x="0" y="5067531"/>
                  </a:lnTo>
                  <a:lnTo>
                    <a:pt x="3176502" y="0"/>
                  </a:lnTo>
                  <a:lnTo>
                    <a:pt x="508288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4" name="任意多边形 33"/>
            <p:cNvSpPr/>
            <p:nvPr/>
          </p:nvSpPr>
          <p:spPr bwMode="auto">
            <a:xfrm flipH="1" flipV="1">
              <a:off x="7273519" y="1145268"/>
              <a:ext cx="4992731" cy="5729863"/>
            </a:xfrm>
            <a:custGeom>
              <a:avLst/>
              <a:gdLst>
                <a:gd name="connsiteX0" fmla="*/ 0 w 4992731"/>
                <a:gd name="connsiteY0" fmla="*/ 5729863 h 5729863"/>
                <a:gd name="connsiteX1" fmla="*/ 0 w 4992731"/>
                <a:gd name="connsiteY1" fmla="*/ 5490077 h 5729863"/>
                <a:gd name="connsiteX2" fmla="*/ 3981542 w 4992731"/>
                <a:gd name="connsiteY2" fmla="*/ 0 h 5729863"/>
                <a:gd name="connsiteX3" fmla="*/ 4992731 w 4992731"/>
                <a:gd name="connsiteY3" fmla="*/ 0 h 5729863"/>
              </a:gdLst>
              <a:ahLst/>
              <a:cxnLst>
                <a:cxn ang="0">
                  <a:pos x="connsiteX0" y="connsiteY0"/>
                </a:cxn>
                <a:cxn ang="0">
                  <a:pos x="connsiteX1" y="connsiteY1"/>
                </a:cxn>
                <a:cxn ang="0">
                  <a:pos x="connsiteX2" y="connsiteY2"/>
                </a:cxn>
                <a:cxn ang="0">
                  <a:pos x="connsiteX3" y="connsiteY3"/>
                </a:cxn>
              </a:cxnLst>
              <a:rect l="l" t="t" r="r" b="b"/>
              <a:pathLst>
                <a:path w="4992731" h="5729863">
                  <a:moveTo>
                    <a:pt x="0" y="5729863"/>
                  </a:moveTo>
                  <a:lnTo>
                    <a:pt x="0" y="5490077"/>
                  </a:lnTo>
                  <a:lnTo>
                    <a:pt x="3981542" y="0"/>
                  </a:lnTo>
                  <a:lnTo>
                    <a:pt x="4992731" y="0"/>
                  </a:lnTo>
                  <a:close/>
                </a:path>
              </a:pathLst>
            </a:custGeom>
            <a:solidFill>
              <a:srgbClr val="7CAF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33" name="任意多边形 32"/>
            <p:cNvSpPr/>
            <p:nvPr/>
          </p:nvSpPr>
          <p:spPr bwMode="auto">
            <a:xfrm flipH="1" flipV="1">
              <a:off x="6513732" y="1001072"/>
              <a:ext cx="5691901" cy="5874059"/>
            </a:xfrm>
            <a:custGeom>
              <a:avLst/>
              <a:gdLst>
                <a:gd name="connsiteX0" fmla="*/ 0 w 5691901"/>
                <a:gd name="connsiteY0" fmla="*/ 5874059 h 5874059"/>
                <a:gd name="connsiteX1" fmla="*/ 0 w 5691901"/>
                <a:gd name="connsiteY1" fmla="*/ 5501674 h 5874059"/>
                <a:gd name="connsiteX2" fmla="*/ 4697615 w 5691901"/>
                <a:gd name="connsiteY2" fmla="*/ 0 h 5874059"/>
                <a:gd name="connsiteX3" fmla="*/ 5691901 w 5691901"/>
                <a:gd name="connsiteY3" fmla="*/ 0 h 5874059"/>
              </a:gdLst>
              <a:ahLst/>
              <a:cxnLst>
                <a:cxn ang="0">
                  <a:pos x="connsiteX0" y="connsiteY0"/>
                </a:cxn>
                <a:cxn ang="0">
                  <a:pos x="connsiteX1" y="connsiteY1"/>
                </a:cxn>
                <a:cxn ang="0">
                  <a:pos x="connsiteX2" y="connsiteY2"/>
                </a:cxn>
                <a:cxn ang="0">
                  <a:pos x="connsiteX3" y="connsiteY3"/>
                </a:cxn>
              </a:cxnLst>
              <a:rect l="l" t="t" r="r" b="b"/>
              <a:pathLst>
                <a:path w="5691901" h="5874059">
                  <a:moveTo>
                    <a:pt x="0" y="5874059"/>
                  </a:moveTo>
                  <a:lnTo>
                    <a:pt x="0" y="5501674"/>
                  </a:lnTo>
                  <a:lnTo>
                    <a:pt x="4697615" y="0"/>
                  </a:lnTo>
                  <a:lnTo>
                    <a:pt x="5691901" y="0"/>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8" name="KSO_Shape"/>
          <p:cNvSpPr/>
          <p:nvPr/>
        </p:nvSpPr>
        <p:spPr bwMode="auto">
          <a:xfrm>
            <a:off x="5143500" y="1821750"/>
            <a:ext cx="1905000" cy="1330325"/>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accent1">
              <a:lumMod val="75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nvSpPr>
        <p:spPr>
          <a:xfrm>
            <a:off x="4291739" y="3305583"/>
            <a:ext cx="3635976" cy="1107996"/>
          </a:xfrm>
          <a:prstGeom prst="rect">
            <a:avLst/>
          </a:prstGeom>
          <a:noFill/>
        </p:spPr>
        <p:txBody>
          <a:bodyPr wrap="square" rtlCol="0">
            <a:spAutoFit/>
          </a:bodyPr>
          <a:lstStyle/>
          <a:p>
            <a:pPr algn="ctr"/>
            <a:r>
              <a:rPr lang="zh-CN" altLang="en-US" sz="6600" b="1" dirty="0">
                <a:solidFill>
                  <a:schemeClr val="accent1">
                    <a:lumMod val="50000"/>
                  </a:schemeClr>
                </a:solidFill>
                <a:latin typeface="微软雅黑" panose="020B0503020204020204" pitchFamily="34" charset="-122"/>
                <a:ea typeface="微软雅黑" panose="020B0503020204020204" pitchFamily="34" charset="-122"/>
              </a:rPr>
              <a:t>谢谢观赏</a:t>
            </a:r>
          </a:p>
        </p:txBody>
      </p:sp>
      <p:cxnSp>
        <p:nvCxnSpPr>
          <p:cNvPr id="10" name="直接连接符 9"/>
          <p:cNvCxnSpPr/>
          <p:nvPr/>
        </p:nvCxnSpPr>
        <p:spPr>
          <a:xfrm>
            <a:off x="4453206" y="4358988"/>
            <a:ext cx="3313043" cy="0"/>
          </a:xfrm>
          <a:prstGeom prst="line">
            <a:avLst/>
          </a:prstGeom>
          <a:ln>
            <a:solidFill>
              <a:srgbClr val="7CAFD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84502" y="4360571"/>
            <a:ext cx="3474511" cy="400110"/>
          </a:xfrm>
          <a:prstGeom prst="rect">
            <a:avLst/>
          </a:prstGeom>
        </p:spPr>
        <p:txBody>
          <a:bodyPr wrap="square">
            <a:spAutoFit/>
          </a:bodyPr>
          <a:lstStyle/>
          <a:p>
            <a:pPr algn="ctr"/>
            <a:r>
              <a:rPr lang="en-US" altLang="zh-CN" sz="2000" dirty="0">
                <a:solidFill>
                  <a:srgbClr val="7CAFDE"/>
                </a:solidFill>
              </a:rPr>
              <a:t>THANK YOU FOR LISTENING</a:t>
            </a:r>
          </a:p>
        </p:txBody>
      </p:sp>
      <p:sp>
        <p:nvSpPr>
          <p:cNvPr id="12" name="矩形 11"/>
          <p:cNvSpPr/>
          <p:nvPr/>
        </p:nvSpPr>
        <p:spPr>
          <a:xfrm>
            <a:off x="4217160" y="3305583"/>
            <a:ext cx="3792443" cy="1455098"/>
          </a:xfrm>
          <a:prstGeom prst="rect">
            <a:avLst/>
          </a:prstGeom>
          <a:noFill/>
          <a:ln>
            <a:solidFill>
              <a:srgbClr val="004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9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9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anim calcmode="lin" valueType="num">
                                      <p:cBhvr>
                                        <p:cTn id="3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1817664" y="2732647"/>
            <a:ext cx="8722064" cy="1683597"/>
            <a:chOff x="31445" y="161948"/>
            <a:chExt cx="2500824" cy="318131"/>
          </a:xfrm>
          <a:solidFill>
            <a:srgbClr val="7CAFDE"/>
          </a:solidFill>
        </p:grpSpPr>
        <p:sp>
          <p:nvSpPr>
            <p:cNvPr id="16" name="矩形 15"/>
            <p:cNvSpPr/>
            <p:nvPr/>
          </p:nvSpPr>
          <p:spPr>
            <a:xfrm>
              <a:off x="31445" y="176315"/>
              <a:ext cx="2268640" cy="293086"/>
            </a:xfrm>
            <a:prstGeom prst="rect">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grpFill/>
            <a:ln w="25400" cap="flat" cmpd="sng" algn="ctr">
              <a:solidFill>
                <a:srgbClr val="7CAFDE"/>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18" name="TextBox 8"/>
            <p:cNvSpPr txBox="1"/>
            <p:nvPr/>
          </p:nvSpPr>
          <p:spPr>
            <a:xfrm>
              <a:off x="1075245" y="235158"/>
              <a:ext cx="1335663" cy="145187"/>
            </a:xfrm>
            <a:prstGeom prst="rect">
              <a:avLst/>
            </a:prstGeom>
            <a:grpFill/>
            <a:ln>
              <a:solidFill>
                <a:srgbClr val="7CAFDE"/>
              </a:solidFill>
            </a:ln>
          </p:spPr>
          <p:txBody>
            <a:bodyPr wrap="none" rtlCol="0">
              <a:spAutoFit/>
            </a:bodyPr>
            <a:lstStyle/>
            <a:p>
              <a:pPr algn="just">
                <a:lnSpc>
                  <a:spcPct val="100000"/>
                </a:lnSpc>
                <a:spcBef>
                  <a:spcPct val="0"/>
                </a:spcBef>
                <a:buFontTx/>
                <a:buNone/>
              </a:pPr>
              <a:r>
                <a:rPr lang="zh-CN" altLang="en-US" sz="4400" b="1" dirty="0">
                  <a:solidFill>
                    <a:srgbClr val="004C41"/>
                  </a:solidFill>
                  <a:latin typeface="微软雅黑" panose="020B0503020204020204" pitchFamily="34" charset="-122"/>
                  <a:ea typeface="微软雅黑" panose="020B0503020204020204" pitchFamily="34" charset="-122"/>
                  <a:cs typeface="Arial" panose="020B0604020202090204" pitchFamily="34" charset="0"/>
                  <a:sym typeface="+mn-lt"/>
                </a:rPr>
                <a:t>选择程序设计语言</a:t>
              </a: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7CAFDE"/>
            </a:solidFill>
            <a:ln w="25400" cap="flat" cmpd="sng" algn="ctr">
              <a:noFill/>
              <a:prstDash val="solid"/>
            </a:ln>
            <a:effectLst/>
          </p:spPr>
          <p:txBody>
            <a:bodyPr rtlCol="0" anchor="ctr"/>
            <a:lstStyle/>
            <a:p>
              <a:pPr algn="ctr">
                <a:defRPr/>
              </a:pPr>
              <a:endParaRPr lang="zh-CN" altLang="en-US" sz="2400" kern="0">
                <a:solidFill>
                  <a:prstClr val="white"/>
                </a:solidFill>
                <a:latin typeface="Arial" panose="020B0604020202090204"/>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a:solidFill>
                  <a:prstClr val="black"/>
                </a:solidFill>
                <a:latin typeface="Arial" panose="020B0604020202090204"/>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a:solidFill>
                    <a:prstClr val="white"/>
                  </a:solidFill>
                  <a:latin typeface="Arial" panose="020B0604020202090204"/>
                  <a:ea typeface="方正正中黑简体"/>
                  <a:cs typeface="+mn-ea"/>
                  <a:sym typeface="+mn-lt"/>
                </a:rPr>
                <a:t>01</a:t>
              </a:r>
              <a:endParaRPr lang="zh-CN" altLang="en-US" sz="12800" kern="0" dirty="0">
                <a:solidFill>
                  <a:prstClr val="white"/>
                </a:solidFill>
                <a:latin typeface="Arial" panose="020B0604020202090204"/>
                <a:ea typeface="方正正中黑简体"/>
                <a:cs typeface="+mn-ea"/>
                <a:sym typeface="+mn-lt"/>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8077200" y="6245225"/>
            <a:ext cx="2133600" cy="47625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zh-CN" altLang="en-US" sz="1400" dirty="0">
                <a:latin typeface="Arial" panose="020B0604020202090204" pitchFamily="34" charset="0"/>
              </a:rPr>
              <a:t>4</a:t>
            </a:fld>
            <a:endParaRPr lang="zh-CN" altLang="en-US" sz="1400" dirty="0">
              <a:latin typeface="Arial" panose="020B0604020202090204" pitchFamily="34" charset="0"/>
            </a:endParaRPr>
          </a:p>
        </p:txBody>
      </p:sp>
      <p:sp>
        <p:nvSpPr>
          <p:cNvPr id="20483" name="Rectangle 2"/>
          <p:cNvSpPr/>
          <p:nvPr/>
        </p:nvSpPr>
        <p:spPr>
          <a:xfrm>
            <a:off x="766445" y="444500"/>
            <a:ext cx="7881620" cy="5800725"/>
          </a:xfrm>
          <a:prstGeom prst="rect">
            <a:avLst/>
          </a:prstGeom>
          <a:noFill/>
          <a:ln w="9525">
            <a:noFill/>
          </a:ln>
        </p:spPr>
        <p:txBody>
          <a:bodyPr wrap="square">
            <a:spAutoFit/>
          </a:bodyPr>
          <a:lstStyle/>
          <a:p>
            <a:pPr>
              <a:lnSpc>
                <a:spcPct val="145000"/>
              </a:lnSpc>
            </a:pPr>
            <a:r>
              <a:rPr lang="zh-CN" altLang="en-US" sz="3200" b="1" dirty="0">
                <a:solidFill>
                  <a:schemeClr val="accent5">
                    <a:lumMod val="75000"/>
                  </a:schemeClr>
                </a:solidFill>
                <a:latin typeface="手札体-简" panose="03000500000000000000" charset="-122"/>
                <a:ea typeface="手札体-简" panose="03000500000000000000" charset="-122"/>
              </a:rPr>
              <a:t>选择程序设计语言的主要实用标准：</a:t>
            </a:r>
            <a:endParaRPr lang="zh-CN" altLang="en-US" sz="3200" b="1" dirty="0">
              <a:solidFill>
                <a:srgbClr val="0000FF"/>
              </a:solidFill>
              <a:latin typeface="手札体-简" panose="03000500000000000000" charset="-122"/>
              <a:ea typeface="手札体-简" panose="03000500000000000000" charset="-122"/>
            </a:endParaRP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(1) </a:t>
            </a:r>
            <a:r>
              <a:rPr lang="zh-CN" altLang="en-US" sz="3200" b="1" dirty="0">
                <a:latin typeface="手札体-简" panose="03000500000000000000" charset="-122"/>
                <a:ea typeface="手札体-简" panose="03000500000000000000" charset="-122"/>
              </a:rPr>
              <a:t>系统用户的要求。</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(2) </a:t>
            </a:r>
            <a:r>
              <a:rPr lang="zh-CN" altLang="en-US" sz="3200" b="1" dirty="0">
                <a:latin typeface="手札体-简" panose="03000500000000000000" charset="-122"/>
                <a:ea typeface="手札体-简" panose="03000500000000000000" charset="-122"/>
              </a:rPr>
              <a:t>可以使用的编译程序。</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(3) </a:t>
            </a:r>
            <a:r>
              <a:rPr lang="zh-CN" altLang="en-US" sz="3200" b="1" dirty="0">
                <a:latin typeface="手札体-简" panose="03000500000000000000" charset="-122"/>
                <a:ea typeface="手札体-简" panose="03000500000000000000" charset="-122"/>
              </a:rPr>
              <a:t>可以得到的软件工具。 </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(4) </a:t>
            </a:r>
            <a:r>
              <a:rPr lang="zh-CN" altLang="en-US" sz="3200" b="1" dirty="0">
                <a:latin typeface="手札体-简" panose="03000500000000000000" charset="-122"/>
                <a:ea typeface="手札体-简" panose="03000500000000000000" charset="-122"/>
              </a:rPr>
              <a:t>工程规模。</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(5) </a:t>
            </a:r>
            <a:r>
              <a:rPr lang="zh-CN" altLang="en-US" sz="3200" b="1" dirty="0">
                <a:latin typeface="手札体-简" panose="03000500000000000000" charset="-122"/>
                <a:ea typeface="手札体-简" panose="03000500000000000000" charset="-122"/>
              </a:rPr>
              <a:t>程序员的知识。</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(6) </a:t>
            </a:r>
            <a:r>
              <a:rPr lang="zh-CN" altLang="en-US" sz="3200" b="1" dirty="0">
                <a:latin typeface="手札体-简" panose="03000500000000000000" charset="-122"/>
                <a:ea typeface="手札体-简" panose="03000500000000000000" charset="-122"/>
              </a:rPr>
              <a:t>软件可移植性要求。 </a:t>
            </a:r>
          </a:p>
          <a:p>
            <a:pPr>
              <a:lnSpc>
                <a:spcPct val="145000"/>
              </a:lnSpc>
            </a:pPr>
            <a:r>
              <a:rPr lang="zh-CN" altLang="en-US" sz="3200" b="1" dirty="0">
                <a:latin typeface="手札体-简" panose="03000500000000000000" charset="-122"/>
                <a:ea typeface="手札体-简" panose="03000500000000000000" charset="-122"/>
              </a:rPr>
              <a:t>   </a:t>
            </a:r>
            <a:r>
              <a:rPr lang="en-US" altLang="zh-CN" sz="3200" b="1" dirty="0">
                <a:latin typeface="手札体-简" panose="03000500000000000000" charset="-122"/>
                <a:ea typeface="手札体-简" panose="03000500000000000000" charset="-122"/>
              </a:rPr>
              <a:t>(7) </a:t>
            </a:r>
            <a:r>
              <a:rPr lang="zh-CN" altLang="en-US" sz="3200" b="1" dirty="0">
                <a:latin typeface="手札体-简" panose="03000500000000000000" charset="-122"/>
                <a:ea typeface="手札体-简" panose="03000500000000000000" charset="-122"/>
              </a:rPr>
              <a:t>软件的应用领域。</a:t>
            </a:r>
          </a:p>
        </p:txBody>
      </p:sp>
      <p:pic>
        <p:nvPicPr>
          <p:cNvPr id="20484" name="Picture 6" descr="MCj02000170000[1]"/>
          <p:cNvPicPr>
            <a:picLocks noChangeAspect="1"/>
          </p:cNvPicPr>
          <p:nvPr/>
        </p:nvPicPr>
        <p:blipFill>
          <a:blip r:embed="rId3"/>
          <a:stretch>
            <a:fillRect/>
          </a:stretch>
        </p:blipFill>
        <p:spPr>
          <a:xfrm>
            <a:off x="8416290" y="4047808"/>
            <a:ext cx="2259013" cy="19240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350" y="1452880"/>
            <a:ext cx="4554220" cy="3538220"/>
          </a:xfrm>
          <a:prstGeom prst="rect">
            <a:avLst/>
          </a:prstGeom>
          <a:noFill/>
        </p:spPr>
        <p:txBody>
          <a:bodyPr wrap="square" rtlCol="0" anchor="t">
            <a:spAutoFit/>
          </a:bodyPr>
          <a:lstStyle/>
          <a:p>
            <a:pPr>
              <a:buNone/>
            </a:pPr>
            <a:r>
              <a:rPr lang="en-US" altLang="zh-CN" sz="3200" b="1" dirty="0">
                <a:latin typeface="+mj-ea"/>
                <a:ea typeface="+mj-ea"/>
                <a:sym typeface="+mn-ea"/>
              </a:rPr>
              <a:t>1</a:t>
            </a:r>
            <a:r>
              <a:rPr lang="zh-CN" altLang="en-US" sz="3200" b="1" dirty="0">
                <a:latin typeface="+mj-ea"/>
                <a:ea typeface="+mj-ea"/>
                <a:sym typeface="+mn-ea"/>
              </a:rPr>
              <a:t>．面向机器语言</a:t>
            </a:r>
            <a:endParaRPr lang="zh-CN" altLang="en-US" sz="3200" b="1" dirty="0">
              <a:latin typeface="+mj-ea"/>
              <a:ea typeface="+mj-ea"/>
            </a:endParaRPr>
          </a:p>
          <a:p>
            <a:pPr>
              <a:buNone/>
            </a:pPr>
            <a:r>
              <a:rPr lang="zh-CN" altLang="en-US" sz="3200" b="1" dirty="0">
                <a:latin typeface="+mj-ea"/>
                <a:ea typeface="+mj-ea"/>
                <a:sym typeface="+mn-ea"/>
              </a:rPr>
              <a:t>	面向机器语言包括机器语言和汇编语言。这两种语言与机器逻辑结构相关，其语句和计算机硬件操作相对应。 </a:t>
            </a:r>
            <a:endParaRPr lang="zh-CN" altLang="en-US" sz="3200" b="1" dirty="0">
              <a:latin typeface="+mj-ea"/>
              <a:ea typeface="+mj-ea"/>
            </a:endParaRPr>
          </a:p>
          <a:p>
            <a:pPr>
              <a:buNone/>
            </a:pPr>
            <a:endParaRPr lang="zh-CN" altLang="en-US" sz="3200" b="1" dirty="0">
              <a:ea typeface="宋体" panose="02010600030101010101" pitchFamily="2" charset="-122"/>
            </a:endParaRPr>
          </a:p>
        </p:txBody>
      </p:sp>
      <p:sp>
        <p:nvSpPr>
          <p:cNvPr id="3" name="文本框 2"/>
          <p:cNvSpPr txBox="1"/>
          <p:nvPr/>
        </p:nvSpPr>
        <p:spPr>
          <a:xfrm>
            <a:off x="6367780" y="1452880"/>
            <a:ext cx="4995545" cy="4523105"/>
          </a:xfrm>
          <a:prstGeom prst="rect">
            <a:avLst/>
          </a:prstGeom>
          <a:noFill/>
        </p:spPr>
        <p:txBody>
          <a:bodyPr wrap="square" rtlCol="0">
            <a:spAutoFit/>
          </a:bodyPr>
          <a:lstStyle/>
          <a:p>
            <a:pPr>
              <a:buNone/>
            </a:pPr>
            <a:r>
              <a:rPr lang="en-US" altLang="zh-CN" sz="3200" b="1" dirty="0">
                <a:latin typeface="+mj-ea"/>
                <a:ea typeface="+mj-ea"/>
                <a:sym typeface="+mn-ea"/>
              </a:rPr>
              <a:t>2</a:t>
            </a:r>
            <a:r>
              <a:rPr lang="zh-CN" altLang="en-US" sz="3200" b="1" dirty="0">
                <a:latin typeface="+mj-ea"/>
                <a:ea typeface="+mj-ea"/>
                <a:sym typeface="+mn-ea"/>
              </a:rPr>
              <a:t>．高级语言</a:t>
            </a:r>
            <a:endParaRPr lang="zh-CN" altLang="en-US" sz="3200" b="1" dirty="0">
              <a:latin typeface="+mj-ea"/>
              <a:ea typeface="+mj-ea"/>
            </a:endParaRPr>
          </a:p>
          <a:p>
            <a:pPr>
              <a:buNone/>
            </a:pPr>
            <a:r>
              <a:rPr lang="zh-CN" altLang="en-US" sz="3200" b="1" dirty="0">
                <a:latin typeface="+mj-ea"/>
                <a:ea typeface="+mj-ea"/>
                <a:sym typeface="+mn-ea"/>
              </a:rPr>
              <a:t>	高级语言的出现大大提高了软件生产率。高级语言使用的概念和符号与人类使用的概念和符号比较接近，高级语言的特性不依赖于实现这种语言的计算机，通用性强。 </a:t>
            </a:r>
            <a:endParaRPr lang="zh-CN" altLang="en-US" sz="3200" dirty="0">
              <a:latin typeface="+mj-ea"/>
              <a:ea typeface="+mj-ea"/>
            </a:endParaRPr>
          </a:p>
          <a:p>
            <a:endParaRPr lang="zh-CN" altLang="en-US" sz="3200" dirty="0"/>
          </a:p>
        </p:txBody>
      </p:sp>
      <p:sp>
        <p:nvSpPr>
          <p:cNvPr id="4" name="文本框 3"/>
          <p:cNvSpPr txBox="1"/>
          <p:nvPr/>
        </p:nvSpPr>
        <p:spPr>
          <a:xfrm>
            <a:off x="514350" y="380365"/>
            <a:ext cx="4737100" cy="706755"/>
          </a:xfrm>
          <a:prstGeom prst="rect">
            <a:avLst/>
          </a:prstGeom>
          <a:noFill/>
        </p:spPr>
        <p:txBody>
          <a:bodyPr wrap="square" rtlCol="0" anchor="t">
            <a:spAutoFit/>
          </a:bodyPr>
          <a:lstStyle/>
          <a:p>
            <a:pPr>
              <a:buNone/>
            </a:pPr>
            <a:r>
              <a:rPr lang="zh-CN" altLang="en-US" sz="4000" b="1" dirty="0">
                <a:latin typeface="+mj-ea"/>
                <a:ea typeface="+mj-ea"/>
                <a:sym typeface="+mn-ea"/>
              </a:rPr>
              <a:t>程序设计语言分类：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3353" y="2441326"/>
            <a:ext cx="7908925" cy="3046095"/>
          </a:xfrm>
          <a:prstGeom prst="rect">
            <a:avLst/>
          </a:prstGeom>
          <a:noFill/>
        </p:spPr>
        <p:txBody>
          <a:bodyPr wrap="square" rtlCol="0">
            <a:spAutoFit/>
          </a:bodyPr>
          <a:lstStyle/>
          <a:p>
            <a:r>
              <a:rPr lang="zh-CN" altLang="en-US" sz="3200" dirty="0">
                <a:latin typeface="+mj-ea"/>
                <a:ea typeface="+mj-ea"/>
                <a:sym typeface="+mn-ea"/>
              </a:rPr>
              <a:t>使用汇编语言的主要情况：</a:t>
            </a:r>
            <a:endParaRPr lang="en-US" altLang="zh-CN" sz="3200" dirty="0">
              <a:latin typeface="+mj-ea"/>
              <a:ea typeface="+mj-ea"/>
            </a:endParaRPr>
          </a:p>
          <a:p>
            <a:r>
              <a:rPr lang="en-US" altLang="zh-CN" sz="3200" dirty="0">
                <a:latin typeface="+mj-ea"/>
                <a:ea typeface="+mj-ea"/>
              </a:rPr>
              <a:t>1</a:t>
            </a:r>
            <a:r>
              <a:rPr lang="zh-CN" altLang="en-US" sz="3200" dirty="0">
                <a:latin typeface="+mj-ea"/>
                <a:ea typeface="+mj-ea"/>
              </a:rPr>
              <a:t>、对程序执行时间和使用的空间都有很严格的限制</a:t>
            </a:r>
          </a:p>
          <a:p>
            <a:r>
              <a:rPr lang="en-US" altLang="zh-CN" sz="3200" dirty="0">
                <a:latin typeface="+mj-ea"/>
                <a:ea typeface="+mj-ea"/>
              </a:rPr>
              <a:t>2</a:t>
            </a:r>
            <a:r>
              <a:rPr lang="zh-CN" altLang="en-US" sz="3200" dirty="0">
                <a:latin typeface="+mj-ea"/>
                <a:ea typeface="+mj-ea"/>
              </a:rPr>
              <a:t>、需要产生任意的甚至非法的指令序列</a:t>
            </a:r>
          </a:p>
          <a:p>
            <a:r>
              <a:rPr lang="en-US" altLang="zh-CN" sz="3200" dirty="0">
                <a:latin typeface="+mj-ea"/>
                <a:ea typeface="+mj-ea"/>
              </a:rPr>
              <a:t>3</a:t>
            </a:r>
            <a:r>
              <a:rPr lang="zh-CN" altLang="en-US" sz="3200" dirty="0">
                <a:latin typeface="+mj-ea"/>
                <a:ea typeface="+mj-ea"/>
              </a:rPr>
              <a:t>、体系结构特殊的微处理机</a:t>
            </a:r>
          </a:p>
          <a:p>
            <a:r>
              <a:rPr lang="zh-CN" altLang="en-US" sz="3200" dirty="0">
                <a:latin typeface="+mj-ea"/>
                <a:ea typeface="+mj-ea"/>
              </a:rPr>
              <a:t>其他情况一律用高级语言书写</a:t>
            </a:r>
          </a:p>
        </p:txBody>
      </p:sp>
      <p:sp>
        <p:nvSpPr>
          <p:cNvPr id="3" name="文本框 2"/>
          <p:cNvSpPr txBox="1"/>
          <p:nvPr/>
        </p:nvSpPr>
        <p:spPr>
          <a:xfrm>
            <a:off x="964737" y="840585"/>
            <a:ext cx="5537835" cy="1198880"/>
          </a:xfrm>
          <a:prstGeom prst="rect">
            <a:avLst/>
          </a:prstGeom>
          <a:noFill/>
        </p:spPr>
        <p:txBody>
          <a:bodyPr wrap="square" rtlCol="0">
            <a:spAutoFit/>
          </a:bodyPr>
          <a:lstStyle/>
          <a:p>
            <a:r>
              <a:rPr lang="zh-CN" altLang="en-US" sz="3600" b="1" dirty="0">
                <a:latin typeface="+mj-ea"/>
                <a:ea typeface="+mj-ea"/>
                <a:sym typeface="+mn-ea"/>
              </a:rPr>
              <a:t>总的来说，高级语言明显优于汇编语言</a:t>
            </a:r>
            <a:endParaRPr lang="zh-CN" altLang="en-US" sz="3600" b="1" dirty="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Parallelogram 2"/>
          <p:cNvSpPr/>
          <p:nvPr/>
        </p:nvSpPr>
        <p:spPr>
          <a:xfrm>
            <a:off x="2677406" y="-319719"/>
            <a:ext cx="720066" cy="101600"/>
          </a:xfrm>
          <a:prstGeom prst="rect">
            <a:avLst/>
          </a:prstGeom>
          <a:solidFill>
            <a:srgbClr val="D53B8C"/>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1" name="Parallelogram 4"/>
          <p:cNvSpPr/>
          <p:nvPr/>
        </p:nvSpPr>
        <p:spPr>
          <a:xfrm>
            <a:off x="2015312" y="-319719"/>
            <a:ext cx="720066" cy="101600"/>
          </a:xfrm>
          <a:prstGeom prst="rect">
            <a:avLst/>
          </a:prstGeom>
          <a:solidFill>
            <a:srgbClr val="A219B9"/>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2" name="Parallelogram 5"/>
          <p:cNvSpPr/>
          <p:nvPr/>
        </p:nvSpPr>
        <p:spPr>
          <a:xfrm>
            <a:off x="1353218" y="-319720"/>
            <a:ext cx="720066" cy="101600"/>
          </a:xfrm>
          <a:prstGeom prst="rect">
            <a:avLst/>
          </a:prstGeom>
          <a:solidFill>
            <a:srgbClr val="4859D8"/>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3" name="Parallelogram 7"/>
          <p:cNvSpPr/>
          <p:nvPr/>
        </p:nvSpPr>
        <p:spPr>
          <a:xfrm>
            <a:off x="691123" y="-319720"/>
            <a:ext cx="720066" cy="101600"/>
          </a:xfrm>
          <a:prstGeom prst="rect">
            <a:avLst/>
          </a:prstGeom>
          <a:solidFill>
            <a:srgbClr val="3D90F5"/>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44" name="Parallelogram 8"/>
          <p:cNvSpPr/>
          <p:nvPr/>
        </p:nvSpPr>
        <p:spPr>
          <a:xfrm>
            <a:off x="29029" y="-319719"/>
            <a:ext cx="720066" cy="101600"/>
          </a:xfrm>
          <a:prstGeom prst="rect">
            <a:avLst/>
          </a:prstGeom>
          <a:solidFill>
            <a:srgbClr val="02AEE4"/>
          </a:solidFill>
          <a:ln w="12700" cap="flat" cmpd="sng" algn="ctr">
            <a:noFill/>
            <a:prstDash val="solid"/>
            <a:miter lim="800000"/>
          </a:ln>
          <a:effectLst/>
        </p:spPr>
        <p:txBody>
          <a:bodyPr rtlCol="0" anchor="ctr"/>
          <a:lstStyle/>
          <a:p>
            <a:pPr algn="ctr"/>
            <a:endParaRPr lang="id-ID">
              <a:solidFill>
                <a:sysClr val="window" lastClr="FFFFFF"/>
              </a:solidFill>
              <a:latin typeface="Calibri" panose="020F0702030404030204"/>
            </a:endParaRPr>
          </a:p>
        </p:txBody>
      </p:sp>
      <p:sp>
        <p:nvSpPr>
          <p:cNvPr id="45" name="Freeform 10"/>
          <p:cNvSpPr/>
          <p:nvPr/>
        </p:nvSpPr>
        <p:spPr>
          <a:xfrm>
            <a:off x="3339500" y="-319720"/>
            <a:ext cx="683453" cy="101600"/>
          </a:xfrm>
          <a:prstGeom prst="rect">
            <a:avLst/>
          </a:prstGeom>
          <a:solidFill>
            <a:srgbClr val="FF79A2"/>
          </a:solid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nvGrpSpPr>
          <p:cNvPr id="46" name="组合 45"/>
          <p:cNvGrpSpPr/>
          <p:nvPr/>
        </p:nvGrpSpPr>
        <p:grpSpPr>
          <a:xfrm>
            <a:off x="1636485" y="2133599"/>
            <a:ext cx="8820150" cy="1762126"/>
            <a:chOff x="2495550" y="1390649"/>
            <a:chExt cx="7029450" cy="2409826"/>
          </a:xfrm>
        </p:grpSpPr>
        <p:grpSp>
          <p:nvGrpSpPr>
            <p:cNvPr id="47" name="组合 46"/>
            <p:cNvGrpSpPr/>
            <p:nvPr/>
          </p:nvGrpSpPr>
          <p:grpSpPr>
            <a:xfrm>
              <a:off x="2495550" y="1390650"/>
              <a:ext cx="3514725" cy="2409825"/>
              <a:chOff x="2495550" y="1390650"/>
              <a:chExt cx="3514725" cy="2409825"/>
            </a:xfrm>
          </p:grpSpPr>
          <p:sp>
            <p:nvSpPr>
              <p:cNvPr id="63" name="任意多边形 62"/>
              <p:cNvSpPr/>
              <p:nvPr/>
            </p:nvSpPr>
            <p:spPr>
              <a:xfrm>
                <a:off x="2495550" y="1390650"/>
                <a:ext cx="3514725" cy="2409825"/>
              </a:xfrm>
              <a:custGeom>
                <a:avLst/>
                <a:gdLst>
                  <a:gd name="connsiteX0" fmla="*/ 3514725 w 3514725"/>
                  <a:gd name="connsiteY0" fmla="*/ 0 h 2409825"/>
                  <a:gd name="connsiteX1" fmla="*/ 3076575 w 3514725"/>
                  <a:gd name="connsiteY1" fmla="*/ 438150 h 2409825"/>
                  <a:gd name="connsiteX2" fmla="*/ 514350 w 3514725"/>
                  <a:gd name="connsiteY2" fmla="*/ 438150 h 2409825"/>
                  <a:gd name="connsiteX3" fmla="*/ 0 w 3514725"/>
                  <a:gd name="connsiteY3" fmla="*/ 952500 h 2409825"/>
                  <a:gd name="connsiteX4" fmla="*/ 0 w 3514725"/>
                  <a:gd name="connsiteY4" fmla="*/ 2409825 h 2409825"/>
                  <a:gd name="connsiteX0-1" fmla="*/ 3514725 w 3514725"/>
                  <a:gd name="connsiteY0-2" fmla="*/ 0 h 2409825"/>
                  <a:gd name="connsiteX1-3" fmla="*/ 3076575 w 3514725"/>
                  <a:gd name="connsiteY1-4" fmla="*/ 438150 h 2409825"/>
                  <a:gd name="connsiteX2-5" fmla="*/ 514350 w 3514725"/>
                  <a:gd name="connsiteY2-6" fmla="*/ 438150 h 2409825"/>
                  <a:gd name="connsiteX3-7" fmla="*/ 0 w 3514725"/>
                  <a:gd name="connsiteY3-8" fmla="*/ 952500 h 2409825"/>
                  <a:gd name="connsiteX4-9" fmla="*/ 0 w 3514725"/>
                  <a:gd name="connsiteY4-10" fmla="*/ 2409825 h 2409825"/>
                  <a:gd name="connsiteX0-11" fmla="*/ 3514725 w 3514725"/>
                  <a:gd name="connsiteY0-12" fmla="*/ 0 h 2409825"/>
                  <a:gd name="connsiteX1-13" fmla="*/ 3076575 w 3514725"/>
                  <a:gd name="connsiteY1-14" fmla="*/ 438150 h 2409825"/>
                  <a:gd name="connsiteX2-15" fmla="*/ 514350 w 3514725"/>
                  <a:gd name="connsiteY2-16" fmla="*/ 438150 h 2409825"/>
                  <a:gd name="connsiteX3-17" fmla="*/ 0 w 3514725"/>
                  <a:gd name="connsiteY3-18" fmla="*/ 952500 h 2409825"/>
                  <a:gd name="connsiteX4-19" fmla="*/ 0 w 3514725"/>
                  <a:gd name="connsiteY4-20" fmla="*/ 2409825 h 2409825"/>
                  <a:gd name="connsiteX0-21" fmla="*/ 3514725 w 3514725"/>
                  <a:gd name="connsiteY0-22" fmla="*/ 0 h 2409825"/>
                  <a:gd name="connsiteX1-23" fmla="*/ 3076575 w 3514725"/>
                  <a:gd name="connsiteY1-24" fmla="*/ 438150 h 2409825"/>
                  <a:gd name="connsiteX2-25" fmla="*/ 514350 w 3514725"/>
                  <a:gd name="connsiteY2-26" fmla="*/ 438150 h 2409825"/>
                  <a:gd name="connsiteX3-27" fmla="*/ 0 w 3514725"/>
                  <a:gd name="connsiteY3-28" fmla="*/ 952500 h 2409825"/>
                  <a:gd name="connsiteX4-29" fmla="*/ 0 w 3514725"/>
                  <a:gd name="connsiteY4-30" fmla="*/ 2409825 h 2409825"/>
                  <a:gd name="connsiteX0-31" fmla="*/ 3514725 w 3514725"/>
                  <a:gd name="connsiteY0-32" fmla="*/ 0 h 2409825"/>
                  <a:gd name="connsiteX1-33" fmla="*/ 3076575 w 3514725"/>
                  <a:gd name="connsiteY1-34" fmla="*/ 438150 h 2409825"/>
                  <a:gd name="connsiteX2-35" fmla="*/ 514350 w 3514725"/>
                  <a:gd name="connsiteY2-36" fmla="*/ 438150 h 2409825"/>
                  <a:gd name="connsiteX3-37" fmla="*/ 0 w 3514725"/>
                  <a:gd name="connsiteY3-38" fmla="*/ 952500 h 2409825"/>
                  <a:gd name="connsiteX4-39" fmla="*/ 0 w 3514725"/>
                  <a:gd name="connsiteY4-40" fmla="*/ 2409825 h 2409825"/>
                  <a:gd name="connsiteX0-41" fmla="*/ 3514725 w 3514725"/>
                  <a:gd name="connsiteY0-42" fmla="*/ 0 h 2409825"/>
                  <a:gd name="connsiteX1-43" fmla="*/ 3076575 w 3514725"/>
                  <a:gd name="connsiteY1-44" fmla="*/ 438150 h 2409825"/>
                  <a:gd name="connsiteX2-45" fmla="*/ 514350 w 3514725"/>
                  <a:gd name="connsiteY2-46" fmla="*/ 438150 h 2409825"/>
                  <a:gd name="connsiteX3-47" fmla="*/ 0 w 3514725"/>
                  <a:gd name="connsiteY3-48" fmla="*/ 952500 h 2409825"/>
                  <a:gd name="connsiteX4-49" fmla="*/ 0 w 3514725"/>
                  <a:gd name="connsiteY4-50" fmla="*/ 2409825 h 2409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14725" h="2409825">
                    <a:moveTo>
                      <a:pt x="3514725" y="0"/>
                    </a:moveTo>
                    <a:cubicBezTo>
                      <a:pt x="3511550" y="203200"/>
                      <a:pt x="3327400" y="434975"/>
                      <a:pt x="3076575" y="438150"/>
                    </a:cubicBezTo>
                    <a:lnTo>
                      <a:pt x="514350" y="438150"/>
                    </a:lnTo>
                    <a:cubicBezTo>
                      <a:pt x="238125" y="457200"/>
                      <a:pt x="0" y="695325"/>
                      <a:pt x="0" y="952500"/>
                    </a:cubicBezTo>
                    <a:lnTo>
                      <a:pt x="0" y="240982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任意多边形 63"/>
              <p:cNvSpPr/>
              <p:nvPr/>
            </p:nvSpPr>
            <p:spPr>
              <a:xfrm>
                <a:off x="4257675" y="1419224"/>
                <a:ext cx="1752600" cy="2290067"/>
              </a:xfrm>
              <a:custGeom>
                <a:avLst/>
                <a:gdLst>
                  <a:gd name="connsiteX0" fmla="*/ 1752600 w 1752600"/>
                  <a:gd name="connsiteY0" fmla="*/ 0 h 2238375"/>
                  <a:gd name="connsiteX1" fmla="*/ 1314450 w 1752600"/>
                  <a:gd name="connsiteY1" fmla="*/ 533400 h 2238375"/>
                  <a:gd name="connsiteX2" fmla="*/ 466725 w 1752600"/>
                  <a:gd name="connsiteY2" fmla="*/ 533400 h 2238375"/>
                  <a:gd name="connsiteX3" fmla="*/ 0 w 1752600"/>
                  <a:gd name="connsiteY3" fmla="*/ 1000125 h 2238375"/>
                  <a:gd name="connsiteX4" fmla="*/ 0 w 1752600"/>
                  <a:gd name="connsiteY4" fmla="*/ 2238375 h 2238375"/>
                  <a:gd name="connsiteX0-1" fmla="*/ 1752600 w 1752600"/>
                  <a:gd name="connsiteY0-2" fmla="*/ 0 h 2238375"/>
                  <a:gd name="connsiteX1-3" fmla="*/ 1314450 w 1752600"/>
                  <a:gd name="connsiteY1-4" fmla="*/ 533400 h 2238375"/>
                  <a:gd name="connsiteX2-5" fmla="*/ 466725 w 1752600"/>
                  <a:gd name="connsiteY2-6" fmla="*/ 533400 h 2238375"/>
                  <a:gd name="connsiteX3-7" fmla="*/ 0 w 1752600"/>
                  <a:gd name="connsiteY3-8" fmla="*/ 1000125 h 2238375"/>
                  <a:gd name="connsiteX4-9" fmla="*/ 0 w 1752600"/>
                  <a:gd name="connsiteY4-10" fmla="*/ 2238375 h 2238375"/>
                  <a:gd name="connsiteX0-11" fmla="*/ 1752600 w 1752600"/>
                  <a:gd name="connsiteY0-12" fmla="*/ 0 h 2238375"/>
                  <a:gd name="connsiteX1-13" fmla="*/ 1314450 w 1752600"/>
                  <a:gd name="connsiteY1-14" fmla="*/ 533400 h 2238375"/>
                  <a:gd name="connsiteX2-15" fmla="*/ 466725 w 1752600"/>
                  <a:gd name="connsiteY2-16" fmla="*/ 533400 h 2238375"/>
                  <a:gd name="connsiteX3-17" fmla="*/ 0 w 1752600"/>
                  <a:gd name="connsiteY3-18" fmla="*/ 1000125 h 2238375"/>
                  <a:gd name="connsiteX4-19" fmla="*/ 0 w 1752600"/>
                  <a:gd name="connsiteY4-20" fmla="*/ 2238375 h 2238375"/>
                  <a:gd name="connsiteX0-21" fmla="*/ 1752600 w 1752600"/>
                  <a:gd name="connsiteY0-22" fmla="*/ 0 h 2238375"/>
                  <a:gd name="connsiteX1-23" fmla="*/ 1314450 w 1752600"/>
                  <a:gd name="connsiteY1-24" fmla="*/ 533400 h 2238375"/>
                  <a:gd name="connsiteX2-25" fmla="*/ 466725 w 1752600"/>
                  <a:gd name="connsiteY2-26" fmla="*/ 533400 h 2238375"/>
                  <a:gd name="connsiteX3-27" fmla="*/ 0 w 1752600"/>
                  <a:gd name="connsiteY3-28" fmla="*/ 1000125 h 2238375"/>
                  <a:gd name="connsiteX4-29" fmla="*/ 0 w 1752600"/>
                  <a:gd name="connsiteY4-30" fmla="*/ 2238375 h 2238375"/>
                  <a:gd name="connsiteX0-31" fmla="*/ 1752600 w 1752600"/>
                  <a:gd name="connsiteY0-32" fmla="*/ 0 h 2238375"/>
                  <a:gd name="connsiteX1-33" fmla="*/ 1314450 w 1752600"/>
                  <a:gd name="connsiteY1-34" fmla="*/ 533400 h 2238375"/>
                  <a:gd name="connsiteX2-35" fmla="*/ 466725 w 1752600"/>
                  <a:gd name="connsiteY2-36" fmla="*/ 533400 h 2238375"/>
                  <a:gd name="connsiteX3-37" fmla="*/ 0 w 1752600"/>
                  <a:gd name="connsiteY3-38" fmla="*/ 1000125 h 2238375"/>
                  <a:gd name="connsiteX4-39" fmla="*/ 0 w 1752600"/>
                  <a:gd name="connsiteY4-40" fmla="*/ 2238375 h 2238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2600" h="2238375">
                    <a:moveTo>
                      <a:pt x="1752600" y="0"/>
                    </a:moveTo>
                    <a:cubicBezTo>
                      <a:pt x="1749425" y="282575"/>
                      <a:pt x="1612900" y="517525"/>
                      <a:pt x="1314450" y="533400"/>
                    </a:cubicBezTo>
                    <a:lnTo>
                      <a:pt x="466725" y="533400"/>
                    </a:lnTo>
                    <a:cubicBezTo>
                      <a:pt x="292100" y="546100"/>
                      <a:pt x="3175" y="711200"/>
                      <a:pt x="0" y="1000125"/>
                    </a:cubicBezTo>
                    <a:lnTo>
                      <a:pt x="0" y="223837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9" name="任意多边形 58"/>
            <p:cNvSpPr/>
            <p:nvPr/>
          </p:nvSpPr>
          <p:spPr>
            <a:xfrm>
              <a:off x="6010274" y="1409699"/>
              <a:ext cx="36437" cy="2338670"/>
            </a:xfrm>
            <a:custGeom>
              <a:avLst/>
              <a:gdLst>
                <a:gd name="connsiteX0" fmla="*/ 0 w 0"/>
                <a:gd name="connsiteY0" fmla="*/ 0 h 2228850"/>
                <a:gd name="connsiteX1" fmla="*/ 0 w 0"/>
                <a:gd name="connsiteY1" fmla="*/ 2228850 h 2228850"/>
              </a:gdLst>
              <a:ahLst/>
              <a:cxnLst>
                <a:cxn ang="0">
                  <a:pos x="connsiteX0" y="connsiteY0"/>
                </a:cxn>
                <a:cxn ang="0">
                  <a:pos x="connsiteX1" y="connsiteY1"/>
                </a:cxn>
              </a:cxnLst>
              <a:rect l="l" t="t" r="r" b="b"/>
              <a:pathLst>
                <a:path h="2228850">
                  <a:moveTo>
                    <a:pt x="0" y="0"/>
                  </a:moveTo>
                  <a:lnTo>
                    <a:pt x="0" y="222885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0" name="组合 59"/>
            <p:cNvGrpSpPr/>
            <p:nvPr/>
          </p:nvGrpSpPr>
          <p:grpSpPr>
            <a:xfrm flipH="1">
              <a:off x="6010275" y="1390649"/>
              <a:ext cx="3514725" cy="2409825"/>
              <a:chOff x="2495550" y="1390650"/>
              <a:chExt cx="3514725" cy="2409825"/>
            </a:xfrm>
          </p:grpSpPr>
          <p:sp>
            <p:nvSpPr>
              <p:cNvPr id="61" name="任意多边形 60"/>
              <p:cNvSpPr/>
              <p:nvPr/>
            </p:nvSpPr>
            <p:spPr>
              <a:xfrm>
                <a:off x="2495550" y="1390650"/>
                <a:ext cx="3514725" cy="2409825"/>
              </a:xfrm>
              <a:custGeom>
                <a:avLst/>
                <a:gdLst>
                  <a:gd name="connsiteX0" fmla="*/ 3514725 w 3514725"/>
                  <a:gd name="connsiteY0" fmla="*/ 0 h 2409825"/>
                  <a:gd name="connsiteX1" fmla="*/ 3076575 w 3514725"/>
                  <a:gd name="connsiteY1" fmla="*/ 438150 h 2409825"/>
                  <a:gd name="connsiteX2" fmla="*/ 514350 w 3514725"/>
                  <a:gd name="connsiteY2" fmla="*/ 438150 h 2409825"/>
                  <a:gd name="connsiteX3" fmla="*/ 0 w 3514725"/>
                  <a:gd name="connsiteY3" fmla="*/ 952500 h 2409825"/>
                  <a:gd name="connsiteX4" fmla="*/ 0 w 3514725"/>
                  <a:gd name="connsiteY4" fmla="*/ 2409825 h 2409825"/>
                  <a:gd name="connsiteX0-1" fmla="*/ 3514725 w 3514725"/>
                  <a:gd name="connsiteY0-2" fmla="*/ 0 h 2409825"/>
                  <a:gd name="connsiteX1-3" fmla="*/ 3076575 w 3514725"/>
                  <a:gd name="connsiteY1-4" fmla="*/ 438150 h 2409825"/>
                  <a:gd name="connsiteX2-5" fmla="*/ 514350 w 3514725"/>
                  <a:gd name="connsiteY2-6" fmla="*/ 438150 h 2409825"/>
                  <a:gd name="connsiteX3-7" fmla="*/ 0 w 3514725"/>
                  <a:gd name="connsiteY3-8" fmla="*/ 952500 h 2409825"/>
                  <a:gd name="connsiteX4-9" fmla="*/ 0 w 3514725"/>
                  <a:gd name="connsiteY4-10" fmla="*/ 2409825 h 2409825"/>
                  <a:gd name="connsiteX0-11" fmla="*/ 3514725 w 3514725"/>
                  <a:gd name="connsiteY0-12" fmla="*/ 0 h 2409825"/>
                  <a:gd name="connsiteX1-13" fmla="*/ 3076575 w 3514725"/>
                  <a:gd name="connsiteY1-14" fmla="*/ 438150 h 2409825"/>
                  <a:gd name="connsiteX2-15" fmla="*/ 514350 w 3514725"/>
                  <a:gd name="connsiteY2-16" fmla="*/ 438150 h 2409825"/>
                  <a:gd name="connsiteX3-17" fmla="*/ 0 w 3514725"/>
                  <a:gd name="connsiteY3-18" fmla="*/ 952500 h 2409825"/>
                  <a:gd name="connsiteX4-19" fmla="*/ 0 w 3514725"/>
                  <a:gd name="connsiteY4-20" fmla="*/ 2409825 h 2409825"/>
                  <a:gd name="connsiteX0-21" fmla="*/ 3514725 w 3514725"/>
                  <a:gd name="connsiteY0-22" fmla="*/ 0 h 2409825"/>
                  <a:gd name="connsiteX1-23" fmla="*/ 3076575 w 3514725"/>
                  <a:gd name="connsiteY1-24" fmla="*/ 438150 h 2409825"/>
                  <a:gd name="connsiteX2-25" fmla="*/ 514350 w 3514725"/>
                  <a:gd name="connsiteY2-26" fmla="*/ 438150 h 2409825"/>
                  <a:gd name="connsiteX3-27" fmla="*/ 0 w 3514725"/>
                  <a:gd name="connsiteY3-28" fmla="*/ 952500 h 2409825"/>
                  <a:gd name="connsiteX4-29" fmla="*/ 0 w 3514725"/>
                  <a:gd name="connsiteY4-30" fmla="*/ 2409825 h 2409825"/>
                  <a:gd name="connsiteX0-31" fmla="*/ 3514725 w 3514725"/>
                  <a:gd name="connsiteY0-32" fmla="*/ 0 h 2409825"/>
                  <a:gd name="connsiteX1-33" fmla="*/ 3076575 w 3514725"/>
                  <a:gd name="connsiteY1-34" fmla="*/ 438150 h 2409825"/>
                  <a:gd name="connsiteX2-35" fmla="*/ 514350 w 3514725"/>
                  <a:gd name="connsiteY2-36" fmla="*/ 438150 h 2409825"/>
                  <a:gd name="connsiteX3-37" fmla="*/ 0 w 3514725"/>
                  <a:gd name="connsiteY3-38" fmla="*/ 952500 h 2409825"/>
                  <a:gd name="connsiteX4-39" fmla="*/ 0 w 3514725"/>
                  <a:gd name="connsiteY4-40" fmla="*/ 2409825 h 2409825"/>
                  <a:gd name="connsiteX0-41" fmla="*/ 3514725 w 3514725"/>
                  <a:gd name="connsiteY0-42" fmla="*/ 0 h 2409825"/>
                  <a:gd name="connsiteX1-43" fmla="*/ 3076575 w 3514725"/>
                  <a:gd name="connsiteY1-44" fmla="*/ 438150 h 2409825"/>
                  <a:gd name="connsiteX2-45" fmla="*/ 514350 w 3514725"/>
                  <a:gd name="connsiteY2-46" fmla="*/ 438150 h 2409825"/>
                  <a:gd name="connsiteX3-47" fmla="*/ 0 w 3514725"/>
                  <a:gd name="connsiteY3-48" fmla="*/ 952500 h 2409825"/>
                  <a:gd name="connsiteX4-49" fmla="*/ 0 w 3514725"/>
                  <a:gd name="connsiteY4-50" fmla="*/ 2409825 h 2409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14725" h="2409825">
                    <a:moveTo>
                      <a:pt x="3514725" y="0"/>
                    </a:moveTo>
                    <a:cubicBezTo>
                      <a:pt x="3511550" y="203200"/>
                      <a:pt x="3327400" y="434975"/>
                      <a:pt x="3076575" y="438150"/>
                    </a:cubicBezTo>
                    <a:lnTo>
                      <a:pt x="514350" y="438150"/>
                    </a:lnTo>
                    <a:cubicBezTo>
                      <a:pt x="238125" y="457200"/>
                      <a:pt x="0" y="695325"/>
                      <a:pt x="0" y="952500"/>
                    </a:cubicBezTo>
                    <a:lnTo>
                      <a:pt x="0" y="240982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任意多边形 61"/>
              <p:cNvSpPr/>
              <p:nvPr/>
            </p:nvSpPr>
            <p:spPr>
              <a:xfrm>
                <a:off x="4257675" y="1419225"/>
                <a:ext cx="1752600" cy="2238375"/>
              </a:xfrm>
              <a:custGeom>
                <a:avLst/>
                <a:gdLst>
                  <a:gd name="connsiteX0" fmla="*/ 1752600 w 1752600"/>
                  <a:gd name="connsiteY0" fmla="*/ 0 h 2238375"/>
                  <a:gd name="connsiteX1" fmla="*/ 1314450 w 1752600"/>
                  <a:gd name="connsiteY1" fmla="*/ 533400 h 2238375"/>
                  <a:gd name="connsiteX2" fmla="*/ 466725 w 1752600"/>
                  <a:gd name="connsiteY2" fmla="*/ 533400 h 2238375"/>
                  <a:gd name="connsiteX3" fmla="*/ 0 w 1752600"/>
                  <a:gd name="connsiteY3" fmla="*/ 1000125 h 2238375"/>
                  <a:gd name="connsiteX4" fmla="*/ 0 w 1752600"/>
                  <a:gd name="connsiteY4" fmla="*/ 2238375 h 2238375"/>
                  <a:gd name="connsiteX0-1" fmla="*/ 1752600 w 1752600"/>
                  <a:gd name="connsiteY0-2" fmla="*/ 0 h 2238375"/>
                  <a:gd name="connsiteX1-3" fmla="*/ 1314450 w 1752600"/>
                  <a:gd name="connsiteY1-4" fmla="*/ 533400 h 2238375"/>
                  <a:gd name="connsiteX2-5" fmla="*/ 466725 w 1752600"/>
                  <a:gd name="connsiteY2-6" fmla="*/ 533400 h 2238375"/>
                  <a:gd name="connsiteX3-7" fmla="*/ 0 w 1752600"/>
                  <a:gd name="connsiteY3-8" fmla="*/ 1000125 h 2238375"/>
                  <a:gd name="connsiteX4-9" fmla="*/ 0 w 1752600"/>
                  <a:gd name="connsiteY4-10" fmla="*/ 2238375 h 2238375"/>
                  <a:gd name="connsiteX0-11" fmla="*/ 1752600 w 1752600"/>
                  <a:gd name="connsiteY0-12" fmla="*/ 0 h 2238375"/>
                  <a:gd name="connsiteX1-13" fmla="*/ 1314450 w 1752600"/>
                  <a:gd name="connsiteY1-14" fmla="*/ 533400 h 2238375"/>
                  <a:gd name="connsiteX2-15" fmla="*/ 466725 w 1752600"/>
                  <a:gd name="connsiteY2-16" fmla="*/ 533400 h 2238375"/>
                  <a:gd name="connsiteX3-17" fmla="*/ 0 w 1752600"/>
                  <a:gd name="connsiteY3-18" fmla="*/ 1000125 h 2238375"/>
                  <a:gd name="connsiteX4-19" fmla="*/ 0 w 1752600"/>
                  <a:gd name="connsiteY4-20" fmla="*/ 2238375 h 2238375"/>
                  <a:gd name="connsiteX0-21" fmla="*/ 1752600 w 1752600"/>
                  <a:gd name="connsiteY0-22" fmla="*/ 0 h 2238375"/>
                  <a:gd name="connsiteX1-23" fmla="*/ 1314450 w 1752600"/>
                  <a:gd name="connsiteY1-24" fmla="*/ 533400 h 2238375"/>
                  <a:gd name="connsiteX2-25" fmla="*/ 466725 w 1752600"/>
                  <a:gd name="connsiteY2-26" fmla="*/ 533400 h 2238375"/>
                  <a:gd name="connsiteX3-27" fmla="*/ 0 w 1752600"/>
                  <a:gd name="connsiteY3-28" fmla="*/ 1000125 h 2238375"/>
                  <a:gd name="connsiteX4-29" fmla="*/ 0 w 1752600"/>
                  <a:gd name="connsiteY4-30" fmla="*/ 2238375 h 2238375"/>
                  <a:gd name="connsiteX0-31" fmla="*/ 1752600 w 1752600"/>
                  <a:gd name="connsiteY0-32" fmla="*/ 0 h 2238375"/>
                  <a:gd name="connsiteX1-33" fmla="*/ 1314450 w 1752600"/>
                  <a:gd name="connsiteY1-34" fmla="*/ 533400 h 2238375"/>
                  <a:gd name="connsiteX2-35" fmla="*/ 466725 w 1752600"/>
                  <a:gd name="connsiteY2-36" fmla="*/ 533400 h 2238375"/>
                  <a:gd name="connsiteX3-37" fmla="*/ 0 w 1752600"/>
                  <a:gd name="connsiteY3-38" fmla="*/ 1000125 h 2238375"/>
                  <a:gd name="connsiteX4-39" fmla="*/ 0 w 1752600"/>
                  <a:gd name="connsiteY4-40" fmla="*/ 2238375 h 2238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2600" h="2238375">
                    <a:moveTo>
                      <a:pt x="1752600" y="0"/>
                    </a:moveTo>
                    <a:cubicBezTo>
                      <a:pt x="1749425" y="282575"/>
                      <a:pt x="1612900" y="517525"/>
                      <a:pt x="1314450" y="533400"/>
                    </a:cubicBezTo>
                    <a:lnTo>
                      <a:pt x="466725" y="533400"/>
                    </a:lnTo>
                    <a:cubicBezTo>
                      <a:pt x="292100" y="546100"/>
                      <a:pt x="3175" y="711200"/>
                      <a:pt x="0" y="1000125"/>
                    </a:cubicBezTo>
                    <a:lnTo>
                      <a:pt x="0" y="2238375"/>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65" name="Freeform 5"/>
          <p:cNvSpPr/>
          <p:nvPr/>
        </p:nvSpPr>
        <p:spPr bwMode="auto">
          <a:xfrm>
            <a:off x="1162050" y="3752215"/>
            <a:ext cx="1115060" cy="1005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5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6" name="Freeform 5"/>
          <p:cNvSpPr/>
          <p:nvPr/>
        </p:nvSpPr>
        <p:spPr bwMode="auto">
          <a:xfrm>
            <a:off x="3294294" y="3777321"/>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75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7" name="Freeform 5"/>
          <p:cNvSpPr/>
          <p:nvPr/>
        </p:nvSpPr>
        <p:spPr bwMode="auto">
          <a:xfrm>
            <a:off x="5507730" y="3777320"/>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60000"/>
              <a:lumOff val="4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8" name="Freeform 5"/>
          <p:cNvSpPr/>
          <p:nvPr/>
        </p:nvSpPr>
        <p:spPr bwMode="auto">
          <a:xfrm>
            <a:off x="7704370" y="3770266"/>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lumMod val="40000"/>
              <a:lumOff val="6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69" name="Freeform 5"/>
          <p:cNvSpPr/>
          <p:nvPr/>
        </p:nvSpPr>
        <p:spPr bwMode="auto">
          <a:xfrm>
            <a:off x="9903432" y="3770265"/>
            <a:ext cx="1106405" cy="9805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2">
              <a:lumMod val="90000"/>
            </a:schemeClr>
          </a:soli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sym typeface="Arial" panose="020B0604020202090204" pitchFamily="34" charset="0"/>
            </a:endParaRPr>
          </a:p>
        </p:txBody>
      </p:sp>
      <p:sp>
        <p:nvSpPr>
          <p:cNvPr id="70" name="Freeform 5"/>
          <p:cNvSpPr/>
          <p:nvPr/>
        </p:nvSpPr>
        <p:spPr bwMode="auto">
          <a:xfrm>
            <a:off x="1211580" y="3808095"/>
            <a:ext cx="1003300" cy="9239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1" name="Freeform 5"/>
          <p:cNvSpPr/>
          <p:nvPr/>
        </p:nvSpPr>
        <p:spPr bwMode="auto">
          <a:xfrm>
            <a:off x="3406465" y="3878517"/>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2" name="Freeform 5"/>
          <p:cNvSpPr/>
          <p:nvPr/>
        </p:nvSpPr>
        <p:spPr bwMode="auto">
          <a:xfrm>
            <a:off x="5619901" y="3878516"/>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3" name="Freeform 5"/>
          <p:cNvSpPr/>
          <p:nvPr/>
        </p:nvSpPr>
        <p:spPr bwMode="auto">
          <a:xfrm>
            <a:off x="7816541" y="3871462"/>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4" name="Freeform 5"/>
          <p:cNvSpPr/>
          <p:nvPr/>
        </p:nvSpPr>
        <p:spPr bwMode="auto">
          <a:xfrm>
            <a:off x="10015603" y="3871461"/>
            <a:ext cx="898984" cy="7967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75" name="Freeform 5"/>
          <p:cNvSpPr/>
          <p:nvPr/>
        </p:nvSpPr>
        <p:spPr bwMode="auto">
          <a:xfrm>
            <a:off x="5380477" y="1254644"/>
            <a:ext cx="1360909" cy="120616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DIN-BoldItalic" pitchFamily="50" charset="0"/>
              <a:sym typeface="Arial" panose="020B0604020202090204" pitchFamily="34" charset="0"/>
            </a:endParaRPr>
          </a:p>
        </p:txBody>
      </p:sp>
      <p:sp>
        <p:nvSpPr>
          <p:cNvPr id="107" name="短酷PPT"/>
          <p:cNvSpPr/>
          <p:nvPr/>
        </p:nvSpPr>
        <p:spPr bwMode="auto">
          <a:xfrm>
            <a:off x="5829428" y="1516187"/>
            <a:ext cx="463006" cy="63137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tx1">
              <a:lumMod val="50000"/>
              <a:lumOff val="5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14" name="Text Placeholder 5"/>
          <p:cNvSpPr txBox="1"/>
          <p:nvPr/>
        </p:nvSpPr>
        <p:spPr>
          <a:xfrm>
            <a:off x="972820" y="5123180"/>
            <a:ext cx="1523365" cy="66230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适合工程和科学计算</a:t>
            </a:r>
          </a:p>
        </p:txBody>
      </p:sp>
      <p:sp>
        <p:nvSpPr>
          <p:cNvPr id="116" name="Text Placeholder 5"/>
          <p:cNvSpPr txBox="1"/>
          <p:nvPr/>
        </p:nvSpPr>
        <p:spPr>
          <a:xfrm>
            <a:off x="3081020" y="4940300"/>
            <a:ext cx="1551305" cy="845185"/>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面向对象的语言</a:t>
            </a:r>
          </a:p>
        </p:txBody>
      </p:sp>
      <p:sp>
        <p:nvSpPr>
          <p:cNvPr id="118" name="Text Placeholder 5"/>
          <p:cNvSpPr txBox="1"/>
          <p:nvPr/>
        </p:nvSpPr>
        <p:spPr>
          <a:xfrm>
            <a:off x="5354955" y="4940300"/>
            <a:ext cx="1412875" cy="12471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zh-CN" altLang="en-US" sz="2400" b="1" dirty="0">
                <a:solidFill>
                  <a:schemeClr val="tx1"/>
                </a:solidFill>
                <a:latin typeface="微软雅黑" panose="020B0503020204020204" pitchFamily="34" charset="-122"/>
                <a:ea typeface="微软雅黑" panose="020B0503020204020204" pitchFamily="34" charset="-122"/>
              </a:rPr>
              <a:t>适合系统和实时应用领域</a:t>
            </a:r>
          </a:p>
        </p:txBody>
      </p:sp>
      <p:sp>
        <p:nvSpPr>
          <p:cNvPr id="120" name="Text Placeholder 5"/>
          <p:cNvSpPr txBox="1"/>
          <p:nvPr/>
        </p:nvSpPr>
        <p:spPr>
          <a:xfrm>
            <a:off x="7547431" y="4867277"/>
            <a:ext cx="1480456"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9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ctr">
              <a:lnSpc>
                <a:spcPct val="100000"/>
              </a:lnSpc>
              <a:spcBef>
                <a:spcPts val="0"/>
              </a:spcBef>
            </a:pPr>
            <a:endParaRPr lang="zh-CN" altLang="en-US" dirty="0">
              <a:latin typeface="微软雅黑" panose="020B0503020204020204" pitchFamily="34" charset="-122"/>
              <a:ea typeface="微软雅黑" panose="020B0503020204020204" pitchFamily="34" charset="-122"/>
            </a:endParaRPr>
          </a:p>
        </p:txBody>
      </p:sp>
      <p:sp>
        <p:nvSpPr>
          <p:cNvPr id="124" name="矩形 123"/>
          <p:cNvSpPr/>
          <p:nvPr/>
        </p:nvSpPr>
        <p:spPr>
          <a:xfrm>
            <a:off x="0" y="-1028700"/>
            <a:ext cx="590550" cy="400050"/>
          </a:xfrm>
          <a:prstGeom prst="rect">
            <a:avLst/>
          </a:prstGeom>
          <a:gradFill>
            <a:gsLst>
              <a:gs pos="0">
                <a:srgbClr val="029ACA"/>
              </a:gs>
              <a:gs pos="100000">
                <a:srgbClr val="02AEE4"/>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5" name="矩形 124"/>
          <p:cNvSpPr/>
          <p:nvPr/>
        </p:nvSpPr>
        <p:spPr>
          <a:xfrm>
            <a:off x="685800" y="-1028700"/>
            <a:ext cx="590550" cy="400050"/>
          </a:xfrm>
          <a:prstGeom prst="rect">
            <a:avLst/>
          </a:prstGeom>
          <a:gradFill>
            <a:gsLst>
              <a:gs pos="0">
                <a:srgbClr val="1378F3"/>
              </a:gs>
              <a:gs pos="100000">
                <a:srgbClr val="3D90F5"/>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6" name="矩形 125"/>
          <p:cNvSpPr/>
          <p:nvPr/>
        </p:nvSpPr>
        <p:spPr>
          <a:xfrm>
            <a:off x="2743200" y="-1028700"/>
            <a:ext cx="590550" cy="400050"/>
          </a:xfrm>
          <a:prstGeom prst="rect">
            <a:avLst/>
          </a:prstGeom>
          <a:gradFill>
            <a:gsLst>
              <a:gs pos="0">
                <a:srgbClr val="BC2876"/>
              </a:gs>
              <a:gs pos="100000">
                <a:srgbClr val="D53B8C"/>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7" name="矩形 126"/>
          <p:cNvSpPr/>
          <p:nvPr/>
        </p:nvSpPr>
        <p:spPr>
          <a:xfrm>
            <a:off x="3429000" y="-1028700"/>
            <a:ext cx="590550" cy="400050"/>
          </a:xfrm>
          <a:prstGeom prst="rect">
            <a:avLst/>
          </a:prstGeom>
          <a:gradFill>
            <a:gsLst>
              <a:gs pos="0">
                <a:srgbClr val="FF4F85"/>
              </a:gs>
              <a:gs pos="100000">
                <a:srgbClr val="FF79A2"/>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8" name="矩形 127"/>
          <p:cNvSpPr/>
          <p:nvPr/>
        </p:nvSpPr>
        <p:spPr>
          <a:xfrm>
            <a:off x="1371600" y="-1028700"/>
            <a:ext cx="590550" cy="400050"/>
          </a:xfrm>
          <a:prstGeom prst="rect">
            <a:avLst/>
          </a:prstGeom>
          <a:gradFill>
            <a:gsLst>
              <a:gs pos="0">
                <a:srgbClr val="2B3EC9"/>
              </a:gs>
              <a:gs pos="100000">
                <a:srgbClr val="4859D8"/>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sp>
        <p:nvSpPr>
          <p:cNvPr id="129" name="矩形 128"/>
          <p:cNvSpPr/>
          <p:nvPr/>
        </p:nvSpPr>
        <p:spPr>
          <a:xfrm>
            <a:off x="2057400" y="-1028700"/>
            <a:ext cx="590550" cy="400050"/>
          </a:xfrm>
          <a:prstGeom prst="rect">
            <a:avLst/>
          </a:prstGeom>
          <a:gradFill>
            <a:gsLst>
              <a:gs pos="0">
                <a:srgbClr val="7D138F"/>
              </a:gs>
              <a:gs pos="100000">
                <a:srgbClr val="A219B9"/>
              </a:gs>
            </a:gsLst>
            <a:lin ang="5400000" scaled="1"/>
          </a:gradFill>
          <a:ln w="12700" cap="flat" cmpd="sng" algn="ctr">
            <a:noFill/>
            <a:prstDash val="solid"/>
            <a:miter lim="800000"/>
          </a:ln>
          <a:effectLst/>
        </p:spPr>
        <p:txBody>
          <a:bodyPr rtlCol="0" anchor="ctr"/>
          <a:lstStyle/>
          <a:p>
            <a:pPr algn="ctr"/>
            <a:endParaRPr lang="zh-CN" altLang="en-US">
              <a:solidFill>
                <a:sysClr val="window" lastClr="FFFFFF"/>
              </a:solidFill>
              <a:latin typeface="Calibri" panose="020F0702030404030204"/>
            </a:endParaRPr>
          </a:p>
        </p:txBody>
      </p:sp>
      <p:grpSp>
        <p:nvGrpSpPr>
          <p:cNvPr id="76" name="组合 75"/>
          <p:cNvGrpSpPr/>
          <p:nvPr/>
        </p:nvGrpSpPr>
        <p:grpSpPr>
          <a:xfrm>
            <a:off x="0" y="6756400"/>
            <a:ext cx="12192000" cy="101600"/>
            <a:chOff x="0" y="6756400"/>
            <a:chExt cx="12192000" cy="101600"/>
          </a:xfrm>
          <a:solidFill>
            <a:schemeClr val="accent1">
              <a:lumMod val="75000"/>
            </a:schemeClr>
          </a:solidFill>
        </p:grpSpPr>
        <p:sp>
          <p:nvSpPr>
            <p:cNvPr id="77"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8"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79"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0"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1"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2"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sp>
          <p:nvSpPr>
            <p:cNvPr id="83"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ysClr val="window" lastClr="FFFFFF"/>
                </a:solidFill>
                <a:effectLst/>
                <a:uLnTx/>
                <a:uFillTx/>
                <a:latin typeface="Calibri" panose="020F0702030404030204"/>
              </a:endParaRPr>
            </a:p>
          </p:txBody>
        </p:sp>
      </p:grpSp>
      <p:sp>
        <p:nvSpPr>
          <p:cNvPr id="84" name="矩形 83"/>
          <p:cNvSpPr/>
          <p:nvPr/>
        </p:nvSpPr>
        <p:spPr>
          <a:xfrm>
            <a:off x="0" y="508000"/>
            <a:ext cx="182563" cy="508000"/>
          </a:xfrm>
          <a:prstGeom prst="rect">
            <a:avLst/>
          </a:prstGeom>
          <a:solidFill>
            <a:srgbClr val="7CAF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文本框 1"/>
          <p:cNvSpPr txBox="1"/>
          <p:nvPr/>
        </p:nvSpPr>
        <p:spPr>
          <a:xfrm>
            <a:off x="5041265" y="671195"/>
            <a:ext cx="2055495" cy="583565"/>
          </a:xfrm>
          <a:prstGeom prst="rect">
            <a:avLst/>
          </a:prstGeom>
          <a:noFill/>
        </p:spPr>
        <p:txBody>
          <a:bodyPr wrap="square" rtlCol="0">
            <a:spAutoFit/>
          </a:bodyPr>
          <a:lstStyle/>
          <a:p>
            <a:r>
              <a:rPr lang="zh-CN" altLang="en-US" sz="3200" b="1">
                <a:solidFill>
                  <a:schemeClr val="tx1"/>
                </a:solidFill>
              </a:rPr>
              <a:t>高级语言</a:t>
            </a:r>
          </a:p>
        </p:txBody>
      </p:sp>
      <p:sp>
        <p:nvSpPr>
          <p:cNvPr id="3" name="文本框 2"/>
          <p:cNvSpPr txBox="1"/>
          <p:nvPr/>
        </p:nvSpPr>
        <p:spPr>
          <a:xfrm>
            <a:off x="1162050" y="3952240"/>
            <a:ext cx="1219835" cy="521970"/>
          </a:xfrm>
          <a:prstGeom prst="rect">
            <a:avLst/>
          </a:prstGeom>
          <a:noFill/>
        </p:spPr>
        <p:txBody>
          <a:bodyPr wrap="square" rtlCol="0">
            <a:spAutoFit/>
          </a:bodyPr>
          <a:lstStyle/>
          <a:p>
            <a:r>
              <a:rPr lang="en-US" altLang="zh-CN" sz="2800" b="1" dirty="0" err="1"/>
              <a:t>fortran</a:t>
            </a:r>
            <a:endParaRPr lang="en-US" altLang="zh-CN" sz="2800" b="1" dirty="0"/>
          </a:p>
        </p:txBody>
      </p:sp>
      <p:sp>
        <p:nvSpPr>
          <p:cNvPr id="4" name="文本框 3"/>
          <p:cNvSpPr txBox="1"/>
          <p:nvPr/>
        </p:nvSpPr>
        <p:spPr>
          <a:xfrm>
            <a:off x="3350895" y="3952240"/>
            <a:ext cx="1012190" cy="521970"/>
          </a:xfrm>
          <a:prstGeom prst="rect">
            <a:avLst/>
          </a:prstGeom>
          <a:noFill/>
        </p:spPr>
        <p:txBody>
          <a:bodyPr wrap="square" rtlCol="0">
            <a:spAutoFit/>
          </a:bodyPr>
          <a:lstStyle/>
          <a:p>
            <a:r>
              <a:rPr lang="en-US" altLang="zh-CN" sz="2800" b="1" dirty="0"/>
              <a:t>Java</a:t>
            </a:r>
          </a:p>
        </p:txBody>
      </p:sp>
      <p:sp>
        <p:nvSpPr>
          <p:cNvPr id="5" name="文本框 4"/>
          <p:cNvSpPr txBox="1"/>
          <p:nvPr/>
        </p:nvSpPr>
        <p:spPr>
          <a:xfrm>
            <a:off x="5829300" y="3985260"/>
            <a:ext cx="685165" cy="583565"/>
          </a:xfrm>
          <a:prstGeom prst="rect">
            <a:avLst/>
          </a:prstGeom>
          <a:noFill/>
        </p:spPr>
        <p:txBody>
          <a:bodyPr wrap="square" rtlCol="0">
            <a:spAutoFit/>
          </a:bodyPr>
          <a:lstStyle/>
          <a:p>
            <a:r>
              <a:rPr lang="en-US" altLang="zh-CN" sz="3200" b="1" dirty="0"/>
              <a:t>C</a:t>
            </a:r>
          </a:p>
        </p:txBody>
      </p:sp>
      <p:sp>
        <p:nvSpPr>
          <p:cNvPr id="6" name="文本框 5"/>
          <p:cNvSpPr txBox="1"/>
          <p:nvPr/>
        </p:nvSpPr>
        <p:spPr>
          <a:xfrm>
            <a:off x="7921625" y="3952240"/>
            <a:ext cx="1263650" cy="953135"/>
          </a:xfrm>
          <a:prstGeom prst="rect">
            <a:avLst/>
          </a:prstGeom>
          <a:noFill/>
        </p:spPr>
        <p:txBody>
          <a:bodyPr wrap="square" rtlCol="0">
            <a:spAutoFit/>
          </a:bodyPr>
          <a:lstStyle/>
          <a:p>
            <a:r>
              <a:rPr lang="en-US" altLang="zh-CN" sz="2800" b="1" dirty="0">
                <a:solidFill>
                  <a:schemeClr val="tx1"/>
                </a:solidFill>
              </a:rPr>
              <a:t>lisp</a:t>
            </a:r>
          </a:p>
          <a:p>
            <a:endParaRPr lang="en-US" altLang="zh-CN" sz="2800" b="1" dirty="0">
              <a:solidFill>
                <a:schemeClr val="tx1"/>
              </a:solidFill>
            </a:endParaRPr>
          </a:p>
        </p:txBody>
      </p:sp>
      <p:sp>
        <p:nvSpPr>
          <p:cNvPr id="7" name="文本框 6"/>
          <p:cNvSpPr txBox="1"/>
          <p:nvPr/>
        </p:nvSpPr>
        <p:spPr>
          <a:xfrm>
            <a:off x="7703820" y="4855210"/>
            <a:ext cx="1698625" cy="119888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适用于组合问题领域</a:t>
            </a:r>
          </a:p>
        </p:txBody>
      </p:sp>
      <p:sp>
        <p:nvSpPr>
          <p:cNvPr id="8" name="文本框 7"/>
          <p:cNvSpPr txBox="1"/>
          <p:nvPr/>
        </p:nvSpPr>
        <p:spPr>
          <a:xfrm>
            <a:off x="10163175" y="3985260"/>
            <a:ext cx="1070610" cy="645160"/>
          </a:xfrm>
          <a:prstGeom prst="rect">
            <a:avLst/>
          </a:prstGeom>
          <a:noFill/>
        </p:spPr>
        <p:txBody>
          <a:bodyPr wrap="square" rtlCol="0">
            <a:spAutoFit/>
          </a:bodyPr>
          <a:lstStyle/>
          <a:p>
            <a:r>
              <a:rPr lang="en-US" altLang="zh-CN" sz="3600" b="1"/>
              <a:t>...</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0" dur="1000" fill="hold"/>
                                        <p:tgtEl>
                                          <p:spTgt spid="4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6"/>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p:cTn id="18"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21" dur="1000" fill="hold"/>
                                        <p:tgtEl>
                                          <p:spTgt spid="65"/>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5"/>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32" dur="1000" fill="hold"/>
                                        <p:tgtEl>
                                          <p:spTgt spid="66"/>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6"/>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43" dur="1000" fill="hold"/>
                                        <p:tgtEl>
                                          <p:spTgt spid="67"/>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7"/>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p:cTn id="51"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54" dur="1000" fill="hold"/>
                                        <p:tgtEl>
                                          <p:spTgt spid="68"/>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8"/>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65" dur="1000" fill="hold"/>
                                        <p:tgtEl>
                                          <p:spTgt spid="69"/>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9"/>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decel="50000" fill="hold">
                                          <p:stCondLst>
                                            <p:cond delay="0"/>
                                          </p:stCondLst>
                                        </p:cTn>
                                        <p:tgtEl>
                                          <p:spTgt spid="70"/>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70"/>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70"/>
                                        </p:tgtEl>
                                        <p:attrNameLst>
                                          <p:attrName>ppt_w</p:attrName>
                                        </p:attrNameLst>
                                      </p:cBhvr>
                                      <p:tavLst>
                                        <p:tav tm="0">
                                          <p:val>
                                            <p:strVal val="#ppt_w*.05"/>
                                          </p:val>
                                        </p:tav>
                                        <p:tav tm="100000">
                                          <p:val>
                                            <p:strVal val="#ppt_w"/>
                                          </p:val>
                                        </p:tav>
                                      </p:tavLst>
                                    </p:anim>
                                    <p:anim calcmode="lin" valueType="num">
                                      <p:cBhvr>
                                        <p:cTn id="76" dur="1000" fill="hold"/>
                                        <p:tgtEl>
                                          <p:spTgt spid="70"/>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70"/>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70"/>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70"/>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70"/>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71"/>
                                        </p:tgtEl>
                                        <p:attrNameLst>
                                          <p:attrName>style.visibility</p:attrName>
                                        </p:attrNameLst>
                                      </p:cBhvr>
                                      <p:to>
                                        <p:strVal val="visible"/>
                                      </p:to>
                                    </p:set>
                                    <p:anim calcmode="lin" valueType="num">
                                      <p:cBhvr>
                                        <p:cTn id="84"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87" dur="1000" fill="hold"/>
                                        <p:tgtEl>
                                          <p:spTgt spid="7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71"/>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p:cTn id="95"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98" dur="1000" fill="hold"/>
                                        <p:tgtEl>
                                          <p:spTgt spid="72"/>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72"/>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73"/>
                                        </p:tgtEl>
                                        <p:attrNameLst>
                                          <p:attrName>style.visibility</p:attrName>
                                        </p:attrNameLst>
                                      </p:cBhvr>
                                      <p:to>
                                        <p:strVal val="visible"/>
                                      </p:to>
                                    </p:set>
                                    <p:anim calcmode="lin" valueType="num">
                                      <p:cBhvr>
                                        <p:cTn id="106"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109" dur="1000" fill="hold"/>
                                        <p:tgtEl>
                                          <p:spTgt spid="73"/>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73"/>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 calcmode="lin" valueType="num">
                                      <p:cBhvr>
                                        <p:cTn id="117"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120" dur="1000" fill="hold"/>
                                        <p:tgtEl>
                                          <p:spTgt spid="74"/>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74"/>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75"/>
                                        </p:tgtEl>
                                        <p:attrNameLst>
                                          <p:attrName>style.visibility</p:attrName>
                                        </p:attrNameLst>
                                      </p:cBhvr>
                                      <p:to>
                                        <p:strVal val="visible"/>
                                      </p:to>
                                    </p:set>
                                    <p:anim calcmode="lin" valueType="num">
                                      <p:cBhvr>
                                        <p:cTn id="128" dur="500" decel="50000" fill="hold">
                                          <p:stCondLst>
                                            <p:cond delay="0"/>
                                          </p:stCondLst>
                                        </p:cTn>
                                        <p:tgtEl>
                                          <p:spTgt spid="75"/>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75"/>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75"/>
                                        </p:tgtEl>
                                        <p:attrNameLst>
                                          <p:attrName>ppt_w</p:attrName>
                                        </p:attrNameLst>
                                      </p:cBhvr>
                                      <p:tavLst>
                                        <p:tav tm="0">
                                          <p:val>
                                            <p:strVal val="#ppt_w*.05"/>
                                          </p:val>
                                        </p:tav>
                                        <p:tav tm="100000">
                                          <p:val>
                                            <p:strVal val="#ppt_w"/>
                                          </p:val>
                                        </p:tav>
                                      </p:tavLst>
                                    </p:anim>
                                    <p:anim calcmode="lin" valueType="num">
                                      <p:cBhvr>
                                        <p:cTn id="131" dur="1000" fill="hold"/>
                                        <p:tgtEl>
                                          <p:spTgt spid="75"/>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75"/>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75"/>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75"/>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75"/>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107"/>
                                        </p:tgtEl>
                                        <p:attrNameLst>
                                          <p:attrName>style.visibility</p:attrName>
                                        </p:attrNameLst>
                                      </p:cBhvr>
                                      <p:to>
                                        <p:strVal val="visible"/>
                                      </p:to>
                                    </p:set>
                                    <p:anim calcmode="lin" valueType="num">
                                      <p:cBhvr>
                                        <p:cTn id="139"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142" dur="1000" fill="hold"/>
                                        <p:tgtEl>
                                          <p:spTgt spid="10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107"/>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114"/>
                                        </p:tgtEl>
                                        <p:attrNameLst>
                                          <p:attrName>style.visibility</p:attrName>
                                        </p:attrNameLst>
                                      </p:cBhvr>
                                      <p:to>
                                        <p:strVal val="visible"/>
                                      </p:to>
                                    </p:set>
                                    <p:anim calcmode="lin" valueType="num">
                                      <p:cBhvr>
                                        <p:cTn id="150" dur="500" decel="50000" fill="hold">
                                          <p:stCondLst>
                                            <p:cond delay="0"/>
                                          </p:stCondLst>
                                        </p:cTn>
                                        <p:tgtEl>
                                          <p:spTgt spid="114"/>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114"/>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114"/>
                                        </p:tgtEl>
                                        <p:attrNameLst>
                                          <p:attrName>ppt_w</p:attrName>
                                        </p:attrNameLst>
                                      </p:cBhvr>
                                      <p:tavLst>
                                        <p:tav tm="0">
                                          <p:val>
                                            <p:strVal val="#ppt_w*.05"/>
                                          </p:val>
                                        </p:tav>
                                        <p:tav tm="100000">
                                          <p:val>
                                            <p:strVal val="#ppt_w"/>
                                          </p:val>
                                        </p:tav>
                                      </p:tavLst>
                                    </p:anim>
                                    <p:anim calcmode="lin" valueType="num">
                                      <p:cBhvr>
                                        <p:cTn id="153" dur="1000" fill="hold"/>
                                        <p:tgtEl>
                                          <p:spTgt spid="114"/>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114"/>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114"/>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114"/>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114"/>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116"/>
                                        </p:tgtEl>
                                        <p:attrNameLst>
                                          <p:attrName>style.visibility</p:attrName>
                                        </p:attrNameLst>
                                      </p:cBhvr>
                                      <p:to>
                                        <p:strVal val="visible"/>
                                      </p:to>
                                    </p:set>
                                    <p:anim calcmode="lin" valueType="num">
                                      <p:cBhvr>
                                        <p:cTn id="161" dur="500" decel="50000" fill="hold">
                                          <p:stCondLst>
                                            <p:cond delay="0"/>
                                          </p:stCondLst>
                                        </p:cTn>
                                        <p:tgtEl>
                                          <p:spTgt spid="116"/>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116"/>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116"/>
                                        </p:tgtEl>
                                        <p:attrNameLst>
                                          <p:attrName>ppt_w</p:attrName>
                                        </p:attrNameLst>
                                      </p:cBhvr>
                                      <p:tavLst>
                                        <p:tav tm="0">
                                          <p:val>
                                            <p:strVal val="#ppt_w*.05"/>
                                          </p:val>
                                        </p:tav>
                                        <p:tav tm="100000">
                                          <p:val>
                                            <p:strVal val="#ppt_w"/>
                                          </p:val>
                                        </p:tav>
                                      </p:tavLst>
                                    </p:anim>
                                    <p:anim calcmode="lin" valueType="num">
                                      <p:cBhvr>
                                        <p:cTn id="164" dur="1000" fill="hold"/>
                                        <p:tgtEl>
                                          <p:spTgt spid="116"/>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116"/>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116"/>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116"/>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116"/>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118"/>
                                        </p:tgtEl>
                                        <p:attrNameLst>
                                          <p:attrName>style.visibility</p:attrName>
                                        </p:attrNameLst>
                                      </p:cBhvr>
                                      <p:to>
                                        <p:strVal val="visible"/>
                                      </p:to>
                                    </p:set>
                                    <p:anim calcmode="lin" valueType="num">
                                      <p:cBhvr>
                                        <p:cTn id="172" dur="500" decel="50000" fill="hold">
                                          <p:stCondLst>
                                            <p:cond delay="0"/>
                                          </p:stCondLst>
                                        </p:cTn>
                                        <p:tgtEl>
                                          <p:spTgt spid="118"/>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118"/>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118"/>
                                        </p:tgtEl>
                                        <p:attrNameLst>
                                          <p:attrName>ppt_w</p:attrName>
                                        </p:attrNameLst>
                                      </p:cBhvr>
                                      <p:tavLst>
                                        <p:tav tm="0">
                                          <p:val>
                                            <p:strVal val="#ppt_w*.05"/>
                                          </p:val>
                                        </p:tav>
                                        <p:tav tm="100000">
                                          <p:val>
                                            <p:strVal val="#ppt_w"/>
                                          </p:val>
                                        </p:tav>
                                      </p:tavLst>
                                    </p:anim>
                                    <p:anim calcmode="lin" valueType="num">
                                      <p:cBhvr>
                                        <p:cTn id="175" dur="1000" fill="hold"/>
                                        <p:tgtEl>
                                          <p:spTgt spid="118"/>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118"/>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118"/>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118"/>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118"/>
                                        </p:tgtEl>
                                      </p:cBhvr>
                                    </p:animEffect>
                                  </p:childTnLst>
                                </p:cTn>
                              </p:par>
                            </p:childTnLst>
                          </p:cTn>
                        </p:par>
                        <p:par>
                          <p:cTn id="180" fill="hold">
                            <p:stCondLst>
                              <p:cond delay="16000"/>
                            </p:stCondLst>
                            <p:childTnLst>
                              <p:par>
                                <p:cTn id="181" presetID="25" presetClass="entr" presetSubtype="0" fill="hold" grpId="0" nodeType="afterEffect">
                                  <p:stCondLst>
                                    <p:cond delay="0"/>
                                  </p:stCondLst>
                                  <p:childTnLst>
                                    <p:set>
                                      <p:cBhvr>
                                        <p:cTn id="182" dur="1" fill="hold">
                                          <p:stCondLst>
                                            <p:cond delay="0"/>
                                          </p:stCondLst>
                                        </p:cTn>
                                        <p:tgtEl>
                                          <p:spTgt spid="120"/>
                                        </p:tgtEl>
                                        <p:attrNameLst>
                                          <p:attrName>style.visibility</p:attrName>
                                        </p:attrNameLst>
                                      </p:cBhvr>
                                      <p:to>
                                        <p:strVal val="visible"/>
                                      </p:to>
                                    </p:set>
                                    <p:anim calcmode="lin" valueType="num">
                                      <p:cBhvr>
                                        <p:cTn id="183" dur="500" decel="50000" fill="hold">
                                          <p:stCondLst>
                                            <p:cond delay="0"/>
                                          </p:stCondLst>
                                        </p:cTn>
                                        <p:tgtEl>
                                          <p:spTgt spid="12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2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20"/>
                                        </p:tgtEl>
                                        <p:attrNameLst>
                                          <p:attrName>ppt_w</p:attrName>
                                        </p:attrNameLst>
                                      </p:cBhvr>
                                      <p:tavLst>
                                        <p:tav tm="0">
                                          <p:val>
                                            <p:strVal val="#ppt_w*.05"/>
                                          </p:val>
                                        </p:tav>
                                        <p:tav tm="100000">
                                          <p:val>
                                            <p:strVal val="#ppt_w"/>
                                          </p:val>
                                        </p:tav>
                                      </p:tavLst>
                                    </p:anim>
                                    <p:anim calcmode="lin" valueType="num">
                                      <p:cBhvr>
                                        <p:cTn id="186" dur="1000" fill="hold"/>
                                        <p:tgtEl>
                                          <p:spTgt spid="12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2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2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2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animBg="1"/>
      <p:bldP spid="67" grpId="0" animBg="1"/>
      <p:bldP spid="68" grpId="0" animBg="1"/>
      <p:bldP spid="69" grpId="0" animBg="1"/>
      <p:bldP spid="70" grpId="0" bldLvl="0" animBg="1"/>
      <p:bldP spid="71" grpId="0" animBg="1"/>
      <p:bldP spid="72" grpId="0" animBg="1"/>
      <p:bldP spid="73" grpId="0" animBg="1"/>
      <p:bldP spid="74" grpId="0" animBg="1"/>
      <p:bldP spid="75" grpId="0" animBg="1"/>
      <p:bldP spid="107" grpId="0" bldLvl="0" animBg="1"/>
      <p:bldP spid="114" grpId="0"/>
      <p:bldP spid="116" grpId="0"/>
      <p:bldP spid="118"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FORTRAN</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838200" y="1356068"/>
            <a:ext cx="10515600" cy="4351338"/>
          </a:xfrm>
        </p:spPr>
        <p:txBody>
          <a:bodyPr/>
          <a:lstStyle/>
          <a:p>
            <a:r>
              <a:rPr lang="en-US" altLang="zh-CN" dirty="0"/>
              <a:t>FORTRAN</a:t>
            </a:r>
            <a:r>
              <a:rPr lang="zh-CN" altLang="en-US" dirty="0"/>
              <a:t>语言是</a:t>
            </a:r>
            <a:r>
              <a:rPr lang="en-US" altLang="zh-CN" dirty="0"/>
              <a:t>Formula Translation</a:t>
            </a:r>
            <a:r>
              <a:rPr lang="zh-CN" altLang="en-US" dirty="0"/>
              <a:t>的缩写，意为</a:t>
            </a:r>
            <a:r>
              <a:rPr lang="en-US" altLang="zh-CN" dirty="0"/>
              <a:t>"</a:t>
            </a:r>
            <a:r>
              <a:rPr lang="zh-CN" altLang="en-US" dirty="0"/>
              <a:t>公式翻译</a:t>
            </a:r>
            <a:r>
              <a:rPr lang="en-US" altLang="zh-CN" dirty="0"/>
              <a:t>"</a:t>
            </a:r>
            <a:r>
              <a:rPr lang="zh-CN" altLang="en-US" dirty="0"/>
              <a:t>。它是为科学、工程问题或企事业管理中的那些能够用数学公式表达的问题而设计的，其数值计算的功能较强。</a:t>
            </a:r>
          </a:p>
          <a:p>
            <a:endParaRPr lang="zh-CN" altLang="en-US" dirty="0"/>
          </a:p>
          <a:p>
            <a:r>
              <a:rPr lang="en-US" altLang="zh-CN" dirty="0"/>
              <a:t>FORTRAN</a:t>
            </a:r>
            <a:r>
              <a:rPr lang="zh-CN" altLang="en-US" dirty="0"/>
              <a:t>语言是世界上第一个被正式推广使用的高级语言。它是</a:t>
            </a:r>
            <a:r>
              <a:rPr lang="en-US" altLang="zh-CN" dirty="0"/>
              <a:t>1954</a:t>
            </a:r>
            <a:r>
              <a:rPr lang="zh-CN" altLang="en-US" dirty="0"/>
              <a:t>年被提出来的，</a:t>
            </a:r>
            <a:r>
              <a:rPr lang="en-US" altLang="zh-CN" dirty="0"/>
              <a:t>1956</a:t>
            </a:r>
            <a:r>
              <a:rPr lang="zh-CN" altLang="en-US" dirty="0"/>
              <a:t>年开始正式使用，直到</a:t>
            </a:r>
            <a:r>
              <a:rPr lang="en-US" altLang="zh-CN" dirty="0"/>
              <a:t>2014</a:t>
            </a:r>
            <a:r>
              <a:rPr lang="zh-CN" altLang="en-US" dirty="0"/>
              <a:t>年已有六十年的历史，但仍历久不衰，它始终是数值计算领域所使用的主要语言。</a:t>
            </a:r>
          </a:p>
        </p:txBody>
      </p:sp>
    </p:spTree>
    <p:extLst>
      <p:ext uri="{BB962C8B-B14F-4D97-AF65-F5344CB8AC3E}">
        <p14:creationId xmlns:p14="http://schemas.microsoft.com/office/powerpoint/2010/main" val="6589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4119C-5500-4E38-8459-3C70019C1358}"/>
              </a:ext>
            </a:extLst>
          </p:cNvPr>
          <p:cNvSpPr>
            <a:spLocks noGrp="1"/>
          </p:cNvSpPr>
          <p:nvPr>
            <p:ph type="title"/>
          </p:nvPr>
        </p:nvSpPr>
        <p:spPr>
          <a:xfrm>
            <a:off x="838200" y="365126"/>
            <a:ext cx="10357022" cy="759340"/>
          </a:xfrm>
        </p:spPr>
        <p:txBody>
          <a:bodyPr/>
          <a:lstStyle/>
          <a:p>
            <a:r>
              <a:rPr lang="en-US" altLang="zh-CN" dirty="0"/>
              <a:t>lisp</a:t>
            </a:r>
            <a:r>
              <a:rPr lang="zh-CN" altLang="en-US" dirty="0"/>
              <a:t>语言</a:t>
            </a:r>
          </a:p>
        </p:txBody>
      </p:sp>
      <p:sp>
        <p:nvSpPr>
          <p:cNvPr id="3" name="内容占位符 2">
            <a:extLst>
              <a:ext uri="{FF2B5EF4-FFF2-40B4-BE49-F238E27FC236}">
                <a16:creationId xmlns:a16="http://schemas.microsoft.com/office/drawing/2014/main" id="{19202CC8-AC0F-4805-8926-7051C42085F0}"/>
              </a:ext>
            </a:extLst>
          </p:cNvPr>
          <p:cNvSpPr>
            <a:spLocks noGrp="1"/>
          </p:cNvSpPr>
          <p:nvPr>
            <p:ph idx="1"/>
          </p:nvPr>
        </p:nvSpPr>
        <p:spPr>
          <a:xfrm>
            <a:off x="838199" y="1356068"/>
            <a:ext cx="10542373" cy="2907013"/>
          </a:xfrm>
        </p:spPr>
        <p:txBody>
          <a:bodyPr/>
          <a:lstStyle/>
          <a:p>
            <a:r>
              <a:rPr lang="en-US" altLang="zh-CN" dirty="0"/>
              <a:t>Lisp </a:t>
            </a:r>
            <a:r>
              <a:rPr lang="zh-CN" altLang="en-US" dirty="0"/>
              <a:t>语言最早是在 </a:t>
            </a:r>
            <a:r>
              <a:rPr lang="en-US" altLang="zh-CN" dirty="0"/>
              <a:t>20 </a:t>
            </a:r>
            <a:r>
              <a:rPr lang="zh-CN" altLang="en-US" dirty="0"/>
              <a:t>世纪 </a:t>
            </a:r>
            <a:r>
              <a:rPr lang="en-US" altLang="zh-CN" dirty="0"/>
              <a:t>50 </a:t>
            </a:r>
            <a:r>
              <a:rPr lang="zh-CN" altLang="en-US" dirty="0"/>
              <a:t>年代末由麻省理工学院</a:t>
            </a:r>
            <a:r>
              <a:rPr lang="en-US" altLang="zh-CN" dirty="0"/>
              <a:t>(MIT)</a:t>
            </a:r>
            <a:r>
              <a:rPr lang="zh-CN" altLang="en-US" dirty="0"/>
              <a:t>为研究人工智能而开发的。</a:t>
            </a:r>
            <a:r>
              <a:rPr lang="en-US" altLang="zh-CN" dirty="0"/>
              <a:t>Lisp </a:t>
            </a:r>
            <a:r>
              <a:rPr lang="zh-CN" altLang="en-US" dirty="0"/>
              <a:t>语言的强大使它在其它方面诸如编写编辑命令和集成环境等显示其优势。而 </a:t>
            </a:r>
            <a:r>
              <a:rPr lang="en-US" altLang="zh-CN" dirty="0"/>
              <a:t>GNU Emacs Lisp </a:t>
            </a:r>
            <a:r>
              <a:rPr lang="zh-CN" altLang="en-US" dirty="0"/>
              <a:t>主要由 </a:t>
            </a:r>
            <a:r>
              <a:rPr lang="en-US" altLang="zh-CN" dirty="0" err="1"/>
              <a:t>Maclisp</a:t>
            </a:r>
            <a:r>
              <a:rPr lang="en-US" altLang="zh-CN" dirty="0"/>
              <a:t> </a:t>
            </a:r>
            <a:r>
              <a:rPr lang="zh-CN" altLang="en-US" dirty="0"/>
              <a:t>发展而来，该语言由 </a:t>
            </a:r>
            <a:r>
              <a:rPr lang="en-US" altLang="zh-CN" dirty="0"/>
              <a:t>MIT </a:t>
            </a:r>
            <a:r>
              <a:rPr lang="zh-CN" altLang="en-US" dirty="0"/>
              <a:t>在 </a:t>
            </a:r>
            <a:r>
              <a:rPr lang="en-US" altLang="zh-CN" dirty="0"/>
              <a:t>20 </a:t>
            </a:r>
            <a:r>
              <a:rPr lang="zh-CN" altLang="en-US" dirty="0"/>
              <a:t>世纪 </a:t>
            </a:r>
            <a:r>
              <a:rPr lang="en-US" altLang="zh-CN" dirty="0"/>
              <a:t>60 </a:t>
            </a:r>
            <a:r>
              <a:rPr lang="zh-CN" altLang="en-US" dirty="0"/>
              <a:t>年代写成。它在某种程度上继承了 </a:t>
            </a:r>
            <a:r>
              <a:rPr lang="en-US" altLang="zh-CN" dirty="0"/>
              <a:t>Common Lisp</a:t>
            </a:r>
            <a:r>
              <a:rPr lang="zh-CN" altLang="en-US" dirty="0"/>
              <a:t>，而 </a:t>
            </a:r>
            <a:r>
              <a:rPr lang="en-US" altLang="zh-CN" dirty="0"/>
              <a:t>Common Lisp </a:t>
            </a:r>
            <a:r>
              <a:rPr lang="zh-CN" altLang="en-US" dirty="0"/>
              <a:t>在 </a:t>
            </a:r>
            <a:r>
              <a:rPr lang="en-US" altLang="zh-CN" dirty="0"/>
              <a:t>20 </a:t>
            </a:r>
            <a:r>
              <a:rPr lang="zh-CN" altLang="en-US" dirty="0"/>
              <a:t>世纪 </a:t>
            </a:r>
            <a:r>
              <a:rPr lang="en-US" altLang="zh-CN" dirty="0"/>
              <a:t>80 </a:t>
            </a:r>
            <a:r>
              <a:rPr lang="zh-CN" altLang="en-US" dirty="0"/>
              <a:t>年代成了一种标准。 </a:t>
            </a:r>
            <a:r>
              <a:rPr lang="en-US" altLang="zh-CN" dirty="0"/>
              <a:t>Lisp </a:t>
            </a:r>
            <a:r>
              <a:rPr lang="zh-CN" altLang="en-US" dirty="0"/>
              <a:t>代表 </a:t>
            </a:r>
            <a:r>
              <a:rPr lang="en-US" altLang="zh-CN" dirty="0" err="1"/>
              <a:t>LISt</a:t>
            </a:r>
            <a:r>
              <a:rPr lang="en-US" altLang="zh-CN" dirty="0"/>
              <a:t> Processing</a:t>
            </a:r>
            <a:r>
              <a:rPr lang="zh-CN" altLang="en-US" dirty="0"/>
              <a:t>，即表处理，这种编程语言用来处理由括号</a:t>
            </a:r>
            <a:r>
              <a:rPr lang="en-US" altLang="zh-CN" dirty="0"/>
              <a:t>(</a:t>
            </a:r>
            <a:r>
              <a:rPr lang="zh-CN" altLang="en-US" dirty="0"/>
              <a:t>即</a:t>
            </a:r>
            <a:r>
              <a:rPr lang="en-US" altLang="zh-CN" dirty="0"/>
              <a:t>"("</a:t>
            </a:r>
            <a:r>
              <a:rPr lang="zh-CN" altLang="en-US" dirty="0"/>
              <a:t>和</a:t>
            </a:r>
            <a:r>
              <a:rPr lang="en-US" altLang="zh-CN" dirty="0"/>
              <a:t>")")</a:t>
            </a:r>
            <a:r>
              <a:rPr lang="zh-CN" altLang="en-US" dirty="0"/>
              <a:t>构成的列表。</a:t>
            </a:r>
          </a:p>
        </p:txBody>
      </p:sp>
    </p:spTree>
    <p:extLst>
      <p:ext uri="{BB962C8B-B14F-4D97-AF65-F5344CB8AC3E}">
        <p14:creationId xmlns:p14="http://schemas.microsoft.com/office/powerpoint/2010/main" val="2552485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1706</Words>
  <Application>Microsoft Office PowerPoint</Application>
  <PresentationFormat>宽屏</PresentationFormat>
  <Paragraphs>158</Paragraphs>
  <Slides>26</Slides>
  <Notes>13</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26</vt:i4>
      </vt:variant>
    </vt:vector>
  </HeadingPairs>
  <TitlesOfParts>
    <vt:vector size="41" baseType="lpstr">
      <vt:lpstr>DIN-BoldItalic</vt:lpstr>
      <vt:lpstr>等线</vt:lpstr>
      <vt:lpstr>等线 Light</vt:lpstr>
      <vt:lpstr>隶书</vt:lpstr>
      <vt:lpstr>手札体-简</vt:lpstr>
      <vt:lpstr>宋体</vt:lpstr>
      <vt:lpstr>微软雅黑</vt:lpstr>
      <vt:lpstr>Arial</vt:lpstr>
      <vt:lpstr>Calibri</vt:lpstr>
      <vt:lpstr>Calibri Light</vt:lpstr>
      <vt:lpstr>Office 主题</vt:lpstr>
      <vt:lpstr>Office 主题​​</vt:lpstr>
      <vt:lpstr>3_Office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FORTRAN语言</vt:lpstr>
      <vt:lpstr>lisp语言</vt:lpstr>
      <vt:lpstr>C语言</vt:lpstr>
      <vt:lpstr>Java语言</vt:lpstr>
      <vt:lpstr>PowerPoint 演示文稿</vt:lpstr>
      <vt:lpstr>一、程序内部文档</vt:lpstr>
      <vt:lpstr>二、数据说明</vt:lpstr>
      <vt:lpstr>三、语句构造</vt:lpstr>
      <vt:lpstr>四、输入输出</vt:lpstr>
      <vt:lpstr>PowerPoint 演示文稿</vt:lpstr>
      <vt:lpstr>PowerPoint 演示文稿</vt:lpstr>
      <vt:lpstr>PowerPoint 演示文稿</vt:lpstr>
      <vt:lpstr>(1)  程序运行时间</vt:lpstr>
      <vt:lpstr>(2)  存储器效率</vt:lpstr>
      <vt:lpstr>(3)  输入输出的效率</vt:lpstr>
      <vt:lpstr>PowerPoint 演示文稿</vt:lpstr>
      <vt:lpstr>PowerPoint 演示文稿</vt:lpstr>
      <vt:lpstr>PowerPoint 演示文稿</vt:lpstr>
      <vt:lpstr>PowerPoint 演示文稿</vt:lpstr>
    </vt:vector>
  </TitlesOfParts>
  <Company>大侠素材铺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大侠素材铺：https://dxpu.taobao.com/</dc:creator>
  <dc:description>大侠素材铺_x000d__x000d_
淘宝店：https://dxpu.taobao.com/</dc:description>
  <cp:lastModifiedBy>Jerry GK</cp:lastModifiedBy>
  <cp:revision>661</cp:revision>
  <dcterms:created xsi:type="dcterms:W3CDTF">2019-05-04T03:18:51Z</dcterms:created>
  <dcterms:modified xsi:type="dcterms:W3CDTF">2019-05-14T01:11:33Z</dcterms:modified>
  <cp:category>大侠素材铺：https://dxpu.taobao.com/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