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8" r:id="rId3"/>
    <p:sldId id="260" r:id="rId4"/>
    <p:sldId id="282" r:id="rId5"/>
    <p:sldId id="283" r:id="rId6"/>
    <p:sldId id="264" r:id="rId7"/>
    <p:sldId id="280" r:id="rId8"/>
    <p:sldId id="281" r:id="rId9"/>
    <p:sldId id="267" r:id="rId10"/>
    <p:sldId id="308" r:id="rId11"/>
    <p:sldId id="306" r:id="rId12"/>
    <p:sldId id="261" r:id="rId13"/>
    <p:sldId id="268" r:id="rId14"/>
    <p:sldId id="287" r:id="rId15"/>
    <p:sldId id="269" r:id="rId16"/>
    <p:sldId id="266" r:id="rId17"/>
    <p:sldId id="270" r:id="rId18"/>
    <p:sldId id="271" r:id="rId19"/>
    <p:sldId id="262" r:id="rId20"/>
    <p:sldId id="288" r:id="rId21"/>
    <p:sldId id="301" r:id="rId22"/>
    <p:sldId id="307" r:id="rId23"/>
    <p:sldId id="289" r:id="rId24"/>
    <p:sldId id="290" r:id="rId25"/>
    <p:sldId id="291" r:id="rId26"/>
    <p:sldId id="292" r:id="rId27"/>
    <p:sldId id="293" r:id="rId28"/>
    <p:sldId id="294" r:id="rId29"/>
    <p:sldId id="295" r:id="rId30"/>
    <p:sldId id="296" r:id="rId31"/>
    <p:sldId id="297" r:id="rId32"/>
    <p:sldId id="298" r:id="rId33"/>
    <p:sldId id="300" r:id="rId34"/>
    <p:sldId id="304" r:id="rId35"/>
    <p:sldId id="309" r:id="rId36"/>
    <p:sldId id="275" r:id="rId37"/>
    <p:sldId id="263" r:id="rId38"/>
    <p:sldId id="276" r:id="rId39"/>
    <p:sldId id="303" r:id="rId40"/>
    <p:sldId id="305" r:id="rId41"/>
    <p:sldId id="284" r:id="rId42"/>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4" d="100"/>
          <a:sy n="84" d="100"/>
        </p:scale>
        <p:origin x="1075"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70" d="100"/>
          <a:sy n="70" d="100"/>
        </p:scale>
        <p:origin x="25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96566E-A135-47C5-B666-D77ED219465C}" type="datetimeFigureOut">
              <a:rPr lang="zh-CN" altLang="en-US" smtClean="0"/>
              <a:t>2019/6/19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0E1E66-0EA3-46B4-8216-B1B8BE711FF1}" type="slidenum">
              <a:rPr lang="zh-CN" altLang="en-US" smtClean="0"/>
              <a:t>‹#›</a:t>
            </a:fld>
            <a:endParaRPr lang="zh-CN" altLang="en-US"/>
          </a:p>
        </p:txBody>
      </p:sp>
    </p:spTree>
    <p:extLst>
      <p:ext uri="{BB962C8B-B14F-4D97-AF65-F5344CB8AC3E}">
        <p14:creationId xmlns:p14="http://schemas.microsoft.com/office/powerpoint/2010/main" val="108029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0BAA7-22A5-49C2-BA97-E6B0C9CFDA3C}" type="datetimeFigureOut">
              <a:rPr lang="zh-CN" altLang="en-US" smtClean="0"/>
              <a:t>2019/6/19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9F56C-685E-485A-BF04-BF7465453AF0}" type="slidenum">
              <a:rPr lang="zh-CN" altLang="en-US" smtClean="0"/>
              <a:t>‹#›</a:t>
            </a:fld>
            <a:endParaRPr lang="zh-CN" altLang="en-US"/>
          </a:p>
        </p:txBody>
      </p:sp>
    </p:spTree>
    <p:extLst>
      <p:ext uri="{BB962C8B-B14F-4D97-AF65-F5344CB8AC3E}">
        <p14:creationId xmlns:p14="http://schemas.microsoft.com/office/powerpoint/2010/main" val="48584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a:t>
            </a:fld>
            <a:endParaRPr lang="zh-CN" altLang="en-US"/>
          </a:p>
        </p:txBody>
      </p:sp>
    </p:spTree>
    <p:extLst>
      <p:ext uri="{BB962C8B-B14F-4D97-AF65-F5344CB8AC3E}">
        <p14:creationId xmlns:p14="http://schemas.microsoft.com/office/powerpoint/2010/main" val="79617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12</a:t>
            </a:fld>
            <a:endParaRPr lang="zh-CN" altLang="en-US"/>
          </a:p>
        </p:txBody>
      </p:sp>
    </p:spTree>
    <p:extLst>
      <p:ext uri="{BB962C8B-B14F-4D97-AF65-F5344CB8AC3E}">
        <p14:creationId xmlns:p14="http://schemas.microsoft.com/office/powerpoint/2010/main" val="80569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13</a:t>
            </a:fld>
            <a:endParaRPr lang="zh-CN" altLang="en-US"/>
          </a:p>
        </p:txBody>
      </p:sp>
    </p:spTree>
    <p:extLst>
      <p:ext uri="{BB962C8B-B14F-4D97-AF65-F5344CB8AC3E}">
        <p14:creationId xmlns:p14="http://schemas.microsoft.com/office/powerpoint/2010/main" val="1272609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15</a:t>
            </a:fld>
            <a:endParaRPr lang="zh-CN" altLang="en-US"/>
          </a:p>
        </p:txBody>
      </p:sp>
    </p:spTree>
    <p:extLst>
      <p:ext uri="{BB962C8B-B14F-4D97-AF65-F5344CB8AC3E}">
        <p14:creationId xmlns:p14="http://schemas.microsoft.com/office/powerpoint/2010/main" val="2828879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16</a:t>
            </a:fld>
            <a:endParaRPr lang="zh-CN" altLang="en-US"/>
          </a:p>
        </p:txBody>
      </p:sp>
    </p:spTree>
    <p:extLst>
      <p:ext uri="{BB962C8B-B14F-4D97-AF65-F5344CB8AC3E}">
        <p14:creationId xmlns:p14="http://schemas.microsoft.com/office/powerpoint/2010/main" val="337288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17</a:t>
            </a:fld>
            <a:endParaRPr lang="zh-CN" altLang="en-US"/>
          </a:p>
        </p:txBody>
      </p:sp>
    </p:spTree>
    <p:extLst>
      <p:ext uri="{BB962C8B-B14F-4D97-AF65-F5344CB8AC3E}">
        <p14:creationId xmlns:p14="http://schemas.microsoft.com/office/powerpoint/2010/main" val="3274923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18</a:t>
            </a:fld>
            <a:endParaRPr lang="zh-CN" altLang="en-US"/>
          </a:p>
        </p:txBody>
      </p:sp>
    </p:spTree>
    <p:extLst>
      <p:ext uri="{BB962C8B-B14F-4D97-AF65-F5344CB8AC3E}">
        <p14:creationId xmlns:p14="http://schemas.microsoft.com/office/powerpoint/2010/main" val="1648220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19</a:t>
            </a:fld>
            <a:endParaRPr lang="zh-CN" altLang="en-US"/>
          </a:p>
        </p:txBody>
      </p:sp>
    </p:spTree>
    <p:extLst>
      <p:ext uri="{BB962C8B-B14F-4D97-AF65-F5344CB8AC3E}">
        <p14:creationId xmlns:p14="http://schemas.microsoft.com/office/powerpoint/2010/main" val="58153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20</a:t>
            </a:fld>
            <a:endParaRPr lang="zh-CN" altLang="en-US"/>
          </a:p>
        </p:txBody>
      </p:sp>
    </p:spTree>
    <p:extLst>
      <p:ext uri="{BB962C8B-B14F-4D97-AF65-F5344CB8AC3E}">
        <p14:creationId xmlns:p14="http://schemas.microsoft.com/office/powerpoint/2010/main" val="327492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24</a:t>
            </a:fld>
            <a:endParaRPr lang="zh-CN" altLang="en-US"/>
          </a:p>
        </p:txBody>
      </p:sp>
    </p:spTree>
    <p:extLst>
      <p:ext uri="{BB962C8B-B14F-4D97-AF65-F5344CB8AC3E}">
        <p14:creationId xmlns:p14="http://schemas.microsoft.com/office/powerpoint/2010/main" val="1648220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25</a:t>
            </a:fld>
            <a:endParaRPr lang="zh-CN" altLang="en-US"/>
          </a:p>
        </p:txBody>
      </p:sp>
    </p:spTree>
    <p:extLst>
      <p:ext uri="{BB962C8B-B14F-4D97-AF65-F5344CB8AC3E}">
        <p14:creationId xmlns:p14="http://schemas.microsoft.com/office/powerpoint/2010/main" val="164822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a:t>
            </a:fld>
            <a:endParaRPr lang="zh-CN" altLang="en-US"/>
          </a:p>
        </p:txBody>
      </p:sp>
    </p:spTree>
    <p:extLst>
      <p:ext uri="{BB962C8B-B14F-4D97-AF65-F5344CB8AC3E}">
        <p14:creationId xmlns:p14="http://schemas.microsoft.com/office/powerpoint/2010/main" val="4208248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36</a:t>
            </a:fld>
            <a:endParaRPr lang="zh-CN" altLang="en-US"/>
          </a:p>
        </p:txBody>
      </p:sp>
    </p:spTree>
    <p:extLst>
      <p:ext uri="{BB962C8B-B14F-4D97-AF65-F5344CB8AC3E}">
        <p14:creationId xmlns:p14="http://schemas.microsoft.com/office/powerpoint/2010/main" val="2336411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37</a:t>
            </a:fld>
            <a:endParaRPr lang="zh-CN" altLang="en-US"/>
          </a:p>
        </p:txBody>
      </p:sp>
    </p:spTree>
    <p:extLst>
      <p:ext uri="{BB962C8B-B14F-4D97-AF65-F5344CB8AC3E}">
        <p14:creationId xmlns:p14="http://schemas.microsoft.com/office/powerpoint/2010/main" val="429062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38</a:t>
            </a:fld>
            <a:endParaRPr lang="zh-CN" altLang="en-US"/>
          </a:p>
        </p:txBody>
      </p:sp>
    </p:spTree>
    <p:extLst>
      <p:ext uri="{BB962C8B-B14F-4D97-AF65-F5344CB8AC3E}">
        <p14:creationId xmlns:p14="http://schemas.microsoft.com/office/powerpoint/2010/main" val="2554116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79617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a:t>
            </a:fld>
            <a:endParaRPr lang="zh-CN" altLang="en-US"/>
          </a:p>
        </p:txBody>
      </p:sp>
    </p:spTree>
    <p:extLst>
      <p:ext uri="{BB962C8B-B14F-4D97-AF65-F5344CB8AC3E}">
        <p14:creationId xmlns:p14="http://schemas.microsoft.com/office/powerpoint/2010/main" val="1622686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4</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5</a:t>
            </a:fld>
            <a:endParaRPr lang="zh-CN" altLang="en-US"/>
          </a:p>
        </p:txBody>
      </p:sp>
    </p:spTree>
    <p:extLst>
      <p:ext uri="{BB962C8B-B14F-4D97-AF65-F5344CB8AC3E}">
        <p14:creationId xmlns:p14="http://schemas.microsoft.com/office/powerpoint/2010/main" val="490037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6</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7</a:t>
            </a:fld>
            <a:endParaRPr lang="zh-CN" altLang="en-US"/>
          </a:p>
        </p:txBody>
      </p:sp>
    </p:spTree>
    <p:extLst>
      <p:ext uri="{BB962C8B-B14F-4D97-AF65-F5344CB8AC3E}">
        <p14:creationId xmlns:p14="http://schemas.microsoft.com/office/powerpoint/2010/main" val="246036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8</a:t>
            </a:fld>
            <a:endParaRPr lang="zh-CN" altLang="en-US"/>
          </a:p>
        </p:txBody>
      </p:sp>
    </p:spTree>
    <p:extLst>
      <p:ext uri="{BB962C8B-B14F-4D97-AF65-F5344CB8AC3E}">
        <p14:creationId xmlns:p14="http://schemas.microsoft.com/office/powerpoint/2010/main" val="3207376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9</a:t>
            </a:fld>
            <a:endParaRPr lang="zh-CN" altLang="en-US"/>
          </a:p>
        </p:txBody>
      </p:sp>
    </p:spTree>
    <p:extLst>
      <p:ext uri="{BB962C8B-B14F-4D97-AF65-F5344CB8AC3E}">
        <p14:creationId xmlns:p14="http://schemas.microsoft.com/office/powerpoint/2010/main" val="4240295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5997388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1+#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0-#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1+#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0-#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AC512-946F-491C-A78E-B874D25DDF2C}" type="datetimeFigureOut">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395655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20311162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559461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935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14395959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11164468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3485547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3924756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344499937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1+#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0-#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1+#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0-#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27743220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13075017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prstClr val="black">
                    <a:lumMod val="75000"/>
                    <a:lumOff val="25000"/>
                  </a:prst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prstClr val="black">
                    <a:lumMod val="75000"/>
                    <a:lumOff val="25000"/>
                  </a:prst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algn="ctr">
              <a:defRPr/>
            </a:pPr>
            <a:endParaRPr lang="zh-CN" altLang="en-US" kern="0">
              <a:solidFill>
                <a:prstClr val="black">
                  <a:lumMod val="85000"/>
                  <a:lumOff val="15000"/>
                </a:prstClr>
              </a:solidFill>
              <a:latin typeface="华文细黑"/>
              <a:ea typeface="微软雅黑 Light"/>
            </a:endParaRPr>
          </a:p>
        </p:txBody>
      </p:sp>
    </p:spTree>
    <p:extLst>
      <p:ext uri="{BB962C8B-B14F-4D97-AF65-F5344CB8AC3E}">
        <p14:creationId xmlns:p14="http://schemas.microsoft.com/office/powerpoint/2010/main" val="1544554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2423002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29241370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41305734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133265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
        <p:nvSpPr>
          <p:cNvPr id="2" name="标题 1"/>
          <p:cNvSpPr>
            <a:spLocks noGrp="1"/>
          </p:cNvSpPr>
          <p:nvPr>
            <p:ph type="title" hasCustomPrompt="1"/>
          </p:nvPr>
        </p:nvSpPr>
        <p:spPr>
          <a:xfrm>
            <a:off x="819150" y="274248"/>
            <a:ext cx="10515600" cy="601690"/>
          </a:xfrm>
        </p:spPr>
        <p:txBody>
          <a:bodyPr/>
          <a:lstStyle>
            <a:lvl1pPr marL="0" marR="0" indent="0" algn="l" defTabSz="914400" rtl="0" eaLnBrk="1" fontAlgn="auto" latinLnBrk="0" hangingPunct="1">
              <a:lnSpc>
                <a:spcPct val="130000"/>
              </a:lnSpc>
              <a:spcBef>
                <a:spcPct val="0"/>
              </a:spcBef>
              <a:spcAft>
                <a:spcPts val="0"/>
              </a:spcAft>
              <a:buClrTx/>
              <a:buSzTx/>
              <a:buFontTx/>
              <a:buNone/>
              <a:tabLst/>
              <a:defRPr sz="1200">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b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br>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endParaRPr lang="zh-CN" altLang="en-US" dirty="0"/>
          </a:p>
        </p:txBody>
      </p:sp>
    </p:spTree>
    <p:extLst>
      <p:ext uri="{BB962C8B-B14F-4D97-AF65-F5344CB8AC3E}">
        <p14:creationId xmlns:p14="http://schemas.microsoft.com/office/powerpoint/2010/main" val="359602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133914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5AC512-946F-491C-A78E-B874D25DDF2C}" type="datetimeFigureOut">
              <a:rPr lang="zh-CN" altLang="en-US" smtClean="0"/>
              <a:t>2019/6/19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83816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5AC512-946F-491C-A78E-B874D25DDF2C}" type="datetimeFigureOut">
              <a:rPr lang="zh-CN" altLang="en-US" smtClean="0"/>
              <a:t>2019/6/19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7420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AC512-946F-491C-A78E-B874D25DDF2C}" type="datetimeFigureOut">
              <a:rPr lang="zh-CN" altLang="en-US" smtClean="0"/>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
        <p:nvSpPr>
          <p:cNvPr id="9" name="矩形 8"/>
          <p:cNvSpPr/>
          <p:nvPr userDrawn="1"/>
        </p:nvSpPr>
        <p:spPr>
          <a:xfrm>
            <a:off x="8725278" y="6450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21966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AC512-946F-491C-A78E-B874D25DDF2C}" type="datetimeFigureOut">
              <a:rPr lang="zh-CN" altLang="en-US" smtClean="0"/>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69282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AC512-946F-491C-A78E-B874D25DDF2C}" type="datetimeFigureOut">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6978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AC512-946F-491C-A78E-B874D25DDF2C}" type="datetimeFigureOut">
              <a:rPr lang="zh-CN" altLang="en-US" smtClean="0"/>
              <a:t>2019/6/19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4756236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3" r:id="rId11"/>
    <p:sldLayoutId id="2147483674" r:id="rId12"/>
    <p:sldLayoutId id="2147483675" r:id="rId13"/>
    <p:sldLayoutId id="2147483684" r:id="rId14"/>
    <p:sldLayoutId id="2147483685" r:id="rId15"/>
    <p:sldLayoutId id="2147483686" r:id="rId16"/>
    <p:sldLayoutId id="2147483687" r:id="rId17"/>
    <p:sldLayoutId id="2147483695" r:id="rId18"/>
    <p:sldLayoutId id="2147483696" r:id="rId19"/>
    <p:sldLayoutId id="2147483697" r:id="rId20"/>
    <p:sldLayoutId id="2147483698" r:id="rId21"/>
    <p:sldLayoutId id="2147483662" r:id="rId22"/>
    <p:sldLayoutId id="2147483663" r:id="rId23"/>
    <p:sldLayoutId id="214748366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package" Target="../embeddings/Microsoft_Visio___1.vsd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package" Target="../embeddings/Microsoft_Visio___4.vsdx"/></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Visio___6.vsdx"/><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Visio___7.vsdx"/><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505198" y="3311398"/>
            <a:ext cx="7181602" cy="769441"/>
          </a:xfrm>
          <a:prstGeom prst="rect">
            <a:avLst/>
          </a:prstGeom>
          <a:noFill/>
        </p:spPr>
        <p:txBody>
          <a:bodyPr vert="horz" wrap="square" rtlCol="0">
            <a:spAutoFit/>
          </a:bodyPr>
          <a:lstStyle/>
          <a:p>
            <a:pPr algn="ctr"/>
            <a:r>
              <a:rPr lang="en-US" altLang="zh-CN" sz="4400" spc="-15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4400" spc="-150" dirty="0">
                <a:solidFill>
                  <a:schemeClr val="tx1">
                    <a:lumMod val="85000"/>
                    <a:lumOff val="15000"/>
                  </a:schemeClr>
                </a:solidFill>
                <a:latin typeface="微软雅黑" panose="020B0503020204020204" pitchFamily="34" charset="-122"/>
                <a:ea typeface="微软雅黑" panose="020B0503020204020204" pitchFamily="34" charset="-122"/>
              </a:rPr>
              <a:t>小组书社项目总评报告</a:t>
            </a:r>
          </a:p>
        </p:txBody>
      </p:sp>
      <p:sp>
        <p:nvSpPr>
          <p:cNvPr id="8" name="文本框 7"/>
          <p:cNvSpPr txBox="1"/>
          <p:nvPr/>
        </p:nvSpPr>
        <p:spPr>
          <a:xfrm>
            <a:off x="3940049" y="2239949"/>
            <a:ext cx="4311902"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rPr>
              <a:t>书社</a:t>
            </a:r>
          </a:p>
        </p:txBody>
      </p:sp>
      <p:pic>
        <p:nvPicPr>
          <p:cNvPr id="3" name="图片 2">
            <a:extLst>
              <a:ext uri="{FF2B5EF4-FFF2-40B4-BE49-F238E27FC236}">
                <a16:creationId xmlns:a16="http://schemas.microsoft.com/office/drawing/2014/main" id="{1DCDE9C5-F911-42D2-8727-FC07C6DD194E}"/>
              </a:ext>
            </a:extLst>
          </p:cNvPr>
          <p:cNvPicPr>
            <a:picLocks noChangeAspect="1"/>
          </p:cNvPicPr>
          <p:nvPr/>
        </p:nvPicPr>
        <p:blipFill rotWithShape="1">
          <a:blip r:embed="rId3">
            <a:extLst>
              <a:ext uri="{28A0092B-C50C-407E-A947-70E740481C1C}">
                <a14:useLocalDpi xmlns:a14="http://schemas.microsoft.com/office/drawing/2010/main" val="0"/>
              </a:ext>
            </a:extLst>
          </a:blip>
          <a:srcRect l="21092" t="18435" r="13915" b="16059"/>
          <a:stretch/>
        </p:blipFill>
        <p:spPr>
          <a:xfrm>
            <a:off x="5376862" y="4521316"/>
            <a:ext cx="1438275" cy="1336560"/>
          </a:xfrm>
          <a:prstGeom prst="rect">
            <a:avLst/>
          </a:prstGeom>
        </p:spPr>
      </p:pic>
    </p:spTree>
    <p:extLst>
      <p:ext uri="{BB962C8B-B14F-4D97-AF65-F5344CB8AC3E}">
        <p14:creationId xmlns:p14="http://schemas.microsoft.com/office/powerpoint/2010/main" val="235255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14:presetBounceEnd="5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8000">
                                          <p:cBhvr additive="base">
                                            <p:cTn id="7" dur="1250" fill="hold"/>
                                            <p:tgtEl>
                                              <p:spTgt spid="8"/>
                                            </p:tgtEl>
                                            <p:attrNameLst>
                                              <p:attrName>ppt_x</p:attrName>
                                            </p:attrNameLst>
                                          </p:cBhvr>
                                          <p:tavLst>
                                            <p:tav tm="0">
                                              <p:val>
                                                <p:strVal val="0-#ppt_w/2"/>
                                              </p:val>
                                            </p:tav>
                                            <p:tav tm="100000">
                                              <p:val>
                                                <p:strVal val="#ppt_x"/>
                                              </p:val>
                                            </p:tav>
                                          </p:tavLst>
                                        </p:anim>
                                        <p:anim calcmode="lin" valueType="num" p14:bounceEnd="58000">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58000" fill="hold" grpId="0" nodeType="afterEffect" p14:presetBounceEnd="58000">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14:bounceEnd="58000">
                                          <p:cBhvr additive="base">
                                            <p:cTn id="12" dur="1250" fill="hold"/>
                                            <p:tgtEl>
                                              <p:spTgt spid="7"/>
                                            </p:tgtEl>
                                            <p:attrNameLst>
                                              <p:attrName>ppt_x</p:attrName>
                                            </p:attrNameLst>
                                          </p:cBhvr>
                                          <p:tavLst>
                                            <p:tav tm="0">
                                              <p:val>
                                                <p:strVal val="0-#ppt_w/2"/>
                                              </p:val>
                                            </p:tav>
                                            <p:tav tm="100000">
                                              <p:val>
                                                <p:strVal val="#ppt_x"/>
                                              </p:val>
                                            </p:tav>
                                          </p:tavLst>
                                        </p:anim>
                                        <p:anim calcmode="lin" valueType="num" p14:bounceEnd="58000">
                                          <p:cBhvr additive="base">
                                            <p:cTn id="13" dur="1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58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250" fill="hold"/>
                                            <p:tgtEl>
                                              <p:spTgt spid="7"/>
                                            </p:tgtEl>
                                            <p:attrNameLst>
                                              <p:attrName>ppt_x</p:attrName>
                                            </p:attrNameLst>
                                          </p:cBhvr>
                                          <p:tavLst>
                                            <p:tav tm="0">
                                              <p:val>
                                                <p:strVal val="0-#ppt_w/2"/>
                                              </p:val>
                                            </p:tav>
                                            <p:tav tm="100000">
                                              <p:val>
                                                <p:strVal val="#ppt_x"/>
                                              </p:val>
                                            </p:tav>
                                          </p:tavLst>
                                        </p:anim>
                                        <p:anim calcmode="lin" valueType="num">
                                          <p:cBhvr additive="base">
                                            <p:cTn id="13" dur="1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3A650-2755-488B-8943-57FA55E600CF}"/>
              </a:ext>
            </a:extLst>
          </p:cNvPr>
          <p:cNvSpPr>
            <a:spLocks noGrp="1"/>
          </p:cNvSpPr>
          <p:nvPr>
            <p:ph type="title"/>
          </p:nvPr>
        </p:nvSpPr>
        <p:spPr/>
        <p:txBody>
          <a:bodyPr>
            <a:normAutofit/>
          </a:bodyPr>
          <a:lstStyle/>
          <a:p>
            <a:r>
              <a:rPr lang="zh-CN" altLang="en-US" sz="1800" dirty="0"/>
              <a:t>分工</a:t>
            </a:r>
          </a:p>
        </p:txBody>
      </p:sp>
      <p:graphicFrame>
        <p:nvGraphicFramePr>
          <p:cNvPr id="3" name="表格 2">
            <a:extLst>
              <a:ext uri="{FF2B5EF4-FFF2-40B4-BE49-F238E27FC236}">
                <a16:creationId xmlns:a16="http://schemas.microsoft.com/office/drawing/2014/main" id="{FC2EA497-6C7E-417A-AF1D-95E0AADBF97A}"/>
              </a:ext>
            </a:extLst>
          </p:cNvPr>
          <p:cNvGraphicFramePr>
            <a:graphicFrameLocks noGrp="1"/>
          </p:cNvGraphicFramePr>
          <p:nvPr>
            <p:extLst>
              <p:ext uri="{D42A27DB-BD31-4B8C-83A1-F6EECF244321}">
                <p14:modId xmlns:p14="http://schemas.microsoft.com/office/powerpoint/2010/main" val="2420083541"/>
              </p:ext>
            </p:extLst>
          </p:nvPr>
        </p:nvGraphicFramePr>
        <p:xfrm>
          <a:off x="1375051" y="1203960"/>
          <a:ext cx="9065088" cy="4820920"/>
        </p:xfrm>
        <a:graphic>
          <a:graphicData uri="http://schemas.openxmlformats.org/drawingml/2006/table">
            <a:tbl>
              <a:tblPr firstRow="1" bandRow="1">
                <a:tableStyleId>{5C22544A-7EE6-4342-B048-85BDC9FD1C3A}</a:tableStyleId>
              </a:tblPr>
              <a:tblGrid>
                <a:gridCol w="2266272">
                  <a:extLst>
                    <a:ext uri="{9D8B030D-6E8A-4147-A177-3AD203B41FA5}">
                      <a16:colId xmlns:a16="http://schemas.microsoft.com/office/drawing/2014/main" val="1863512985"/>
                    </a:ext>
                  </a:extLst>
                </a:gridCol>
                <a:gridCol w="2266272">
                  <a:extLst>
                    <a:ext uri="{9D8B030D-6E8A-4147-A177-3AD203B41FA5}">
                      <a16:colId xmlns:a16="http://schemas.microsoft.com/office/drawing/2014/main" val="3310342596"/>
                    </a:ext>
                  </a:extLst>
                </a:gridCol>
                <a:gridCol w="2266272">
                  <a:extLst>
                    <a:ext uri="{9D8B030D-6E8A-4147-A177-3AD203B41FA5}">
                      <a16:colId xmlns:a16="http://schemas.microsoft.com/office/drawing/2014/main" val="1420173019"/>
                    </a:ext>
                  </a:extLst>
                </a:gridCol>
                <a:gridCol w="2266272">
                  <a:extLst>
                    <a:ext uri="{9D8B030D-6E8A-4147-A177-3AD203B41FA5}">
                      <a16:colId xmlns:a16="http://schemas.microsoft.com/office/drawing/2014/main" val="786243091"/>
                    </a:ext>
                  </a:extLst>
                </a:gridCol>
              </a:tblGrid>
              <a:tr h="370840">
                <a:tc>
                  <a:txBody>
                    <a:bodyPr/>
                    <a:lstStyle/>
                    <a:p>
                      <a:r>
                        <a:rPr lang="zh-CN" altLang="en-US" dirty="0"/>
                        <a:t>功能</a:t>
                      </a:r>
                    </a:p>
                  </a:txBody>
                  <a:tcPr/>
                </a:tc>
                <a:tc>
                  <a:txBody>
                    <a:bodyPr/>
                    <a:lstStyle/>
                    <a:p>
                      <a:r>
                        <a:rPr lang="zh-CN" altLang="en-US" dirty="0"/>
                        <a:t>设计</a:t>
                      </a:r>
                    </a:p>
                  </a:txBody>
                  <a:tcPr/>
                </a:tc>
                <a:tc>
                  <a:txBody>
                    <a:bodyPr/>
                    <a:lstStyle/>
                    <a:p>
                      <a:r>
                        <a:rPr lang="zh-CN" altLang="en-US" dirty="0"/>
                        <a:t>实现</a:t>
                      </a:r>
                    </a:p>
                  </a:txBody>
                  <a:tcPr/>
                </a:tc>
                <a:tc>
                  <a:txBody>
                    <a:bodyPr/>
                    <a:lstStyle/>
                    <a:p>
                      <a:r>
                        <a:rPr lang="zh-CN" altLang="en-US" dirty="0"/>
                        <a:t>测试</a:t>
                      </a:r>
                    </a:p>
                  </a:txBody>
                  <a:tcPr/>
                </a:tc>
                <a:extLst>
                  <a:ext uri="{0D108BD9-81ED-4DB2-BD59-A6C34878D82A}">
                    <a16:rowId xmlns:a16="http://schemas.microsoft.com/office/drawing/2014/main" val="950753295"/>
                  </a:ext>
                </a:extLst>
              </a:tr>
              <a:tr h="370840">
                <a:tc>
                  <a:txBody>
                    <a:bodyPr/>
                    <a:lstStyle/>
                    <a:p>
                      <a:r>
                        <a:rPr lang="zh-CN" altLang="en-US" dirty="0"/>
                        <a:t>注册登录</a:t>
                      </a:r>
                    </a:p>
                  </a:txBody>
                  <a:tcPr/>
                </a:tc>
                <a:tc>
                  <a:txBody>
                    <a:bodyPr/>
                    <a:lstStyle/>
                    <a:p>
                      <a:r>
                        <a:rPr lang="zh-CN" altLang="en-US" dirty="0"/>
                        <a:t>陈杰</a:t>
                      </a:r>
                    </a:p>
                  </a:txBody>
                  <a:tcPr/>
                </a:tc>
                <a:tc>
                  <a:txBody>
                    <a:bodyPr/>
                    <a:lstStyle/>
                    <a:p>
                      <a:r>
                        <a:rPr lang="zh-CN" altLang="en-US" dirty="0"/>
                        <a:t>陈传岭</a:t>
                      </a:r>
                    </a:p>
                  </a:txBody>
                  <a:tcPr/>
                </a:tc>
                <a:tc>
                  <a:txBody>
                    <a:bodyPr/>
                    <a:lstStyle/>
                    <a:p>
                      <a:r>
                        <a:rPr lang="zh-CN" altLang="en-US" dirty="0"/>
                        <a:t>周泽鑫</a:t>
                      </a:r>
                    </a:p>
                  </a:txBody>
                  <a:tcPr/>
                </a:tc>
                <a:extLst>
                  <a:ext uri="{0D108BD9-81ED-4DB2-BD59-A6C34878D82A}">
                    <a16:rowId xmlns:a16="http://schemas.microsoft.com/office/drawing/2014/main" val="1760733903"/>
                  </a:ext>
                </a:extLst>
              </a:tr>
              <a:tr h="370840">
                <a:tc>
                  <a:txBody>
                    <a:bodyPr/>
                    <a:lstStyle/>
                    <a:p>
                      <a:r>
                        <a:rPr lang="zh-CN" altLang="en-US" dirty="0"/>
                        <a:t>主页显示</a:t>
                      </a:r>
                    </a:p>
                  </a:txBody>
                  <a:tcPr/>
                </a:tc>
                <a:tc>
                  <a:txBody>
                    <a:bodyPr/>
                    <a:lstStyle/>
                    <a:p>
                      <a:r>
                        <a:rPr lang="zh-CN" altLang="en-US" dirty="0"/>
                        <a:t>陈杰</a:t>
                      </a:r>
                    </a:p>
                  </a:txBody>
                  <a:tcPr/>
                </a:tc>
                <a:tc>
                  <a:txBody>
                    <a:bodyPr/>
                    <a:lstStyle/>
                    <a:p>
                      <a:r>
                        <a:rPr lang="zh-CN" altLang="en-US" dirty="0"/>
                        <a:t>陈传岭</a:t>
                      </a:r>
                    </a:p>
                  </a:txBody>
                  <a:tcPr/>
                </a:tc>
                <a:tc>
                  <a:txBody>
                    <a:bodyPr/>
                    <a:lstStyle/>
                    <a:p>
                      <a:r>
                        <a:rPr lang="zh-CN" altLang="en-US" dirty="0"/>
                        <a:t>周泽鑫</a:t>
                      </a:r>
                    </a:p>
                  </a:txBody>
                  <a:tcPr/>
                </a:tc>
                <a:extLst>
                  <a:ext uri="{0D108BD9-81ED-4DB2-BD59-A6C34878D82A}">
                    <a16:rowId xmlns:a16="http://schemas.microsoft.com/office/drawing/2014/main" val="460008407"/>
                  </a:ext>
                </a:extLst>
              </a:tr>
              <a:tr h="370840">
                <a:tc>
                  <a:txBody>
                    <a:bodyPr/>
                    <a:lstStyle/>
                    <a:p>
                      <a:r>
                        <a:rPr lang="zh-CN" altLang="en-US" dirty="0"/>
                        <a:t>书籍显示</a:t>
                      </a:r>
                    </a:p>
                  </a:txBody>
                  <a:tcPr/>
                </a:tc>
                <a:tc>
                  <a:txBody>
                    <a:bodyPr/>
                    <a:lstStyle/>
                    <a:p>
                      <a:r>
                        <a:rPr lang="zh-CN" altLang="en-US" dirty="0"/>
                        <a:t>陈传岭</a:t>
                      </a:r>
                    </a:p>
                  </a:txBody>
                  <a:tcPr/>
                </a:tc>
                <a:tc>
                  <a:txBody>
                    <a:bodyPr/>
                    <a:lstStyle/>
                    <a:p>
                      <a:r>
                        <a:rPr lang="zh-CN" altLang="en-US" dirty="0"/>
                        <a:t>陈杰</a:t>
                      </a:r>
                    </a:p>
                  </a:txBody>
                  <a:tcPr/>
                </a:tc>
                <a:tc>
                  <a:txBody>
                    <a:bodyPr/>
                    <a:lstStyle/>
                    <a:p>
                      <a:r>
                        <a:rPr lang="zh-CN" altLang="en-US" dirty="0"/>
                        <a:t>周泽鑫</a:t>
                      </a:r>
                    </a:p>
                  </a:txBody>
                  <a:tcPr/>
                </a:tc>
                <a:extLst>
                  <a:ext uri="{0D108BD9-81ED-4DB2-BD59-A6C34878D82A}">
                    <a16:rowId xmlns:a16="http://schemas.microsoft.com/office/drawing/2014/main" val="3292255368"/>
                  </a:ext>
                </a:extLst>
              </a:tr>
              <a:tr h="370840">
                <a:tc>
                  <a:txBody>
                    <a:bodyPr/>
                    <a:lstStyle/>
                    <a:p>
                      <a:r>
                        <a:rPr lang="zh-CN" altLang="en-US" dirty="0"/>
                        <a:t>评论</a:t>
                      </a:r>
                    </a:p>
                  </a:txBody>
                  <a:tcPr/>
                </a:tc>
                <a:tc>
                  <a:txBody>
                    <a:bodyPr/>
                    <a:lstStyle/>
                    <a:p>
                      <a:r>
                        <a:rPr lang="zh-CN" altLang="en-US" dirty="0"/>
                        <a:t>陈传岭</a:t>
                      </a:r>
                    </a:p>
                  </a:txBody>
                  <a:tcPr/>
                </a:tc>
                <a:tc>
                  <a:txBody>
                    <a:bodyPr/>
                    <a:lstStyle/>
                    <a:p>
                      <a:r>
                        <a:rPr lang="zh-CN" altLang="en-US" dirty="0"/>
                        <a:t>陈杰</a:t>
                      </a:r>
                    </a:p>
                  </a:txBody>
                  <a:tcPr/>
                </a:tc>
                <a:tc>
                  <a:txBody>
                    <a:bodyPr/>
                    <a:lstStyle/>
                    <a:p>
                      <a:r>
                        <a:rPr lang="zh-CN" altLang="en-US" dirty="0"/>
                        <a:t>周泽鑫</a:t>
                      </a:r>
                    </a:p>
                  </a:txBody>
                  <a:tcPr/>
                </a:tc>
                <a:extLst>
                  <a:ext uri="{0D108BD9-81ED-4DB2-BD59-A6C34878D82A}">
                    <a16:rowId xmlns:a16="http://schemas.microsoft.com/office/drawing/2014/main" val="1908575643"/>
                  </a:ext>
                </a:extLst>
              </a:tr>
              <a:tr h="370840">
                <a:tc>
                  <a:txBody>
                    <a:bodyPr/>
                    <a:lstStyle/>
                    <a:p>
                      <a:r>
                        <a:rPr lang="zh-CN" altLang="en-US" dirty="0"/>
                        <a:t>用户管理</a:t>
                      </a:r>
                    </a:p>
                  </a:txBody>
                  <a:tcPr/>
                </a:tc>
                <a:tc>
                  <a:txBody>
                    <a:bodyPr/>
                    <a:lstStyle/>
                    <a:p>
                      <a:r>
                        <a:rPr lang="zh-CN" altLang="en-US" dirty="0"/>
                        <a:t>陈传岭</a:t>
                      </a:r>
                    </a:p>
                  </a:txBody>
                  <a:tcPr/>
                </a:tc>
                <a:tc>
                  <a:txBody>
                    <a:bodyPr/>
                    <a:lstStyle/>
                    <a:p>
                      <a:r>
                        <a:rPr lang="zh-CN" altLang="en-US" dirty="0"/>
                        <a:t>周泽鑫</a:t>
                      </a:r>
                    </a:p>
                  </a:txBody>
                  <a:tcPr/>
                </a:tc>
                <a:tc>
                  <a:txBody>
                    <a:bodyPr/>
                    <a:lstStyle/>
                    <a:p>
                      <a:r>
                        <a:rPr lang="zh-CN" altLang="en-US" dirty="0"/>
                        <a:t>陈杰</a:t>
                      </a:r>
                    </a:p>
                  </a:txBody>
                  <a:tcPr/>
                </a:tc>
                <a:extLst>
                  <a:ext uri="{0D108BD9-81ED-4DB2-BD59-A6C34878D82A}">
                    <a16:rowId xmlns:a16="http://schemas.microsoft.com/office/drawing/2014/main" val="3118478358"/>
                  </a:ext>
                </a:extLst>
              </a:tr>
              <a:tr h="370840">
                <a:tc>
                  <a:txBody>
                    <a:bodyPr/>
                    <a:lstStyle/>
                    <a:p>
                      <a:r>
                        <a:rPr lang="zh-CN" altLang="en-US" dirty="0"/>
                        <a:t>书籍管理</a:t>
                      </a:r>
                    </a:p>
                  </a:txBody>
                  <a:tcPr/>
                </a:tc>
                <a:tc>
                  <a:txBody>
                    <a:bodyPr/>
                    <a:lstStyle/>
                    <a:p>
                      <a:r>
                        <a:rPr lang="zh-CN" altLang="en-US" dirty="0"/>
                        <a:t>陈传岭</a:t>
                      </a:r>
                    </a:p>
                  </a:txBody>
                  <a:tcPr/>
                </a:tc>
                <a:tc>
                  <a:txBody>
                    <a:bodyPr/>
                    <a:lstStyle/>
                    <a:p>
                      <a:r>
                        <a:rPr lang="zh-CN" altLang="en-US" dirty="0"/>
                        <a:t>周泽鑫</a:t>
                      </a:r>
                    </a:p>
                  </a:txBody>
                  <a:tcPr/>
                </a:tc>
                <a:tc>
                  <a:txBody>
                    <a:bodyPr/>
                    <a:lstStyle/>
                    <a:p>
                      <a:r>
                        <a:rPr lang="zh-CN" altLang="en-US" dirty="0"/>
                        <a:t>陈杰</a:t>
                      </a:r>
                    </a:p>
                  </a:txBody>
                  <a:tcPr/>
                </a:tc>
                <a:extLst>
                  <a:ext uri="{0D108BD9-81ED-4DB2-BD59-A6C34878D82A}">
                    <a16:rowId xmlns:a16="http://schemas.microsoft.com/office/drawing/2014/main" val="4088242079"/>
                  </a:ext>
                </a:extLst>
              </a:tr>
              <a:tr h="370840">
                <a:tc>
                  <a:txBody>
                    <a:bodyPr/>
                    <a:lstStyle/>
                    <a:p>
                      <a:r>
                        <a:rPr lang="zh-CN" altLang="en-US" dirty="0"/>
                        <a:t>添加书籍</a:t>
                      </a:r>
                    </a:p>
                  </a:txBody>
                  <a:tcPr/>
                </a:tc>
                <a:tc>
                  <a:txBody>
                    <a:bodyPr/>
                    <a:lstStyle/>
                    <a:p>
                      <a:r>
                        <a:rPr lang="zh-CN" altLang="en-US" dirty="0"/>
                        <a:t>陈杰</a:t>
                      </a:r>
                    </a:p>
                  </a:txBody>
                  <a:tcPr/>
                </a:tc>
                <a:tc>
                  <a:txBody>
                    <a:bodyPr/>
                    <a:lstStyle/>
                    <a:p>
                      <a:r>
                        <a:rPr lang="zh-CN" altLang="en-US" dirty="0"/>
                        <a:t>周泽鑫</a:t>
                      </a:r>
                    </a:p>
                  </a:txBody>
                  <a:tcPr/>
                </a:tc>
                <a:tc>
                  <a:txBody>
                    <a:bodyPr/>
                    <a:lstStyle/>
                    <a:p>
                      <a:r>
                        <a:rPr lang="zh-CN" altLang="en-US" dirty="0"/>
                        <a:t>陈传岭</a:t>
                      </a:r>
                    </a:p>
                  </a:txBody>
                  <a:tcPr/>
                </a:tc>
                <a:extLst>
                  <a:ext uri="{0D108BD9-81ED-4DB2-BD59-A6C34878D82A}">
                    <a16:rowId xmlns:a16="http://schemas.microsoft.com/office/drawing/2014/main" val="472120835"/>
                  </a:ext>
                </a:extLst>
              </a:tr>
              <a:tr h="370840">
                <a:tc>
                  <a:txBody>
                    <a:bodyPr/>
                    <a:lstStyle/>
                    <a:p>
                      <a:r>
                        <a:rPr lang="zh-CN" altLang="en-US" dirty="0"/>
                        <a:t>搜索</a:t>
                      </a:r>
                    </a:p>
                  </a:txBody>
                  <a:tcPr/>
                </a:tc>
                <a:tc>
                  <a:txBody>
                    <a:bodyPr/>
                    <a:lstStyle/>
                    <a:p>
                      <a:r>
                        <a:rPr lang="zh-CN" altLang="en-US" dirty="0"/>
                        <a:t>周泽鑫</a:t>
                      </a:r>
                    </a:p>
                  </a:txBody>
                  <a:tcPr/>
                </a:tc>
                <a:tc>
                  <a:txBody>
                    <a:bodyPr/>
                    <a:lstStyle/>
                    <a:p>
                      <a:r>
                        <a:rPr lang="zh-CN" altLang="en-US" dirty="0"/>
                        <a:t>陈传岭</a:t>
                      </a:r>
                    </a:p>
                  </a:txBody>
                  <a:tcPr/>
                </a:tc>
                <a:tc>
                  <a:txBody>
                    <a:bodyPr/>
                    <a:lstStyle/>
                    <a:p>
                      <a:r>
                        <a:rPr lang="zh-CN" altLang="en-US" dirty="0"/>
                        <a:t>陈杰</a:t>
                      </a:r>
                    </a:p>
                  </a:txBody>
                  <a:tcPr/>
                </a:tc>
                <a:extLst>
                  <a:ext uri="{0D108BD9-81ED-4DB2-BD59-A6C34878D82A}">
                    <a16:rowId xmlns:a16="http://schemas.microsoft.com/office/drawing/2014/main" val="899169606"/>
                  </a:ext>
                </a:extLst>
              </a:tr>
              <a:tr h="370840">
                <a:tc>
                  <a:txBody>
                    <a:bodyPr/>
                    <a:lstStyle/>
                    <a:p>
                      <a:r>
                        <a:rPr lang="zh-CN" altLang="en-US" dirty="0"/>
                        <a:t>个人中心</a:t>
                      </a:r>
                    </a:p>
                  </a:txBody>
                  <a:tcPr/>
                </a:tc>
                <a:tc>
                  <a:txBody>
                    <a:bodyPr/>
                    <a:lstStyle/>
                    <a:p>
                      <a:r>
                        <a:rPr lang="zh-CN" altLang="en-US" dirty="0"/>
                        <a:t>周泽鑫</a:t>
                      </a:r>
                    </a:p>
                  </a:txBody>
                  <a:tcPr/>
                </a:tc>
                <a:tc>
                  <a:txBody>
                    <a:bodyPr/>
                    <a:lstStyle/>
                    <a:p>
                      <a:r>
                        <a:rPr lang="zh-CN" altLang="en-US" dirty="0"/>
                        <a:t>陈传岭</a:t>
                      </a:r>
                    </a:p>
                  </a:txBody>
                  <a:tcPr/>
                </a:tc>
                <a:tc>
                  <a:txBody>
                    <a:bodyPr/>
                    <a:lstStyle/>
                    <a:p>
                      <a:r>
                        <a:rPr lang="zh-CN" altLang="en-US" dirty="0"/>
                        <a:t>陈杰</a:t>
                      </a:r>
                    </a:p>
                  </a:txBody>
                  <a:tcPr/>
                </a:tc>
                <a:extLst>
                  <a:ext uri="{0D108BD9-81ED-4DB2-BD59-A6C34878D82A}">
                    <a16:rowId xmlns:a16="http://schemas.microsoft.com/office/drawing/2014/main" val="3950361007"/>
                  </a:ext>
                </a:extLst>
              </a:tr>
              <a:tr h="370840">
                <a:tc>
                  <a:txBody>
                    <a:bodyPr/>
                    <a:lstStyle/>
                    <a:p>
                      <a:r>
                        <a:rPr lang="zh-CN" altLang="en-US" dirty="0"/>
                        <a:t>用户申请</a:t>
                      </a:r>
                    </a:p>
                  </a:txBody>
                  <a:tcPr/>
                </a:tc>
                <a:tc>
                  <a:txBody>
                    <a:bodyPr/>
                    <a:lstStyle/>
                    <a:p>
                      <a:r>
                        <a:rPr lang="zh-CN" altLang="en-US" dirty="0"/>
                        <a:t>周泽鑫</a:t>
                      </a:r>
                    </a:p>
                  </a:txBody>
                  <a:tcPr/>
                </a:tc>
                <a:tc>
                  <a:txBody>
                    <a:bodyPr/>
                    <a:lstStyle/>
                    <a:p>
                      <a:r>
                        <a:rPr lang="zh-CN" altLang="en-US" dirty="0"/>
                        <a:t>陈传岭</a:t>
                      </a:r>
                    </a:p>
                  </a:txBody>
                  <a:tcPr/>
                </a:tc>
                <a:tc>
                  <a:txBody>
                    <a:bodyPr/>
                    <a:lstStyle/>
                    <a:p>
                      <a:r>
                        <a:rPr lang="zh-CN" altLang="en-US" dirty="0"/>
                        <a:t>陈杰</a:t>
                      </a:r>
                    </a:p>
                  </a:txBody>
                  <a:tcPr/>
                </a:tc>
                <a:extLst>
                  <a:ext uri="{0D108BD9-81ED-4DB2-BD59-A6C34878D82A}">
                    <a16:rowId xmlns:a16="http://schemas.microsoft.com/office/drawing/2014/main" val="532020746"/>
                  </a:ext>
                </a:extLst>
              </a:tr>
              <a:tr h="370840">
                <a:tc>
                  <a:txBody>
                    <a:bodyPr/>
                    <a:lstStyle/>
                    <a:p>
                      <a:r>
                        <a:rPr lang="zh-CN" altLang="en-US" dirty="0"/>
                        <a:t>数据库连接</a:t>
                      </a:r>
                    </a:p>
                  </a:txBody>
                  <a:tcPr/>
                </a:tc>
                <a:tc>
                  <a:txBody>
                    <a:bodyPr/>
                    <a:lstStyle/>
                    <a:p>
                      <a:endParaRPr lang="zh-CN" altLang="en-US" dirty="0"/>
                    </a:p>
                  </a:txBody>
                  <a:tcPr/>
                </a:tc>
                <a:tc>
                  <a:txBody>
                    <a:bodyPr/>
                    <a:lstStyle/>
                    <a:p>
                      <a:r>
                        <a:rPr lang="zh-CN" altLang="en-US" dirty="0"/>
                        <a:t>陈传岭</a:t>
                      </a:r>
                    </a:p>
                  </a:txBody>
                  <a:tcPr/>
                </a:tc>
                <a:tc>
                  <a:txBody>
                    <a:bodyPr/>
                    <a:lstStyle/>
                    <a:p>
                      <a:endParaRPr lang="zh-CN" altLang="en-US" dirty="0"/>
                    </a:p>
                  </a:txBody>
                  <a:tcPr/>
                </a:tc>
                <a:extLst>
                  <a:ext uri="{0D108BD9-81ED-4DB2-BD59-A6C34878D82A}">
                    <a16:rowId xmlns:a16="http://schemas.microsoft.com/office/drawing/2014/main" val="3582651750"/>
                  </a:ext>
                </a:extLst>
              </a:tr>
              <a:tr h="370840">
                <a:tc>
                  <a:txBody>
                    <a:bodyPr/>
                    <a:lstStyle/>
                    <a:p>
                      <a:r>
                        <a:rPr lang="zh-CN" altLang="en-US" dirty="0"/>
                        <a:t>服务器搭建</a:t>
                      </a:r>
                    </a:p>
                  </a:txBody>
                  <a:tcPr/>
                </a:tc>
                <a:tc>
                  <a:txBody>
                    <a:bodyPr/>
                    <a:lstStyle/>
                    <a:p>
                      <a:endParaRPr lang="zh-CN" altLang="en-US" dirty="0"/>
                    </a:p>
                  </a:txBody>
                  <a:tcPr/>
                </a:tc>
                <a:tc>
                  <a:txBody>
                    <a:bodyPr/>
                    <a:lstStyle/>
                    <a:p>
                      <a:r>
                        <a:rPr lang="zh-CN" altLang="en-US" dirty="0"/>
                        <a:t>周泽鑫</a:t>
                      </a:r>
                    </a:p>
                  </a:txBody>
                  <a:tcPr/>
                </a:tc>
                <a:tc>
                  <a:txBody>
                    <a:bodyPr/>
                    <a:lstStyle/>
                    <a:p>
                      <a:endParaRPr lang="zh-CN" altLang="en-US" dirty="0"/>
                    </a:p>
                  </a:txBody>
                  <a:tcPr/>
                </a:tc>
                <a:extLst>
                  <a:ext uri="{0D108BD9-81ED-4DB2-BD59-A6C34878D82A}">
                    <a16:rowId xmlns:a16="http://schemas.microsoft.com/office/drawing/2014/main" val="2999460588"/>
                  </a:ext>
                </a:extLst>
              </a:tr>
            </a:tbl>
          </a:graphicData>
        </a:graphic>
      </p:graphicFrame>
    </p:spTree>
    <p:extLst>
      <p:ext uri="{BB962C8B-B14F-4D97-AF65-F5344CB8AC3E}">
        <p14:creationId xmlns:p14="http://schemas.microsoft.com/office/powerpoint/2010/main" val="226247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A1DB8133-1196-42C6-94A2-9DF32DF00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57" y="0"/>
            <a:ext cx="9867206" cy="62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96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B</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项目进行工作</a:t>
            </a:r>
          </a:p>
        </p:txBody>
      </p:sp>
      <p:sp>
        <p:nvSpPr>
          <p:cNvPr id="4" name="矩形 3"/>
          <p:cNvSpPr/>
          <p:nvPr/>
        </p:nvSpPr>
        <p:spPr>
          <a:xfrm>
            <a:off x="4247408" y="4722956"/>
            <a:ext cx="3697184" cy="461665"/>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项目设计、伪代码</a:t>
            </a:r>
            <a:endPar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规范等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32053928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dirty="0"/>
              <a:t>PDL</a:t>
            </a:r>
            <a:endParaRPr lang="zh-CN" altLang="en-US" sz="1800" dirty="0"/>
          </a:p>
        </p:txBody>
      </p:sp>
      <p:sp>
        <p:nvSpPr>
          <p:cNvPr id="3" name="矩形 2">
            <a:extLst>
              <a:ext uri="{FF2B5EF4-FFF2-40B4-BE49-F238E27FC236}">
                <a16:creationId xmlns:a16="http://schemas.microsoft.com/office/drawing/2014/main" id="{7E9C68E0-BCA1-4637-AEFB-89D5AD1A10A4}"/>
              </a:ext>
            </a:extLst>
          </p:cNvPr>
          <p:cNvSpPr/>
          <p:nvPr/>
        </p:nvSpPr>
        <p:spPr>
          <a:xfrm>
            <a:off x="819150" y="1044488"/>
            <a:ext cx="6096000" cy="3108543"/>
          </a:xfrm>
          <a:prstGeom prst="rect">
            <a:avLst/>
          </a:prstGeom>
        </p:spPr>
        <p:txBody>
          <a:bodyPr>
            <a:spAutoFit/>
          </a:bodyPr>
          <a:lstStyle/>
          <a:p>
            <a:pPr algn="just">
              <a:spcAft>
                <a:spcPts val="0"/>
              </a:spcAft>
            </a:pPr>
            <a:r>
              <a:rPr lang="zh-CN" altLang="zh-CN" sz="1600" kern="100" dirty="0">
                <a:latin typeface="Times New Roman" panose="02020603050405020304" pitchFamily="18" charset="0"/>
              </a:rPr>
              <a:t>登录： </a:t>
            </a:r>
          </a:p>
          <a:p>
            <a:pPr algn="just">
              <a:spcAft>
                <a:spcPts val="0"/>
              </a:spcAft>
            </a:pPr>
            <a:r>
              <a:rPr lang="en-US" altLang="zh-CN" sz="1600" kern="100" dirty="0">
                <a:latin typeface="Times New Roman" panose="02020603050405020304" pitchFamily="18" charset="0"/>
              </a:rPr>
              <a:t>Input </a:t>
            </a:r>
            <a:r>
              <a:rPr lang="en-US" altLang="zh-CN" sz="1600" kern="100" dirty="0" err="1">
                <a:latin typeface="Times New Roman" panose="02020603050405020304" pitchFamily="18" charset="0"/>
              </a:rPr>
              <a:t>number,password</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Match=0</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Do while</a:t>
            </a:r>
            <a:r>
              <a:rPr lang="zh-CN" altLang="zh-CN" sz="1600" kern="100" dirty="0">
                <a:latin typeface="Times New Roman" panose="02020603050405020304" pitchFamily="18" charset="0"/>
              </a:rPr>
              <a:t>账号</a:t>
            </a:r>
            <a:r>
              <a:rPr lang="en-US" altLang="zh-CN" sz="1600" kern="100" dirty="0">
                <a:latin typeface="Times New Roman" panose="02020603050405020304" pitchFamily="18" charset="0"/>
              </a:rPr>
              <a:t>==number</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Secret=</a:t>
            </a:r>
            <a:r>
              <a:rPr lang="zh-CN" altLang="zh-CN" sz="1600" kern="100" dirty="0">
                <a:latin typeface="Times New Roman" panose="02020603050405020304" pitchFamily="18" charset="0"/>
              </a:rPr>
              <a:t>密码</a:t>
            </a:r>
          </a:p>
          <a:p>
            <a:pPr algn="just">
              <a:spcAft>
                <a:spcPts val="0"/>
              </a:spcAft>
            </a:pPr>
            <a:r>
              <a:rPr lang="en-US" altLang="zh-CN" sz="1600" kern="100" dirty="0">
                <a:latin typeface="Times New Roman" panose="02020603050405020304" pitchFamily="18" charset="0"/>
              </a:rPr>
              <a:t>End</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If</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password==</a:t>
            </a:r>
            <a:r>
              <a:rPr lang="zh-CN" altLang="zh-CN" sz="1600" kern="100" dirty="0">
                <a:latin typeface="Times New Roman" panose="02020603050405020304" pitchFamily="18" charset="0"/>
              </a:rPr>
              <a:t>密码）</a:t>
            </a:r>
          </a:p>
          <a:p>
            <a:pPr algn="just">
              <a:spcAft>
                <a:spcPts val="0"/>
              </a:spcAft>
            </a:pPr>
            <a:r>
              <a:rPr lang="en-US" altLang="zh-CN" sz="1600" kern="100" dirty="0">
                <a:latin typeface="Times New Roman" panose="02020603050405020304" pitchFamily="18" charset="0"/>
              </a:rPr>
              <a:t>Then Match=1</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If(match==1)</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Then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登陆成功</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Else</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账号或者密码错误；</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p:txBody>
      </p:sp>
      <p:sp>
        <p:nvSpPr>
          <p:cNvPr id="4" name="矩形 3">
            <a:extLst>
              <a:ext uri="{FF2B5EF4-FFF2-40B4-BE49-F238E27FC236}">
                <a16:creationId xmlns:a16="http://schemas.microsoft.com/office/drawing/2014/main" id="{3E62A6EB-6FF8-4785-9C8F-42ABF51D0B9C}"/>
              </a:ext>
            </a:extLst>
          </p:cNvPr>
          <p:cNvSpPr/>
          <p:nvPr/>
        </p:nvSpPr>
        <p:spPr>
          <a:xfrm>
            <a:off x="6362700" y="1703469"/>
            <a:ext cx="6096000" cy="4247317"/>
          </a:xfrm>
          <a:prstGeom prst="rect">
            <a:avLst/>
          </a:prstGeom>
        </p:spPr>
        <p:txBody>
          <a:bodyPr>
            <a:spAutoFit/>
          </a:bodyPr>
          <a:lstStyle/>
          <a:p>
            <a:pPr algn="just">
              <a:spcAft>
                <a:spcPts val="0"/>
              </a:spcAft>
            </a:pPr>
            <a:r>
              <a:rPr lang="en-US" altLang="zh-CN" kern="100" dirty="0">
                <a:latin typeface="Times New Roman" panose="02020603050405020304" pitchFamily="18" charset="0"/>
              </a:rPr>
              <a:t>PDL</a:t>
            </a:r>
            <a:r>
              <a:rPr lang="zh-CN" altLang="zh-CN" kern="100" dirty="0">
                <a:latin typeface="Times New Roman" panose="02020603050405020304" pitchFamily="18" charset="0"/>
              </a:rPr>
              <a:t>伪代码：</a:t>
            </a:r>
          </a:p>
          <a:p>
            <a:pPr algn="just">
              <a:spcAft>
                <a:spcPts val="0"/>
              </a:spcAft>
            </a:pPr>
            <a:r>
              <a:rPr lang="en-US" altLang="zh-CN" kern="100" dirty="0">
                <a:latin typeface="Times New Roman" panose="02020603050405020304" pitchFamily="18" charset="0"/>
              </a:rPr>
              <a:t>Input number</a:t>
            </a:r>
            <a:r>
              <a:rPr lang="zh-CN" altLang="zh-CN" kern="100" dirty="0">
                <a:latin typeface="Times New Roman" panose="02020603050405020304" pitchFamily="18" charset="0"/>
              </a:rPr>
              <a:t>，</a:t>
            </a:r>
            <a:r>
              <a:rPr lang="en-US" altLang="zh-CN" kern="100" dirty="0" err="1">
                <a:latin typeface="Times New Roman" panose="02020603050405020304" pitchFamily="18" charset="0"/>
              </a:rPr>
              <a:t>pwd</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a:t>
            </a:r>
            <a:r>
              <a:rPr lang="zh-CN" altLang="zh-CN" kern="100" dirty="0">
                <a:latin typeface="Times New Roman" panose="02020603050405020304" pitchFamily="18" charset="0"/>
              </a:rPr>
              <a:t>验证</a:t>
            </a:r>
          </a:p>
          <a:p>
            <a:pPr algn="just">
              <a:spcAft>
                <a:spcPts val="0"/>
              </a:spcAft>
            </a:pPr>
            <a:r>
              <a:rPr lang="en-US" altLang="zh-CN" kern="100" dirty="0">
                <a:latin typeface="Times New Roman" panose="02020603050405020304" pitchFamily="18" charset="0"/>
              </a:rPr>
              <a:t>If number ==</a:t>
            </a:r>
            <a:r>
              <a:rPr lang="en-US" altLang="zh-CN" kern="100" dirty="0" err="1">
                <a:latin typeface="Times New Roman" panose="02020603050405020304" pitchFamily="18" charset="0"/>
              </a:rPr>
              <a:t>sql.number</a:t>
            </a:r>
            <a:r>
              <a:rPr lang="en-US" altLang="zh-CN" kern="100" dirty="0">
                <a:latin typeface="Times New Roman" panose="02020603050405020304" pitchFamily="18" charset="0"/>
              </a:rPr>
              <a:t>&amp;&amp;</a:t>
            </a:r>
            <a:r>
              <a:rPr lang="en-US" altLang="zh-CN" kern="100" dirty="0" err="1">
                <a:latin typeface="Times New Roman" panose="02020603050405020304" pitchFamily="18" charset="0"/>
              </a:rPr>
              <a:t>pwd</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sql</a:t>
            </a:r>
            <a:r>
              <a:rPr lang="en-US" altLang="zh-CN" kern="100" dirty="0">
                <a:latin typeface="Times New Roman" panose="02020603050405020304" pitchFamily="18" charset="0"/>
              </a:rPr>
              <a:t>. </a:t>
            </a:r>
            <a:r>
              <a:rPr lang="en-US" altLang="zh-CN" kern="100" dirty="0" err="1">
                <a:latin typeface="Times New Roman" panose="02020603050405020304" pitchFamily="18" charset="0"/>
              </a:rPr>
              <a:t>pwd</a:t>
            </a:r>
            <a:endParaRPr lang="zh-CN" altLang="zh-CN" kern="100" dirty="0">
              <a:latin typeface="Times New Roman" panose="02020603050405020304" pitchFamily="18" charset="0"/>
            </a:endParaRPr>
          </a:p>
          <a:p>
            <a:pPr indent="266700" algn="just">
              <a:spcAft>
                <a:spcPts val="0"/>
              </a:spcAft>
            </a:pPr>
            <a:r>
              <a:rPr lang="zh-CN" altLang="zh-CN" kern="100" dirty="0">
                <a:latin typeface="Times New Roman" panose="02020603050405020304" pitchFamily="18" charset="0"/>
              </a:rPr>
              <a:t>进入用户模式，</a:t>
            </a:r>
            <a:r>
              <a:rPr lang="en-US" altLang="zh-CN" kern="100" dirty="0">
                <a:latin typeface="Times New Roman" panose="02020603050405020304" pitchFamily="18" charset="0"/>
              </a:rPr>
              <a:t>flag=1;//</a:t>
            </a:r>
            <a:r>
              <a:rPr lang="zh-CN" altLang="zh-CN" kern="100" dirty="0">
                <a:latin typeface="Times New Roman" panose="02020603050405020304" pitchFamily="18" charset="0"/>
              </a:rPr>
              <a:t>修改密码，</a:t>
            </a:r>
            <a:r>
              <a:rPr lang="en-US" altLang="zh-CN" kern="100" dirty="0">
                <a:latin typeface="Times New Roman" panose="02020603050405020304" pitchFamily="18" charset="0"/>
              </a:rPr>
              <a:t>0</a:t>
            </a:r>
            <a:r>
              <a:rPr lang="zh-CN" altLang="zh-CN" kern="100" dirty="0">
                <a:latin typeface="Times New Roman" panose="02020603050405020304" pitchFamily="18" charset="0"/>
              </a:rPr>
              <a:t>是注册账号</a:t>
            </a:r>
          </a:p>
          <a:p>
            <a:pPr algn="just">
              <a:spcAft>
                <a:spcPts val="0"/>
              </a:spcAft>
            </a:pPr>
            <a:r>
              <a:rPr lang="en-US" altLang="zh-CN" kern="100" dirty="0">
                <a:latin typeface="Times New Roman" panose="02020603050405020304" pitchFamily="18" charset="0"/>
              </a:rPr>
              <a:t>Else </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Return 0//</a:t>
            </a:r>
            <a:r>
              <a:rPr lang="zh-CN" altLang="zh-CN" kern="100" dirty="0">
                <a:latin typeface="Times New Roman" panose="02020603050405020304" pitchFamily="18" charset="0"/>
              </a:rPr>
              <a:t>提示一个账号或密码错误信息</a:t>
            </a:r>
          </a:p>
          <a:p>
            <a:pPr algn="just">
              <a:spcAft>
                <a:spcPts val="0"/>
              </a:spcAft>
            </a:pP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a:t>
            </a:r>
            <a:r>
              <a:rPr lang="zh-CN" altLang="zh-CN" kern="100" dirty="0">
                <a:latin typeface="Times New Roman" panose="02020603050405020304" pitchFamily="18" charset="0"/>
              </a:rPr>
              <a:t>注册账号</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Else if</a:t>
            </a:r>
            <a:r>
              <a:rPr lang="zh-CN" altLang="zh-CN" kern="100" dirty="0">
                <a:latin typeface="Times New Roman" panose="02020603050405020304" pitchFamily="18" charset="0"/>
              </a:rPr>
              <a:t>（</a:t>
            </a:r>
            <a:r>
              <a:rPr lang="en-US" altLang="zh-CN" kern="100" dirty="0" err="1">
                <a:latin typeface="Times New Roman" panose="02020603050405020304" pitchFamily="18" charset="0"/>
              </a:rPr>
              <a:t>yanzheng</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admin.yanzheng</a:t>
            </a:r>
            <a:r>
              <a:rPr lang="en-US" altLang="zh-CN" kern="100" dirty="0">
                <a:latin typeface="Times New Roman" panose="02020603050405020304" pitchFamily="18" charset="0"/>
              </a:rPr>
              <a:t>&amp;&amp;flag==1</a:t>
            </a:r>
            <a:r>
              <a:rPr lang="zh-CN" altLang="zh-CN" kern="100" dirty="0">
                <a:latin typeface="Times New Roman" panose="02020603050405020304" pitchFamily="18" charset="0"/>
              </a:rPr>
              <a:t>）</a:t>
            </a:r>
          </a:p>
          <a:p>
            <a:pPr algn="just">
              <a:spcAft>
                <a:spcPts val="0"/>
              </a:spcAft>
            </a:pPr>
            <a:r>
              <a:rPr lang="en-US" altLang="zh-CN" kern="100" dirty="0">
                <a:latin typeface="Times New Roman" panose="02020603050405020304" pitchFamily="18" charset="0"/>
              </a:rPr>
              <a:t>//</a:t>
            </a:r>
            <a:r>
              <a:rPr lang="zh-CN" altLang="zh-CN" kern="100" dirty="0">
                <a:latin typeface="Times New Roman" panose="02020603050405020304" pitchFamily="18" charset="0"/>
              </a:rPr>
              <a:t>修改密码</a:t>
            </a:r>
          </a:p>
          <a:p>
            <a:pPr algn="just">
              <a:spcAft>
                <a:spcPts val="0"/>
              </a:spcAft>
            </a:pPr>
            <a:r>
              <a:rPr lang="en-US" altLang="zh-CN" kern="100" dirty="0">
                <a:latin typeface="Times New Roman" panose="02020603050405020304" pitchFamily="18" charset="0"/>
              </a:rPr>
              <a:t>{Input </a:t>
            </a:r>
            <a:r>
              <a:rPr lang="en-US" altLang="zh-CN" kern="100" dirty="0" err="1">
                <a:latin typeface="Times New Roman" panose="02020603050405020304" pitchFamily="18" charset="0"/>
              </a:rPr>
              <a:t>new_pwd</a:t>
            </a:r>
            <a:endParaRPr lang="zh-CN" altLang="zh-CN" kern="100" dirty="0">
              <a:latin typeface="Times New Roman" panose="02020603050405020304" pitchFamily="18" charset="0"/>
            </a:endParaRPr>
          </a:p>
          <a:p>
            <a:pPr algn="just">
              <a:spcAft>
                <a:spcPts val="0"/>
              </a:spcAft>
            </a:pPr>
            <a:r>
              <a:rPr lang="en-US" altLang="zh-CN" kern="100" dirty="0" err="1">
                <a:latin typeface="Times New Roman" panose="02020603050405020304" pitchFamily="18" charset="0"/>
              </a:rPr>
              <a:t>Sql</a:t>
            </a:r>
            <a:r>
              <a:rPr lang="en-US" altLang="zh-CN" kern="100" dirty="0">
                <a:latin typeface="Times New Roman" panose="02020603050405020304" pitchFamily="18" charset="0"/>
              </a:rPr>
              <a:t>=’’update </a:t>
            </a:r>
            <a:r>
              <a:rPr lang="en-US" altLang="zh-CN" kern="100" dirty="0" err="1">
                <a:latin typeface="Times New Roman" panose="02020603050405020304" pitchFamily="18" charset="0"/>
              </a:rPr>
              <a:t>user_pwd</a:t>
            </a:r>
            <a:r>
              <a:rPr lang="en-US" altLang="zh-CN" kern="100" dirty="0">
                <a:latin typeface="Times New Roman" panose="02020603050405020304" pitchFamily="18" charset="0"/>
              </a:rPr>
              <a:t> from user where number=</a:t>
            </a:r>
            <a:r>
              <a:rPr lang="en-US" altLang="zh-CN" kern="100" dirty="0" err="1">
                <a:latin typeface="Times New Roman" panose="02020603050405020304" pitchFamily="18" charset="0"/>
              </a:rPr>
              <a:t>user.number</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err="1">
                <a:latin typeface="Times New Roman" panose="02020603050405020304" pitchFamily="18" charset="0"/>
              </a:rPr>
              <a:t>Java.sql.preparestatement</a:t>
            </a:r>
            <a:r>
              <a:rPr lang="en-US" altLang="zh-CN" kern="100" dirty="0">
                <a:latin typeface="Times New Roman" panose="02020603050405020304" pitchFamily="18" charset="0"/>
              </a:rPr>
              <a:t> </a:t>
            </a:r>
            <a:r>
              <a:rPr lang="en-US" altLang="zh-CN" kern="100" dirty="0" err="1">
                <a:latin typeface="Times New Roman" panose="02020603050405020304" pitchFamily="18" charset="0"/>
              </a:rPr>
              <a:t>pst</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conn.preparestatement</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sql</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p:txBody>
      </p:sp>
      <p:sp>
        <p:nvSpPr>
          <p:cNvPr id="7" name="矩形 6">
            <a:extLst>
              <a:ext uri="{FF2B5EF4-FFF2-40B4-BE49-F238E27FC236}">
                <a16:creationId xmlns:a16="http://schemas.microsoft.com/office/drawing/2014/main" id="{D40D67FD-A74C-402C-A88D-9452B632C92B}"/>
              </a:ext>
            </a:extLst>
          </p:cNvPr>
          <p:cNvSpPr/>
          <p:nvPr/>
        </p:nvSpPr>
        <p:spPr>
          <a:xfrm>
            <a:off x="3886200" y="228600"/>
            <a:ext cx="6096000" cy="3108543"/>
          </a:xfrm>
          <a:prstGeom prst="rect">
            <a:avLst/>
          </a:prstGeom>
        </p:spPr>
        <p:txBody>
          <a:bodyPr>
            <a:spAutoFit/>
          </a:bodyPr>
          <a:lstStyle/>
          <a:p>
            <a:pPr algn="just">
              <a:spcAft>
                <a:spcPts val="0"/>
              </a:spcAft>
            </a:pPr>
            <a:r>
              <a:rPr lang="zh-CN" altLang="zh-CN" sz="1600" kern="100" dirty="0">
                <a:latin typeface="Times New Roman" panose="02020603050405020304" pitchFamily="18" charset="0"/>
              </a:rPr>
              <a:t>搜索</a:t>
            </a:r>
          </a:p>
          <a:p>
            <a:pPr algn="just">
              <a:spcAft>
                <a:spcPts val="0"/>
              </a:spcAft>
            </a:pPr>
            <a:r>
              <a:rPr lang="en-US" altLang="zh-CN" sz="1600" kern="100" dirty="0">
                <a:latin typeface="Times New Roman" panose="02020603050405020304" pitchFamily="18" charset="0"/>
              </a:rPr>
              <a:t>Input </a:t>
            </a:r>
            <a:r>
              <a:rPr lang="en-US" altLang="zh-CN" sz="1600" kern="100" dirty="0" err="1">
                <a:latin typeface="Times New Roman" panose="02020603050405020304" pitchFamily="18" charset="0"/>
              </a:rPr>
              <a:t>bookname</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Match=0</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Do while </a:t>
            </a:r>
            <a:r>
              <a:rPr lang="en-US" altLang="zh-CN" sz="1600" kern="100" dirty="0" err="1">
                <a:latin typeface="Times New Roman" panose="02020603050405020304" pitchFamily="18" charset="0"/>
              </a:rPr>
              <a:t>nextbook</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=null</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If</a:t>
            </a:r>
            <a:r>
              <a:rPr lang="zh-CN" altLang="zh-CN" sz="1600" kern="100" dirty="0">
                <a:latin typeface="Times New Roman" panose="02020603050405020304" pitchFamily="18" charset="0"/>
              </a:rPr>
              <a:t>（书名</a:t>
            </a:r>
            <a:r>
              <a:rPr lang="en-US" altLang="zh-CN" sz="1600" kern="100" dirty="0">
                <a:latin typeface="Times New Roman" panose="02020603050405020304" pitchFamily="18" charset="0"/>
              </a:rPr>
              <a:t>==</a:t>
            </a:r>
            <a:r>
              <a:rPr lang="en-US" altLang="zh-CN" sz="1600" kern="100" dirty="0" err="1">
                <a:latin typeface="Times New Roman" panose="02020603050405020304" pitchFamily="18" charset="0"/>
              </a:rPr>
              <a:t>bookname</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Then Match=1;</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Else book=</a:t>
            </a:r>
            <a:r>
              <a:rPr lang="en-US" altLang="zh-CN" sz="1600" kern="100" dirty="0" err="1">
                <a:latin typeface="Times New Roman" panose="02020603050405020304" pitchFamily="18" charset="0"/>
              </a:rPr>
              <a:t>nextbook</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End</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If</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match==1</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Then </a:t>
            </a:r>
            <a:r>
              <a:rPr lang="zh-CN" altLang="zh-CN" sz="1600" kern="100" dirty="0">
                <a:latin typeface="Times New Roman" panose="02020603050405020304" pitchFamily="18" charset="0"/>
              </a:rPr>
              <a:t>跳转到书籍的信息</a:t>
            </a:r>
          </a:p>
          <a:p>
            <a:pPr algn="just">
              <a:spcAft>
                <a:spcPts val="0"/>
              </a:spcAft>
            </a:pPr>
            <a:r>
              <a:rPr lang="en-US" altLang="zh-CN" sz="1600" kern="100" dirty="0">
                <a:latin typeface="Times New Roman" panose="02020603050405020304" pitchFamily="18" charset="0"/>
              </a:rPr>
              <a:t>Else</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Print “</a:t>
            </a:r>
            <a:r>
              <a:rPr lang="zh-CN" altLang="zh-CN" sz="1600" kern="100" dirty="0">
                <a:latin typeface="Times New Roman" panose="02020603050405020304" pitchFamily="18" charset="0"/>
              </a:rPr>
              <a:t>未找到相关书籍</a:t>
            </a:r>
            <a:r>
              <a:rPr lang="en-US" altLang="zh-CN" sz="1600" kern="100" dirty="0">
                <a:latin typeface="Times New Roman" panose="02020603050405020304" pitchFamily="18" charset="0"/>
              </a:rPr>
              <a:t>”</a:t>
            </a:r>
            <a:endParaRPr lang="zh-CN" altLang="en-US" sz="1600" dirty="0"/>
          </a:p>
        </p:txBody>
      </p:sp>
      <p:sp>
        <p:nvSpPr>
          <p:cNvPr id="8" name="矩形 7">
            <a:extLst>
              <a:ext uri="{FF2B5EF4-FFF2-40B4-BE49-F238E27FC236}">
                <a16:creationId xmlns:a16="http://schemas.microsoft.com/office/drawing/2014/main" id="{0D11F08F-D20F-4713-B6A5-4230458EE8E7}"/>
              </a:ext>
            </a:extLst>
          </p:cNvPr>
          <p:cNvSpPr/>
          <p:nvPr/>
        </p:nvSpPr>
        <p:spPr>
          <a:xfrm>
            <a:off x="819150" y="3995678"/>
            <a:ext cx="6096000" cy="2862322"/>
          </a:xfrm>
          <a:prstGeom prst="rect">
            <a:avLst/>
          </a:prstGeom>
        </p:spPr>
        <p:txBody>
          <a:bodyPr>
            <a:spAutoFit/>
          </a:bodyPr>
          <a:lstStyle/>
          <a:p>
            <a:pPr algn="just">
              <a:spcAft>
                <a:spcPts val="0"/>
              </a:spcAft>
            </a:pPr>
            <a:r>
              <a:rPr lang="zh-CN" altLang="zh-CN" kern="100" dirty="0">
                <a:latin typeface="Times New Roman" panose="02020603050405020304" pitchFamily="18" charset="0"/>
              </a:rPr>
              <a:t>注册：</a:t>
            </a:r>
          </a:p>
          <a:p>
            <a:pPr algn="just">
              <a:spcAft>
                <a:spcPts val="0"/>
              </a:spcAft>
            </a:pPr>
            <a:r>
              <a:rPr lang="en-US" altLang="zh-CN" kern="100" dirty="0">
                <a:latin typeface="Times New Roman" panose="02020603050405020304" pitchFamily="18" charset="0"/>
              </a:rPr>
              <a:t>Input </a:t>
            </a:r>
            <a:r>
              <a:rPr lang="en-US" altLang="zh-CN" kern="100" dirty="0" err="1">
                <a:latin typeface="Times New Roman" panose="02020603050405020304" pitchFamily="18" charset="0"/>
              </a:rPr>
              <a:t>e_mail,password,number,name,age</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Input names</a:t>
            </a:r>
            <a:r>
              <a:rPr lang="zh-CN" altLang="zh-CN" kern="100" dirty="0">
                <a:latin typeface="Times New Roman" panose="02020603050405020304" pitchFamily="18" charset="0"/>
              </a:rPr>
              <a:t>（昵称）；</a:t>
            </a:r>
          </a:p>
          <a:p>
            <a:pPr algn="just">
              <a:spcAft>
                <a:spcPts val="0"/>
              </a:spcAft>
            </a:pPr>
            <a:r>
              <a:rPr lang="en-US" altLang="zh-CN" kern="100" dirty="0">
                <a:latin typeface="Times New Roman" panose="02020603050405020304" pitchFamily="18" charset="0"/>
              </a:rPr>
              <a:t>M=6;</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Do while </a:t>
            </a:r>
            <a:r>
              <a:rPr lang="zh-CN" altLang="zh-CN" kern="100" dirty="0">
                <a:latin typeface="Times New Roman" panose="02020603050405020304" pitchFamily="18" charset="0"/>
              </a:rPr>
              <a:t>（</a:t>
            </a:r>
            <a:r>
              <a:rPr lang="en-US" altLang="zh-CN" kern="100" dirty="0">
                <a:latin typeface="Times New Roman" panose="02020603050405020304" pitchFamily="18" charset="0"/>
              </a:rPr>
              <a:t>m&gt;0</a:t>
            </a:r>
            <a:r>
              <a:rPr lang="zh-CN" altLang="zh-CN" kern="100" dirty="0">
                <a:latin typeface="Times New Roman" panose="02020603050405020304" pitchFamily="18" charset="0"/>
              </a:rPr>
              <a:t>）</a:t>
            </a:r>
          </a:p>
          <a:p>
            <a:pPr algn="just">
              <a:spcAft>
                <a:spcPts val="0"/>
              </a:spcAft>
            </a:pPr>
            <a:r>
              <a:rPr lang="zh-CN" altLang="zh-CN" kern="100" dirty="0">
                <a:latin typeface="Times New Roman" panose="02020603050405020304" pitchFamily="18" charset="0"/>
              </a:rPr>
              <a:t>输入 第一个数据</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Then </a:t>
            </a:r>
            <a:r>
              <a:rPr lang="zh-CN" altLang="zh-CN" kern="100" dirty="0">
                <a:latin typeface="Times New Roman" panose="02020603050405020304" pitchFamily="18" charset="0"/>
              </a:rPr>
              <a:t>跳转到下一个数据，并且准备输入</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Then m--;</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End</a:t>
            </a:r>
            <a:endParaRPr lang="zh-CN" altLang="zh-CN" kern="100" dirty="0">
              <a:latin typeface="Times New Roman" panose="02020603050405020304" pitchFamily="18" charset="0"/>
            </a:endParaRPr>
          </a:p>
        </p:txBody>
      </p:sp>
      <p:sp>
        <p:nvSpPr>
          <p:cNvPr id="12" name="Rectangle 4">
            <a:extLst>
              <a:ext uri="{FF2B5EF4-FFF2-40B4-BE49-F238E27FC236}">
                <a16:creationId xmlns:a16="http://schemas.microsoft.com/office/drawing/2014/main" id="{0305CC4F-892A-48CB-B8C0-7FE011EF79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a:extLst>
              <a:ext uri="{FF2B5EF4-FFF2-40B4-BE49-F238E27FC236}">
                <a16:creationId xmlns:a16="http://schemas.microsoft.com/office/drawing/2014/main" id="{4FBF75FA-8412-410D-B338-C7580CE38C0F}"/>
              </a:ext>
            </a:extLst>
          </p:cNvPr>
          <p:cNvSpPr>
            <a:spLocks noChangeArrowheads="1"/>
          </p:cNvSpPr>
          <p:nvPr/>
        </p:nvSpPr>
        <p:spPr bwMode="auto">
          <a:xfrm>
            <a:off x="0" y="4198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
            <a:extLst>
              <a:ext uri="{FF2B5EF4-FFF2-40B4-BE49-F238E27FC236}">
                <a16:creationId xmlns:a16="http://schemas.microsoft.com/office/drawing/2014/main" id="{3064E953-23CA-49F3-A43E-63208FDA9421}"/>
              </a:ext>
            </a:extLst>
          </p:cNvPr>
          <p:cNvSpPr>
            <a:spLocks noChangeArrowheads="1"/>
          </p:cNvSpPr>
          <p:nvPr/>
        </p:nvSpPr>
        <p:spPr bwMode="auto">
          <a:xfrm>
            <a:off x="0" y="8207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7765963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E475D-1450-4C56-AC58-BE9290BB752B}"/>
              </a:ext>
            </a:extLst>
          </p:cNvPr>
          <p:cNvSpPr>
            <a:spLocks noGrp="1"/>
          </p:cNvSpPr>
          <p:nvPr>
            <p:ph type="title"/>
          </p:nvPr>
        </p:nvSpPr>
        <p:spPr/>
        <p:txBody>
          <a:bodyPr>
            <a:normAutofit/>
          </a:bodyPr>
          <a:lstStyle/>
          <a:p>
            <a:r>
              <a:rPr lang="zh-CN" altLang="en-US" sz="1800" dirty="0"/>
              <a:t>流程图示</a:t>
            </a:r>
          </a:p>
        </p:txBody>
      </p:sp>
      <p:graphicFrame>
        <p:nvGraphicFramePr>
          <p:cNvPr id="6" name="对象 5">
            <a:extLst>
              <a:ext uri="{FF2B5EF4-FFF2-40B4-BE49-F238E27FC236}">
                <a16:creationId xmlns:a16="http://schemas.microsoft.com/office/drawing/2014/main" id="{A3BC53C8-ACCE-4B10-976D-6726F1A90D2A}"/>
              </a:ext>
            </a:extLst>
          </p:cNvPr>
          <p:cNvGraphicFramePr>
            <a:graphicFrameLocks noChangeAspect="1"/>
          </p:cNvGraphicFramePr>
          <p:nvPr>
            <p:extLst>
              <p:ext uri="{D42A27DB-BD31-4B8C-83A1-F6EECF244321}">
                <p14:modId xmlns:p14="http://schemas.microsoft.com/office/powerpoint/2010/main" val="2695975964"/>
              </p:ext>
            </p:extLst>
          </p:nvPr>
        </p:nvGraphicFramePr>
        <p:xfrm>
          <a:off x="1207446" y="453821"/>
          <a:ext cx="10165404" cy="5950358"/>
        </p:xfrm>
        <a:graphic>
          <a:graphicData uri="http://schemas.openxmlformats.org/presentationml/2006/ole">
            <mc:AlternateContent xmlns:mc="http://schemas.openxmlformats.org/markup-compatibility/2006">
              <mc:Choice xmlns:v="urn:schemas-microsoft-com:vml" Requires="v">
                <p:oleObj spid="_x0000_s6167" r:id="rId3" imgW="9090837" imgH="5311290" progId="Visio.Drawing.15">
                  <p:embed/>
                </p:oleObj>
              </mc:Choice>
              <mc:Fallback>
                <p:oleObj r:id="rId3" imgW="9090837" imgH="5311290" progId="Visio.Drawing.15">
                  <p:embed/>
                  <p:pic>
                    <p:nvPicPr>
                      <p:cNvPr id="5" name="对象 4">
                        <a:extLst>
                          <a:ext uri="{FF2B5EF4-FFF2-40B4-BE49-F238E27FC236}">
                            <a16:creationId xmlns:a16="http://schemas.microsoft.com/office/drawing/2014/main" id="{412EF37A-A581-4B2D-B18D-FF203ADE1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446" y="453821"/>
                        <a:ext cx="10165404" cy="5950358"/>
                      </a:xfrm>
                      <a:prstGeom prst="rect">
                        <a:avLst/>
                      </a:prstGeom>
                      <a:noFill/>
                    </p:spPr>
                  </p:pic>
                </p:oleObj>
              </mc:Fallback>
            </mc:AlternateContent>
          </a:graphicData>
        </a:graphic>
      </p:graphicFrame>
    </p:spTree>
    <p:extLst>
      <p:ext uri="{BB962C8B-B14F-4D97-AF65-F5344CB8AC3E}">
        <p14:creationId xmlns:p14="http://schemas.microsoft.com/office/powerpoint/2010/main" val="237796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dirty="0"/>
              <a:t>HIPO</a:t>
            </a:r>
            <a:r>
              <a:rPr lang="zh-CN" altLang="en-US" sz="1800" dirty="0"/>
              <a:t>图</a:t>
            </a:r>
          </a:p>
        </p:txBody>
      </p:sp>
      <p:sp>
        <p:nvSpPr>
          <p:cNvPr id="6" name="Rectangle 11">
            <a:extLst>
              <a:ext uri="{FF2B5EF4-FFF2-40B4-BE49-F238E27FC236}">
                <a16:creationId xmlns:a16="http://schemas.microsoft.com/office/drawing/2014/main" id="{4D79174A-A6BF-457F-9C6D-64D54FFC16F8}"/>
              </a:ext>
            </a:extLst>
          </p:cNvPr>
          <p:cNvSpPr>
            <a:spLocks noChangeArrowheads="1"/>
          </p:cNvSpPr>
          <p:nvPr/>
        </p:nvSpPr>
        <p:spPr bwMode="auto">
          <a:xfrm>
            <a:off x="372861" y="875937"/>
            <a:ext cx="22491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B5D9DADD-EE18-4FF2-B0F7-66EA9A0092E4}"/>
              </a:ext>
            </a:extLst>
          </p:cNvPr>
          <p:cNvGraphicFramePr>
            <a:graphicFrameLocks noChangeAspect="1"/>
          </p:cNvGraphicFramePr>
          <p:nvPr>
            <p:extLst>
              <p:ext uri="{D42A27DB-BD31-4B8C-83A1-F6EECF244321}">
                <p14:modId xmlns:p14="http://schemas.microsoft.com/office/powerpoint/2010/main" val="1544257467"/>
              </p:ext>
            </p:extLst>
          </p:nvPr>
        </p:nvGraphicFramePr>
        <p:xfrm>
          <a:off x="100584" y="875939"/>
          <a:ext cx="11841480" cy="5060405"/>
        </p:xfrm>
        <a:graphic>
          <a:graphicData uri="http://schemas.openxmlformats.org/presentationml/2006/ole">
            <mc:AlternateContent xmlns:mc="http://schemas.openxmlformats.org/markup-compatibility/2006">
              <mc:Choice xmlns:v="urn:schemas-microsoft-com:vml" Requires="v">
                <p:oleObj spid="_x0000_s3094" r:id="rId4" imgW="19728074" imgH="7063811" progId="Visio.Drawing.15">
                  <p:embed/>
                </p:oleObj>
              </mc:Choice>
              <mc:Fallback>
                <p:oleObj r:id="rId4" imgW="19728074" imgH="7063811" progId="Visio.Drawing.15">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84" y="875939"/>
                        <a:ext cx="11841480" cy="5060405"/>
                      </a:xfrm>
                      <a:prstGeom prst="rect">
                        <a:avLst/>
                      </a:prstGeom>
                      <a:noFill/>
                    </p:spPr>
                  </p:pic>
                </p:oleObj>
              </mc:Fallback>
            </mc:AlternateContent>
          </a:graphicData>
        </a:graphic>
      </p:graphicFrame>
    </p:spTree>
    <p:extLst>
      <p:ext uri="{BB962C8B-B14F-4D97-AF65-F5344CB8AC3E}">
        <p14:creationId xmlns:p14="http://schemas.microsoft.com/office/powerpoint/2010/main" val="34376333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26"/>
          <p:cNvSpPr>
            <a:spLocks noGrp="1"/>
          </p:cNvSpPr>
          <p:nvPr>
            <p:ph type="title"/>
          </p:nvPr>
        </p:nvSpPr>
        <p:spPr/>
        <p:txBody>
          <a:bodyPr>
            <a:normAutofit/>
          </a:bodyPr>
          <a:lstStyle/>
          <a:p>
            <a:r>
              <a:rPr lang="zh-CN" altLang="en-US" sz="1800" dirty="0"/>
              <a:t>状态转换图</a:t>
            </a:r>
          </a:p>
        </p:txBody>
      </p:sp>
      <p:graphicFrame>
        <p:nvGraphicFramePr>
          <p:cNvPr id="28" name="对象 27">
            <a:extLst>
              <a:ext uri="{FF2B5EF4-FFF2-40B4-BE49-F238E27FC236}">
                <a16:creationId xmlns:a16="http://schemas.microsoft.com/office/drawing/2014/main" id="{B7AD1AAD-A11D-449D-96CB-B39C1224AEA5}"/>
              </a:ext>
            </a:extLst>
          </p:cNvPr>
          <p:cNvGraphicFramePr>
            <a:graphicFrameLocks noChangeAspect="1"/>
          </p:cNvGraphicFramePr>
          <p:nvPr>
            <p:extLst>
              <p:ext uri="{D42A27DB-BD31-4B8C-83A1-F6EECF244321}">
                <p14:modId xmlns:p14="http://schemas.microsoft.com/office/powerpoint/2010/main" val="1052319084"/>
              </p:ext>
            </p:extLst>
          </p:nvPr>
        </p:nvGraphicFramePr>
        <p:xfrm>
          <a:off x="1752599" y="459581"/>
          <a:ext cx="8411455" cy="5938837"/>
        </p:xfrm>
        <a:graphic>
          <a:graphicData uri="http://schemas.openxmlformats.org/presentationml/2006/ole">
            <mc:AlternateContent xmlns:mc="http://schemas.openxmlformats.org/markup-compatibility/2006">
              <mc:Choice xmlns:v="urn:schemas-microsoft-com:vml" Requires="v">
                <p:oleObj spid="_x0000_s4114" name="Visio" r:id="rId4" imgW="7620142" imgH="5379515" progId="Visio.Drawing.15">
                  <p:embed/>
                </p:oleObj>
              </mc:Choice>
              <mc:Fallback>
                <p:oleObj name="Visio" r:id="rId4" imgW="7620142" imgH="5379515" progId="Visio.Drawing.15">
                  <p:embed/>
                  <p:pic>
                    <p:nvPicPr>
                      <p:cNvPr id="0" name=""/>
                      <p:cNvPicPr/>
                      <p:nvPr/>
                    </p:nvPicPr>
                    <p:blipFill>
                      <a:blip r:embed="rId5"/>
                      <a:stretch>
                        <a:fillRect/>
                      </a:stretch>
                    </p:blipFill>
                    <p:spPr>
                      <a:xfrm>
                        <a:off x="1752599" y="459581"/>
                        <a:ext cx="8411455" cy="5938837"/>
                      </a:xfrm>
                      <a:prstGeom prst="rect">
                        <a:avLst/>
                      </a:prstGeom>
                    </p:spPr>
                  </p:pic>
                </p:oleObj>
              </mc:Fallback>
            </mc:AlternateContent>
          </a:graphicData>
        </a:graphic>
      </p:graphicFrame>
    </p:spTree>
    <p:extLst>
      <p:ext uri="{BB962C8B-B14F-4D97-AF65-F5344CB8AC3E}">
        <p14:creationId xmlns:p14="http://schemas.microsoft.com/office/powerpoint/2010/main" val="135577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sz="1800" dirty="0"/>
              <a:t>代码规范</a:t>
            </a:r>
          </a:p>
        </p:txBody>
      </p:sp>
      <p:sp>
        <p:nvSpPr>
          <p:cNvPr id="15" name="矩形 14">
            <a:extLst>
              <a:ext uri="{FF2B5EF4-FFF2-40B4-BE49-F238E27FC236}">
                <a16:creationId xmlns:a16="http://schemas.microsoft.com/office/drawing/2014/main" id="{F79B3D46-A0BB-4639-8617-5345C9FC9232}"/>
              </a:ext>
            </a:extLst>
          </p:cNvPr>
          <p:cNvSpPr/>
          <p:nvPr/>
        </p:nvSpPr>
        <p:spPr>
          <a:xfrm>
            <a:off x="742950" y="508834"/>
            <a:ext cx="6096000" cy="5580054"/>
          </a:xfrm>
          <a:prstGeom prst="rect">
            <a:avLst/>
          </a:prstGeom>
        </p:spPr>
        <p:txBody>
          <a:bodyPr>
            <a:spAutoFit/>
          </a:bodyPr>
          <a:lstStyle/>
          <a:p>
            <a:pPr marL="342900" lvl="0" indent="-342900" algn="just">
              <a:lnSpc>
                <a:spcPct val="240000"/>
              </a:lnSpc>
              <a:spcBef>
                <a:spcPts val="1700"/>
              </a:spcBef>
              <a:spcAft>
                <a:spcPts val="1650"/>
              </a:spcAft>
              <a:buFont typeface="+mj-lt"/>
              <a:buAutoNum type="arabicPeriod"/>
            </a:pPr>
            <a:r>
              <a:rPr lang="zh-CN" altLang="zh-CN" sz="3600" b="1" kern="2200" dirty="0">
                <a:latin typeface="等线" panose="02010600030101010101" pitchFamily="2" charset="-122"/>
                <a:ea typeface="等线" panose="02010600030101010101" pitchFamily="2" charset="-122"/>
              </a:rPr>
              <a:t>程序设计语言</a:t>
            </a: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php</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240000"/>
              </a:lnSpc>
              <a:spcBef>
                <a:spcPts val="1700"/>
              </a:spcBef>
              <a:spcAft>
                <a:spcPts val="1650"/>
              </a:spcAft>
              <a:buFont typeface="+mj-lt"/>
              <a:buAutoNum type="arabicPeriod"/>
            </a:pPr>
            <a:r>
              <a:rPr lang="zh-CN" altLang="zh-CN" sz="3600" b="1" kern="2200" dirty="0">
                <a:latin typeface="等线" panose="02010600030101010101" pitchFamily="2" charset="-122"/>
                <a:ea typeface="等线" panose="02010600030101010101" pitchFamily="2" charset="-122"/>
              </a:rPr>
              <a:t>编码风格</a:t>
            </a:r>
          </a:p>
          <a:p>
            <a:pPr algn="just">
              <a:lnSpc>
                <a:spcPct val="173000"/>
              </a:lnSpc>
              <a:spcBef>
                <a:spcPts val="1300"/>
              </a:spcBef>
              <a:spcAft>
                <a:spcPts val="1300"/>
              </a:spcAft>
            </a:pPr>
            <a:r>
              <a:rPr lang="en-US" altLang="zh-CN" sz="2400" b="1" kern="100" dirty="0">
                <a:latin typeface="等线 Light" panose="02010600030101010101" pitchFamily="2" charset="-122"/>
                <a:ea typeface="等线 Light" panose="02010600030101010101" pitchFamily="2" charset="-122"/>
                <a:cs typeface="Times New Roman" panose="02020603050405020304" pitchFamily="18" charset="0"/>
              </a:rPr>
              <a:t>2.1</a:t>
            </a:r>
            <a:r>
              <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rPr>
              <a:t>程序内部的文档</a:t>
            </a:r>
          </a:p>
          <a:p>
            <a:pPr algn="just">
              <a:spcAft>
                <a:spcPts val="0"/>
              </a:spcAft>
            </a:pP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选取含义鲜明的名字</a:t>
            </a:r>
          </a:p>
          <a:p>
            <a:pPr algn="just">
              <a:spcAft>
                <a:spcPts val="0"/>
              </a:spcAft>
            </a:pP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每个模块处有注解，简要描述模块的功能，主要算法。</a:t>
            </a:r>
          </a:p>
          <a:p>
            <a:pPr algn="just">
              <a:lnSpc>
                <a:spcPct val="173000"/>
              </a:lnSpc>
              <a:spcBef>
                <a:spcPts val="1300"/>
              </a:spcBef>
              <a:spcAft>
                <a:spcPts val="1300"/>
              </a:spcAft>
            </a:pP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B47B870A-E618-4878-BF17-3799635BB2EE}"/>
              </a:ext>
            </a:extLst>
          </p:cNvPr>
          <p:cNvSpPr/>
          <p:nvPr/>
        </p:nvSpPr>
        <p:spPr>
          <a:xfrm>
            <a:off x="6324600" y="440451"/>
            <a:ext cx="6096000" cy="5716821"/>
          </a:xfrm>
          <a:prstGeom prst="rect">
            <a:avLst/>
          </a:prstGeom>
        </p:spPr>
        <p:txBody>
          <a:bodyPr>
            <a:spAutoFit/>
          </a:bodyPr>
          <a:lstStyle/>
          <a:p>
            <a:pPr algn="just">
              <a:lnSpc>
                <a:spcPct val="173000"/>
              </a:lnSpc>
              <a:spcBef>
                <a:spcPts val="1300"/>
              </a:spcBef>
              <a:spcAft>
                <a:spcPts val="1300"/>
              </a:spcAft>
            </a:pPr>
            <a:r>
              <a:rPr lang="en-US" altLang="zh-CN" sz="2800" b="1" kern="100" dirty="0">
                <a:latin typeface="等线 Light" panose="02010600030101010101" pitchFamily="2" charset="-122"/>
                <a:ea typeface="等线 Light" panose="02010600030101010101" pitchFamily="2" charset="-122"/>
                <a:cs typeface="Times New Roman" panose="02020603050405020304" pitchFamily="18" charset="0"/>
              </a:rPr>
              <a:t>2.2</a:t>
            </a:r>
            <a:r>
              <a:rPr lang="zh-CN" altLang="zh-CN" sz="2800" b="1" kern="100" dirty="0">
                <a:latin typeface="等线 Light" panose="02010600030101010101" pitchFamily="2" charset="-122"/>
                <a:ea typeface="等线 Light" panose="02010600030101010101" pitchFamily="2" charset="-122"/>
                <a:cs typeface="Times New Roman" panose="02020603050405020304" pitchFamily="18" charset="0"/>
              </a:rPr>
              <a:t>数据说明</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次序标准化，按照数据类型确定说明的次序</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当多个变量名在一个语句中时，按字母顺序排列</a:t>
            </a:r>
          </a:p>
          <a:p>
            <a:pPr algn="just">
              <a:lnSpc>
                <a:spcPct val="173000"/>
              </a:lnSpc>
              <a:spcBef>
                <a:spcPts val="1300"/>
              </a:spcBef>
              <a:spcAft>
                <a:spcPts val="1300"/>
              </a:spcAft>
            </a:pPr>
            <a:r>
              <a:rPr lang="en-US" altLang="zh-CN" sz="2800" b="1" kern="100" dirty="0">
                <a:latin typeface="等线 Light" panose="02010600030101010101" pitchFamily="2" charset="-122"/>
                <a:ea typeface="等线 Light" panose="02010600030101010101" pitchFamily="2" charset="-122"/>
                <a:cs typeface="Times New Roman" panose="02020603050405020304" pitchFamily="18" charset="0"/>
              </a:rPr>
              <a:t>2.3</a:t>
            </a:r>
            <a:r>
              <a:rPr lang="zh-CN" altLang="zh-CN" sz="2800" b="1" kern="100" dirty="0">
                <a:latin typeface="等线 Light" panose="02010600030101010101" pitchFamily="2" charset="-122"/>
                <a:ea typeface="等线 Light" panose="02010600030101010101" pitchFamily="2" charset="-122"/>
                <a:cs typeface="Times New Roman" panose="02020603050405020304" pitchFamily="18" charset="0"/>
              </a:rPr>
              <a:t>语句构造</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语句简单直接</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每行只写一个语句</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避免复杂的条件测试</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避免大量使用嵌套循环和条件循环</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有多个表达式或算术表达式是必须使用括号</a:t>
            </a:r>
          </a:p>
          <a:p>
            <a:pPr algn="just">
              <a:lnSpc>
                <a:spcPct val="173000"/>
              </a:lnSpc>
              <a:spcBef>
                <a:spcPts val="1300"/>
              </a:spcBef>
              <a:spcAft>
                <a:spcPts val="1300"/>
              </a:spcAft>
            </a:pPr>
            <a:r>
              <a:rPr lang="en-US" altLang="zh-CN" sz="2800" b="1" kern="100" dirty="0">
                <a:latin typeface="等线 Light" panose="02010600030101010101" pitchFamily="2" charset="-122"/>
                <a:ea typeface="等线 Light" panose="02010600030101010101" pitchFamily="2" charset="-122"/>
                <a:cs typeface="Times New Roman" panose="02020603050405020304" pitchFamily="18" charset="0"/>
              </a:rPr>
              <a:t>2.4</a:t>
            </a:r>
            <a:r>
              <a:rPr lang="zh-CN" altLang="zh-CN" sz="2800" b="1" kern="100" dirty="0">
                <a:latin typeface="等线 Light" panose="02010600030101010101" pitchFamily="2" charset="-122"/>
                <a:ea typeface="等线 Light" panose="02010600030101010101" pitchFamily="2" charset="-122"/>
                <a:cs typeface="Times New Roman" panose="02020603050405020304" pitchFamily="18" charset="0"/>
              </a:rPr>
              <a:t>输入输出</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函数输入形参名应简介明了，格式简单</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明确提示需要的输入数据</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输出格式结构简单</a:t>
            </a:r>
            <a:endParaRPr lang="zh-CN" altLang="en-US" sz="1600" dirty="0"/>
          </a:p>
        </p:txBody>
      </p:sp>
    </p:spTree>
    <p:extLst>
      <p:ext uri="{BB962C8B-B14F-4D97-AF65-F5344CB8AC3E}">
        <p14:creationId xmlns:p14="http://schemas.microsoft.com/office/powerpoint/2010/main" val="98980786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程序清单</a:t>
            </a:r>
          </a:p>
        </p:txBody>
      </p:sp>
      <p:sp>
        <p:nvSpPr>
          <p:cNvPr id="3" name="文本框 2">
            <a:extLst>
              <a:ext uri="{FF2B5EF4-FFF2-40B4-BE49-F238E27FC236}">
                <a16:creationId xmlns:a16="http://schemas.microsoft.com/office/drawing/2014/main" id="{73E38B6D-984D-4483-96C9-F63134C02A04}"/>
              </a:ext>
            </a:extLst>
          </p:cNvPr>
          <p:cNvSpPr txBox="1"/>
          <p:nvPr/>
        </p:nvSpPr>
        <p:spPr>
          <a:xfrm>
            <a:off x="577049" y="875938"/>
            <a:ext cx="4154749" cy="6186309"/>
          </a:xfrm>
          <a:prstGeom prst="rect">
            <a:avLst/>
          </a:prstGeom>
          <a:noFill/>
        </p:spPr>
        <p:txBody>
          <a:bodyPr wrap="square" rtlCol="0">
            <a:spAutoFit/>
          </a:bodyPr>
          <a:lstStyle/>
          <a:p>
            <a:r>
              <a:rPr lang="en-US" altLang="zh-CN" dirty="0" err="1"/>
              <a:t>index.php</a:t>
            </a:r>
            <a:r>
              <a:rPr lang="en-US" altLang="zh-CN" dirty="0"/>
              <a:t> </a:t>
            </a:r>
            <a:r>
              <a:rPr lang="zh-CN" altLang="zh-CN" dirty="0"/>
              <a:t>网站首页</a:t>
            </a:r>
          </a:p>
          <a:p>
            <a:r>
              <a:rPr lang="en-US" altLang="zh-CN" dirty="0" err="1"/>
              <a:t>about.php</a:t>
            </a:r>
            <a:r>
              <a:rPr lang="en-US" altLang="zh-CN" dirty="0"/>
              <a:t> </a:t>
            </a:r>
            <a:r>
              <a:rPr lang="zh-CN" altLang="zh-CN" dirty="0"/>
              <a:t>网站简介</a:t>
            </a:r>
          </a:p>
          <a:p>
            <a:r>
              <a:rPr lang="en-US" altLang="zh-CN" dirty="0" err="1"/>
              <a:t>admin_login.php</a:t>
            </a:r>
            <a:r>
              <a:rPr lang="en-US" altLang="zh-CN" dirty="0"/>
              <a:t> </a:t>
            </a:r>
            <a:r>
              <a:rPr lang="zh-CN" altLang="zh-CN" dirty="0"/>
              <a:t>管理员登录</a:t>
            </a:r>
          </a:p>
          <a:p>
            <a:r>
              <a:rPr lang="en-US" altLang="zh-CN" dirty="0"/>
              <a:t>adminlogin1.php </a:t>
            </a:r>
            <a:r>
              <a:rPr lang="zh-CN" altLang="zh-CN" dirty="0"/>
              <a:t>管理员登录判断</a:t>
            </a:r>
          </a:p>
          <a:p>
            <a:r>
              <a:rPr lang="en-US" altLang="zh-CN" dirty="0"/>
              <a:t>adminlogin2.php </a:t>
            </a:r>
            <a:r>
              <a:rPr lang="zh-CN" altLang="zh-CN" dirty="0"/>
              <a:t>用户登录判断</a:t>
            </a:r>
          </a:p>
          <a:p>
            <a:r>
              <a:rPr lang="en-US" altLang="zh-CN" dirty="0" err="1"/>
              <a:t>changepwd.php</a:t>
            </a:r>
            <a:r>
              <a:rPr lang="en-US" altLang="zh-CN" dirty="0"/>
              <a:t> </a:t>
            </a:r>
            <a:r>
              <a:rPr lang="zh-CN" altLang="zh-CN" dirty="0"/>
              <a:t>修改密码页</a:t>
            </a:r>
          </a:p>
          <a:p>
            <a:r>
              <a:rPr lang="en-US" altLang="zh-CN" dirty="0" err="1"/>
              <a:t>connect.php</a:t>
            </a:r>
            <a:r>
              <a:rPr lang="en-US" altLang="zh-CN" dirty="0"/>
              <a:t> </a:t>
            </a:r>
            <a:r>
              <a:rPr lang="zh-CN" altLang="zh-CN" dirty="0"/>
              <a:t>连接数据库</a:t>
            </a:r>
          </a:p>
          <a:p>
            <a:r>
              <a:rPr lang="en-US" altLang="zh-CN" dirty="0" err="1"/>
              <a:t>foot.php</a:t>
            </a:r>
            <a:r>
              <a:rPr lang="en-US" altLang="zh-CN" dirty="0"/>
              <a:t> </a:t>
            </a:r>
            <a:r>
              <a:rPr lang="zh-CN" altLang="zh-CN" dirty="0"/>
              <a:t>页脚</a:t>
            </a:r>
          </a:p>
          <a:p>
            <a:r>
              <a:rPr lang="en-US" altLang="zh-CN" dirty="0" err="1"/>
              <a:t>head.php</a:t>
            </a:r>
            <a:r>
              <a:rPr lang="en-US" altLang="zh-CN" dirty="0"/>
              <a:t> </a:t>
            </a:r>
            <a:r>
              <a:rPr lang="zh-CN" altLang="zh-CN" dirty="0"/>
              <a:t>页头</a:t>
            </a:r>
          </a:p>
          <a:p>
            <a:r>
              <a:rPr lang="en-US" altLang="zh-CN" dirty="0" err="1"/>
              <a:t>left.php</a:t>
            </a:r>
            <a:r>
              <a:rPr lang="en-US" altLang="zh-CN" dirty="0"/>
              <a:t> </a:t>
            </a:r>
            <a:r>
              <a:rPr lang="zh-CN" altLang="zh-CN" dirty="0"/>
              <a:t>左边栏</a:t>
            </a:r>
          </a:p>
          <a:p>
            <a:r>
              <a:rPr lang="en-US" altLang="zh-CN" dirty="0" err="1"/>
              <a:t>login_out.php</a:t>
            </a:r>
            <a:r>
              <a:rPr lang="en-US" altLang="zh-CN" dirty="0"/>
              <a:t> </a:t>
            </a:r>
            <a:r>
              <a:rPr lang="zh-CN" altLang="zh-CN" dirty="0"/>
              <a:t>登出</a:t>
            </a:r>
          </a:p>
          <a:p>
            <a:r>
              <a:rPr lang="en-US" altLang="zh-CN" dirty="0" err="1"/>
              <a:t>more.php</a:t>
            </a:r>
            <a:r>
              <a:rPr lang="en-US" altLang="zh-CN" dirty="0"/>
              <a:t> </a:t>
            </a:r>
            <a:r>
              <a:rPr lang="zh-CN" altLang="zh-CN" dirty="0"/>
              <a:t>书籍页</a:t>
            </a:r>
            <a:endParaRPr lang="en-US" altLang="zh-CN" dirty="0"/>
          </a:p>
          <a:p>
            <a:r>
              <a:rPr lang="en-US" altLang="zh-CN" dirty="0" err="1"/>
              <a:t>user_add.php</a:t>
            </a:r>
            <a:r>
              <a:rPr lang="en-US" altLang="zh-CN" dirty="0"/>
              <a:t> </a:t>
            </a:r>
            <a:r>
              <a:rPr lang="zh-CN" altLang="zh-CN" dirty="0"/>
              <a:t>用户申请页</a:t>
            </a:r>
          </a:p>
          <a:p>
            <a:r>
              <a:rPr lang="en-US" altLang="zh-CN" dirty="0" err="1"/>
              <a:t>user_apply,php</a:t>
            </a:r>
            <a:r>
              <a:rPr lang="en-US" altLang="zh-CN" dirty="0"/>
              <a:t> </a:t>
            </a:r>
            <a:r>
              <a:rPr lang="zh-CN" altLang="zh-CN" dirty="0"/>
              <a:t>用户查询申请状态页</a:t>
            </a:r>
          </a:p>
          <a:p>
            <a:r>
              <a:rPr lang="en-US" altLang="zh-CN" dirty="0" err="1"/>
              <a:t>news.php</a:t>
            </a:r>
            <a:r>
              <a:rPr lang="en-US" altLang="zh-CN" dirty="0"/>
              <a:t> </a:t>
            </a:r>
            <a:r>
              <a:rPr lang="zh-CN" altLang="zh-CN" dirty="0"/>
              <a:t>图书咨询页</a:t>
            </a:r>
          </a:p>
          <a:p>
            <a:r>
              <a:rPr lang="en-US" altLang="zh-CN" dirty="0" err="1"/>
              <a:t>reg.php</a:t>
            </a:r>
            <a:r>
              <a:rPr lang="en-US" altLang="zh-CN" dirty="0"/>
              <a:t> </a:t>
            </a:r>
            <a:r>
              <a:rPr lang="zh-CN" altLang="zh-CN" dirty="0"/>
              <a:t>注册页</a:t>
            </a:r>
          </a:p>
          <a:p>
            <a:r>
              <a:rPr lang="en-US" altLang="zh-CN" dirty="0" err="1"/>
              <a:t>search.php</a:t>
            </a:r>
            <a:r>
              <a:rPr lang="en-US" altLang="zh-CN" dirty="0"/>
              <a:t> </a:t>
            </a:r>
            <a:r>
              <a:rPr lang="zh-CN" altLang="zh-CN" dirty="0"/>
              <a:t>搜索页</a:t>
            </a:r>
          </a:p>
          <a:p>
            <a:r>
              <a:rPr lang="en-US" altLang="zh-CN" dirty="0" err="1"/>
              <a:t>user.php</a:t>
            </a:r>
            <a:r>
              <a:rPr lang="en-US" altLang="zh-CN" dirty="0"/>
              <a:t> </a:t>
            </a:r>
            <a:r>
              <a:rPr lang="zh-CN" altLang="zh-CN" dirty="0"/>
              <a:t>个人中心页</a:t>
            </a:r>
          </a:p>
          <a:p>
            <a:r>
              <a:rPr lang="en-US" altLang="zh-CN" dirty="0" err="1"/>
              <a:t>user_login.php</a:t>
            </a:r>
            <a:r>
              <a:rPr lang="en-US" altLang="zh-CN" dirty="0"/>
              <a:t> </a:t>
            </a:r>
            <a:r>
              <a:rPr lang="zh-CN" altLang="zh-CN" dirty="0"/>
              <a:t>用户登录页</a:t>
            </a:r>
          </a:p>
          <a:p>
            <a:r>
              <a:rPr lang="en-US" altLang="zh-CN" dirty="0" err="1"/>
              <a:t>view.php</a:t>
            </a:r>
            <a:r>
              <a:rPr lang="en-US" altLang="zh-CN" dirty="0"/>
              <a:t> </a:t>
            </a:r>
            <a:r>
              <a:rPr lang="zh-CN" altLang="zh-CN" dirty="0"/>
              <a:t>最新图书</a:t>
            </a:r>
          </a:p>
          <a:p>
            <a:r>
              <a:rPr lang="en-US" altLang="zh-CN" dirty="0"/>
              <a:t>css.css </a:t>
            </a:r>
            <a:r>
              <a:rPr lang="zh-CN" altLang="zh-CN" dirty="0"/>
              <a:t>样式文件</a:t>
            </a:r>
          </a:p>
          <a:p>
            <a:endParaRPr lang="zh-CN" altLang="zh-CN" dirty="0"/>
          </a:p>
        </p:txBody>
      </p:sp>
      <p:sp>
        <p:nvSpPr>
          <p:cNvPr id="4" name="文本框 3">
            <a:extLst>
              <a:ext uri="{FF2B5EF4-FFF2-40B4-BE49-F238E27FC236}">
                <a16:creationId xmlns:a16="http://schemas.microsoft.com/office/drawing/2014/main" id="{E595DDF6-4ECB-4F9A-8AFF-03F886780D29}"/>
              </a:ext>
            </a:extLst>
          </p:cNvPr>
          <p:cNvSpPr txBox="1"/>
          <p:nvPr/>
        </p:nvSpPr>
        <p:spPr>
          <a:xfrm>
            <a:off x="5646198" y="967666"/>
            <a:ext cx="3675355" cy="2862322"/>
          </a:xfrm>
          <a:prstGeom prst="rect">
            <a:avLst/>
          </a:prstGeom>
          <a:noFill/>
        </p:spPr>
        <p:txBody>
          <a:bodyPr wrap="square" rtlCol="0">
            <a:spAutoFit/>
          </a:bodyPr>
          <a:lstStyle/>
          <a:p>
            <a:r>
              <a:rPr lang="en-US" altLang="zh-CN" dirty="0"/>
              <a:t>admin/admin.css </a:t>
            </a:r>
            <a:r>
              <a:rPr lang="zh-CN" altLang="zh-CN" dirty="0"/>
              <a:t>样式文件</a:t>
            </a:r>
          </a:p>
          <a:p>
            <a:r>
              <a:rPr lang="en-US" altLang="zh-CN" dirty="0"/>
              <a:t>admin/</a:t>
            </a:r>
            <a:r>
              <a:rPr lang="en-US" altLang="zh-CN" dirty="0" err="1"/>
              <a:t>admin.php</a:t>
            </a:r>
            <a:r>
              <a:rPr lang="en-US" altLang="zh-CN" dirty="0"/>
              <a:t> </a:t>
            </a:r>
            <a:r>
              <a:rPr lang="zh-CN" altLang="zh-CN" dirty="0"/>
              <a:t>用户管理</a:t>
            </a:r>
          </a:p>
          <a:p>
            <a:r>
              <a:rPr lang="en-US" altLang="zh-CN" dirty="0"/>
              <a:t>admin/admin_add1.php </a:t>
            </a:r>
            <a:r>
              <a:rPr lang="zh-CN" altLang="zh-CN" dirty="0"/>
              <a:t>添加书籍</a:t>
            </a:r>
          </a:p>
          <a:p>
            <a:r>
              <a:rPr lang="en-US" altLang="zh-CN" dirty="0"/>
              <a:t>admin/</a:t>
            </a:r>
            <a:r>
              <a:rPr lang="en-US" altLang="zh-CN" dirty="0" err="1"/>
              <a:t>admin_pinglun.php</a:t>
            </a:r>
            <a:r>
              <a:rPr lang="en-US" altLang="zh-CN" dirty="0"/>
              <a:t> </a:t>
            </a:r>
            <a:r>
              <a:rPr lang="zh-CN" altLang="zh-CN" dirty="0"/>
              <a:t>评论管理</a:t>
            </a:r>
          </a:p>
          <a:p>
            <a:r>
              <a:rPr lang="en-US" altLang="zh-CN" dirty="0"/>
              <a:t>admin/</a:t>
            </a:r>
            <a:r>
              <a:rPr lang="en-US" altLang="zh-CN" dirty="0" err="1"/>
              <a:t>admin_product.php</a:t>
            </a:r>
            <a:r>
              <a:rPr lang="en-US" altLang="zh-CN" dirty="0"/>
              <a:t> </a:t>
            </a:r>
            <a:r>
              <a:rPr lang="zh-CN" altLang="zh-CN" dirty="0"/>
              <a:t>书籍管理</a:t>
            </a:r>
          </a:p>
          <a:p>
            <a:r>
              <a:rPr lang="en-US" altLang="zh-CN" dirty="0"/>
              <a:t>admin/</a:t>
            </a:r>
            <a:r>
              <a:rPr lang="en-US" altLang="zh-CN" dirty="0" err="1"/>
              <a:t>admin_apply.php</a:t>
            </a:r>
            <a:r>
              <a:rPr lang="en-US" altLang="zh-CN" dirty="0"/>
              <a:t> </a:t>
            </a:r>
            <a:r>
              <a:rPr lang="zh-CN" altLang="zh-CN" dirty="0"/>
              <a:t>申请管理</a:t>
            </a:r>
          </a:p>
          <a:p>
            <a:r>
              <a:rPr lang="en-US" altLang="zh-CN" dirty="0"/>
              <a:t>admin/</a:t>
            </a:r>
            <a:r>
              <a:rPr lang="en-US" altLang="zh-CN" dirty="0" err="1"/>
              <a:t>foot.php</a:t>
            </a:r>
            <a:r>
              <a:rPr lang="en-US" altLang="zh-CN" dirty="0"/>
              <a:t> </a:t>
            </a:r>
            <a:r>
              <a:rPr lang="zh-CN" altLang="zh-CN" dirty="0"/>
              <a:t>页脚</a:t>
            </a:r>
          </a:p>
          <a:p>
            <a:r>
              <a:rPr lang="en-US" altLang="zh-CN" dirty="0"/>
              <a:t>admin/</a:t>
            </a:r>
            <a:r>
              <a:rPr lang="en-US" altLang="zh-CN" dirty="0" err="1"/>
              <a:t>login_out.php</a:t>
            </a:r>
            <a:r>
              <a:rPr lang="en-US" altLang="zh-CN" dirty="0"/>
              <a:t> </a:t>
            </a:r>
            <a:r>
              <a:rPr lang="zh-CN" altLang="zh-CN" dirty="0"/>
              <a:t>登出</a:t>
            </a:r>
          </a:p>
          <a:p>
            <a:r>
              <a:rPr lang="en-US" altLang="zh-CN" dirty="0"/>
              <a:t>admin/top1.php </a:t>
            </a:r>
            <a:r>
              <a:rPr lang="zh-CN" altLang="zh-CN" dirty="0"/>
              <a:t>页头</a:t>
            </a:r>
          </a:p>
          <a:p>
            <a:r>
              <a:rPr lang="en-US" altLang="zh-CN" dirty="0"/>
              <a:t>admin/</a:t>
            </a:r>
            <a:r>
              <a:rPr lang="en-US" altLang="zh-CN" dirty="0" err="1"/>
              <a:t>xiu.php</a:t>
            </a:r>
            <a:r>
              <a:rPr lang="en-US" altLang="zh-CN" dirty="0"/>
              <a:t> </a:t>
            </a:r>
            <a:r>
              <a:rPr lang="zh-CN" altLang="zh-CN" dirty="0"/>
              <a:t>修改书籍内容</a:t>
            </a:r>
          </a:p>
        </p:txBody>
      </p:sp>
    </p:spTree>
    <p:extLst>
      <p:ext uri="{BB962C8B-B14F-4D97-AF65-F5344CB8AC3E}">
        <p14:creationId xmlns:p14="http://schemas.microsoft.com/office/powerpoint/2010/main" val="4439206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C</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项目开发后期</a:t>
            </a:r>
          </a:p>
        </p:txBody>
      </p:sp>
      <p:sp>
        <p:nvSpPr>
          <p:cNvPr id="4" name="矩形 3"/>
          <p:cNvSpPr/>
          <p:nvPr/>
        </p:nvSpPr>
        <p:spPr>
          <a:xfrm>
            <a:off x="4247408" y="4722956"/>
            <a:ext cx="3697184" cy="461665"/>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测试计划、测试情况</a:t>
            </a:r>
            <a:endPar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维护等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685689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3"/>
          <p:cNvSpPr txBox="1">
            <a:spLocks noChangeArrowheads="1"/>
          </p:cNvSpPr>
          <p:nvPr/>
        </p:nvSpPr>
        <p:spPr bwMode="auto">
          <a:xfrm>
            <a:off x="5159430" y="1609215"/>
            <a:ext cx="18004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6000" spc="300" dirty="0">
                <a:solidFill>
                  <a:prstClr val="black">
                    <a:lumMod val="75000"/>
                    <a:lumOff val="25000"/>
                  </a:prstClr>
                </a:solidFill>
                <a:latin typeface="思源黑体 CN Normal" panose="020B0400000000000000" pitchFamily="34" charset="-122"/>
                <a:ea typeface="思源黑体 CN Normal" panose="020B0400000000000000" pitchFamily="34" charset="-122"/>
              </a:rPr>
              <a:t>目录</a:t>
            </a:r>
          </a:p>
        </p:txBody>
      </p:sp>
      <p:grpSp>
        <p:nvGrpSpPr>
          <p:cNvPr id="171" name="组合 170"/>
          <p:cNvGrpSpPr/>
          <p:nvPr/>
        </p:nvGrpSpPr>
        <p:grpSpPr>
          <a:xfrm>
            <a:off x="407469" y="3735105"/>
            <a:ext cx="2892585" cy="1255422"/>
            <a:chOff x="394769" y="4253131"/>
            <a:chExt cx="2892585" cy="1255422"/>
          </a:xfrm>
        </p:grpSpPr>
        <p:sp>
          <p:nvSpPr>
            <p:cNvPr id="45" name="矩形: 圆角 31"/>
            <p:cNvSpPr/>
            <p:nvPr/>
          </p:nvSpPr>
          <p:spPr>
            <a:xfrm>
              <a:off x="1194684" y="4273159"/>
              <a:ext cx="1292754" cy="352425"/>
            </a:xfrm>
            <a:prstGeom prst="roundRect">
              <a:avLst>
                <a:gd name="adj" fmla="val 50000"/>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01" name="组合 100"/>
            <p:cNvGrpSpPr/>
            <p:nvPr/>
          </p:nvGrpSpPr>
          <p:grpSpPr>
            <a:xfrm>
              <a:off x="394769" y="4253131"/>
              <a:ext cx="2892585" cy="1255422"/>
              <a:chOff x="658850" y="4386410"/>
              <a:chExt cx="2892585" cy="1255422"/>
            </a:xfrm>
          </p:grpSpPr>
          <p:sp>
            <p:nvSpPr>
              <p:cNvPr id="117" name="矩形 116"/>
              <p:cNvSpPr/>
              <p:nvPr/>
            </p:nvSpPr>
            <p:spPr>
              <a:xfrm>
                <a:off x="1307487" y="5210945"/>
                <a:ext cx="1595309"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包括可行性分析、界面</a:t>
                </a:r>
                <a:endParaRPr kumimoji="1" lang="en-US" altLang="zh-CN" sz="11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数据库准备等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18"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项目开发准备</a:t>
                </a:r>
              </a:p>
            </p:txBody>
          </p:sp>
          <p:sp>
            <p:nvSpPr>
              <p:cNvPr id="119" name="矩形 118"/>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A</a:t>
                </a:r>
              </a:p>
            </p:txBody>
          </p:sp>
        </p:grpSp>
      </p:grpSp>
      <p:grpSp>
        <p:nvGrpSpPr>
          <p:cNvPr id="158" name="组合 157"/>
          <p:cNvGrpSpPr/>
          <p:nvPr/>
        </p:nvGrpSpPr>
        <p:grpSpPr>
          <a:xfrm>
            <a:off x="3233573" y="3735105"/>
            <a:ext cx="2892585" cy="1255422"/>
            <a:chOff x="3212504" y="4255861"/>
            <a:chExt cx="2892585" cy="1255422"/>
          </a:xfrm>
        </p:grpSpPr>
        <p:sp>
          <p:nvSpPr>
            <p:cNvPr id="120" name="矩形: 圆角 31"/>
            <p:cNvSpPr/>
            <p:nvPr/>
          </p:nvSpPr>
          <p:spPr>
            <a:xfrm>
              <a:off x="4012419" y="4275889"/>
              <a:ext cx="1292754" cy="352425"/>
            </a:xfrm>
            <a:prstGeom prst="roundRect">
              <a:avLst>
                <a:gd name="adj" fmla="val 50000"/>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21" name="组合 120"/>
            <p:cNvGrpSpPr/>
            <p:nvPr/>
          </p:nvGrpSpPr>
          <p:grpSpPr>
            <a:xfrm>
              <a:off x="3212504" y="4255861"/>
              <a:ext cx="2892585" cy="1255422"/>
              <a:chOff x="658850" y="4386410"/>
              <a:chExt cx="2892585" cy="1255422"/>
            </a:xfrm>
          </p:grpSpPr>
          <p:sp>
            <p:nvSpPr>
              <p:cNvPr id="122" name="矩形 121"/>
              <p:cNvSpPr/>
              <p:nvPr/>
            </p:nvSpPr>
            <p:spPr>
              <a:xfrm>
                <a:off x="1448553" y="5210945"/>
                <a:ext cx="1313180"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项目设计、伪代码</a:t>
                </a:r>
                <a:endParaRPr kumimoji="1" lang="en-US" altLang="zh-CN" sz="11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规范等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23"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项目进行工作</a:t>
                </a:r>
              </a:p>
            </p:txBody>
          </p:sp>
          <p:sp>
            <p:nvSpPr>
              <p:cNvPr id="124" name="矩形 123"/>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B</a:t>
                </a:r>
              </a:p>
            </p:txBody>
          </p:sp>
        </p:grpSp>
      </p:grpSp>
      <p:grpSp>
        <p:nvGrpSpPr>
          <p:cNvPr id="133" name="组合 132"/>
          <p:cNvGrpSpPr/>
          <p:nvPr/>
        </p:nvGrpSpPr>
        <p:grpSpPr>
          <a:xfrm>
            <a:off x="3029132" y="3746354"/>
            <a:ext cx="624482" cy="1232924"/>
            <a:chOff x="3016432" y="4273159"/>
            <a:chExt cx="624482" cy="1232924"/>
          </a:xfrm>
        </p:grpSpPr>
        <p:cxnSp>
          <p:nvCxnSpPr>
            <p:cNvPr id="102" name="直接连接符 101"/>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3016432" y="4273159"/>
              <a:ext cx="624482" cy="1232924"/>
              <a:chOff x="3016432" y="4273159"/>
              <a:chExt cx="624482" cy="1232924"/>
            </a:xfrm>
          </p:grpSpPr>
          <p:sp>
            <p:nvSpPr>
              <p:cNvPr id="126" name="椭圆 125"/>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9" name="组合 138"/>
          <p:cNvGrpSpPr/>
          <p:nvPr/>
        </p:nvGrpSpPr>
        <p:grpSpPr>
          <a:xfrm>
            <a:off x="5835282" y="3746354"/>
            <a:ext cx="624482" cy="1232924"/>
            <a:chOff x="3016432" y="4273159"/>
            <a:chExt cx="624482" cy="1232924"/>
          </a:xfrm>
        </p:grpSpPr>
        <p:cxnSp>
          <p:nvCxnSpPr>
            <p:cNvPr id="140" name="直接连接符 13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3016432" y="4273159"/>
              <a:ext cx="624482" cy="1232924"/>
              <a:chOff x="3016432" y="4273159"/>
              <a:chExt cx="624482" cy="1232924"/>
            </a:xfrm>
          </p:grpSpPr>
          <p:sp>
            <p:nvSpPr>
              <p:cNvPr id="142" name="椭圆 14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9" name="组合 148"/>
          <p:cNvGrpSpPr/>
          <p:nvPr/>
        </p:nvGrpSpPr>
        <p:grpSpPr>
          <a:xfrm>
            <a:off x="8613381" y="3746354"/>
            <a:ext cx="624482" cy="1232924"/>
            <a:chOff x="3016432" y="4273159"/>
            <a:chExt cx="624482" cy="1232924"/>
          </a:xfrm>
        </p:grpSpPr>
        <p:cxnSp>
          <p:nvCxnSpPr>
            <p:cNvPr id="150" name="直接连接符 14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51" name="组合 150"/>
            <p:cNvGrpSpPr/>
            <p:nvPr/>
          </p:nvGrpSpPr>
          <p:grpSpPr>
            <a:xfrm>
              <a:off x="3016432" y="4273159"/>
              <a:ext cx="624482" cy="1232924"/>
              <a:chOff x="3016432" y="4273159"/>
              <a:chExt cx="624482" cy="1232924"/>
            </a:xfrm>
          </p:grpSpPr>
          <p:sp>
            <p:nvSpPr>
              <p:cNvPr id="152" name="椭圆 15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9" name="组合 158"/>
          <p:cNvGrpSpPr/>
          <p:nvPr/>
        </p:nvGrpSpPr>
        <p:grpSpPr>
          <a:xfrm>
            <a:off x="6059677" y="3735105"/>
            <a:ext cx="2892585" cy="1255422"/>
            <a:chOff x="3212504" y="4255861"/>
            <a:chExt cx="2892585" cy="1255422"/>
          </a:xfrm>
        </p:grpSpPr>
        <p:sp>
          <p:nvSpPr>
            <p:cNvPr id="160" name="矩形: 圆角 31"/>
            <p:cNvSpPr/>
            <p:nvPr/>
          </p:nvSpPr>
          <p:spPr>
            <a:xfrm>
              <a:off x="4012419" y="4275889"/>
              <a:ext cx="1292754" cy="352425"/>
            </a:xfrm>
            <a:prstGeom prst="roundRect">
              <a:avLst>
                <a:gd name="adj" fmla="val 50000"/>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61" name="组合 160"/>
            <p:cNvGrpSpPr/>
            <p:nvPr/>
          </p:nvGrpSpPr>
          <p:grpSpPr>
            <a:xfrm>
              <a:off x="3212504" y="4255861"/>
              <a:ext cx="2892585" cy="1255422"/>
              <a:chOff x="658850" y="4386410"/>
              <a:chExt cx="2892585" cy="1255422"/>
            </a:xfrm>
          </p:grpSpPr>
          <p:sp>
            <p:nvSpPr>
              <p:cNvPr id="162" name="矩形 161"/>
              <p:cNvSpPr/>
              <p:nvPr/>
            </p:nvSpPr>
            <p:spPr>
              <a:xfrm>
                <a:off x="1378020" y="5210945"/>
                <a:ext cx="1454244"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测试计划、测试情况</a:t>
                </a:r>
                <a:endParaRPr kumimoji="1" lang="en-US" altLang="zh-CN" sz="11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维护等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63"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项目开发后期</a:t>
                </a:r>
              </a:p>
            </p:txBody>
          </p:sp>
          <p:sp>
            <p:nvSpPr>
              <p:cNvPr id="164" name="矩形 163"/>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C</a:t>
                </a:r>
              </a:p>
            </p:txBody>
          </p:sp>
        </p:grpSp>
      </p:grpSp>
      <p:grpSp>
        <p:nvGrpSpPr>
          <p:cNvPr id="165" name="组合 164"/>
          <p:cNvGrpSpPr/>
          <p:nvPr/>
        </p:nvGrpSpPr>
        <p:grpSpPr>
          <a:xfrm>
            <a:off x="8885782" y="3735105"/>
            <a:ext cx="2892585" cy="1086145"/>
            <a:chOff x="3212504" y="4255861"/>
            <a:chExt cx="2892585" cy="1086145"/>
          </a:xfrm>
        </p:grpSpPr>
        <p:sp>
          <p:nvSpPr>
            <p:cNvPr id="166" name="矩形: 圆角 31"/>
            <p:cNvSpPr/>
            <p:nvPr/>
          </p:nvSpPr>
          <p:spPr>
            <a:xfrm>
              <a:off x="4012419" y="4275889"/>
              <a:ext cx="1292754" cy="352425"/>
            </a:xfrm>
            <a:prstGeom prst="roundRect">
              <a:avLst>
                <a:gd name="adj" fmla="val 50000"/>
              </a:avLst>
            </a:prstGeom>
            <a:solidFill>
              <a:schemeClr val="tx1">
                <a:lumMod val="95000"/>
                <a:lumOff val="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67" name="组合 166"/>
            <p:cNvGrpSpPr/>
            <p:nvPr/>
          </p:nvGrpSpPr>
          <p:grpSpPr>
            <a:xfrm>
              <a:off x="3212504" y="4255861"/>
              <a:ext cx="2892585" cy="1086145"/>
              <a:chOff x="658850" y="4386410"/>
              <a:chExt cx="2892585" cy="1086145"/>
            </a:xfrm>
          </p:grpSpPr>
          <p:sp>
            <p:nvSpPr>
              <p:cNvPr id="168" name="矩形 167"/>
              <p:cNvSpPr/>
              <p:nvPr/>
            </p:nvSpPr>
            <p:spPr>
              <a:xfrm>
                <a:off x="1378021" y="5210945"/>
                <a:ext cx="1454244" cy="261610"/>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参考资料，及总结等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69"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参考及总结</a:t>
                </a:r>
              </a:p>
            </p:txBody>
          </p:sp>
          <p:sp>
            <p:nvSpPr>
              <p:cNvPr id="170" name="矩形 169"/>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D</a:t>
                </a:r>
              </a:p>
            </p:txBody>
          </p:sp>
        </p:grpSp>
      </p:grpSp>
    </p:spTree>
    <p:extLst>
      <p:ext uri="{BB962C8B-B14F-4D97-AF65-F5344CB8AC3E}">
        <p14:creationId xmlns:p14="http://schemas.microsoft.com/office/powerpoint/2010/main" val="1235912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ppt_x"/>
                                          </p:val>
                                        </p:tav>
                                        <p:tav tm="100000">
                                          <p:val>
                                            <p:strVal val="#ppt_x"/>
                                          </p:val>
                                        </p:tav>
                                      </p:tavLst>
                                    </p:anim>
                                    <p:anim calcmode="lin" valueType="num">
                                      <p:cBhvr additive="base">
                                        <p:cTn id="8"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8"/>
                                        </p:tgtEl>
                                        <p:attrNameLst>
                                          <p:attrName>style.visibility</p:attrName>
                                        </p:attrNameLst>
                                      </p:cBhvr>
                                      <p:to>
                                        <p:strVal val="visible"/>
                                      </p:to>
                                    </p:set>
                                    <p:anim calcmode="lin" valueType="num">
                                      <p:cBhvr additive="base">
                                        <p:cTn id="18" dur="500" fill="hold"/>
                                        <p:tgtEl>
                                          <p:spTgt spid="158"/>
                                        </p:tgtEl>
                                        <p:attrNameLst>
                                          <p:attrName>ppt_x</p:attrName>
                                        </p:attrNameLst>
                                      </p:cBhvr>
                                      <p:tavLst>
                                        <p:tav tm="0">
                                          <p:val>
                                            <p:strVal val="#ppt_x"/>
                                          </p:val>
                                        </p:tav>
                                        <p:tav tm="100000">
                                          <p:val>
                                            <p:strVal val="#ppt_x"/>
                                          </p:val>
                                        </p:tav>
                                      </p:tavLst>
                                    </p:anim>
                                    <p:anim calcmode="lin" valueType="num">
                                      <p:cBhvr additive="base">
                                        <p:cTn id="19"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fade">
                                      <p:cBhvr>
                                        <p:cTn id="24" dur="500"/>
                                        <p:tgtEl>
                                          <p:spTgt spid="1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9"/>
                                        </p:tgtEl>
                                        <p:attrNameLst>
                                          <p:attrName>style.visibility</p:attrName>
                                        </p:attrNameLst>
                                      </p:cBhvr>
                                      <p:to>
                                        <p:strVal val="visible"/>
                                      </p:to>
                                    </p:set>
                                    <p:anim calcmode="lin" valueType="num">
                                      <p:cBhvr additive="base">
                                        <p:cTn id="29" dur="500" fill="hold"/>
                                        <p:tgtEl>
                                          <p:spTgt spid="159"/>
                                        </p:tgtEl>
                                        <p:attrNameLst>
                                          <p:attrName>ppt_x</p:attrName>
                                        </p:attrNameLst>
                                      </p:cBhvr>
                                      <p:tavLst>
                                        <p:tav tm="0">
                                          <p:val>
                                            <p:strVal val="#ppt_x"/>
                                          </p:val>
                                        </p:tav>
                                        <p:tav tm="100000">
                                          <p:val>
                                            <p:strVal val="#ppt_x"/>
                                          </p:val>
                                        </p:tav>
                                      </p:tavLst>
                                    </p:anim>
                                    <p:anim calcmode="lin" valueType="num">
                                      <p:cBhvr additive="base">
                                        <p:cTn id="30"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9"/>
                                        </p:tgtEl>
                                        <p:attrNameLst>
                                          <p:attrName>style.visibility</p:attrName>
                                        </p:attrNameLst>
                                      </p:cBhvr>
                                      <p:to>
                                        <p:strVal val="visible"/>
                                      </p:to>
                                    </p:set>
                                    <p:animEffect transition="in" filter="fade">
                                      <p:cBhvr>
                                        <p:cTn id="35" dur="500"/>
                                        <p:tgtEl>
                                          <p:spTgt spid="14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65"/>
                                        </p:tgtEl>
                                        <p:attrNameLst>
                                          <p:attrName>style.visibility</p:attrName>
                                        </p:attrNameLst>
                                      </p:cBhvr>
                                      <p:to>
                                        <p:strVal val="visible"/>
                                      </p:to>
                                    </p:set>
                                    <p:anim calcmode="lin" valueType="num">
                                      <p:cBhvr additive="base">
                                        <p:cTn id="40" dur="500" fill="hold"/>
                                        <p:tgtEl>
                                          <p:spTgt spid="165"/>
                                        </p:tgtEl>
                                        <p:attrNameLst>
                                          <p:attrName>ppt_x</p:attrName>
                                        </p:attrNameLst>
                                      </p:cBhvr>
                                      <p:tavLst>
                                        <p:tav tm="0">
                                          <p:val>
                                            <p:strVal val="#ppt_x"/>
                                          </p:val>
                                        </p:tav>
                                        <p:tav tm="100000">
                                          <p:val>
                                            <p:strVal val="#ppt_x"/>
                                          </p:val>
                                        </p:tav>
                                      </p:tavLst>
                                    </p:anim>
                                    <p:anim calcmode="lin" valueType="num">
                                      <p:cBhvr additive="base">
                                        <p:cTn id="41"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sz="1800" dirty="0"/>
              <a:t>编码规范</a:t>
            </a:r>
          </a:p>
        </p:txBody>
      </p:sp>
      <p:sp>
        <p:nvSpPr>
          <p:cNvPr id="15" name="文本框 14">
            <a:extLst>
              <a:ext uri="{FF2B5EF4-FFF2-40B4-BE49-F238E27FC236}">
                <a16:creationId xmlns:a16="http://schemas.microsoft.com/office/drawing/2014/main" id="{A1991544-91FA-4DFC-BB88-9348FDC89903}"/>
              </a:ext>
            </a:extLst>
          </p:cNvPr>
          <p:cNvSpPr txBox="1"/>
          <p:nvPr/>
        </p:nvSpPr>
        <p:spPr>
          <a:xfrm>
            <a:off x="819150" y="1216241"/>
            <a:ext cx="7579126" cy="646331"/>
          </a:xfrm>
          <a:prstGeom prst="rect">
            <a:avLst/>
          </a:prstGeom>
          <a:noFill/>
        </p:spPr>
        <p:txBody>
          <a:bodyPr wrap="square" rtlCol="0">
            <a:spAutoFit/>
          </a:bodyPr>
          <a:lstStyle/>
          <a:p>
            <a:r>
              <a:rPr lang="zh-CN" altLang="zh-CN"/>
              <a:t>函数命名</a:t>
            </a:r>
          </a:p>
          <a:p>
            <a:r>
              <a:rPr lang="zh-CN" altLang="zh-CN"/>
              <a:t>参考匈牙利命名法。</a:t>
            </a:r>
            <a:endParaRPr lang="zh-CN" altLang="en-US" dirty="0"/>
          </a:p>
        </p:txBody>
      </p:sp>
      <p:pic>
        <p:nvPicPr>
          <p:cNvPr id="16" name="图片 15">
            <a:extLst>
              <a:ext uri="{FF2B5EF4-FFF2-40B4-BE49-F238E27FC236}">
                <a16:creationId xmlns:a16="http://schemas.microsoft.com/office/drawing/2014/main" id="{CC5B1196-F1FE-4818-8B1C-1EAB1BE62670}"/>
              </a:ext>
            </a:extLst>
          </p:cNvPr>
          <p:cNvPicPr/>
          <p:nvPr/>
        </p:nvPicPr>
        <p:blipFill>
          <a:blip r:embed="rId3"/>
          <a:stretch>
            <a:fillRect/>
          </a:stretch>
        </p:blipFill>
        <p:spPr>
          <a:xfrm>
            <a:off x="907926" y="1986891"/>
            <a:ext cx="7809946" cy="646331"/>
          </a:xfrm>
          <a:prstGeom prst="rect">
            <a:avLst/>
          </a:prstGeom>
        </p:spPr>
      </p:pic>
      <p:sp>
        <p:nvSpPr>
          <p:cNvPr id="17" name="文本框 16">
            <a:extLst>
              <a:ext uri="{FF2B5EF4-FFF2-40B4-BE49-F238E27FC236}">
                <a16:creationId xmlns:a16="http://schemas.microsoft.com/office/drawing/2014/main" id="{21843C0C-6F07-4052-A7AB-622DD0FD4637}"/>
              </a:ext>
            </a:extLst>
          </p:cNvPr>
          <p:cNvSpPr txBox="1"/>
          <p:nvPr/>
        </p:nvSpPr>
        <p:spPr>
          <a:xfrm>
            <a:off x="976544" y="3098307"/>
            <a:ext cx="4634143" cy="646331"/>
          </a:xfrm>
          <a:prstGeom prst="rect">
            <a:avLst/>
          </a:prstGeom>
          <a:noFill/>
        </p:spPr>
        <p:txBody>
          <a:bodyPr wrap="square" rtlCol="0">
            <a:spAutoFit/>
          </a:bodyPr>
          <a:lstStyle/>
          <a:p>
            <a:r>
              <a:rPr lang="zh-CN" altLang="zh-CN" dirty="0"/>
              <a:t>关于注释</a:t>
            </a:r>
          </a:p>
          <a:p>
            <a:r>
              <a:rPr lang="zh-CN" altLang="zh-CN" dirty="0"/>
              <a:t>函数名后加注释</a:t>
            </a:r>
          </a:p>
        </p:txBody>
      </p:sp>
      <p:pic>
        <p:nvPicPr>
          <p:cNvPr id="18" name="图片 17">
            <a:extLst>
              <a:ext uri="{FF2B5EF4-FFF2-40B4-BE49-F238E27FC236}">
                <a16:creationId xmlns:a16="http://schemas.microsoft.com/office/drawing/2014/main" id="{14E87B89-5D8E-4593-A8DC-D18302B57631}"/>
              </a:ext>
            </a:extLst>
          </p:cNvPr>
          <p:cNvPicPr/>
          <p:nvPr/>
        </p:nvPicPr>
        <p:blipFill>
          <a:blip r:embed="rId4"/>
          <a:stretch>
            <a:fillRect/>
          </a:stretch>
        </p:blipFill>
        <p:spPr>
          <a:xfrm>
            <a:off x="976543" y="3872765"/>
            <a:ext cx="8247355" cy="530559"/>
          </a:xfrm>
          <a:prstGeom prst="rect">
            <a:avLst/>
          </a:prstGeom>
        </p:spPr>
      </p:pic>
      <p:sp>
        <p:nvSpPr>
          <p:cNvPr id="19" name="文本框 18">
            <a:extLst>
              <a:ext uri="{FF2B5EF4-FFF2-40B4-BE49-F238E27FC236}">
                <a16:creationId xmlns:a16="http://schemas.microsoft.com/office/drawing/2014/main" id="{F1FC8EF6-734B-4CAC-9C26-821F7C3DB1C6}"/>
              </a:ext>
            </a:extLst>
          </p:cNvPr>
          <p:cNvSpPr txBox="1"/>
          <p:nvPr/>
        </p:nvSpPr>
        <p:spPr>
          <a:xfrm>
            <a:off x="976543" y="4598633"/>
            <a:ext cx="3986074" cy="923330"/>
          </a:xfrm>
          <a:prstGeom prst="rect">
            <a:avLst/>
          </a:prstGeom>
          <a:noFill/>
        </p:spPr>
        <p:txBody>
          <a:bodyPr wrap="square" rtlCol="0">
            <a:spAutoFit/>
          </a:bodyPr>
          <a:lstStyle/>
          <a:p>
            <a:r>
              <a:rPr lang="zh-CN" altLang="zh-CN"/>
              <a:t>文件导入</a:t>
            </a:r>
          </a:p>
          <a:p>
            <a:r>
              <a:rPr lang="zh-CN" altLang="zh-CN"/>
              <a:t>必须写在</a:t>
            </a:r>
            <a:r>
              <a:rPr lang="en-US" altLang="zh-CN"/>
              <a:t>&lt;?php  ?&gt;</a:t>
            </a:r>
            <a:r>
              <a:rPr lang="zh-CN" altLang="zh-CN"/>
              <a:t>中</a:t>
            </a:r>
          </a:p>
          <a:p>
            <a:r>
              <a:rPr lang="zh-CN" altLang="zh-CN"/>
              <a:t>写明文件路径</a:t>
            </a:r>
          </a:p>
        </p:txBody>
      </p:sp>
      <p:pic>
        <p:nvPicPr>
          <p:cNvPr id="20" name="图片 19">
            <a:extLst>
              <a:ext uri="{FF2B5EF4-FFF2-40B4-BE49-F238E27FC236}">
                <a16:creationId xmlns:a16="http://schemas.microsoft.com/office/drawing/2014/main" id="{D98EF736-8D14-4F71-8CEA-712F9E26FAF9}"/>
              </a:ext>
            </a:extLst>
          </p:cNvPr>
          <p:cNvPicPr/>
          <p:nvPr/>
        </p:nvPicPr>
        <p:blipFill>
          <a:blip r:embed="rId5"/>
          <a:stretch>
            <a:fillRect/>
          </a:stretch>
        </p:blipFill>
        <p:spPr>
          <a:xfrm>
            <a:off x="3752849" y="4717239"/>
            <a:ext cx="3074079" cy="1177534"/>
          </a:xfrm>
          <a:prstGeom prst="rect">
            <a:avLst/>
          </a:prstGeom>
        </p:spPr>
      </p:pic>
    </p:spTree>
    <p:extLst>
      <p:ext uri="{BB962C8B-B14F-4D97-AF65-F5344CB8AC3E}">
        <p14:creationId xmlns:p14="http://schemas.microsoft.com/office/powerpoint/2010/main" val="3681523344"/>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3">
            <a:extLst>
              <a:ext uri="{FF2B5EF4-FFF2-40B4-BE49-F238E27FC236}">
                <a16:creationId xmlns:a16="http://schemas.microsoft.com/office/drawing/2014/main" id="{F55CD18B-DD7F-4643-824D-92A5EBFC76BF}"/>
              </a:ext>
            </a:extLst>
          </p:cNvPr>
          <p:cNvSpPr>
            <a:spLocks noGrp="1"/>
          </p:cNvSpPr>
          <p:nvPr>
            <p:ph type="title"/>
          </p:nvPr>
        </p:nvSpPr>
        <p:spPr>
          <a:xfrm>
            <a:off x="819150" y="274248"/>
            <a:ext cx="10515600" cy="601690"/>
          </a:xfrm>
        </p:spPr>
        <p:txBody>
          <a:bodyPr>
            <a:normAutofit/>
          </a:bodyPr>
          <a:lstStyle/>
          <a:p>
            <a:r>
              <a:rPr lang="zh-CN" altLang="en-US" sz="1800" dirty="0"/>
              <a:t>编码规范</a:t>
            </a:r>
          </a:p>
        </p:txBody>
      </p:sp>
      <p:sp>
        <p:nvSpPr>
          <p:cNvPr id="4" name="文本框 3">
            <a:extLst>
              <a:ext uri="{FF2B5EF4-FFF2-40B4-BE49-F238E27FC236}">
                <a16:creationId xmlns:a16="http://schemas.microsoft.com/office/drawing/2014/main" id="{97998224-4546-410B-81CA-50312FC1179D}"/>
              </a:ext>
            </a:extLst>
          </p:cNvPr>
          <p:cNvSpPr txBox="1"/>
          <p:nvPr/>
        </p:nvSpPr>
        <p:spPr>
          <a:xfrm>
            <a:off x="819150" y="1020932"/>
            <a:ext cx="2947386" cy="646331"/>
          </a:xfrm>
          <a:prstGeom prst="rect">
            <a:avLst/>
          </a:prstGeom>
          <a:noFill/>
        </p:spPr>
        <p:txBody>
          <a:bodyPr wrap="square" rtlCol="0">
            <a:spAutoFit/>
          </a:bodyPr>
          <a:lstStyle/>
          <a:p>
            <a:r>
              <a:rPr lang="zh-CN" altLang="zh-CN" dirty="0"/>
              <a:t>关于分号</a:t>
            </a:r>
          </a:p>
          <a:p>
            <a:r>
              <a:rPr lang="en-US" altLang="zh-CN" dirty="0"/>
              <a:t>php</a:t>
            </a:r>
            <a:r>
              <a:rPr lang="zh-CN" altLang="zh-CN" dirty="0"/>
              <a:t>语句行尾加分号</a:t>
            </a:r>
          </a:p>
        </p:txBody>
      </p:sp>
      <p:pic>
        <p:nvPicPr>
          <p:cNvPr id="5" name="图片 4">
            <a:extLst>
              <a:ext uri="{FF2B5EF4-FFF2-40B4-BE49-F238E27FC236}">
                <a16:creationId xmlns:a16="http://schemas.microsoft.com/office/drawing/2014/main" id="{CFF8E853-EE1C-4876-9997-A3428A9CB06C}"/>
              </a:ext>
            </a:extLst>
          </p:cNvPr>
          <p:cNvPicPr/>
          <p:nvPr/>
        </p:nvPicPr>
        <p:blipFill>
          <a:blip r:embed="rId2"/>
          <a:stretch>
            <a:fillRect/>
          </a:stretch>
        </p:blipFill>
        <p:spPr>
          <a:xfrm>
            <a:off x="819150" y="1667263"/>
            <a:ext cx="7736384" cy="2073516"/>
          </a:xfrm>
          <a:prstGeom prst="rect">
            <a:avLst/>
          </a:prstGeom>
        </p:spPr>
      </p:pic>
      <p:sp>
        <p:nvSpPr>
          <p:cNvPr id="6" name="文本框 5">
            <a:extLst>
              <a:ext uri="{FF2B5EF4-FFF2-40B4-BE49-F238E27FC236}">
                <a16:creationId xmlns:a16="http://schemas.microsoft.com/office/drawing/2014/main" id="{E5E3A406-4315-4A09-AB51-BAD136B699DC}"/>
              </a:ext>
            </a:extLst>
          </p:cNvPr>
          <p:cNvSpPr txBox="1"/>
          <p:nvPr/>
        </p:nvSpPr>
        <p:spPr>
          <a:xfrm>
            <a:off x="819150" y="3923930"/>
            <a:ext cx="4090201" cy="923330"/>
          </a:xfrm>
          <a:prstGeom prst="rect">
            <a:avLst/>
          </a:prstGeom>
          <a:noFill/>
        </p:spPr>
        <p:txBody>
          <a:bodyPr wrap="square" rtlCol="0">
            <a:spAutoFit/>
          </a:bodyPr>
          <a:lstStyle/>
          <a:p>
            <a:r>
              <a:rPr lang="zh-CN" altLang="zh-CN" dirty="0"/>
              <a:t>关于括号</a:t>
            </a:r>
          </a:p>
          <a:p>
            <a:r>
              <a:rPr lang="zh-CN" altLang="zh-CN" dirty="0"/>
              <a:t>必须严格括号配对，无论（ ），</a:t>
            </a:r>
            <a:r>
              <a:rPr lang="en-US" altLang="zh-CN" dirty="0"/>
              <a:t>{ },  [ ]</a:t>
            </a:r>
            <a:endParaRPr lang="zh-CN" altLang="zh-CN" dirty="0"/>
          </a:p>
          <a:p>
            <a:r>
              <a:rPr lang="zh-CN" altLang="zh-CN" dirty="0"/>
              <a:t>特别是参数传递，避免错误</a:t>
            </a:r>
          </a:p>
        </p:txBody>
      </p:sp>
      <p:pic>
        <p:nvPicPr>
          <p:cNvPr id="7" name="图片 6">
            <a:extLst>
              <a:ext uri="{FF2B5EF4-FFF2-40B4-BE49-F238E27FC236}">
                <a16:creationId xmlns:a16="http://schemas.microsoft.com/office/drawing/2014/main" id="{8E0F3EAC-CA79-4932-A019-57EF6704D069}"/>
              </a:ext>
            </a:extLst>
          </p:cNvPr>
          <p:cNvPicPr/>
          <p:nvPr/>
        </p:nvPicPr>
        <p:blipFill>
          <a:blip r:embed="rId3"/>
          <a:stretch>
            <a:fillRect/>
          </a:stretch>
        </p:blipFill>
        <p:spPr>
          <a:xfrm>
            <a:off x="4740676" y="3740779"/>
            <a:ext cx="7451324" cy="3117221"/>
          </a:xfrm>
          <a:prstGeom prst="rect">
            <a:avLst/>
          </a:prstGeom>
        </p:spPr>
      </p:pic>
    </p:spTree>
    <p:extLst>
      <p:ext uri="{BB962C8B-B14F-4D97-AF65-F5344CB8AC3E}">
        <p14:creationId xmlns:p14="http://schemas.microsoft.com/office/powerpoint/2010/main" val="2457496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7646E-CE88-431E-A9FC-BAE54E307033}"/>
              </a:ext>
            </a:extLst>
          </p:cNvPr>
          <p:cNvSpPr>
            <a:spLocks noGrp="1"/>
          </p:cNvSpPr>
          <p:nvPr>
            <p:ph type="title"/>
          </p:nvPr>
        </p:nvSpPr>
        <p:spPr/>
        <p:txBody>
          <a:bodyPr>
            <a:normAutofit/>
          </a:bodyPr>
          <a:lstStyle/>
          <a:p>
            <a:r>
              <a:rPr lang="zh-CN" altLang="en-US" sz="2000" dirty="0"/>
              <a:t>单元测试用例</a:t>
            </a:r>
          </a:p>
        </p:txBody>
      </p:sp>
      <p:graphicFrame>
        <p:nvGraphicFramePr>
          <p:cNvPr id="4" name="表格 3">
            <a:extLst>
              <a:ext uri="{FF2B5EF4-FFF2-40B4-BE49-F238E27FC236}">
                <a16:creationId xmlns:a16="http://schemas.microsoft.com/office/drawing/2014/main" id="{9D12A78B-7CA4-478C-A567-43B29310EF88}"/>
              </a:ext>
            </a:extLst>
          </p:cNvPr>
          <p:cNvGraphicFramePr>
            <a:graphicFrameLocks noGrp="1"/>
          </p:cNvGraphicFramePr>
          <p:nvPr>
            <p:extLst>
              <p:ext uri="{D42A27DB-BD31-4B8C-83A1-F6EECF244321}">
                <p14:modId xmlns:p14="http://schemas.microsoft.com/office/powerpoint/2010/main" val="2050602957"/>
              </p:ext>
            </p:extLst>
          </p:nvPr>
        </p:nvGraphicFramePr>
        <p:xfrm>
          <a:off x="1002189" y="78391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19569471"/>
                    </a:ext>
                  </a:extLst>
                </a:gridCol>
                <a:gridCol w="2709333">
                  <a:extLst>
                    <a:ext uri="{9D8B030D-6E8A-4147-A177-3AD203B41FA5}">
                      <a16:colId xmlns:a16="http://schemas.microsoft.com/office/drawing/2014/main" val="1064678211"/>
                    </a:ext>
                  </a:extLst>
                </a:gridCol>
                <a:gridCol w="2709333">
                  <a:extLst>
                    <a:ext uri="{9D8B030D-6E8A-4147-A177-3AD203B41FA5}">
                      <a16:colId xmlns:a16="http://schemas.microsoft.com/office/drawing/2014/main" val="3491988366"/>
                    </a:ext>
                  </a:extLst>
                </a:gridCol>
              </a:tblGrid>
              <a:tr h="370840">
                <a:tc gridSpan="3">
                  <a:txBody>
                    <a:bodyPr/>
                    <a:lstStyle/>
                    <a:p>
                      <a:r>
                        <a:rPr lang="en-US" altLang="zh-CN" sz="1800" b="0" i="0" kern="1200" dirty="0">
                          <a:solidFill>
                            <a:schemeClr val="lt1"/>
                          </a:solidFill>
                          <a:effectLst/>
                          <a:latin typeface="+mn-lt"/>
                          <a:ea typeface="+mn-ea"/>
                          <a:cs typeface="+mn-cs"/>
                        </a:rPr>
                        <a:t>_</a:t>
                      </a:r>
                      <a:r>
                        <a:rPr lang="en-US" altLang="zh-CN" sz="1800" b="0" i="0" kern="1200" dirty="0" err="1">
                          <a:solidFill>
                            <a:schemeClr val="lt1"/>
                          </a:solidFill>
                          <a:effectLst/>
                          <a:latin typeface="+mn-lt"/>
                          <a:ea typeface="+mn-ea"/>
                          <a:cs typeface="+mn-cs"/>
                        </a:rPr>
                        <a:t>check_username</a:t>
                      </a:r>
                      <a:r>
                        <a:rPr lang="en-US" altLang="zh-CN" sz="1800" b="0" i="0" kern="1200" dirty="0">
                          <a:solidFill>
                            <a:schemeClr val="lt1"/>
                          </a:solidFill>
                          <a:effectLst/>
                          <a:latin typeface="+mn-lt"/>
                          <a:ea typeface="+mn-ea"/>
                          <a:cs typeface="+mn-cs"/>
                        </a:rPr>
                        <a:t>($_string,$_min_num,$_</a:t>
                      </a:r>
                      <a:r>
                        <a:rPr lang="en-US" altLang="zh-CN" sz="1800" b="0" i="0" kern="1200" dirty="0" err="1">
                          <a:solidFill>
                            <a:schemeClr val="lt1"/>
                          </a:solidFill>
                          <a:effectLst/>
                          <a:latin typeface="+mn-lt"/>
                          <a:ea typeface="+mn-ea"/>
                          <a:cs typeface="+mn-cs"/>
                        </a:rPr>
                        <a:t>max_num</a:t>
                      </a:r>
                      <a:r>
                        <a:rPr lang="en-US" altLang="zh-CN" sz="1800" b="0" i="0" kern="1200" dirty="0">
                          <a:solidFill>
                            <a:schemeClr val="lt1"/>
                          </a:solidFill>
                          <a:effectLst/>
                          <a:latin typeface="+mn-lt"/>
                          <a:ea typeface="+mn-ea"/>
                          <a:cs typeface="+mn-cs"/>
                        </a:rPr>
                        <a:t>)</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27708024"/>
                  </a:ext>
                </a:extLst>
              </a:tr>
              <a:tr h="370840">
                <a:tc gridSpan="3">
                  <a:txBody>
                    <a:bodyPr/>
                    <a:lstStyle/>
                    <a:p>
                      <a:r>
                        <a:rPr lang="zh-CN" altLang="en-US" dirty="0"/>
                        <a:t>条件覆盖</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90185451"/>
                  </a:ext>
                </a:extLst>
              </a:tr>
              <a:tr h="370840">
                <a:tc>
                  <a:txBody>
                    <a:bodyPr/>
                    <a:lstStyle/>
                    <a:p>
                      <a:r>
                        <a:rPr lang="zh-CN" altLang="en-US" dirty="0"/>
                        <a:t>输入</a:t>
                      </a:r>
                    </a:p>
                  </a:txBody>
                  <a:tcPr/>
                </a:tc>
                <a:tc>
                  <a:txBody>
                    <a:bodyPr/>
                    <a:lstStyle/>
                    <a:p>
                      <a:r>
                        <a:rPr lang="zh-CN" altLang="en-US" dirty="0"/>
                        <a:t>预期输出</a:t>
                      </a:r>
                    </a:p>
                  </a:txBody>
                  <a:tcPr/>
                </a:tc>
                <a:tc>
                  <a:txBody>
                    <a:bodyPr/>
                    <a:lstStyle/>
                    <a:p>
                      <a:r>
                        <a:rPr lang="zh-CN" altLang="en-US" dirty="0"/>
                        <a:t>结果</a:t>
                      </a:r>
                    </a:p>
                  </a:txBody>
                  <a:tcPr/>
                </a:tc>
                <a:extLst>
                  <a:ext uri="{0D108BD9-81ED-4DB2-BD59-A6C34878D82A}">
                    <a16:rowId xmlns:a16="http://schemas.microsoft.com/office/drawing/2014/main" val="2858031118"/>
                  </a:ext>
                </a:extLst>
              </a:tr>
              <a:tr h="370840">
                <a:tc>
                  <a:txBody>
                    <a:bodyPr/>
                    <a:lstStyle/>
                    <a:p>
                      <a:r>
                        <a:rPr lang="zh-CN" altLang="en-US" dirty="0"/>
                        <a:t>“</a:t>
                      </a:r>
                      <a:r>
                        <a:rPr lang="en-US" altLang="zh-CN" dirty="0"/>
                        <a:t>123</a:t>
                      </a:r>
                      <a:r>
                        <a:rPr lang="zh-CN" altLang="en-US" dirty="0"/>
                        <a:t>”，</a:t>
                      </a:r>
                      <a:r>
                        <a:rPr lang="en-US" altLang="zh-CN" dirty="0"/>
                        <a:t>3</a:t>
                      </a:r>
                      <a:r>
                        <a:rPr lang="zh-CN" altLang="en-US" dirty="0"/>
                        <a:t>，</a:t>
                      </a:r>
                      <a:r>
                        <a:rPr lang="en-US" altLang="zh-CN" dirty="0"/>
                        <a:t>6</a:t>
                      </a:r>
                      <a:endParaRPr lang="zh-CN" altLang="en-US" dirty="0"/>
                    </a:p>
                  </a:txBody>
                  <a:tcPr/>
                </a:tc>
                <a:tc>
                  <a:txBody>
                    <a:bodyPr/>
                    <a:lstStyle/>
                    <a:p>
                      <a:r>
                        <a:rPr lang="zh-CN" altLang="en-US" dirty="0"/>
                        <a:t>用户名不符合</a:t>
                      </a:r>
                    </a:p>
                  </a:txBody>
                  <a:tcPr/>
                </a:tc>
                <a:tc>
                  <a:txBody>
                    <a:bodyPr/>
                    <a:lstStyle/>
                    <a:p>
                      <a:r>
                        <a:rPr lang="zh-CN" altLang="en-US" dirty="0"/>
                        <a:t>正确</a:t>
                      </a:r>
                    </a:p>
                  </a:txBody>
                  <a:tcPr/>
                </a:tc>
                <a:extLst>
                  <a:ext uri="{0D108BD9-81ED-4DB2-BD59-A6C34878D82A}">
                    <a16:rowId xmlns:a16="http://schemas.microsoft.com/office/drawing/2014/main" val="3770754706"/>
                  </a:ext>
                </a:extLst>
              </a:tr>
              <a:tr h="370840">
                <a:tc>
                  <a:txBody>
                    <a:bodyPr/>
                    <a:lstStyle/>
                    <a:p>
                      <a:r>
                        <a:rPr lang="zh-CN" altLang="en-US" dirty="0"/>
                        <a:t>“</a:t>
                      </a:r>
                      <a:r>
                        <a:rPr lang="en-US" altLang="zh-CN" dirty="0"/>
                        <a:t>1234567</a:t>
                      </a:r>
                      <a:r>
                        <a:rPr lang="zh-CN" altLang="en-US" dirty="0"/>
                        <a:t>”，</a:t>
                      </a:r>
                      <a:r>
                        <a:rPr lang="en-US" altLang="zh-CN" dirty="0"/>
                        <a:t>3</a:t>
                      </a:r>
                      <a:r>
                        <a:rPr lang="zh-CN" altLang="en-US" dirty="0"/>
                        <a:t>，</a:t>
                      </a:r>
                      <a:r>
                        <a:rPr lang="en-US" altLang="zh-CN" dirty="0"/>
                        <a:t>6</a:t>
                      </a:r>
                      <a:endParaRPr lang="zh-CN" altLang="en-US" dirty="0"/>
                    </a:p>
                  </a:txBody>
                  <a:tcPr/>
                </a:tc>
                <a:tc>
                  <a:txBody>
                    <a:bodyPr/>
                    <a:lstStyle/>
                    <a:p>
                      <a:r>
                        <a:rPr lang="zh-CN" altLang="en-US" dirty="0"/>
                        <a:t>用户名不符合</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2342636323"/>
                  </a:ext>
                </a:extLst>
              </a:tr>
              <a:tr h="370840">
                <a:tc>
                  <a:txBody>
                    <a:bodyPr/>
                    <a:lstStyle/>
                    <a:p>
                      <a:r>
                        <a:rPr lang="zh-CN" altLang="en-US" dirty="0"/>
                        <a:t>“</a:t>
                      </a:r>
                      <a:r>
                        <a:rPr lang="en-US" altLang="zh-CN" dirty="0"/>
                        <a:t>1234</a:t>
                      </a:r>
                      <a:r>
                        <a:rPr lang="zh-CN" altLang="en-US" dirty="0"/>
                        <a:t>”，</a:t>
                      </a:r>
                      <a:r>
                        <a:rPr lang="en-US" altLang="zh-CN" dirty="0"/>
                        <a:t>3</a:t>
                      </a:r>
                      <a:r>
                        <a:rPr lang="zh-CN" altLang="en-US" dirty="0"/>
                        <a:t>，</a:t>
                      </a:r>
                      <a:r>
                        <a:rPr lang="en-US" altLang="zh-CN" dirty="0"/>
                        <a:t>6</a:t>
                      </a:r>
                      <a:endParaRPr lang="zh-CN" altLang="en-US" dirty="0"/>
                    </a:p>
                  </a:txBody>
                  <a:tcPr/>
                </a:tc>
                <a:tc>
                  <a:txBody>
                    <a:bodyPr/>
                    <a:lstStyle/>
                    <a:p>
                      <a:r>
                        <a:rPr lang="en-US" altLang="zh-CN" dirty="0"/>
                        <a:t>return </a:t>
                      </a:r>
                      <a:r>
                        <a:rPr lang="zh-CN" altLang="en-US" dirty="0"/>
                        <a:t>“</a:t>
                      </a:r>
                      <a:r>
                        <a:rPr lang="en-US" altLang="zh-CN" dirty="0"/>
                        <a:t>1234</a:t>
                      </a:r>
                      <a:r>
                        <a:rPr lang="zh-CN" altLang="en-US" dirty="0"/>
                        <a:t>”</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3845229763"/>
                  </a:ext>
                </a:extLst>
              </a:tr>
            </a:tbl>
          </a:graphicData>
        </a:graphic>
      </p:graphicFrame>
      <p:graphicFrame>
        <p:nvGraphicFramePr>
          <p:cNvPr id="5" name="表格 4">
            <a:extLst>
              <a:ext uri="{FF2B5EF4-FFF2-40B4-BE49-F238E27FC236}">
                <a16:creationId xmlns:a16="http://schemas.microsoft.com/office/drawing/2014/main" id="{5D282DC3-8769-4FF9-B0CD-0CF7174E2CA5}"/>
              </a:ext>
            </a:extLst>
          </p:cNvPr>
          <p:cNvGraphicFramePr>
            <a:graphicFrameLocks noGrp="1"/>
          </p:cNvGraphicFramePr>
          <p:nvPr>
            <p:extLst>
              <p:ext uri="{D42A27DB-BD31-4B8C-83A1-F6EECF244321}">
                <p14:modId xmlns:p14="http://schemas.microsoft.com/office/powerpoint/2010/main" val="191070377"/>
              </p:ext>
            </p:extLst>
          </p:nvPr>
        </p:nvGraphicFramePr>
        <p:xfrm>
          <a:off x="1002187" y="3174339"/>
          <a:ext cx="9837446" cy="2595880"/>
        </p:xfrm>
        <a:graphic>
          <a:graphicData uri="http://schemas.openxmlformats.org/drawingml/2006/table">
            <a:tbl>
              <a:tblPr firstRow="1" bandRow="1">
                <a:tableStyleId>{5C22544A-7EE6-4342-B048-85BDC9FD1C3A}</a:tableStyleId>
              </a:tblPr>
              <a:tblGrid>
                <a:gridCol w="3223584">
                  <a:extLst>
                    <a:ext uri="{9D8B030D-6E8A-4147-A177-3AD203B41FA5}">
                      <a16:colId xmlns:a16="http://schemas.microsoft.com/office/drawing/2014/main" val="2619569471"/>
                    </a:ext>
                  </a:extLst>
                </a:gridCol>
                <a:gridCol w="3156827">
                  <a:extLst>
                    <a:ext uri="{9D8B030D-6E8A-4147-A177-3AD203B41FA5}">
                      <a16:colId xmlns:a16="http://schemas.microsoft.com/office/drawing/2014/main" val="1064678211"/>
                    </a:ext>
                  </a:extLst>
                </a:gridCol>
                <a:gridCol w="3457035">
                  <a:extLst>
                    <a:ext uri="{9D8B030D-6E8A-4147-A177-3AD203B41FA5}">
                      <a16:colId xmlns:a16="http://schemas.microsoft.com/office/drawing/2014/main" val="3491988366"/>
                    </a:ext>
                  </a:extLst>
                </a:gridCol>
              </a:tblGrid>
              <a:tr h="370840">
                <a:tc gridSpan="3">
                  <a:txBody>
                    <a:bodyPr/>
                    <a:lstStyle/>
                    <a:p>
                      <a:r>
                        <a:rPr lang="en-US" altLang="zh-CN" sz="1800" b="0" i="0" kern="1200" dirty="0">
                          <a:solidFill>
                            <a:schemeClr val="lt1"/>
                          </a:solidFill>
                          <a:effectLst/>
                          <a:latin typeface="+mn-lt"/>
                          <a:ea typeface="+mn-ea"/>
                          <a:cs typeface="+mn-cs"/>
                        </a:rPr>
                        <a:t>_</a:t>
                      </a:r>
                      <a:r>
                        <a:rPr lang="en-US" altLang="zh-CN" sz="1800" b="0" i="0" kern="1200" dirty="0" err="1">
                          <a:solidFill>
                            <a:schemeClr val="lt1"/>
                          </a:solidFill>
                          <a:effectLst/>
                          <a:latin typeface="+mn-lt"/>
                          <a:ea typeface="+mn-ea"/>
                          <a:cs typeface="+mn-cs"/>
                        </a:rPr>
                        <a:t>check_password</a:t>
                      </a:r>
                      <a:r>
                        <a:rPr lang="en-US" altLang="zh-CN" sz="1800" b="0" i="0" kern="1200" dirty="0">
                          <a:solidFill>
                            <a:schemeClr val="lt1"/>
                          </a:solidFill>
                          <a:effectLst/>
                          <a:latin typeface="+mn-lt"/>
                          <a:ea typeface="+mn-ea"/>
                          <a:cs typeface="+mn-cs"/>
                        </a:rPr>
                        <a:t>($_password,$_</a:t>
                      </a:r>
                      <a:r>
                        <a:rPr lang="en-US" altLang="zh-CN" sz="1800" b="0" i="0" kern="1200" dirty="0" err="1">
                          <a:solidFill>
                            <a:schemeClr val="lt1"/>
                          </a:solidFill>
                          <a:effectLst/>
                          <a:latin typeface="+mn-lt"/>
                          <a:ea typeface="+mn-ea"/>
                          <a:cs typeface="+mn-cs"/>
                        </a:rPr>
                        <a:t>repassword</a:t>
                      </a:r>
                      <a:r>
                        <a:rPr lang="en-US" altLang="zh-CN" sz="1800" b="0" i="0" kern="1200" dirty="0">
                          <a:solidFill>
                            <a:schemeClr val="lt1"/>
                          </a:solidFill>
                          <a:effectLst/>
                          <a:latin typeface="+mn-lt"/>
                          <a:ea typeface="+mn-ea"/>
                          <a:cs typeface="+mn-cs"/>
                        </a:rPr>
                        <a:t>,$_</a:t>
                      </a:r>
                      <a:r>
                        <a:rPr lang="en-US" altLang="zh-CN" sz="1800" b="0" i="0" kern="1200" dirty="0" err="1">
                          <a:solidFill>
                            <a:schemeClr val="lt1"/>
                          </a:solidFill>
                          <a:effectLst/>
                          <a:latin typeface="+mn-lt"/>
                          <a:ea typeface="+mn-ea"/>
                          <a:cs typeface="+mn-cs"/>
                        </a:rPr>
                        <a:t>min_num</a:t>
                      </a:r>
                      <a:r>
                        <a:rPr lang="en-US" altLang="zh-CN" sz="1800" b="0" i="0" kern="1200" dirty="0">
                          <a:solidFill>
                            <a:schemeClr val="lt1"/>
                          </a:solidFill>
                          <a:effectLst/>
                          <a:latin typeface="+mn-lt"/>
                          <a:ea typeface="+mn-ea"/>
                          <a:cs typeface="+mn-cs"/>
                        </a:rPr>
                        <a:t>)</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27708024"/>
                  </a:ext>
                </a:extLst>
              </a:tr>
              <a:tr h="370840">
                <a:tc gridSpan="3">
                  <a:txBody>
                    <a:bodyPr/>
                    <a:lstStyle/>
                    <a:p>
                      <a:r>
                        <a:rPr lang="zh-CN" altLang="en-US" dirty="0"/>
                        <a:t>条件覆盖</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90185451"/>
                  </a:ext>
                </a:extLst>
              </a:tr>
              <a:tr h="370840">
                <a:tc>
                  <a:txBody>
                    <a:bodyPr/>
                    <a:lstStyle/>
                    <a:p>
                      <a:r>
                        <a:rPr lang="zh-CN" altLang="en-US" dirty="0"/>
                        <a:t>输入</a:t>
                      </a:r>
                    </a:p>
                  </a:txBody>
                  <a:tcPr/>
                </a:tc>
                <a:tc>
                  <a:txBody>
                    <a:bodyPr/>
                    <a:lstStyle/>
                    <a:p>
                      <a:r>
                        <a:rPr lang="zh-CN" altLang="en-US" dirty="0"/>
                        <a:t>预期输出</a:t>
                      </a:r>
                    </a:p>
                  </a:txBody>
                  <a:tcPr/>
                </a:tc>
                <a:tc>
                  <a:txBody>
                    <a:bodyPr/>
                    <a:lstStyle/>
                    <a:p>
                      <a:r>
                        <a:rPr lang="zh-CN" altLang="en-US" dirty="0"/>
                        <a:t>结果</a:t>
                      </a:r>
                    </a:p>
                  </a:txBody>
                  <a:tcPr/>
                </a:tc>
                <a:extLst>
                  <a:ext uri="{0D108BD9-81ED-4DB2-BD59-A6C34878D82A}">
                    <a16:rowId xmlns:a16="http://schemas.microsoft.com/office/drawing/2014/main" val="2858031118"/>
                  </a:ext>
                </a:extLst>
              </a:tr>
              <a:tr h="370840">
                <a:tc>
                  <a:txBody>
                    <a:bodyPr/>
                    <a:lstStyle/>
                    <a:p>
                      <a:r>
                        <a:rPr lang="zh-CN" altLang="en-US" dirty="0"/>
                        <a:t>“</a:t>
                      </a:r>
                      <a:r>
                        <a:rPr lang="en-US" altLang="zh-CN" dirty="0"/>
                        <a:t>123</a:t>
                      </a:r>
                      <a:r>
                        <a:rPr lang="zh-CN" altLang="en-US" dirty="0"/>
                        <a:t>”，“</a:t>
                      </a:r>
                      <a:r>
                        <a:rPr lang="en-US" altLang="zh-CN" dirty="0"/>
                        <a:t>123</a:t>
                      </a:r>
                      <a:r>
                        <a:rPr lang="zh-CN" altLang="en-US" dirty="0"/>
                        <a:t>”，</a:t>
                      </a:r>
                      <a:r>
                        <a:rPr lang="en-US" altLang="zh-CN" dirty="0"/>
                        <a:t>6</a:t>
                      </a:r>
                      <a:endParaRPr lang="zh-CN" altLang="en-US" dirty="0"/>
                    </a:p>
                  </a:txBody>
                  <a:tcPr/>
                </a:tc>
                <a:tc>
                  <a:txBody>
                    <a:bodyPr/>
                    <a:lstStyle/>
                    <a:p>
                      <a:r>
                        <a:rPr lang="zh-CN" altLang="en-US" dirty="0"/>
                        <a:t>密码位数不得小于</a:t>
                      </a:r>
                      <a:r>
                        <a:rPr lang="en-US" altLang="zh-CN" dirty="0"/>
                        <a:t>6</a:t>
                      </a:r>
                      <a:endParaRPr lang="zh-CN" altLang="en-US" dirty="0"/>
                    </a:p>
                  </a:txBody>
                  <a:tcPr/>
                </a:tc>
                <a:tc>
                  <a:txBody>
                    <a:bodyPr/>
                    <a:lstStyle/>
                    <a:p>
                      <a:r>
                        <a:rPr lang="zh-CN" altLang="en-US" dirty="0"/>
                        <a:t>正确</a:t>
                      </a:r>
                    </a:p>
                  </a:txBody>
                  <a:tcPr/>
                </a:tc>
                <a:extLst>
                  <a:ext uri="{0D108BD9-81ED-4DB2-BD59-A6C34878D82A}">
                    <a16:rowId xmlns:a16="http://schemas.microsoft.com/office/drawing/2014/main" val="3770754706"/>
                  </a:ext>
                </a:extLst>
              </a:tr>
              <a:tr h="370840">
                <a:tc>
                  <a:txBody>
                    <a:bodyPr/>
                    <a:lstStyle/>
                    <a:p>
                      <a:r>
                        <a:rPr lang="zh-CN" altLang="en-US" dirty="0"/>
                        <a:t>“</a:t>
                      </a:r>
                      <a:r>
                        <a:rPr lang="en-US" altLang="zh-CN" dirty="0"/>
                        <a:t>123456</a:t>
                      </a:r>
                      <a:r>
                        <a:rPr lang="zh-CN" altLang="en-US" dirty="0"/>
                        <a:t>”，“</a:t>
                      </a:r>
                      <a:r>
                        <a:rPr lang="en-US" altLang="zh-CN" dirty="0"/>
                        <a:t>123</a:t>
                      </a:r>
                      <a:r>
                        <a:rPr lang="zh-CN" altLang="en-US" dirty="0"/>
                        <a:t>”，</a:t>
                      </a:r>
                      <a:r>
                        <a:rPr lang="en-US" altLang="zh-CN" dirty="0"/>
                        <a:t>6</a:t>
                      </a:r>
                      <a:endParaRPr lang="zh-CN" altLang="en-US" dirty="0"/>
                    </a:p>
                  </a:txBody>
                  <a:tcPr/>
                </a:tc>
                <a:tc>
                  <a:txBody>
                    <a:bodyPr/>
                    <a:lstStyle/>
                    <a:p>
                      <a:r>
                        <a:rPr lang="zh-CN" altLang="en-US" dirty="0"/>
                        <a:t>两次输入密码不同</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2342636323"/>
                  </a:ext>
                </a:extLst>
              </a:tr>
              <a:tr h="370840">
                <a:tc>
                  <a:txBody>
                    <a:bodyPr/>
                    <a:lstStyle/>
                    <a:p>
                      <a:r>
                        <a:rPr lang="zh-CN" altLang="en-US" dirty="0"/>
                        <a:t>“</a:t>
                      </a:r>
                      <a:r>
                        <a:rPr lang="en-US" altLang="zh-CN" dirty="0"/>
                        <a:t>123456</a:t>
                      </a:r>
                      <a:r>
                        <a:rPr lang="zh-CN" altLang="en-US" dirty="0"/>
                        <a:t>”，“</a:t>
                      </a:r>
                      <a:r>
                        <a:rPr lang="en-US" altLang="zh-CN" dirty="0"/>
                        <a:t>123456</a:t>
                      </a:r>
                      <a:r>
                        <a:rPr lang="zh-CN" altLang="en-US" dirty="0"/>
                        <a:t>”，</a:t>
                      </a:r>
                      <a:r>
                        <a:rPr lang="en-US" altLang="zh-CN" dirty="0"/>
                        <a:t>6</a:t>
                      </a:r>
                      <a:endParaRPr lang="zh-CN" altLang="en-US" dirty="0"/>
                    </a:p>
                  </a:txBody>
                  <a:tcPr/>
                </a:tc>
                <a:tc>
                  <a:txBody>
                    <a:bodyPr/>
                    <a:lstStyle/>
                    <a:p>
                      <a:r>
                        <a:rPr lang="en-US" altLang="zh-CN" dirty="0"/>
                        <a:t>return </a:t>
                      </a:r>
                      <a:r>
                        <a:rPr lang="zh-CN" altLang="en-US" dirty="0"/>
                        <a:t>“</a:t>
                      </a:r>
                      <a:r>
                        <a:rPr lang="en-US" altLang="zh-CN" dirty="0"/>
                        <a:t>123456</a:t>
                      </a:r>
                      <a:r>
                        <a:rPr lang="zh-CN" altLang="en-US" dirty="0"/>
                        <a:t>”</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3845229763"/>
                  </a:ext>
                </a:extLst>
              </a:tr>
              <a:tr h="370840">
                <a:tc>
                  <a:txBody>
                    <a:bodyPr/>
                    <a:lstStyle/>
                    <a:p>
                      <a:r>
                        <a:rPr lang="zh-CN" altLang="en-US" dirty="0"/>
                        <a:t>“</a:t>
                      </a:r>
                      <a:r>
                        <a:rPr lang="en-US" altLang="zh-CN" dirty="0"/>
                        <a:t>12345</a:t>
                      </a:r>
                      <a:r>
                        <a:rPr lang="zh-CN" altLang="en-US" dirty="0"/>
                        <a:t>”，“</a:t>
                      </a:r>
                      <a:r>
                        <a:rPr lang="en-US" altLang="zh-CN" dirty="0"/>
                        <a:t>123456</a:t>
                      </a:r>
                      <a:r>
                        <a:rPr lang="zh-CN" altLang="en-US" dirty="0"/>
                        <a:t>”，</a:t>
                      </a:r>
                      <a:r>
                        <a:rPr lang="en-US" altLang="zh-CN" dirty="0"/>
                        <a:t>6</a:t>
                      </a:r>
                      <a:endParaRPr lang="zh-CN" altLang="en-US" dirty="0"/>
                    </a:p>
                  </a:txBody>
                  <a:tcPr/>
                </a:tc>
                <a:tc>
                  <a:txBody>
                    <a:bodyPr/>
                    <a:lstStyle/>
                    <a:p>
                      <a:r>
                        <a:rPr lang="zh-CN" altLang="en-US" dirty="0"/>
                        <a:t>密码位数不得小于</a:t>
                      </a:r>
                      <a:r>
                        <a:rPr lang="en-US" altLang="zh-CN" dirty="0"/>
                        <a:t>6</a:t>
                      </a:r>
                      <a:endParaRPr lang="zh-CN" altLang="en-US" dirty="0"/>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866592324"/>
                  </a:ext>
                </a:extLst>
              </a:tr>
            </a:tbl>
          </a:graphicData>
        </a:graphic>
      </p:graphicFrame>
    </p:spTree>
    <p:extLst>
      <p:ext uri="{BB962C8B-B14F-4D97-AF65-F5344CB8AC3E}">
        <p14:creationId xmlns:p14="http://schemas.microsoft.com/office/powerpoint/2010/main" val="3358704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444" y="975702"/>
            <a:ext cx="4301469" cy="588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975702"/>
            <a:ext cx="4732337"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21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418287" y="4765777"/>
            <a:ext cx="648793" cy="648793"/>
            <a:chOff x="6443245" y="4780605"/>
            <a:chExt cx="751188" cy="751188"/>
          </a:xfrm>
          <a:solidFill>
            <a:sysClr val="window" lastClr="FFFFFF"/>
          </a:solidFill>
        </p:grpSpPr>
        <p:sp>
          <p:nvSpPr>
            <p:cNvPr id="44" name="椭圆 43"/>
            <p:cNvSpPr/>
            <p:nvPr/>
          </p:nvSpPr>
          <p:spPr>
            <a:xfrm>
              <a:off x="6443245" y="4780605"/>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45" name="组合 44"/>
            <p:cNvGrpSpPr/>
            <p:nvPr/>
          </p:nvGrpSpPr>
          <p:grpSpPr>
            <a:xfrm>
              <a:off x="6600772" y="4925106"/>
              <a:ext cx="482922" cy="481856"/>
              <a:chOff x="3175" y="4763"/>
              <a:chExt cx="717550" cy="715963"/>
            </a:xfrm>
            <a:grpFill/>
          </p:grpSpPr>
          <p:sp>
            <p:nvSpPr>
              <p:cNvPr id="46"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7"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8"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49" name="组合 48"/>
          <p:cNvGrpSpPr/>
          <p:nvPr/>
        </p:nvGrpSpPr>
        <p:grpSpPr>
          <a:xfrm>
            <a:off x="6452527" y="1995280"/>
            <a:ext cx="648793" cy="648793"/>
            <a:chOff x="6443245" y="1611109"/>
            <a:chExt cx="751188" cy="751188"/>
          </a:xfrm>
          <a:solidFill>
            <a:sysClr val="window" lastClr="FFFFFF"/>
          </a:solidFill>
        </p:grpSpPr>
        <p:sp>
          <p:nvSpPr>
            <p:cNvPr id="50" name="椭圆 49"/>
            <p:cNvSpPr/>
            <p:nvPr/>
          </p:nvSpPr>
          <p:spPr>
            <a:xfrm>
              <a:off x="6443245" y="1611109"/>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1"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2" name="组合 51"/>
          <p:cNvGrpSpPr/>
          <p:nvPr/>
        </p:nvGrpSpPr>
        <p:grpSpPr>
          <a:xfrm>
            <a:off x="6385893" y="3255222"/>
            <a:ext cx="648793" cy="648793"/>
            <a:chOff x="6443245" y="3204483"/>
            <a:chExt cx="751188" cy="751188"/>
          </a:xfrm>
          <a:solidFill>
            <a:sysClr val="window" lastClr="FFFFFF"/>
          </a:solidFill>
        </p:grpSpPr>
        <p:sp>
          <p:nvSpPr>
            <p:cNvPr id="53" name="椭圆 52"/>
            <p:cNvSpPr/>
            <p:nvPr/>
          </p:nvSpPr>
          <p:spPr>
            <a:xfrm>
              <a:off x="6443245" y="3204483"/>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5" name="组合 54"/>
          <p:cNvGrpSpPr/>
          <p:nvPr/>
        </p:nvGrpSpPr>
        <p:grpSpPr>
          <a:xfrm>
            <a:off x="1380519" y="4762394"/>
            <a:ext cx="655558" cy="655558"/>
            <a:chOff x="816774" y="4776910"/>
            <a:chExt cx="759650" cy="759649"/>
          </a:xfrm>
          <a:solidFill>
            <a:sysClr val="window" lastClr="FFFFFF"/>
          </a:solidFill>
        </p:grpSpPr>
        <p:sp>
          <p:nvSpPr>
            <p:cNvPr id="56" name="椭圆 55"/>
            <p:cNvSpPr/>
            <p:nvPr/>
          </p:nvSpPr>
          <p:spPr>
            <a:xfrm>
              <a:off x="816774" y="4776910"/>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57" name="组合 56"/>
            <p:cNvGrpSpPr/>
            <p:nvPr/>
          </p:nvGrpSpPr>
          <p:grpSpPr>
            <a:xfrm>
              <a:off x="927948" y="4902209"/>
              <a:ext cx="469371" cy="442728"/>
              <a:chOff x="244475" y="2743200"/>
              <a:chExt cx="727075" cy="685800"/>
            </a:xfrm>
            <a:grpFill/>
          </p:grpSpPr>
          <p:sp>
            <p:nvSpPr>
              <p:cNvPr id="58"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9"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0"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1" name="组合 60"/>
          <p:cNvGrpSpPr/>
          <p:nvPr/>
        </p:nvGrpSpPr>
        <p:grpSpPr>
          <a:xfrm>
            <a:off x="1421886" y="3306786"/>
            <a:ext cx="655558" cy="655558"/>
            <a:chOff x="3424768" y="2961096"/>
            <a:chExt cx="759650" cy="759649"/>
          </a:xfrm>
          <a:solidFill>
            <a:sysClr val="window" lastClr="FFFFFF"/>
          </a:solidFill>
        </p:grpSpPr>
        <p:sp>
          <p:nvSpPr>
            <p:cNvPr id="62" name="椭圆 61"/>
            <p:cNvSpPr/>
            <p:nvPr/>
          </p:nvSpPr>
          <p:spPr>
            <a:xfrm>
              <a:off x="3424768" y="2961096"/>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63" name="组合 62"/>
            <p:cNvGrpSpPr/>
            <p:nvPr/>
          </p:nvGrpSpPr>
          <p:grpSpPr>
            <a:xfrm>
              <a:off x="3602043" y="3071238"/>
              <a:ext cx="405347" cy="482677"/>
              <a:chOff x="10787673" y="2508217"/>
              <a:chExt cx="478426" cy="569698"/>
            </a:xfrm>
            <a:grpFill/>
          </p:grpSpPr>
          <p:sp>
            <p:nvSpPr>
              <p:cNvPr id="64"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5"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6"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7"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8"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9" name="组合 68"/>
          <p:cNvGrpSpPr/>
          <p:nvPr/>
        </p:nvGrpSpPr>
        <p:grpSpPr>
          <a:xfrm>
            <a:off x="1411268" y="1996509"/>
            <a:ext cx="655558" cy="655558"/>
            <a:chOff x="3424768" y="1611109"/>
            <a:chExt cx="759650" cy="759649"/>
          </a:xfrm>
          <a:solidFill>
            <a:sysClr val="window" lastClr="FFFFFF"/>
          </a:solidFill>
        </p:grpSpPr>
        <p:sp>
          <p:nvSpPr>
            <p:cNvPr id="70" name="椭圆 69"/>
            <p:cNvSpPr/>
            <p:nvPr/>
          </p:nvSpPr>
          <p:spPr>
            <a:xfrm>
              <a:off x="3424768" y="1611109"/>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71"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8" name="组合 7"/>
          <p:cNvGrpSpPr/>
          <p:nvPr/>
        </p:nvGrpSpPr>
        <p:grpSpPr>
          <a:xfrm>
            <a:off x="2116024" y="1968500"/>
            <a:ext cx="3698159" cy="582115"/>
            <a:chOff x="2077924" y="1968500"/>
            <a:chExt cx="3698159" cy="582115"/>
          </a:xfrm>
        </p:grpSpPr>
        <p:sp>
          <p:nvSpPr>
            <p:cNvPr id="72" name="TextBox 1210"/>
            <p:cNvSpPr/>
            <p:nvPr/>
          </p:nvSpPr>
          <p:spPr>
            <a:xfrm>
              <a:off x="2077925" y="1968500"/>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模块描述</a:t>
              </a:r>
            </a:p>
          </p:txBody>
        </p:sp>
        <p:sp>
          <p:nvSpPr>
            <p:cNvPr id="73" name="文本框 11"/>
            <p:cNvSpPr txBox="1"/>
            <p:nvPr/>
          </p:nvSpPr>
          <p:spPr>
            <a:xfrm>
              <a:off x="2077924" y="2287466"/>
              <a:ext cx="3698159" cy="2631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登陆模块，注册模块，搜索模块</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7" name="组合 6"/>
          <p:cNvGrpSpPr/>
          <p:nvPr/>
        </p:nvGrpSpPr>
        <p:grpSpPr>
          <a:xfrm>
            <a:off x="2126642" y="3266948"/>
            <a:ext cx="3698159" cy="969912"/>
            <a:chOff x="2077924" y="3355833"/>
            <a:chExt cx="3698159" cy="969912"/>
          </a:xfrm>
        </p:grpSpPr>
        <p:sp>
          <p:nvSpPr>
            <p:cNvPr id="74" name="TextBox 1210"/>
            <p:cNvSpPr/>
            <p:nvPr/>
          </p:nvSpPr>
          <p:spPr>
            <a:xfrm>
              <a:off x="2077925" y="3355833"/>
              <a:ext cx="552074"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性能</a:t>
              </a:r>
            </a:p>
          </p:txBody>
        </p:sp>
        <p:sp>
          <p:nvSpPr>
            <p:cNvPr id="75" name="文本框 11"/>
            <p:cNvSpPr txBox="1"/>
            <p:nvPr/>
          </p:nvSpPr>
          <p:spPr>
            <a:xfrm>
              <a:off x="2077924" y="3674798"/>
              <a:ext cx="3698159" cy="65094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单条记录更新相应</a:t>
              </a:r>
              <a:r>
                <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&lt;=5</a:t>
              </a: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秒。</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单条记录查询相应</a:t>
              </a:r>
              <a:r>
                <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&lt;=3</a:t>
              </a: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秒</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网页转换相应时间</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&lt;=3</a:t>
              </a: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秒</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6" name="组合 5"/>
          <p:cNvGrpSpPr/>
          <p:nvPr/>
        </p:nvGrpSpPr>
        <p:grpSpPr>
          <a:xfrm>
            <a:off x="2109874" y="4677067"/>
            <a:ext cx="3698159" cy="776014"/>
            <a:chOff x="2077924" y="4646907"/>
            <a:chExt cx="3698159" cy="776014"/>
          </a:xfrm>
        </p:grpSpPr>
        <p:sp>
          <p:nvSpPr>
            <p:cNvPr id="76" name="TextBox 1210"/>
            <p:cNvSpPr/>
            <p:nvPr/>
          </p:nvSpPr>
          <p:spPr>
            <a:xfrm>
              <a:off x="2077925" y="4646907"/>
              <a:ext cx="758862"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输出项</a:t>
              </a:r>
            </a:p>
          </p:txBody>
        </p:sp>
        <p:sp>
          <p:nvSpPr>
            <p:cNvPr id="77" name="文本框 11"/>
            <p:cNvSpPr txBox="1"/>
            <p:nvPr/>
          </p:nvSpPr>
          <p:spPr>
            <a:xfrm>
              <a:off x="2077924" y="4965873"/>
              <a:ext cx="3698159" cy="4570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登陆成功后可以进入个人中心显示用户名，邮箱，电话号码，简介，修改密码，内容申请</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3" name="组合 2"/>
          <p:cNvGrpSpPr/>
          <p:nvPr/>
        </p:nvGrpSpPr>
        <p:grpSpPr>
          <a:xfrm>
            <a:off x="7183373" y="1968500"/>
            <a:ext cx="3698159" cy="969913"/>
            <a:chOff x="7145273" y="1968500"/>
            <a:chExt cx="3698159" cy="969913"/>
          </a:xfrm>
        </p:grpSpPr>
        <p:sp>
          <p:nvSpPr>
            <p:cNvPr id="78" name="TextBox 1210"/>
            <p:cNvSpPr/>
            <p:nvPr/>
          </p:nvSpPr>
          <p:spPr>
            <a:xfrm>
              <a:off x="7145274" y="1968500"/>
              <a:ext cx="552074"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功能</a:t>
              </a:r>
            </a:p>
          </p:txBody>
        </p:sp>
        <p:sp>
          <p:nvSpPr>
            <p:cNvPr id="79" name="文本框 11"/>
            <p:cNvSpPr txBox="1"/>
            <p:nvPr/>
          </p:nvSpPr>
          <p:spPr>
            <a:xfrm>
              <a:off x="7145273" y="2287466"/>
              <a:ext cx="3698159" cy="65094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帮助用户和管理员登陆，识别人群</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帮助游客成为用户</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帮助用户搜索他们需要的书籍。</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4" name="组合 3"/>
          <p:cNvGrpSpPr/>
          <p:nvPr/>
        </p:nvGrpSpPr>
        <p:grpSpPr>
          <a:xfrm>
            <a:off x="7116739" y="3216613"/>
            <a:ext cx="3698159" cy="776013"/>
            <a:chOff x="7145273" y="3355833"/>
            <a:chExt cx="3698159" cy="776013"/>
          </a:xfrm>
        </p:grpSpPr>
        <p:sp>
          <p:nvSpPr>
            <p:cNvPr id="80" name="TextBox 1210"/>
            <p:cNvSpPr/>
            <p:nvPr/>
          </p:nvSpPr>
          <p:spPr>
            <a:xfrm>
              <a:off x="7145274" y="3355833"/>
              <a:ext cx="758862"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输入项</a:t>
              </a:r>
            </a:p>
          </p:txBody>
        </p:sp>
        <p:sp>
          <p:nvSpPr>
            <p:cNvPr id="81" name="文本框 11"/>
            <p:cNvSpPr txBox="1"/>
            <p:nvPr/>
          </p:nvSpPr>
          <p:spPr>
            <a:xfrm>
              <a:off x="7145273" y="3674798"/>
              <a:ext cx="3698159" cy="4570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账号、密码</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(&gt;=5&amp;&amp;&lt;=20)</a:t>
              </a: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邮箱</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(&gt;+5&amp;&amp;&lt;=20)        </a:t>
              </a: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昵称      个人信息    搜索模块</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	</a:t>
              </a:r>
            </a:p>
          </p:txBody>
        </p:sp>
      </p:grpSp>
      <p:grpSp>
        <p:nvGrpSpPr>
          <p:cNvPr id="5" name="组合 4"/>
          <p:cNvGrpSpPr/>
          <p:nvPr/>
        </p:nvGrpSpPr>
        <p:grpSpPr>
          <a:xfrm>
            <a:off x="7149133" y="4677991"/>
            <a:ext cx="3698159" cy="563007"/>
            <a:chOff x="7145273" y="4646907"/>
            <a:chExt cx="3698159" cy="563007"/>
          </a:xfrm>
        </p:grpSpPr>
        <p:sp>
          <p:nvSpPr>
            <p:cNvPr id="82" name="TextBox 1210"/>
            <p:cNvSpPr/>
            <p:nvPr/>
          </p:nvSpPr>
          <p:spPr>
            <a:xfrm>
              <a:off x="7145274" y="4646907"/>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流程逻辑</a:t>
              </a:r>
            </a:p>
          </p:txBody>
        </p:sp>
        <p:sp>
          <p:nvSpPr>
            <p:cNvPr id="83" name="文本框 11"/>
            <p:cNvSpPr txBox="1"/>
            <p:nvPr/>
          </p:nvSpPr>
          <p:spPr>
            <a:xfrm>
              <a:off x="7145273" y="4965873"/>
              <a:ext cx="3698159"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sp>
        <p:nvSpPr>
          <p:cNvPr id="2" name="标题 1"/>
          <p:cNvSpPr>
            <a:spLocks noGrp="1"/>
          </p:cNvSpPr>
          <p:nvPr>
            <p:ph type="title"/>
          </p:nvPr>
        </p:nvSpPr>
        <p:spPr/>
        <p:txBody>
          <a:bodyPr>
            <a:normAutofit/>
          </a:bodyPr>
          <a:lstStyle/>
          <a:p>
            <a:r>
              <a:rPr lang="zh-CN" altLang="en-US" sz="1800" dirty="0"/>
              <a:t>详细设计文档</a:t>
            </a:r>
          </a:p>
        </p:txBody>
      </p:sp>
      <p:sp>
        <p:nvSpPr>
          <p:cNvPr id="10" name="矩形 9"/>
          <p:cNvSpPr/>
          <p:nvPr/>
        </p:nvSpPr>
        <p:spPr>
          <a:xfrm>
            <a:off x="3441772" y="822012"/>
            <a:ext cx="4358887" cy="923330"/>
          </a:xfrm>
          <a:prstGeom prst="rect">
            <a:avLst/>
          </a:prstGeom>
          <a:noFill/>
        </p:spPr>
        <p:txBody>
          <a:bodyPr wrap="none" lIns="91440" tIns="45720" rIns="91440" bIns="45720">
            <a:spAutoFit/>
          </a:bodyPr>
          <a:lstStyle/>
          <a:p>
            <a:pPr algn="ctr"/>
            <a:r>
              <a:rPr lang="zh-CN" alt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首页模块设计</a:t>
            </a:r>
          </a:p>
        </p:txBody>
      </p:sp>
    </p:spTree>
    <p:extLst>
      <p:ext uri="{BB962C8B-B14F-4D97-AF65-F5344CB8AC3E}">
        <p14:creationId xmlns:p14="http://schemas.microsoft.com/office/powerpoint/2010/main" val="1855363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ppt_x"/>
                                          </p:val>
                                        </p:tav>
                                        <p:tav tm="100000">
                                          <p:val>
                                            <p:strVal val="#ppt_x"/>
                                          </p:val>
                                        </p:tav>
                                      </p:tavLst>
                                    </p:anim>
                                    <p:anim calcmode="lin" valueType="num">
                                      <p:cBhvr additive="base">
                                        <p:cTn id="7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418287" y="4765777"/>
            <a:ext cx="648793" cy="648793"/>
            <a:chOff x="6443245" y="4780605"/>
            <a:chExt cx="751188" cy="751188"/>
          </a:xfrm>
          <a:solidFill>
            <a:sysClr val="window" lastClr="FFFFFF"/>
          </a:solidFill>
        </p:grpSpPr>
        <p:sp>
          <p:nvSpPr>
            <p:cNvPr id="44" name="椭圆 43"/>
            <p:cNvSpPr/>
            <p:nvPr/>
          </p:nvSpPr>
          <p:spPr>
            <a:xfrm>
              <a:off x="6443245" y="4780605"/>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45" name="组合 44"/>
            <p:cNvGrpSpPr/>
            <p:nvPr/>
          </p:nvGrpSpPr>
          <p:grpSpPr>
            <a:xfrm>
              <a:off x="6600772" y="4925106"/>
              <a:ext cx="482922" cy="481856"/>
              <a:chOff x="3175" y="4763"/>
              <a:chExt cx="717550" cy="715963"/>
            </a:xfrm>
            <a:grpFill/>
          </p:grpSpPr>
          <p:sp>
            <p:nvSpPr>
              <p:cNvPr id="46"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7"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8"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49" name="组合 48"/>
          <p:cNvGrpSpPr/>
          <p:nvPr/>
        </p:nvGrpSpPr>
        <p:grpSpPr>
          <a:xfrm>
            <a:off x="6452527" y="1995280"/>
            <a:ext cx="648793" cy="648793"/>
            <a:chOff x="6443245" y="1611109"/>
            <a:chExt cx="751188" cy="751188"/>
          </a:xfrm>
          <a:solidFill>
            <a:sysClr val="window" lastClr="FFFFFF"/>
          </a:solidFill>
        </p:grpSpPr>
        <p:sp>
          <p:nvSpPr>
            <p:cNvPr id="50" name="椭圆 49"/>
            <p:cNvSpPr/>
            <p:nvPr/>
          </p:nvSpPr>
          <p:spPr>
            <a:xfrm>
              <a:off x="6443245" y="1611109"/>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1"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2" name="组合 51"/>
          <p:cNvGrpSpPr/>
          <p:nvPr/>
        </p:nvGrpSpPr>
        <p:grpSpPr>
          <a:xfrm>
            <a:off x="6385893" y="3255222"/>
            <a:ext cx="648793" cy="648793"/>
            <a:chOff x="6443245" y="3204483"/>
            <a:chExt cx="751188" cy="751188"/>
          </a:xfrm>
          <a:solidFill>
            <a:sysClr val="window" lastClr="FFFFFF"/>
          </a:solidFill>
        </p:grpSpPr>
        <p:sp>
          <p:nvSpPr>
            <p:cNvPr id="53" name="椭圆 52"/>
            <p:cNvSpPr/>
            <p:nvPr/>
          </p:nvSpPr>
          <p:spPr>
            <a:xfrm>
              <a:off x="6443245" y="3204483"/>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5" name="组合 54"/>
          <p:cNvGrpSpPr/>
          <p:nvPr/>
        </p:nvGrpSpPr>
        <p:grpSpPr>
          <a:xfrm>
            <a:off x="1380519" y="4762394"/>
            <a:ext cx="655558" cy="655558"/>
            <a:chOff x="816774" y="4776910"/>
            <a:chExt cx="759650" cy="759649"/>
          </a:xfrm>
          <a:solidFill>
            <a:sysClr val="window" lastClr="FFFFFF"/>
          </a:solidFill>
        </p:grpSpPr>
        <p:sp>
          <p:nvSpPr>
            <p:cNvPr id="56" name="椭圆 55"/>
            <p:cNvSpPr/>
            <p:nvPr/>
          </p:nvSpPr>
          <p:spPr>
            <a:xfrm>
              <a:off x="816774" y="4776910"/>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57" name="组合 56"/>
            <p:cNvGrpSpPr/>
            <p:nvPr/>
          </p:nvGrpSpPr>
          <p:grpSpPr>
            <a:xfrm>
              <a:off x="927948" y="4902209"/>
              <a:ext cx="469371" cy="442728"/>
              <a:chOff x="244475" y="2743200"/>
              <a:chExt cx="727075" cy="685800"/>
            </a:xfrm>
            <a:grpFill/>
          </p:grpSpPr>
          <p:sp>
            <p:nvSpPr>
              <p:cNvPr id="58"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9"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0"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1" name="组合 60"/>
          <p:cNvGrpSpPr/>
          <p:nvPr/>
        </p:nvGrpSpPr>
        <p:grpSpPr>
          <a:xfrm>
            <a:off x="1421886" y="3306786"/>
            <a:ext cx="655558" cy="655558"/>
            <a:chOff x="3424768" y="2961096"/>
            <a:chExt cx="759650" cy="759649"/>
          </a:xfrm>
          <a:solidFill>
            <a:sysClr val="window" lastClr="FFFFFF"/>
          </a:solidFill>
        </p:grpSpPr>
        <p:sp>
          <p:nvSpPr>
            <p:cNvPr id="62" name="椭圆 61"/>
            <p:cNvSpPr/>
            <p:nvPr/>
          </p:nvSpPr>
          <p:spPr>
            <a:xfrm>
              <a:off x="3424768" y="2961096"/>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63" name="组合 62"/>
            <p:cNvGrpSpPr/>
            <p:nvPr/>
          </p:nvGrpSpPr>
          <p:grpSpPr>
            <a:xfrm>
              <a:off x="3602043" y="3071238"/>
              <a:ext cx="405347" cy="482677"/>
              <a:chOff x="10787673" y="2508217"/>
              <a:chExt cx="478426" cy="569698"/>
            </a:xfrm>
            <a:grpFill/>
          </p:grpSpPr>
          <p:sp>
            <p:nvSpPr>
              <p:cNvPr id="64"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5"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6"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7"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8"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9" name="组合 68"/>
          <p:cNvGrpSpPr/>
          <p:nvPr/>
        </p:nvGrpSpPr>
        <p:grpSpPr>
          <a:xfrm>
            <a:off x="1411268" y="1996509"/>
            <a:ext cx="655558" cy="655558"/>
            <a:chOff x="3424768" y="1611109"/>
            <a:chExt cx="759650" cy="759649"/>
          </a:xfrm>
          <a:solidFill>
            <a:sysClr val="window" lastClr="FFFFFF"/>
          </a:solidFill>
        </p:grpSpPr>
        <p:sp>
          <p:nvSpPr>
            <p:cNvPr id="70" name="椭圆 69"/>
            <p:cNvSpPr/>
            <p:nvPr/>
          </p:nvSpPr>
          <p:spPr>
            <a:xfrm>
              <a:off x="3424768" y="1611109"/>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71"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8" name="组合 7"/>
          <p:cNvGrpSpPr/>
          <p:nvPr/>
        </p:nvGrpSpPr>
        <p:grpSpPr>
          <a:xfrm>
            <a:off x="2116024" y="1968500"/>
            <a:ext cx="3698159" cy="969913"/>
            <a:chOff x="2077924" y="1968500"/>
            <a:chExt cx="3698159" cy="969913"/>
          </a:xfrm>
        </p:grpSpPr>
        <p:sp>
          <p:nvSpPr>
            <p:cNvPr id="72" name="TextBox 1210"/>
            <p:cNvSpPr/>
            <p:nvPr/>
          </p:nvSpPr>
          <p:spPr>
            <a:xfrm>
              <a:off x="2077925" y="1968500"/>
              <a:ext cx="552074"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接口</a:t>
              </a:r>
            </a:p>
          </p:txBody>
        </p:sp>
        <p:sp>
          <p:nvSpPr>
            <p:cNvPr id="73" name="文本框 11"/>
            <p:cNvSpPr txBox="1"/>
            <p:nvPr/>
          </p:nvSpPr>
          <p:spPr>
            <a:xfrm>
              <a:off x="2077924" y="2287466"/>
              <a:ext cx="3698159" cy="65094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登陆以后才能进行评价操作</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输入了所有注册信息以后才能注册</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数据库中有该书名才能跳出书籍信息</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7" name="组合 6"/>
          <p:cNvGrpSpPr/>
          <p:nvPr/>
        </p:nvGrpSpPr>
        <p:grpSpPr>
          <a:xfrm>
            <a:off x="2126642" y="3266948"/>
            <a:ext cx="3698159" cy="582114"/>
            <a:chOff x="2077924" y="3355833"/>
            <a:chExt cx="3698159" cy="582114"/>
          </a:xfrm>
        </p:grpSpPr>
        <p:sp>
          <p:nvSpPr>
            <p:cNvPr id="74" name="TextBox 1210"/>
            <p:cNvSpPr/>
            <p:nvPr/>
          </p:nvSpPr>
          <p:spPr>
            <a:xfrm>
              <a:off x="2077925" y="3355833"/>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设计方法</a:t>
              </a:r>
            </a:p>
          </p:txBody>
        </p:sp>
        <p:sp>
          <p:nvSpPr>
            <p:cNvPr id="75" name="文本框 11"/>
            <p:cNvSpPr txBox="1"/>
            <p:nvPr/>
          </p:nvSpPr>
          <p:spPr>
            <a:xfrm>
              <a:off x="2077924" y="3674798"/>
              <a:ext cx="3698159" cy="2631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代码</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6" name="组合 5"/>
          <p:cNvGrpSpPr/>
          <p:nvPr/>
        </p:nvGrpSpPr>
        <p:grpSpPr>
          <a:xfrm>
            <a:off x="2109874" y="4677067"/>
            <a:ext cx="3698159" cy="776014"/>
            <a:chOff x="2077924" y="4646907"/>
            <a:chExt cx="3698159" cy="776014"/>
          </a:xfrm>
        </p:grpSpPr>
        <p:sp>
          <p:nvSpPr>
            <p:cNvPr id="76" name="TextBox 1210"/>
            <p:cNvSpPr/>
            <p:nvPr/>
          </p:nvSpPr>
          <p:spPr>
            <a:xfrm>
              <a:off x="2077925" y="4646907"/>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限制条件</a:t>
              </a:r>
            </a:p>
          </p:txBody>
        </p:sp>
        <p:sp>
          <p:nvSpPr>
            <p:cNvPr id="77" name="文本框 11"/>
            <p:cNvSpPr txBox="1"/>
            <p:nvPr/>
          </p:nvSpPr>
          <p:spPr>
            <a:xfrm>
              <a:off x="2077924" y="4965873"/>
              <a:ext cx="3698159" cy="4570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账号和密码的长度限制</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不可以有非法字符</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3" name="组合 2"/>
          <p:cNvGrpSpPr/>
          <p:nvPr/>
        </p:nvGrpSpPr>
        <p:grpSpPr>
          <a:xfrm>
            <a:off x="7183373" y="1968500"/>
            <a:ext cx="3698159" cy="1196129"/>
            <a:chOff x="7145273" y="1968500"/>
            <a:chExt cx="3698159" cy="1196129"/>
          </a:xfrm>
        </p:grpSpPr>
        <p:sp>
          <p:nvSpPr>
            <p:cNvPr id="78" name="TextBox 1210"/>
            <p:cNvSpPr/>
            <p:nvPr/>
          </p:nvSpPr>
          <p:spPr>
            <a:xfrm>
              <a:off x="7145274" y="1968500"/>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存储分配</a:t>
              </a:r>
            </a:p>
          </p:txBody>
        </p:sp>
        <p:sp>
          <p:nvSpPr>
            <p:cNvPr id="79" name="文本框 11"/>
            <p:cNvSpPr txBox="1"/>
            <p:nvPr/>
          </p:nvSpPr>
          <p:spPr>
            <a:xfrm>
              <a:off x="7145273" y="2287466"/>
              <a:ext cx="3698159" cy="87716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kumimoji="1" lang="zh-CN"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账号与密码存储在数据库中，用户登录的时候查询是否匹配，匹配成功就登陆。反之不能登陆</a:t>
              </a:r>
            </a:p>
            <a:p>
              <a:r>
                <a:rPr kumimoji="1" lang="zh-CN"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注册成功以后，用户的个人信息就会存放在数据库之中</a:t>
              </a:r>
            </a:p>
            <a:p>
              <a:r>
                <a:rPr kumimoji="1" lang="zh-CN"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书名都是放在数据库中，查询书籍的时候将数据库的书名拿出来比较是否书名相同</a:t>
              </a:r>
            </a:p>
          </p:txBody>
        </p:sp>
      </p:grpSp>
      <p:grpSp>
        <p:nvGrpSpPr>
          <p:cNvPr id="4" name="组合 3"/>
          <p:cNvGrpSpPr/>
          <p:nvPr/>
        </p:nvGrpSpPr>
        <p:grpSpPr>
          <a:xfrm>
            <a:off x="7116739" y="3216613"/>
            <a:ext cx="3698159" cy="582114"/>
            <a:chOff x="7145273" y="3355833"/>
            <a:chExt cx="3698159" cy="582114"/>
          </a:xfrm>
        </p:grpSpPr>
        <p:sp>
          <p:nvSpPr>
            <p:cNvPr id="80" name="TextBox 1210"/>
            <p:cNvSpPr/>
            <p:nvPr/>
          </p:nvSpPr>
          <p:spPr>
            <a:xfrm>
              <a:off x="7145274" y="3355833"/>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注释设计</a:t>
              </a:r>
            </a:p>
          </p:txBody>
        </p:sp>
        <p:sp>
          <p:nvSpPr>
            <p:cNvPr id="81" name="文本框 11"/>
            <p:cNvSpPr txBox="1"/>
            <p:nvPr/>
          </p:nvSpPr>
          <p:spPr>
            <a:xfrm>
              <a:off x="7145273" y="3674798"/>
              <a:ext cx="3698159" cy="2631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代码中参数的含义</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	</a:t>
              </a:r>
            </a:p>
          </p:txBody>
        </p:sp>
      </p:grpSp>
      <p:grpSp>
        <p:nvGrpSpPr>
          <p:cNvPr id="5" name="组合 4"/>
          <p:cNvGrpSpPr/>
          <p:nvPr/>
        </p:nvGrpSpPr>
        <p:grpSpPr>
          <a:xfrm>
            <a:off x="7149133" y="4677991"/>
            <a:ext cx="3698159" cy="563007"/>
            <a:chOff x="7145273" y="4646907"/>
            <a:chExt cx="3698159" cy="563007"/>
          </a:xfrm>
        </p:grpSpPr>
        <p:sp>
          <p:nvSpPr>
            <p:cNvPr id="82" name="TextBox 1210"/>
            <p:cNvSpPr/>
            <p:nvPr/>
          </p:nvSpPr>
          <p:spPr>
            <a:xfrm>
              <a:off x="7145274" y="4646907"/>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测试计划</a:t>
              </a:r>
            </a:p>
          </p:txBody>
        </p:sp>
        <p:sp>
          <p:nvSpPr>
            <p:cNvPr id="83" name="文本框 11"/>
            <p:cNvSpPr txBox="1"/>
            <p:nvPr/>
          </p:nvSpPr>
          <p:spPr>
            <a:xfrm>
              <a:off x="7145273" y="4965873"/>
              <a:ext cx="3698159"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sp>
        <p:nvSpPr>
          <p:cNvPr id="2" name="标题 1"/>
          <p:cNvSpPr>
            <a:spLocks noGrp="1"/>
          </p:cNvSpPr>
          <p:nvPr>
            <p:ph type="title"/>
          </p:nvPr>
        </p:nvSpPr>
        <p:spPr/>
        <p:txBody>
          <a:bodyPr>
            <a:normAutofit/>
          </a:bodyPr>
          <a:lstStyle/>
          <a:p>
            <a:r>
              <a:rPr lang="zh-CN" altLang="en-US" sz="1800" dirty="0"/>
              <a:t>详细设计文档</a:t>
            </a:r>
          </a:p>
        </p:txBody>
      </p:sp>
      <p:sp>
        <p:nvSpPr>
          <p:cNvPr id="10" name="矩形 9"/>
          <p:cNvSpPr/>
          <p:nvPr/>
        </p:nvSpPr>
        <p:spPr>
          <a:xfrm>
            <a:off x="3441772" y="822012"/>
            <a:ext cx="4358887" cy="923330"/>
          </a:xfrm>
          <a:prstGeom prst="rect">
            <a:avLst/>
          </a:prstGeom>
          <a:noFill/>
        </p:spPr>
        <p:txBody>
          <a:bodyPr wrap="none" lIns="91440" tIns="45720" rIns="91440" bIns="45720">
            <a:spAutoFit/>
          </a:bodyPr>
          <a:lstStyle/>
          <a:p>
            <a:pPr algn="ctr"/>
            <a:r>
              <a:rPr lang="zh-CN" alt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首页模块设计</a:t>
            </a:r>
          </a:p>
        </p:txBody>
      </p:sp>
    </p:spTree>
    <p:extLst>
      <p:ext uri="{BB962C8B-B14F-4D97-AF65-F5344CB8AC3E}">
        <p14:creationId xmlns:p14="http://schemas.microsoft.com/office/powerpoint/2010/main" val="33052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ppt_x"/>
                                          </p:val>
                                        </p:tav>
                                        <p:tav tm="100000">
                                          <p:val>
                                            <p:strVal val="#ppt_x"/>
                                          </p:val>
                                        </p:tav>
                                      </p:tavLst>
                                    </p:anim>
                                    <p:anim calcmode="lin" valueType="num">
                                      <p:cBhvr additive="base">
                                        <p:cTn id="7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详细设计文档</a:t>
            </a:r>
          </a:p>
        </p:txBody>
      </p:sp>
      <p:sp>
        <p:nvSpPr>
          <p:cNvPr id="4" name="矩形 3"/>
          <p:cNvSpPr/>
          <p:nvPr/>
        </p:nvSpPr>
        <p:spPr>
          <a:xfrm>
            <a:off x="659523" y="1930578"/>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流程逻辑</a:t>
            </a: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798070280"/>
              </p:ext>
            </p:extLst>
          </p:nvPr>
        </p:nvGraphicFramePr>
        <p:xfrm>
          <a:off x="3934471" y="114689"/>
          <a:ext cx="5273675" cy="6469063"/>
        </p:xfrm>
        <a:graphic>
          <a:graphicData uri="http://schemas.openxmlformats.org/presentationml/2006/ole">
            <mc:AlternateContent xmlns:mc="http://schemas.openxmlformats.org/markup-compatibility/2006">
              <mc:Choice xmlns:v="urn:schemas-microsoft-com:vml" Requires="v">
                <p:oleObj spid="_x0000_s7184" r:id="rId3" imgW="6126480" imgH="7520916" progId="Visio.Drawing.15">
                  <p:embed/>
                </p:oleObj>
              </mc:Choice>
              <mc:Fallback>
                <p:oleObj r:id="rId3" imgW="6126480" imgH="7520916" progId="Visio.Drawing.15">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4471" y="114689"/>
                        <a:ext cx="5273675" cy="646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a:extLst>
              <a:ext uri="{FF2B5EF4-FFF2-40B4-BE49-F238E27FC236}">
                <a16:creationId xmlns:a16="http://schemas.microsoft.com/office/drawing/2014/main" id="{FAA04ECA-90F6-48C1-9A21-E0E9895F45A2}"/>
              </a:ext>
            </a:extLst>
          </p:cNvPr>
          <p:cNvSpPr txBox="1"/>
          <p:nvPr/>
        </p:nvSpPr>
        <p:spPr>
          <a:xfrm>
            <a:off x="1065320" y="1242874"/>
            <a:ext cx="1918534" cy="369332"/>
          </a:xfrm>
          <a:prstGeom prst="rect">
            <a:avLst/>
          </a:prstGeom>
          <a:noFill/>
        </p:spPr>
        <p:txBody>
          <a:bodyPr wrap="square" rtlCol="0">
            <a:spAutoFit/>
          </a:bodyPr>
          <a:lstStyle/>
          <a:p>
            <a:r>
              <a:rPr lang="zh-CN" altLang="en-US" dirty="0"/>
              <a:t>登录</a:t>
            </a:r>
          </a:p>
        </p:txBody>
      </p:sp>
    </p:spTree>
    <p:extLst>
      <p:ext uri="{BB962C8B-B14F-4D97-AF65-F5344CB8AC3E}">
        <p14:creationId xmlns:p14="http://schemas.microsoft.com/office/powerpoint/2010/main" val="411066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详细设计文档</a:t>
            </a:r>
          </a:p>
        </p:txBody>
      </p:sp>
      <p:sp>
        <p:nvSpPr>
          <p:cNvPr id="3" name="矩形 2"/>
          <p:cNvSpPr/>
          <p:nvPr/>
        </p:nvSpPr>
        <p:spPr>
          <a:xfrm>
            <a:off x="1161696" y="1185188"/>
            <a:ext cx="1640425" cy="584775"/>
          </a:xfrm>
          <a:prstGeom prst="rect">
            <a:avLst/>
          </a:prstGeom>
          <a:noFill/>
        </p:spPr>
        <p:txBody>
          <a:bodyPr wrap="squar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注册</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nvGraphicFramePr>
        <p:xfrm>
          <a:off x="5097462" y="186612"/>
          <a:ext cx="986422" cy="5896947"/>
        </p:xfrm>
        <a:graphic>
          <a:graphicData uri="http://schemas.openxmlformats.org/presentationml/2006/ole">
            <mc:AlternateContent xmlns:mc="http://schemas.openxmlformats.org/markup-compatibility/2006">
              <mc:Choice xmlns:v="urn:schemas-microsoft-com:vml" Requires="v">
                <p:oleObj spid="_x0000_s8208" r:id="rId3" imgW="998185" imgH="8412527" progId="Visio.Drawing.15">
                  <p:embed/>
                </p:oleObj>
              </mc:Choice>
              <mc:Fallback>
                <p:oleObj r:id="rId3" imgW="998185" imgH="8412527" progId="Visio.Drawing.15">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462" y="186612"/>
                        <a:ext cx="986422" cy="5896947"/>
                      </a:xfrm>
                      <a:prstGeom prst="rect">
                        <a:avLst/>
                      </a:prstGeom>
                      <a:noFill/>
                    </p:spPr>
                  </p:pic>
                </p:oleObj>
              </mc:Fallback>
            </mc:AlternateContent>
          </a:graphicData>
        </a:graphic>
      </p:graphicFrame>
    </p:spTree>
    <p:extLst>
      <p:ext uri="{BB962C8B-B14F-4D97-AF65-F5344CB8AC3E}">
        <p14:creationId xmlns:p14="http://schemas.microsoft.com/office/powerpoint/2010/main" val="9066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详细设计文档</a:t>
            </a:r>
          </a:p>
        </p:txBody>
      </p:sp>
      <p:sp>
        <p:nvSpPr>
          <p:cNvPr id="3" name="矩形 2"/>
          <p:cNvSpPr/>
          <p:nvPr/>
        </p:nvSpPr>
        <p:spPr>
          <a:xfrm>
            <a:off x="1161696" y="1185188"/>
            <a:ext cx="1640425" cy="584775"/>
          </a:xfrm>
          <a:prstGeom prst="rect">
            <a:avLst/>
          </a:prstGeom>
          <a:noFill/>
        </p:spPr>
        <p:txBody>
          <a:bodyPr wrap="squar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搜索</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nvGraphicFramePr>
        <p:xfrm>
          <a:off x="3996531" y="1371600"/>
          <a:ext cx="4198938" cy="4419600"/>
        </p:xfrm>
        <a:graphic>
          <a:graphicData uri="http://schemas.openxmlformats.org/presentationml/2006/ole">
            <mc:AlternateContent xmlns:mc="http://schemas.openxmlformats.org/markup-compatibility/2006">
              <mc:Choice xmlns:v="urn:schemas-microsoft-com:vml" Requires="v">
                <p:oleObj spid="_x0000_s9232" r:id="rId3" imgW="4198585" imgH="4419679" progId="Visio.Drawing.15">
                  <p:embed/>
                </p:oleObj>
              </mc:Choice>
              <mc:Fallback>
                <p:oleObj r:id="rId3" imgW="4198585" imgH="4419679" progId="Visio.Drawing.15">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6531" y="1371600"/>
                        <a:ext cx="4198938"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0998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集成测试</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417" y="1856591"/>
            <a:ext cx="59055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74" y="1821173"/>
            <a:ext cx="5835443" cy="314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621" y="1821173"/>
            <a:ext cx="58451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4346" y="1821172"/>
            <a:ext cx="5753100"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936" y="2120115"/>
            <a:ext cx="5692775"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616" y="2775943"/>
            <a:ext cx="444341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1616" y="2775943"/>
            <a:ext cx="4259263"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A</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项目开发准备</a:t>
            </a:r>
          </a:p>
        </p:txBody>
      </p:sp>
      <p:sp>
        <p:nvSpPr>
          <p:cNvPr id="4" name="矩形 3"/>
          <p:cNvSpPr/>
          <p:nvPr/>
        </p:nvSpPr>
        <p:spPr>
          <a:xfrm>
            <a:off x="4247408" y="4722956"/>
            <a:ext cx="3697184" cy="461665"/>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包括可行性分析、界面</a:t>
            </a:r>
            <a:endPar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数据库准备等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7386685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系统测试</a:t>
            </a:r>
          </a:p>
        </p:txBody>
      </p:sp>
      <p:grpSp>
        <p:nvGrpSpPr>
          <p:cNvPr id="7" name="组合 6"/>
          <p:cNvGrpSpPr/>
          <p:nvPr/>
        </p:nvGrpSpPr>
        <p:grpSpPr>
          <a:xfrm>
            <a:off x="453139" y="2631433"/>
            <a:ext cx="2500604" cy="1943086"/>
            <a:chOff x="453139" y="2631433"/>
            <a:chExt cx="2500604" cy="1943086"/>
          </a:xfrm>
        </p:grpSpPr>
        <p:sp>
          <p:nvSpPr>
            <p:cNvPr id="5" name="矩形 4"/>
            <p:cNvSpPr/>
            <p:nvPr/>
          </p:nvSpPr>
          <p:spPr>
            <a:xfrm>
              <a:off x="453139" y="2631433"/>
              <a:ext cx="2291012"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安全性</a:t>
              </a:r>
            </a:p>
          </p:txBody>
        </p:sp>
        <p:sp>
          <p:nvSpPr>
            <p:cNvPr id="6" name="TextBox 5"/>
            <p:cNvSpPr txBox="1"/>
            <p:nvPr/>
          </p:nvSpPr>
          <p:spPr>
            <a:xfrm>
              <a:off x="453139" y="3928188"/>
              <a:ext cx="2500604" cy="646331"/>
            </a:xfrm>
            <a:prstGeom prst="rect">
              <a:avLst/>
            </a:prstGeom>
            <a:noFill/>
          </p:spPr>
          <p:txBody>
            <a:bodyPr wrap="square" rtlCol="0">
              <a:spAutoFit/>
            </a:bodyPr>
            <a:lstStyle/>
            <a:p>
              <a:r>
                <a:rPr lang="zh-CN" altLang="en-US" dirty="0"/>
                <a:t>输入错误的密码是否能进入</a:t>
              </a:r>
            </a:p>
          </p:txBody>
        </p:sp>
      </p:gr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475" y="2811463"/>
            <a:ext cx="433546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2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系统测试</a:t>
            </a:r>
          </a:p>
        </p:txBody>
      </p:sp>
      <p:grpSp>
        <p:nvGrpSpPr>
          <p:cNvPr id="12" name="组合 11"/>
          <p:cNvGrpSpPr/>
          <p:nvPr/>
        </p:nvGrpSpPr>
        <p:grpSpPr>
          <a:xfrm>
            <a:off x="409611" y="2270845"/>
            <a:ext cx="2500605" cy="2497084"/>
            <a:chOff x="453138" y="2631433"/>
            <a:chExt cx="2500605" cy="2497084"/>
          </a:xfrm>
        </p:grpSpPr>
        <p:sp>
          <p:nvSpPr>
            <p:cNvPr id="13" name="矩形 12"/>
            <p:cNvSpPr/>
            <p:nvPr/>
          </p:nvSpPr>
          <p:spPr>
            <a:xfrm>
              <a:off x="453138" y="2631433"/>
              <a:ext cx="2291013"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恢复性</a:t>
              </a:r>
            </a:p>
          </p:txBody>
        </p:sp>
        <p:sp>
          <p:nvSpPr>
            <p:cNvPr id="14" name="TextBox 13"/>
            <p:cNvSpPr txBox="1"/>
            <p:nvPr/>
          </p:nvSpPr>
          <p:spPr>
            <a:xfrm>
              <a:off x="453139" y="3928188"/>
              <a:ext cx="2500604" cy="1200329"/>
            </a:xfrm>
            <a:prstGeom prst="rect">
              <a:avLst/>
            </a:prstGeom>
            <a:noFill/>
          </p:spPr>
          <p:txBody>
            <a:bodyPr wrap="square" rtlCol="0">
              <a:spAutoFit/>
            </a:bodyPr>
            <a:lstStyle/>
            <a:p>
              <a:r>
                <a:rPr lang="zh-CN" altLang="en-US" dirty="0"/>
                <a:t>输入错误信息后是否能回到之前的界面（例如之前输入错误密码以后是否能回到界面）</a:t>
              </a:r>
            </a:p>
          </p:txBody>
        </p:sp>
      </p:gr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8" y="1856591"/>
            <a:ext cx="714517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17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wheel(1)">
                                      <p:cBhvr>
                                        <p:cTn id="20"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用户测试</a:t>
            </a:r>
          </a:p>
        </p:txBody>
      </p:sp>
      <p:graphicFrame>
        <p:nvGraphicFramePr>
          <p:cNvPr id="4" name="表格 3"/>
          <p:cNvGraphicFramePr>
            <a:graphicFrameLocks noGrp="1"/>
          </p:cNvGraphicFramePr>
          <p:nvPr>
            <p:extLst>
              <p:ext uri="{D42A27DB-BD31-4B8C-83A1-F6EECF244321}">
                <p14:modId xmlns:p14="http://schemas.microsoft.com/office/powerpoint/2010/main" val="148733895"/>
              </p:ext>
            </p:extLst>
          </p:nvPr>
        </p:nvGraphicFramePr>
        <p:xfrm>
          <a:off x="1164253" y="2727822"/>
          <a:ext cx="8128000" cy="2936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r>
                        <a:rPr lang="zh-CN" altLang="en-US" dirty="0"/>
                        <a:t>测试用户</a:t>
                      </a:r>
                    </a:p>
                  </a:txBody>
                  <a:tcPr/>
                </a:tc>
                <a:tc>
                  <a:txBody>
                    <a:bodyPr/>
                    <a:lstStyle/>
                    <a:p>
                      <a:r>
                        <a:rPr lang="zh-CN" altLang="en-US" dirty="0"/>
                        <a:t>体验</a:t>
                      </a:r>
                    </a:p>
                  </a:txBody>
                  <a:tcPr/>
                </a:tc>
                <a:extLst>
                  <a:ext uri="{0D108BD9-81ED-4DB2-BD59-A6C34878D82A}">
                    <a16:rowId xmlns:a16="http://schemas.microsoft.com/office/drawing/2014/main" val="10000"/>
                  </a:ext>
                </a:extLst>
              </a:tr>
              <a:tr h="370840">
                <a:tc>
                  <a:txBody>
                    <a:bodyPr/>
                    <a:lstStyle/>
                    <a:p>
                      <a:r>
                        <a:rPr lang="zh-CN" altLang="en-US" dirty="0"/>
                        <a:t>朱子祺</a:t>
                      </a:r>
                    </a:p>
                  </a:txBody>
                  <a:tcPr/>
                </a:tc>
                <a:tc>
                  <a:txBody>
                    <a:bodyPr/>
                    <a:lstStyle/>
                    <a:p>
                      <a:r>
                        <a:rPr lang="zh-CN" altLang="en-US" dirty="0"/>
                        <a:t>预期功能基本具备，界面不美观</a:t>
                      </a:r>
                    </a:p>
                  </a:txBody>
                  <a:tcPr/>
                </a:tc>
                <a:extLst>
                  <a:ext uri="{0D108BD9-81ED-4DB2-BD59-A6C34878D82A}">
                    <a16:rowId xmlns:a16="http://schemas.microsoft.com/office/drawing/2014/main" val="10001"/>
                  </a:ext>
                </a:extLst>
              </a:tr>
              <a:tr h="370840">
                <a:tc>
                  <a:txBody>
                    <a:bodyPr/>
                    <a:lstStyle/>
                    <a:p>
                      <a:r>
                        <a:rPr lang="zh-CN" altLang="en-US" dirty="0"/>
                        <a:t>李智明</a:t>
                      </a:r>
                    </a:p>
                  </a:txBody>
                  <a:tcPr/>
                </a:tc>
                <a:tc>
                  <a:txBody>
                    <a:bodyPr/>
                    <a:lstStyle/>
                    <a:p>
                      <a:r>
                        <a:rPr lang="zh-CN" altLang="en-US" dirty="0"/>
                        <a:t>这个图书网站框架很清晰，功能较完善，用户可以很容易找到自己要看的书，也有交互性，界面不美观。</a:t>
                      </a:r>
                    </a:p>
                    <a:p>
                      <a:endParaRPr lang="zh-CN" altLang="en-US" dirty="0"/>
                    </a:p>
                  </a:txBody>
                  <a:tcPr/>
                </a:tc>
                <a:extLst>
                  <a:ext uri="{0D108BD9-81ED-4DB2-BD59-A6C34878D82A}">
                    <a16:rowId xmlns:a16="http://schemas.microsoft.com/office/drawing/2014/main" val="10002"/>
                  </a:ext>
                </a:extLst>
              </a:tr>
              <a:tr h="370840">
                <a:tc>
                  <a:txBody>
                    <a:bodyPr/>
                    <a:lstStyle/>
                    <a:p>
                      <a:endParaRPr lang="zh-CN" altLang="en-US" dirty="0"/>
                    </a:p>
                  </a:txBody>
                  <a:tcPr/>
                </a:tc>
                <a:tc>
                  <a:txBody>
                    <a:bodyPr/>
                    <a:lstStyle/>
                    <a:p>
                      <a:endParaRPr lang="en-US" altLang="zh-CN" dirty="0"/>
                    </a:p>
                  </a:txBody>
                  <a:tcPr/>
                </a:tc>
                <a:extLst>
                  <a:ext uri="{0D108BD9-81ED-4DB2-BD59-A6C34878D82A}">
                    <a16:rowId xmlns:a16="http://schemas.microsoft.com/office/drawing/2014/main" val="10003"/>
                  </a:ext>
                </a:extLst>
              </a:tr>
              <a:tr h="370840">
                <a:tc>
                  <a:txBody>
                    <a:bodyPr/>
                    <a:lstStyle/>
                    <a:p>
                      <a:r>
                        <a:rPr lang="zh-CN" altLang="en-US" dirty="0"/>
                        <a:t>陈博宇</a:t>
                      </a:r>
                    </a:p>
                  </a:txBody>
                  <a:tcPr/>
                </a:tc>
                <a:tc>
                  <a:txBody>
                    <a:bodyPr/>
                    <a:lstStyle/>
                    <a:p>
                      <a:r>
                        <a:rPr lang="zh-CN" altLang="en-US" dirty="0"/>
                        <a:t>注册界面不美观，手机界面登陆排版不合理</a:t>
                      </a:r>
                      <a:endParaRPr lang="en-US" altLang="zh-C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362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2981873" y="933261"/>
            <a:ext cx="5612435"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黑盒测试</a:t>
            </a:r>
            <a:r>
              <a:rPr lang="en-US" altLang="zh-CN" sz="5400" dirty="0">
                <a:ln w="0"/>
                <a:effectLst>
                  <a:outerShdw blurRad="38100" dist="19050" dir="2700000" algn="tl" rotWithShape="0">
                    <a:schemeClr val="dk1">
                      <a:alpha val="40000"/>
                    </a:schemeClr>
                  </a:outerShdw>
                </a:effectLst>
              </a:rPr>
              <a:t>——</a:t>
            </a:r>
            <a:r>
              <a:rPr lang="zh-CN" altLang="en-US" sz="5400" dirty="0">
                <a:ln w="0"/>
                <a:effectLst>
                  <a:outerShdw blurRad="38100" dist="19050" dir="2700000" algn="tl" rotWithShape="0">
                    <a:schemeClr val="dk1">
                      <a:alpha val="40000"/>
                    </a:schemeClr>
                  </a:outerShdw>
                </a:effectLst>
              </a:rPr>
              <a:t>登陆</a:t>
            </a:r>
          </a:p>
        </p:txBody>
      </p:sp>
      <p:graphicFrame>
        <p:nvGraphicFramePr>
          <p:cNvPr id="4" name="表格 3"/>
          <p:cNvGraphicFramePr>
            <a:graphicFrameLocks noGrp="1"/>
          </p:cNvGraphicFramePr>
          <p:nvPr>
            <p:extLst>
              <p:ext uri="{D42A27DB-BD31-4B8C-83A1-F6EECF244321}">
                <p14:modId xmlns:p14="http://schemas.microsoft.com/office/powerpoint/2010/main" val="2640081138"/>
              </p:ext>
            </p:extLst>
          </p:nvPr>
        </p:nvGraphicFramePr>
        <p:xfrm>
          <a:off x="301841" y="2068497"/>
          <a:ext cx="5994925" cy="3169322"/>
        </p:xfrm>
        <a:graphic>
          <a:graphicData uri="http://schemas.openxmlformats.org/drawingml/2006/table">
            <a:tbl>
              <a:tblPr firstRow="1" firstCol="1" bandRow="1">
                <a:tableStyleId>{5C22544A-7EE6-4342-B048-85BDC9FD1C3A}</a:tableStyleId>
              </a:tblPr>
              <a:tblGrid>
                <a:gridCol w="1560988">
                  <a:extLst>
                    <a:ext uri="{9D8B030D-6E8A-4147-A177-3AD203B41FA5}">
                      <a16:colId xmlns:a16="http://schemas.microsoft.com/office/drawing/2014/main" val="20000"/>
                    </a:ext>
                  </a:extLst>
                </a:gridCol>
                <a:gridCol w="1477979">
                  <a:extLst>
                    <a:ext uri="{9D8B030D-6E8A-4147-A177-3AD203B41FA5}">
                      <a16:colId xmlns:a16="http://schemas.microsoft.com/office/drawing/2014/main" val="20001"/>
                    </a:ext>
                  </a:extLst>
                </a:gridCol>
                <a:gridCol w="1477979">
                  <a:extLst>
                    <a:ext uri="{9D8B030D-6E8A-4147-A177-3AD203B41FA5}">
                      <a16:colId xmlns:a16="http://schemas.microsoft.com/office/drawing/2014/main" val="20002"/>
                    </a:ext>
                  </a:extLst>
                </a:gridCol>
                <a:gridCol w="1477979">
                  <a:extLst>
                    <a:ext uri="{9D8B030D-6E8A-4147-A177-3AD203B41FA5}">
                      <a16:colId xmlns:a16="http://schemas.microsoft.com/office/drawing/2014/main" val="20003"/>
                    </a:ext>
                  </a:extLst>
                </a:gridCol>
              </a:tblGrid>
              <a:tr h="226380">
                <a:tc>
                  <a:txBody>
                    <a:bodyPr/>
                    <a:lstStyle/>
                    <a:p>
                      <a:pPr algn="just">
                        <a:spcAft>
                          <a:spcPts val="0"/>
                        </a:spcAft>
                      </a:pPr>
                      <a:r>
                        <a:rPr lang="zh-CN" sz="1050" kern="100" dirty="0">
                          <a:effectLst/>
                        </a:rPr>
                        <a:t>序号：</a:t>
                      </a:r>
                      <a:endParaRPr lang="zh-CN" sz="1050" kern="100" dirty="0">
                        <a:effectLst/>
                        <a:latin typeface="Calibri"/>
                        <a:ea typeface="宋体"/>
                        <a:cs typeface="Times New Roman"/>
                      </a:endParaRPr>
                    </a:p>
                  </a:txBody>
                  <a:tcPr marL="68580" marR="68580" marT="0" marB="0"/>
                </a:tc>
                <a:tc gridSpan="3">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6380">
                <a:tc>
                  <a:txBody>
                    <a:bodyPr/>
                    <a:lstStyle/>
                    <a:p>
                      <a:pPr algn="just">
                        <a:spcAft>
                          <a:spcPts val="0"/>
                        </a:spcAft>
                      </a:pPr>
                      <a:r>
                        <a:rPr lang="zh-CN" sz="1050" kern="100">
                          <a:effectLst/>
                        </a:rPr>
                        <a:t>功能：</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dirty="0">
                          <a:effectLst/>
                        </a:rPr>
                        <a:t>登陆</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26380">
                <a:tc>
                  <a:txBody>
                    <a:bodyPr/>
                    <a:lstStyle/>
                    <a:p>
                      <a:pPr algn="just">
                        <a:spcAft>
                          <a:spcPts val="0"/>
                        </a:spcAft>
                      </a:pPr>
                      <a:r>
                        <a:rPr lang="zh-CN" sz="1050" kern="100">
                          <a:effectLst/>
                        </a:rPr>
                        <a:t>参与者：</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用户</a:t>
                      </a:r>
                      <a:r>
                        <a:rPr lang="en-US" sz="1050" kern="100">
                          <a:effectLst/>
                        </a:rPr>
                        <a:t>/</a:t>
                      </a:r>
                      <a:r>
                        <a:rPr lang="zh-CN" sz="1050" kern="100">
                          <a:effectLst/>
                        </a:rPr>
                        <a:t>管理员</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26380">
                <a:tc>
                  <a:txBody>
                    <a:bodyPr/>
                    <a:lstStyle/>
                    <a:p>
                      <a:pPr algn="just">
                        <a:spcAft>
                          <a:spcPts val="0"/>
                        </a:spcAft>
                      </a:pPr>
                      <a:r>
                        <a:rPr lang="zh-CN" sz="1050" kern="100">
                          <a:effectLst/>
                        </a:rPr>
                        <a:t>测试方法：</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黑盒测试</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6380">
                <a:tc>
                  <a:txBody>
                    <a:bodyPr/>
                    <a:lstStyle/>
                    <a:p>
                      <a:pPr algn="just">
                        <a:spcAft>
                          <a:spcPts val="0"/>
                        </a:spcAft>
                      </a:pPr>
                      <a:r>
                        <a:rPr lang="zh-CN" sz="1050" kern="100">
                          <a:effectLst/>
                        </a:rPr>
                        <a:t>前置条件：</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已注册</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26380">
                <a:tc>
                  <a:txBody>
                    <a:bodyPr/>
                    <a:lstStyle/>
                    <a:p>
                      <a:pPr algn="just">
                        <a:spcAft>
                          <a:spcPts val="0"/>
                        </a:spcAft>
                      </a:pPr>
                      <a:r>
                        <a:rPr lang="zh-CN" sz="1050" kern="100">
                          <a:effectLst/>
                        </a:rPr>
                        <a:t>测试目的：</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00" kern="100">
                          <a:effectLst/>
                        </a:rPr>
                        <a:t>所有功能能否实现，提示信息能否正常显示</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26380">
                <a:tc>
                  <a:txBody>
                    <a:bodyPr/>
                    <a:lstStyle/>
                    <a:p>
                      <a:pPr algn="just">
                        <a:spcAft>
                          <a:spcPts val="0"/>
                        </a:spcAft>
                      </a:pPr>
                      <a:r>
                        <a:rPr lang="zh-CN" sz="1050" kern="100">
                          <a:effectLst/>
                        </a:rPr>
                        <a:t>编号</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输入</a:t>
                      </a:r>
                      <a:r>
                        <a:rPr lang="en-US" sz="1050" kern="100">
                          <a:effectLst/>
                        </a:rPr>
                        <a:t>/</a:t>
                      </a:r>
                      <a:r>
                        <a:rPr lang="zh-CN" sz="1050" kern="100">
                          <a:effectLst/>
                        </a:rPr>
                        <a:t>动作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期望的输出</a:t>
                      </a:r>
                      <a:r>
                        <a:rPr lang="en-US" sz="1050" kern="100" dirty="0">
                          <a:effectLst/>
                        </a:rPr>
                        <a:t>/</a:t>
                      </a:r>
                      <a:r>
                        <a:rPr lang="zh-CN" sz="1050" kern="100" dirty="0">
                          <a:effectLst/>
                        </a:rPr>
                        <a:t>相应</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实际情况</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r h="226380">
                <a:tc>
                  <a:txBody>
                    <a:bodyPr/>
                    <a:lstStyle/>
                    <a:p>
                      <a:pPr algn="just">
                        <a:spcAft>
                          <a:spcPts val="0"/>
                        </a:spcAft>
                      </a:pPr>
                      <a:r>
                        <a:rPr lang="en-US" sz="1050" kern="100" dirty="0">
                          <a:effectLst/>
                        </a:rPr>
                        <a:t>1</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邮箱号（符合格式）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登陆成功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相符</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7"/>
                  </a:ext>
                </a:extLst>
              </a:tr>
              <a:tr h="226380">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密码（正确）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登陆成功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相符</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8"/>
                  </a:ext>
                </a:extLst>
              </a:tr>
              <a:tr h="452762">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邮箱号（不符合格式）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请重新输入邮箱</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相符</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9"/>
                  </a:ext>
                </a:extLst>
              </a:tr>
              <a:tr h="226380">
                <a:tc>
                  <a:txBody>
                    <a:bodyPr/>
                    <a:lstStyle/>
                    <a:p>
                      <a:pPr algn="just">
                        <a:spcAft>
                          <a:spcPts val="0"/>
                        </a:spcAft>
                      </a:pPr>
                      <a:r>
                        <a:rPr lang="en-US" sz="1050" kern="10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密码（不正确）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请重新输入密码</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相符</a:t>
                      </a:r>
                      <a:endParaRPr lang="zh-CN" sz="105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10"/>
                  </a:ext>
                </a:extLst>
              </a:tr>
              <a:tr h="226380">
                <a:tc>
                  <a:txBody>
                    <a:bodyPr/>
                    <a:lstStyle/>
                    <a:p>
                      <a:pPr algn="just">
                        <a:spcAft>
                          <a:spcPts val="0"/>
                        </a:spcAft>
                      </a:pPr>
                      <a:r>
                        <a:rPr lang="zh-CN" sz="1050" kern="100">
                          <a:effectLst/>
                        </a:rPr>
                        <a:t>操作步骤</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预期结果相同</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226380">
                <a:tc>
                  <a:txBody>
                    <a:bodyPr/>
                    <a:lstStyle/>
                    <a:p>
                      <a:pPr algn="just">
                        <a:spcAft>
                          <a:spcPts val="0"/>
                        </a:spcAft>
                      </a:pPr>
                      <a:r>
                        <a:rPr lang="zh-CN" sz="1050" kern="100">
                          <a:effectLst/>
                        </a:rPr>
                        <a:t>管理员登陆</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dirty="0">
                          <a:effectLst/>
                        </a:rPr>
                        <a:t>显示管理员界面</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bl>
          </a:graphicData>
        </a:graphic>
      </p:graphicFrame>
      <p:sp>
        <p:nvSpPr>
          <p:cNvPr id="5" name="矩形 4"/>
          <p:cNvSpPr/>
          <p:nvPr/>
        </p:nvSpPr>
        <p:spPr>
          <a:xfrm>
            <a:off x="6478554" y="1984702"/>
            <a:ext cx="1800493" cy="369332"/>
          </a:xfrm>
          <a:prstGeom prst="rect">
            <a:avLst/>
          </a:prstGeom>
        </p:spPr>
        <p:txBody>
          <a:bodyPr wrap="none">
            <a:spAutoFit/>
          </a:bodyPr>
          <a:lstStyle/>
          <a:p>
            <a:r>
              <a:rPr lang="zh-CN" altLang="zh-CN" dirty="0"/>
              <a:t>输入错误密码：</a:t>
            </a:r>
            <a:endParaRPr lang="zh-CN" altLang="en-US" dirty="0"/>
          </a:p>
        </p:txBody>
      </p:sp>
      <p:pic>
        <p:nvPicPr>
          <p:cNvPr id="6" name="图片 5"/>
          <p:cNvPicPr/>
          <p:nvPr/>
        </p:nvPicPr>
        <p:blipFill>
          <a:blip r:embed="rId2"/>
          <a:stretch>
            <a:fillRect/>
          </a:stretch>
        </p:blipFill>
        <p:spPr>
          <a:xfrm>
            <a:off x="6478554" y="2507525"/>
            <a:ext cx="4389120" cy="1059180"/>
          </a:xfrm>
          <a:prstGeom prst="rect">
            <a:avLst/>
          </a:prstGeom>
        </p:spPr>
      </p:pic>
      <p:sp>
        <p:nvSpPr>
          <p:cNvPr id="7" name="矩形 6"/>
          <p:cNvSpPr/>
          <p:nvPr/>
        </p:nvSpPr>
        <p:spPr>
          <a:xfrm>
            <a:off x="6296766" y="3794840"/>
            <a:ext cx="1800493" cy="369332"/>
          </a:xfrm>
          <a:prstGeom prst="rect">
            <a:avLst/>
          </a:prstGeom>
        </p:spPr>
        <p:txBody>
          <a:bodyPr wrap="none">
            <a:spAutoFit/>
          </a:bodyPr>
          <a:lstStyle/>
          <a:p>
            <a:r>
              <a:rPr lang="zh-CN" altLang="zh-CN" dirty="0"/>
              <a:t>输入正确密码：</a:t>
            </a:r>
            <a:endParaRPr lang="zh-CN" altLang="en-US" dirty="0"/>
          </a:p>
        </p:txBody>
      </p:sp>
      <p:pic>
        <p:nvPicPr>
          <p:cNvPr id="8" name="图片 7"/>
          <p:cNvPicPr/>
          <p:nvPr/>
        </p:nvPicPr>
        <p:blipFill>
          <a:blip r:embed="rId3"/>
          <a:stretch>
            <a:fillRect/>
          </a:stretch>
        </p:blipFill>
        <p:spPr>
          <a:xfrm>
            <a:off x="6296766" y="4547118"/>
            <a:ext cx="4259580" cy="1066800"/>
          </a:xfrm>
          <a:prstGeom prst="rect">
            <a:avLst/>
          </a:prstGeom>
        </p:spPr>
      </p:pic>
    </p:spTree>
    <p:extLst>
      <p:ext uri="{BB962C8B-B14F-4D97-AF65-F5344CB8AC3E}">
        <p14:creationId xmlns:p14="http://schemas.microsoft.com/office/powerpoint/2010/main" val="195707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C97F8-5DB8-457B-AD1F-E9D0A0112E6B}"/>
              </a:ext>
            </a:extLst>
          </p:cNvPr>
          <p:cNvSpPr>
            <a:spLocks noGrp="1"/>
          </p:cNvSpPr>
          <p:nvPr>
            <p:ph type="title"/>
          </p:nvPr>
        </p:nvSpPr>
        <p:spPr/>
        <p:txBody>
          <a:bodyPr>
            <a:normAutofit/>
          </a:bodyPr>
          <a:lstStyle/>
          <a:p>
            <a:r>
              <a:rPr lang="zh-CN" altLang="en-US" sz="2400" b="1" dirty="0"/>
              <a:t>系统测试</a:t>
            </a:r>
          </a:p>
        </p:txBody>
      </p:sp>
      <p:pic>
        <p:nvPicPr>
          <p:cNvPr id="5" name="图片 4">
            <a:extLst>
              <a:ext uri="{FF2B5EF4-FFF2-40B4-BE49-F238E27FC236}">
                <a16:creationId xmlns:a16="http://schemas.microsoft.com/office/drawing/2014/main" id="{E945AC63-7AEE-4E49-A237-7C0A0953D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517" y="1501657"/>
            <a:ext cx="9970471" cy="2093799"/>
          </a:xfrm>
          <a:prstGeom prst="rect">
            <a:avLst/>
          </a:prstGeom>
        </p:spPr>
      </p:pic>
      <p:pic>
        <p:nvPicPr>
          <p:cNvPr id="7" name="图片 6">
            <a:extLst>
              <a:ext uri="{FF2B5EF4-FFF2-40B4-BE49-F238E27FC236}">
                <a16:creationId xmlns:a16="http://schemas.microsoft.com/office/drawing/2014/main" id="{35A3E267-0904-4A40-83F5-A28F4583F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17" y="4309443"/>
            <a:ext cx="10090598" cy="2093799"/>
          </a:xfrm>
          <a:prstGeom prst="rect">
            <a:avLst/>
          </a:prstGeom>
        </p:spPr>
      </p:pic>
      <p:sp>
        <p:nvSpPr>
          <p:cNvPr id="8" name="文本框 7">
            <a:extLst>
              <a:ext uri="{FF2B5EF4-FFF2-40B4-BE49-F238E27FC236}">
                <a16:creationId xmlns:a16="http://schemas.microsoft.com/office/drawing/2014/main" id="{83136119-9898-4E0B-9590-4C19415478B5}"/>
              </a:ext>
            </a:extLst>
          </p:cNvPr>
          <p:cNvSpPr txBox="1"/>
          <p:nvPr/>
        </p:nvSpPr>
        <p:spPr>
          <a:xfrm>
            <a:off x="710214" y="1109709"/>
            <a:ext cx="1207363" cy="369332"/>
          </a:xfrm>
          <a:prstGeom prst="rect">
            <a:avLst/>
          </a:prstGeom>
          <a:noFill/>
        </p:spPr>
        <p:txBody>
          <a:bodyPr wrap="square" rtlCol="0">
            <a:spAutoFit/>
          </a:bodyPr>
          <a:lstStyle/>
          <a:p>
            <a:r>
              <a:rPr lang="zh-CN" altLang="en-US" dirty="0"/>
              <a:t>用户</a:t>
            </a:r>
          </a:p>
        </p:txBody>
      </p:sp>
      <p:sp>
        <p:nvSpPr>
          <p:cNvPr id="9" name="文本框 8">
            <a:extLst>
              <a:ext uri="{FF2B5EF4-FFF2-40B4-BE49-F238E27FC236}">
                <a16:creationId xmlns:a16="http://schemas.microsoft.com/office/drawing/2014/main" id="{BC6B89A6-2942-48A1-9022-5BB6C2C6DFB6}"/>
              </a:ext>
            </a:extLst>
          </p:cNvPr>
          <p:cNvSpPr txBox="1"/>
          <p:nvPr/>
        </p:nvSpPr>
        <p:spPr>
          <a:xfrm>
            <a:off x="615517" y="3835153"/>
            <a:ext cx="1373081" cy="369332"/>
          </a:xfrm>
          <a:prstGeom prst="rect">
            <a:avLst/>
          </a:prstGeom>
          <a:noFill/>
        </p:spPr>
        <p:txBody>
          <a:bodyPr wrap="square" rtlCol="0">
            <a:spAutoFit/>
          </a:bodyPr>
          <a:lstStyle/>
          <a:p>
            <a:r>
              <a:rPr lang="zh-CN" altLang="en-US" dirty="0"/>
              <a:t>请求率</a:t>
            </a:r>
          </a:p>
        </p:txBody>
      </p:sp>
    </p:spTree>
    <p:extLst>
      <p:ext uri="{BB962C8B-B14F-4D97-AF65-F5344CB8AC3E}">
        <p14:creationId xmlns:p14="http://schemas.microsoft.com/office/powerpoint/2010/main" val="4015464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68216-592A-43FE-86CA-DD7224B14ECA}"/>
              </a:ext>
            </a:extLst>
          </p:cNvPr>
          <p:cNvSpPr>
            <a:spLocks noGrp="1"/>
          </p:cNvSpPr>
          <p:nvPr>
            <p:ph type="title"/>
          </p:nvPr>
        </p:nvSpPr>
        <p:spPr/>
        <p:txBody>
          <a:bodyPr/>
          <a:lstStyle/>
          <a:p>
            <a:r>
              <a:rPr lang="zh-CN" altLang="en-US" sz="2400" b="1" dirty="0">
                <a:solidFill>
                  <a:prstClr val="white">
                    <a:lumMod val="50000"/>
                  </a:prstClr>
                </a:solidFill>
              </a:rPr>
              <a:t>系统测试</a:t>
            </a:r>
            <a:endParaRPr lang="zh-CN" altLang="en-US" dirty="0"/>
          </a:p>
        </p:txBody>
      </p:sp>
      <p:pic>
        <p:nvPicPr>
          <p:cNvPr id="4" name="图片 3">
            <a:extLst>
              <a:ext uri="{FF2B5EF4-FFF2-40B4-BE49-F238E27FC236}">
                <a16:creationId xmlns:a16="http://schemas.microsoft.com/office/drawing/2014/main" id="{4E7487FD-E771-45FE-84E3-F3E07605B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87" y="2118026"/>
            <a:ext cx="10437198" cy="2178765"/>
          </a:xfrm>
          <a:prstGeom prst="rect">
            <a:avLst/>
          </a:prstGeom>
        </p:spPr>
      </p:pic>
      <p:sp>
        <p:nvSpPr>
          <p:cNvPr id="5" name="文本框 4">
            <a:extLst>
              <a:ext uri="{FF2B5EF4-FFF2-40B4-BE49-F238E27FC236}">
                <a16:creationId xmlns:a16="http://schemas.microsoft.com/office/drawing/2014/main" id="{94C9A087-955C-473B-88E2-DAABCDA57B9D}"/>
              </a:ext>
            </a:extLst>
          </p:cNvPr>
          <p:cNvSpPr txBox="1"/>
          <p:nvPr/>
        </p:nvSpPr>
        <p:spPr>
          <a:xfrm>
            <a:off x="683581" y="1384917"/>
            <a:ext cx="1597980" cy="381739"/>
          </a:xfrm>
          <a:prstGeom prst="rect">
            <a:avLst/>
          </a:prstGeom>
          <a:noFill/>
        </p:spPr>
        <p:txBody>
          <a:bodyPr wrap="square" rtlCol="0">
            <a:spAutoFit/>
          </a:bodyPr>
          <a:lstStyle/>
          <a:p>
            <a:r>
              <a:rPr lang="zh-CN" altLang="en-US" dirty="0"/>
              <a:t>响应时间</a:t>
            </a:r>
          </a:p>
        </p:txBody>
      </p:sp>
    </p:spTree>
    <p:extLst>
      <p:ext uri="{BB962C8B-B14F-4D97-AF65-F5344CB8AC3E}">
        <p14:creationId xmlns:p14="http://schemas.microsoft.com/office/powerpoint/2010/main" val="1325084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目前运行情况</a:t>
            </a:r>
          </a:p>
        </p:txBody>
      </p:sp>
      <p:sp>
        <p:nvSpPr>
          <p:cNvPr id="7" name="文本框 6">
            <a:extLst>
              <a:ext uri="{FF2B5EF4-FFF2-40B4-BE49-F238E27FC236}">
                <a16:creationId xmlns:a16="http://schemas.microsoft.com/office/drawing/2014/main" id="{FA812AB8-5D8F-4D02-B8C7-F682CC8643F9}"/>
              </a:ext>
            </a:extLst>
          </p:cNvPr>
          <p:cNvSpPr txBox="1"/>
          <p:nvPr/>
        </p:nvSpPr>
        <p:spPr>
          <a:xfrm>
            <a:off x="1457324" y="1314450"/>
            <a:ext cx="4362451" cy="1323439"/>
          </a:xfrm>
          <a:prstGeom prst="rect">
            <a:avLst/>
          </a:prstGeom>
          <a:noFill/>
        </p:spPr>
        <p:txBody>
          <a:bodyPr wrap="square" rtlCol="0">
            <a:spAutoFit/>
          </a:bodyPr>
          <a:lstStyle/>
          <a:p>
            <a:r>
              <a:rPr lang="zh-CN" altLang="en-US" sz="2400" dirty="0"/>
              <a:t>网站</a:t>
            </a:r>
            <a:r>
              <a:rPr lang="zh-CN" altLang="en-US" sz="2800" dirty="0"/>
              <a:t>：</a:t>
            </a:r>
            <a:r>
              <a:rPr lang="en-US" altLang="zh-CN" sz="2800" dirty="0"/>
              <a:t>zuccshushe.cn</a:t>
            </a:r>
          </a:p>
          <a:p>
            <a:endParaRPr lang="en-US" altLang="zh-CN" sz="2800" dirty="0"/>
          </a:p>
          <a:p>
            <a:r>
              <a:rPr lang="zh-CN" altLang="en-US" sz="2400" dirty="0"/>
              <a:t>可访问，基本无问题</a:t>
            </a:r>
          </a:p>
        </p:txBody>
      </p:sp>
    </p:spTree>
    <p:extLst>
      <p:ext uri="{BB962C8B-B14F-4D97-AF65-F5344CB8AC3E}">
        <p14:creationId xmlns:p14="http://schemas.microsoft.com/office/powerpoint/2010/main" val="295840692"/>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D</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参考及总结</a:t>
            </a:r>
          </a:p>
        </p:txBody>
      </p:sp>
      <p:sp>
        <p:nvSpPr>
          <p:cNvPr id="4" name="矩形 3"/>
          <p:cNvSpPr/>
          <p:nvPr/>
        </p:nvSpPr>
        <p:spPr>
          <a:xfrm>
            <a:off x="4247408" y="4722956"/>
            <a:ext cx="3697184" cy="276999"/>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参考资料，及总结等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31299337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a:t>参考资料</a:t>
            </a:r>
          </a:p>
        </p:txBody>
      </p:sp>
      <p:sp>
        <p:nvSpPr>
          <p:cNvPr id="12" name="矩形 11">
            <a:extLst>
              <a:ext uri="{FF2B5EF4-FFF2-40B4-BE49-F238E27FC236}">
                <a16:creationId xmlns:a16="http://schemas.microsoft.com/office/drawing/2014/main" id="{AD24B015-0630-46E9-8892-3CEC0B14EAC7}"/>
              </a:ext>
            </a:extLst>
          </p:cNvPr>
          <p:cNvSpPr/>
          <p:nvPr/>
        </p:nvSpPr>
        <p:spPr>
          <a:xfrm>
            <a:off x="1209675" y="1951672"/>
            <a:ext cx="9467850" cy="1200329"/>
          </a:xfrm>
          <a:prstGeom prst="rect">
            <a:avLst/>
          </a:prstGeom>
        </p:spPr>
        <p:txBody>
          <a:bodyPr wrap="square">
            <a:spAutoFit/>
          </a:bodyPr>
          <a:lstStyle/>
          <a:p>
            <a:r>
              <a:rPr lang="en-US" altLang="zh-CN" dirty="0"/>
              <a:t>1.</a:t>
            </a:r>
            <a:r>
              <a:rPr lang="zh-CN" altLang="en-US" dirty="0"/>
              <a:t>软件工程</a:t>
            </a:r>
            <a:r>
              <a:rPr lang="en-US" altLang="zh-CN" dirty="0"/>
              <a:t>-</a:t>
            </a:r>
            <a:r>
              <a:rPr lang="zh-CN" altLang="en-US" dirty="0"/>
              <a:t>课程项目评审表</a:t>
            </a:r>
            <a:r>
              <a:rPr lang="en-US" altLang="zh-CN" dirty="0"/>
              <a:t>-</a:t>
            </a:r>
            <a:r>
              <a:rPr lang="zh-CN" altLang="en-US" dirty="0"/>
              <a:t>总结评审</a:t>
            </a:r>
            <a:endParaRPr lang="en-US" altLang="zh-CN" dirty="0"/>
          </a:p>
          <a:p>
            <a:r>
              <a:rPr lang="en-US" altLang="zh-CN" dirty="0"/>
              <a:t>2.《G17-</a:t>
            </a:r>
            <a:r>
              <a:rPr lang="zh-CN" altLang="en-US" dirty="0"/>
              <a:t>项目详细设计</a:t>
            </a:r>
            <a:r>
              <a:rPr lang="en-US" altLang="zh-CN" dirty="0"/>
              <a:t>》</a:t>
            </a:r>
          </a:p>
          <a:p>
            <a:r>
              <a:rPr lang="en-US" altLang="zh-CN" dirty="0"/>
              <a:t>3.《G17-</a:t>
            </a:r>
            <a:r>
              <a:rPr lang="zh-CN" altLang="en-US" dirty="0"/>
              <a:t>测试用例</a:t>
            </a:r>
            <a:r>
              <a:rPr lang="en-US" altLang="zh-CN" dirty="0"/>
              <a:t>》</a:t>
            </a:r>
          </a:p>
          <a:p>
            <a:r>
              <a:rPr lang="en-US" altLang="zh-CN" dirty="0"/>
              <a:t>4.《G17-</a:t>
            </a:r>
            <a:r>
              <a:rPr lang="zh-CN" altLang="en-US" dirty="0"/>
              <a:t>测试报告</a:t>
            </a:r>
            <a:r>
              <a:rPr lang="en-US" altLang="zh-CN" dirty="0"/>
              <a:t>》</a:t>
            </a:r>
            <a:endParaRPr lang="zh-CN" altLang="zh-CN" dirty="0"/>
          </a:p>
        </p:txBody>
      </p:sp>
    </p:spTree>
    <p:extLst>
      <p:ext uri="{BB962C8B-B14F-4D97-AF65-F5344CB8AC3E}">
        <p14:creationId xmlns:p14="http://schemas.microsoft.com/office/powerpoint/2010/main" val="46515788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7BC1F-76C5-4BF5-8E7A-1E9B55DEBBEA}"/>
              </a:ext>
            </a:extLst>
          </p:cNvPr>
          <p:cNvSpPr>
            <a:spLocks noGrp="1"/>
          </p:cNvSpPr>
          <p:nvPr>
            <p:ph type="title"/>
          </p:nvPr>
        </p:nvSpPr>
        <p:spPr/>
        <p:txBody>
          <a:bodyPr>
            <a:normAutofit/>
          </a:bodyPr>
          <a:lstStyle/>
          <a:p>
            <a:r>
              <a:rPr lang="zh-CN" altLang="en-US" sz="2400" b="1" dirty="0"/>
              <a:t>项目总结</a:t>
            </a:r>
          </a:p>
        </p:txBody>
      </p:sp>
      <p:sp>
        <p:nvSpPr>
          <p:cNvPr id="3" name="文本框 2">
            <a:extLst>
              <a:ext uri="{FF2B5EF4-FFF2-40B4-BE49-F238E27FC236}">
                <a16:creationId xmlns:a16="http://schemas.microsoft.com/office/drawing/2014/main" id="{FF12712E-F688-482D-B9AD-99B408DDDB6C}"/>
              </a:ext>
            </a:extLst>
          </p:cNvPr>
          <p:cNvSpPr txBox="1"/>
          <p:nvPr/>
        </p:nvSpPr>
        <p:spPr>
          <a:xfrm>
            <a:off x="932155" y="1296140"/>
            <a:ext cx="9712171" cy="1754326"/>
          </a:xfrm>
          <a:prstGeom prst="rect">
            <a:avLst/>
          </a:prstGeom>
          <a:noFill/>
        </p:spPr>
        <p:txBody>
          <a:bodyPr wrap="square" rtlCol="0">
            <a:spAutoFit/>
          </a:bodyPr>
          <a:lstStyle/>
          <a:p>
            <a:r>
              <a:rPr lang="zh-CN" altLang="en-US" dirty="0"/>
              <a:t>经过一个学期的学习，我们对软件工程的“工程”二字有了初步的体会，学会从“项目”的角度看问题，不局限于“代码”。</a:t>
            </a:r>
            <a:endParaRPr lang="en-US" altLang="zh-CN" dirty="0"/>
          </a:p>
          <a:p>
            <a:r>
              <a:rPr lang="zh-CN" altLang="en-US" dirty="0"/>
              <a:t>小组项目的制作也让我们学习了网站的初步搭建，虽然网上可借鉴的不少，但也确实花了时间，而且还是从没接触过的</a:t>
            </a:r>
            <a:r>
              <a:rPr lang="en-US" altLang="zh-CN" dirty="0"/>
              <a:t>PHP</a:t>
            </a:r>
            <a:r>
              <a:rPr lang="zh-CN" altLang="en-US" dirty="0"/>
              <a:t>语言，更是一大挑战。</a:t>
            </a:r>
            <a:endParaRPr lang="en-US" altLang="zh-CN" dirty="0"/>
          </a:p>
          <a:p>
            <a:r>
              <a:rPr lang="zh-CN" altLang="en-US" dirty="0"/>
              <a:t>虽然功能基本都完成，但是界面，样式还是不够美观，交互也不够及时，会有卡顿的时候。制作界面原型和实现界面完全是不同的。</a:t>
            </a:r>
          </a:p>
        </p:txBody>
      </p:sp>
    </p:spTree>
    <p:extLst>
      <p:ext uri="{BB962C8B-B14F-4D97-AF65-F5344CB8AC3E}">
        <p14:creationId xmlns:p14="http://schemas.microsoft.com/office/powerpoint/2010/main" val="25310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2000" dirty="0">
                <a:solidFill>
                  <a:schemeClr val="tx1">
                    <a:lumMod val="85000"/>
                    <a:lumOff val="15000"/>
                  </a:schemeClr>
                </a:solidFill>
                <a:latin typeface="华文细黑"/>
                <a:ea typeface="微软雅黑 Light"/>
                <a:cs typeface="+mn-ea"/>
                <a:sym typeface="+mn-lt"/>
              </a:rPr>
              <a:t>可行性分析报告</a:t>
            </a:r>
            <a:endParaRPr lang="zh-CN" altLang="en-US" sz="2000" dirty="0"/>
          </a:p>
        </p:txBody>
      </p:sp>
      <p:graphicFrame>
        <p:nvGraphicFramePr>
          <p:cNvPr id="2" name="表格 1">
            <a:extLst>
              <a:ext uri="{FF2B5EF4-FFF2-40B4-BE49-F238E27FC236}">
                <a16:creationId xmlns:a16="http://schemas.microsoft.com/office/drawing/2014/main" id="{3B760FFA-7F12-4BA3-A861-22F5A6C60B97}"/>
              </a:ext>
            </a:extLst>
          </p:cNvPr>
          <p:cNvGraphicFramePr>
            <a:graphicFrameLocks noGrp="1"/>
          </p:cNvGraphicFramePr>
          <p:nvPr>
            <p:extLst>
              <p:ext uri="{D42A27DB-BD31-4B8C-83A1-F6EECF244321}">
                <p14:modId xmlns:p14="http://schemas.microsoft.com/office/powerpoint/2010/main" val="3928091007"/>
              </p:ext>
            </p:extLst>
          </p:nvPr>
        </p:nvGraphicFramePr>
        <p:xfrm>
          <a:off x="3438526" y="1575311"/>
          <a:ext cx="7172324" cy="3730113"/>
        </p:xfrm>
        <a:graphic>
          <a:graphicData uri="http://schemas.openxmlformats.org/drawingml/2006/table">
            <a:tbl>
              <a:tblPr firstRow="1" firstCol="1" bandRow="1">
                <a:tableStyleId>{5C22544A-7EE6-4342-B048-85BDC9FD1C3A}</a:tableStyleId>
              </a:tblPr>
              <a:tblGrid>
                <a:gridCol w="2082287">
                  <a:extLst>
                    <a:ext uri="{9D8B030D-6E8A-4147-A177-3AD203B41FA5}">
                      <a16:colId xmlns:a16="http://schemas.microsoft.com/office/drawing/2014/main" val="4025939664"/>
                    </a:ext>
                  </a:extLst>
                </a:gridCol>
                <a:gridCol w="5090037">
                  <a:extLst>
                    <a:ext uri="{9D8B030D-6E8A-4147-A177-3AD203B41FA5}">
                      <a16:colId xmlns:a16="http://schemas.microsoft.com/office/drawing/2014/main" val="1954114396"/>
                    </a:ext>
                  </a:extLst>
                </a:gridCol>
              </a:tblGrid>
              <a:tr h="606160">
                <a:tc>
                  <a:txBody>
                    <a:bodyPr/>
                    <a:lstStyle/>
                    <a:p>
                      <a:pPr indent="266700" algn="ctr">
                        <a:lnSpc>
                          <a:spcPts val="1800"/>
                        </a:lnSpc>
                      </a:pPr>
                      <a:r>
                        <a:rPr lang="en-US" sz="17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en-US" altLang="zh-CN" sz="1700" dirty="0">
                          <a:effectLst/>
                        </a:rPr>
                        <a:t>Web</a:t>
                      </a:r>
                      <a:r>
                        <a:rPr lang="zh-CN" altLang="en-US" sz="1700" dirty="0">
                          <a:effectLst/>
                        </a:rPr>
                        <a:t>项目</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564734725"/>
                  </a:ext>
                </a:extLst>
              </a:tr>
              <a:tr h="1469969">
                <a:tc>
                  <a:txBody>
                    <a:bodyPr/>
                    <a:lstStyle/>
                    <a:p>
                      <a:pPr algn="ctr">
                        <a:lnSpc>
                          <a:spcPts val="1800"/>
                        </a:lnSpc>
                      </a:pPr>
                      <a:r>
                        <a:rPr lang="zh-CN" sz="1700" dirty="0">
                          <a:effectLst/>
                        </a:rPr>
                        <a:t>需要使用的技术</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en-US" sz="1700" dirty="0">
                          <a:effectLst/>
                        </a:rPr>
                        <a:t>1.Dreamweaver</a:t>
                      </a:r>
                      <a:r>
                        <a:rPr lang="zh-CN" sz="1700" dirty="0">
                          <a:effectLst/>
                        </a:rPr>
                        <a:t>网页代码编辑器，</a:t>
                      </a:r>
                      <a:r>
                        <a:rPr lang="en-US" sz="1700" dirty="0">
                          <a:effectLst/>
                        </a:rPr>
                        <a:t>web</a:t>
                      </a:r>
                      <a:r>
                        <a:rPr lang="zh-CN" sz="1700" dirty="0">
                          <a:effectLst/>
                        </a:rPr>
                        <a:t>制作需要。</a:t>
                      </a:r>
                      <a:endParaRPr lang="zh-CN" sz="1600" dirty="0">
                        <a:effectLst/>
                      </a:endParaRPr>
                    </a:p>
                    <a:p>
                      <a:pPr indent="266700" algn="ctr">
                        <a:lnSpc>
                          <a:spcPts val="1800"/>
                        </a:lnSpc>
                      </a:pPr>
                      <a:r>
                        <a:rPr lang="en-US" sz="1700" dirty="0">
                          <a:effectLst/>
                        </a:rPr>
                        <a:t>2. HTML</a:t>
                      </a:r>
                      <a:r>
                        <a:rPr lang="zh-CN" sz="1700" dirty="0">
                          <a:effectLst/>
                        </a:rPr>
                        <a:t>，</a:t>
                      </a:r>
                      <a:r>
                        <a:rPr lang="en-US" sz="1700" dirty="0">
                          <a:effectLst/>
                        </a:rPr>
                        <a:t>CSS</a:t>
                      </a:r>
                      <a:r>
                        <a:rPr lang="zh-CN" sz="1700" dirty="0">
                          <a:effectLst/>
                        </a:rPr>
                        <a:t>，</a:t>
                      </a:r>
                      <a:r>
                        <a:rPr lang="en-US" sz="1700" dirty="0">
                          <a:effectLst/>
                        </a:rPr>
                        <a:t>JS</a:t>
                      </a:r>
                      <a:r>
                        <a:rPr lang="zh-CN" sz="1700" dirty="0">
                          <a:effectLst/>
                        </a:rPr>
                        <a:t>，</a:t>
                      </a:r>
                      <a:r>
                        <a:rPr lang="en-US" sz="1700" dirty="0">
                          <a:effectLst/>
                        </a:rPr>
                        <a:t>php</a:t>
                      </a:r>
                      <a:r>
                        <a:rPr lang="zh-CN" sz="1700" dirty="0">
                          <a:effectLst/>
                        </a:rPr>
                        <a:t>语言，</a:t>
                      </a:r>
                      <a:r>
                        <a:rPr lang="en-US" sz="1700" dirty="0">
                          <a:effectLst/>
                        </a:rPr>
                        <a:t>web</a:t>
                      </a:r>
                      <a:r>
                        <a:rPr lang="zh-CN" sz="1700" dirty="0">
                          <a:effectLst/>
                        </a:rPr>
                        <a:t>编写需要。</a:t>
                      </a:r>
                      <a:endParaRPr lang="zh-CN" sz="1600" dirty="0">
                        <a:effectLst/>
                      </a:endParaRPr>
                    </a:p>
                    <a:p>
                      <a:pPr indent="266700" algn="ctr">
                        <a:lnSpc>
                          <a:spcPts val="1800"/>
                        </a:lnSpc>
                      </a:pPr>
                      <a:r>
                        <a:rPr lang="en-US" sz="1700" dirty="0">
                          <a:effectLst/>
                        </a:rPr>
                        <a:t>MySQL </a:t>
                      </a:r>
                      <a:r>
                        <a:rPr lang="zh-CN" sz="1700" dirty="0">
                          <a:effectLst/>
                        </a:rPr>
                        <a:t>数据库，操作信息需要。</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382230766"/>
                  </a:ext>
                </a:extLst>
              </a:tr>
              <a:tr h="1183562">
                <a:tc>
                  <a:txBody>
                    <a:bodyPr/>
                    <a:lstStyle/>
                    <a:p>
                      <a:pPr algn="ctr">
                        <a:lnSpc>
                          <a:spcPts val="1800"/>
                        </a:lnSpc>
                      </a:pPr>
                      <a:r>
                        <a:rPr lang="zh-CN" sz="1700">
                          <a:effectLst/>
                        </a:rPr>
                        <a:t>发布</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zh-CN" sz="1700" dirty="0">
                          <a:effectLst/>
                        </a:rPr>
                        <a:t>云服务器。</a:t>
                      </a:r>
                      <a:endParaRPr lang="zh-CN" sz="1600" dirty="0">
                        <a:effectLst/>
                      </a:endParaRPr>
                    </a:p>
                    <a:p>
                      <a:pPr indent="266700" algn="ctr">
                        <a:lnSpc>
                          <a:spcPts val="1800"/>
                        </a:lnSpc>
                      </a:pPr>
                      <a:r>
                        <a:rPr lang="zh-CN" sz="1700" dirty="0">
                          <a:effectLst/>
                        </a:rPr>
                        <a:t>认可标准域名。</a:t>
                      </a:r>
                      <a:endParaRPr lang="zh-CN" sz="1600" dirty="0">
                        <a:effectLst/>
                      </a:endParaRPr>
                    </a:p>
                    <a:p>
                      <a:pPr indent="266700" algn="ctr">
                        <a:lnSpc>
                          <a:spcPts val="1800"/>
                        </a:lnSpc>
                      </a:pPr>
                      <a:r>
                        <a:rPr lang="zh-CN" sz="1700" dirty="0">
                          <a:effectLst/>
                        </a:rPr>
                        <a:t>域名解析，备案。</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363810691"/>
                  </a:ext>
                </a:extLst>
              </a:tr>
              <a:tr h="470422">
                <a:tc>
                  <a:txBody>
                    <a:bodyPr/>
                    <a:lstStyle/>
                    <a:p>
                      <a:pPr algn="ctr">
                        <a:lnSpc>
                          <a:spcPts val="1800"/>
                        </a:lnSpc>
                      </a:pPr>
                      <a:r>
                        <a:rPr lang="zh-CN" sz="1700" dirty="0">
                          <a:effectLst/>
                        </a:rPr>
                        <a:t>服务器</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zh-CN" sz="1700" dirty="0">
                          <a:effectLst/>
                        </a:rPr>
                        <a:t>需要</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2738515081"/>
                  </a:ext>
                </a:extLst>
              </a:tr>
            </a:tbl>
          </a:graphicData>
        </a:graphic>
      </p:graphicFrame>
      <p:sp>
        <p:nvSpPr>
          <p:cNvPr id="6" name="文本框 5">
            <a:extLst>
              <a:ext uri="{FF2B5EF4-FFF2-40B4-BE49-F238E27FC236}">
                <a16:creationId xmlns:a16="http://schemas.microsoft.com/office/drawing/2014/main" id="{B46A5508-6104-4F25-AC38-50597FEB3E8B}"/>
              </a:ext>
            </a:extLst>
          </p:cNvPr>
          <p:cNvSpPr txBox="1"/>
          <p:nvPr/>
        </p:nvSpPr>
        <p:spPr>
          <a:xfrm>
            <a:off x="819150" y="1575312"/>
            <a:ext cx="2031325" cy="369332"/>
          </a:xfrm>
          <a:prstGeom prst="rect">
            <a:avLst/>
          </a:prstGeom>
          <a:noFill/>
        </p:spPr>
        <p:txBody>
          <a:bodyPr wrap="none" rtlCol="0">
            <a:spAutoFit/>
          </a:bodyPr>
          <a:lstStyle/>
          <a:p>
            <a:r>
              <a:rPr lang="zh-CN" altLang="en-US" dirty="0"/>
              <a:t>项目主要开发准备</a:t>
            </a:r>
          </a:p>
        </p:txBody>
      </p:sp>
    </p:spTree>
    <p:extLst>
      <p:ext uri="{BB962C8B-B14F-4D97-AF65-F5344CB8AC3E}">
        <p14:creationId xmlns:p14="http://schemas.microsoft.com/office/powerpoint/2010/main" val="300914287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FABE2-2482-4085-9858-77BC34DAEA55}"/>
              </a:ext>
            </a:extLst>
          </p:cNvPr>
          <p:cNvSpPr>
            <a:spLocks noGrp="1"/>
          </p:cNvSpPr>
          <p:nvPr>
            <p:ph type="title"/>
          </p:nvPr>
        </p:nvSpPr>
        <p:spPr/>
        <p:txBody>
          <a:bodyPr>
            <a:normAutofit/>
          </a:bodyPr>
          <a:lstStyle/>
          <a:p>
            <a:r>
              <a:rPr lang="zh-CN" altLang="en-US" sz="2000" dirty="0"/>
              <a:t>总结评价</a:t>
            </a:r>
          </a:p>
        </p:txBody>
      </p:sp>
      <p:graphicFrame>
        <p:nvGraphicFramePr>
          <p:cNvPr id="4" name="表格 3">
            <a:extLst>
              <a:ext uri="{FF2B5EF4-FFF2-40B4-BE49-F238E27FC236}">
                <a16:creationId xmlns:a16="http://schemas.microsoft.com/office/drawing/2014/main" id="{160A074D-5FA9-45AC-A392-9920F8BACCA2}"/>
              </a:ext>
            </a:extLst>
          </p:cNvPr>
          <p:cNvGraphicFramePr>
            <a:graphicFrameLocks noGrp="1"/>
          </p:cNvGraphicFramePr>
          <p:nvPr>
            <p:extLst>
              <p:ext uri="{D42A27DB-BD31-4B8C-83A1-F6EECF244321}">
                <p14:modId xmlns:p14="http://schemas.microsoft.com/office/powerpoint/2010/main" val="2691974438"/>
              </p:ext>
            </p:extLst>
          </p:nvPr>
        </p:nvGraphicFramePr>
        <p:xfrm>
          <a:off x="1836690" y="1649829"/>
          <a:ext cx="7138435" cy="2362880"/>
        </p:xfrm>
        <a:graphic>
          <a:graphicData uri="http://schemas.openxmlformats.org/drawingml/2006/table">
            <a:tbl>
              <a:tblPr firstRow="1" bandRow="1">
                <a:tableStyleId>{5C22544A-7EE6-4342-B048-85BDC9FD1C3A}</a:tableStyleId>
              </a:tblPr>
              <a:tblGrid>
                <a:gridCol w="1427687">
                  <a:extLst>
                    <a:ext uri="{9D8B030D-6E8A-4147-A177-3AD203B41FA5}">
                      <a16:colId xmlns:a16="http://schemas.microsoft.com/office/drawing/2014/main" val="1167798234"/>
                    </a:ext>
                  </a:extLst>
                </a:gridCol>
                <a:gridCol w="1427687">
                  <a:extLst>
                    <a:ext uri="{9D8B030D-6E8A-4147-A177-3AD203B41FA5}">
                      <a16:colId xmlns:a16="http://schemas.microsoft.com/office/drawing/2014/main" val="2705792204"/>
                    </a:ext>
                  </a:extLst>
                </a:gridCol>
                <a:gridCol w="1427687">
                  <a:extLst>
                    <a:ext uri="{9D8B030D-6E8A-4147-A177-3AD203B41FA5}">
                      <a16:colId xmlns:a16="http://schemas.microsoft.com/office/drawing/2014/main" val="3215343479"/>
                    </a:ext>
                  </a:extLst>
                </a:gridCol>
                <a:gridCol w="1427687">
                  <a:extLst>
                    <a:ext uri="{9D8B030D-6E8A-4147-A177-3AD203B41FA5}">
                      <a16:colId xmlns:a16="http://schemas.microsoft.com/office/drawing/2014/main" val="2428569702"/>
                    </a:ext>
                  </a:extLst>
                </a:gridCol>
                <a:gridCol w="1427687">
                  <a:extLst>
                    <a:ext uri="{9D8B030D-6E8A-4147-A177-3AD203B41FA5}">
                      <a16:colId xmlns:a16="http://schemas.microsoft.com/office/drawing/2014/main" val="4027008265"/>
                    </a:ext>
                  </a:extLst>
                </a:gridCol>
              </a:tblGrid>
              <a:tr h="590720">
                <a:tc>
                  <a:txBody>
                    <a:bodyPr/>
                    <a:lstStyle/>
                    <a:p>
                      <a:endParaRPr lang="zh-CN" altLang="en-US" dirty="0"/>
                    </a:p>
                  </a:txBody>
                  <a:tcPr/>
                </a:tc>
                <a:tc>
                  <a:txBody>
                    <a:bodyPr/>
                    <a:lstStyle/>
                    <a:p>
                      <a:r>
                        <a:rPr lang="zh-CN" altLang="en-US" dirty="0"/>
                        <a:t>态度</a:t>
                      </a:r>
                    </a:p>
                  </a:txBody>
                  <a:tcPr/>
                </a:tc>
                <a:tc>
                  <a:txBody>
                    <a:bodyPr/>
                    <a:lstStyle/>
                    <a:p>
                      <a:r>
                        <a:rPr lang="zh-CN" altLang="en-US" dirty="0"/>
                        <a:t>工作难易</a:t>
                      </a:r>
                    </a:p>
                  </a:txBody>
                  <a:tcPr/>
                </a:tc>
                <a:tc>
                  <a:txBody>
                    <a:bodyPr/>
                    <a:lstStyle/>
                    <a:p>
                      <a:r>
                        <a:rPr lang="zh-CN" altLang="en-US" dirty="0"/>
                        <a:t>完成情况</a:t>
                      </a:r>
                    </a:p>
                  </a:txBody>
                  <a:tcPr/>
                </a:tc>
                <a:tc>
                  <a:txBody>
                    <a:bodyPr/>
                    <a:lstStyle/>
                    <a:p>
                      <a:r>
                        <a:rPr lang="zh-CN" altLang="en-US" dirty="0"/>
                        <a:t>总评</a:t>
                      </a:r>
                    </a:p>
                  </a:txBody>
                  <a:tcPr/>
                </a:tc>
                <a:extLst>
                  <a:ext uri="{0D108BD9-81ED-4DB2-BD59-A6C34878D82A}">
                    <a16:rowId xmlns:a16="http://schemas.microsoft.com/office/drawing/2014/main" val="1737361820"/>
                  </a:ext>
                </a:extLst>
              </a:tr>
              <a:tr h="590720">
                <a:tc>
                  <a:txBody>
                    <a:bodyPr/>
                    <a:lstStyle/>
                    <a:p>
                      <a:r>
                        <a:rPr lang="zh-CN" altLang="en-US" dirty="0"/>
                        <a:t>陈传岭</a:t>
                      </a:r>
                    </a:p>
                  </a:txBody>
                  <a:tcPr/>
                </a:tc>
                <a:tc>
                  <a:txBody>
                    <a:bodyPr/>
                    <a:lstStyle/>
                    <a:p>
                      <a:r>
                        <a:rPr lang="en-US" altLang="zh-CN" dirty="0"/>
                        <a:t>87</a:t>
                      </a:r>
                      <a:endParaRPr lang="zh-CN" altLang="en-US" dirty="0"/>
                    </a:p>
                  </a:txBody>
                  <a:tcPr/>
                </a:tc>
                <a:tc>
                  <a:txBody>
                    <a:bodyPr/>
                    <a:lstStyle/>
                    <a:p>
                      <a:r>
                        <a:rPr lang="en-US" altLang="zh-CN" dirty="0"/>
                        <a:t>88</a:t>
                      </a:r>
                      <a:endParaRPr lang="zh-CN" altLang="en-US" dirty="0"/>
                    </a:p>
                  </a:txBody>
                  <a:tcPr/>
                </a:tc>
                <a:tc>
                  <a:txBody>
                    <a:bodyPr/>
                    <a:lstStyle/>
                    <a:p>
                      <a:r>
                        <a:rPr lang="en-US" altLang="zh-CN" dirty="0"/>
                        <a:t>90</a:t>
                      </a:r>
                      <a:endParaRPr lang="zh-CN" altLang="en-US" dirty="0"/>
                    </a:p>
                  </a:txBody>
                  <a:tcPr/>
                </a:tc>
                <a:tc>
                  <a:txBody>
                    <a:bodyPr/>
                    <a:lstStyle/>
                    <a:p>
                      <a:r>
                        <a:rPr lang="en-US" altLang="zh-CN" dirty="0"/>
                        <a:t>88.3</a:t>
                      </a:r>
                      <a:endParaRPr lang="zh-CN" altLang="en-US" dirty="0"/>
                    </a:p>
                  </a:txBody>
                  <a:tcPr/>
                </a:tc>
                <a:extLst>
                  <a:ext uri="{0D108BD9-81ED-4DB2-BD59-A6C34878D82A}">
                    <a16:rowId xmlns:a16="http://schemas.microsoft.com/office/drawing/2014/main" val="3572088075"/>
                  </a:ext>
                </a:extLst>
              </a:tr>
              <a:tr h="590720">
                <a:tc>
                  <a:txBody>
                    <a:bodyPr/>
                    <a:lstStyle/>
                    <a:p>
                      <a:r>
                        <a:rPr lang="zh-CN" altLang="en-US" dirty="0"/>
                        <a:t>周泽鑫</a:t>
                      </a:r>
                    </a:p>
                  </a:txBody>
                  <a:tcPr/>
                </a:tc>
                <a:tc>
                  <a:txBody>
                    <a:bodyPr/>
                    <a:lstStyle/>
                    <a:p>
                      <a:r>
                        <a:rPr lang="en-US" altLang="zh-CN" dirty="0"/>
                        <a:t>85</a:t>
                      </a:r>
                      <a:endParaRPr lang="zh-CN" altLang="en-US" dirty="0"/>
                    </a:p>
                  </a:txBody>
                  <a:tcPr/>
                </a:tc>
                <a:tc>
                  <a:txBody>
                    <a:bodyPr/>
                    <a:lstStyle/>
                    <a:p>
                      <a:r>
                        <a:rPr lang="en-US" altLang="zh-CN" dirty="0"/>
                        <a:t>85</a:t>
                      </a:r>
                      <a:endParaRPr lang="zh-CN" altLang="en-US" dirty="0"/>
                    </a:p>
                  </a:txBody>
                  <a:tcPr/>
                </a:tc>
                <a:tc>
                  <a:txBody>
                    <a:bodyPr/>
                    <a:lstStyle/>
                    <a:p>
                      <a:r>
                        <a:rPr lang="en-US" altLang="zh-CN" dirty="0"/>
                        <a:t>88</a:t>
                      </a:r>
                      <a:endParaRPr lang="zh-CN" altLang="en-US" dirty="0"/>
                    </a:p>
                  </a:txBody>
                  <a:tcPr/>
                </a:tc>
                <a:tc>
                  <a:txBody>
                    <a:bodyPr/>
                    <a:lstStyle/>
                    <a:p>
                      <a:r>
                        <a:rPr lang="en-US" altLang="zh-CN" dirty="0"/>
                        <a:t>86</a:t>
                      </a:r>
                      <a:endParaRPr lang="zh-CN" altLang="en-US" dirty="0"/>
                    </a:p>
                  </a:txBody>
                  <a:tcPr/>
                </a:tc>
                <a:extLst>
                  <a:ext uri="{0D108BD9-81ED-4DB2-BD59-A6C34878D82A}">
                    <a16:rowId xmlns:a16="http://schemas.microsoft.com/office/drawing/2014/main" val="3234475767"/>
                  </a:ext>
                </a:extLst>
              </a:tr>
              <a:tr h="590720">
                <a:tc>
                  <a:txBody>
                    <a:bodyPr/>
                    <a:lstStyle/>
                    <a:p>
                      <a:r>
                        <a:rPr lang="zh-CN" altLang="en-US" dirty="0"/>
                        <a:t>陈杰</a:t>
                      </a:r>
                    </a:p>
                  </a:txBody>
                  <a:tcPr/>
                </a:tc>
                <a:tc>
                  <a:txBody>
                    <a:bodyPr/>
                    <a:lstStyle/>
                    <a:p>
                      <a:r>
                        <a:rPr lang="en-US" altLang="zh-CN" dirty="0"/>
                        <a:t>86</a:t>
                      </a:r>
                      <a:endParaRPr lang="zh-CN" altLang="en-US" dirty="0"/>
                    </a:p>
                  </a:txBody>
                  <a:tcPr/>
                </a:tc>
                <a:tc>
                  <a:txBody>
                    <a:bodyPr/>
                    <a:lstStyle/>
                    <a:p>
                      <a:r>
                        <a:rPr lang="en-US" altLang="zh-CN" dirty="0"/>
                        <a:t>83</a:t>
                      </a:r>
                      <a:endParaRPr lang="zh-CN" altLang="en-US" dirty="0"/>
                    </a:p>
                  </a:txBody>
                  <a:tcPr/>
                </a:tc>
                <a:tc>
                  <a:txBody>
                    <a:bodyPr/>
                    <a:lstStyle/>
                    <a:p>
                      <a:r>
                        <a:rPr lang="en-US" altLang="zh-CN" dirty="0"/>
                        <a:t>89</a:t>
                      </a:r>
                      <a:endParaRPr lang="zh-CN" altLang="en-US" dirty="0"/>
                    </a:p>
                  </a:txBody>
                  <a:tcPr/>
                </a:tc>
                <a:tc>
                  <a:txBody>
                    <a:bodyPr/>
                    <a:lstStyle/>
                    <a:p>
                      <a:r>
                        <a:rPr lang="en-US" altLang="zh-CN" dirty="0"/>
                        <a:t>86</a:t>
                      </a:r>
                      <a:endParaRPr lang="zh-CN" altLang="en-US" dirty="0"/>
                    </a:p>
                  </a:txBody>
                  <a:tcPr/>
                </a:tc>
                <a:extLst>
                  <a:ext uri="{0D108BD9-81ED-4DB2-BD59-A6C34878D82A}">
                    <a16:rowId xmlns:a16="http://schemas.microsoft.com/office/drawing/2014/main" val="188591425"/>
                  </a:ext>
                </a:extLst>
              </a:tr>
            </a:tbl>
          </a:graphicData>
        </a:graphic>
      </p:graphicFrame>
    </p:spTree>
    <p:extLst>
      <p:ext uri="{BB962C8B-B14F-4D97-AF65-F5344CB8AC3E}">
        <p14:creationId xmlns:p14="http://schemas.microsoft.com/office/powerpoint/2010/main" val="3458280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940049" y="2810049"/>
            <a:ext cx="4311902" cy="923330"/>
          </a:xfrm>
          <a:prstGeom prst="rect">
            <a:avLst/>
          </a:prstGeom>
          <a:noFill/>
        </p:spPr>
        <p:txBody>
          <a:bodyPr vert="horz" wrap="square" rtlCol="0">
            <a:spAutoFit/>
          </a:bodyPr>
          <a:lstStyle/>
          <a:p>
            <a:pPr algn="ctr"/>
            <a:r>
              <a:rPr lang="zh-CN" altLang="en-US" sz="5400" dirty="0">
                <a:solidFill>
                  <a:prstClr val="black">
                    <a:lumMod val="85000"/>
                    <a:lumOff val="15000"/>
                  </a:prstClr>
                </a:solidFill>
                <a:latin typeface="思源黑体 CN Light" panose="020B0300000000000000" pitchFamily="34" charset="-122"/>
                <a:ea typeface="思源黑体 CN Light" panose="020B0300000000000000" pitchFamily="34" charset="-122"/>
              </a:rPr>
              <a:t>谢谢观看！</a:t>
            </a:r>
          </a:p>
        </p:txBody>
      </p:sp>
    </p:spTree>
    <p:extLst>
      <p:ext uri="{BB962C8B-B14F-4D97-AF65-F5344CB8AC3E}">
        <p14:creationId xmlns:p14="http://schemas.microsoft.com/office/powerpoint/2010/main" val="84175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14:presetBounceEnd="5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8000">
                                          <p:cBhvr additive="base">
                                            <p:cTn id="7" dur="1250" fill="hold"/>
                                            <p:tgtEl>
                                              <p:spTgt spid="8"/>
                                            </p:tgtEl>
                                            <p:attrNameLst>
                                              <p:attrName>ppt_x</p:attrName>
                                            </p:attrNameLst>
                                          </p:cBhvr>
                                          <p:tavLst>
                                            <p:tav tm="0">
                                              <p:val>
                                                <p:strVal val="0-#ppt_w/2"/>
                                              </p:val>
                                            </p:tav>
                                            <p:tav tm="100000">
                                              <p:val>
                                                <p:strVal val="#ppt_x"/>
                                              </p:val>
                                            </p:tav>
                                          </p:tavLst>
                                        </p:anim>
                                        <p:anim calcmode="lin" valueType="num" p14:bounceEnd="58000">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389488" y="1371709"/>
            <a:ext cx="774571"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err="1">
                <a:ln>
                  <a:noFill/>
                </a:ln>
                <a:solidFill>
                  <a:srgbClr val="595959"/>
                </a:solidFill>
                <a:effectLst/>
                <a:uLnTx/>
                <a:uFillTx/>
                <a:latin typeface="思源黑体 CN Bold" panose="020B0800000000000000" pitchFamily="34" charset="-122"/>
                <a:ea typeface="思源黑体 CN Bold" panose="020B0800000000000000" pitchFamily="34" charset="-122"/>
              </a:rPr>
              <a:t>Mysql</a:t>
            </a:r>
            <a:endParaRPr kumimoji="0" lang="zh-CN" altLang="en-US" sz="1600" b="0" i="0" u="none" strike="noStrike" kern="0" cap="none" spc="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endParaRPr>
          </a:p>
        </p:txBody>
      </p:sp>
      <p:sp>
        <p:nvSpPr>
          <p:cNvPr id="2" name="标题 1"/>
          <p:cNvSpPr>
            <a:spLocks noGrp="1"/>
          </p:cNvSpPr>
          <p:nvPr>
            <p:ph type="title"/>
          </p:nvPr>
        </p:nvSpPr>
        <p:spPr/>
        <p:txBody>
          <a:bodyPr>
            <a:normAutofit/>
          </a:bodyPr>
          <a:lstStyle/>
          <a:p>
            <a:r>
              <a:rPr lang="zh-CN" altLang="en-US" sz="1800" dirty="0"/>
              <a:t>技术选择分析</a:t>
            </a:r>
          </a:p>
        </p:txBody>
      </p:sp>
      <p:sp>
        <p:nvSpPr>
          <p:cNvPr id="3" name="矩形 2">
            <a:extLst>
              <a:ext uri="{FF2B5EF4-FFF2-40B4-BE49-F238E27FC236}">
                <a16:creationId xmlns:a16="http://schemas.microsoft.com/office/drawing/2014/main" id="{7A6E16FD-5A0D-4F81-96C8-034FB677E2A3}"/>
              </a:ext>
            </a:extLst>
          </p:cNvPr>
          <p:cNvSpPr/>
          <p:nvPr/>
        </p:nvSpPr>
        <p:spPr>
          <a:xfrm>
            <a:off x="4467225" y="1852613"/>
            <a:ext cx="6096000" cy="923330"/>
          </a:xfrm>
          <a:prstGeom prst="rect">
            <a:avLst/>
          </a:prstGeom>
        </p:spPr>
        <p:txBody>
          <a:bodyPr>
            <a:spAutoFit/>
          </a:bodyPr>
          <a:lstStyle/>
          <a:p>
            <a:r>
              <a:rPr lang="en-US" altLang="zh-CN" kern="100" dirty="0" err="1">
                <a:latin typeface="Times New Roman" panose="02020603050405020304" pitchFamily="18" charset="0"/>
                <a:cs typeface="Times New Roman" panose="02020603050405020304" pitchFamily="18" charset="0"/>
              </a:rPr>
              <a:t>Mysql</a:t>
            </a:r>
            <a:r>
              <a:rPr lang="zh-CN" altLang="zh-CN" kern="100" dirty="0">
                <a:latin typeface="Times New Roman" panose="02020603050405020304" pitchFamily="18" charset="0"/>
                <a:cs typeface="Times New Roman" panose="02020603050405020304" pitchFamily="18" charset="0"/>
              </a:rPr>
              <a:t>核心程序采用完全的多线程编程。线程轻量级，它可以灵活地为用户提供服务，而不过多的系统资源。</a:t>
            </a:r>
            <a:r>
              <a:rPr lang="zh-CN" altLang="en-US" kern="100" dirty="0">
                <a:latin typeface="Times New Roman" panose="02020603050405020304" pitchFamily="18" charset="0"/>
                <a:cs typeface="Times New Roman" panose="02020603050405020304" pitchFamily="18" charset="0"/>
              </a:rPr>
              <a:t>课程所学</a:t>
            </a:r>
            <a:r>
              <a:rPr lang="en-US" altLang="zh-CN" kern="100" dirty="0" err="1">
                <a:latin typeface="Times New Roman" panose="02020603050405020304" pitchFamily="18" charset="0"/>
                <a:cs typeface="Times New Roman" panose="02020603050405020304" pitchFamily="18" charset="0"/>
              </a:rPr>
              <a:t>Mysql</a:t>
            </a:r>
            <a:r>
              <a:rPr lang="zh-CN" altLang="en-US" kern="100" dirty="0">
                <a:latin typeface="Times New Roman" panose="02020603050405020304" pitchFamily="18" charset="0"/>
                <a:cs typeface="Times New Roman" panose="02020603050405020304" pitchFamily="18" charset="0"/>
              </a:rPr>
              <a:t>比较熟悉，对于各类语言如</a:t>
            </a:r>
            <a:r>
              <a:rPr lang="en-US" altLang="zh-CN" kern="100" dirty="0">
                <a:latin typeface="Times New Roman" panose="02020603050405020304" pitchFamily="18" charset="0"/>
                <a:cs typeface="Times New Roman" panose="02020603050405020304" pitchFamily="18" charset="0"/>
              </a:rPr>
              <a:t>java</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php</a:t>
            </a:r>
            <a:r>
              <a:rPr lang="zh-CN" altLang="en-US" kern="100" dirty="0">
                <a:latin typeface="Times New Roman" panose="02020603050405020304" pitchFamily="18" charset="0"/>
                <a:cs typeface="Times New Roman" panose="02020603050405020304" pitchFamily="18" charset="0"/>
              </a:rPr>
              <a:t>等支持良好。</a:t>
            </a:r>
            <a:endParaRPr lang="zh-CN" altLang="en-US" dirty="0"/>
          </a:p>
        </p:txBody>
      </p:sp>
      <p:pic>
        <p:nvPicPr>
          <p:cNvPr id="2050" name="Picture 2" descr="https://gss2.bdstatic.com/9fo3dSag_xI4khGkpoWK1HF6hhy/baike/w%3D268%3Bg%3D0/sign=e35e494a6159252da3171a020ca06406/ac6eddc451da81cb037c289d5366d016082431c3.jpg">
            <a:extLst>
              <a:ext uri="{FF2B5EF4-FFF2-40B4-BE49-F238E27FC236}">
                <a16:creationId xmlns:a16="http://schemas.microsoft.com/office/drawing/2014/main" id="{82F1C417-E019-4E4E-8854-D5AA9BFE4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488" y="1852613"/>
            <a:ext cx="2286001" cy="1714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FA287C8-DF13-4DD6-A9E7-E1AF354C7FB8}"/>
              </a:ext>
            </a:extLst>
          </p:cNvPr>
          <p:cNvSpPr/>
          <p:nvPr/>
        </p:nvSpPr>
        <p:spPr>
          <a:xfrm>
            <a:off x="4467225" y="4300538"/>
            <a:ext cx="6096000" cy="646331"/>
          </a:xfrm>
          <a:prstGeom prst="rect">
            <a:avLst/>
          </a:prstGeom>
        </p:spPr>
        <p:txBody>
          <a:bodyPr>
            <a:spAutoFit/>
          </a:bodyPr>
          <a:lstStyle/>
          <a:p>
            <a:r>
              <a:rPr lang="en-US" altLang="zh-CN" sz="1600" kern="100" dirty="0">
                <a:solidFill>
                  <a:srgbClr val="333333"/>
                </a:solidFill>
                <a:latin typeface="Arial" panose="020B0604020202020204" pitchFamily="34" charset="0"/>
              </a:rPr>
              <a:t>Adobe</a:t>
            </a:r>
            <a:r>
              <a:rPr lang="zh-CN" altLang="zh-CN" kern="100" dirty="0">
                <a:latin typeface="Times New Roman" panose="02020603050405020304" pitchFamily="18" charset="0"/>
                <a:cs typeface="Times New Roman" panose="02020603050405020304" pitchFamily="18" charset="0"/>
              </a:rPr>
              <a:t>公司的产品的另一款</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所见即所得</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的网页编辑工具</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或称网页排版软件</a:t>
            </a:r>
            <a:r>
              <a:rPr lang="zh-CN" altLang="en-US" kern="100" dirty="0">
                <a:latin typeface="Times New Roman" panose="02020603050405020304" pitchFamily="18" charset="0"/>
                <a:cs typeface="Times New Roman" panose="02020603050405020304" pitchFamily="18" charset="0"/>
              </a:rPr>
              <a:t>，操作便捷</a:t>
            </a:r>
            <a:r>
              <a:rPr lang="zh-CN" altLang="zh-CN" kern="100" dirty="0">
                <a:latin typeface="Times New Roman" panose="02020603050405020304" pitchFamily="18" charset="0"/>
                <a:cs typeface="Times New Roman" panose="02020603050405020304" pitchFamily="18" charset="0"/>
              </a:rPr>
              <a:t>。</a:t>
            </a:r>
            <a:endParaRPr lang="zh-CN" altLang="en-US" dirty="0"/>
          </a:p>
        </p:txBody>
      </p:sp>
      <p:sp>
        <p:nvSpPr>
          <p:cNvPr id="25" name="矩形 24">
            <a:extLst>
              <a:ext uri="{FF2B5EF4-FFF2-40B4-BE49-F238E27FC236}">
                <a16:creationId xmlns:a16="http://schemas.microsoft.com/office/drawing/2014/main" id="{30705D38-A566-4323-9642-D2F57CCDD20E}"/>
              </a:ext>
            </a:extLst>
          </p:cNvPr>
          <p:cNvSpPr/>
          <p:nvPr/>
        </p:nvSpPr>
        <p:spPr>
          <a:xfrm>
            <a:off x="1389487" y="3846464"/>
            <a:ext cx="1539204"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rPr>
              <a:t>Dreamweaver</a:t>
            </a:r>
            <a:endParaRPr kumimoji="0" lang="zh-CN" altLang="en-US" sz="1600" b="0" i="0" u="none" strike="noStrike" kern="0" cap="none" spc="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endParaRPr>
          </a:p>
        </p:txBody>
      </p:sp>
      <p:pic>
        <p:nvPicPr>
          <p:cNvPr id="2052" name="Picture 4" descr="https://gss3.bdstatic.com/-Po3dSag_xI4khGkpoWK1HF6hhy/baike/w%3D268%3Bg%3D0/sign=ca1db5e2257f9e2f70351a0e270b8e19/35a85edf8db1cb1322c23b17df54564e92584b0e.jpg">
            <a:extLst>
              <a:ext uri="{FF2B5EF4-FFF2-40B4-BE49-F238E27FC236}">
                <a16:creationId xmlns:a16="http://schemas.microsoft.com/office/drawing/2014/main" id="{F034C288-78B3-4A6B-9BFD-7E0C98EAD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839" y="4300538"/>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710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需求分析</a:t>
            </a:r>
          </a:p>
        </p:txBody>
      </p:sp>
      <p:sp>
        <p:nvSpPr>
          <p:cNvPr id="3" name="矩形 2">
            <a:extLst>
              <a:ext uri="{FF2B5EF4-FFF2-40B4-BE49-F238E27FC236}">
                <a16:creationId xmlns:a16="http://schemas.microsoft.com/office/drawing/2014/main" id="{8972C320-74FE-41EE-B7D1-FDA8C93BEC1D}"/>
              </a:ext>
            </a:extLst>
          </p:cNvPr>
          <p:cNvSpPr/>
          <p:nvPr/>
        </p:nvSpPr>
        <p:spPr>
          <a:xfrm>
            <a:off x="1114425" y="1337786"/>
            <a:ext cx="6096000" cy="1477328"/>
          </a:xfrm>
          <a:prstGeom prst="rect">
            <a:avLst/>
          </a:prstGeom>
        </p:spPr>
        <p:txBody>
          <a:bodyPr>
            <a:spAutoFit/>
          </a:bodyPr>
          <a:lstStyle/>
          <a:p>
            <a:pPr indent="266700" algn="just">
              <a:spcAft>
                <a:spcPts val="0"/>
              </a:spcAft>
            </a:pPr>
            <a:r>
              <a:rPr lang="zh-CN" altLang="zh-CN" kern="100" dirty="0">
                <a:solidFill>
                  <a:srgbClr val="000000"/>
                </a:solidFill>
                <a:latin typeface="Times New Roman" panose="02020603050405020304" pitchFamily="18" charset="0"/>
              </a:rPr>
              <a:t>操作系统：</a:t>
            </a:r>
            <a:r>
              <a:rPr lang="en-US" altLang="zh-CN" kern="100" dirty="0">
                <a:solidFill>
                  <a:srgbClr val="000000"/>
                </a:solidFill>
                <a:latin typeface="Times New Roman" panose="02020603050405020304" pitchFamily="18" charset="0"/>
              </a:rPr>
              <a:t>Windows7</a:t>
            </a:r>
            <a:r>
              <a:rPr lang="zh-CN" altLang="zh-CN" kern="100" dirty="0">
                <a:solidFill>
                  <a:srgbClr val="000000"/>
                </a:solidFill>
                <a:latin typeface="Times New Roman" panose="02020603050405020304" pitchFamily="18" charset="0"/>
              </a:rPr>
              <a:t>及以上</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硬件：在校园环境中运行的一台</a:t>
            </a:r>
            <a:r>
              <a:rPr lang="en-US" altLang="zh-CN" kern="100" dirty="0">
                <a:solidFill>
                  <a:srgbClr val="000000"/>
                </a:solidFill>
                <a:latin typeface="Times New Roman" panose="02020603050405020304" pitchFamily="18" charset="0"/>
              </a:rPr>
              <a:t>16</a:t>
            </a:r>
            <a:r>
              <a:rPr lang="zh-CN" altLang="zh-CN" kern="100" dirty="0">
                <a:solidFill>
                  <a:srgbClr val="000000"/>
                </a:solidFill>
                <a:latin typeface="Times New Roman" panose="02020603050405020304" pitchFamily="18" charset="0"/>
              </a:rPr>
              <a:t>核</a:t>
            </a:r>
            <a:r>
              <a:rPr lang="en-US" altLang="zh-CN" kern="100" dirty="0">
                <a:solidFill>
                  <a:srgbClr val="000000"/>
                </a:solidFill>
                <a:latin typeface="Times New Roman" panose="02020603050405020304" pitchFamily="18" charset="0"/>
              </a:rPr>
              <a:t>64</a:t>
            </a:r>
            <a:r>
              <a:rPr lang="zh-CN" altLang="zh-CN" kern="100" dirty="0">
                <a:solidFill>
                  <a:srgbClr val="000000"/>
                </a:solidFill>
                <a:latin typeface="Times New Roman" panose="02020603050405020304" pitchFamily="18" charset="0"/>
              </a:rPr>
              <a:t>位服务器</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开发软件：</a:t>
            </a:r>
            <a:r>
              <a:rPr lang="en-US" altLang="zh-CN" kern="100" dirty="0">
                <a:solidFill>
                  <a:srgbClr val="000000"/>
                </a:solidFill>
                <a:latin typeface="Times New Roman" panose="02020603050405020304" pitchFamily="18" charset="0"/>
              </a:rPr>
              <a:t>Dreamweaver</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办公软件：</a:t>
            </a:r>
            <a:r>
              <a:rPr lang="en-US" altLang="zh-CN" kern="100" dirty="0">
                <a:solidFill>
                  <a:srgbClr val="000000"/>
                </a:solidFill>
                <a:latin typeface="Times New Roman" panose="02020603050405020304" pitchFamily="18" charset="0"/>
              </a:rPr>
              <a:t>Microsoft Office 2016</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Microsoft project 2016</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界面设计工具：</a:t>
            </a:r>
            <a:r>
              <a:rPr lang="en-US" altLang="zh-CN" kern="100" dirty="0">
                <a:solidFill>
                  <a:srgbClr val="000000"/>
                </a:solidFill>
                <a:latin typeface="Times New Roman" panose="02020603050405020304" pitchFamily="18" charset="0"/>
              </a:rPr>
              <a:t>Axure RP 8</a:t>
            </a:r>
            <a:endParaRPr lang="zh-CN" altLang="zh-CN" kern="100" dirty="0">
              <a:latin typeface="Times New Roman" panose="02020603050405020304" pitchFamily="18" charset="0"/>
            </a:endParaRPr>
          </a:p>
        </p:txBody>
      </p:sp>
      <p:sp>
        <p:nvSpPr>
          <p:cNvPr id="4" name="矩形 3">
            <a:extLst>
              <a:ext uri="{FF2B5EF4-FFF2-40B4-BE49-F238E27FC236}">
                <a16:creationId xmlns:a16="http://schemas.microsoft.com/office/drawing/2014/main" id="{59E0C57E-F2C1-481B-9560-D06C767790C6}"/>
              </a:ext>
            </a:extLst>
          </p:cNvPr>
          <p:cNvSpPr/>
          <p:nvPr/>
        </p:nvSpPr>
        <p:spPr>
          <a:xfrm>
            <a:off x="1295400" y="3055114"/>
            <a:ext cx="6096000" cy="2862322"/>
          </a:xfrm>
          <a:prstGeom prst="rect">
            <a:avLst/>
          </a:prstGeom>
        </p:spPr>
        <p:txBody>
          <a:bodyPr>
            <a:spAutoFit/>
          </a:bodyPr>
          <a:lstStyle/>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使用</a:t>
            </a:r>
            <a:r>
              <a:rPr lang="en-US" altLang="zh-CN" kern="100" dirty="0" err="1">
                <a:latin typeface="Times New Roman" panose="02020603050405020304" pitchFamily="18" charset="0"/>
                <a:cs typeface="Times New Roman" panose="02020603050405020304" pitchFamily="18" charset="0"/>
              </a:rPr>
              <a:t>mysql</a:t>
            </a:r>
            <a:r>
              <a:rPr lang="zh-CN" altLang="zh-CN" kern="100" dirty="0">
                <a:latin typeface="Times New Roman" panose="02020603050405020304" pitchFamily="18" charset="0"/>
                <a:cs typeface="Times New Roman" panose="02020603050405020304" pitchFamily="18" charset="0"/>
              </a:rPr>
              <a:t>数据库，</a:t>
            </a:r>
            <a:r>
              <a:rPr lang="en-US" altLang="zh-CN" kern="100" dirty="0">
                <a:latin typeface="Times New Roman" panose="02020603050405020304" pitchFamily="18" charset="0"/>
                <a:cs typeface="Times New Roman" panose="02020603050405020304" pitchFamily="18" charset="0"/>
              </a:rPr>
              <a:t>Microsoft office 2016</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Microsoft project 2016</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Axure RP</a:t>
            </a:r>
            <a:endParaRPr lang="zh-CN" altLang="zh-CN" kern="100" dirty="0">
              <a:latin typeface="Times New Roman" panose="02020603050405020304" pitchFamily="18" charset="0"/>
              <a:cs typeface="Times New Roman" panose="02020603050405020304" pitchFamily="18" charset="0"/>
            </a:endParaRP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用户无需熟练掌握任何技能，只需会上网即可</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运行环境上无太大要求</a:t>
            </a:r>
          </a:p>
          <a:p>
            <a:pPr indent="266700" algn="just">
              <a:spcAft>
                <a:spcPts val="0"/>
              </a:spcAft>
            </a:pPr>
            <a:r>
              <a:rPr lang="zh-CN" altLang="zh-CN" kern="100" dirty="0">
                <a:latin typeface="Times New Roman" panose="02020603050405020304" pitchFamily="18" charset="0"/>
              </a:rPr>
              <a:t>此外，本软件开发项目对外部约束因素所存在的依赖。</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工期约束：项目需在</a:t>
            </a:r>
            <a:r>
              <a:rPr lang="en-US" altLang="zh-CN" kern="100" dirty="0">
                <a:latin typeface="Times New Roman" panose="02020603050405020304" pitchFamily="18" charset="0"/>
                <a:cs typeface="Times New Roman" panose="02020603050405020304" pitchFamily="18" charset="0"/>
              </a:rPr>
              <a:t>2019/6/10 </a:t>
            </a:r>
            <a:r>
              <a:rPr lang="zh-CN" altLang="zh-CN" kern="100" dirty="0">
                <a:latin typeface="Times New Roman" panose="02020603050405020304" pitchFamily="18" charset="0"/>
                <a:cs typeface="Times New Roman" panose="02020603050405020304" pitchFamily="18" charset="0"/>
              </a:rPr>
              <a:t>之前完成</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经费约束：小组成员皆为学生，经费不是很充足</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人员约束：小组只有</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人，有特殊情况会影响项目进度</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设备约束：设备即小组成员个人电脑及手机，若设备出问题也会影响项目进度</a:t>
            </a:r>
          </a:p>
        </p:txBody>
      </p:sp>
      <p:sp>
        <p:nvSpPr>
          <p:cNvPr id="9" name="矩形 8">
            <a:extLst>
              <a:ext uri="{FF2B5EF4-FFF2-40B4-BE49-F238E27FC236}">
                <a16:creationId xmlns:a16="http://schemas.microsoft.com/office/drawing/2014/main" id="{17E90BEC-F826-4D8F-BA51-8F3149AA44F2}"/>
              </a:ext>
            </a:extLst>
          </p:cNvPr>
          <p:cNvSpPr/>
          <p:nvPr/>
        </p:nvSpPr>
        <p:spPr>
          <a:xfrm>
            <a:off x="7991475" y="1337786"/>
            <a:ext cx="3086100" cy="3970318"/>
          </a:xfrm>
          <a:prstGeom prst="rect">
            <a:avLst/>
          </a:prstGeom>
        </p:spPr>
        <p:txBody>
          <a:bodyPr wrap="square">
            <a:spAutoFit/>
          </a:bodyPr>
          <a:lstStyle/>
          <a:p>
            <a:pPr marL="133350" indent="266700" algn="just">
              <a:spcAft>
                <a:spcPts val="0"/>
              </a:spcAft>
            </a:pPr>
            <a:r>
              <a:rPr lang="zh-CN" altLang="zh-CN" kern="100" dirty="0">
                <a:latin typeface="Times New Roman" panose="02020603050405020304" pitchFamily="18" charset="0"/>
              </a:rPr>
              <a:t>时间要求：系统日均达到</a:t>
            </a:r>
            <a:r>
              <a:rPr lang="en-US" altLang="zh-CN" kern="100" dirty="0" err="1">
                <a:latin typeface="Times New Roman" panose="02020603050405020304" pitchFamily="18" charset="0"/>
              </a:rPr>
              <a:t>ip</a:t>
            </a:r>
            <a:r>
              <a:rPr lang="zh-CN" altLang="zh-CN" kern="100" dirty="0">
                <a:latin typeface="Times New Roman" panose="02020603050405020304" pitchFamily="18" charset="0"/>
              </a:rPr>
              <a:t>值</a:t>
            </a:r>
            <a:r>
              <a:rPr lang="en-US" altLang="zh-CN" kern="100" dirty="0">
                <a:latin typeface="Times New Roman" panose="02020603050405020304" pitchFamily="18" charset="0"/>
              </a:rPr>
              <a:t>1000(</a:t>
            </a:r>
            <a:r>
              <a:rPr lang="zh-CN" altLang="zh-CN" kern="100" dirty="0">
                <a:latin typeface="Times New Roman" panose="02020603050405020304" pitchFamily="18" charset="0"/>
              </a:rPr>
              <a:t>网站</a:t>
            </a:r>
            <a:r>
              <a:rPr lang="en-US" altLang="zh-CN" kern="100" dirty="0" err="1">
                <a:latin typeface="Times New Roman" panose="02020603050405020304" pitchFamily="18" charset="0"/>
              </a:rPr>
              <a:t>ip</a:t>
            </a:r>
            <a:r>
              <a:rPr lang="zh-CN" altLang="zh-CN" kern="100" dirty="0">
                <a:latin typeface="Times New Roman" panose="02020603050405020304" pitchFamily="18" charset="0"/>
              </a:rPr>
              <a:t>是指用户通过互联网运营商的提供的接入服务访问某一个网站的数量值</a:t>
            </a:r>
            <a:r>
              <a:rPr lang="en-US" altLang="zh-CN" kern="100" dirty="0">
                <a:latin typeface="Times New Roman" panose="02020603050405020304" pitchFamily="18" charset="0"/>
              </a:rPr>
              <a:t>)</a:t>
            </a:r>
            <a:r>
              <a:rPr lang="zh-CN" altLang="zh-CN" kern="100" dirty="0">
                <a:latin typeface="Times New Roman" panose="02020603050405020304" pitchFamily="18" charset="0"/>
              </a:rPr>
              <a:t>。</a:t>
            </a:r>
          </a:p>
          <a:p>
            <a:pPr marL="133350" indent="266700" algn="just">
              <a:spcAft>
                <a:spcPts val="0"/>
              </a:spcAft>
            </a:pPr>
            <a:r>
              <a:rPr lang="zh-CN" altLang="zh-CN" kern="100" dirty="0">
                <a:latin typeface="Times New Roman" panose="02020603050405020304" pitchFamily="18" charset="0"/>
              </a:rPr>
              <a:t>系统在</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个用户同时在线的负载下，所有业务动作可用且稳定。</a:t>
            </a:r>
          </a:p>
          <a:p>
            <a:pPr marL="133350" indent="266700" algn="just">
              <a:spcAft>
                <a:spcPts val="0"/>
              </a:spcAft>
            </a:pPr>
            <a:r>
              <a:rPr lang="zh-CN" altLang="zh-CN" kern="100" dirty="0">
                <a:latin typeface="Times New Roman" panose="02020603050405020304" pitchFamily="18" charset="0"/>
              </a:rPr>
              <a:t>系统在</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个用户同时在线的负载负载下，连续运行</a:t>
            </a:r>
            <a:r>
              <a:rPr lang="en-US" altLang="zh-CN" kern="100" dirty="0">
                <a:latin typeface="Times New Roman" panose="02020603050405020304" pitchFamily="18" charset="0"/>
              </a:rPr>
              <a:t>10</a:t>
            </a:r>
            <a:r>
              <a:rPr lang="zh-CN" altLang="zh-CN" kern="100" dirty="0">
                <a:latin typeface="Times New Roman" panose="02020603050405020304" pitchFamily="18" charset="0"/>
              </a:rPr>
              <a:t>小时，所有业务动作可用且稳定。</a:t>
            </a:r>
          </a:p>
          <a:p>
            <a:pPr marL="133350" indent="266700" algn="just">
              <a:spcAft>
                <a:spcPts val="0"/>
              </a:spcAft>
            </a:pPr>
            <a:r>
              <a:rPr lang="zh-CN" altLang="zh-CN" kern="100" dirty="0">
                <a:latin typeface="Times New Roman" panose="02020603050405020304" pitchFamily="18" charset="0"/>
              </a:rPr>
              <a:t>网站登录时间最长不超过</a:t>
            </a:r>
            <a:r>
              <a:rPr lang="en-US" altLang="zh-CN" kern="100" dirty="0">
                <a:latin typeface="Times New Roman" panose="02020603050405020304" pitchFamily="18" charset="0"/>
              </a:rPr>
              <a:t>8</a:t>
            </a:r>
            <a:r>
              <a:rPr lang="zh-CN" altLang="zh-CN" kern="100" dirty="0">
                <a:latin typeface="Times New Roman" panose="02020603050405020304" pitchFamily="18" charset="0"/>
              </a:rPr>
              <a:t>秒，页面跳转不超过</a:t>
            </a:r>
            <a:r>
              <a:rPr lang="en-US" altLang="zh-CN" kern="100" dirty="0">
                <a:latin typeface="Times New Roman" panose="02020603050405020304" pitchFamily="18" charset="0"/>
              </a:rPr>
              <a:t>5</a:t>
            </a:r>
            <a:r>
              <a:rPr lang="zh-CN" altLang="zh-CN" kern="100" dirty="0">
                <a:latin typeface="Times New Roman" panose="02020603050405020304" pitchFamily="18" charset="0"/>
              </a:rPr>
              <a:t>秒</a:t>
            </a:r>
          </a:p>
        </p:txBody>
      </p:sp>
    </p:spTree>
    <p:extLst>
      <p:ext uri="{BB962C8B-B14F-4D97-AF65-F5344CB8AC3E}">
        <p14:creationId xmlns:p14="http://schemas.microsoft.com/office/powerpoint/2010/main" val="22035067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界面原型</a:t>
            </a:r>
          </a:p>
        </p:txBody>
      </p:sp>
      <p:pic>
        <p:nvPicPr>
          <p:cNvPr id="8" name="图片 7">
            <a:extLst>
              <a:ext uri="{FF2B5EF4-FFF2-40B4-BE49-F238E27FC236}">
                <a16:creationId xmlns:a16="http://schemas.microsoft.com/office/drawing/2014/main" id="{E3AD57F7-1886-43B9-B737-9C52E45E3293}"/>
              </a:ext>
            </a:extLst>
          </p:cNvPr>
          <p:cNvPicPr>
            <a:picLocks noChangeAspect="1"/>
          </p:cNvPicPr>
          <p:nvPr/>
        </p:nvPicPr>
        <p:blipFill rotWithShape="1">
          <a:blip r:embed="rId3"/>
          <a:srcRect l="15999" t="28099" r="24886" b="2479"/>
          <a:stretch/>
        </p:blipFill>
        <p:spPr>
          <a:xfrm>
            <a:off x="1927146" y="1349930"/>
            <a:ext cx="5821476" cy="4486275"/>
          </a:xfrm>
          <a:prstGeom prst="rect">
            <a:avLst/>
          </a:prstGeom>
        </p:spPr>
      </p:pic>
      <p:sp>
        <p:nvSpPr>
          <p:cNvPr id="9" name="文本框 8">
            <a:extLst>
              <a:ext uri="{FF2B5EF4-FFF2-40B4-BE49-F238E27FC236}">
                <a16:creationId xmlns:a16="http://schemas.microsoft.com/office/drawing/2014/main" id="{753A33A1-2EE1-48B5-BA37-8D6322B4DB2F}"/>
              </a:ext>
            </a:extLst>
          </p:cNvPr>
          <p:cNvSpPr txBox="1"/>
          <p:nvPr/>
        </p:nvSpPr>
        <p:spPr>
          <a:xfrm>
            <a:off x="819150" y="1349930"/>
            <a:ext cx="1107996" cy="369332"/>
          </a:xfrm>
          <a:prstGeom prst="rect">
            <a:avLst/>
          </a:prstGeom>
          <a:noFill/>
        </p:spPr>
        <p:txBody>
          <a:bodyPr wrap="none" rtlCol="0">
            <a:spAutoFit/>
          </a:bodyPr>
          <a:lstStyle/>
          <a:p>
            <a:r>
              <a:rPr lang="zh-CN" altLang="en-US" dirty="0"/>
              <a:t>版本演变</a:t>
            </a:r>
          </a:p>
        </p:txBody>
      </p:sp>
      <p:pic>
        <p:nvPicPr>
          <p:cNvPr id="10" name="图片 9">
            <a:extLst>
              <a:ext uri="{FF2B5EF4-FFF2-40B4-BE49-F238E27FC236}">
                <a16:creationId xmlns:a16="http://schemas.microsoft.com/office/drawing/2014/main" id="{56046FC6-4166-4F9A-8265-31DEACA5C044}"/>
              </a:ext>
            </a:extLst>
          </p:cNvPr>
          <p:cNvPicPr>
            <a:picLocks noChangeAspect="1"/>
          </p:cNvPicPr>
          <p:nvPr/>
        </p:nvPicPr>
        <p:blipFill>
          <a:blip r:embed="rId4"/>
          <a:stretch>
            <a:fillRect/>
          </a:stretch>
        </p:blipFill>
        <p:spPr>
          <a:xfrm>
            <a:off x="819150" y="1349930"/>
            <a:ext cx="9201150" cy="3829668"/>
          </a:xfrm>
          <a:prstGeom prst="rect">
            <a:avLst/>
          </a:prstGeom>
        </p:spPr>
      </p:pic>
      <p:sp>
        <p:nvSpPr>
          <p:cNvPr id="11" name="文本框 10">
            <a:extLst>
              <a:ext uri="{FF2B5EF4-FFF2-40B4-BE49-F238E27FC236}">
                <a16:creationId xmlns:a16="http://schemas.microsoft.com/office/drawing/2014/main" id="{61BE1C85-09B6-494E-A13B-2B4F4EF50A90}"/>
              </a:ext>
            </a:extLst>
          </p:cNvPr>
          <p:cNvSpPr txBox="1"/>
          <p:nvPr/>
        </p:nvSpPr>
        <p:spPr>
          <a:xfrm>
            <a:off x="10264854" y="1331951"/>
            <a:ext cx="1574470" cy="369332"/>
          </a:xfrm>
          <a:prstGeom prst="rect">
            <a:avLst/>
          </a:prstGeom>
          <a:noFill/>
        </p:spPr>
        <p:txBody>
          <a:bodyPr wrap="none" rtlCol="0">
            <a:spAutoFit/>
          </a:bodyPr>
          <a:lstStyle/>
          <a:p>
            <a:r>
              <a:rPr lang="en-US" altLang="zh-CN" dirty="0"/>
              <a:t>1.5.1</a:t>
            </a:r>
            <a:r>
              <a:rPr lang="zh-CN" altLang="en-US" dirty="0"/>
              <a:t>版本首页</a:t>
            </a:r>
          </a:p>
        </p:txBody>
      </p:sp>
      <p:sp>
        <p:nvSpPr>
          <p:cNvPr id="12" name="文本框 11">
            <a:extLst>
              <a:ext uri="{FF2B5EF4-FFF2-40B4-BE49-F238E27FC236}">
                <a16:creationId xmlns:a16="http://schemas.microsoft.com/office/drawing/2014/main" id="{84F04BC3-7088-4391-A810-1AEB79769E73}"/>
              </a:ext>
            </a:extLst>
          </p:cNvPr>
          <p:cNvSpPr txBox="1"/>
          <p:nvPr/>
        </p:nvSpPr>
        <p:spPr>
          <a:xfrm>
            <a:off x="10264854" y="2047875"/>
            <a:ext cx="1569660" cy="646331"/>
          </a:xfrm>
          <a:prstGeom prst="rect">
            <a:avLst/>
          </a:prstGeom>
          <a:noFill/>
        </p:spPr>
        <p:txBody>
          <a:bodyPr wrap="none" rtlCol="0">
            <a:spAutoFit/>
          </a:bodyPr>
          <a:lstStyle/>
          <a:p>
            <a:r>
              <a:rPr lang="zh-CN" altLang="en-US" dirty="0"/>
              <a:t>基本与现阶段</a:t>
            </a:r>
            <a:endParaRPr lang="en-US" altLang="zh-CN" dirty="0"/>
          </a:p>
          <a:p>
            <a:r>
              <a:rPr lang="zh-CN" altLang="en-US" dirty="0"/>
              <a:t>发行版一致</a:t>
            </a:r>
          </a:p>
        </p:txBody>
      </p:sp>
      <p:pic>
        <p:nvPicPr>
          <p:cNvPr id="13" name="图片 12">
            <a:extLst>
              <a:ext uri="{FF2B5EF4-FFF2-40B4-BE49-F238E27FC236}">
                <a16:creationId xmlns:a16="http://schemas.microsoft.com/office/drawing/2014/main" id="{B1EDFB94-A179-4D8A-BEC1-5716D57288F7}"/>
              </a:ext>
            </a:extLst>
          </p:cNvPr>
          <p:cNvPicPr>
            <a:picLocks noChangeAspect="1"/>
          </p:cNvPicPr>
          <p:nvPr/>
        </p:nvPicPr>
        <p:blipFill>
          <a:blip r:embed="rId5"/>
          <a:stretch>
            <a:fillRect/>
          </a:stretch>
        </p:blipFill>
        <p:spPr>
          <a:xfrm>
            <a:off x="1190625" y="2155884"/>
            <a:ext cx="8829675" cy="3476345"/>
          </a:xfrm>
          <a:prstGeom prst="rect">
            <a:avLst/>
          </a:prstGeom>
        </p:spPr>
      </p:pic>
      <p:pic>
        <p:nvPicPr>
          <p:cNvPr id="14" name="图片 13">
            <a:extLst>
              <a:ext uri="{FF2B5EF4-FFF2-40B4-BE49-F238E27FC236}">
                <a16:creationId xmlns:a16="http://schemas.microsoft.com/office/drawing/2014/main" id="{F04B6A64-2547-4916-97D5-118E2F340321}"/>
              </a:ext>
            </a:extLst>
          </p:cNvPr>
          <p:cNvPicPr>
            <a:picLocks noChangeAspect="1"/>
          </p:cNvPicPr>
          <p:nvPr/>
        </p:nvPicPr>
        <p:blipFill>
          <a:blip r:embed="rId6"/>
          <a:stretch>
            <a:fillRect/>
          </a:stretch>
        </p:blipFill>
        <p:spPr>
          <a:xfrm>
            <a:off x="2138064" y="2780574"/>
            <a:ext cx="9696450" cy="3803178"/>
          </a:xfrm>
          <a:prstGeom prst="rect">
            <a:avLst/>
          </a:prstGeom>
        </p:spPr>
      </p:pic>
    </p:spTree>
    <p:extLst>
      <p:ext uri="{BB962C8B-B14F-4D97-AF65-F5344CB8AC3E}">
        <p14:creationId xmlns:p14="http://schemas.microsoft.com/office/powerpoint/2010/main" val="36171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normAutofit/>
          </a:bodyPr>
          <a:lstStyle/>
          <a:p>
            <a:r>
              <a:rPr lang="zh-CN" altLang="en-US" sz="1800" dirty="0"/>
              <a:t>书社项目功能</a:t>
            </a:r>
          </a:p>
        </p:txBody>
      </p:sp>
      <p:sp>
        <p:nvSpPr>
          <p:cNvPr id="34" name="矩形 33">
            <a:extLst>
              <a:ext uri="{FF2B5EF4-FFF2-40B4-BE49-F238E27FC236}">
                <a16:creationId xmlns:a16="http://schemas.microsoft.com/office/drawing/2014/main" id="{E64557C7-131D-4AD8-B82D-2ED152F73C21}"/>
              </a:ext>
            </a:extLst>
          </p:cNvPr>
          <p:cNvSpPr/>
          <p:nvPr/>
        </p:nvSpPr>
        <p:spPr>
          <a:xfrm>
            <a:off x="300037" y="1436162"/>
            <a:ext cx="9877425" cy="323165"/>
          </a:xfrm>
          <a:prstGeom prst="rect">
            <a:avLst/>
          </a:prstGeom>
        </p:spPr>
        <p:txBody>
          <a:bodyPr wrap="square">
            <a:spAutoFit/>
          </a:bodyPr>
          <a:lstStyle/>
          <a:p>
            <a:pPr indent="266700">
              <a:lnSpc>
                <a:spcPts val="1800"/>
              </a:lnSpc>
            </a:pPr>
            <a:r>
              <a:rPr lang="zh-CN" altLang="zh-CN" b="1" dirty="0">
                <a:solidFill>
                  <a:srgbClr val="000000"/>
                </a:solidFill>
                <a:latin typeface="宋体" panose="02010600030101010101" pitchFamily="2" charset="-122"/>
                <a:cs typeface="Times New Roman" panose="02020603050405020304" pitchFamily="18" charset="0"/>
              </a:rPr>
              <a:t>游客</a:t>
            </a:r>
            <a:r>
              <a:rPr lang="zh-CN" altLang="zh-CN" dirty="0">
                <a:solidFill>
                  <a:srgbClr val="000000"/>
                </a:solidFill>
                <a:latin typeface="宋体" panose="02010600030101010101" pitchFamily="2" charset="-122"/>
                <a:cs typeface="Times New Roman" panose="02020603050405020304" pitchFamily="18" charset="0"/>
              </a:rPr>
              <a:t>身份下的功能：游客可以浏览本网站，查看各书籍的评价，但是不可以发表评价和打分。</a:t>
            </a:r>
            <a:endParaRPr lang="en-US" altLang="zh-CN" dirty="0">
              <a:solidFill>
                <a:srgbClr val="000000"/>
              </a:solidFill>
              <a:latin typeface="宋体" panose="0201060003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CF99FF23-174D-4062-B05E-1259EB96ED3C}"/>
              </a:ext>
            </a:extLst>
          </p:cNvPr>
          <p:cNvSpPr/>
          <p:nvPr/>
        </p:nvSpPr>
        <p:spPr>
          <a:xfrm>
            <a:off x="6705600" y="2319551"/>
            <a:ext cx="5357812" cy="2862322"/>
          </a:xfrm>
          <a:prstGeom prst="rect">
            <a:avLst/>
          </a:prstGeom>
        </p:spPr>
        <p:txBody>
          <a:bodyPr wrap="square">
            <a:spAutoFit/>
          </a:bodyPr>
          <a:lstStyle/>
          <a:p>
            <a:pPr indent="266700">
              <a:lnSpc>
                <a:spcPts val="1800"/>
              </a:lnSpc>
            </a:pPr>
            <a:r>
              <a:rPr lang="zh-CN" altLang="zh-CN" b="1" dirty="0">
                <a:solidFill>
                  <a:srgbClr val="000000"/>
                </a:solidFill>
                <a:latin typeface="宋体" panose="02010600030101010101" pitchFamily="2" charset="-122"/>
                <a:cs typeface="Times New Roman" panose="02020603050405020304" pitchFamily="18" charset="0"/>
              </a:rPr>
              <a:t>管理员</a:t>
            </a:r>
            <a:r>
              <a:rPr lang="zh-CN" altLang="zh-CN" dirty="0">
                <a:solidFill>
                  <a:srgbClr val="000000"/>
                </a:solidFill>
                <a:latin typeface="宋体" panose="02010600030101010101" pitchFamily="2" charset="-122"/>
                <a:cs typeface="Times New Roman" panose="02020603050405020304" pitchFamily="18" charset="0"/>
              </a:rPr>
              <a:t>功能：</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删除用户：管理员可以对网站中的用户进行删除操作。</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删除评价：管理员可以对网站中不恰当的评价或恶意评价进行删除。</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en-US" dirty="0">
                <a:solidFill>
                  <a:srgbClr val="000000"/>
                </a:solidFill>
                <a:latin typeface="宋体" panose="02010600030101010101" pitchFamily="2" charset="-122"/>
                <a:cs typeface="Times New Roman" panose="02020603050405020304" pitchFamily="18" charset="0"/>
              </a:rPr>
              <a:t>管理书籍：管理员可以对网站中的书籍内容进行管理。</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置顶书评：管理员可以对某书籍页中有见解，独特的评价进行置顶。</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添加书籍：向系统增加书籍信息。</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修改作家的信息审核申请：对用户的反馈和申请作出审核</a:t>
            </a:r>
            <a:endParaRPr lang="en-US" altLang="zh-CN" dirty="0">
              <a:solidFill>
                <a:srgbClr val="000000"/>
              </a:solidFill>
              <a:latin typeface="宋体" panose="02010600030101010101" pitchFamily="2" charset="-122"/>
              <a:cs typeface="Times New Roman" panose="02020603050405020304" pitchFamily="18" charset="0"/>
            </a:endParaRPr>
          </a:p>
        </p:txBody>
      </p:sp>
      <p:sp>
        <p:nvSpPr>
          <p:cNvPr id="40" name="矩形 39">
            <a:extLst>
              <a:ext uri="{FF2B5EF4-FFF2-40B4-BE49-F238E27FC236}">
                <a16:creationId xmlns:a16="http://schemas.microsoft.com/office/drawing/2014/main" id="{77D9F42D-1EA7-4D50-BFD3-FBE8BA5C13E3}"/>
              </a:ext>
            </a:extLst>
          </p:cNvPr>
          <p:cNvSpPr/>
          <p:nvPr/>
        </p:nvSpPr>
        <p:spPr>
          <a:xfrm>
            <a:off x="300037" y="2319551"/>
            <a:ext cx="6405563" cy="2862322"/>
          </a:xfrm>
          <a:prstGeom prst="rect">
            <a:avLst/>
          </a:prstGeom>
        </p:spPr>
        <p:txBody>
          <a:bodyPr wrap="square">
            <a:spAutoFit/>
          </a:bodyPr>
          <a:lstStyle/>
          <a:p>
            <a:pPr indent="266700">
              <a:lnSpc>
                <a:spcPts val="1800"/>
              </a:lnSpc>
            </a:pPr>
            <a:r>
              <a:rPr lang="zh-CN" altLang="zh-CN" b="1" dirty="0">
                <a:solidFill>
                  <a:srgbClr val="000000"/>
                </a:solidFill>
                <a:latin typeface="宋体" panose="02010600030101010101" pitchFamily="2" charset="-122"/>
                <a:cs typeface="Times New Roman" panose="02020603050405020304" pitchFamily="18" charset="0"/>
              </a:rPr>
              <a:t>用户</a:t>
            </a:r>
            <a:r>
              <a:rPr lang="zh-CN" altLang="zh-CN" dirty="0">
                <a:solidFill>
                  <a:srgbClr val="000000"/>
                </a:solidFill>
                <a:latin typeface="宋体" panose="02010600030101010101" pitchFamily="2" charset="-122"/>
                <a:cs typeface="Times New Roman" panose="02020603050405020304" pitchFamily="18" charset="0"/>
              </a:rPr>
              <a:t>功能：</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注册：用户填写相关信息注册称为本网站的用户。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登陆：用户使用账号密码登陆网站。</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书评发表：用户可以在相应的书籍页发表评价。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查看书评：用户可以浏览网站中书籍的评价。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修改个人信息：用户可以修改个人信息。</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书籍搜索：用户可以搜索感兴趣的书籍查看。</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评价删除：用户可以删除自己发表的评价。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上传书籍信息：用户可申请添加自己想分享的书籍。</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意见反馈：如果搜索不到自己感兴趣的书籍，可进行反馈。</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添加标签：添加自己喜爱的作者和喜爱的类型书籍。</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点赞：为他人书评点赞。</a:t>
            </a:r>
            <a:endParaRPr lang="en-US" altLang="zh-CN" dirty="0">
              <a:solidFill>
                <a:srgbClr val="000000"/>
              </a:solidFill>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08828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a:stCxn id="71" idx="0"/>
          </p:cNvCxnSpPr>
          <p:nvPr/>
        </p:nvCxnSpPr>
        <p:spPr>
          <a:xfrm>
            <a:off x="1172115" y="1298204"/>
            <a:ext cx="0" cy="4715214"/>
          </a:xfrm>
          <a:prstGeom prst="line">
            <a:avLst/>
          </a:prstGeom>
          <a:noFill/>
          <a:ln w="9525" cap="flat" cmpd="sng" algn="ctr">
            <a:solidFill>
              <a:srgbClr val="1B4367"/>
            </a:solidFill>
            <a:prstDash val="solid"/>
            <a:miter lim="800000"/>
          </a:ln>
          <a:effectLst/>
        </p:spPr>
      </p:cxnSp>
      <p:grpSp>
        <p:nvGrpSpPr>
          <p:cNvPr id="61" name="组合 60"/>
          <p:cNvGrpSpPr/>
          <p:nvPr/>
        </p:nvGrpSpPr>
        <p:grpSpPr>
          <a:xfrm>
            <a:off x="682877" y="4869636"/>
            <a:ext cx="966049" cy="978254"/>
            <a:chOff x="5237224" y="4937554"/>
            <a:chExt cx="914912" cy="926470"/>
          </a:xfrm>
          <a:solidFill>
            <a:sysClr val="window" lastClr="FFFFFF"/>
          </a:solidFill>
        </p:grpSpPr>
        <p:sp>
          <p:nvSpPr>
            <p:cNvPr id="62"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FFFFF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63" name="组合 62"/>
            <p:cNvGrpSpPr/>
            <p:nvPr/>
          </p:nvGrpSpPr>
          <p:grpSpPr>
            <a:xfrm>
              <a:off x="5474309" y="5184293"/>
              <a:ext cx="438631" cy="441328"/>
              <a:chOff x="5595939" y="4999038"/>
              <a:chExt cx="515938" cy="519113"/>
            </a:xfrm>
            <a:grpFill/>
          </p:grpSpPr>
          <p:sp>
            <p:nvSpPr>
              <p:cNvPr id="64"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5" name="Rectangle 6"/>
              <p:cNvSpPr>
                <a:spLocks noChangeArrowheads="1"/>
              </p:cNvSpPr>
              <p:nvPr/>
            </p:nvSpPr>
            <p:spPr bwMode="auto">
              <a:xfrm>
                <a:off x="5595939" y="5345113"/>
                <a:ext cx="100013" cy="109538"/>
              </a:xfrm>
              <a:prstGeom prst="rect">
                <a:avLst/>
              </a:prstGeom>
              <a:grpFill/>
              <a:ln w="9525">
                <a:solidFill>
                  <a:sysClr val="window" lastClr="FFFFFF"/>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6"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7" name="Rectangle 8"/>
              <p:cNvSpPr>
                <a:spLocks noChangeArrowheads="1"/>
              </p:cNvSpPr>
              <p:nvPr/>
            </p:nvSpPr>
            <p:spPr bwMode="auto">
              <a:xfrm>
                <a:off x="5830889" y="5260976"/>
                <a:ext cx="98425" cy="193675"/>
              </a:xfrm>
              <a:prstGeom prst="rect">
                <a:avLst/>
              </a:prstGeom>
              <a:grpFill/>
              <a:ln w="9525">
                <a:solidFill>
                  <a:sysClr val="window" lastClr="FFFFFF"/>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8" name="Rectangle 9"/>
              <p:cNvSpPr>
                <a:spLocks noChangeArrowheads="1"/>
              </p:cNvSpPr>
              <p:nvPr/>
            </p:nvSpPr>
            <p:spPr bwMode="auto">
              <a:xfrm>
                <a:off x="5948364" y="5183188"/>
                <a:ext cx="98425" cy="271463"/>
              </a:xfrm>
              <a:prstGeom prst="rect">
                <a:avLst/>
              </a:prstGeom>
              <a:grpFill/>
              <a:ln w="9525">
                <a:solidFill>
                  <a:sysClr val="window" lastClr="FFFFFF"/>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9"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grpSp>
        <p:nvGrpSpPr>
          <p:cNvPr id="70" name="组合 69"/>
          <p:cNvGrpSpPr/>
          <p:nvPr/>
        </p:nvGrpSpPr>
        <p:grpSpPr>
          <a:xfrm>
            <a:off x="682877" y="1139036"/>
            <a:ext cx="966049" cy="978254"/>
            <a:chOff x="5237224" y="1404429"/>
            <a:chExt cx="914912" cy="926470"/>
          </a:xfrm>
          <a:solidFill>
            <a:sysClr val="window" lastClr="FFFFFF"/>
          </a:solidFill>
        </p:grpSpPr>
        <p:sp>
          <p:nvSpPr>
            <p:cNvPr id="71"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FFFFF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72" name="组合 71"/>
            <p:cNvGrpSpPr/>
            <p:nvPr/>
          </p:nvGrpSpPr>
          <p:grpSpPr>
            <a:xfrm>
              <a:off x="5414070" y="1669201"/>
              <a:ext cx="567104" cy="386174"/>
              <a:chOff x="5842315" y="2065986"/>
              <a:chExt cx="592138" cy="403225"/>
            </a:xfrm>
            <a:grpFill/>
          </p:grpSpPr>
          <p:sp>
            <p:nvSpPr>
              <p:cNvPr id="73" name="Oval 14"/>
              <p:cNvSpPr>
                <a:spLocks noChangeArrowheads="1"/>
              </p:cNvSpPr>
              <p:nvPr/>
            </p:nvSpPr>
            <p:spPr bwMode="auto">
              <a:xfrm>
                <a:off x="6050278" y="2065986"/>
                <a:ext cx="174625" cy="171450"/>
              </a:xfrm>
              <a:prstGeom prst="ellipse">
                <a:avLst/>
              </a:pr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74" name="组合 73"/>
              <p:cNvGrpSpPr/>
              <p:nvPr/>
            </p:nvGrpSpPr>
            <p:grpSpPr>
              <a:xfrm>
                <a:off x="5842315" y="2112023"/>
                <a:ext cx="592138" cy="357188"/>
                <a:chOff x="5543551" y="2033588"/>
                <a:chExt cx="592138" cy="357188"/>
              </a:xfrm>
              <a:grpFill/>
            </p:grpSpPr>
            <p:sp>
              <p:nvSpPr>
                <p:cNvPr id="75"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76"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77"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78"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79"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0"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1" name="Oval 21"/>
                <p:cNvSpPr>
                  <a:spLocks noChangeArrowheads="1"/>
                </p:cNvSpPr>
                <p:nvPr/>
              </p:nvSpPr>
              <p:spPr bwMode="auto">
                <a:xfrm>
                  <a:off x="5594351" y="2033588"/>
                  <a:ext cx="127000" cy="125413"/>
                </a:xfrm>
                <a:prstGeom prst="ellipse">
                  <a:avLst/>
                </a:pr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2"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3"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4"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5"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grpSp>
      <p:grpSp>
        <p:nvGrpSpPr>
          <p:cNvPr id="86" name="组合 85"/>
          <p:cNvGrpSpPr/>
          <p:nvPr/>
        </p:nvGrpSpPr>
        <p:grpSpPr>
          <a:xfrm>
            <a:off x="682878" y="2382569"/>
            <a:ext cx="966049" cy="978254"/>
            <a:chOff x="5237226" y="2582137"/>
            <a:chExt cx="914912" cy="926470"/>
          </a:xfrm>
          <a:solidFill>
            <a:sysClr val="window" lastClr="FFFFFF"/>
          </a:solidFill>
        </p:grpSpPr>
        <p:sp>
          <p:nvSpPr>
            <p:cNvPr id="87"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FFFFF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88" name="组合 87"/>
            <p:cNvGrpSpPr/>
            <p:nvPr/>
          </p:nvGrpSpPr>
          <p:grpSpPr>
            <a:xfrm>
              <a:off x="5443702" y="2786512"/>
              <a:ext cx="478851" cy="491868"/>
              <a:chOff x="5572126" y="3962401"/>
              <a:chExt cx="525463" cy="539750"/>
            </a:xfrm>
            <a:grpFill/>
          </p:grpSpPr>
          <p:sp>
            <p:nvSpPr>
              <p:cNvPr id="89"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w="12700" cap="flat" cmpd="sng" algn="ctr">
                <a:solidFill>
                  <a:sysClr val="window" lastClr="FFFFFF"/>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90"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w="12700" cap="flat" cmpd="sng" algn="ctr">
                <a:solidFill>
                  <a:sysClr val="window" lastClr="FFFFFF"/>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91"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w="12700" cap="flat" cmpd="sng" algn="ctr">
                <a:solidFill>
                  <a:sysClr val="window" lastClr="FFFFFF"/>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a:ea typeface="微软雅黑"/>
                  <a:cs typeface="+mn-ea"/>
                  <a:sym typeface="+mn-lt"/>
                </a:endParaRPr>
              </a:p>
            </p:txBody>
          </p:sp>
        </p:grpSp>
      </p:grpSp>
      <p:grpSp>
        <p:nvGrpSpPr>
          <p:cNvPr id="92" name="组合 91"/>
          <p:cNvGrpSpPr/>
          <p:nvPr/>
        </p:nvGrpSpPr>
        <p:grpSpPr>
          <a:xfrm>
            <a:off x="682877" y="3626102"/>
            <a:ext cx="966049" cy="978254"/>
            <a:chOff x="5237224" y="3759845"/>
            <a:chExt cx="914912" cy="926470"/>
          </a:xfrm>
          <a:solidFill>
            <a:sysClr val="window" lastClr="FFFFFF"/>
          </a:solidFill>
        </p:grpSpPr>
        <p:sp>
          <p:nvSpPr>
            <p:cNvPr id="93"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FFFFF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94" name="组合 93"/>
            <p:cNvGrpSpPr/>
            <p:nvPr/>
          </p:nvGrpSpPr>
          <p:grpSpPr>
            <a:xfrm>
              <a:off x="5539564" y="3983837"/>
              <a:ext cx="345128" cy="512366"/>
              <a:chOff x="5649914" y="2946401"/>
              <a:chExt cx="360363" cy="534987"/>
            </a:xfrm>
            <a:grpFill/>
          </p:grpSpPr>
          <p:sp>
            <p:nvSpPr>
              <p:cNvPr id="95"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96"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97"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98"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sp>
        <p:nvSpPr>
          <p:cNvPr id="2" name="标题 1"/>
          <p:cNvSpPr>
            <a:spLocks noGrp="1"/>
          </p:cNvSpPr>
          <p:nvPr>
            <p:ph type="title"/>
          </p:nvPr>
        </p:nvSpPr>
        <p:spPr/>
        <p:txBody>
          <a:bodyPr>
            <a:normAutofit/>
          </a:bodyPr>
          <a:lstStyle/>
          <a:p>
            <a:r>
              <a:rPr lang="zh-CN" altLang="zh-CN" sz="1800" dirty="0"/>
              <a:t>数据字典、</a:t>
            </a:r>
            <a:r>
              <a:rPr lang="en-US" altLang="zh-CN" sz="1800" dirty="0"/>
              <a:t>ER</a:t>
            </a:r>
            <a:r>
              <a:rPr lang="zh-CN" altLang="zh-CN" sz="1800" dirty="0"/>
              <a:t>图</a:t>
            </a:r>
            <a:r>
              <a:rPr lang="zh-CN" altLang="en-US" sz="1800" dirty="0"/>
              <a:t>、数据库设计</a:t>
            </a:r>
          </a:p>
        </p:txBody>
      </p:sp>
      <p:pic>
        <p:nvPicPr>
          <p:cNvPr id="4" name="图片 3">
            <a:extLst>
              <a:ext uri="{FF2B5EF4-FFF2-40B4-BE49-F238E27FC236}">
                <a16:creationId xmlns:a16="http://schemas.microsoft.com/office/drawing/2014/main" id="{3A58E346-E03C-4A5F-A6EC-D75334E72905}"/>
              </a:ext>
            </a:extLst>
          </p:cNvPr>
          <p:cNvPicPr>
            <a:picLocks noChangeAspect="1"/>
          </p:cNvPicPr>
          <p:nvPr/>
        </p:nvPicPr>
        <p:blipFill>
          <a:blip r:embed="rId3"/>
          <a:stretch>
            <a:fillRect/>
          </a:stretch>
        </p:blipFill>
        <p:spPr>
          <a:xfrm>
            <a:off x="2045959" y="919560"/>
            <a:ext cx="2105025" cy="1562100"/>
          </a:xfrm>
          <a:prstGeom prst="rect">
            <a:avLst/>
          </a:prstGeom>
        </p:spPr>
      </p:pic>
      <p:pic>
        <p:nvPicPr>
          <p:cNvPr id="5" name="图片 4">
            <a:extLst>
              <a:ext uri="{FF2B5EF4-FFF2-40B4-BE49-F238E27FC236}">
                <a16:creationId xmlns:a16="http://schemas.microsoft.com/office/drawing/2014/main" id="{AAFBEEC0-2B0E-4B71-B2D3-3C0875461002}"/>
              </a:ext>
            </a:extLst>
          </p:cNvPr>
          <p:cNvPicPr>
            <a:picLocks noChangeAspect="1"/>
          </p:cNvPicPr>
          <p:nvPr/>
        </p:nvPicPr>
        <p:blipFill>
          <a:blip r:embed="rId4"/>
          <a:stretch>
            <a:fillRect/>
          </a:stretch>
        </p:blipFill>
        <p:spPr>
          <a:xfrm>
            <a:off x="2045959" y="2536825"/>
            <a:ext cx="7896225" cy="857250"/>
          </a:xfrm>
          <a:prstGeom prst="rect">
            <a:avLst/>
          </a:prstGeom>
        </p:spPr>
      </p:pic>
      <p:pic>
        <p:nvPicPr>
          <p:cNvPr id="6" name="图片 5">
            <a:extLst>
              <a:ext uri="{FF2B5EF4-FFF2-40B4-BE49-F238E27FC236}">
                <a16:creationId xmlns:a16="http://schemas.microsoft.com/office/drawing/2014/main" id="{9EB75ED3-926A-46D5-94B3-1A90C622865E}"/>
              </a:ext>
            </a:extLst>
          </p:cNvPr>
          <p:cNvPicPr>
            <a:picLocks noChangeAspect="1"/>
          </p:cNvPicPr>
          <p:nvPr/>
        </p:nvPicPr>
        <p:blipFill>
          <a:blip r:embed="rId5"/>
          <a:stretch>
            <a:fillRect/>
          </a:stretch>
        </p:blipFill>
        <p:spPr>
          <a:xfrm>
            <a:off x="2064458" y="3449240"/>
            <a:ext cx="7800975" cy="2752725"/>
          </a:xfrm>
          <a:prstGeom prst="rect">
            <a:avLst/>
          </a:prstGeom>
        </p:spPr>
      </p:pic>
      <p:pic>
        <p:nvPicPr>
          <p:cNvPr id="7" name="图片 6">
            <a:extLst>
              <a:ext uri="{FF2B5EF4-FFF2-40B4-BE49-F238E27FC236}">
                <a16:creationId xmlns:a16="http://schemas.microsoft.com/office/drawing/2014/main" id="{5352C37C-766D-477C-A75F-9D3AEA9EBFE9}"/>
              </a:ext>
            </a:extLst>
          </p:cNvPr>
          <p:cNvPicPr>
            <a:picLocks noChangeAspect="1"/>
          </p:cNvPicPr>
          <p:nvPr/>
        </p:nvPicPr>
        <p:blipFill>
          <a:blip r:embed="rId6"/>
          <a:stretch>
            <a:fillRect/>
          </a:stretch>
        </p:blipFill>
        <p:spPr>
          <a:xfrm>
            <a:off x="3961035" y="917452"/>
            <a:ext cx="7848600" cy="2200275"/>
          </a:xfrm>
          <a:prstGeom prst="rect">
            <a:avLst/>
          </a:prstGeom>
        </p:spPr>
      </p:pic>
      <p:pic>
        <p:nvPicPr>
          <p:cNvPr id="8" name="图片 7">
            <a:extLst>
              <a:ext uri="{FF2B5EF4-FFF2-40B4-BE49-F238E27FC236}">
                <a16:creationId xmlns:a16="http://schemas.microsoft.com/office/drawing/2014/main" id="{1067C02E-AFC7-4E92-8A7A-C89A3284DD7C}"/>
              </a:ext>
            </a:extLst>
          </p:cNvPr>
          <p:cNvPicPr>
            <a:picLocks noChangeAspect="1"/>
          </p:cNvPicPr>
          <p:nvPr/>
        </p:nvPicPr>
        <p:blipFill>
          <a:blip r:embed="rId7"/>
          <a:stretch>
            <a:fillRect/>
          </a:stretch>
        </p:blipFill>
        <p:spPr>
          <a:xfrm>
            <a:off x="4060772" y="2423131"/>
            <a:ext cx="7839075" cy="2181225"/>
          </a:xfrm>
          <a:prstGeom prst="rect">
            <a:avLst/>
          </a:prstGeom>
        </p:spPr>
      </p:pic>
      <p:pic>
        <p:nvPicPr>
          <p:cNvPr id="9" name="图片 8">
            <a:extLst>
              <a:ext uri="{FF2B5EF4-FFF2-40B4-BE49-F238E27FC236}">
                <a16:creationId xmlns:a16="http://schemas.microsoft.com/office/drawing/2014/main" id="{EC9843CB-E593-40D6-8ED9-CF0D4632C0FF}"/>
              </a:ext>
            </a:extLst>
          </p:cNvPr>
          <p:cNvPicPr>
            <a:picLocks noChangeAspect="1"/>
          </p:cNvPicPr>
          <p:nvPr/>
        </p:nvPicPr>
        <p:blipFill>
          <a:blip r:embed="rId8"/>
          <a:stretch>
            <a:fillRect/>
          </a:stretch>
        </p:blipFill>
        <p:spPr>
          <a:xfrm>
            <a:off x="4189084" y="3602256"/>
            <a:ext cx="7810500" cy="1866900"/>
          </a:xfrm>
          <a:prstGeom prst="rect">
            <a:avLst/>
          </a:prstGeom>
        </p:spPr>
      </p:pic>
    </p:spTree>
    <p:extLst>
      <p:ext uri="{BB962C8B-B14F-4D97-AF65-F5344CB8AC3E}">
        <p14:creationId xmlns:p14="http://schemas.microsoft.com/office/powerpoint/2010/main" val="13018770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500" fill="hold"/>
                                        <p:tgtEl>
                                          <p:spTgt spid="86"/>
                                        </p:tgtEl>
                                        <p:attrNameLst>
                                          <p:attrName>ppt_x</p:attrName>
                                        </p:attrNameLst>
                                      </p:cBhvr>
                                      <p:tavLst>
                                        <p:tav tm="0">
                                          <p:val>
                                            <p:strVal val="#ppt_x"/>
                                          </p:val>
                                        </p:tav>
                                        <p:tav tm="100000">
                                          <p:val>
                                            <p:strVal val="#ppt_x"/>
                                          </p:val>
                                        </p:tav>
                                      </p:tavLst>
                                    </p:anim>
                                    <p:anim calcmode="lin" valueType="num">
                                      <p:cBhvr additive="base">
                                        <p:cTn id="2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500" fill="hold"/>
                                        <p:tgtEl>
                                          <p:spTgt spid="92"/>
                                        </p:tgtEl>
                                        <p:attrNameLst>
                                          <p:attrName>ppt_x</p:attrName>
                                        </p:attrNameLst>
                                      </p:cBhvr>
                                      <p:tavLst>
                                        <p:tav tm="0">
                                          <p:val>
                                            <p:strVal val="#ppt_x"/>
                                          </p:val>
                                        </p:tav>
                                        <p:tav tm="100000">
                                          <p:val>
                                            <p:strVal val="#ppt_x"/>
                                          </p:val>
                                        </p:tav>
                                      </p:tavLst>
                                    </p:anim>
                                    <p:anim calcmode="lin" valueType="num">
                                      <p:cBhvr additive="base">
                                        <p:cTn id="26"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TotalTime>
  <Words>2149</Words>
  <Application>Microsoft Office PowerPoint</Application>
  <PresentationFormat>宽屏</PresentationFormat>
  <Paragraphs>463</Paragraphs>
  <Slides>41</Slides>
  <Notes>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7" baseType="lpstr">
      <vt:lpstr>等线</vt:lpstr>
      <vt:lpstr>等线 Light</vt:lpstr>
      <vt:lpstr>华文细黑</vt:lpstr>
      <vt:lpstr>思源黑体 CN Bold</vt:lpstr>
      <vt:lpstr>思源黑体 CN Heavy</vt:lpstr>
      <vt:lpstr>思源黑体 CN Light</vt:lpstr>
      <vt:lpstr>思源黑体 CN Normal</vt:lpstr>
      <vt:lpstr>宋体</vt:lpstr>
      <vt:lpstr>微软雅黑</vt:lpstr>
      <vt:lpstr>Arial</vt:lpstr>
      <vt:lpstr>Calibri</vt:lpstr>
      <vt:lpstr>Calibri Light</vt:lpstr>
      <vt:lpstr>Times New Roman</vt:lpstr>
      <vt:lpstr>第一PPT，www.1ppt.com</vt:lpstr>
      <vt:lpstr>Microsoft Visio 绘图</vt:lpstr>
      <vt:lpstr>Visio</vt:lpstr>
      <vt:lpstr>PowerPoint 演示文稿</vt:lpstr>
      <vt:lpstr>PowerPoint 演示文稿</vt:lpstr>
      <vt:lpstr>PowerPoint 演示文稿</vt:lpstr>
      <vt:lpstr>可行性分析报告</vt:lpstr>
      <vt:lpstr>技术选择分析</vt:lpstr>
      <vt:lpstr>需求分析</vt:lpstr>
      <vt:lpstr>界面原型</vt:lpstr>
      <vt:lpstr>书社项目功能</vt:lpstr>
      <vt:lpstr>数据字典、ER图、数据库设计</vt:lpstr>
      <vt:lpstr>分工</vt:lpstr>
      <vt:lpstr>PowerPoint 演示文稿</vt:lpstr>
      <vt:lpstr>PowerPoint 演示文稿</vt:lpstr>
      <vt:lpstr>PDL</vt:lpstr>
      <vt:lpstr>流程图示</vt:lpstr>
      <vt:lpstr>HIPO图</vt:lpstr>
      <vt:lpstr>状态转换图</vt:lpstr>
      <vt:lpstr>代码规范</vt:lpstr>
      <vt:lpstr>程序清单</vt:lpstr>
      <vt:lpstr>PowerPoint 演示文稿</vt:lpstr>
      <vt:lpstr>编码规范</vt:lpstr>
      <vt:lpstr>编码规范</vt:lpstr>
      <vt:lpstr>单元测试用例</vt:lpstr>
      <vt:lpstr>详细设计</vt:lpstr>
      <vt:lpstr>详细设计文档</vt:lpstr>
      <vt:lpstr>详细设计文档</vt:lpstr>
      <vt:lpstr>详细设计文档</vt:lpstr>
      <vt:lpstr>详细设计文档</vt:lpstr>
      <vt:lpstr>详细设计文档</vt:lpstr>
      <vt:lpstr>测试</vt:lpstr>
      <vt:lpstr>测试</vt:lpstr>
      <vt:lpstr>测试</vt:lpstr>
      <vt:lpstr>测试</vt:lpstr>
      <vt:lpstr>测试</vt:lpstr>
      <vt:lpstr>系统测试</vt:lpstr>
      <vt:lpstr>系统测试</vt:lpstr>
      <vt:lpstr>目前运行情况</vt:lpstr>
      <vt:lpstr>PowerPoint 演示文稿</vt:lpstr>
      <vt:lpstr>参考资料</vt:lpstr>
      <vt:lpstr>项目总结</vt:lpstr>
      <vt:lpstr>总结评价</vt:lpstr>
      <vt:lpstr>PowerPoint 演示文稿</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粒子点线</dc:title>
  <dc:creator>USER</dc:creator>
  <cp:keywords>USER</cp:keywords>
  <dc:description>USER</dc:description>
  <cp:lastModifiedBy>Chen Chuanling</cp:lastModifiedBy>
  <cp:revision>116</cp:revision>
  <dcterms:created xsi:type="dcterms:W3CDTF">2018-09-11T09:25:09Z</dcterms:created>
  <dcterms:modified xsi:type="dcterms:W3CDTF">2019-06-19T04:28:15Z</dcterms:modified>
</cp:coreProperties>
</file>