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50925-C4D2-4C8F-BBDE-960AFFE20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0F862C-7405-4B52-AAA6-39873A101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AC0B79-CAD6-448A-98E6-7BEE4291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4747-C5FD-406B-B3EF-5603A1944EBE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E403E-EA13-4902-A4C6-DA006AA5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1AA55-ADDD-4366-83A7-A67DC2E9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2192-D07C-4C41-8932-FA8068642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07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AC0C9-4A43-40FB-AB39-85B54162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1DAFD3-7A33-4554-A2B4-A5CFBC125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0E5CFF-FB8B-461F-A129-48EA1ACB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4747-C5FD-406B-B3EF-5603A1944EBE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1D3A1-B446-43A6-BC18-A7F45A8A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E3F0C3-E50E-4173-8224-C38B33CD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2192-D07C-4C41-8932-FA8068642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88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31527E-3C00-4EA1-A20A-EC205DF75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CAE05C-CCD7-42CD-907A-273DE5CF5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5E90F-B30C-4810-98B9-043DBCCB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4747-C5FD-406B-B3EF-5603A1944EBE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D107C3-E1D5-4750-A672-D5CB9D98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959E9-BDBD-4A7D-AD10-A6F76822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2192-D07C-4C41-8932-FA8068642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14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85E42-1E46-4FE4-9786-67C5E3AC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6DD74-D6F9-4200-AE7E-859A4708C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AD7B4C-760E-436D-855A-C47B20D8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4747-C5FD-406B-B3EF-5603A1944EBE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5784C6-5441-4EC3-8AC9-6A8528CC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6938FB-DEDD-4504-9AF7-97095319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2192-D07C-4C41-8932-FA8068642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4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8602A-0DC6-487E-A690-36266EB1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A6B869-A586-46B9-B930-B2821522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64CB9-D8C1-4C5B-8E6A-176840FF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4747-C5FD-406B-B3EF-5603A1944EBE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92211C-0CD2-4B05-8E02-C2FBD2B7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D9707E-9CC1-45F1-A4C7-95ADB549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2192-D07C-4C41-8932-FA8068642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6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790A8-624A-4811-B87B-B9F9672E3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99B58A-4824-406C-B6E5-718C80684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65F568-FE8B-4C1F-A394-E97CC6B02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3B59FE-5328-4E52-8801-74DB0FA8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4747-C5FD-406B-B3EF-5603A1944EBE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9F7C94-D603-4B50-AD87-F0112D26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C48E7C-37C5-4AF7-A7E5-44B23456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2192-D07C-4C41-8932-FA8068642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52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43578-62DB-4443-A3DF-375D6F51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088352-2264-4949-B59B-7ADDC98FE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55F95-4142-41E2-9A5B-54B6C31D1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D798AC-638C-49CD-B3A0-4C3C7501A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FE8E0A-29B5-4192-B9D6-A5EED8BDB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5167F5-62E3-41C2-800F-1D8E3D0D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4747-C5FD-406B-B3EF-5603A1944EBE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EF710C-77B5-4C17-86FE-2D55CE6D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830437-CB3E-4A9A-8A3B-175E11A1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2192-D07C-4C41-8932-FA8068642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9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46536-2339-4782-81D7-06A3535A5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469C2D-6161-4C63-8B1B-6FEA1839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4747-C5FD-406B-B3EF-5603A1944EBE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A5AE00-A0CF-4922-93B1-397C68A9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DBF2E7-79BF-47F3-AAC1-997C446D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2192-D07C-4C41-8932-FA8068642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56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78E204-A55D-4B40-B782-0BDF2C50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4747-C5FD-406B-B3EF-5603A1944EBE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94C282-F1CD-45E9-9A7A-FC0BC4F1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2BE2E3-4918-447F-A571-E929E271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2192-D07C-4C41-8932-FA8068642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8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90DE1-B4AE-421B-8A2F-377802EF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7C00FE-DEC9-4D49-BA45-05C172351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5EB20-8F5D-4E7A-A5FF-913497CDF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8DD9EF-CCB4-42D1-A689-091309BA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4747-C5FD-406B-B3EF-5603A1944EBE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4C07F0-B6D6-4125-8D83-AE8E552D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B0EEC-C508-4A17-9CAA-5CBA6D86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2192-D07C-4C41-8932-FA8068642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51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0F74C-F9DE-4A3D-B65E-1ECFB8467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949AC1-C782-4CDE-B500-DC59E643E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1A61BF-CF09-44E8-BCEA-9EBE09180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99F1C2-48E1-417C-B704-91A17B4D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4747-C5FD-406B-B3EF-5603A1944EBE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C03828-EBDA-4CE3-8AF4-4E176CE3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2BB926-1221-4F03-9871-C4F16FF2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2192-D07C-4C41-8932-FA8068642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22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A187CF-CDE5-4368-B6D2-3547B610A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67790A-BDCC-4077-B362-23E9308B0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4F2B4-8D65-419E-A227-12B008989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4747-C5FD-406B-B3EF-5603A1944EBE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F74A41-D38E-4E19-85C4-845E5CB21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8F7B1-2A93-4E08-9709-949077310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82192-D07C-4C41-8932-FA8068642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21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0">
            <a:extLst>
              <a:ext uri="{FF2B5EF4-FFF2-40B4-BE49-F238E27FC236}">
                <a16:creationId xmlns:a16="http://schemas.microsoft.com/office/drawing/2014/main" id="{3BBBC8EC-CCE1-4D13-BDC3-0E068974A218}"/>
              </a:ext>
            </a:extLst>
          </p:cNvPr>
          <p:cNvSpPr>
            <a:spLocks/>
          </p:cNvSpPr>
          <p:nvPr/>
        </p:nvSpPr>
        <p:spPr bwMode="auto">
          <a:xfrm>
            <a:off x="6827838" y="-1588"/>
            <a:ext cx="2316163" cy="1389063"/>
          </a:xfrm>
          <a:custGeom>
            <a:avLst/>
            <a:gdLst>
              <a:gd name="T0" fmla="*/ 1458 w 1458"/>
              <a:gd name="T1" fmla="*/ 0 h 875"/>
              <a:gd name="T2" fmla="*/ 1447 w 1458"/>
              <a:gd name="T3" fmla="*/ 0 h 875"/>
              <a:gd name="T4" fmla="*/ 707 w 1458"/>
              <a:gd name="T5" fmla="*/ 778 h 875"/>
              <a:gd name="T6" fmla="*/ 500 w 1458"/>
              <a:gd name="T7" fmla="*/ 867 h 875"/>
              <a:gd name="T8" fmla="*/ 435 w 1458"/>
              <a:gd name="T9" fmla="*/ 860 h 875"/>
              <a:gd name="T10" fmla="*/ 225 w 1458"/>
              <a:gd name="T11" fmla="*/ 668 h 875"/>
              <a:gd name="T12" fmla="*/ 9 w 1458"/>
              <a:gd name="T13" fmla="*/ 0 h 875"/>
              <a:gd name="T14" fmla="*/ 0 w 1458"/>
              <a:gd name="T15" fmla="*/ 0 h 875"/>
              <a:gd name="T16" fmla="*/ 217 w 1458"/>
              <a:gd name="T17" fmla="*/ 670 h 875"/>
              <a:gd name="T18" fmla="*/ 433 w 1458"/>
              <a:gd name="T19" fmla="*/ 867 h 875"/>
              <a:gd name="T20" fmla="*/ 500 w 1458"/>
              <a:gd name="T21" fmla="*/ 875 h 875"/>
              <a:gd name="T22" fmla="*/ 713 w 1458"/>
              <a:gd name="T23" fmla="*/ 783 h 875"/>
              <a:gd name="T24" fmla="*/ 1458 w 1458"/>
              <a:gd name="T25" fmla="*/ 0 h 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8" h="875">
                <a:moveTo>
                  <a:pt x="1458" y="0"/>
                </a:moveTo>
                <a:cubicBezTo>
                  <a:pt x="1447" y="0"/>
                  <a:pt x="1447" y="0"/>
                  <a:pt x="1447" y="0"/>
                </a:cubicBezTo>
                <a:cubicBezTo>
                  <a:pt x="707" y="778"/>
                  <a:pt x="707" y="778"/>
                  <a:pt x="707" y="778"/>
                </a:cubicBezTo>
                <a:cubicBezTo>
                  <a:pt x="652" y="836"/>
                  <a:pt x="578" y="867"/>
                  <a:pt x="500" y="867"/>
                </a:cubicBezTo>
                <a:cubicBezTo>
                  <a:pt x="479" y="867"/>
                  <a:pt x="457" y="865"/>
                  <a:pt x="435" y="860"/>
                </a:cubicBezTo>
                <a:cubicBezTo>
                  <a:pt x="335" y="837"/>
                  <a:pt x="256" y="766"/>
                  <a:pt x="225" y="668"/>
                </a:cubicBez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0"/>
                  <a:pt x="0" y="0"/>
                </a:cubicBezTo>
                <a:cubicBezTo>
                  <a:pt x="217" y="670"/>
                  <a:pt x="217" y="670"/>
                  <a:pt x="217" y="670"/>
                </a:cubicBezTo>
                <a:cubicBezTo>
                  <a:pt x="250" y="771"/>
                  <a:pt x="330" y="844"/>
                  <a:pt x="433" y="867"/>
                </a:cubicBezTo>
                <a:cubicBezTo>
                  <a:pt x="455" y="872"/>
                  <a:pt x="478" y="875"/>
                  <a:pt x="500" y="875"/>
                </a:cubicBezTo>
                <a:cubicBezTo>
                  <a:pt x="580" y="875"/>
                  <a:pt x="656" y="843"/>
                  <a:pt x="713" y="783"/>
                </a:cubicBezTo>
                <a:cubicBezTo>
                  <a:pt x="1458" y="0"/>
                  <a:pt x="1458" y="0"/>
                  <a:pt x="1458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01F61DD-25CF-4052-B1EB-2380DBC9B7BA}"/>
              </a:ext>
            </a:extLst>
          </p:cNvPr>
          <p:cNvGrpSpPr/>
          <p:nvPr/>
        </p:nvGrpSpPr>
        <p:grpSpPr>
          <a:xfrm>
            <a:off x="357071" y="425450"/>
            <a:ext cx="2994025" cy="3965575"/>
            <a:chOff x="341313" y="466725"/>
            <a:chExt cx="2994025" cy="3965575"/>
          </a:xfrm>
        </p:grpSpPr>
        <p:pic>
          <p:nvPicPr>
            <p:cNvPr id="6" name="Picture 83">
              <a:extLst>
                <a:ext uri="{FF2B5EF4-FFF2-40B4-BE49-F238E27FC236}">
                  <a16:creationId xmlns:a16="http://schemas.microsoft.com/office/drawing/2014/main" id="{8F3365A9-E24F-4C2E-97D0-0EFEE2D0741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313" y="466725"/>
              <a:ext cx="2994025" cy="39655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softEdge rad="12700"/>
            </a:effectLst>
          </p:spPr>
        </p:pic>
        <p:sp>
          <p:nvSpPr>
            <p:cNvPr id="7" name="Freeform 84">
              <a:extLst>
                <a:ext uri="{FF2B5EF4-FFF2-40B4-BE49-F238E27FC236}">
                  <a16:creationId xmlns:a16="http://schemas.microsoft.com/office/drawing/2014/main" id="{B41726DD-0BE8-49A4-9C85-52D80A0D03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75" y="819150"/>
              <a:ext cx="2652713" cy="3225800"/>
            </a:xfrm>
            <a:custGeom>
              <a:avLst/>
              <a:gdLst>
                <a:gd name="T0" fmla="*/ 1524 w 1719"/>
                <a:gd name="T1" fmla="*/ 356 h 2092"/>
                <a:gd name="T2" fmla="*/ 0 w 1719"/>
                <a:gd name="T3" fmla="*/ 0 h 2092"/>
                <a:gd name="T4" fmla="*/ 0 w 1719"/>
                <a:gd name="T5" fmla="*/ 2062 h 2092"/>
                <a:gd name="T6" fmla="*/ 209 w 1719"/>
                <a:gd name="T7" fmla="*/ 2027 h 2092"/>
                <a:gd name="T8" fmla="*/ 1612 w 1719"/>
                <a:gd name="T9" fmla="*/ 675 h 2092"/>
                <a:gd name="T10" fmla="*/ 1524 w 1719"/>
                <a:gd name="T11" fmla="*/ 356 h 2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2092">
                  <a:moveTo>
                    <a:pt x="1524" y="35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62"/>
                    <a:pt x="0" y="2062"/>
                    <a:pt x="0" y="2062"/>
                  </a:cubicBezTo>
                  <a:cubicBezTo>
                    <a:pt x="67" y="2092"/>
                    <a:pt x="149" y="2084"/>
                    <a:pt x="209" y="2027"/>
                  </a:cubicBezTo>
                  <a:cubicBezTo>
                    <a:pt x="1612" y="675"/>
                    <a:pt x="1612" y="675"/>
                    <a:pt x="1612" y="675"/>
                  </a:cubicBezTo>
                  <a:cubicBezTo>
                    <a:pt x="1719" y="571"/>
                    <a:pt x="1669" y="390"/>
                    <a:pt x="1524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" name="Freeform 86">
            <a:extLst>
              <a:ext uri="{FF2B5EF4-FFF2-40B4-BE49-F238E27FC236}">
                <a16:creationId xmlns:a16="http://schemas.microsoft.com/office/drawing/2014/main" id="{0541BB2F-125F-432B-993E-2F2024A967CA}"/>
              </a:ext>
            </a:extLst>
          </p:cNvPr>
          <p:cNvSpPr>
            <a:spLocks/>
          </p:cNvSpPr>
          <p:nvPr/>
        </p:nvSpPr>
        <p:spPr bwMode="auto">
          <a:xfrm>
            <a:off x="8488363" y="1376363"/>
            <a:ext cx="3708400" cy="4933950"/>
          </a:xfrm>
          <a:custGeom>
            <a:avLst/>
            <a:gdLst>
              <a:gd name="T0" fmla="*/ 2403 w 2403"/>
              <a:gd name="T1" fmla="*/ 85 h 3200"/>
              <a:gd name="T2" fmla="*/ 2015 w 2403"/>
              <a:gd name="T3" fmla="*/ 125 h 3200"/>
              <a:gd name="T4" fmla="*/ 144 w 2403"/>
              <a:gd name="T5" fmla="*/ 2254 h 3200"/>
              <a:gd name="T6" fmla="*/ 295 w 2403"/>
              <a:gd name="T7" fmla="*/ 2722 h 3200"/>
              <a:gd name="T8" fmla="*/ 2403 w 2403"/>
              <a:gd name="T9" fmla="*/ 3200 h 3200"/>
              <a:gd name="T10" fmla="*/ 2403 w 2403"/>
              <a:gd name="T11" fmla="*/ 85 h 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3" h="3200">
                <a:moveTo>
                  <a:pt x="2403" y="85"/>
                </a:moveTo>
                <a:cubicBezTo>
                  <a:pt x="2290" y="0"/>
                  <a:pt x="2120" y="6"/>
                  <a:pt x="2015" y="125"/>
                </a:cubicBezTo>
                <a:cubicBezTo>
                  <a:pt x="144" y="2254"/>
                  <a:pt x="144" y="2254"/>
                  <a:pt x="144" y="2254"/>
                </a:cubicBezTo>
                <a:cubicBezTo>
                  <a:pt x="0" y="2417"/>
                  <a:pt x="84" y="2674"/>
                  <a:pt x="295" y="2722"/>
                </a:cubicBezTo>
                <a:cubicBezTo>
                  <a:pt x="2403" y="3200"/>
                  <a:pt x="2403" y="3200"/>
                  <a:pt x="2403" y="3200"/>
                </a:cubicBezTo>
                <a:lnTo>
                  <a:pt x="2403" y="85"/>
                </a:lnTo>
                <a:close/>
              </a:path>
            </a:pathLst>
          </a:custGeom>
          <a:solidFill>
            <a:srgbClr val="F2F8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30">
            <a:extLst>
              <a:ext uri="{FF2B5EF4-FFF2-40B4-BE49-F238E27FC236}">
                <a16:creationId xmlns:a16="http://schemas.microsoft.com/office/drawing/2014/main" id="{6EAAE11F-FD2E-4CE2-AD25-20883A0BD9BB}"/>
              </a:ext>
            </a:extLst>
          </p:cNvPr>
          <p:cNvSpPr>
            <a:spLocks/>
          </p:cNvSpPr>
          <p:nvPr/>
        </p:nvSpPr>
        <p:spPr bwMode="auto">
          <a:xfrm>
            <a:off x="8561388" y="2544763"/>
            <a:ext cx="1927225" cy="1803400"/>
          </a:xfrm>
          <a:custGeom>
            <a:avLst/>
            <a:gdLst>
              <a:gd name="T0" fmla="*/ 804 w 1294"/>
              <a:gd name="T1" fmla="*/ 0 h 1211"/>
              <a:gd name="T2" fmla="*/ 726 w 1294"/>
              <a:gd name="T3" fmla="*/ 35 h 1211"/>
              <a:gd name="T4" fmla="*/ 51 w 1294"/>
              <a:gd name="T5" fmla="*/ 803 h 1211"/>
              <a:gd name="T6" fmla="*/ 106 w 1294"/>
              <a:gd name="T7" fmla="*/ 972 h 1211"/>
              <a:gd name="T8" fmla="*/ 1149 w 1294"/>
              <a:gd name="T9" fmla="*/ 1208 h 1211"/>
              <a:gd name="T10" fmla="*/ 1173 w 1294"/>
              <a:gd name="T11" fmla="*/ 1211 h 1211"/>
              <a:gd name="T12" fmla="*/ 1269 w 1294"/>
              <a:gd name="T13" fmla="*/ 1072 h 1211"/>
              <a:gd name="T14" fmla="*/ 901 w 1294"/>
              <a:gd name="T15" fmla="*/ 67 h 1211"/>
              <a:gd name="T16" fmla="*/ 804 w 1294"/>
              <a:gd name="T17" fmla="*/ 0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4" h="1211">
                <a:moveTo>
                  <a:pt x="804" y="0"/>
                </a:moveTo>
                <a:cubicBezTo>
                  <a:pt x="776" y="0"/>
                  <a:pt x="747" y="11"/>
                  <a:pt x="726" y="35"/>
                </a:cubicBezTo>
                <a:cubicBezTo>
                  <a:pt x="51" y="803"/>
                  <a:pt x="51" y="803"/>
                  <a:pt x="51" y="803"/>
                </a:cubicBezTo>
                <a:cubicBezTo>
                  <a:pt x="0" y="862"/>
                  <a:pt x="30" y="954"/>
                  <a:pt x="106" y="972"/>
                </a:cubicBezTo>
                <a:cubicBezTo>
                  <a:pt x="1149" y="1208"/>
                  <a:pt x="1149" y="1208"/>
                  <a:pt x="1149" y="1208"/>
                </a:cubicBezTo>
                <a:cubicBezTo>
                  <a:pt x="1157" y="1210"/>
                  <a:pt x="1165" y="1211"/>
                  <a:pt x="1173" y="1211"/>
                </a:cubicBezTo>
                <a:cubicBezTo>
                  <a:pt x="1242" y="1211"/>
                  <a:pt x="1294" y="1141"/>
                  <a:pt x="1269" y="1072"/>
                </a:cubicBezTo>
                <a:cubicBezTo>
                  <a:pt x="901" y="67"/>
                  <a:pt x="901" y="67"/>
                  <a:pt x="901" y="67"/>
                </a:cubicBezTo>
                <a:cubicBezTo>
                  <a:pt x="885" y="24"/>
                  <a:pt x="845" y="0"/>
                  <a:pt x="804" y="0"/>
                </a:cubicBezTo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id="{7572E561-E696-44B2-8500-C2BA7C5FB432}"/>
              </a:ext>
            </a:extLst>
          </p:cNvPr>
          <p:cNvSpPr>
            <a:spLocks/>
          </p:cNvSpPr>
          <p:nvPr/>
        </p:nvSpPr>
        <p:spPr bwMode="auto">
          <a:xfrm>
            <a:off x="1908176" y="1879600"/>
            <a:ext cx="835025" cy="771525"/>
          </a:xfrm>
          <a:custGeom>
            <a:avLst/>
            <a:gdLst>
              <a:gd name="T0" fmla="*/ 51 w 560"/>
              <a:gd name="T1" fmla="*/ 0 h 518"/>
              <a:gd name="T2" fmla="*/ 8 w 560"/>
              <a:gd name="T3" fmla="*/ 56 h 518"/>
              <a:gd name="T4" fmla="*/ 126 w 560"/>
              <a:gd name="T5" fmla="*/ 485 h 518"/>
              <a:gd name="T6" fmla="*/ 169 w 560"/>
              <a:gd name="T7" fmla="*/ 518 h 518"/>
              <a:gd name="T8" fmla="*/ 200 w 560"/>
              <a:gd name="T9" fmla="*/ 505 h 518"/>
              <a:gd name="T10" fmla="*/ 535 w 560"/>
              <a:gd name="T11" fmla="*/ 183 h 518"/>
              <a:gd name="T12" fmla="*/ 514 w 560"/>
              <a:gd name="T13" fmla="*/ 107 h 518"/>
              <a:gd name="T14" fmla="*/ 61 w 560"/>
              <a:gd name="T15" fmla="*/ 1 h 518"/>
              <a:gd name="T16" fmla="*/ 51 w 560"/>
              <a:gd name="T17" fmla="*/ 0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0" h="518">
                <a:moveTo>
                  <a:pt x="51" y="0"/>
                </a:moveTo>
                <a:cubicBezTo>
                  <a:pt x="23" y="0"/>
                  <a:pt x="0" y="27"/>
                  <a:pt x="8" y="56"/>
                </a:cubicBezTo>
                <a:cubicBezTo>
                  <a:pt x="126" y="485"/>
                  <a:pt x="126" y="485"/>
                  <a:pt x="126" y="485"/>
                </a:cubicBezTo>
                <a:cubicBezTo>
                  <a:pt x="132" y="505"/>
                  <a:pt x="150" y="518"/>
                  <a:pt x="169" y="518"/>
                </a:cubicBezTo>
                <a:cubicBezTo>
                  <a:pt x="180" y="518"/>
                  <a:pt x="191" y="514"/>
                  <a:pt x="200" y="505"/>
                </a:cubicBezTo>
                <a:cubicBezTo>
                  <a:pt x="535" y="183"/>
                  <a:pt x="535" y="183"/>
                  <a:pt x="535" y="183"/>
                </a:cubicBezTo>
                <a:cubicBezTo>
                  <a:pt x="560" y="158"/>
                  <a:pt x="549" y="115"/>
                  <a:pt x="514" y="107"/>
                </a:cubicBezTo>
                <a:cubicBezTo>
                  <a:pt x="61" y="1"/>
                  <a:pt x="61" y="1"/>
                  <a:pt x="61" y="1"/>
                </a:cubicBezTo>
                <a:cubicBezTo>
                  <a:pt x="58" y="0"/>
                  <a:pt x="54" y="0"/>
                  <a:pt x="51" y="0"/>
                </a:cubicBezTo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994CAD0-B54E-46B4-974B-191FA1BFA63A}"/>
              </a:ext>
            </a:extLst>
          </p:cNvPr>
          <p:cNvGrpSpPr/>
          <p:nvPr/>
        </p:nvGrpSpPr>
        <p:grpSpPr>
          <a:xfrm>
            <a:off x="8780463" y="2408238"/>
            <a:ext cx="363538" cy="363538"/>
            <a:chOff x="8707996" y="2689225"/>
            <a:chExt cx="363538" cy="363538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1D9C5626-AFAA-4334-9214-3020D27D236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785783" y="2767013"/>
              <a:ext cx="207963" cy="207963"/>
            </a:xfrm>
            <a:custGeom>
              <a:avLst/>
              <a:gdLst>
                <a:gd name="T0" fmla="*/ 66 w 131"/>
                <a:gd name="T1" fmla="*/ 131 h 131"/>
                <a:gd name="T2" fmla="*/ 0 w 131"/>
                <a:gd name="T3" fmla="*/ 66 h 131"/>
                <a:gd name="T4" fmla="*/ 66 w 131"/>
                <a:gd name="T5" fmla="*/ 0 h 131"/>
                <a:gd name="T6" fmla="*/ 131 w 131"/>
                <a:gd name="T7" fmla="*/ 66 h 131"/>
                <a:gd name="T8" fmla="*/ 66 w 131"/>
                <a:gd name="T9" fmla="*/ 131 h 131"/>
                <a:gd name="T10" fmla="*/ 66 w 131"/>
                <a:gd name="T11" fmla="*/ 17 h 131"/>
                <a:gd name="T12" fmla="*/ 17 w 131"/>
                <a:gd name="T13" fmla="*/ 66 h 131"/>
                <a:gd name="T14" fmla="*/ 66 w 131"/>
                <a:gd name="T15" fmla="*/ 115 h 131"/>
                <a:gd name="T16" fmla="*/ 114 w 131"/>
                <a:gd name="T17" fmla="*/ 66 h 131"/>
                <a:gd name="T18" fmla="*/ 66 w 131"/>
                <a:gd name="T19" fmla="*/ 1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31">
                  <a:moveTo>
                    <a:pt x="66" y="131"/>
                  </a:moveTo>
                  <a:cubicBezTo>
                    <a:pt x="30" y="131"/>
                    <a:pt x="0" y="102"/>
                    <a:pt x="0" y="66"/>
                  </a:cubicBezTo>
                  <a:cubicBezTo>
                    <a:pt x="0" y="30"/>
                    <a:pt x="30" y="0"/>
                    <a:pt x="66" y="0"/>
                  </a:cubicBezTo>
                  <a:cubicBezTo>
                    <a:pt x="102" y="0"/>
                    <a:pt x="131" y="30"/>
                    <a:pt x="131" y="66"/>
                  </a:cubicBezTo>
                  <a:cubicBezTo>
                    <a:pt x="131" y="102"/>
                    <a:pt x="102" y="131"/>
                    <a:pt x="66" y="131"/>
                  </a:cubicBezTo>
                  <a:close/>
                  <a:moveTo>
                    <a:pt x="66" y="17"/>
                  </a:moveTo>
                  <a:cubicBezTo>
                    <a:pt x="39" y="17"/>
                    <a:pt x="17" y="39"/>
                    <a:pt x="17" y="66"/>
                  </a:cubicBezTo>
                  <a:cubicBezTo>
                    <a:pt x="17" y="93"/>
                    <a:pt x="39" y="115"/>
                    <a:pt x="66" y="115"/>
                  </a:cubicBezTo>
                  <a:cubicBezTo>
                    <a:pt x="93" y="115"/>
                    <a:pt x="114" y="93"/>
                    <a:pt x="114" y="66"/>
                  </a:cubicBezTo>
                  <a:cubicBezTo>
                    <a:pt x="114" y="39"/>
                    <a:pt x="93" y="17"/>
                    <a:pt x="66" y="17"/>
                  </a:cubicBezTo>
                  <a:close/>
                </a:path>
              </a:pathLst>
            </a:custGeom>
            <a:solidFill>
              <a:srgbClr val="7A6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902F2D37-C4C1-4EEF-825D-939C2D84916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707996" y="2689225"/>
              <a:ext cx="363538" cy="363538"/>
            </a:xfrm>
            <a:custGeom>
              <a:avLst/>
              <a:gdLst>
                <a:gd name="T0" fmla="*/ 115 w 229"/>
                <a:gd name="T1" fmla="*/ 221 h 229"/>
                <a:gd name="T2" fmla="*/ 8 w 229"/>
                <a:gd name="T3" fmla="*/ 115 h 229"/>
                <a:gd name="T4" fmla="*/ 115 w 229"/>
                <a:gd name="T5" fmla="*/ 9 h 229"/>
                <a:gd name="T6" fmla="*/ 221 w 229"/>
                <a:gd name="T7" fmla="*/ 115 h 229"/>
                <a:gd name="T8" fmla="*/ 115 w 229"/>
                <a:gd name="T9" fmla="*/ 221 h 229"/>
                <a:gd name="T10" fmla="*/ 115 w 229"/>
                <a:gd name="T11" fmla="*/ 0 h 229"/>
                <a:gd name="T12" fmla="*/ 0 w 229"/>
                <a:gd name="T13" fmla="*/ 115 h 229"/>
                <a:gd name="T14" fmla="*/ 115 w 229"/>
                <a:gd name="T15" fmla="*/ 229 h 229"/>
                <a:gd name="T16" fmla="*/ 229 w 229"/>
                <a:gd name="T17" fmla="*/ 115 h 229"/>
                <a:gd name="T18" fmla="*/ 115 w 229"/>
                <a:gd name="T1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229">
                  <a:moveTo>
                    <a:pt x="115" y="221"/>
                  </a:moveTo>
                  <a:cubicBezTo>
                    <a:pt x="56" y="221"/>
                    <a:pt x="8" y="173"/>
                    <a:pt x="8" y="115"/>
                  </a:cubicBezTo>
                  <a:cubicBezTo>
                    <a:pt x="8" y="56"/>
                    <a:pt x="56" y="9"/>
                    <a:pt x="115" y="9"/>
                  </a:cubicBezTo>
                  <a:cubicBezTo>
                    <a:pt x="173" y="9"/>
                    <a:pt x="221" y="56"/>
                    <a:pt x="221" y="115"/>
                  </a:cubicBezTo>
                  <a:cubicBezTo>
                    <a:pt x="221" y="173"/>
                    <a:pt x="173" y="221"/>
                    <a:pt x="115" y="221"/>
                  </a:cubicBezTo>
                  <a:moveTo>
                    <a:pt x="115" y="0"/>
                  </a:moveTo>
                  <a:cubicBezTo>
                    <a:pt x="52" y="0"/>
                    <a:pt x="0" y="52"/>
                    <a:pt x="0" y="115"/>
                  </a:cubicBezTo>
                  <a:cubicBezTo>
                    <a:pt x="0" y="178"/>
                    <a:pt x="52" y="229"/>
                    <a:pt x="115" y="229"/>
                  </a:cubicBezTo>
                  <a:cubicBezTo>
                    <a:pt x="178" y="229"/>
                    <a:pt x="229" y="178"/>
                    <a:pt x="229" y="115"/>
                  </a:cubicBezTo>
                  <a:cubicBezTo>
                    <a:pt x="229" y="52"/>
                    <a:pt x="178" y="0"/>
                    <a:pt x="115" y="0"/>
                  </a:cubicBezTo>
                </a:path>
              </a:pathLst>
            </a:custGeom>
            <a:solidFill>
              <a:srgbClr val="F1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标题 3">
            <a:extLst>
              <a:ext uri="{FF2B5EF4-FFF2-40B4-BE49-F238E27FC236}">
                <a16:creationId xmlns:a16="http://schemas.microsoft.com/office/drawing/2014/main" id="{6A42EBD8-A4DF-4554-9316-626B5902F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1" y="2050054"/>
            <a:ext cx="5067861" cy="1079905"/>
          </a:xfrm>
        </p:spPr>
        <p:txBody>
          <a:bodyPr>
            <a:noAutofit/>
          </a:bodyPr>
          <a:lstStyle/>
          <a:p>
            <a:r>
              <a:rPr lang="zh-CN" alt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测试计划和策略</a:t>
            </a:r>
          </a:p>
        </p:txBody>
      </p:sp>
      <p:sp>
        <p:nvSpPr>
          <p:cNvPr id="15" name="文本占位符 5">
            <a:extLst>
              <a:ext uri="{FF2B5EF4-FFF2-40B4-BE49-F238E27FC236}">
                <a16:creationId xmlns:a16="http://schemas.microsoft.com/office/drawing/2014/main" id="{73C427BB-77C3-42BA-B24A-0E487E09E0EF}"/>
              </a:ext>
            </a:extLst>
          </p:cNvPr>
          <p:cNvSpPr txBox="1">
            <a:spLocks/>
          </p:cNvSpPr>
          <p:nvPr/>
        </p:nvSpPr>
        <p:spPr>
          <a:xfrm>
            <a:off x="2517833" y="4565863"/>
            <a:ext cx="913724" cy="739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/>
              <a:t>G17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B26D745-D0DB-4109-AD9A-A1B703656A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609" y="3034461"/>
            <a:ext cx="1729022" cy="159415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5C6BCF5-5AEF-455A-A598-A7AD6DC0F5D3}"/>
              </a:ext>
            </a:extLst>
          </p:cNvPr>
          <p:cNvSpPr txBox="1"/>
          <p:nvPr/>
        </p:nvSpPr>
        <p:spPr>
          <a:xfrm>
            <a:off x="3509159" y="4744839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组长：陈传岭 制作：周泽鑫 组员：陈杰</a:t>
            </a:r>
          </a:p>
        </p:txBody>
      </p:sp>
    </p:spTree>
    <p:extLst>
      <p:ext uri="{BB962C8B-B14F-4D97-AF65-F5344CB8AC3E}">
        <p14:creationId xmlns:p14="http://schemas.microsoft.com/office/powerpoint/2010/main" val="318331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0">
            <a:extLst>
              <a:ext uri="{FF2B5EF4-FFF2-40B4-BE49-F238E27FC236}">
                <a16:creationId xmlns:a16="http://schemas.microsoft.com/office/drawing/2014/main" id="{BE696038-330D-4B01-8DF2-0AD5AA14E7A0}"/>
              </a:ext>
            </a:extLst>
          </p:cNvPr>
          <p:cNvSpPr>
            <a:spLocks/>
          </p:cNvSpPr>
          <p:nvPr/>
        </p:nvSpPr>
        <p:spPr bwMode="auto">
          <a:xfrm>
            <a:off x="6827838" y="-1588"/>
            <a:ext cx="2316163" cy="1389063"/>
          </a:xfrm>
          <a:custGeom>
            <a:avLst/>
            <a:gdLst>
              <a:gd name="T0" fmla="*/ 1458 w 1458"/>
              <a:gd name="T1" fmla="*/ 0 h 875"/>
              <a:gd name="T2" fmla="*/ 1447 w 1458"/>
              <a:gd name="T3" fmla="*/ 0 h 875"/>
              <a:gd name="T4" fmla="*/ 707 w 1458"/>
              <a:gd name="T5" fmla="*/ 778 h 875"/>
              <a:gd name="T6" fmla="*/ 500 w 1458"/>
              <a:gd name="T7" fmla="*/ 867 h 875"/>
              <a:gd name="T8" fmla="*/ 435 w 1458"/>
              <a:gd name="T9" fmla="*/ 860 h 875"/>
              <a:gd name="T10" fmla="*/ 225 w 1458"/>
              <a:gd name="T11" fmla="*/ 668 h 875"/>
              <a:gd name="T12" fmla="*/ 9 w 1458"/>
              <a:gd name="T13" fmla="*/ 0 h 875"/>
              <a:gd name="T14" fmla="*/ 0 w 1458"/>
              <a:gd name="T15" fmla="*/ 0 h 875"/>
              <a:gd name="T16" fmla="*/ 217 w 1458"/>
              <a:gd name="T17" fmla="*/ 670 h 875"/>
              <a:gd name="T18" fmla="*/ 433 w 1458"/>
              <a:gd name="T19" fmla="*/ 867 h 875"/>
              <a:gd name="T20" fmla="*/ 500 w 1458"/>
              <a:gd name="T21" fmla="*/ 875 h 875"/>
              <a:gd name="T22" fmla="*/ 713 w 1458"/>
              <a:gd name="T23" fmla="*/ 783 h 875"/>
              <a:gd name="T24" fmla="*/ 1458 w 1458"/>
              <a:gd name="T25" fmla="*/ 0 h 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8" h="875">
                <a:moveTo>
                  <a:pt x="1458" y="0"/>
                </a:moveTo>
                <a:cubicBezTo>
                  <a:pt x="1447" y="0"/>
                  <a:pt x="1447" y="0"/>
                  <a:pt x="1447" y="0"/>
                </a:cubicBezTo>
                <a:cubicBezTo>
                  <a:pt x="707" y="778"/>
                  <a:pt x="707" y="778"/>
                  <a:pt x="707" y="778"/>
                </a:cubicBezTo>
                <a:cubicBezTo>
                  <a:pt x="652" y="836"/>
                  <a:pt x="578" y="867"/>
                  <a:pt x="500" y="867"/>
                </a:cubicBezTo>
                <a:cubicBezTo>
                  <a:pt x="479" y="867"/>
                  <a:pt x="457" y="865"/>
                  <a:pt x="435" y="860"/>
                </a:cubicBezTo>
                <a:cubicBezTo>
                  <a:pt x="335" y="837"/>
                  <a:pt x="256" y="766"/>
                  <a:pt x="225" y="668"/>
                </a:cubicBez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0"/>
                  <a:pt x="0" y="0"/>
                </a:cubicBezTo>
                <a:cubicBezTo>
                  <a:pt x="217" y="670"/>
                  <a:pt x="217" y="670"/>
                  <a:pt x="217" y="670"/>
                </a:cubicBezTo>
                <a:cubicBezTo>
                  <a:pt x="250" y="771"/>
                  <a:pt x="330" y="844"/>
                  <a:pt x="433" y="867"/>
                </a:cubicBezTo>
                <a:cubicBezTo>
                  <a:pt x="455" y="872"/>
                  <a:pt x="478" y="875"/>
                  <a:pt x="500" y="875"/>
                </a:cubicBezTo>
                <a:cubicBezTo>
                  <a:pt x="580" y="875"/>
                  <a:pt x="656" y="843"/>
                  <a:pt x="713" y="783"/>
                </a:cubicBezTo>
                <a:cubicBezTo>
                  <a:pt x="1458" y="0"/>
                  <a:pt x="1458" y="0"/>
                  <a:pt x="1458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86">
            <a:extLst>
              <a:ext uri="{FF2B5EF4-FFF2-40B4-BE49-F238E27FC236}">
                <a16:creationId xmlns:a16="http://schemas.microsoft.com/office/drawing/2014/main" id="{073F9F53-3921-450D-ABD5-D5E78B008864}"/>
              </a:ext>
            </a:extLst>
          </p:cNvPr>
          <p:cNvSpPr>
            <a:spLocks/>
          </p:cNvSpPr>
          <p:nvPr/>
        </p:nvSpPr>
        <p:spPr bwMode="auto">
          <a:xfrm>
            <a:off x="8488363" y="1376363"/>
            <a:ext cx="3708400" cy="4933950"/>
          </a:xfrm>
          <a:custGeom>
            <a:avLst/>
            <a:gdLst>
              <a:gd name="T0" fmla="*/ 2403 w 2403"/>
              <a:gd name="T1" fmla="*/ 85 h 3200"/>
              <a:gd name="T2" fmla="*/ 2015 w 2403"/>
              <a:gd name="T3" fmla="*/ 125 h 3200"/>
              <a:gd name="T4" fmla="*/ 144 w 2403"/>
              <a:gd name="T5" fmla="*/ 2254 h 3200"/>
              <a:gd name="T6" fmla="*/ 295 w 2403"/>
              <a:gd name="T7" fmla="*/ 2722 h 3200"/>
              <a:gd name="T8" fmla="*/ 2403 w 2403"/>
              <a:gd name="T9" fmla="*/ 3200 h 3200"/>
              <a:gd name="T10" fmla="*/ 2403 w 2403"/>
              <a:gd name="T11" fmla="*/ 85 h 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3" h="3200">
                <a:moveTo>
                  <a:pt x="2403" y="85"/>
                </a:moveTo>
                <a:cubicBezTo>
                  <a:pt x="2290" y="0"/>
                  <a:pt x="2120" y="6"/>
                  <a:pt x="2015" y="125"/>
                </a:cubicBezTo>
                <a:cubicBezTo>
                  <a:pt x="144" y="2254"/>
                  <a:pt x="144" y="2254"/>
                  <a:pt x="144" y="2254"/>
                </a:cubicBezTo>
                <a:cubicBezTo>
                  <a:pt x="0" y="2417"/>
                  <a:pt x="84" y="2674"/>
                  <a:pt x="295" y="2722"/>
                </a:cubicBezTo>
                <a:cubicBezTo>
                  <a:pt x="2403" y="3200"/>
                  <a:pt x="2403" y="3200"/>
                  <a:pt x="2403" y="3200"/>
                </a:cubicBezTo>
                <a:lnTo>
                  <a:pt x="2403" y="85"/>
                </a:lnTo>
                <a:close/>
              </a:path>
            </a:pathLst>
          </a:custGeom>
          <a:solidFill>
            <a:srgbClr val="F2F8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2443B31-D379-4B20-A19E-66043C05F5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319080"/>
              </p:ext>
            </p:extLst>
          </p:nvPr>
        </p:nvGraphicFramePr>
        <p:xfrm>
          <a:off x="1053998" y="939055"/>
          <a:ext cx="10084004" cy="4979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3" imgW="7345822" imgH="3626994" progId="Visio.Drawing.15">
                  <p:embed/>
                </p:oleObj>
              </mc:Choice>
              <mc:Fallback>
                <p:oleObj name="Visio" r:id="rId3" imgW="7345822" imgH="3626994" progId="Visio.Drawing.15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D3E5CF5-EE49-47AE-8EE7-C8EB37F99A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3998" y="939055"/>
                        <a:ext cx="10084004" cy="49798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EBC6522B-6EF0-4C01-A136-16B8BBADF4FD}"/>
              </a:ext>
            </a:extLst>
          </p:cNvPr>
          <p:cNvSpPr/>
          <p:nvPr/>
        </p:nvSpPr>
        <p:spPr>
          <a:xfrm>
            <a:off x="1053998" y="6099141"/>
            <a:ext cx="2462200" cy="34879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E335B7FD-F844-49CF-B53D-0AA2EAAF2C39}"/>
              </a:ext>
            </a:extLst>
          </p:cNvPr>
          <p:cNvSpPr/>
          <p:nvPr/>
        </p:nvSpPr>
        <p:spPr>
          <a:xfrm rot="10800000">
            <a:off x="2479250" y="3428999"/>
            <a:ext cx="424206" cy="138574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93B18F-8187-4AF4-88DE-A4593CDD3CF2}"/>
              </a:ext>
            </a:extLst>
          </p:cNvPr>
          <p:cNvSpPr txBox="1"/>
          <p:nvPr/>
        </p:nvSpPr>
        <p:spPr>
          <a:xfrm>
            <a:off x="1053998" y="9390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层次方框图</a:t>
            </a:r>
          </a:p>
        </p:txBody>
      </p:sp>
    </p:spTree>
    <p:extLst>
      <p:ext uri="{BB962C8B-B14F-4D97-AF65-F5344CB8AC3E}">
        <p14:creationId xmlns:p14="http://schemas.microsoft.com/office/powerpoint/2010/main" val="57854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40">
            <a:extLst>
              <a:ext uri="{FF2B5EF4-FFF2-40B4-BE49-F238E27FC236}">
                <a16:creationId xmlns:a16="http://schemas.microsoft.com/office/drawing/2014/main" id="{74008052-80C3-45C5-8181-D5B3C41AFC54}"/>
              </a:ext>
            </a:extLst>
          </p:cNvPr>
          <p:cNvSpPr>
            <a:spLocks/>
          </p:cNvSpPr>
          <p:nvPr/>
        </p:nvSpPr>
        <p:spPr bwMode="auto">
          <a:xfrm>
            <a:off x="6827838" y="-1588"/>
            <a:ext cx="2316163" cy="1389063"/>
          </a:xfrm>
          <a:custGeom>
            <a:avLst/>
            <a:gdLst>
              <a:gd name="T0" fmla="*/ 1458 w 1458"/>
              <a:gd name="T1" fmla="*/ 0 h 875"/>
              <a:gd name="T2" fmla="*/ 1447 w 1458"/>
              <a:gd name="T3" fmla="*/ 0 h 875"/>
              <a:gd name="T4" fmla="*/ 707 w 1458"/>
              <a:gd name="T5" fmla="*/ 778 h 875"/>
              <a:gd name="T6" fmla="*/ 500 w 1458"/>
              <a:gd name="T7" fmla="*/ 867 h 875"/>
              <a:gd name="T8" fmla="*/ 435 w 1458"/>
              <a:gd name="T9" fmla="*/ 860 h 875"/>
              <a:gd name="T10" fmla="*/ 225 w 1458"/>
              <a:gd name="T11" fmla="*/ 668 h 875"/>
              <a:gd name="T12" fmla="*/ 9 w 1458"/>
              <a:gd name="T13" fmla="*/ 0 h 875"/>
              <a:gd name="T14" fmla="*/ 0 w 1458"/>
              <a:gd name="T15" fmla="*/ 0 h 875"/>
              <a:gd name="T16" fmla="*/ 217 w 1458"/>
              <a:gd name="T17" fmla="*/ 670 h 875"/>
              <a:gd name="T18" fmla="*/ 433 w 1458"/>
              <a:gd name="T19" fmla="*/ 867 h 875"/>
              <a:gd name="T20" fmla="*/ 500 w 1458"/>
              <a:gd name="T21" fmla="*/ 875 h 875"/>
              <a:gd name="T22" fmla="*/ 713 w 1458"/>
              <a:gd name="T23" fmla="*/ 783 h 875"/>
              <a:gd name="T24" fmla="*/ 1458 w 1458"/>
              <a:gd name="T25" fmla="*/ 0 h 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8" h="875">
                <a:moveTo>
                  <a:pt x="1458" y="0"/>
                </a:moveTo>
                <a:cubicBezTo>
                  <a:pt x="1447" y="0"/>
                  <a:pt x="1447" y="0"/>
                  <a:pt x="1447" y="0"/>
                </a:cubicBezTo>
                <a:cubicBezTo>
                  <a:pt x="707" y="778"/>
                  <a:pt x="707" y="778"/>
                  <a:pt x="707" y="778"/>
                </a:cubicBezTo>
                <a:cubicBezTo>
                  <a:pt x="652" y="836"/>
                  <a:pt x="578" y="867"/>
                  <a:pt x="500" y="867"/>
                </a:cubicBezTo>
                <a:cubicBezTo>
                  <a:pt x="479" y="867"/>
                  <a:pt x="457" y="865"/>
                  <a:pt x="435" y="860"/>
                </a:cubicBezTo>
                <a:cubicBezTo>
                  <a:pt x="335" y="837"/>
                  <a:pt x="256" y="766"/>
                  <a:pt x="225" y="668"/>
                </a:cubicBez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0"/>
                  <a:pt x="0" y="0"/>
                </a:cubicBezTo>
                <a:cubicBezTo>
                  <a:pt x="217" y="670"/>
                  <a:pt x="217" y="670"/>
                  <a:pt x="217" y="670"/>
                </a:cubicBezTo>
                <a:cubicBezTo>
                  <a:pt x="250" y="771"/>
                  <a:pt x="330" y="844"/>
                  <a:pt x="433" y="867"/>
                </a:cubicBezTo>
                <a:cubicBezTo>
                  <a:pt x="455" y="872"/>
                  <a:pt x="478" y="875"/>
                  <a:pt x="500" y="875"/>
                </a:cubicBezTo>
                <a:cubicBezTo>
                  <a:pt x="580" y="875"/>
                  <a:pt x="656" y="843"/>
                  <a:pt x="713" y="783"/>
                </a:cubicBezTo>
                <a:cubicBezTo>
                  <a:pt x="1458" y="0"/>
                  <a:pt x="1458" y="0"/>
                  <a:pt x="1458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23B1F13-9D02-4364-A0AD-02BDFFE5ED49}"/>
              </a:ext>
            </a:extLst>
          </p:cNvPr>
          <p:cNvGrpSpPr/>
          <p:nvPr/>
        </p:nvGrpSpPr>
        <p:grpSpPr>
          <a:xfrm>
            <a:off x="357071" y="425450"/>
            <a:ext cx="2994025" cy="3965575"/>
            <a:chOff x="341313" y="466725"/>
            <a:chExt cx="2994025" cy="3965575"/>
          </a:xfrm>
          <a:solidFill>
            <a:schemeClr val="accent1">
              <a:lumMod val="40000"/>
              <a:lumOff val="60000"/>
            </a:schemeClr>
          </a:solidFill>
        </p:grpSpPr>
        <p:pic>
          <p:nvPicPr>
            <p:cNvPr id="10" name="Picture 83">
              <a:extLst>
                <a:ext uri="{FF2B5EF4-FFF2-40B4-BE49-F238E27FC236}">
                  <a16:creationId xmlns:a16="http://schemas.microsoft.com/office/drawing/2014/main" id="{6007EDEB-1B8F-4086-89F4-0A603970AA4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313" y="466725"/>
              <a:ext cx="2994025" cy="3965575"/>
            </a:xfrm>
            <a:prstGeom prst="rect">
              <a:avLst/>
            </a:prstGeom>
            <a:grpFill/>
            <a:ln>
              <a:noFill/>
            </a:ln>
            <a:effectLst>
              <a:softEdge rad="12700"/>
            </a:effectLst>
          </p:spPr>
        </p:pic>
        <p:sp>
          <p:nvSpPr>
            <p:cNvPr id="11" name="Freeform 84">
              <a:extLst>
                <a:ext uri="{FF2B5EF4-FFF2-40B4-BE49-F238E27FC236}">
                  <a16:creationId xmlns:a16="http://schemas.microsoft.com/office/drawing/2014/main" id="{9A421784-8E37-46A0-AF64-FE1868C859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75" y="819150"/>
              <a:ext cx="2652713" cy="3225800"/>
            </a:xfrm>
            <a:custGeom>
              <a:avLst/>
              <a:gdLst>
                <a:gd name="T0" fmla="*/ 1524 w 1719"/>
                <a:gd name="T1" fmla="*/ 356 h 2092"/>
                <a:gd name="T2" fmla="*/ 0 w 1719"/>
                <a:gd name="T3" fmla="*/ 0 h 2092"/>
                <a:gd name="T4" fmla="*/ 0 w 1719"/>
                <a:gd name="T5" fmla="*/ 2062 h 2092"/>
                <a:gd name="T6" fmla="*/ 209 w 1719"/>
                <a:gd name="T7" fmla="*/ 2027 h 2092"/>
                <a:gd name="T8" fmla="*/ 1612 w 1719"/>
                <a:gd name="T9" fmla="*/ 675 h 2092"/>
                <a:gd name="T10" fmla="*/ 1524 w 1719"/>
                <a:gd name="T11" fmla="*/ 356 h 2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2092">
                  <a:moveTo>
                    <a:pt x="1524" y="35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62"/>
                    <a:pt x="0" y="2062"/>
                    <a:pt x="0" y="2062"/>
                  </a:cubicBezTo>
                  <a:cubicBezTo>
                    <a:pt x="67" y="2092"/>
                    <a:pt x="149" y="2084"/>
                    <a:pt x="209" y="2027"/>
                  </a:cubicBezTo>
                  <a:cubicBezTo>
                    <a:pt x="1612" y="675"/>
                    <a:pt x="1612" y="675"/>
                    <a:pt x="1612" y="675"/>
                  </a:cubicBezTo>
                  <a:cubicBezTo>
                    <a:pt x="1719" y="571"/>
                    <a:pt x="1669" y="390"/>
                    <a:pt x="1524" y="3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A924C52F-7DCF-400F-8002-3F89CFFAB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593" y="1886050"/>
            <a:ext cx="1181497" cy="34629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772E53B-B86F-4AE8-B08C-B0DE91303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060" y="3408971"/>
            <a:ext cx="435288" cy="4548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08DD555-A989-4115-9F6C-91DD7B683FAA}"/>
              </a:ext>
            </a:extLst>
          </p:cNvPr>
          <p:cNvSpPr txBox="1"/>
          <p:nvPr/>
        </p:nvSpPr>
        <p:spPr>
          <a:xfrm>
            <a:off x="2865749" y="43646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模块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3472B5-5881-4D74-957C-43FC65CA2820}"/>
              </a:ext>
            </a:extLst>
          </p:cNvPr>
          <p:cNvSpPr txBox="1"/>
          <p:nvPr/>
        </p:nvSpPr>
        <p:spPr>
          <a:xfrm>
            <a:off x="1534759" y="13197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子系统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7B4CD4-9E31-4140-92F2-4DA8372C24B6}"/>
              </a:ext>
            </a:extLst>
          </p:cNvPr>
          <p:cNvSpPr txBox="1"/>
          <p:nvPr/>
        </p:nvSpPr>
        <p:spPr>
          <a:xfrm>
            <a:off x="3954759" y="110430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模块测试计划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51FBEBC-1F9F-49D5-AADB-D2F23F2C7885}"/>
              </a:ext>
            </a:extLst>
          </p:cNvPr>
          <p:cNvSpPr txBox="1"/>
          <p:nvPr/>
        </p:nvSpPr>
        <p:spPr>
          <a:xfrm>
            <a:off x="4570312" y="1727480"/>
            <a:ext cx="68788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白盒测试</a:t>
            </a:r>
            <a:r>
              <a:rPr lang="zh-CN" altLang="en-US" dirty="0"/>
              <a:t>，根据该模块的流程，按照程序的算法一步步进行下去。</a:t>
            </a:r>
            <a:endParaRPr lang="en-US" altLang="zh-CN" dirty="0"/>
          </a:p>
          <a:p>
            <a:r>
              <a:rPr lang="zh-CN" altLang="en-US" dirty="0"/>
              <a:t>测试是否在会在规定的路径运行下产生错误。</a:t>
            </a:r>
            <a:endParaRPr lang="en-US" altLang="zh-CN" dirty="0"/>
          </a:p>
          <a:p>
            <a:r>
              <a:rPr lang="zh-CN" altLang="en-US" dirty="0"/>
              <a:t>将运行结果与既定的结果比较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比如游客查看书评</a:t>
            </a:r>
            <a:endParaRPr lang="en-US" altLang="zh-CN" dirty="0"/>
          </a:p>
          <a:p>
            <a:r>
              <a:rPr lang="zh-CN" altLang="en-US" dirty="0"/>
              <a:t>（主页面（不登录）→点击一本书籍→查看书评）</a:t>
            </a:r>
            <a:endParaRPr lang="en-US" altLang="zh-CN" dirty="0"/>
          </a:p>
          <a:p>
            <a:r>
              <a:rPr lang="zh-CN" altLang="en-US" dirty="0"/>
              <a:t>在这个情况下程序的出错情况。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042A763-75AB-4E8C-BE78-70737CEFA9E9}"/>
              </a:ext>
            </a:extLst>
          </p:cNvPr>
          <p:cNvSpPr txBox="1"/>
          <p:nvPr/>
        </p:nvSpPr>
        <p:spPr>
          <a:xfrm>
            <a:off x="4570312" y="4003675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对于游客</a:t>
            </a:r>
            <a:r>
              <a:rPr lang="zh-CN" altLang="en-US" b="1" dirty="0"/>
              <a:t>子系统</a:t>
            </a:r>
            <a:r>
              <a:rPr lang="zh-CN" altLang="en-US" dirty="0"/>
              <a:t>，内部也应该采用白盒测试方法，</a:t>
            </a:r>
            <a:endParaRPr lang="en-US" altLang="zh-CN" dirty="0"/>
          </a:p>
          <a:p>
            <a:r>
              <a:rPr lang="zh-CN" altLang="en-US" dirty="0"/>
              <a:t>运行在未登录情况下的游客能进行的所有操作。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16D4E7E-1BA5-421B-80FE-659E9A88F240}"/>
              </a:ext>
            </a:extLst>
          </p:cNvPr>
          <p:cNvSpPr txBox="1"/>
          <p:nvPr/>
        </p:nvSpPr>
        <p:spPr>
          <a:xfrm>
            <a:off x="4569599" y="511187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其余的模块和子系统基本采用相同测试方式。</a:t>
            </a:r>
          </a:p>
        </p:txBody>
      </p:sp>
    </p:spTree>
    <p:extLst>
      <p:ext uri="{BB962C8B-B14F-4D97-AF65-F5344CB8AC3E}">
        <p14:creationId xmlns:p14="http://schemas.microsoft.com/office/powerpoint/2010/main" val="316950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0">
            <a:extLst>
              <a:ext uri="{FF2B5EF4-FFF2-40B4-BE49-F238E27FC236}">
                <a16:creationId xmlns:a16="http://schemas.microsoft.com/office/drawing/2014/main" id="{DA486796-3ADD-402F-8C44-7B61A5C53D68}"/>
              </a:ext>
            </a:extLst>
          </p:cNvPr>
          <p:cNvSpPr>
            <a:spLocks/>
          </p:cNvSpPr>
          <p:nvPr/>
        </p:nvSpPr>
        <p:spPr bwMode="auto">
          <a:xfrm>
            <a:off x="6827838" y="-1588"/>
            <a:ext cx="2316163" cy="1389063"/>
          </a:xfrm>
          <a:custGeom>
            <a:avLst/>
            <a:gdLst>
              <a:gd name="T0" fmla="*/ 1458 w 1458"/>
              <a:gd name="T1" fmla="*/ 0 h 875"/>
              <a:gd name="T2" fmla="*/ 1447 w 1458"/>
              <a:gd name="T3" fmla="*/ 0 h 875"/>
              <a:gd name="T4" fmla="*/ 707 w 1458"/>
              <a:gd name="T5" fmla="*/ 778 h 875"/>
              <a:gd name="T6" fmla="*/ 500 w 1458"/>
              <a:gd name="T7" fmla="*/ 867 h 875"/>
              <a:gd name="T8" fmla="*/ 435 w 1458"/>
              <a:gd name="T9" fmla="*/ 860 h 875"/>
              <a:gd name="T10" fmla="*/ 225 w 1458"/>
              <a:gd name="T11" fmla="*/ 668 h 875"/>
              <a:gd name="T12" fmla="*/ 9 w 1458"/>
              <a:gd name="T13" fmla="*/ 0 h 875"/>
              <a:gd name="T14" fmla="*/ 0 w 1458"/>
              <a:gd name="T15" fmla="*/ 0 h 875"/>
              <a:gd name="T16" fmla="*/ 217 w 1458"/>
              <a:gd name="T17" fmla="*/ 670 h 875"/>
              <a:gd name="T18" fmla="*/ 433 w 1458"/>
              <a:gd name="T19" fmla="*/ 867 h 875"/>
              <a:gd name="T20" fmla="*/ 500 w 1458"/>
              <a:gd name="T21" fmla="*/ 875 h 875"/>
              <a:gd name="T22" fmla="*/ 713 w 1458"/>
              <a:gd name="T23" fmla="*/ 783 h 875"/>
              <a:gd name="T24" fmla="*/ 1458 w 1458"/>
              <a:gd name="T25" fmla="*/ 0 h 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8" h="875">
                <a:moveTo>
                  <a:pt x="1458" y="0"/>
                </a:moveTo>
                <a:cubicBezTo>
                  <a:pt x="1447" y="0"/>
                  <a:pt x="1447" y="0"/>
                  <a:pt x="1447" y="0"/>
                </a:cubicBezTo>
                <a:cubicBezTo>
                  <a:pt x="707" y="778"/>
                  <a:pt x="707" y="778"/>
                  <a:pt x="707" y="778"/>
                </a:cubicBezTo>
                <a:cubicBezTo>
                  <a:pt x="652" y="836"/>
                  <a:pt x="578" y="867"/>
                  <a:pt x="500" y="867"/>
                </a:cubicBezTo>
                <a:cubicBezTo>
                  <a:pt x="479" y="867"/>
                  <a:pt x="457" y="865"/>
                  <a:pt x="435" y="860"/>
                </a:cubicBezTo>
                <a:cubicBezTo>
                  <a:pt x="335" y="837"/>
                  <a:pt x="256" y="766"/>
                  <a:pt x="225" y="668"/>
                </a:cubicBez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0"/>
                  <a:pt x="0" y="0"/>
                </a:cubicBezTo>
                <a:cubicBezTo>
                  <a:pt x="217" y="670"/>
                  <a:pt x="217" y="670"/>
                  <a:pt x="217" y="670"/>
                </a:cubicBezTo>
                <a:cubicBezTo>
                  <a:pt x="250" y="771"/>
                  <a:pt x="330" y="844"/>
                  <a:pt x="433" y="867"/>
                </a:cubicBezTo>
                <a:cubicBezTo>
                  <a:pt x="455" y="872"/>
                  <a:pt x="478" y="875"/>
                  <a:pt x="500" y="875"/>
                </a:cubicBezTo>
                <a:cubicBezTo>
                  <a:pt x="580" y="875"/>
                  <a:pt x="656" y="843"/>
                  <a:pt x="713" y="783"/>
                </a:cubicBezTo>
                <a:cubicBezTo>
                  <a:pt x="1458" y="0"/>
                  <a:pt x="1458" y="0"/>
                  <a:pt x="1458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Freeform 30">
            <a:extLst>
              <a:ext uri="{FF2B5EF4-FFF2-40B4-BE49-F238E27FC236}">
                <a16:creationId xmlns:a16="http://schemas.microsoft.com/office/drawing/2014/main" id="{A3656A94-6867-43DD-B038-DBAF1AB6F4E7}"/>
              </a:ext>
            </a:extLst>
          </p:cNvPr>
          <p:cNvSpPr>
            <a:spLocks/>
          </p:cNvSpPr>
          <p:nvPr/>
        </p:nvSpPr>
        <p:spPr bwMode="auto">
          <a:xfrm>
            <a:off x="850262" y="4015344"/>
            <a:ext cx="1927225" cy="1803400"/>
          </a:xfrm>
          <a:custGeom>
            <a:avLst/>
            <a:gdLst>
              <a:gd name="T0" fmla="*/ 804 w 1294"/>
              <a:gd name="T1" fmla="*/ 0 h 1211"/>
              <a:gd name="T2" fmla="*/ 726 w 1294"/>
              <a:gd name="T3" fmla="*/ 35 h 1211"/>
              <a:gd name="T4" fmla="*/ 51 w 1294"/>
              <a:gd name="T5" fmla="*/ 803 h 1211"/>
              <a:gd name="T6" fmla="*/ 106 w 1294"/>
              <a:gd name="T7" fmla="*/ 972 h 1211"/>
              <a:gd name="T8" fmla="*/ 1149 w 1294"/>
              <a:gd name="T9" fmla="*/ 1208 h 1211"/>
              <a:gd name="T10" fmla="*/ 1173 w 1294"/>
              <a:gd name="T11" fmla="*/ 1211 h 1211"/>
              <a:gd name="T12" fmla="*/ 1269 w 1294"/>
              <a:gd name="T13" fmla="*/ 1072 h 1211"/>
              <a:gd name="T14" fmla="*/ 901 w 1294"/>
              <a:gd name="T15" fmla="*/ 67 h 1211"/>
              <a:gd name="T16" fmla="*/ 804 w 1294"/>
              <a:gd name="T17" fmla="*/ 0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4" h="1211">
                <a:moveTo>
                  <a:pt x="804" y="0"/>
                </a:moveTo>
                <a:cubicBezTo>
                  <a:pt x="776" y="0"/>
                  <a:pt x="747" y="11"/>
                  <a:pt x="726" y="35"/>
                </a:cubicBezTo>
                <a:cubicBezTo>
                  <a:pt x="51" y="803"/>
                  <a:pt x="51" y="803"/>
                  <a:pt x="51" y="803"/>
                </a:cubicBezTo>
                <a:cubicBezTo>
                  <a:pt x="0" y="862"/>
                  <a:pt x="30" y="954"/>
                  <a:pt x="106" y="972"/>
                </a:cubicBezTo>
                <a:cubicBezTo>
                  <a:pt x="1149" y="1208"/>
                  <a:pt x="1149" y="1208"/>
                  <a:pt x="1149" y="1208"/>
                </a:cubicBezTo>
                <a:cubicBezTo>
                  <a:pt x="1157" y="1210"/>
                  <a:pt x="1165" y="1211"/>
                  <a:pt x="1173" y="1211"/>
                </a:cubicBezTo>
                <a:cubicBezTo>
                  <a:pt x="1242" y="1211"/>
                  <a:pt x="1294" y="1141"/>
                  <a:pt x="1269" y="1072"/>
                </a:cubicBezTo>
                <a:cubicBezTo>
                  <a:pt x="901" y="67"/>
                  <a:pt x="901" y="67"/>
                  <a:pt x="901" y="67"/>
                </a:cubicBezTo>
                <a:cubicBezTo>
                  <a:pt x="885" y="24"/>
                  <a:pt x="845" y="0"/>
                  <a:pt x="804" y="0"/>
                </a:cubicBezTo>
              </a:path>
            </a:pathLst>
          </a:cu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FBE9D5-F8B5-40E5-943D-9E906FCB32FE}"/>
              </a:ext>
            </a:extLst>
          </p:cNvPr>
          <p:cNvSpPr txBox="1"/>
          <p:nvPr/>
        </p:nvSpPr>
        <p:spPr>
          <a:xfrm>
            <a:off x="1733267" y="1688494"/>
            <a:ext cx="895629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我们将上述的测试过程称作开发内部测试，也就是由开发人员自己测试自己的产品。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当这个过程结束之后，也就是规定情况下基本无大问题。</a:t>
            </a:r>
            <a:endParaRPr lang="en-US" altLang="zh-CN" dirty="0"/>
          </a:p>
          <a:p>
            <a:r>
              <a:rPr lang="zh-CN" altLang="en-US" dirty="0"/>
              <a:t>我们会</a:t>
            </a:r>
            <a:r>
              <a:rPr lang="zh-CN" altLang="en-US" b="1" dirty="0"/>
              <a:t>寻找其他未参与开发的人员</a:t>
            </a:r>
            <a:r>
              <a:rPr lang="zh-CN" altLang="en-US" dirty="0"/>
              <a:t>来进行测试，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相当于</a:t>
            </a:r>
            <a:r>
              <a:rPr lang="zh-CN" altLang="en-US" b="1" dirty="0"/>
              <a:t>黑盒测试。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dirty="0"/>
              <a:t>对于用户来说，他们不关心程序和算法，只关心怎么实现，</a:t>
            </a:r>
            <a:endParaRPr lang="en-US" altLang="zh-CN" dirty="0"/>
          </a:p>
          <a:p>
            <a:r>
              <a:rPr lang="zh-CN" altLang="en-US" dirty="0"/>
              <a:t>以及使用时会出现怎么样的问题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比如用户可能会在登陆情况下，退出登录并进行一系列操作。或者在未完成一项操作时</a:t>
            </a:r>
            <a:endParaRPr lang="en-US" altLang="zh-CN" dirty="0"/>
          </a:p>
          <a:p>
            <a:r>
              <a:rPr lang="zh-CN" altLang="en-US" dirty="0"/>
              <a:t>停止，取消，去做另一件事。</a:t>
            </a:r>
            <a:endParaRPr lang="en-US" altLang="zh-CN" dirty="0"/>
          </a:p>
          <a:p>
            <a:r>
              <a:rPr lang="zh-CN" altLang="en-US" dirty="0"/>
              <a:t>这就需要对程序进行大量改善。</a:t>
            </a:r>
          </a:p>
        </p:txBody>
      </p:sp>
    </p:spTree>
    <p:extLst>
      <p:ext uri="{BB962C8B-B14F-4D97-AF65-F5344CB8AC3E}">
        <p14:creationId xmlns:p14="http://schemas.microsoft.com/office/powerpoint/2010/main" val="331750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40">
            <a:extLst>
              <a:ext uri="{FF2B5EF4-FFF2-40B4-BE49-F238E27FC236}">
                <a16:creationId xmlns:a16="http://schemas.microsoft.com/office/drawing/2014/main" id="{FBE0FFF3-0F74-4B48-ADCD-4244A2881AD6}"/>
              </a:ext>
            </a:extLst>
          </p:cNvPr>
          <p:cNvSpPr>
            <a:spLocks/>
          </p:cNvSpPr>
          <p:nvPr/>
        </p:nvSpPr>
        <p:spPr bwMode="auto">
          <a:xfrm>
            <a:off x="6827838" y="-1588"/>
            <a:ext cx="2316163" cy="1389063"/>
          </a:xfrm>
          <a:custGeom>
            <a:avLst/>
            <a:gdLst>
              <a:gd name="T0" fmla="*/ 1458 w 1458"/>
              <a:gd name="T1" fmla="*/ 0 h 875"/>
              <a:gd name="T2" fmla="*/ 1447 w 1458"/>
              <a:gd name="T3" fmla="*/ 0 h 875"/>
              <a:gd name="T4" fmla="*/ 707 w 1458"/>
              <a:gd name="T5" fmla="*/ 778 h 875"/>
              <a:gd name="T6" fmla="*/ 500 w 1458"/>
              <a:gd name="T7" fmla="*/ 867 h 875"/>
              <a:gd name="T8" fmla="*/ 435 w 1458"/>
              <a:gd name="T9" fmla="*/ 860 h 875"/>
              <a:gd name="T10" fmla="*/ 225 w 1458"/>
              <a:gd name="T11" fmla="*/ 668 h 875"/>
              <a:gd name="T12" fmla="*/ 9 w 1458"/>
              <a:gd name="T13" fmla="*/ 0 h 875"/>
              <a:gd name="T14" fmla="*/ 0 w 1458"/>
              <a:gd name="T15" fmla="*/ 0 h 875"/>
              <a:gd name="T16" fmla="*/ 217 w 1458"/>
              <a:gd name="T17" fmla="*/ 670 h 875"/>
              <a:gd name="T18" fmla="*/ 433 w 1458"/>
              <a:gd name="T19" fmla="*/ 867 h 875"/>
              <a:gd name="T20" fmla="*/ 500 w 1458"/>
              <a:gd name="T21" fmla="*/ 875 h 875"/>
              <a:gd name="T22" fmla="*/ 713 w 1458"/>
              <a:gd name="T23" fmla="*/ 783 h 875"/>
              <a:gd name="T24" fmla="*/ 1458 w 1458"/>
              <a:gd name="T25" fmla="*/ 0 h 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8" h="875">
                <a:moveTo>
                  <a:pt x="1458" y="0"/>
                </a:moveTo>
                <a:cubicBezTo>
                  <a:pt x="1447" y="0"/>
                  <a:pt x="1447" y="0"/>
                  <a:pt x="1447" y="0"/>
                </a:cubicBezTo>
                <a:cubicBezTo>
                  <a:pt x="707" y="778"/>
                  <a:pt x="707" y="778"/>
                  <a:pt x="707" y="778"/>
                </a:cubicBezTo>
                <a:cubicBezTo>
                  <a:pt x="652" y="836"/>
                  <a:pt x="578" y="867"/>
                  <a:pt x="500" y="867"/>
                </a:cubicBezTo>
                <a:cubicBezTo>
                  <a:pt x="479" y="867"/>
                  <a:pt x="457" y="865"/>
                  <a:pt x="435" y="860"/>
                </a:cubicBezTo>
                <a:cubicBezTo>
                  <a:pt x="335" y="837"/>
                  <a:pt x="256" y="766"/>
                  <a:pt x="225" y="668"/>
                </a:cubicBez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0"/>
                  <a:pt x="0" y="0"/>
                </a:cubicBezTo>
                <a:cubicBezTo>
                  <a:pt x="217" y="670"/>
                  <a:pt x="217" y="670"/>
                  <a:pt x="217" y="670"/>
                </a:cubicBezTo>
                <a:cubicBezTo>
                  <a:pt x="250" y="771"/>
                  <a:pt x="330" y="844"/>
                  <a:pt x="433" y="867"/>
                </a:cubicBezTo>
                <a:cubicBezTo>
                  <a:pt x="455" y="872"/>
                  <a:pt x="478" y="875"/>
                  <a:pt x="500" y="875"/>
                </a:cubicBezTo>
                <a:cubicBezTo>
                  <a:pt x="580" y="875"/>
                  <a:pt x="656" y="843"/>
                  <a:pt x="713" y="783"/>
                </a:cubicBezTo>
                <a:cubicBezTo>
                  <a:pt x="1458" y="0"/>
                  <a:pt x="1458" y="0"/>
                  <a:pt x="1458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75CCAF1-132A-4142-91DA-6CA9B2E19ACF}"/>
              </a:ext>
            </a:extLst>
          </p:cNvPr>
          <p:cNvGrpSpPr/>
          <p:nvPr/>
        </p:nvGrpSpPr>
        <p:grpSpPr>
          <a:xfrm>
            <a:off x="357071" y="425450"/>
            <a:ext cx="2994025" cy="3965575"/>
            <a:chOff x="341313" y="466725"/>
            <a:chExt cx="2994025" cy="3965575"/>
          </a:xfrm>
        </p:grpSpPr>
        <p:pic>
          <p:nvPicPr>
            <p:cNvPr id="5" name="Picture 83">
              <a:extLst>
                <a:ext uri="{FF2B5EF4-FFF2-40B4-BE49-F238E27FC236}">
                  <a16:creationId xmlns:a16="http://schemas.microsoft.com/office/drawing/2014/main" id="{5032880F-3B3C-46F4-9D67-DEF5F16CD1A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313" y="466725"/>
              <a:ext cx="2994025" cy="39655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softEdge rad="12700"/>
            </a:effectLst>
          </p:spPr>
        </p:pic>
        <p:sp>
          <p:nvSpPr>
            <p:cNvPr id="6" name="Freeform 84">
              <a:extLst>
                <a:ext uri="{FF2B5EF4-FFF2-40B4-BE49-F238E27FC236}">
                  <a16:creationId xmlns:a16="http://schemas.microsoft.com/office/drawing/2014/main" id="{E5B0FA94-6527-4B5E-BBFE-437588846C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75" y="819150"/>
              <a:ext cx="2652713" cy="3225800"/>
            </a:xfrm>
            <a:custGeom>
              <a:avLst/>
              <a:gdLst>
                <a:gd name="T0" fmla="*/ 1524 w 1719"/>
                <a:gd name="T1" fmla="*/ 356 h 2092"/>
                <a:gd name="T2" fmla="*/ 0 w 1719"/>
                <a:gd name="T3" fmla="*/ 0 h 2092"/>
                <a:gd name="T4" fmla="*/ 0 w 1719"/>
                <a:gd name="T5" fmla="*/ 2062 h 2092"/>
                <a:gd name="T6" fmla="*/ 209 w 1719"/>
                <a:gd name="T7" fmla="*/ 2027 h 2092"/>
                <a:gd name="T8" fmla="*/ 1612 w 1719"/>
                <a:gd name="T9" fmla="*/ 675 h 2092"/>
                <a:gd name="T10" fmla="*/ 1524 w 1719"/>
                <a:gd name="T11" fmla="*/ 356 h 2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2092">
                  <a:moveTo>
                    <a:pt x="1524" y="35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62"/>
                    <a:pt x="0" y="2062"/>
                    <a:pt x="0" y="2062"/>
                  </a:cubicBezTo>
                  <a:cubicBezTo>
                    <a:pt x="67" y="2092"/>
                    <a:pt x="149" y="2084"/>
                    <a:pt x="209" y="2027"/>
                  </a:cubicBezTo>
                  <a:cubicBezTo>
                    <a:pt x="1612" y="675"/>
                    <a:pt x="1612" y="675"/>
                    <a:pt x="1612" y="675"/>
                  </a:cubicBezTo>
                  <a:cubicBezTo>
                    <a:pt x="1719" y="571"/>
                    <a:pt x="1669" y="390"/>
                    <a:pt x="1524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" name="Freeform 86">
            <a:extLst>
              <a:ext uri="{FF2B5EF4-FFF2-40B4-BE49-F238E27FC236}">
                <a16:creationId xmlns:a16="http://schemas.microsoft.com/office/drawing/2014/main" id="{72B0A6A3-F0F2-46B2-9B90-D20CC15B5F2C}"/>
              </a:ext>
            </a:extLst>
          </p:cNvPr>
          <p:cNvSpPr>
            <a:spLocks/>
          </p:cNvSpPr>
          <p:nvPr/>
        </p:nvSpPr>
        <p:spPr bwMode="auto">
          <a:xfrm>
            <a:off x="8488363" y="1376363"/>
            <a:ext cx="3708400" cy="4933950"/>
          </a:xfrm>
          <a:custGeom>
            <a:avLst/>
            <a:gdLst>
              <a:gd name="T0" fmla="*/ 2403 w 2403"/>
              <a:gd name="T1" fmla="*/ 85 h 3200"/>
              <a:gd name="T2" fmla="*/ 2015 w 2403"/>
              <a:gd name="T3" fmla="*/ 125 h 3200"/>
              <a:gd name="T4" fmla="*/ 144 w 2403"/>
              <a:gd name="T5" fmla="*/ 2254 h 3200"/>
              <a:gd name="T6" fmla="*/ 295 w 2403"/>
              <a:gd name="T7" fmla="*/ 2722 h 3200"/>
              <a:gd name="T8" fmla="*/ 2403 w 2403"/>
              <a:gd name="T9" fmla="*/ 3200 h 3200"/>
              <a:gd name="T10" fmla="*/ 2403 w 2403"/>
              <a:gd name="T11" fmla="*/ 85 h 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3" h="3200">
                <a:moveTo>
                  <a:pt x="2403" y="85"/>
                </a:moveTo>
                <a:cubicBezTo>
                  <a:pt x="2290" y="0"/>
                  <a:pt x="2120" y="6"/>
                  <a:pt x="2015" y="125"/>
                </a:cubicBezTo>
                <a:cubicBezTo>
                  <a:pt x="144" y="2254"/>
                  <a:pt x="144" y="2254"/>
                  <a:pt x="144" y="2254"/>
                </a:cubicBezTo>
                <a:cubicBezTo>
                  <a:pt x="0" y="2417"/>
                  <a:pt x="84" y="2674"/>
                  <a:pt x="295" y="2722"/>
                </a:cubicBezTo>
                <a:cubicBezTo>
                  <a:pt x="2403" y="3200"/>
                  <a:pt x="2403" y="3200"/>
                  <a:pt x="2403" y="3200"/>
                </a:cubicBezTo>
                <a:lnTo>
                  <a:pt x="2403" y="85"/>
                </a:lnTo>
                <a:close/>
              </a:path>
            </a:pathLst>
          </a:custGeom>
          <a:solidFill>
            <a:srgbClr val="F2F8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30">
            <a:extLst>
              <a:ext uri="{FF2B5EF4-FFF2-40B4-BE49-F238E27FC236}">
                <a16:creationId xmlns:a16="http://schemas.microsoft.com/office/drawing/2014/main" id="{9C4BE500-53EF-414A-9E93-1B52F05A16E4}"/>
              </a:ext>
            </a:extLst>
          </p:cNvPr>
          <p:cNvSpPr>
            <a:spLocks/>
          </p:cNvSpPr>
          <p:nvPr/>
        </p:nvSpPr>
        <p:spPr bwMode="auto">
          <a:xfrm>
            <a:off x="8561388" y="2544763"/>
            <a:ext cx="1927225" cy="1803400"/>
          </a:xfrm>
          <a:custGeom>
            <a:avLst/>
            <a:gdLst>
              <a:gd name="T0" fmla="*/ 804 w 1294"/>
              <a:gd name="T1" fmla="*/ 0 h 1211"/>
              <a:gd name="T2" fmla="*/ 726 w 1294"/>
              <a:gd name="T3" fmla="*/ 35 h 1211"/>
              <a:gd name="T4" fmla="*/ 51 w 1294"/>
              <a:gd name="T5" fmla="*/ 803 h 1211"/>
              <a:gd name="T6" fmla="*/ 106 w 1294"/>
              <a:gd name="T7" fmla="*/ 972 h 1211"/>
              <a:gd name="T8" fmla="*/ 1149 w 1294"/>
              <a:gd name="T9" fmla="*/ 1208 h 1211"/>
              <a:gd name="T10" fmla="*/ 1173 w 1294"/>
              <a:gd name="T11" fmla="*/ 1211 h 1211"/>
              <a:gd name="T12" fmla="*/ 1269 w 1294"/>
              <a:gd name="T13" fmla="*/ 1072 h 1211"/>
              <a:gd name="T14" fmla="*/ 901 w 1294"/>
              <a:gd name="T15" fmla="*/ 67 h 1211"/>
              <a:gd name="T16" fmla="*/ 804 w 1294"/>
              <a:gd name="T17" fmla="*/ 0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4" h="1211">
                <a:moveTo>
                  <a:pt x="804" y="0"/>
                </a:moveTo>
                <a:cubicBezTo>
                  <a:pt x="776" y="0"/>
                  <a:pt x="747" y="11"/>
                  <a:pt x="726" y="35"/>
                </a:cubicBezTo>
                <a:cubicBezTo>
                  <a:pt x="51" y="803"/>
                  <a:pt x="51" y="803"/>
                  <a:pt x="51" y="803"/>
                </a:cubicBezTo>
                <a:cubicBezTo>
                  <a:pt x="0" y="862"/>
                  <a:pt x="30" y="954"/>
                  <a:pt x="106" y="972"/>
                </a:cubicBezTo>
                <a:cubicBezTo>
                  <a:pt x="1149" y="1208"/>
                  <a:pt x="1149" y="1208"/>
                  <a:pt x="1149" y="1208"/>
                </a:cubicBezTo>
                <a:cubicBezTo>
                  <a:pt x="1157" y="1210"/>
                  <a:pt x="1165" y="1211"/>
                  <a:pt x="1173" y="1211"/>
                </a:cubicBezTo>
                <a:cubicBezTo>
                  <a:pt x="1242" y="1211"/>
                  <a:pt x="1294" y="1141"/>
                  <a:pt x="1269" y="1072"/>
                </a:cubicBezTo>
                <a:cubicBezTo>
                  <a:pt x="901" y="67"/>
                  <a:pt x="901" y="67"/>
                  <a:pt x="901" y="67"/>
                </a:cubicBezTo>
                <a:cubicBezTo>
                  <a:pt x="885" y="24"/>
                  <a:pt x="845" y="0"/>
                  <a:pt x="804" y="0"/>
                </a:cubicBezTo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DD06215A-7CD1-4635-9975-2F7569C28F56}"/>
              </a:ext>
            </a:extLst>
          </p:cNvPr>
          <p:cNvSpPr>
            <a:spLocks/>
          </p:cNvSpPr>
          <p:nvPr/>
        </p:nvSpPr>
        <p:spPr bwMode="auto">
          <a:xfrm>
            <a:off x="1908176" y="1879600"/>
            <a:ext cx="835025" cy="771525"/>
          </a:xfrm>
          <a:custGeom>
            <a:avLst/>
            <a:gdLst>
              <a:gd name="T0" fmla="*/ 51 w 560"/>
              <a:gd name="T1" fmla="*/ 0 h 518"/>
              <a:gd name="T2" fmla="*/ 8 w 560"/>
              <a:gd name="T3" fmla="*/ 56 h 518"/>
              <a:gd name="T4" fmla="*/ 126 w 560"/>
              <a:gd name="T5" fmla="*/ 485 h 518"/>
              <a:gd name="T6" fmla="*/ 169 w 560"/>
              <a:gd name="T7" fmla="*/ 518 h 518"/>
              <a:gd name="T8" fmla="*/ 200 w 560"/>
              <a:gd name="T9" fmla="*/ 505 h 518"/>
              <a:gd name="T10" fmla="*/ 535 w 560"/>
              <a:gd name="T11" fmla="*/ 183 h 518"/>
              <a:gd name="T12" fmla="*/ 514 w 560"/>
              <a:gd name="T13" fmla="*/ 107 h 518"/>
              <a:gd name="T14" fmla="*/ 61 w 560"/>
              <a:gd name="T15" fmla="*/ 1 h 518"/>
              <a:gd name="T16" fmla="*/ 51 w 560"/>
              <a:gd name="T17" fmla="*/ 0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0" h="518">
                <a:moveTo>
                  <a:pt x="51" y="0"/>
                </a:moveTo>
                <a:cubicBezTo>
                  <a:pt x="23" y="0"/>
                  <a:pt x="0" y="27"/>
                  <a:pt x="8" y="56"/>
                </a:cubicBezTo>
                <a:cubicBezTo>
                  <a:pt x="126" y="485"/>
                  <a:pt x="126" y="485"/>
                  <a:pt x="126" y="485"/>
                </a:cubicBezTo>
                <a:cubicBezTo>
                  <a:pt x="132" y="505"/>
                  <a:pt x="150" y="518"/>
                  <a:pt x="169" y="518"/>
                </a:cubicBezTo>
                <a:cubicBezTo>
                  <a:pt x="180" y="518"/>
                  <a:pt x="191" y="514"/>
                  <a:pt x="200" y="505"/>
                </a:cubicBezTo>
                <a:cubicBezTo>
                  <a:pt x="535" y="183"/>
                  <a:pt x="535" y="183"/>
                  <a:pt x="535" y="183"/>
                </a:cubicBezTo>
                <a:cubicBezTo>
                  <a:pt x="560" y="158"/>
                  <a:pt x="549" y="115"/>
                  <a:pt x="514" y="107"/>
                </a:cubicBezTo>
                <a:cubicBezTo>
                  <a:pt x="61" y="1"/>
                  <a:pt x="61" y="1"/>
                  <a:pt x="61" y="1"/>
                </a:cubicBezTo>
                <a:cubicBezTo>
                  <a:pt x="58" y="0"/>
                  <a:pt x="54" y="0"/>
                  <a:pt x="51" y="0"/>
                </a:cubicBezTo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FB1D824-2402-430D-B806-A1D7A023D1F8}"/>
              </a:ext>
            </a:extLst>
          </p:cNvPr>
          <p:cNvSpPr txBox="1"/>
          <p:nvPr/>
        </p:nvSpPr>
        <p:spPr>
          <a:xfrm>
            <a:off x="3351096" y="3077131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此上为我们小组大致的测试计划和策略。</a:t>
            </a:r>
          </a:p>
        </p:txBody>
      </p:sp>
    </p:spTree>
    <p:extLst>
      <p:ext uri="{BB962C8B-B14F-4D97-AF65-F5344CB8AC3E}">
        <p14:creationId xmlns:p14="http://schemas.microsoft.com/office/powerpoint/2010/main" val="34203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261</Words>
  <Application>Microsoft Office PowerPoint</Application>
  <PresentationFormat>宽屏</PresentationFormat>
  <Paragraphs>31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Microsoft Visio 绘图</vt:lpstr>
      <vt:lpstr>测试计划和策略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测试计划和策略</dc:title>
  <dc:creator>周 泽鑫</dc:creator>
  <cp:lastModifiedBy>周 泽鑫</cp:lastModifiedBy>
  <cp:revision>10</cp:revision>
  <dcterms:created xsi:type="dcterms:W3CDTF">2019-05-14T00:20:21Z</dcterms:created>
  <dcterms:modified xsi:type="dcterms:W3CDTF">2019-05-14T00:47:14Z</dcterms:modified>
</cp:coreProperties>
</file>