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6" r:id="rId5"/>
    <p:sldId id="268" r:id="rId6"/>
    <p:sldId id="267" r:id="rId7"/>
    <p:sldId id="259" r:id="rId8"/>
    <p:sldId id="272" r:id="rId9"/>
    <p:sldId id="273" r:id="rId10"/>
    <p:sldId id="269" r:id="rId11"/>
    <p:sldId id="284" r:id="rId12"/>
    <p:sldId id="261" r:id="rId13"/>
    <p:sldId id="276" r:id="rId14"/>
    <p:sldId id="262" r:id="rId15"/>
    <p:sldId id="279" r:id="rId16"/>
    <p:sldId id="263" r:id="rId17"/>
    <p:sldId id="280" r:id="rId18"/>
    <p:sldId id="281" r:id="rId19"/>
    <p:sldId id="283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杰 陈" initials="杰" lastIdx="2" clrIdx="0">
    <p:extLst>
      <p:ext uri="{19B8F6BF-5375-455C-9EA6-DF929625EA0E}">
        <p15:presenceInfo xmlns:p15="http://schemas.microsoft.com/office/powerpoint/2012/main" userId="3a4b4839d87209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ED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9" autoAdjust="0"/>
    <p:restoredTop sz="92889" autoAdjust="0"/>
  </p:normalViewPr>
  <p:slideViewPr>
    <p:cSldViewPr>
      <p:cViewPr varScale="1">
        <p:scale>
          <a:sx n="106" d="100"/>
          <a:sy n="106" d="100"/>
        </p:scale>
        <p:origin x="725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11 Imagen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5295" y="4808227"/>
            <a:ext cx="361033" cy="304028"/>
          </a:xfrm>
          <a:prstGeom prst="rect">
            <a:avLst/>
          </a:prstGeom>
        </p:spPr>
      </p:pic>
      <p:pic>
        <p:nvPicPr>
          <p:cNvPr id="10" name="12 Imagen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702" y="4808227"/>
            <a:ext cx="361033" cy="304028"/>
          </a:xfrm>
          <a:prstGeom prst="rect">
            <a:avLst/>
          </a:prstGeom>
        </p:spPr>
      </p:pic>
      <p:sp>
        <p:nvSpPr>
          <p:cNvPr id="11" name="14 CuadroTexto"/>
          <p:cNvSpPr txBox="1"/>
          <p:nvPr userDrawn="1"/>
        </p:nvSpPr>
        <p:spPr>
          <a:xfrm>
            <a:off x="7964424" y="482010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1200" b="1" i="1" dirty="0">
                <a:solidFill>
                  <a:schemeClr val="bg1"/>
                </a:solidFill>
              </a:rPr>
              <a:t>of</a:t>
            </a:r>
            <a:endParaRPr lang="es-ES" sz="1200" b="1" i="1" dirty="0">
              <a:solidFill>
                <a:schemeClr val="bg1"/>
              </a:solidFill>
            </a:endParaRPr>
          </a:p>
        </p:txBody>
      </p:sp>
      <p:sp>
        <p:nvSpPr>
          <p:cNvPr id="12" name="15 CuadroTexto"/>
          <p:cNvSpPr txBox="1"/>
          <p:nvPr userDrawn="1"/>
        </p:nvSpPr>
        <p:spPr>
          <a:xfrm>
            <a:off x="8252978" y="48201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14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3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64" y="4870377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979" y="4870377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CuadroTexto"/>
          <p:cNvSpPr txBox="1"/>
          <p:nvPr userDrawn="1"/>
        </p:nvSpPr>
        <p:spPr>
          <a:xfrm>
            <a:off x="3543514" y="4816596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开发框架的使用和推广</a:t>
            </a:r>
            <a:endParaRPr lang="es-ES" sz="12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39" y="1667517"/>
            <a:ext cx="920866" cy="9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2" y="1667517"/>
            <a:ext cx="917715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93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75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7" y="1656592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94" y="3499075"/>
            <a:ext cx="83502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48" y="3472035"/>
            <a:ext cx="773112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PECLOGO-eff-0-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9" y="2592612"/>
            <a:ext cx="237331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05" y="4056285"/>
            <a:ext cx="412750" cy="2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8" y="3510185"/>
            <a:ext cx="31591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45" y="4097561"/>
            <a:ext cx="155575" cy="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PPECLOGO-eff-0-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84" y="3302225"/>
            <a:ext cx="773113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80" y="3700687"/>
            <a:ext cx="1163638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22" y="3851498"/>
            <a:ext cx="14446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09" y="3397475"/>
            <a:ext cx="8794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59" y="3964210"/>
            <a:ext cx="411163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18" y="3170460"/>
            <a:ext cx="411162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72" y="3441924"/>
            <a:ext cx="979487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5" y="3435574"/>
            <a:ext cx="344488" cy="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80" y="3775300"/>
            <a:ext cx="554038" cy="36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18" y="3513360"/>
            <a:ext cx="28416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80" y="3851500"/>
            <a:ext cx="22225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863535" y="3521905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图书交流网站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——G17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EE963B-6A9D-4193-A5E4-98A555D73E66}"/>
              </a:ext>
            </a:extLst>
          </p:cNvPr>
          <p:cNvSpPr/>
          <p:nvPr/>
        </p:nvSpPr>
        <p:spPr>
          <a:xfrm>
            <a:off x="0" y="2578528"/>
            <a:ext cx="9144000" cy="370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29CEFA-F2E3-4752-B631-55C28F624C3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23" y="0"/>
            <a:ext cx="1639277" cy="15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7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7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7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8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8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8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9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9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442144"/>
          </a:xfrm>
        </p:spPr>
        <p:txBody>
          <a:bodyPr/>
          <a:lstStyle/>
          <a:p>
            <a:r>
              <a:rPr lang="zh-CN" altLang="en-US" dirty="0"/>
              <a:t>操作可行性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11564" y="2426366"/>
            <a:ext cx="2481835" cy="1286431"/>
            <a:chOff x="467544" y="2931789"/>
            <a:chExt cx="2481835" cy="1286431"/>
          </a:xfrm>
        </p:grpSpPr>
        <p:sp>
          <p:nvSpPr>
            <p:cNvPr id="25" name="上箭头 24"/>
            <p:cNvSpPr/>
            <p:nvPr/>
          </p:nvSpPr>
          <p:spPr>
            <a:xfrm>
              <a:off x="467544" y="2931789"/>
              <a:ext cx="2481835" cy="1286431"/>
            </a:xfrm>
            <a:prstGeom prst="upArrow">
              <a:avLst/>
            </a:prstGeom>
            <a:solidFill>
              <a:srgbClr val="04AEDA"/>
            </a:solidFill>
            <a:ln>
              <a:solidFill>
                <a:srgbClr val="04AE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操作方式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6095" y="3581231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4AEDA"/>
                </a:solidFill>
              </a:rPr>
              <a:t>6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6EE69F-1485-47FB-A82F-BBDB28B4633E}"/>
              </a:ext>
            </a:extLst>
          </p:cNvPr>
          <p:cNvSpPr txBox="1"/>
          <p:nvPr/>
        </p:nvSpPr>
        <p:spPr>
          <a:xfrm>
            <a:off x="3818032" y="207399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考虑移动端应用和网页的情况下，操作方式没有问题。</a:t>
            </a:r>
          </a:p>
        </p:txBody>
      </p:sp>
    </p:spTree>
    <p:extLst>
      <p:ext uri="{BB962C8B-B14F-4D97-AF65-F5344CB8AC3E}">
        <p14:creationId xmlns:p14="http://schemas.microsoft.com/office/powerpoint/2010/main" val="9061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442144"/>
          </a:xfrm>
        </p:spPr>
        <p:txBody>
          <a:bodyPr/>
          <a:lstStyle/>
          <a:p>
            <a:r>
              <a:rPr lang="zh-CN" altLang="en-US" dirty="0"/>
              <a:t>社会效益可行性</a:t>
            </a:r>
          </a:p>
        </p:txBody>
      </p:sp>
      <p:sp>
        <p:nvSpPr>
          <p:cNvPr id="15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4AEDA"/>
                </a:solidFill>
              </a:rPr>
              <a:t>7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6EE69F-1485-47FB-A82F-BBDB28B4633E}"/>
              </a:ext>
            </a:extLst>
          </p:cNvPr>
          <p:cNvSpPr txBox="1"/>
          <p:nvPr/>
        </p:nvSpPr>
        <p:spPr>
          <a:xfrm>
            <a:off x="3818032" y="207399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书籍推荐分享平台有益于社会健康氛围的产生，形成良好阅读风气，能为社会带来积极影响。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817FA67-3CD8-4EC1-B0DF-9A3B981E1AA6}"/>
              </a:ext>
            </a:extLst>
          </p:cNvPr>
          <p:cNvSpPr/>
          <p:nvPr/>
        </p:nvSpPr>
        <p:spPr>
          <a:xfrm>
            <a:off x="1043608" y="1923678"/>
            <a:ext cx="1761641" cy="1761641"/>
          </a:xfrm>
          <a:prstGeom prst="triangle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社会性</a:t>
            </a:r>
          </a:p>
        </p:txBody>
      </p:sp>
    </p:spTree>
    <p:extLst>
      <p:ext uri="{BB962C8B-B14F-4D97-AF65-F5344CB8AC3E}">
        <p14:creationId xmlns:p14="http://schemas.microsoft.com/office/powerpoint/2010/main" val="2773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586456" y="1635646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3034" y="163564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</a:p>
        </p:txBody>
      </p:sp>
      <p:sp>
        <p:nvSpPr>
          <p:cNvPr id="6" name="矩形 5"/>
          <p:cNvSpPr/>
          <p:nvPr/>
        </p:nvSpPr>
        <p:spPr>
          <a:xfrm>
            <a:off x="5756242" y="163564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</a:p>
        </p:txBody>
      </p:sp>
      <p:sp>
        <p:nvSpPr>
          <p:cNvPr id="7" name="矩形 6"/>
          <p:cNvSpPr/>
          <p:nvPr/>
        </p:nvSpPr>
        <p:spPr>
          <a:xfrm>
            <a:off x="5989450" y="163564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6222658" y="163564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</a:t>
            </a:r>
          </a:p>
        </p:txBody>
      </p:sp>
      <p:sp>
        <p:nvSpPr>
          <p:cNvPr id="9" name="矩形 8"/>
          <p:cNvSpPr/>
          <p:nvPr/>
        </p:nvSpPr>
        <p:spPr>
          <a:xfrm>
            <a:off x="6455866" y="163564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义</a:t>
            </a:r>
          </a:p>
        </p:txBody>
      </p:sp>
      <p:sp>
        <p:nvSpPr>
          <p:cNvPr id="10" name="矩形 9"/>
          <p:cNvSpPr/>
          <p:nvPr/>
        </p:nvSpPr>
        <p:spPr>
          <a:xfrm>
            <a:off x="6689074" y="163564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8446" y="1635647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86456" y="2283718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23034" y="228371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</a:t>
            </a:r>
          </a:p>
        </p:txBody>
      </p:sp>
      <p:sp>
        <p:nvSpPr>
          <p:cNvPr id="45" name="矩形 44"/>
          <p:cNvSpPr/>
          <p:nvPr/>
        </p:nvSpPr>
        <p:spPr>
          <a:xfrm>
            <a:off x="5756242" y="228371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</a:t>
            </a:r>
          </a:p>
        </p:txBody>
      </p:sp>
      <p:sp>
        <p:nvSpPr>
          <p:cNvPr id="46" name="矩形 45"/>
          <p:cNvSpPr/>
          <p:nvPr/>
        </p:nvSpPr>
        <p:spPr>
          <a:xfrm>
            <a:off x="5989450" y="228371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</a:t>
            </a:r>
          </a:p>
        </p:txBody>
      </p:sp>
      <p:sp>
        <p:nvSpPr>
          <p:cNvPr id="47" name="矩形 46"/>
          <p:cNvSpPr/>
          <p:nvPr/>
        </p:nvSpPr>
        <p:spPr>
          <a:xfrm>
            <a:off x="6222658" y="228371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48" name="矩形 47"/>
          <p:cNvSpPr/>
          <p:nvPr/>
        </p:nvSpPr>
        <p:spPr>
          <a:xfrm>
            <a:off x="6455866" y="228371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析</a:t>
            </a:r>
          </a:p>
        </p:txBody>
      </p:sp>
      <p:sp>
        <p:nvSpPr>
          <p:cNvPr id="49" name="矩形 48"/>
          <p:cNvSpPr/>
          <p:nvPr/>
        </p:nvSpPr>
        <p:spPr>
          <a:xfrm>
            <a:off x="6689074" y="228371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68446" y="2283719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86456" y="2931790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23034" y="293179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</a:t>
            </a:r>
          </a:p>
        </p:txBody>
      </p:sp>
      <p:sp>
        <p:nvSpPr>
          <p:cNvPr id="29" name="矩形 28"/>
          <p:cNvSpPr/>
          <p:nvPr/>
        </p:nvSpPr>
        <p:spPr>
          <a:xfrm>
            <a:off x="5756242" y="293179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30" name="矩形 29"/>
          <p:cNvSpPr/>
          <p:nvPr/>
        </p:nvSpPr>
        <p:spPr>
          <a:xfrm>
            <a:off x="5989450" y="293179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</a:t>
            </a:r>
          </a:p>
        </p:txBody>
      </p:sp>
      <p:sp>
        <p:nvSpPr>
          <p:cNvPr id="31" name="矩形 30"/>
          <p:cNvSpPr/>
          <p:nvPr/>
        </p:nvSpPr>
        <p:spPr>
          <a:xfrm>
            <a:off x="6222658" y="293179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体</a:t>
            </a:r>
          </a:p>
        </p:txBody>
      </p:sp>
      <p:sp>
        <p:nvSpPr>
          <p:cNvPr id="32" name="矩形 31"/>
          <p:cNvSpPr/>
          <p:nvPr/>
        </p:nvSpPr>
        <p:spPr>
          <a:xfrm>
            <a:off x="6455866" y="293179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89074" y="293179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8446" y="293179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9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1450085" y="1462625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学生</a:t>
            </a:r>
            <a:endParaRPr lang="zh-CN" altLang="en-US" sz="11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352450" y="1367345"/>
            <a:ext cx="1203326" cy="1198933"/>
            <a:chOff x="1089993" y="1991671"/>
            <a:chExt cx="1203326" cy="1198933"/>
          </a:xfrm>
        </p:grpSpPr>
        <p:sp>
          <p:nvSpPr>
            <p:cNvPr id="13" name="矩形 12"/>
            <p:cNvSpPr/>
            <p:nvPr/>
          </p:nvSpPr>
          <p:spPr bwMode="auto">
            <a:xfrm>
              <a:off x="1089993" y="2015492"/>
              <a:ext cx="46038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247282" y="2015492"/>
              <a:ext cx="46037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 rot="5400000" flipH="1">
              <a:off x="1668630" y="2565915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 rot="5400000" flipH="1">
              <a:off x="1668630" y="1413034"/>
              <a:ext cx="46052" cy="1203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91892" y="1628604"/>
            <a:ext cx="1248381" cy="842395"/>
            <a:chOff x="5076056" y="602379"/>
            <a:chExt cx="1248381" cy="842395"/>
          </a:xfrm>
        </p:grpSpPr>
        <p:sp>
          <p:nvSpPr>
            <p:cNvPr id="8" name="流程图: 联系 7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9300716">
              <a:off x="5319034" y="60237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兴趣广泛</a:t>
              </a: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2509743" y="2539002"/>
            <a:ext cx="5230613" cy="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4004295" y="1312391"/>
            <a:ext cx="2158425" cy="1158606"/>
            <a:chOff x="5076056" y="286169"/>
            <a:chExt cx="2158425" cy="1158605"/>
          </a:xfrm>
        </p:grpSpPr>
        <p:sp>
          <p:nvSpPr>
            <p:cNvPr id="34" name="流程图: 联系 33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2</a:t>
              </a:r>
              <a:endParaRPr lang="zh-CN" alt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300716">
              <a:off x="5209162" y="286169"/>
              <a:ext cx="2025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学业繁忙</a:t>
              </a:r>
            </a:p>
          </p:txBody>
        </p:sp>
      </p:grpSp>
      <p:sp>
        <p:nvSpPr>
          <p:cNvPr id="23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4AEDA"/>
                </a:solidFill>
              </a:rPr>
              <a:t>8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用户群体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0570160-D356-4B44-83BC-6E0D1C7B3E77}"/>
              </a:ext>
            </a:extLst>
          </p:cNvPr>
          <p:cNvGrpSpPr/>
          <p:nvPr/>
        </p:nvGrpSpPr>
        <p:grpSpPr>
          <a:xfrm>
            <a:off x="5220072" y="965419"/>
            <a:ext cx="3156999" cy="1505578"/>
            <a:chOff x="5076056" y="-60803"/>
            <a:chExt cx="3156999" cy="1505577"/>
          </a:xfrm>
        </p:grpSpPr>
        <p:sp>
          <p:nvSpPr>
            <p:cNvPr id="32" name="流程图: 联系 33">
              <a:extLst>
                <a:ext uri="{FF2B5EF4-FFF2-40B4-BE49-F238E27FC236}">
                  <a16:creationId xmlns:a16="http://schemas.microsoft.com/office/drawing/2014/main" id="{847B9257-4ECB-49F8-82DD-48D6A9B1C9AD}"/>
                </a:ext>
              </a:extLst>
            </p:cNvPr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3</a:t>
              </a:r>
              <a:endParaRPr lang="zh-CN" altLang="en-US" sz="1600" b="1" dirty="0"/>
            </a:p>
          </p:txBody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A0DA33EF-CCCB-42EB-8CC7-E96E37B7DDFF}"/>
                </a:ext>
              </a:extLst>
            </p:cNvPr>
            <p:cNvSpPr txBox="1"/>
            <p:nvPr/>
          </p:nvSpPr>
          <p:spPr>
            <a:xfrm rot="19300716">
              <a:off x="5088601" y="-60803"/>
              <a:ext cx="3144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想看书却不知道看什么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FBCB354-7723-434F-A9A4-DB476C30E2ED}"/>
              </a:ext>
            </a:extLst>
          </p:cNvPr>
          <p:cNvSpPr txBox="1"/>
          <p:nvPr/>
        </p:nvSpPr>
        <p:spPr>
          <a:xfrm>
            <a:off x="1619672" y="30590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经过组员调查询问，在微信上了解到一些爱好书籍的同学</a:t>
            </a:r>
            <a:endParaRPr lang="en-US" altLang="zh-CN" dirty="0"/>
          </a:p>
          <a:p>
            <a:r>
              <a:rPr lang="zh-CN" altLang="en-US" dirty="0"/>
              <a:t>对此项目也十分感兴趣。在所调查的人中约有</a:t>
            </a:r>
            <a:r>
              <a:rPr lang="en-US" altLang="zh-CN" dirty="0"/>
              <a:t>60%</a:t>
            </a:r>
            <a:r>
              <a:rPr lang="zh-CN" altLang="en-US" dirty="0"/>
              <a:t>想参与</a:t>
            </a:r>
            <a:endParaRPr lang="en-US" altLang="zh-CN" dirty="0"/>
          </a:p>
          <a:p>
            <a:r>
              <a:rPr lang="zh-CN" altLang="en-US" dirty="0"/>
              <a:t>体验。</a:t>
            </a:r>
          </a:p>
        </p:txBody>
      </p:sp>
    </p:spTree>
    <p:extLst>
      <p:ext uri="{BB962C8B-B14F-4D97-AF65-F5344CB8AC3E}">
        <p14:creationId xmlns:p14="http://schemas.microsoft.com/office/powerpoint/2010/main" val="17038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0454" y="1390986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97032" y="139098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</a:p>
        </p:txBody>
      </p:sp>
      <p:sp>
        <p:nvSpPr>
          <p:cNvPr id="6" name="矩形 5"/>
          <p:cNvSpPr/>
          <p:nvPr/>
        </p:nvSpPr>
        <p:spPr>
          <a:xfrm>
            <a:off x="5830240" y="139098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</a:p>
        </p:txBody>
      </p:sp>
      <p:sp>
        <p:nvSpPr>
          <p:cNvPr id="7" name="矩形 6"/>
          <p:cNvSpPr/>
          <p:nvPr/>
        </p:nvSpPr>
        <p:spPr>
          <a:xfrm>
            <a:off x="6063448" y="139098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6296656" y="139098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</a:t>
            </a:r>
          </a:p>
        </p:txBody>
      </p:sp>
      <p:sp>
        <p:nvSpPr>
          <p:cNvPr id="9" name="矩形 8"/>
          <p:cNvSpPr/>
          <p:nvPr/>
        </p:nvSpPr>
        <p:spPr>
          <a:xfrm>
            <a:off x="6529864" y="139098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义</a:t>
            </a:r>
          </a:p>
        </p:txBody>
      </p:sp>
      <p:sp>
        <p:nvSpPr>
          <p:cNvPr id="10" name="矩形 9"/>
          <p:cNvSpPr/>
          <p:nvPr/>
        </p:nvSpPr>
        <p:spPr>
          <a:xfrm>
            <a:off x="6763072" y="139098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2444" y="1390987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0454" y="2039058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7032" y="203905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</a:t>
            </a:r>
          </a:p>
        </p:txBody>
      </p:sp>
      <p:sp>
        <p:nvSpPr>
          <p:cNvPr id="45" name="矩形 44"/>
          <p:cNvSpPr/>
          <p:nvPr/>
        </p:nvSpPr>
        <p:spPr>
          <a:xfrm>
            <a:off x="5830240" y="203905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</a:t>
            </a:r>
          </a:p>
        </p:txBody>
      </p:sp>
      <p:sp>
        <p:nvSpPr>
          <p:cNvPr id="46" name="矩形 45"/>
          <p:cNvSpPr/>
          <p:nvPr/>
        </p:nvSpPr>
        <p:spPr>
          <a:xfrm>
            <a:off x="6063448" y="203905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</a:t>
            </a:r>
          </a:p>
        </p:txBody>
      </p:sp>
      <p:sp>
        <p:nvSpPr>
          <p:cNvPr id="47" name="矩形 46"/>
          <p:cNvSpPr/>
          <p:nvPr/>
        </p:nvSpPr>
        <p:spPr>
          <a:xfrm>
            <a:off x="6296656" y="203905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48" name="矩形 47"/>
          <p:cNvSpPr/>
          <p:nvPr/>
        </p:nvSpPr>
        <p:spPr>
          <a:xfrm>
            <a:off x="6529864" y="203905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析</a:t>
            </a:r>
          </a:p>
        </p:txBody>
      </p:sp>
      <p:sp>
        <p:nvSpPr>
          <p:cNvPr id="49" name="矩形 48"/>
          <p:cNvSpPr/>
          <p:nvPr/>
        </p:nvSpPr>
        <p:spPr>
          <a:xfrm>
            <a:off x="6763072" y="203905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2444" y="2039059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0454" y="2687130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97032" y="268713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</a:t>
            </a:r>
          </a:p>
        </p:txBody>
      </p:sp>
      <p:sp>
        <p:nvSpPr>
          <p:cNvPr id="29" name="矩形 28"/>
          <p:cNvSpPr/>
          <p:nvPr/>
        </p:nvSpPr>
        <p:spPr>
          <a:xfrm>
            <a:off x="5830240" y="268713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30" name="矩形 29"/>
          <p:cNvSpPr/>
          <p:nvPr/>
        </p:nvSpPr>
        <p:spPr>
          <a:xfrm>
            <a:off x="6063448" y="268713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</a:t>
            </a:r>
          </a:p>
        </p:txBody>
      </p:sp>
      <p:sp>
        <p:nvSpPr>
          <p:cNvPr id="31" name="矩形 30"/>
          <p:cNvSpPr/>
          <p:nvPr/>
        </p:nvSpPr>
        <p:spPr>
          <a:xfrm>
            <a:off x="6296656" y="268713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体</a:t>
            </a:r>
          </a:p>
        </p:txBody>
      </p:sp>
      <p:sp>
        <p:nvSpPr>
          <p:cNvPr id="32" name="矩形 31"/>
          <p:cNvSpPr/>
          <p:nvPr/>
        </p:nvSpPr>
        <p:spPr>
          <a:xfrm>
            <a:off x="6529864" y="268713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3072" y="268713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2444" y="268713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60454" y="3335202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97032" y="333520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</a:t>
            </a:r>
          </a:p>
        </p:txBody>
      </p:sp>
      <p:sp>
        <p:nvSpPr>
          <p:cNvPr id="52" name="矩形 51"/>
          <p:cNvSpPr/>
          <p:nvPr/>
        </p:nvSpPr>
        <p:spPr>
          <a:xfrm>
            <a:off x="5830240" y="333520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求</a:t>
            </a:r>
          </a:p>
        </p:txBody>
      </p:sp>
      <p:sp>
        <p:nvSpPr>
          <p:cNvPr id="53" name="矩形 52"/>
          <p:cNvSpPr/>
          <p:nvPr/>
        </p:nvSpPr>
        <p:spPr>
          <a:xfrm>
            <a:off x="6063448" y="333520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54" name="矩形 53"/>
          <p:cNvSpPr/>
          <p:nvPr/>
        </p:nvSpPr>
        <p:spPr>
          <a:xfrm>
            <a:off x="6296656" y="333520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析</a:t>
            </a:r>
          </a:p>
        </p:txBody>
      </p:sp>
      <p:sp>
        <p:nvSpPr>
          <p:cNvPr id="55" name="矩形 54"/>
          <p:cNvSpPr/>
          <p:nvPr/>
        </p:nvSpPr>
        <p:spPr>
          <a:xfrm>
            <a:off x="6529864" y="333520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63072" y="333520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42444" y="3335203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86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510930" y="1990725"/>
            <a:ext cx="0" cy="7239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411760" y="1990725"/>
            <a:ext cx="1097584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10930" y="2714625"/>
            <a:ext cx="0" cy="7366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187629" y="3451225"/>
            <a:ext cx="1224135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187629" y="1990725"/>
            <a:ext cx="1224135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187624" y="1990725"/>
            <a:ext cx="0" cy="7239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87624" y="2714625"/>
            <a:ext cx="0" cy="7366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2411764" y="3451225"/>
            <a:ext cx="1099171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509344" y="2734316"/>
            <a:ext cx="422275" cy="0"/>
          </a:xfrm>
          <a:prstGeom prst="line">
            <a:avLst/>
          </a:prstGeom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3942978" y="1737377"/>
            <a:ext cx="0" cy="2498806"/>
          </a:xfrm>
          <a:prstGeom prst="line">
            <a:avLst/>
          </a:prstGeom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2050" name="Picture 2" descr="C:\Users\iamisis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90" y="2091537"/>
            <a:ext cx="2088232" cy="1285558"/>
          </a:xfrm>
          <a:prstGeom prst="rect">
            <a:avLst/>
          </a:prstGeom>
          <a:ln w="9525">
            <a:solidFill>
              <a:srgbClr val="04AE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/>
          <p:cNvSpPr/>
          <p:nvPr/>
        </p:nvSpPr>
        <p:spPr>
          <a:xfrm>
            <a:off x="4211942" y="1736458"/>
            <a:ext cx="4536505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a.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搜索自己喜欢的书籍，设置自己喜欢的类型，会有推荐书目。</a:t>
            </a:r>
          </a:p>
        </p:txBody>
      </p:sp>
      <p:sp>
        <p:nvSpPr>
          <p:cNvPr id="67" name="矩形 66"/>
          <p:cNvSpPr/>
          <p:nvPr/>
        </p:nvSpPr>
        <p:spPr>
          <a:xfrm>
            <a:off x="4211942" y="2246009"/>
            <a:ext cx="4536505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b.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可以给书添加标签，对书进行打分。</a:t>
            </a:r>
          </a:p>
        </p:txBody>
      </p:sp>
      <p:sp>
        <p:nvSpPr>
          <p:cNvPr id="68" name="矩形 67"/>
          <p:cNvSpPr/>
          <p:nvPr/>
        </p:nvSpPr>
        <p:spPr>
          <a:xfrm>
            <a:off x="4211949" y="2802694"/>
            <a:ext cx="4536498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c.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推荐书给其他用户。</a:t>
            </a:r>
          </a:p>
        </p:txBody>
      </p:sp>
      <p:sp>
        <p:nvSpPr>
          <p:cNvPr id="69" name="矩形 68"/>
          <p:cNvSpPr/>
          <p:nvPr/>
        </p:nvSpPr>
        <p:spPr>
          <a:xfrm>
            <a:off x="4211959" y="3338923"/>
            <a:ext cx="4536488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d. 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给出书的平均阅读时间，方便用户判断。</a:t>
            </a:r>
          </a:p>
        </p:txBody>
      </p:sp>
      <p:sp>
        <p:nvSpPr>
          <p:cNvPr id="35" name="13 CuadroTexto"/>
          <p:cNvSpPr txBox="1"/>
          <p:nvPr/>
        </p:nvSpPr>
        <p:spPr>
          <a:xfrm>
            <a:off x="7706463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4AEDA"/>
                </a:solidFill>
              </a:rPr>
              <a:t>9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4E2373-1BA4-4F30-A3F9-16147D9BB7AB}"/>
              </a:ext>
            </a:extLst>
          </p:cNvPr>
          <p:cNvSpPr/>
          <p:nvPr/>
        </p:nvSpPr>
        <p:spPr>
          <a:xfrm>
            <a:off x="4211959" y="3898278"/>
            <a:ext cx="4536488" cy="355079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e.</a:t>
            </a:r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有评论区用户可供交流，用户间可相互关注。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00CD56-8D26-4A56-B73D-D72ED5B8205A}"/>
              </a:ext>
            </a:extLst>
          </p:cNvPr>
          <p:cNvSpPr txBox="1"/>
          <p:nvPr/>
        </p:nvSpPr>
        <p:spPr>
          <a:xfrm>
            <a:off x="4211959" y="735007"/>
            <a:ext cx="4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帮助用户有效的选择</a:t>
            </a:r>
          </a:p>
        </p:txBody>
      </p:sp>
    </p:spTree>
    <p:extLst>
      <p:ext uri="{BB962C8B-B14F-4D97-AF65-F5344CB8AC3E}">
        <p14:creationId xmlns:p14="http://schemas.microsoft.com/office/powerpoint/2010/main" val="3666784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42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7" grpId="0" animBg="1"/>
      <p:bldP spid="68" grpId="0" animBg="1"/>
      <p:bldP spid="69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44008" y="915566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0586" y="91556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</a:p>
        </p:txBody>
      </p:sp>
      <p:sp>
        <p:nvSpPr>
          <p:cNvPr id="6" name="矩形 5"/>
          <p:cNvSpPr/>
          <p:nvPr/>
        </p:nvSpPr>
        <p:spPr>
          <a:xfrm>
            <a:off x="5813794" y="91556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</a:p>
        </p:txBody>
      </p:sp>
      <p:sp>
        <p:nvSpPr>
          <p:cNvPr id="7" name="矩形 6"/>
          <p:cNvSpPr/>
          <p:nvPr/>
        </p:nvSpPr>
        <p:spPr>
          <a:xfrm>
            <a:off x="6047002" y="91556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6280210" y="91556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</a:t>
            </a:r>
          </a:p>
        </p:txBody>
      </p:sp>
      <p:sp>
        <p:nvSpPr>
          <p:cNvPr id="9" name="矩形 8"/>
          <p:cNvSpPr/>
          <p:nvPr/>
        </p:nvSpPr>
        <p:spPr>
          <a:xfrm>
            <a:off x="6513418" y="91556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义</a:t>
            </a:r>
          </a:p>
        </p:txBody>
      </p:sp>
      <p:sp>
        <p:nvSpPr>
          <p:cNvPr id="10" name="矩形 9"/>
          <p:cNvSpPr/>
          <p:nvPr/>
        </p:nvSpPr>
        <p:spPr>
          <a:xfrm>
            <a:off x="6746626" y="915566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25998" y="915567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4008" y="1563638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80586" y="156363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</a:t>
            </a:r>
          </a:p>
        </p:txBody>
      </p:sp>
      <p:sp>
        <p:nvSpPr>
          <p:cNvPr id="45" name="矩形 44"/>
          <p:cNvSpPr/>
          <p:nvPr/>
        </p:nvSpPr>
        <p:spPr>
          <a:xfrm>
            <a:off x="5813794" y="156363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</a:t>
            </a:r>
          </a:p>
        </p:txBody>
      </p:sp>
      <p:sp>
        <p:nvSpPr>
          <p:cNvPr id="46" name="矩形 45"/>
          <p:cNvSpPr/>
          <p:nvPr/>
        </p:nvSpPr>
        <p:spPr>
          <a:xfrm>
            <a:off x="6047002" y="156363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</a:t>
            </a:r>
          </a:p>
        </p:txBody>
      </p:sp>
      <p:sp>
        <p:nvSpPr>
          <p:cNvPr id="47" name="矩形 46"/>
          <p:cNvSpPr/>
          <p:nvPr/>
        </p:nvSpPr>
        <p:spPr>
          <a:xfrm>
            <a:off x="6280210" y="156363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48" name="矩形 47"/>
          <p:cNvSpPr/>
          <p:nvPr/>
        </p:nvSpPr>
        <p:spPr>
          <a:xfrm>
            <a:off x="6513418" y="156363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析</a:t>
            </a:r>
          </a:p>
        </p:txBody>
      </p:sp>
      <p:sp>
        <p:nvSpPr>
          <p:cNvPr id="49" name="矩形 48"/>
          <p:cNvSpPr/>
          <p:nvPr/>
        </p:nvSpPr>
        <p:spPr>
          <a:xfrm>
            <a:off x="6746626" y="1563638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25998" y="1563639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4008" y="2211710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80586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</a:t>
            </a:r>
          </a:p>
        </p:txBody>
      </p:sp>
      <p:sp>
        <p:nvSpPr>
          <p:cNvPr id="29" name="矩形 28"/>
          <p:cNvSpPr/>
          <p:nvPr/>
        </p:nvSpPr>
        <p:spPr>
          <a:xfrm>
            <a:off x="5813794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30" name="矩形 29"/>
          <p:cNvSpPr/>
          <p:nvPr/>
        </p:nvSpPr>
        <p:spPr>
          <a:xfrm>
            <a:off x="6047002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</a:t>
            </a:r>
          </a:p>
        </p:txBody>
      </p:sp>
      <p:sp>
        <p:nvSpPr>
          <p:cNvPr id="31" name="矩形 30"/>
          <p:cNvSpPr/>
          <p:nvPr/>
        </p:nvSpPr>
        <p:spPr>
          <a:xfrm>
            <a:off x="6280210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体</a:t>
            </a:r>
          </a:p>
        </p:txBody>
      </p:sp>
      <p:sp>
        <p:nvSpPr>
          <p:cNvPr id="32" name="矩形 31"/>
          <p:cNvSpPr/>
          <p:nvPr/>
        </p:nvSpPr>
        <p:spPr>
          <a:xfrm>
            <a:off x="6513418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6626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25998" y="221171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44008" y="2859782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80586" y="285978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</a:t>
            </a:r>
          </a:p>
        </p:txBody>
      </p:sp>
      <p:sp>
        <p:nvSpPr>
          <p:cNvPr id="52" name="矩形 51"/>
          <p:cNvSpPr/>
          <p:nvPr/>
        </p:nvSpPr>
        <p:spPr>
          <a:xfrm>
            <a:off x="5813794" y="285978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求</a:t>
            </a:r>
          </a:p>
        </p:txBody>
      </p:sp>
      <p:sp>
        <p:nvSpPr>
          <p:cNvPr id="53" name="矩形 52"/>
          <p:cNvSpPr/>
          <p:nvPr/>
        </p:nvSpPr>
        <p:spPr>
          <a:xfrm>
            <a:off x="6047002" y="285978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54" name="矩形 53"/>
          <p:cNvSpPr/>
          <p:nvPr/>
        </p:nvSpPr>
        <p:spPr>
          <a:xfrm>
            <a:off x="6280210" y="285978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析</a:t>
            </a:r>
          </a:p>
        </p:txBody>
      </p:sp>
      <p:sp>
        <p:nvSpPr>
          <p:cNvPr id="55" name="矩形 54"/>
          <p:cNvSpPr/>
          <p:nvPr/>
        </p:nvSpPr>
        <p:spPr>
          <a:xfrm>
            <a:off x="6513418" y="285978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46626" y="2859782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25998" y="2859783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44008" y="3507854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580586" y="350785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</a:t>
            </a:r>
          </a:p>
        </p:txBody>
      </p:sp>
      <p:sp>
        <p:nvSpPr>
          <p:cNvPr id="68" name="矩形 67"/>
          <p:cNvSpPr/>
          <p:nvPr/>
        </p:nvSpPr>
        <p:spPr>
          <a:xfrm>
            <a:off x="5813794" y="350785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组</a:t>
            </a:r>
          </a:p>
        </p:txBody>
      </p:sp>
      <p:sp>
        <p:nvSpPr>
          <p:cNvPr id="69" name="矩形 68"/>
          <p:cNvSpPr/>
          <p:nvPr/>
        </p:nvSpPr>
        <p:spPr>
          <a:xfrm>
            <a:off x="6047002" y="350785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70" name="矩形 69"/>
          <p:cNvSpPr/>
          <p:nvPr/>
        </p:nvSpPr>
        <p:spPr>
          <a:xfrm>
            <a:off x="6280210" y="350785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工</a:t>
            </a:r>
          </a:p>
        </p:txBody>
      </p:sp>
      <p:sp>
        <p:nvSpPr>
          <p:cNvPr id="71" name="矩形 70"/>
          <p:cNvSpPr/>
          <p:nvPr/>
        </p:nvSpPr>
        <p:spPr>
          <a:xfrm>
            <a:off x="6513418" y="350785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746626" y="3507854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25998" y="3507855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67225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3 CuadroTexto"/>
          <p:cNvSpPr txBox="1"/>
          <p:nvPr/>
        </p:nvSpPr>
        <p:spPr>
          <a:xfrm>
            <a:off x="7667189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4AEDA"/>
                </a:solidFill>
              </a:rPr>
              <a:t>10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小组分工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F182D9-9908-4C84-AC15-5F4CBA0B25C7}"/>
              </a:ext>
            </a:extLst>
          </p:cNvPr>
          <p:cNvSpPr txBox="1"/>
          <p:nvPr/>
        </p:nvSpPr>
        <p:spPr>
          <a:xfrm>
            <a:off x="3204502" y="1493779"/>
            <a:ext cx="247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周泽鑫</a:t>
            </a:r>
            <a:endParaRPr lang="en-US" altLang="zh-CN" dirty="0"/>
          </a:p>
          <a:p>
            <a:r>
              <a:rPr lang="zh-CN" altLang="en-US" dirty="0"/>
              <a:t>排版，供需分析</a:t>
            </a:r>
            <a:endParaRPr lang="en-US" altLang="zh-CN" dirty="0"/>
          </a:p>
          <a:p>
            <a:r>
              <a:rPr lang="zh-CN" altLang="en-US" dirty="0"/>
              <a:t>引用文献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界面设计。</a:t>
            </a:r>
            <a:endParaRPr lang="en-US" altLang="zh-CN" dirty="0"/>
          </a:p>
          <a:p>
            <a:r>
              <a:rPr lang="zh-CN" altLang="en-US" dirty="0"/>
              <a:t>搜索、评分逻辑设计。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A529E7-0A51-4883-B2D0-877753111FFB}"/>
              </a:ext>
            </a:extLst>
          </p:cNvPr>
          <p:cNvSpPr txBox="1"/>
          <p:nvPr/>
        </p:nvSpPr>
        <p:spPr>
          <a:xfrm>
            <a:off x="6063300" y="1493779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陈杰</a:t>
            </a:r>
            <a:endParaRPr lang="en-US" altLang="zh-CN" dirty="0"/>
          </a:p>
          <a:p>
            <a:r>
              <a:rPr lang="zh-CN" altLang="en-US" dirty="0"/>
              <a:t>批注修订，</a:t>
            </a:r>
            <a:endParaRPr lang="en-US" altLang="zh-CN" dirty="0"/>
          </a:p>
          <a:p>
            <a:r>
              <a:rPr lang="zh-CN" altLang="en-US" dirty="0"/>
              <a:t>询问调查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推荐系统设计</a:t>
            </a:r>
            <a:endParaRPr lang="en-US" altLang="zh-CN" dirty="0"/>
          </a:p>
          <a:p>
            <a:r>
              <a:rPr lang="zh-CN" altLang="en-US" dirty="0"/>
              <a:t>附属功能设计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06A8C5-7DE9-43CD-8F99-37C4BF6857BD}"/>
              </a:ext>
            </a:extLst>
          </p:cNvPr>
          <p:cNvSpPr txBox="1"/>
          <p:nvPr/>
        </p:nvSpPr>
        <p:spPr>
          <a:xfrm>
            <a:off x="921768" y="1493779"/>
            <a:ext cx="201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陈传岭</a:t>
            </a:r>
            <a:endParaRPr lang="en-US" altLang="zh-CN" dirty="0"/>
          </a:p>
          <a:p>
            <a:r>
              <a:rPr lang="zh-CN" altLang="en-US" dirty="0"/>
              <a:t>框架架构</a:t>
            </a:r>
            <a:endParaRPr lang="en-US" altLang="zh-CN" dirty="0"/>
          </a:p>
          <a:p>
            <a:r>
              <a:rPr lang="zh-CN" altLang="en-US" dirty="0"/>
              <a:t>可行性分析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评论功能设计</a:t>
            </a:r>
            <a:endParaRPr lang="en-US" altLang="zh-CN" dirty="0"/>
          </a:p>
          <a:p>
            <a:r>
              <a:rPr lang="zh-CN" altLang="en-US" dirty="0"/>
              <a:t>用户交流设计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3253017-69DC-4F7D-B3C7-1890D285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68" y="899254"/>
            <a:ext cx="2530624" cy="442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关于此</a:t>
            </a:r>
            <a:r>
              <a:rPr lang="en-US" altLang="zh-CN" sz="1800" dirty="0"/>
              <a:t>ppt</a:t>
            </a:r>
            <a:endParaRPr lang="zh-CN" altLang="en-US" sz="18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AFCC249-49E4-4CAE-9CB7-9BD92714663F}"/>
              </a:ext>
            </a:extLst>
          </p:cNvPr>
          <p:cNvSpPr txBox="1">
            <a:spLocks/>
          </p:cNvSpPr>
          <p:nvPr/>
        </p:nvSpPr>
        <p:spPr>
          <a:xfrm>
            <a:off x="633736" y="2587685"/>
            <a:ext cx="2530624" cy="44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800" dirty="0"/>
              <a:t>关于网站项目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F0292A-1726-44A1-A96E-801715086BB1}"/>
              </a:ext>
            </a:extLst>
          </p:cNvPr>
          <p:cNvSpPr txBox="1"/>
          <p:nvPr/>
        </p:nvSpPr>
        <p:spPr>
          <a:xfrm>
            <a:off x="2339752" y="427490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项目还未正式开始，具体分工还待确定</a:t>
            </a:r>
          </a:p>
        </p:txBody>
      </p:sp>
    </p:spTree>
    <p:extLst>
      <p:ext uri="{BB962C8B-B14F-4D97-AF65-F5344CB8AC3E}">
        <p14:creationId xmlns:p14="http://schemas.microsoft.com/office/powerpoint/2010/main" val="205303572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CuadroTexto"/>
          <p:cNvSpPr txBox="1"/>
          <p:nvPr/>
        </p:nvSpPr>
        <p:spPr>
          <a:xfrm>
            <a:off x="7667191" y="4823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4AEDA"/>
                </a:solidFill>
              </a:rPr>
              <a:t>11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12F8D4-F0A6-4F6F-8AC1-1998CA132732}"/>
              </a:ext>
            </a:extLst>
          </p:cNvPr>
          <p:cNvSpPr txBox="1"/>
          <p:nvPr/>
        </p:nvSpPr>
        <p:spPr>
          <a:xfrm>
            <a:off x="1096183" y="1275606"/>
            <a:ext cx="69127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张海藩，牟永敏</a:t>
            </a:r>
            <a:r>
              <a:rPr lang="en-US" altLang="zh-CN" sz="1600" dirty="0"/>
              <a:t>. </a:t>
            </a:r>
            <a:r>
              <a:rPr lang="zh-CN" altLang="en-US" sz="1600" dirty="0"/>
              <a:t>软件工程导论（第六版）</a:t>
            </a:r>
            <a:r>
              <a:rPr lang="en-US" altLang="zh-CN" sz="1600" dirty="0"/>
              <a:t>—</a:t>
            </a:r>
            <a:r>
              <a:rPr lang="zh-CN" altLang="en-US" sz="1600" dirty="0"/>
              <a:t>北京</a:t>
            </a:r>
            <a:r>
              <a:rPr lang="en-US" altLang="zh-CN" sz="1600" dirty="0"/>
              <a:t>—</a:t>
            </a:r>
            <a:r>
              <a:rPr lang="zh-CN" altLang="en-US" sz="1600" dirty="0"/>
              <a:t>清华大学出版社</a:t>
            </a:r>
            <a:r>
              <a:rPr lang="en-US" altLang="zh-CN" sz="1600" dirty="0"/>
              <a:t>.2013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豆瓣读书</a:t>
            </a:r>
            <a:r>
              <a:rPr lang="en-US" altLang="zh-CN" sz="1600" dirty="0"/>
              <a:t>. https://book.douban.com/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维基百科</a:t>
            </a:r>
            <a:r>
              <a:rPr lang="en-US" altLang="zh-CN" sz="1600" dirty="0"/>
              <a:t>.https://en.wikipedia.org/wiki/</a:t>
            </a:r>
          </a:p>
          <a:p>
            <a:r>
              <a:rPr lang="en-US" altLang="zh-CN" sz="1600" dirty="0"/>
              <a:t>4. Watts S. Humphrey. The Team Software Process. TECHNICAL REPORT CMU/SEI-2000-TR-023 ESC-TR-2000-023.[November 2000]</a:t>
            </a:r>
          </a:p>
          <a:p>
            <a:r>
              <a:rPr lang="en-US" altLang="zh-CN" sz="1600" dirty="0"/>
              <a:t>5. Watts S. Humphrey. The Personal Software Process. TECHNICAL REPORT CMU/SEI-2000-TR-022 ESC-TR-2000-022.[ November 2000]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771656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AB6398-A30B-4BFE-8E38-D2BBFF05A48D}"/>
              </a:ext>
            </a:extLst>
          </p:cNvPr>
          <p:cNvSpPr/>
          <p:nvPr/>
        </p:nvSpPr>
        <p:spPr>
          <a:xfrm>
            <a:off x="0" y="2414960"/>
            <a:ext cx="9144000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427984" y="2319722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rgbClr val="04AEDA"/>
                </a:solidFill>
                <a:latin typeface="微软雅黑" pitchFamily="34" charset="-122"/>
                <a:ea typeface="微软雅黑" pitchFamily="34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3300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94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65654" y="77155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223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</a:p>
        </p:txBody>
      </p:sp>
      <p:sp>
        <p:nvSpPr>
          <p:cNvPr id="6" name="矩形 5"/>
          <p:cNvSpPr/>
          <p:nvPr/>
        </p:nvSpPr>
        <p:spPr>
          <a:xfrm>
            <a:off x="5835440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</a:p>
        </p:txBody>
      </p:sp>
      <p:sp>
        <p:nvSpPr>
          <p:cNvPr id="7" name="矩形 6"/>
          <p:cNvSpPr/>
          <p:nvPr/>
        </p:nvSpPr>
        <p:spPr>
          <a:xfrm>
            <a:off x="6068648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6301856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</a:t>
            </a:r>
          </a:p>
        </p:txBody>
      </p:sp>
      <p:sp>
        <p:nvSpPr>
          <p:cNvPr id="9" name="矩形 8"/>
          <p:cNvSpPr/>
          <p:nvPr/>
        </p:nvSpPr>
        <p:spPr>
          <a:xfrm>
            <a:off x="6535064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义</a:t>
            </a:r>
          </a:p>
        </p:txBody>
      </p:sp>
      <p:sp>
        <p:nvSpPr>
          <p:cNvPr id="10" name="矩形 9"/>
          <p:cNvSpPr/>
          <p:nvPr/>
        </p:nvSpPr>
        <p:spPr>
          <a:xfrm>
            <a:off x="6768272" y="77155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7644" y="77155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5654" y="1419623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0223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</a:t>
            </a:r>
          </a:p>
        </p:txBody>
      </p:sp>
      <p:sp>
        <p:nvSpPr>
          <p:cNvPr id="45" name="矩形 44"/>
          <p:cNvSpPr/>
          <p:nvPr/>
        </p:nvSpPr>
        <p:spPr>
          <a:xfrm>
            <a:off x="5835440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</a:t>
            </a:r>
          </a:p>
        </p:txBody>
      </p:sp>
      <p:sp>
        <p:nvSpPr>
          <p:cNvPr id="46" name="矩形 45"/>
          <p:cNvSpPr/>
          <p:nvPr/>
        </p:nvSpPr>
        <p:spPr>
          <a:xfrm>
            <a:off x="6068648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</a:t>
            </a:r>
          </a:p>
        </p:txBody>
      </p:sp>
      <p:sp>
        <p:nvSpPr>
          <p:cNvPr id="47" name="矩形 46"/>
          <p:cNvSpPr/>
          <p:nvPr/>
        </p:nvSpPr>
        <p:spPr>
          <a:xfrm>
            <a:off x="6301856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48" name="矩形 47"/>
          <p:cNvSpPr/>
          <p:nvPr/>
        </p:nvSpPr>
        <p:spPr>
          <a:xfrm>
            <a:off x="6535064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析</a:t>
            </a:r>
          </a:p>
        </p:txBody>
      </p:sp>
      <p:sp>
        <p:nvSpPr>
          <p:cNvPr id="49" name="矩形 48"/>
          <p:cNvSpPr/>
          <p:nvPr/>
        </p:nvSpPr>
        <p:spPr>
          <a:xfrm>
            <a:off x="6768272" y="1419623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47644" y="1419624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65654" y="206769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3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</a:t>
            </a:r>
          </a:p>
        </p:txBody>
      </p:sp>
      <p:sp>
        <p:nvSpPr>
          <p:cNvPr id="29" name="矩形 28"/>
          <p:cNvSpPr/>
          <p:nvPr/>
        </p:nvSpPr>
        <p:spPr>
          <a:xfrm>
            <a:off x="5835440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户</a:t>
            </a:r>
          </a:p>
        </p:txBody>
      </p:sp>
      <p:sp>
        <p:nvSpPr>
          <p:cNvPr id="30" name="矩形 29"/>
          <p:cNvSpPr/>
          <p:nvPr/>
        </p:nvSpPr>
        <p:spPr>
          <a:xfrm>
            <a:off x="6068648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</a:t>
            </a:r>
          </a:p>
        </p:txBody>
      </p:sp>
      <p:sp>
        <p:nvSpPr>
          <p:cNvPr id="31" name="矩形 30"/>
          <p:cNvSpPr/>
          <p:nvPr/>
        </p:nvSpPr>
        <p:spPr>
          <a:xfrm>
            <a:off x="6301856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体</a:t>
            </a:r>
          </a:p>
        </p:txBody>
      </p:sp>
      <p:sp>
        <p:nvSpPr>
          <p:cNvPr id="32" name="矩形 31"/>
          <p:cNvSpPr/>
          <p:nvPr/>
        </p:nvSpPr>
        <p:spPr>
          <a:xfrm>
            <a:off x="6535064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68272" y="206769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7644" y="2067696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65654" y="2715767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02232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</a:t>
            </a:r>
          </a:p>
        </p:txBody>
      </p:sp>
      <p:sp>
        <p:nvSpPr>
          <p:cNvPr id="52" name="矩形 51"/>
          <p:cNvSpPr/>
          <p:nvPr/>
        </p:nvSpPr>
        <p:spPr>
          <a:xfrm>
            <a:off x="5835440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求</a:t>
            </a:r>
          </a:p>
        </p:txBody>
      </p:sp>
      <p:sp>
        <p:nvSpPr>
          <p:cNvPr id="53" name="矩形 52"/>
          <p:cNvSpPr/>
          <p:nvPr/>
        </p:nvSpPr>
        <p:spPr>
          <a:xfrm>
            <a:off x="6068648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54" name="矩形 53"/>
          <p:cNvSpPr/>
          <p:nvPr/>
        </p:nvSpPr>
        <p:spPr>
          <a:xfrm>
            <a:off x="6301856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析</a:t>
            </a:r>
          </a:p>
        </p:txBody>
      </p:sp>
      <p:sp>
        <p:nvSpPr>
          <p:cNvPr id="55" name="矩形 54"/>
          <p:cNvSpPr/>
          <p:nvPr/>
        </p:nvSpPr>
        <p:spPr>
          <a:xfrm>
            <a:off x="6535064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68272" y="2715767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47644" y="2715768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65654" y="3363839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02232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</a:t>
            </a:r>
          </a:p>
        </p:txBody>
      </p:sp>
      <p:sp>
        <p:nvSpPr>
          <p:cNvPr id="68" name="矩形 67"/>
          <p:cNvSpPr/>
          <p:nvPr/>
        </p:nvSpPr>
        <p:spPr>
          <a:xfrm>
            <a:off x="5835440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组</a:t>
            </a:r>
          </a:p>
        </p:txBody>
      </p:sp>
      <p:sp>
        <p:nvSpPr>
          <p:cNvPr id="69" name="矩形 68"/>
          <p:cNvSpPr/>
          <p:nvPr/>
        </p:nvSpPr>
        <p:spPr>
          <a:xfrm>
            <a:off x="6068648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70" name="矩形 69"/>
          <p:cNvSpPr/>
          <p:nvPr/>
        </p:nvSpPr>
        <p:spPr>
          <a:xfrm>
            <a:off x="6301856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工</a:t>
            </a:r>
          </a:p>
        </p:txBody>
      </p:sp>
      <p:sp>
        <p:nvSpPr>
          <p:cNvPr id="71" name="矩形 70"/>
          <p:cNvSpPr/>
          <p:nvPr/>
        </p:nvSpPr>
        <p:spPr>
          <a:xfrm>
            <a:off x="6535064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768272" y="336383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47644" y="3363840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65654" y="401191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02232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参</a:t>
            </a:r>
          </a:p>
        </p:txBody>
      </p:sp>
      <p:sp>
        <p:nvSpPr>
          <p:cNvPr id="60" name="矩形 59"/>
          <p:cNvSpPr/>
          <p:nvPr/>
        </p:nvSpPr>
        <p:spPr>
          <a:xfrm>
            <a:off x="5835440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靠</a:t>
            </a:r>
          </a:p>
        </p:txBody>
      </p:sp>
      <p:sp>
        <p:nvSpPr>
          <p:cNvPr id="61" name="矩形 60"/>
          <p:cNvSpPr/>
          <p:nvPr/>
        </p:nvSpPr>
        <p:spPr>
          <a:xfrm>
            <a:off x="6068648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资</a:t>
            </a:r>
          </a:p>
        </p:txBody>
      </p:sp>
      <p:sp>
        <p:nvSpPr>
          <p:cNvPr id="62" name="矩形 61"/>
          <p:cNvSpPr/>
          <p:nvPr/>
        </p:nvSpPr>
        <p:spPr>
          <a:xfrm>
            <a:off x="6301856" y="4011911"/>
            <a:ext cx="251293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料</a:t>
            </a:r>
          </a:p>
        </p:txBody>
      </p:sp>
      <p:sp>
        <p:nvSpPr>
          <p:cNvPr id="63" name="矩形 62"/>
          <p:cNvSpPr/>
          <p:nvPr/>
        </p:nvSpPr>
        <p:spPr>
          <a:xfrm>
            <a:off x="6535064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68272" y="4011911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47644" y="4011912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20136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58" y="13963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572056" y="2211710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8634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</a:p>
        </p:txBody>
      </p:sp>
      <p:sp>
        <p:nvSpPr>
          <p:cNvPr id="6" name="矩形 5"/>
          <p:cNvSpPr/>
          <p:nvPr/>
        </p:nvSpPr>
        <p:spPr>
          <a:xfrm>
            <a:off x="5741842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</a:p>
        </p:txBody>
      </p:sp>
      <p:sp>
        <p:nvSpPr>
          <p:cNvPr id="7" name="矩形 6"/>
          <p:cNvSpPr/>
          <p:nvPr/>
        </p:nvSpPr>
        <p:spPr>
          <a:xfrm>
            <a:off x="5975050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6208258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</a:t>
            </a:r>
          </a:p>
        </p:txBody>
      </p:sp>
      <p:sp>
        <p:nvSpPr>
          <p:cNvPr id="9" name="矩形 8"/>
          <p:cNvSpPr/>
          <p:nvPr/>
        </p:nvSpPr>
        <p:spPr>
          <a:xfrm>
            <a:off x="6441466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义</a:t>
            </a:r>
          </a:p>
        </p:txBody>
      </p:sp>
      <p:sp>
        <p:nvSpPr>
          <p:cNvPr id="10" name="矩形 9"/>
          <p:cNvSpPr/>
          <p:nvPr/>
        </p:nvSpPr>
        <p:spPr>
          <a:xfrm>
            <a:off x="6674674" y="2211710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4046" y="2211711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70307"/>
            <a:ext cx="8229600" cy="442144"/>
          </a:xfrm>
        </p:spPr>
        <p:txBody>
          <a:bodyPr/>
          <a:lstStyle/>
          <a:p>
            <a:r>
              <a:rPr lang="zh-CN" altLang="en-US" dirty="0"/>
              <a:t>现状</a:t>
            </a:r>
          </a:p>
        </p:txBody>
      </p:sp>
      <p:sp>
        <p:nvSpPr>
          <p:cNvPr id="6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4AEDA"/>
                </a:solidFill>
              </a:rPr>
              <a:t>1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问题的定义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0DF231-00F7-4386-BC2F-CC832BF255C0}"/>
              </a:ext>
            </a:extLst>
          </p:cNvPr>
          <p:cNvSpPr txBox="1"/>
          <p:nvPr/>
        </p:nvSpPr>
        <p:spPr>
          <a:xfrm>
            <a:off x="1151620" y="1563638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在现代快节奏的社会中，书籍的阅读渐渐消失在人们的视野中。大部分人没有时间认真看一本书，而有时间的人又不知道什么样的书适合自己。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当你读完一本好书后，常会有感悟或者故事想要分享，但周围的人却没有兴趣，无从诉说。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志同道合的朋友才长久，爱玩游戏的朋友好找，爱看书的朋友可不好找。</a:t>
            </a:r>
          </a:p>
        </p:txBody>
      </p:sp>
    </p:spTree>
    <p:extLst>
      <p:ext uri="{BB962C8B-B14F-4D97-AF65-F5344CB8AC3E}">
        <p14:creationId xmlns:p14="http://schemas.microsoft.com/office/powerpoint/2010/main" val="4810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31590"/>
            <a:ext cx="8229600" cy="442144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9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4AEDA"/>
                </a:solidFill>
              </a:rPr>
              <a:t>2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5974" y="193460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问题的定义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6D3B94-0E4F-4A03-BC8E-C7A6B3952976}"/>
              </a:ext>
            </a:extLst>
          </p:cNvPr>
          <p:cNvSpPr txBox="1"/>
          <p:nvPr/>
        </p:nvSpPr>
        <p:spPr>
          <a:xfrm>
            <a:off x="971600" y="1833086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想读书但不知读什么。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想分享但没地方分享。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想找志同道合的朋友十分困难。</a:t>
            </a:r>
          </a:p>
        </p:txBody>
      </p:sp>
    </p:spTree>
    <p:extLst>
      <p:ext uri="{BB962C8B-B14F-4D97-AF65-F5344CB8AC3E}">
        <p14:creationId xmlns:p14="http://schemas.microsoft.com/office/powerpoint/2010/main" val="154917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442144"/>
          </a:xfrm>
        </p:spPr>
        <p:txBody>
          <a:bodyPr/>
          <a:lstStyle/>
          <a:p>
            <a:r>
              <a:rPr lang="zh-CN" altLang="en-US" dirty="0"/>
              <a:t>项目基本目标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83" y="517151"/>
            <a:ext cx="2560153" cy="160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椭圆 6"/>
          <p:cNvSpPr/>
          <p:nvPr/>
        </p:nvSpPr>
        <p:spPr>
          <a:xfrm>
            <a:off x="1886667" y="2321132"/>
            <a:ext cx="1162632" cy="1162632"/>
          </a:xfrm>
          <a:prstGeom prst="ellipse">
            <a:avLst/>
          </a:prstGeom>
          <a:solidFill>
            <a:srgbClr val="04AEDA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会推荐</a:t>
            </a:r>
          </a:p>
        </p:txBody>
      </p:sp>
      <p:sp>
        <p:nvSpPr>
          <p:cNvPr id="8" name="椭圆 7"/>
          <p:cNvSpPr/>
          <p:nvPr/>
        </p:nvSpPr>
        <p:spPr>
          <a:xfrm>
            <a:off x="4141384" y="2283718"/>
            <a:ext cx="1162632" cy="1162632"/>
          </a:xfrm>
          <a:prstGeom prst="ellipse">
            <a:avLst/>
          </a:prstGeom>
          <a:solidFill>
            <a:srgbClr val="04AEDA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可分享</a:t>
            </a:r>
          </a:p>
        </p:txBody>
      </p:sp>
      <p:sp>
        <p:nvSpPr>
          <p:cNvPr id="9" name="椭圆 8"/>
          <p:cNvSpPr/>
          <p:nvPr/>
        </p:nvSpPr>
        <p:spPr>
          <a:xfrm>
            <a:off x="6107292" y="2321132"/>
            <a:ext cx="1162632" cy="1162632"/>
          </a:xfrm>
          <a:prstGeom prst="ellipse">
            <a:avLst/>
          </a:prstGeom>
          <a:solidFill>
            <a:srgbClr val="04AEDA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能交友</a:t>
            </a:r>
          </a:p>
        </p:txBody>
      </p:sp>
      <p:sp>
        <p:nvSpPr>
          <p:cNvPr id="11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4AEDA"/>
                </a:solidFill>
              </a:rPr>
              <a:t>3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问题的定义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7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08" y="1427981"/>
            <a:ext cx="2400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420152" y="1851669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6730" y="185166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问</a:t>
            </a:r>
          </a:p>
        </p:txBody>
      </p:sp>
      <p:sp>
        <p:nvSpPr>
          <p:cNvPr id="6" name="矩形 5"/>
          <p:cNvSpPr/>
          <p:nvPr/>
        </p:nvSpPr>
        <p:spPr>
          <a:xfrm>
            <a:off x="5589938" y="185166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</a:p>
        </p:txBody>
      </p:sp>
      <p:sp>
        <p:nvSpPr>
          <p:cNvPr id="7" name="矩形 6"/>
          <p:cNvSpPr/>
          <p:nvPr/>
        </p:nvSpPr>
        <p:spPr>
          <a:xfrm>
            <a:off x="5823146" y="185166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</a:p>
        </p:txBody>
      </p:sp>
      <p:sp>
        <p:nvSpPr>
          <p:cNvPr id="8" name="矩形 7"/>
          <p:cNvSpPr/>
          <p:nvPr/>
        </p:nvSpPr>
        <p:spPr>
          <a:xfrm>
            <a:off x="6056354" y="185166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</a:t>
            </a:r>
          </a:p>
        </p:txBody>
      </p:sp>
      <p:sp>
        <p:nvSpPr>
          <p:cNvPr id="9" name="矩形 8"/>
          <p:cNvSpPr/>
          <p:nvPr/>
        </p:nvSpPr>
        <p:spPr>
          <a:xfrm>
            <a:off x="6289562" y="185166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义</a:t>
            </a:r>
          </a:p>
        </p:txBody>
      </p:sp>
      <p:sp>
        <p:nvSpPr>
          <p:cNvPr id="10" name="矩形 9"/>
          <p:cNvSpPr/>
          <p:nvPr/>
        </p:nvSpPr>
        <p:spPr>
          <a:xfrm>
            <a:off x="6522770" y="1851669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2142" y="1851670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20152" y="2715765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56730" y="271576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</a:t>
            </a:r>
          </a:p>
        </p:txBody>
      </p:sp>
      <p:sp>
        <p:nvSpPr>
          <p:cNvPr id="45" name="矩形 44"/>
          <p:cNvSpPr/>
          <p:nvPr/>
        </p:nvSpPr>
        <p:spPr>
          <a:xfrm>
            <a:off x="5589938" y="271576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</a:t>
            </a:r>
          </a:p>
        </p:txBody>
      </p:sp>
      <p:sp>
        <p:nvSpPr>
          <p:cNvPr id="46" name="矩形 45"/>
          <p:cNvSpPr/>
          <p:nvPr/>
        </p:nvSpPr>
        <p:spPr>
          <a:xfrm>
            <a:off x="5823146" y="271576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性</a:t>
            </a:r>
          </a:p>
        </p:txBody>
      </p:sp>
      <p:sp>
        <p:nvSpPr>
          <p:cNvPr id="47" name="矩形 46"/>
          <p:cNvSpPr/>
          <p:nvPr/>
        </p:nvSpPr>
        <p:spPr>
          <a:xfrm>
            <a:off x="6056354" y="271576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</a:t>
            </a:r>
          </a:p>
        </p:txBody>
      </p:sp>
      <p:sp>
        <p:nvSpPr>
          <p:cNvPr id="48" name="矩形 47"/>
          <p:cNvSpPr/>
          <p:nvPr/>
        </p:nvSpPr>
        <p:spPr>
          <a:xfrm>
            <a:off x="6289562" y="271576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析</a:t>
            </a:r>
          </a:p>
        </p:txBody>
      </p:sp>
      <p:sp>
        <p:nvSpPr>
          <p:cNvPr id="49" name="矩形 48"/>
          <p:cNvSpPr/>
          <p:nvPr/>
        </p:nvSpPr>
        <p:spPr>
          <a:xfrm>
            <a:off x="6522770" y="2715765"/>
            <a:ext cx="252000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02142" y="2715766"/>
            <a:ext cx="259352" cy="502603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8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442144"/>
          </a:xfrm>
        </p:spPr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sp>
        <p:nvSpPr>
          <p:cNvPr id="7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4AEDA"/>
                </a:solidFill>
              </a:rPr>
              <a:t>4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EF1EA1-5031-4CB2-BD4E-3A02C0950D7E}"/>
              </a:ext>
            </a:extLst>
          </p:cNvPr>
          <p:cNvSpPr txBox="1"/>
          <p:nvPr/>
        </p:nvSpPr>
        <p:spPr>
          <a:xfrm>
            <a:off x="1331640" y="192367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使用现有的技术可以实现该系统。</a:t>
            </a:r>
            <a:endParaRPr lang="en-US" altLang="zh-CN" dirty="0"/>
          </a:p>
          <a:p>
            <a:r>
              <a:rPr lang="en-US" altLang="zh-CN" dirty="0"/>
              <a:t>Axure RP</a:t>
            </a:r>
            <a:r>
              <a:rPr lang="zh-CN" altLang="en-US" dirty="0"/>
              <a:t>制作项目的界面原型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语言编写核心代码</a:t>
            </a:r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数据库用于存储交换数据</a:t>
            </a:r>
          </a:p>
        </p:txBody>
      </p:sp>
    </p:spTree>
    <p:extLst>
      <p:ext uri="{BB962C8B-B14F-4D97-AF65-F5344CB8AC3E}">
        <p14:creationId xmlns:p14="http://schemas.microsoft.com/office/powerpoint/2010/main" val="292951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442144"/>
          </a:xfrm>
        </p:spPr>
        <p:txBody>
          <a:bodyPr/>
          <a:lstStyle/>
          <a:p>
            <a:r>
              <a:rPr lang="zh-CN" altLang="en-US" dirty="0"/>
              <a:t>经济可行性</a:t>
            </a:r>
          </a:p>
        </p:txBody>
      </p:sp>
      <p:sp>
        <p:nvSpPr>
          <p:cNvPr id="4" name="矩形 3"/>
          <p:cNvSpPr/>
          <p:nvPr/>
        </p:nvSpPr>
        <p:spPr>
          <a:xfrm>
            <a:off x="1082167" y="2293220"/>
            <a:ext cx="1512168" cy="914400"/>
          </a:xfrm>
          <a:prstGeom prst="rect">
            <a:avLst/>
          </a:prstGeom>
          <a:solidFill>
            <a:srgbClr val="04AEDA"/>
          </a:solidFill>
          <a:ln w="19050">
            <a:solidFill>
              <a:srgbClr val="04AED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成本及收益</a:t>
            </a:r>
          </a:p>
        </p:txBody>
      </p:sp>
      <p:sp>
        <p:nvSpPr>
          <p:cNvPr id="7" name="13 CuadroTexto"/>
          <p:cNvSpPr txBox="1"/>
          <p:nvPr/>
        </p:nvSpPr>
        <p:spPr>
          <a:xfrm>
            <a:off x="7706464" y="4823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4AEDA"/>
                </a:solidFill>
              </a:rPr>
              <a:t>5</a:t>
            </a:r>
            <a:endParaRPr lang="es-ES" sz="1200" b="1" dirty="0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3965" y="561975"/>
            <a:ext cx="30979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523876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0314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63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D7F390-A86F-464A-BBE3-FC90CF948CF9}"/>
              </a:ext>
            </a:extLst>
          </p:cNvPr>
          <p:cNvSpPr txBox="1"/>
          <p:nvPr/>
        </p:nvSpPr>
        <p:spPr>
          <a:xfrm>
            <a:off x="2620546" y="112149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经济成本：服务器、域名等，中等。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时间成本：高。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345F3-50EF-4F9E-8E90-4FBB4918EB2A}"/>
              </a:ext>
            </a:extLst>
          </p:cNvPr>
          <p:cNvSpPr txBox="1"/>
          <p:nvPr/>
        </p:nvSpPr>
        <p:spPr>
          <a:xfrm>
            <a:off x="3563888" y="2175347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作为一个书籍推荐分享网站，除了投</a:t>
            </a:r>
            <a:endParaRPr lang="en-US" altLang="zh-CN" dirty="0"/>
          </a:p>
          <a:p>
            <a:r>
              <a:rPr lang="zh-CN" altLang="en-US" dirty="0"/>
              <a:t>放广告可以取得少量收入外，可以与</a:t>
            </a:r>
            <a:endParaRPr lang="en-US" altLang="zh-CN" dirty="0"/>
          </a:p>
          <a:p>
            <a:r>
              <a:rPr lang="zh-CN" altLang="en-US" dirty="0"/>
              <a:t>当当网，或者淘宝这类线上购物平台</a:t>
            </a:r>
            <a:endParaRPr lang="en-US" altLang="zh-CN" dirty="0"/>
          </a:p>
          <a:p>
            <a:r>
              <a:rPr lang="zh-CN" altLang="en-US" dirty="0"/>
              <a:t>合作，提供书籍购买地址来得到合作</a:t>
            </a:r>
            <a:endParaRPr lang="en-US" altLang="zh-CN" dirty="0"/>
          </a:p>
          <a:p>
            <a:r>
              <a:rPr lang="zh-CN" altLang="en-US" dirty="0"/>
              <a:t>费用补贴</a:t>
            </a:r>
          </a:p>
        </p:txBody>
      </p:sp>
    </p:spTree>
    <p:extLst>
      <p:ext uri="{BB962C8B-B14F-4D97-AF65-F5344CB8AC3E}">
        <p14:creationId xmlns:p14="http://schemas.microsoft.com/office/powerpoint/2010/main" val="11944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703</Words>
  <Application>Microsoft Office PowerPoint</Application>
  <PresentationFormat>全屏显示(16:9)</PresentationFormat>
  <Paragraphs>224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HP</cp:lastModifiedBy>
  <cp:revision>90</cp:revision>
  <dcterms:created xsi:type="dcterms:W3CDTF">2012-04-11T02:39:08Z</dcterms:created>
  <dcterms:modified xsi:type="dcterms:W3CDTF">2019-03-16T10:16:20Z</dcterms:modified>
</cp:coreProperties>
</file>