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648" r:id="rId1"/>
  </p:sldMasterIdLst>
  <p:notesMasterIdLst>
    <p:notesMasterId r:id="rId58"/>
  </p:notesMasterIdLst>
  <p:sldIdLst>
    <p:sldId id="290" r:id="rId2"/>
    <p:sldId id="295" r:id="rId3"/>
    <p:sldId id="360" r:id="rId4"/>
    <p:sldId id="299" r:id="rId5"/>
    <p:sldId id="336" r:id="rId6"/>
    <p:sldId id="320" r:id="rId7"/>
    <p:sldId id="291" r:id="rId8"/>
    <p:sldId id="319" r:id="rId9"/>
    <p:sldId id="322" r:id="rId10"/>
    <p:sldId id="344" r:id="rId11"/>
    <p:sldId id="347" r:id="rId12"/>
    <p:sldId id="345" r:id="rId13"/>
    <p:sldId id="348" r:id="rId14"/>
    <p:sldId id="349" r:id="rId15"/>
    <p:sldId id="350" r:id="rId16"/>
    <p:sldId id="351" r:id="rId17"/>
    <p:sldId id="352" r:id="rId18"/>
    <p:sldId id="353" r:id="rId19"/>
    <p:sldId id="323" r:id="rId20"/>
    <p:sldId id="324" r:id="rId21"/>
    <p:sldId id="341" r:id="rId22"/>
    <p:sldId id="307" r:id="rId23"/>
    <p:sldId id="328" r:id="rId24"/>
    <p:sldId id="342" r:id="rId25"/>
    <p:sldId id="354" r:id="rId26"/>
    <p:sldId id="355" r:id="rId27"/>
    <p:sldId id="356" r:id="rId28"/>
    <p:sldId id="357" r:id="rId29"/>
    <p:sldId id="358" r:id="rId30"/>
    <p:sldId id="337" r:id="rId31"/>
    <p:sldId id="379" r:id="rId32"/>
    <p:sldId id="331" r:id="rId33"/>
    <p:sldId id="332" r:id="rId34"/>
    <p:sldId id="334" r:id="rId35"/>
    <p:sldId id="333" r:id="rId36"/>
    <p:sldId id="359"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80" r:id="rId56"/>
    <p:sldId id="313" r:id="rId57"/>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6" pos="5110" userDrawn="1">
          <p15:clr>
            <a:srgbClr val="A4A3A4"/>
          </p15:clr>
        </p15:guide>
        <p15:guide id="7" orient="horz" pos="1752"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泽鑫 周" initials="泽鑫" lastIdx="1" clrIdx="0">
    <p:extLst>
      <p:ext uri="{19B8F6BF-5375-455C-9EA6-DF929625EA0E}">
        <p15:presenceInfo xmlns:p15="http://schemas.microsoft.com/office/powerpoint/2012/main" userId="36d206cb31265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EEF"/>
    <a:srgbClr val="EAEFF7"/>
    <a:srgbClr val="C75050"/>
    <a:srgbClr val="404040"/>
    <a:srgbClr val="9BC2DF"/>
    <a:srgbClr val="A6CAEE"/>
    <a:srgbClr val="CCCC33"/>
    <a:srgbClr val="FFC885"/>
    <a:srgbClr val="FEE3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317" autoAdjust="0"/>
  </p:normalViewPr>
  <p:slideViewPr>
    <p:cSldViewPr snapToGrid="0" showGuides="1">
      <p:cViewPr varScale="1">
        <p:scale>
          <a:sx n="81" d="100"/>
          <a:sy n="81" d="100"/>
        </p:scale>
        <p:origin x="979" y="62"/>
      </p:cViewPr>
      <p:guideLst>
        <p:guide orient="horz" pos="4224"/>
        <p:guide pos="5110"/>
        <p:guide orient="horz" pos="1752"/>
      </p:guideLst>
    </p:cSldViewPr>
  </p:slideViewPr>
  <p:outlineViewPr>
    <p:cViewPr>
      <p:scale>
        <a:sx n="33" d="100"/>
        <a:sy n="33" d="100"/>
      </p:scale>
      <p:origin x="0" y="-1565"/>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66" d="100"/>
          <a:sy n="66" d="100"/>
        </p:scale>
        <p:origin x="2322" y="-31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BE96E-66E5-4AE0-97D7-7FDAD5BCA6DB}" type="datetimeFigureOut">
              <a:rPr lang="zh-CN" altLang="en-US" smtClean="0"/>
              <a:t>2019/5/5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1971-2C66-405E-A74D-7E371BACBA1C}" type="slidenum">
              <a:rPr lang="zh-CN" altLang="en-US" smtClean="0"/>
              <a:t>‹#›</a:t>
            </a:fld>
            <a:endParaRPr lang="zh-CN" altLang="en-US"/>
          </a:p>
        </p:txBody>
      </p:sp>
    </p:spTree>
    <p:extLst>
      <p:ext uri="{BB962C8B-B14F-4D97-AF65-F5344CB8AC3E}">
        <p14:creationId xmlns:p14="http://schemas.microsoft.com/office/powerpoint/2010/main" val="1133137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a:t>
            </a:fld>
            <a:endParaRPr lang="zh-CN" altLang="en-US"/>
          </a:p>
        </p:txBody>
      </p:sp>
    </p:spTree>
    <p:extLst>
      <p:ext uri="{BB962C8B-B14F-4D97-AF65-F5344CB8AC3E}">
        <p14:creationId xmlns:p14="http://schemas.microsoft.com/office/powerpoint/2010/main" val="1281382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23</a:t>
            </a:fld>
            <a:endParaRPr lang="zh-CN" altLang="en-US"/>
          </a:p>
        </p:txBody>
      </p:sp>
    </p:spTree>
    <p:extLst>
      <p:ext uri="{BB962C8B-B14F-4D97-AF65-F5344CB8AC3E}">
        <p14:creationId xmlns:p14="http://schemas.microsoft.com/office/powerpoint/2010/main" val="171917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30</a:t>
            </a:fld>
            <a:endParaRPr lang="zh-CN" altLang="en-US"/>
          </a:p>
        </p:txBody>
      </p:sp>
    </p:spTree>
    <p:extLst>
      <p:ext uri="{BB962C8B-B14F-4D97-AF65-F5344CB8AC3E}">
        <p14:creationId xmlns:p14="http://schemas.microsoft.com/office/powerpoint/2010/main" val="3028176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36</a:t>
            </a:fld>
            <a:endParaRPr lang="zh-CN" altLang="en-US"/>
          </a:p>
        </p:txBody>
      </p:sp>
    </p:spTree>
    <p:extLst>
      <p:ext uri="{BB962C8B-B14F-4D97-AF65-F5344CB8AC3E}">
        <p14:creationId xmlns:p14="http://schemas.microsoft.com/office/powerpoint/2010/main" val="3739494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56</a:t>
            </a:fld>
            <a:endParaRPr lang="zh-CN" altLang="en-US"/>
          </a:p>
        </p:txBody>
      </p:sp>
    </p:spTree>
    <p:extLst>
      <p:ext uri="{BB962C8B-B14F-4D97-AF65-F5344CB8AC3E}">
        <p14:creationId xmlns:p14="http://schemas.microsoft.com/office/powerpoint/2010/main" val="45774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a:t>
            </a:fld>
            <a:endParaRPr lang="zh-CN" altLang="en-US"/>
          </a:p>
        </p:txBody>
      </p:sp>
    </p:spTree>
    <p:extLst>
      <p:ext uri="{BB962C8B-B14F-4D97-AF65-F5344CB8AC3E}">
        <p14:creationId xmlns:p14="http://schemas.microsoft.com/office/powerpoint/2010/main" val="293709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3</a:t>
            </a:fld>
            <a:endParaRPr lang="zh-CN" altLang="en-US"/>
          </a:p>
        </p:txBody>
      </p:sp>
    </p:spTree>
    <p:extLst>
      <p:ext uri="{BB962C8B-B14F-4D97-AF65-F5344CB8AC3E}">
        <p14:creationId xmlns:p14="http://schemas.microsoft.com/office/powerpoint/2010/main" val="3916241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4</a:t>
            </a:fld>
            <a:endParaRPr lang="zh-CN" altLang="en-US"/>
          </a:p>
        </p:txBody>
      </p:sp>
    </p:spTree>
    <p:extLst>
      <p:ext uri="{BB962C8B-B14F-4D97-AF65-F5344CB8AC3E}">
        <p14:creationId xmlns:p14="http://schemas.microsoft.com/office/powerpoint/2010/main" val="11894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6</a:t>
            </a:fld>
            <a:endParaRPr lang="zh-CN" altLang="en-US"/>
          </a:p>
        </p:txBody>
      </p:sp>
    </p:spTree>
    <p:extLst>
      <p:ext uri="{BB962C8B-B14F-4D97-AF65-F5344CB8AC3E}">
        <p14:creationId xmlns:p14="http://schemas.microsoft.com/office/powerpoint/2010/main" val="3868320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7</a:t>
            </a:fld>
            <a:endParaRPr lang="zh-CN" altLang="en-US"/>
          </a:p>
        </p:txBody>
      </p:sp>
    </p:spTree>
    <p:extLst>
      <p:ext uri="{BB962C8B-B14F-4D97-AF65-F5344CB8AC3E}">
        <p14:creationId xmlns:p14="http://schemas.microsoft.com/office/powerpoint/2010/main" val="405136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8</a:t>
            </a:fld>
            <a:endParaRPr lang="zh-CN" altLang="en-US"/>
          </a:p>
        </p:txBody>
      </p:sp>
    </p:spTree>
    <p:extLst>
      <p:ext uri="{BB962C8B-B14F-4D97-AF65-F5344CB8AC3E}">
        <p14:creationId xmlns:p14="http://schemas.microsoft.com/office/powerpoint/2010/main" val="2851013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9</a:t>
            </a:fld>
            <a:endParaRPr lang="zh-CN" altLang="en-US"/>
          </a:p>
        </p:txBody>
      </p:sp>
    </p:spTree>
    <p:extLst>
      <p:ext uri="{BB962C8B-B14F-4D97-AF65-F5344CB8AC3E}">
        <p14:creationId xmlns:p14="http://schemas.microsoft.com/office/powerpoint/2010/main" val="1882152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22</a:t>
            </a:fld>
            <a:endParaRPr lang="zh-CN" altLang="en-US"/>
          </a:p>
        </p:txBody>
      </p:sp>
    </p:spTree>
    <p:extLst>
      <p:ext uri="{BB962C8B-B14F-4D97-AF65-F5344CB8AC3E}">
        <p14:creationId xmlns:p14="http://schemas.microsoft.com/office/powerpoint/2010/main" val="154068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18063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178851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55668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9764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00658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54738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4542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08338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393635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71515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65918-C45C-46E3-971A-E05B32712711}" type="datetimeFigureOut">
              <a:rPr lang="zh-CN" altLang="en-US" smtClean="0"/>
              <a:t>2019/5/5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66379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65918-C45C-46E3-971A-E05B32712711}" type="datetimeFigureOut">
              <a:rPr lang="zh-CN" altLang="en-US" smtClean="0"/>
              <a:t>2019/5/5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3AF99F-76E7-41BC-BC3B-28E0C2273351}" type="slidenum">
              <a:rPr lang="zh-CN" altLang="en-US" smtClean="0"/>
              <a:t>‹#›</a:t>
            </a:fld>
            <a:endParaRPr lang="zh-CN" altLang="en-US"/>
          </a:p>
        </p:txBody>
      </p:sp>
    </p:spTree>
    <p:extLst>
      <p:ext uri="{BB962C8B-B14F-4D97-AF65-F5344CB8AC3E}">
        <p14:creationId xmlns:p14="http://schemas.microsoft.com/office/powerpoint/2010/main" val="2060435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book.douban.com/" TargetMode="Externa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Visio___2.vsd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package" Target="../embeddings/Microsoft_Visio___3.vsdx"/><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Visio___6.vsdx"/><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package" Target="../embeddings/Microsoft_Visio___7.vsdx"/><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Visio___8.vsdx"/><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package" Target="../embeddings/Microsoft_Visio___9.vsdx"/><Relationship Id="rId4" Type="http://schemas.openxmlformats.org/officeDocument/2006/relationships/image" Target="../media/image22.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Visio___10.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41809" y="2573732"/>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G17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82244" y="3890529"/>
              <a:ext cx="3336615" cy="830997"/>
            </a:xfrm>
            <a:prstGeom prst="rect">
              <a:avLst/>
            </a:prstGeom>
            <a:noFill/>
          </p:spPr>
          <p:txBody>
            <a:bodyPr wrap="square" rtlCol="0">
              <a:spAutoFit/>
            </a:bodyPr>
            <a:lstStyle/>
            <a:p>
              <a:r>
                <a:rPr lang="zh-CN" altLang="en-US" sz="4800" dirty="0">
                  <a:solidFill>
                    <a:schemeClr val="bg1"/>
                  </a:solidFill>
                  <a:latin typeface="黑体" panose="02010609060101010101" pitchFamily="49" charset="-122"/>
                  <a:ea typeface="黑体" panose="02010609060101010101" pitchFamily="49" charset="-122"/>
                </a:rPr>
                <a:t>设计评审</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2A82C92-C257-4C34-8D4F-ECB590FCC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553" y="4990634"/>
            <a:ext cx="1462068" cy="1348027"/>
          </a:xfrm>
          <a:prstGeom prst="rect">
            <a:avLst/>
          </a:prstGeom>
        </p:spPr>
      </p:pic>
    </p:spTree>
    <p:extLst>
      <p:ext uri="{BB962C8B-B14F-4D97-AF65-F5344CB8AC3E}">
        <p14:creationId xmlns:p14="http://schemas.microsoft.com/office/powerpoint/2010/main" val="200649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par>
                                <p:cTn id="8" presetID="49" presetClass="entr" presetSubtype="0" decel="10000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800" fill="hold"/>
                                        <p:tgtEl>
                                          <p:spTgt spid="4"/>
                                        </p:tgtEl>
                                        <p:attrNameLst>
                                          <p:attrName>ppt_w</p:attrName>
                                        </p:attrNameLst>
                                      </p:cBhvr>
                                      <p:tavLst>
                                        <p:tav tm="0">
                                          <p:val>
                                            <p:fltVal val="0"/>
                                          </p:val>
                                        </p:tav>
                                        <p:tav tm="100000">
                                          <p:val>
                                            <p:strVal val="#ppt_w"/>
                                          </p:val>
                                        </p:tav>
                                      </p:tavLst>
                                    </p:anim>
                                    <p:anim calcmode="lin" valueType="num">
                                      <p:cBhvr>
                                        <p:cTn id="11" dur="800" fill="hold"/>
                                        <p:tgtEl>
                                          <p:spTgt spid="4"/>
                                        </p:tgtEl>
                                        <p:attrNameLst>
                                          <p:attrName>ppt_h</p:attrName>
                                        </p:attrNameLst>
                                      </p:cBhvr>
                                      <p:tavLst>
                                        <p:tav tm="0">
                                          <p:val>
                                            <p:fltVal val="0"/>
                                          </p:val>
                                        </p:tav>
                                        <p:tav tm="100000">
                                          <p:val>
                                            <p:strVal val="#ppt_h"/>
                                          </p:val>
                                        </p:tav>
                                      </p:tavLst>
                                    </p:anim>
                                    <p:anim calcmode="lin" valueType="num">
                                      <p:cBhvr>
                                        <p:cTn id="12" dur="800" fill="hold"/>
                                        <p:tgtEl>
                                          <p:spTgt spid="4"/>
                                        </p:tgtEl>
                                        <p:attrNameLst>
                                          <p:attrName>style.rotation</p:attrName>
                                        </p:attrNameLst>
                                      </p:cBhvr>
                                      <p:tavLst>
                                        <p:tav tm="0">
                                          <p:val>
                                            <p:fltVal val="360"/>
                                          </p:val>
                                        </p:tav>
                                        <p:tav tm="100000">
                                          <p:val>
                                            <p:fltVal val="0"/>
                                          </p:val>
                                        </p:tav>
                                      </p:tavLst>
                                    </p:anim>
                                    <p:animEffect transition="in" filter="fade">
                                      <p:cBhvr>
                                        <p:cTn id="13" dur="800"/>
                                        <p:tgtEl>
                                          <p:spTgt spid="4"/>
                                        </p:tgtEl>
                                      </p:cBhvr>
                                    </p:animEffect>
                                  </p:childTnLst>
                                </p:cTn>
                              </p:par>
                              <p:par>
                                <p:cTn id="14" presetID="49" presetClass="entr" presetSubtype="0" decel="10000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800" fill="hold"/>
                                        <p:tgtEl>
                                          <p:spTgt spid="17"/>
                                        </p:tgtEl>
                                        <p:attrNameLst>
                                          <p:attrName>ppt_w</p:attrName>
                                        </p:attrNameLst>
                                      </p:cBhvr>
                                      <p:tavLst>
                                        <p:tav tm="0">
                                          <p:val>
                                            <p:fltVal val="0"/>
                                          </p:val>
                                        </p:tav>
                                        <p:tav tm="100000">
                                          <p:val>
                                            <p:strVal val="#ppt_w"/>
                                          </p:val>
                                        </p:tav>
                                      </p:tavLst>
                                    </p:anim>
                                    <p:anim calcmode="lin" valueType="num">
                                      <p:cBhvr>
                                        <p:cTn id="17" dur="800" fill="hold"/>
                                        <p:tgtEl>
                                          <p:spTgt spid="17"/>
                                        </p:tgtEl>
                                        <p:attrNameLst>
                                          <p:attrName>ppt_h</p:attrName>
                                        </p:attrNameLst>
                                      </p:cBhvr>
                                      <p:tavLst>
                                        <p:tav tm="0">
                                          <p:val>
                                            <p:fltVal val="0"/>
                                          </p:val>
                                        </p:tav>
                                        <p:tav tm="100000">
                                          <p:val>
                                            <p:strVal val="#ppt_h"/>
                                          </p:val>
                                        </p:tav>
                                      </p:tavLst>
                                    </p:anim>
                                    <p:anim calcmode="lin" valueType="num">
                                      <p:cBhvr>
                                        <p:cTn id="18" dur="800" fill="hold"/>
                                        <p:tgtEl>
                                          <p:spTgt spid="17"/>
                                        </p:tgtEl>
                                        <p:attrNameLst>
                                          <p:attrName>style.rotation</p:attrName>
                                        </p:attrNameLst>
                                      </p:cBhvr>
                                      <p:tavLst>
                                        <p:tav tm="0">
                                          <p:val>
                                            <p:fltVal val="360"/>
                                          </p:val>
                                        </p:tav>
                                        <p:tav tm="100000">
                                          <p:val>
                                            <p:fltVal val="0"/>
                                          </p:val>
                                        </p:tav>
                                      </p:tavLst>
                                    </p:anim>
                                    <p:animEffect transition="in" filter="fade">
                                      <p:cBhvr>
                                        <p:cTn id="19" dur="800"/>
                                        <p:tgtEl>
                                          <p:spTgt spid="17"/>
                                        </p:tgtEl>
                                      </p:cBhvr>
                                    </p:animEffect>
                                  </p:childTnLst>
                                </p:cTn>
                              </p:par>
                              <p:par>
                                <p:cTn id="20" presetID="49" presetClass="entr" presetSubtype="0" decel="100000" fill="hold" grpId="0" nodeType="withEffect">
                                  <p:stCondLst>
                                    <p:cond delay="2250"/>
                                  </p:stCondLst>
                                  <p:childTnLst>
                                    <p:set>
                                      <p:cBhvr>
                                        <p:cTn id="21" dur="1" fill="hold">
                                          <p:stCondLst>
                                            <p:cond delay="0"/>
                                          </p:stCondLst>
                                        </p:cTn>
                                        <p:tgtEl>
                                          <p:spTgt spid="18"/>
                                        </p:tgtEl>
                                        <p:attrNameLst>
                                          <p:attrName>style.visibility</p:attrName>
                                        </p:attrNameLst>
                                      </p:cBhvr>
                                      <p:to>
                                        <p:strVal val="visible"/>
                                      </p:to>
                                    </p:set>
                                    <p:anim calcmode="lin" valueType="num">
                                      <p:cBhvr>
                                        <p:cTn id="22" dur="800" fill="hold"/>
                                        <p:tgtEl>
                                          <p:spTgt spid="18"/>
                                        </p:tgtEl>
                                        <p:attrNameLst>
                                          <p:attrName>ppt_w</p:attrName>
                                        </p:attrNameLst>
                                      </p:cBhvr>
                                      <p:tavLst>
                                        <p:tav tm="0">
                                          <p:val>
                                            <p:fltVal val="0"/>
                                          </p:val>
                                        </p:tav>
                                        <p:tav tm="100000">
                                          <p:val>
                                            <p:strVal val="#ppt_w"/>
                                          </p:val>
                                        </p:tav>
                                      </p:tavLst>
                                    </p:anim>
                                    <p:anim calcmode="lin" valueType="num">
                                      <p:cBhvr>
                                        <p:cTn id="23" dur="800" fill="hold"/>
                                        <p:tgtEl>
                                          <p:spTgt spid="18"/>
                                        </p:tgtEl>
                                        <p:attrNameLst>
                                          <p:attrName>ppt_h</p:attrName>
                                        </p:attrNameLst>
                                      </p:cBhvr>
                                      <p:tavLst>
                                        <p:tav tm="0">
                                          <p:val>
                                            <p:fltVal val="0"/>
                                          </p:val>
                                        </p:tav>
                                        <p:tav tm="100000">
                                          <p:val>
                                            <p:strVal val="#ppt_h"/>
                                          </p:val>
                                        </p:tav>
                                      </p:tavLst>
                                    </p:anim>
                                    <p:anim calcmode="lin" valueType="num">
                                      <p:cBhvr>
                                        <p:cTn id="24" dur="800" fill="hold"/>
                                        <p:tgtEl>
                                          <p:spTgt spid="18"/>
                                        </p:tgtEl>
                                        <p:attrNameLst>
                                          <p:attrName>style.rotation</p:attrName>
                                        </p:attrNameLst>
                                      </p:cBhvr>
                                      <p:tavLst>
                                        <p:tav tm="0">
                                          <p:val>
                                            <p:fltVal val="360"/>
                                          </p:val>
                                        </p:tav>
                                        <p:tav tm="100000">
                                          <p:val>
                                            <p:fltVal val="0"/>
                                          </p:val>
                                        </p:tav>
                                      </p:tavLst>
                                    </p:anim>
                                    <p:animEffect transition="in" filter="fade">
                                      <p:cBhvr>
                                        <p:cTn id="25" dur="800"/>
                                        <p:tgtEl>
                                          <p:spTgt spid="18"/>
                                        </p:tgtEl>
                                      </p:cBhvr>
                                    </p:animEffect>
                                  </p:childTnLst>
                                </p:cTn>
                              </p:par>
                              <p:par>
                                <p:cTn id="26" presetID="49" presetClass="entr" presetSubtype="0" decel="100000" fill="hold" grpId="0" nodeType="withEffect">
                                  <p:stCondLst>
                                    <p:cond delay="30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800" fill="hold"/>
                                        <p:tgtEl>
                                          <p:spTgt spid="19"/>
                                        </p:tgtEl>
                                        <p:attrNameLst>
                                          <p:attrName>ppt_w</p:attrName>
                                        </p:attrNameLst>
                                      </p:cBhvr>
                                      <p:tavLst>
                                        <p:tav tm="0">
                                          <p:val>
                                            <p:fltVal val="0"/>
                                          </p:val>
                                        </p:tav>
                                        <p:tav tm="100000">
                                          <p:val>
                                            <p:strVal val="#ppt_w"/>
                                          </p:val>
                                        </p:tav>
                                      </p:tavLst>
                                    </p:anim>
                                    <p:anim calcmode="lin" valueType="num">
                                      <p:cBhvr>
                                        <p:cTn id="29" dur="800" fill="hold"/>
                                        <p:tgtEl>
                                          <p:spTgt spid="19"/>
                                        </p:tgtEl>
                                        <p:attrNameLst>
                                          <p:attrName>ppt_h</p:attrName>
                                        </p:attrNameLst>
                                      </p:cBhvr>
                                      <p:tavLst>
                                        <p:tav tm="0">
                                          <p:val>
                                            <p:fltVal val="0"/>
                                          </p:val>
                                        </p:tav>
                                        <p:tav tm="100000">
                                          <p:val>
                                            <p:strVal val="#ppt_h"/>
                                          </p:val>
                                        </p:tav>
                                      </p:tavLst>
                                    </p:anim>
                                    <p:anim calcmode="lin" valueType="num">
                                      <p:cBhvr>
                                        <p:cTn id="30" dur="800" fill="hold"/>
                                        <p:tgtEl>
                                          <p:spTgt spid="19"/>
                                        </p:tgtEl>
                                        <p:attrNameLst>
                                          <p:attrName>style.rotation</p:attrName>
                                        </p:attrNameLst>
                                      </p:cBhvr>
                                      <p:tavLst>
                                        <p:tav tm="0">
                                          <p:val>
                                            <p:fltVal val="360"/>
                                          </p:val>
                                        </p:tav>
                                        <p:tav tm="100000">
                                          <p:val>
                                            <p:fltVal val="0"/>
                                          </p:val>
                                        </p:tav>
                                      </p:tavLst>
                                    </p:anim>
                                    <p:animEffect transition="in" filter="fade">
                                      <p:cBhvr>
                                        <p:cTn id="31" dur="800"/>
                                        <p:tgtEl>
                                          <p:spTgt spid="19"/>
                                        </p:tgtEl>
                                      </p:cBhvr>
                                    </p:animEffect>
                                  </p:childTnLst>
                                </p:cTn>
                              </p:par>
                              <p:par>
                                <p:cTn id="32" presetID="49" presetClass="entr" presetSubtype="0" decel="100000" fill="hold" grpId="0" nodeType="withEffect">
                                  <p:stCondLst>
                                    <p:cond delay="3750"/>
                                  </p:stCondLst>
                                  <p:childTnLst>
                                    <p:set>
                                      <p:cBhvr>
                                        <p:cTn id="33" dur="1" fill="hold">
                                          <p:stCondLst>
                                            <p:cond delay="0"/>
                                          </p:stCondLst>
                                        </p:cTn>
                                        <p:tgtEl>
                                          <p:spTgt spid="20"/>
                                        </p:tgtEl>
                                        <p:attrNameLst>
                                          <p:attrName>style.visibility</p:attrName>
                                        </p:attrNameLst>
                                      </p:cBhvr>
                                      <p:to>
                                        <p:strVal val="visible"/>
                                      </p:to>
                                    </p:set>
                                    <p:anim calcmode="lin" valueType="num">
                                      <p:cBhvr>
                                        <p:cTn id="34" dur="800" fill="hold"/>
                                        <p:tgtEl>
                                          <p:spTgt spid="20"/>
                                        </p:tgtEl>
                                        <p:attrNameLst>
                                          <p:attrName>ppt_w</p:attrName>
                                        </p:attrNameLst>
                                      </p:cBhvr>
                                      <p:tavLst>
                                        <p:tav tm="0">
                                          <p:val>
                                            <p:fltVal val="0"/>
                                          </p:val>
                                        </p:tav>
                                        <p:tav tm="100000">
                                          <p:val>
                                            <p:strVal val="#ppt_w"/>
                                          </p:val>
                                        </p:tav>
                                      </p:tavLst>
                                    </p:anim>
                                    <p:anim calcmode="lin" valueType="num">
                                      <p:cBhvr>
                                        <p:cTn id="35" dur="800" fill="hold"/>
                                        <p:tgtEl>
                                          <p:spTgt spid="20"/>
                                        </p:tgtEl>
                                        <p:attrNameLst>
                                          <p:attrName>ppt_h</p:attrName>
                                        </p:attrNameLst>
                                      </p:cBhvr>
                                      <p:tavLst>
                                        <p:tav tm="0">
                                          <p:val>
                                            <p:fltVal val="0"/>
                                          </p:val>
                                        </p:tav>
                                        <p:tav tm="100000">
                                          <p:val>
                                            <p:strVal val="#ppt_h"/>
                                          </p:val>
                                        </p:tav>
                                      </p:tavLst>
                                    </p:anim>
                                    <p:anim calcmode="lin" valueType="num">
                                      <p:cBhvr>
                                        <p:cTn id="36" dur="800" fill="hold"/>
                                        <p:tgtEl>
                                          <p:spTgt spid="20"/>
                                        </p:tgtEl>
                                        <p:attrNameLst>
                                          <p:attrName>style.rotation</p:attrName>
                                        </p:attrNameLst>
                                      </p:cBhvr>
                                      <p:tavLst>
                                        <p:tav tm="0">
                                          <p:val>
                                            <p:fltVal val="360"/>
                                          </p:val>
                                        </p:tav>
                                        <p:tav tm="100000">
                                          <p:val>
                                            <p:fltVal val="0"/>
                                          </p:val>
                                        </p:tav>
                                      </p:tavLst>
                                    </p:anim>
                                    <p:animEffect transition="in" filter="fade">
                                      <p:cBhvr>
                                        <p:cTn id="37" dur="800"/>
                                        <p:tgtEl>
                                          <p:spTgt spid="20"/>
                                        </p:tgtEl>
                                      </p:cBhvr>
                                    </p:animEffect>
                                  </p:childTnLst>
                                </p:cTn>
                              </p:par>
                              <p:par>
                                <p:cTn id="38" presetID="49" presetClass="entr" presetSubtype="0" decel="100000" fill="hold" nodeType="withEffect">
                                  <p:stCondLst>
                                    <p:cond delay="4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800" fill="hold"/>
                                        <p:tgtEl>
                                          <p:spTgt spid="14"/>
                                        </p:tgtEl>
                                        <p:attrNameLst>
                                          <p:attrName>ppt_w</p:attrName>
                                        </p:attrNameLst>
                                      </p:cBhvr>
                                      <p:tavLst>
                                        <p:tav tm="0">
                                          <p:val>
                                            <p:fltVal val="0"/>
                                          </p:val>
                                        </p:tav>
                                        <p:tav tm="100000">
                                          <p:val>
                                            <p:strVal val="#ppt_w"/>
                                          </p:val>
                                        </p:tav>
                                      </p:tavLst>
                                    </p:anim>
                                    <p:anim calcmode="lin" valueType="num">
                                      <p:cBhvr>
                                        <p:cTn id="41" dur="800" fill="hold"/>
                                        <p:tgtEl>
                                          <p:spTgt spid="14"/>
                                        </p:tgtEl>
                                        <p:attrNameLst>
                                          <p:attrName>ppt_h</p:attrName>
                                        </p:attrNameLst>
                                      </p:cBhvr>
                                      <p:tavLst>
                                        <p:tav tm="0">
                                          <p:val>
                                            <p:fltVal val="0"/>
                                          </p:val>
                                        </p:tav>
                                        <p:tav tm="100000">
                                          <p:val>
                                            <p:strVal val="#ppt_h"/>
                                          </p:val>
                                        </p:tav>
                                      </p:tavLst>
                                    </p:anim>
                                    <p:anim calcmode="lin" valueType="num">
                                      <p:cBhvr>
                                        <p:cTn id="42" dur="800" fill="hold"/>
                                        <p:tgtEl>
                                          <p:spTgt spid="14"/>
                                        </p:tgtEl>
                                        <p:attrNameLst>
                                          <p:attrName>style.rotation</p:attrName>
                                        </p:attrNameLst>
                                      </p:cBhvr>
                                      <p:tavLst>
                                        <p:tav tm="0">
                                          <p:val>
                                            <p:fltVal val="360"/>
                                          </p:val>
                                        </p:tav>
                                        <p:tav tm="100000">
                                          <p:val>
                                            <p:fltVal val="0"/>
                                          </p:val>
                                        </p:tav>
                                      </p:tavLst>
                                    </p:anim>
                                    <p:animEffect transition="in" filter="fade">
                                      <p:cBhvr>
                                        <p:cTn id="4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7169A-EC90-42DD-A516-9BB3377BAF16}"/>
              </a:ext>
            </a:extLst>
          </p:cNvPr>
          <p:cNvSpPr>
            <a:spLocks noGrp="1"/>
          </p:cNvSpPr>
          <p:nvPr>
            <p:ph type="title"/>
          </p:nvPr>
        </p:nvSpPr>
        <p:spPr>
          <a:xfrm>
            <a:off x="838200" y="365125"/>
            <a:ext cx="10515600" cy="568129"/>
          </a:xfrm>
        </p:spPr>
        <p:txBody>
          <a:bodyPr>
            <a:normAutofit fontScale="90000"/>
          </a:bodyPr>
          <a:lstStyle/>
          <a:p>
            <a:endParaRPr lang="zh-CN" altLang="en-US" dirty="0"/>
          </a:p>
        </p:txBody>
      </p:sp>
      <p:graphicFrame>
        <p:nvGraphicFramePr>
          <p:cNvPr id="6" name="内容占位符 5">
            <a:extLst>
              <a:ext uri="{FF2B5EF4-FFF2-40B4-BE49-F238E27FC236}">
                <a16:creationId xmlns:a16="http://schemas.microsoft.com/office/drawing/2014/main" id="{12A943D4-CF5B-43DE-89CF-89CB5EA2C45A}"/>
              </a:ext>
            </a:extLst>
          </p:cNvPr>
          <p:cNvGraphicFramePr>
            <a:graphicFrameLocks noGrp="1"/>
          </p:cNvGraphicFramePr>
          <p:nvPr>
            <p:ph idx="1"/>
            <p:extLst>
              <p:ext uri="{D42A27DB-BD31-4B8C-83A1-F6EECF244321}">
                <p14:modId xmlns:p14="http://schemas.microsoft.com/office/powerpoint/2010/main" val="1550255059"/>
              </p:ext>
            </p:extLst>
          </p:nvPr>
        </p:nvGraphicFramePr>
        <p:xfrm>
          <a:off x="961533" y="603315"/>
          <a:ext cx="10515600" cy="5778635"/>
        </p:xfrm>
        <a:graphic>
          <a:graphicData uri="http://schemas.openxmlformats.org/drawingml/2006/table">
            <a:tbl>
              <a:tblPr firstRow="1" firstCol="1" bandRow="1">
                <a:tableStyleId>{5C22544A-7EE6-4342-B048-85BDC9FD1C3A}</a:tableStyleId>
              </a:tblPr>
              <a:tblGrid>
                <a:gridCol w="1823652">
                  <a:extLst>
                    <a:ext uri="{9D8B030D-6E8A-4147-A177-3AD203B41FA5}">
                      <a16:colId xmlns:a16="http://schemas.microsoft.com/office/drawing/2014/main" val="1338382482"/>
                    </a:ext>
                  </a:extLst>
                </a:gridCol>
                <a:gridCol w="2178907">
                  <a:extLst>
                    <a:ext uri="{9D8B030D-6E8A-4147-A177-3AD203B41FA5}">
                      <a16:colId xmlns:a16="http://schemas.microsoft.com/office/drawing/2014/main" val="3635658915"/>
                    </a:ext>
                  </a:extLst>
                </a:gridCol>
                <a:gridCol w="1823652">
                  <a:extLst>
                    <a:ext uri="{9D8B030D-6E8A-4147-A177-3AD203B41FA5}">
                      <a16:colId xmlns:a16="http://schemas.microsoft.com/office/drawing/2014/main" val="1990327317"/>
                    </a:ext>
                  </a:extLst>
                </a:gridCol>
                <a:gridCol w="2865738">
                  <a:extLst>
                    <a:ext uri="{9D8B030D-6E8A-4147-A177-3AD203B41FA5}">
                      <a16:colId xmlns:a16="http://schemas.microsoft.com/office/drawing/2014/main" val="1639590049"/>
                    </a:ext>
                  </a:extLst>
                </a:gridCol>
                <a:gridCol w="1089454">
                  <a:extLst>
                    <a:ext uri="{9D8B030D-6E8A-4147-A177-3AD203B41FA5}">
                      <a16:colId xmlns:a16="http://schemas.microsoft.com/office/drawing/2014/main" val="299842651"/>
                    </a:ext>
                  </a:extLst>
                </a:gridCol>
                <a:gridCol w="734197">
                  <a:extLst>
                    <a:ext uri="{9D8B030D-6E8A-4147-A177-3AD203B41FA5}">
                      <a16:colId xmlns:a16="http://schemas.microsoft.com/office/drawing/2014/main" val="2286352049"/>
                    </a:ext>
                  </a:extLst>
                </a:gridCol>
              </a:tblGrid>
              <a:tr h="347020">
                <a:tc>
                  <a:txBody>
                    <a:bodyPr/>
                    <a:lstStyle/>
                    <a:p>
                      <a:pPr algn="ctr">
                        <a:spcAft>
                          <a:spcPts val="0"/>
                        </a:spcAft>
                      </a:pPr>
                      <a:r>
                        <a:rPr lang="zh-CN" sz="1600" kern="100" dirty="0">
                          <a:effectLst/>
                        </a:rPr>
                        <a:t>名称</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100">
                          <a:effectLst/>
                        </a:rPr>
                        <a:t>代码</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100">
                          <a:effectLst/>
                        </a:rPr>
                        <a:t>域</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100">
                          <a:effectLst/>
                        </a:rPr>
                        <a:t>数据类型</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100">
                          <a:effectLst/>
                        </a:rPr>
                        <a:t>长度</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600" kern="100">
                          <a:effectLst/>
                        </a:rPr>
                        <a:t>精度</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61903079"/>
                  </a:ext>
                </a:extLst>
              </a:tr>
              <a:tr h="347020">
                <a:tc>
                  <a:txBody>
                    <a:bodyPr/>
                    <a:lstStyle/>
                    <a:p>
                      <a:pPr algn="l">
                        <a:spcAft>
                          <a:spcPts val="0"/>
                        </a:spcAft>
                      </a:pPr>
                      <a:r>
                        <a:rPr lang="en-US" sz="1600" kern="100">
                          <a:effectLst/>
                        </a:rPr>
                        <a:t>admin_id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dirty="0" err="1">
                          <a:effectLst/>
                        </a:rPr>
                        <a:t>admin_id</a:t>
                      </a:r>
                      <a:endParaRPr lang="zh-CN" sz="16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Variable characters (20)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20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77774862"/>
                  </a:ext>
                </a:extLst>
              </a:tr>
              <a:tr h="347020">
                <a:tc>
                  <a:txBody>
                    <a:bodyPr/>
                    <a:lstStyle/>
                    <a:p>
                      <a:pPr algn="just">
                        <a:spcAft>
                          <a:spcPts val="0"/>
                        </a:spcAft>
                      </a:pPr>
                      <a:r>
                        <a:rPr lang="en-US" sz="1600" kern="100">
                          <a:effectLst/>
                        </a:rPr>
                        <a:t>admin_pwd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dirty="0" err="1">
                          <a:effectLst/>
                        </a:rPr>
                        <a:t>admin_pwd</a:t>
                      </a:r>
                      <a:endParaRPr lang="zh-CN" sz="16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Variable characters (50)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50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87720097"/>
                  </a:ext>
                </a:extLst>
              </a:tr>
              <a:tr h="347020">
                <a:tc>
                  <a:txBody>
                    <a:bodyPr/>
                    <a:lstStyle/>
                    <a:p>
                      <a:pPr algn="just">
                        <a:spcAft>
                          <a:spcPts val="0"/>
                        </a:spcAft>
                      </a:pPr>
                      <a:r>
                        <a:rPr lang="en-US" sz="1600" kern="100">
                          <a:effectLst/>
                        </a:rPr>
                        <a:t>b_a_state</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dirty="0" err="1">
                          <a:effectLst/>
                        </a:rPr>
                        <a:t>b_a_state</a:t>
                      </a:r>
                      <a:endParaRPr lang="zh-CN" sz="1600" kern="100" dirty="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Integer</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87085323"/>
                  </a:ext>
                </a:extLst>
              </a:tr>
              <a:tr h="347020">
                <a:tc>
                  <a:txBody>
                    <a:bodyPr/>
                    <a:lstStyle/>
                    <a:p>
                      <a:pPr algn="just">
                        <a:spcAft>
                          <a:spcPts val="0"/>
                        </a:spcAft>
                      </a:pPr>
                      <a:r>
                        <a:rPr lang="en-US" sz="1600" kern="100">
                          <a:effectLst/>
                        </a:rPr>
                        <a:t>b_apply_id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b_apply_id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dirty="0">
                          <a:effectLst/>
                        </a:rPr>
                        <a:t>&lt;None&gt;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Integer</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63164955"/>
                  </a:ext>
                </a:extLst>
              </a:tr>
              <a:tr h="347020">
                <a:tc>
                  <a:txBody>
                    <a:bodyPr/>
                    <a:lstStyle/>
                    <a:p>
                      <a:pPr algn="just">
                        <a:spcAft>
                          <a:spcPts val="0"/>
                        </a:spcAft>
                      </a:pPr>
                      <a:r>
                        <a:rPr lang="en-US" sz="1600" kern="100">
                          <a:effectLst/>
                        </a:rPr>
                        <a:t>b_c_id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b_c_id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dirty="0">
                          <a:effectLst/>
                        </a:rPr>
                        <a:t>&lt;None&gt;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Integer</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57861987"/>
                  </a:ext>
                </a:extLst>
              </a:tr>
              <a:tr h="347020">
                <a:tc>
                  <a:txBody>
                    <a:bodyPr/>
                    <a:lstStyle/>
                    <a:p>
                      <a:pPr algn="just">
                        <a:spcAft>
                          <a:spcPts val="0"/>
                        </a:spcAft>
                      </a:pPr>
                      <a:r>
                        <a:rPr lang="en-US" sz="1600" kern="100">
                          <a:effectLst/>
                        </a:rPr>
                        <a:t>Book_id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Book_id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dirty="0">
                          <a:effectLst/>
                        </a:rPr>
                        <a:t>&lt;None&gt;</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Integer</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92482869"/>
                  </a:ext>
                </a:extLst>
              </a:tr>
              <a:tr h="347020">
                <a:tc>
                  <a:txBody>
                    <a:bodyPr/>
                    <a:lstStyle/>
                    <a:p>
                      <a:pPr algn="just">
                        <a:spcAft>
                          <a:spcPts val="0"/>
                        </a:spcAft>
                      </a:pPr>
                      <a:r>
                        <a:rPr lang="en-US" sz="1600" kern="100">
                          <a:effectLst/>
                        </a:rPr>
                        <a:t>Bookid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Bookid</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dirty="0">
                          <a:effectLst/>
                        </a:rPr>
                        <a:t>Integer</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8293346"/>
                  </a:ext>
                </a:extLst>
              </a:tr>
              <a:tr h="347020">
                <a:tc>
                  <a:txBody>
                    <a:bodyPr/>
                    <a:lstStyle/>
                    <a:p>
                      <a:pPr algn="just">
                        <a:spcAft>
                          <a:spcPts val="0"/>
                        </a:spcAft>
                      </a:pPr>
                      <a:r>
                        <a:rPr lang="en-US" sz="1600" kern="100">
                          <a:effectLst/>
                        </a:rPr>
                        <a:t>bookname</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bookname</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dirty="0">
                          <a:effectLst/>
                        </a:rPr>
                        <a:t>Variable characters (50)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50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61023636"/>
                  </a:ext>
                </a:extLst>
              </a:tr>
              <a:tr h="347020">
                <a:tc>
                  <a:txBody>
                    <a:bodyPr/>
                    <a:lstStyle/>
                    <a:p>
                      <a:pPr algn="just">
                        <a:spcAft>
                          <a:spcPts val="0"/>
                        </a:spcAft>
                      </a:pPr>
                      <a:r>
                        <a:rPr lang="en-US" sz="1600" kern="100">
                          <a:effectLst/>
                        </a:rPr>
                        <a:t>Com_date</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Com_date</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dirty="0">
                          <a:effectLst/>
                        </a:rPr>
                        <a:t>Date &amp; Time</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05096111"/>
                  </a:ext>
                </a:extLst>
              </a:tr>
              <a:tr h="663863">
                <a:tc>
                  <a:txBody>
                    <a:bodyPr/>
                    <a:lstStyle/>
                    <a:p>
                      <a:pPr algn="just">
                        <a:spcAft>
                          <a:spcPts val="0"/>
                        </a:spcAft>
                      </a:pPr>
                      <a:r>
                        <a:rPr lang="en-US" sz="1600" kern="100">
                          <a:effectLst/>
                        </a:rPr>
                        <a:t>Com_info</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Com_info</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dirty="0">
                          <a:effectLst/>
                        </a:rPr>
                        <a:t>Variable characters (1000)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1000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29737292"/>
                  </a:ext>
                </a:extLst>
              </a:tr>
              <a:tr h="347020">
                <a:tc>
                  <a:txBody>
                    <a:bodyPr/>
                    <a:lstStyle/>
                    <a:p>
                      <a:pPr algn="just">
                        <a:spcAft>
                          <a:spcPts val="0"/>
                        </a:spcAft>
                      </a:pPr>
                      <a:r>
                        <a:rPr lang="en-US" sz="1600" kern="100">
                          <a:effectLst/>
                        </a:rPr>
                        <a:t>date</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date</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dirty="0">
                          <a:effectLst/>
                        </a:rPr>
                        <a:t>Date &amp; Time</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2803385"/>
                  </a:ext>
                </a:extLst>
              </a:tr>
              <a:tr h="347020">
                <a:tc>
                  <a:txBody>
                    <a:bodyPr/>
                    <a:lstStyle/>
                    <a:p>
                      <a:pPr algn="just">
                        <a:spcAft>
                          <a:spcPts val="0"/>
                        </a:spcAft>
                      </a:pPr>
                      <a:r>
                        <a:rPr lang="en-US" sz="1600" kern="100">
                          <a:effectLst/>
                        </a:rPr>
                        <a:t>Email</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Email</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dirty="0">
                          <a:effectLst/>
                        </a:rPr>
                        <a:t>Variable characters (50)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50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54751652"/>
                  </a:ext>
                </a:extLst>
              </a:tr>
              <a:tr h="347020">
                <a:tc>
                  <a:txBody>
                    <a:bodyPr/>
                    <a:lstStyle/>
                    <a:p>
                      <a:pPr algn="just">
                        <a:spcAft>
                          <a:spcPts val="0"/>
                        </a:spcAft>
                      </a:pPr>
                      <a:r>
                        <a:rPr lang="en-US" sz="1600" kern="100">
                          <a:effectLst/>
                        </a:rPr>
                        <a:t>Hot</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Hot</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Integer</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a:effectLst/>
                        </a:rPr>
                        <a:t>　</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12935446"/>
                  </a:ext>
                </a:extLst>
              </a:tr>
              <a:tr h="603512">
                <a:tc>
                  <a:txBody>
                    <a:bodyPr/>
                    <a:lstStyle/>
                    <a:p>
                      <a:pPr algn="just">
                        <a:spcAft>
                          <a:spcPts val="0"/>
                        </a:spcAft>
                      </a:pPr>
                      <a:r>
                        <a:rPr lang="en-US" sz="1600" kern="100">
                          <a:effectLst/>
                        </a:rPr>
                        <a:t>Info</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info</a:t>
                      </a:r>
                      <a:endParaRPr lang="zh-CN" sz="16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600" kern="100">
                          <a:effectLst/>
                        </a:rPr>
                        <a:t>&lt;None&gt;</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a:effectLst/>
                        </a:rPr>
                        <a:t>Variable characters (500)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600" kern="100" dirty="0">
                          <a:effectLst/>
                        </a:rPr>
                        <a:t>500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24986837"/>
                  </a:ext>
                </a:extLst>
              </a:tr>
            </a:tbl>
          </a:graphicData>
        </a:graphic>
      </p:graphicFrame>
    </p:spTree>
    <p:extLst>
      <p:ext uri="{BB962C8B-B14F-4D97-AF65-F5344CB8AC3E}">
        <p14:creationId xmlns:p14="http://schemas.microsoft.com/office/powerpoint/2010/main" val="165857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F33E3-02D4-4C64-9149-AAE77B84D166}"/>
              </a:ext>
            </a:extLst>
          </p:cNvPr>
          <p:cNvSpPr>
            <a:spLocks noGrp="1"/>
          </p:cNvSpPr>
          <p:nvPr>
            <p:ph type="title"/>
          </p:nvPr>
        </p:nvSpPr>
        <p:spPr/>
        <p:txBody>
          <a:bodyPr/>
          <a:lstStyle/>
          <a:p>
            <a:endParaRPr lang="zh-CN" altLang="en-US" dirty="0"/>
          </a:p>
        </p:txBody>
      </p:sp>
      <p:graphicFrame>
        <p:nvGraphicFramePr>
          <p:cNvPr id="4" name="内容占位符 3">
            <a:extLst>
              <a:ext uri="{FF2B5EF4-FFF2-40B4-BE49-F238E27FC236}">
                <a16:creationId xmlns:a16="http://schemas.microsoft.com/office/drawing/2014/main" id="{E952F53B-1F08-4305-BD99-4375529FE259}"/>
              </a:ext>
            </a:extLst>
          </p:cNvPr>
          <p:cNvGraphicFramePr>
            <a:graphicFrameLocks noGrp="1"/>
          </p:cNvGraphicFramePr>
          <p:nvPr>
            <p:ph idx="1"/>
            <p:extLst>
              <p:ext uri="{D42A27DB-BD31-4B8C-83A1-F6EECF244321}">
                <p14:modId xmlns:p14="http://schemas.microsoft.com/office/powerpoint/2010/main" val="366578632"/>
              </p:ext>
            </p:extLst>
          </p:nvPr>
        </p:nvGraphicFramePr>
        <p:xfrm>
          <a:off x="857839" y="365125"/>
          <a:ext cx="10495963" cy="6007392"/>
        </p:xfrm>
        <a:graphic>
          <a:graphicData uri="http://schemas.openxmlformats.org/drawingml/2006/table">
            <a:tbl>
              <a:tblPr firstRow="1" firstCol="1" bandRow="1">
                <a:tableStyleId>{5C22544A-7EE6-4342-B048-85BDC9FD1C3A}</a:tableStyleId>
              </a:tblPr>
              <a:tblGrid>
                <a:gridCol w="1804013">
                  <a:extLst>
                    <a:ext uri="{9D8B030D-6E8A-4147-A177-3AD203B41FA5}">
                      <a16:colId xmlns:a16="http://schemas.microsoft.com/office/drawing/2014/main" val="1859063965"/>
                    </a:ext>
                  </a:extLst>
                </a:gridCol>
                <a:gridCol w="2178908">
                  <a:extLst>
                    <a:ext uri="{9D8B030D-6E8A-4147-A177-3AD203B41FA5}">
                      <a16:colId xmlns:a16="http://schemas.microsoft.com/office/drawing/2014/main" val="2613171664"/>
                    </a:ext>
                  </a:extLst>
                </a:gridCol>
                <a:gridCol w="1823652">
                  <a:extLst>
                    <a:ext uri="{9D8B030D-6E8A-4147-A177-3AD203B41FA5}">
                      <a16:colId xmlns:a16="http://schemas.microsoft.com/office/drawing/2014/main" val="3435112613"/>
                    </a:ext>
                  </a:extLst>
                </a:gridCol>
                <a:gridCol w="2865738">
                  <a:extLst>
                    <a:ext uri="{9D8B030D-6E8A-4147-A177-3AD203B41FA5}">
                      <a16:colId xmlns:a16="http://schemas.microsoft.com/office/drawing/2014/main" val="3119125846"/>
                    </a:ext>
                  </a:extLst>
                </a:gridCol>
                <a:gridCol w="1089454">
                  <a:extLst>
                    <a:ext uri="{9D8B030D-6E8A-4147-A177-3AD203B41FA5}">
                      <a16:colId xmlns:a16="http://schemas.microsoft.com/office/drawing/2014/main" val="354981540"/>
                    </a:ext>
                  </a:extLst>
                </a:gridCol>
                <a:gridCol w="734198">
                  <a:extLst>
                    <a:ext uri="{9D8B030D-6E8A-4147-A177-3AD203B41FA5}">
                      <a16:colId xmlns:a16="http://schemas.microsoft.com/office/drawing/2014/main" val="3447116825"/>
                    </a:ext>
                  </a:extLst>
                </a:gridCol>
              </a:tblGrid>
              <a:tr h="481554">
                <a:tc>
                  <a:txBody>
                    <a:bodyPr/>
                    <a:lstStyle/>
                    <a:p>
                      <a:pPr algn="just">
                        <a:spcAft>
                          <a:spcPts val="0"/>
                        </a:spcAft>
                      </a:pPr>
                      <a:r>
                        <a:rPr lang="en-US" sz="1800" kern="100">
                          <a:effectLst/>
                        </a:rPr>
                        <a:t>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05724648"/>
                  </a:ext>
                </a:extLst>
              </a:tr>
              <a:tr h="481554">
                <a:tc>
                  <a:txBody>
                    <a:bodyPr/>
                    <a:lstStyle/>
                    <a:p>
                      <a:pPr algn="just">
                        <a:spcAft>
                          <a:spcPts val="0"/>
                        </a:spcAft>
                      </a:pPr>
                      <a:r>
                        <a:rPr lang="en-US" sz="1800" kern="100">
                          <a:effectLst/>
                        </a:rPr>
                        <a:t>label</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label</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(100)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100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77164728"/>
                  </a:ext>
                </a:extLst>
              </a:tr>
              <a:tr h="276894">
                <a:tc>
                  <a:txBody>
                    <a:bodyPr/>
                    <a:lstStyle/>
                    <a:p>
                      <a:pPr algn="just">
                        <a:spcAft>
                          <a:spcPts val="0"/>
                        </a:spcAft>
                      </a:pPr>
                      <a:r>
                        <a:rPr lang="en-US" sz="1800" kern="100">
                          <a:effectLst/>
                        </a:rPr>
                        <a:t>Password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Password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(20)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20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08817004"/>
                  </a:ext>
                </a:extLst>
              </a:tr>
              <a:tr h="276894">
                <a:tc>
                  <a:txBody>
                    <a:bodyPr/>
                    <a:lstStyle/>
                    <a:p>
                      <a:pPr algn="just">
                        <a:spcAft>
                          <a:spcPts val="0"/>
                        </a:spcAft>
                      </a:pPr>
                      <a:r>
                        <a:rPr lang="en-US" sz="1800" kern="100">
                          <a:effectLst/>
                        </a:rPr>
                        <a:t>User_id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user_id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25926386"/>
                  </a:ext>
                </a:extLst>
              </a:tr>
              <a:tr h="276894">
                <a:tc>
                  <a:txBody>
                    <a:bodyPr/>
                    <a:lstStyle/>
                    <a:p>
                      <a:pPr algn="just">
                        <a:spcAft>
                          <a:spcPts val="0"/>
                        </a:spcAft>
                      </a:pPr>
                      <a:r>
                        <a:rPr lang="en-US" sz="1800" kern="100">
                          <a:effectLst/>
                        </a:rPr>
                        <a:t>userid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userid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00766826"/>
                  </a:ext>
                </a:extLst>
              </a:tr>
              <a:tr h="276894">
                <a:tc>
                  <a:txBody>
                    <a:bodyPr/>
                    <a:lstStyle/>
                    <a:p>
                      <a:pPr algn="just">
                        <a:spcAft>
                          <a:spcPts val="0"/>
                        </a:spcAft>
                      </a:pPr>
                      <a:r>
                        <a:rPr lang="en-US" sz="1800" kern="100">
                          <a:effectLst/>
                        </a:rPr>
                        <a:t>Username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Username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(20)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20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42061880"/>
                  </a:ext>
                </a:extLst>
              </a:tr>
              <a:tr h="481554">
                <a:tc>
                  <a:txBody>
                    <a:bodyPr/>
                    <a:lstStyle/>
                    <a:p>
                      <a:pPr algn="just">
                        <a:spcAft>
                          <a:spcPts val="0"/>
                        </a:spcAft>
                      </a:pPr>
                      <a:r>
                        <a:rPr lang="en-US" sz="1800" kern="100">
                          <a:effectLst/>
                        </a:rPr>
                        <a:t>w_a_info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w_a_info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58345315"/>
                  </a:ext>
                </a:extLst>
              </a:tr>
              <a:tr h="276894">
                <a:tc>
                  <a:txBody>
                    <a:bodyPr/>
                    <a:lstStyle/>
                    <a:p>
                      <a:pPr algn="just">
                        <a:spcAft>
                          <a:spcPts val="0"/>
                        </a:spcAft>
                      </a:pPr>
                      <a:r>
                        <a:rPr lang="en-US" sz="1800" kern="100">
                          <a:effectLst/>
                        </a:rPr>
                        <a:t>w_a_state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w_a_state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19464060"/>
                  </a:ext>
                </a:extLst>
              </a:tr>
              <a:tr h="276894">
                <a:tc>
                  <a:txBody>
                    <a:bodyPr/>
                    <a:lstStyle/>
                    <a:p>
                      <a:pPr algn="just">
                        <a:spcAft>
                          <a:spcPts val="0"/>
                        </a:spcAft>
                      </a:pPr>
                      <a:r>
                        <a:rPr lang="en-US" sz="1800" kern="100">
                          <a:effectLst/>
                        </a:rPr>
                        <a:t>w_apply_id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w_apply_id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59062737"/>
                  </a:ext>
                </a:extLst>
              </a:tr>
              <a:tr h="276894">
                <a:tc>
                  <a:txBody>
                    <a:bodyPr/>
                    <a:lstStyle/>
                    <a:p>
                      <a:pPr algn="just">
                        <a:spcAft>
                          <a:spcPts val="0"/>
                        </a:spcAft>
                      </a:pPr>
                      <a:r>
                        <a:rPr lang="en-US" sz="1800" kern="100">
                          <a:effectLst/>
                        </a:rPr>
                        <a:t>w_c_id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w_c_id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79107033"/>
                  </a:ext>
                </a:extLst>
              </a:tr>
              <a:tr h="481554">
                <a:tc>
                  <a:txBody>
                    <a:bodyPr/>
                    <a:lstStyle/>
                    <a:p>
                      <a:pPr algn="just">
                        <a:spcAft>
                          <a:spcPts val="0"/>
                        </a:spcAft>
                      </a:pPr>
                      <a:r>
                        <a:rPr lang="en-US" sz="1800" kern="100">
                          <a:effectLst/>
                        </a:rPr>
                        <a:t>w_c_info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w_c_info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24501514"/>
                  </a:ext>
                </a:extLst>
              </a:tr>
              <a:tr h="276894">
                <a:tc>
                  <a:txBody>
                    <a:bodyPr/>
                    <a:lstStyle/>
                    <a:p>
                      <a:pPr algn="just">
                        <a:spcAft>
                          <a:spcPts val="0"/>
                        </a:spcAft>
                      </a:pPr>
                      <a:r>
                        <a:rPr lang="en-US" sz="1800" kern="100">
                          <a:effectLst/>
                        </a:rPr>
                        <a:t>w_date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w_date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Date &amp; Time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36490931"/>
                  </a:ext>
                </a:extLst>
              </a:tr>
              <a:tr h="276894">
                <a:tc>
                  <a:txBody>
                    <a:bodyPr/>
                    <a:lstStyle/>
                    <a:p>
                      <a:pPr algn="just">
                        <a:spcAft>
                          <a:spcPts val="0"/>
                        </a:spcAft>
                      </a:pPr>
                      <a:r>
                        <a:rPr lang="en-US" sz="1800" kern="100">
                          <a:effectLst/>
                        </a:rPr>
                        <a:t>w_hot</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w_hot</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75349171"/>
                  </a:ext>
                </a:extLst>
              </a:tr>
              <a:tr h="276894">
                <a:tc>
                  <a:txBody>
                    <a:bodyPr/>
                    <a:lstStyle/>
                    <a:p>
                      <a:pPr algn="just">
                        <a:spcAft>
                          <a:spcPts val="0"/>
                        </a:spcAft>
                      </a:pPr>
                      <a:r>
                        <a:rPr lang="en-US" sz="1800" kern="100">
                          <a:effectLst/>
                        </a:rPr>
                        <a:t>writer_id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writer_id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39611513"/>
                  </a:ext>
                </a:extLst>
              </a:tr>
              <a:tr h="481554">
                <a:tc>
                  <a:txBody>
                    <a:bodyPr/>
                    <a:lstStyle/>
                    <a:p>
                      <a:pPr algn="just">
                        <a:spcAft>
                          <a:spcPts val="0"/>
                        </a:spcAft>
                      </a:pPr>
                      <a:r>
                        <a:rPr lang="en-US" sz="1800" kern="100">
                          <a:effectLst/>
                        </a:rPr>
                        <a:t>writer_info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writer_info</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500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573861737"/>
                  </a:ext>
                </a:extLst>
              </a:tr>
              <a:tr h="276894">
                <a:tc>
                  <a:txBody>
                    <a:bodyPr/>
                    <a:lstStyle/>
                    <a:p>
                      <a:pPr algn="just">
                        <a:spcAft>
                          <a:spcPts val="0"/>
                        </a:spcAft>
                      </a:pPr>
                      <a:r>
                        <a:rPr lang="en-US" sz="1800" kern="100">
                          <a:effectLst/>
                        </a:rPr>
                        <a:t>writer_name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writer_name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(10)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780103851"/>
                  </a:ext>
                </a:extLst>
              </a:tr>
              <a:tr h="276894">
                <a:tc>
                  <a:txBody>
                    <a:bodyPr/>
                    <a:lstStyle/>
                    <a:p>
                      <a:pPr algn="just">
                        <a:spcAft>
                          <a:spcPts val="0"/>
                        </a:spcAft>
                      </a:pPr>
                      <a:r>
                        <a:rPr lang="en-US" sz="1800" kern="100">
                          <a:effectLst/>
                        </a:rPr>
                        <a:t>writerid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writerid</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Integer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　</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60848705"/>
                  </a:ext>
                </a:extLst>
              </a:tr>
              <a:tr h="276894">
                <a:tc>
                  <a:txBody>
                    <a:bodyPr/>
                    <a:lstStyle/>
                    <a:p>
                      <a:pPr algn="just">
                        <a:spcAft>
                          <a:spcPts val="0"/>
                        </a:spcAft>
                      </a:pPr>
                      <a:r>
                        <a:rPr lang="en-US" sz="1800" kern="100">
                          <a:effectLst/>
                        </a:rPr>
                        <a:t>writername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writername</a:t>
                      </a:r>
                      <a:endParaRPr lang="zh-CN" sz="1800" kern="100">
                        <a:effectLst/>
                        <a:latin typeface="Times New Roman" panose="02020603050405020304" pitchFamily="18" charset="0"/>
                        <a:ea typeface="宋体" panose="02010600030101010101" pitchFamily="2" charset="-122"/>
                      </a:endParaRPr>
                    </a:p>
                  </a:txBody>
                  <a:tcPr marL="68580" marR="68580" marT="0" marB="0" anchor="b"/>
                </a:tc>
                <a:tc>
                  <a:txBody>
                    <a:bodyPr/>
                    <a:lstStyle/>
                    <a:p>
                      <a:pPr algn="just">
                        <a:spcAft>
                          <a:spcPts val="0"/>
                        </a:spcAft>
                      </a:pPr>
                      <a:r>
                        <a:rPr lang="en-US" sz="1800" kern="100">
                          <a:effectLst/>
                        </a:rPr>
                        <a:t>&lt;None&gt;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Variable characters (50)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800" kern="100">
                          <a:effectLst/>
                        </a:rPr>
                        <a:t>50</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dirty="0">
                          <a:effectLst/>
                        </a:rPr>
                        <a:t>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97984290"/>
                  </a:ext>
                </a:extLst>
              </a:tr>
            </a:tbl>
          </a:graphicData>
        </a:graphic>
      </p:graphicFrame>
    </p:spTree>
    <p:extLst>
      <p:ext uri="{BB962C8B-B14F-4D97-AF65-F5344CB8AC3E}">
        <p14:creationId xmlns:p14="http://schemas.microsoft.com/office/powerpoint/2010/main" val="343548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F5D56-05AF-404F-8126-B3C652203535}"/>
              </a:ext>
            </a:extLst>
          </p:cNvPr>
          <p:cNvSpPr>
            <a:spLocks noGrp="1"/>
          </p:cNvSpPr>
          <p:nvPr>
            <p:ph type="title"/>
          </p:nvPr>
        </p:nvSpPr>
        <p:spPr>
          <a:xfrm>
            <a:off x="838200" y="365126"/>
            <a:ext cx="10515600" cy="841506"/>
          </a:xfrm>
        </p:spPr>
        <p:txBody>
          <a:bodyPr/>
          <a:lstStyle/>
          <a:p>
            <a:r>
              <a:rPr lang="zh-CN" altLang="zh-CN" dirty="0"/>
              <a:t>运行环境</a:t>
            </a:r>
            <a:endParaRPr lang="zh-CN" altLang="en-US" dirty="0"/>
          </a:p>
        </p:txBody>
      </p:sp>
      <p:sp>
        <p:nvSpPr>
          <p:cNvPr id="3" name="内容占位符 2">
            <a:extLst>
              <a:ext uri="{FF2B5EF4-FFF2-40B4-BE49-F238E27FC236}">
                <a16:creationId xmlns:a16="http://schemas.microsoft.com/office/drawing/2014/main" id="{B3FF0491-F016-498E-9C52-212F259E77F9}"/>
              </a:ext>
            </a:extLst>
          </p:cNvPr>
          <p:cNvSpPr>
            <a:spLocks noGrp="1"/>
          </p:cNvSpPr>
          <p:nvPr>
            <p:ph idx="1"/>
          </p:nvPr>
        </p:nvSpPr>
        <p:spPr>
          <a:xfrm>
            <a:off x="696798" y="1206632"/>
            <a:ext cx="10657002" cy="4517845"/>
          </a:xfrm>
        </p:spPr>
        <p:txBody>
          <a:bodyPr>
            <a:normAutofit/>
          </a:bodyPr>
          <a:lstStyle/>
          <a:p>
            <a:r>
              <a:rPr lang="en-US" altLang="zh-CN" dirty="0"/>
              <a:t>2.2.1</a:t>
            </a:r>
            <a:r>
              <a:rPr lang="zh-CN" altLang="en-US" dirty="0"/>
              <a:t>设备</a:t>
            </a:r>
          </a:p>
          <a:p>
            <a:r>
              <a:rPr lang="zh-CN" altLang="en-US" dirty="0"/>
              <a:t>服务器硬件：</a:t>
            </a:r>
          </a:p>
          <a:p>
            <a:r>
              <a:rPr lang="zh-CN" altLang="en-US" dirty="0"/>
              <a:t>阿里云学生服务器</a:t>
            </a:r>
          </a:p>
          <a:p>
            <a:r>
              <a:rPr lang="zh-CN" altLang="en-US" dirty="0"/>
              <a:t>客户端硬件</a:t>
            </a:r>
          </a:p>
          <a:p>
            <a:r>
              <a:rPr lang="zh-CN" altLang="en-US" dirty="0"/>
              <a:t>可连接到服务器带有通用浏览器的通用个人计算机。</a:t>
            </a:r>
          </a:p>
        </p:txBody>
      </p:sp>
      <p:sp>
        <p:nvSpPr>
          <p:cNvPr id="4" name="文本框 3">
            <a:extLst>
              <a:ext uri="{FF2B5EF4-FFF2-40B4-BE49-F238E27FC236}">
                <a16:creationId xmlns:a16="http://schemas.microsoft.com/office/drawing/2014/main" id="{F1DAE1A8-712C-4D59-9932-AB5E00A32013}"/>
              </a:ext>
            </a:extLst>
          </p:cNvPr>
          <p:cNvSpPr txBox="1"/>
          <p:nvPr/>
        </p:nvSpPr>
        <p:spPr>
          <a:xfrm>
            <a:off x="9247695" y="5825765"/>
            <a:ext cx="1508289" cy="369332"/>
          </a:xfrm>
          <a:prstGeom prst="rect">
            <a:avLst/>
          </a:prstGeom>
          <a:noFill/>
        </p:spPr>
        <p:txBody>
          <a:bodyPr wrap="square" rtlCol="0">
            <a:spAutoFit/>
          </a:bodyPr>
          <a:lstStyle/>
          <a:p>
            <a:r>
              <a:rPr lang="zh-CN" altLang="en-US" dirty="0"/>
              <a:t>注：</a:t>
            </a:r>
            <a:r>
              <a:rPr lang="en-US" altLang="zh-CN" dirty="0"/>
              <a:t>4</a:t>
            </a:r>
            <a:endParaRPr lang="zh-CN" altLang="en-US" dirty="0"/>
          </a:p>
        </p:txBody>
      </p:sp>
    </p:spTree>
    <p:extLst>
      <p:ext uri="{BB962C8B-B14F-4D97-AF65-F5344CB8AC3E}">
        <p14:creationId xmlns:p14="http://schemas.microsoft.com/office/powerpoint/2010/main" val="87745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F035F8-3BD2-44AA-8B22-447CAA4A3817}"/>
              </a:ext>
            </a:extLst>
          </p:cNvPr>
          <p:cNvSpPr>
            <a:spLocks noGrp="1"/>
          </p:cNvSpPr>
          <p:nvPr>
            <p:ph idx="1"/>
          </p:nvPr>
        </p:nvSpPr>
        <p:spPr>
          <a:xfrm>
            <a:off x="838200" y="365125"/>
            <a:ext cx="10515600" cy="5811838"/>
          </a:xfrm>
        </p:spPr>
        <p:txBody>
          <a:bodyPr>
            <a:normAutofit fontScale="85000" lnSpcReduction="20000"/>
          </a:bodyPr>
          <a:lstStyle/>
          <a:p>
            <a:r>
              <a:rPr lang="en-US" altLang="zh-CN" dirty="0"/>
              <a:t>2.2.2</a:t>
            </a:r>
            <a:r>
              <a:rPr lang="zh-CN" altLang="en-US" dirty="0"/>
              <a:t>支持软件</a:t>
            </a:r>
          </a:p>
          <a:p>
            <a:r>
              <a:rPr lang="zh-CN" altLang="en-US" dirty="0"/>
              <a:t>操作系统：</a:t>
            </a:r>
            <a:r>
              <a:rPr lang="en-US" altLang="zh-CN" dirty="0"/>
              <a:t>Windows7</a:t>
            </a:r>
            <a:r>
              <a:rPr lang="zh-CN" altLang="en-US" dirty="0"/>
              <a:t>及以上</a:t>
            </a:r>
          </a:p>
          <a:p>
            <a:r>
              <a:rPr lang="zh-CN" altLang="en-US" dirty="0"/>
              <a:t>硬件：在校园环境中运行的一台</a:t>
            </a:r>
            <a:r>
              <a:rPr lang="en-US" altLang="zh-CN" dirty="0"/>
              <a:t>16</a:t>
            </a:r>
            <a:r>
              <a:rPr lang="zh-CN" altLang="en-US" dirty="0"/>
              <a:t>核</a:t>
            </a:r>
            <a:r>
              <a:rPr lang="en-US" altLang="zh-CN" dirty="0"/>
              <a:t>64</a:t>
            </a:r>
            <a:r>
              <a:rPr lang="zh-CN" altLang="en-US" dirty="0"/>
              <a:t>位服务器</a:t>
            </a:r>
          </a:p>
          <a:p>
            <a:r>
              <a:rPr lang="zh-CN" altLang="en-US" dirty="0"/>
              <a:t>开发软件：</a:t>
            </a:r>
            <a:r>
              <a:rPr lang="en-US" altLang="zh-CN" dirty="0"/>
              <a:t>Dreamweaver</a:t>
            </a:r>
          </a:p>
          <a:p>
            <a:r>
              <a:rPr lang="zh-CN" altLang="en-US" dirty="0"/>
              <a:t>办公软件：</a:t>
            </a:r>
            <a:r>
              <a:rPr lang="en-US" altLang="zh-CN" dirty="0"/>
              <a:t>Microsoft Office 2016</a:t>
            </a:r>
            <a:r>
              <a:rPr lang="zh-CN" altLang="en-US" dirty="0"/>
              <a:t>，</a:t>
            </a:r>
            <a:r>
              <a:rPr lang="en-US" altLang="zh-CN" dirty="0"/>
              <a:t>Microsoft project 2016</a:t>
            </a:r>
          </a:p>
          <a:p>
            <a:r>
              <a:rPr lang="zh-CN" altLang="en-US" dirty="0"/>
              <a:t>界面设计工具：</a:t>
            </a:r>
            <a:r>
              <a:rPr lang="en-US" altLang="zh-CN" dirty="0"/>
              <a:t>Axure RP 8</a:t>
            </a:r>
          </a:p>
          <a:p>
            <a:r>
              <a:rPr lang="zh-CN" altLang="en-US" dirty="0"/>
              <a:t>负载测试工具：</a:t>
            </a:r>
            <a:r>
              <a:rPr lang="en-US" altLang="zh-CN" dirty="0" err="1"/>
              <a:t>loadrunner</a:t>
            </a:r>
            <a:r>
              <a:rPr lang="en-US" altLang="zh-CN" dirty="0"/>
              <a:t> 11</a:t>
            </a:r>
            <a:r>
              <a:rPr lang="zh-CN" altLang="en-US" dirty="0"/>
              <a:t>等。</a:t>
            </a:r>
          </a:p>
          <a:p>
            <a:endParaRPr lang="zh-CN" altLang="en-US" dirty="0"/>
          </a:p>
          <a:p>
            <a:r>
              <a:rPr lang="en-US" altLang="zh-CN" dirty="0"/>
              <a:t>1.Dreamweaver</a:t>
            </a:r>
            <a:r>
              <a:rPr lang="zh-CN" altLang="en-US" dirty="0"/>
              <a:t>网页代码编辑器，</a:t>
            </a:r>
            <a:r>
              <a:rPr lang="en-US" altLang="zh-CN" dirty="0"/>
              <a:t>web</a:t>
            </a:r>
            <a:r>
              <a:rPr lang="zh-CN" altLang="en-US" dirty="0"/>
              <a:t>制作需要。</a:t>
            </a:r>
          </a:p>
          <a:p>
            <a:r>
              <a:rPr lang="en-US" altLang="zh-CN" dirty="0"/>
              <a:t>2. HTML</a:t>
            </a:r>
            <a:r>
              <a:rPr lang="zh-CN" altLang="en-US" dirty="0"/>
              <a:t>，</a:t>
            </a:r>
            <a:r>
              <a:rPr lang="en-US" altLang="zh-CN" dirty="0"/>
              <a:t>CSS</a:t>
            </a:r>
            <a:r>
              <a:rPr lang="zh-CN" altLang="en-US" dirty="0"/>
              <a:t>，</a:t>
            </a:r>
            <a:r>
              <a:rPr lang="en-US" altLang="zh-CN" dirty="0"/>
              <a:t>JS</a:t>
            </a:r>
            <a:r>
              <a:rPr lang="zh-CN" altLang="en-US" dirty="0"/>
              <a:t>，</a:t>
            </a:r>
            <a:r>
              <a:rPr lang="en-US" altLang="zh-CN" dirty="0"/>
              <a:t>php</a:t>
            </a:r>
            <a:r>
              <a:rPr lang="zh-CN" altLang="en-US" dirty="0"/>
              <a:t>语言，</a:t>
            </a:r>
            <a:r>
              <a:rPr lang="en-US" altLang="zh-CN" dirty="0"/>
              <a:t>web</a:t>
            </a:r>
            <a:r>
              <a:rPr lang="zh-CN" altLang="en-US" dirty="0"/>
              <a:t>编写需要。</a:t>
            </a:r>
          </a:p>
          <a:p>
            <a:r>
              <a:rPr lang="en-US" altLang="zh-CN" dirty="0"/>
              <a:t>3.MySQL </a:t>
            </a:r>
            <a:r>
              <a:rPr lang="zh-CN" altLang="en-US" dirty="0"/>
              <a:t>数据库，操作信息需要。</a:t>
            </a:r>
          </a:p>
          <a:p>
            <a:r>
              <a:rPr lang="zh-CN" altLang="en-US" dirty="0"/>
              <a:t>　　</a:t>
            </a:r>
            <a:r>
              <a:rPr lang="en-US" altLang="zh-CN" dirty="0"/>
              <a:t>2.2.3</a:t>
            </a:r>
            <a:r>
              <a:rPr lang="zh-CN" altLang="en-US" dirty="0"/>
              <a:t>接口</a:t>
            </a:r>
          </a:p>
          <a:p>
            <a:r>
              <a:rPr lang="zh-CN" altLang="en-US" dirty="0"/>
              <a:t>　	客户端与服务器之间的通讯使用</a:t>
            </a:r>
            <a:r>
              <a:rPr lang="en-US" altLang="zh-CN" dirty="0"/>
              <a:t>HTTP</a:t>
            </a:r>
            <a:r>
              <a:rPr lang="zh-CN" altLang="en-US" dirty="0"/>
              <a:t>协议；</a:t>
            </a:r>
          </a:p>
          <a:p>
            <a:r>
              <a:rPr lang="zh-CN" altLang="en-US" dirty="0"/>
              <a:t>	服务器与</a:t>
            </a:r>
            <a:r>
              <a:rPr lang="en-US" altLang="zh-CN" dirty="0" err="1"/>
              <a:t>ms-sqlserver</a:t>
            </a:r>
            <a:r>
              <a:rPr lang="zh-CN" altLang="en-US" dirty="0"/>
              <a:t>数据库的</a:t>
            </a:r>
            <a:r>
              <a:rPr lang="en-US" altLang="zh-CN" dirty="0"/>
              <a:t>JDBC</a:t>
            </a:r>
            <a:r>
              <a:rPr lang="zh-CN" altLang="en-US" dirty="0"/>
              <a:t>通讯采用</a:t>
            </a:r>
            <a:r>
              <a:rPr lang="en-US" altLang="zh-CN" dirty="0"/>
              <a:t>TCP/IP</a:t>
            </a:r>
            <a:r>
              <a:rPr lang="zh-CN" altLang="en-US" dirty="0"/>
              <a:t>协议；</a:t>
            </a:r>
          </a:p>
          <a:p>
            <a:endParaRPr lang="zh-CN" altLang="en-US" dirty="0"/>
          </a:p>
        </p:txBody>
      </p:sp>
    </p:spTree>
    <p:extLst>
      <p:ext uri="{BB962C8B-B14F-4D97-AF65-F5344CB8AC3E}">
        <p14:creationId xmlns:p14="http://schemas.microsoft.com/office/powerpoint/2010/main" val="141136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0D43C7-3B6A-4EED-B938-51479FF41803}"/>
              </a:ext>
            </a:extLst>
          </p:cNvPr>
          <p:cNvSpPr>
            <a:spLocks noChangeArrowheads="1"/>
          </p:cNvSpPr>
          <p:nvPr/>
        </p:nvSpPr>
        <p:spPr bwMode="auto">
          <a:xfrm>
            <a:off x="262647" y="107153"/>
            <a:ext cx="2156531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412EF37A-A581-4B2D-B18D-FF203ADE14F5}"/>
              </a:ext>
            </a:extLst>
          </p:cNvPr>
          <p:cNvGraphicFramePr>
            <a:graphicFrameLocks noChangeAspect="1"/>
          </p:cNvGraphicFramePr>
          <p:nvPr>
            <p:extLst>
              <p:ext uri="{D42A27DB-BD31-4B8C-83A1-F6EECF244321}">
                <p14:modId xmlns:p14="http://schemas.microsoft.com/office/powerpoint/2010/main" val="3585505161"/>
              </p:ext>
            </p:extLst>
          </p:nvPr>
        </p:nvGraphicFramePr>
        <p:xfrm>
          <a:off x="665894" y="350346"/>
          <a:ext cx="10165404" cy="5950358"/>
        </p:xfrm>
        <a:graphic>
          <a:graphicData uri="http://schemas.openxmlformats.org/presentationml/2006/ole">
            <mc:AlternateContent xmlns:mc="http://schemas.openxmlformats.org/markup-compatibility/2006">
              <mc:Choice xmlns:v="urn:schemas-microsoft-com:vml" Requires="v">
                <p:oleObj spid="_x0000_s5126" r:id="rId3" imgW="9090837" imgH="5311290" progId="Visio.Drawing.15">
                  <p:embed/>
                </p:oleObj>
              </mc:Choice>
              <mc:Fallback>
                <p:oleObj r:id="rId3" imgW="9090837" imgH="531129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894" y="350346"/>
                        <a:ext cx="10165404" cy="5950358"/>
                      </a:xfrm>
                      <a:prstGeom prst="rect">
                        <a:avLst/>
                      </a:prstGeom>
                      <a:noFill/>
                    </p:spPr>
                  </p:pic>
                </p:oleObj>
              </mc:Fallback>
            </mc:AlternateContent>
          </a:graphicData>
        </a:graphic>
      </p:graphicFrame>
    </p:spTree>
    <p:extLst>
      <p:ext uri="{BB962C8B-B14F-4D97-AF65-F5344CB8AC3E}">
        <p14:creationId xmlns:p14="http://schemas.microsoft.com/office/powerpoint/2010/main" val="264793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50F76-1CF7-4C0C-995B-ECEEB3B01E14}"/>
              </a:ext>
            </a:extLst>
          </p:cNvPr>
          <p:cNvSpPr>
            <a:spLocks noGrp="1"/>
          </p:cNvSpPr>
          <p:nvPr>
            <p:ph type="title"/>
          </p:nvPr>
        </p:nvSpPr>
        <p:spPr>
          <a:xfrm>
            <a:off x="838200" y="365125"/>
            <a:ext cx="10515600" cy="624689"/>
          </a:xfrm>
        </p:spPr>
        <p:txBody>
          <a:bodyPr>
            <a:normAutofit fontScale="90000"/>
          </a:bodyPr>
          <a:lstStyle/>
          <a:p>
            <a:r>
              <a:rPr lang="zh-CN" altLang="zh-CN" sz="2700" dirty="0"/>
              <a:t>硬件结构图</a:t>
            </a:r>
            <a:br>
              <a:rPr lang="zh-CN" altLang="zh-CN" dirty="0"/>
            </a:br>
            <a:endParaRPr lang="zh-CN" altLang="en-US" dirty="0"/>
          </a:p>
        </p:txBody>
      </p:sp>
      <p:pic>
        <p:nvPicPr>
          <p:cNvPr id="6147" name="Picture 3">
            <a:extLst>
              <a:ext uri="{FF2B5EF4-FFF2-40B4-BE49-F238E27FC236}">
                <a16:creationId xmlns:a16="http://schemas.microsoft.com/office/drawing/2014/main" id="{194517C9-C004-4DD7-AF7E-2DDBB0AAF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999" y="1156367"/>
            <a:ext cx="8056743" cy="454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27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未命名文件">
            <a:extLst>
              <a:ext uri="{FF2B5EF4-FFF2-40B4-BE49-F238E27FC236}">
                <a16:creationId xmlns:a16="http://schemas.microsoft.com/office/drawing/2014/main" id="{31288435-04CF-488C-87E1-B15931D1C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110" y="0"/>
            <a:ext cx="3194484" cy="699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37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E2A285-279D-46DA-8E15-76F04E50C225}"/>
              </a:ext>
            </a:extLst>
          </p:cNvPr>
          <p:cNvSpPr>
            <a:spLocks noChangeArrowheads="1"/>
          </p:cNvSpPr>
          <p:nvPr/>
        </p:nvSpPr>
        <p:spPr bwMode="auto">
          <a:xfrm>
            <a:off x="0" y="902615"/>
            <a:ext cx="11921126" cy="6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3AC0E0EC-F47E-4D5B-9A5A-4D21AEE69339}"/>
              </a:ext>
            </a:extLst>
          </p:cNvPr>
          <p:cNvGraphicFramePr>
            <a:graphicFrameLocks noChangeAspect="1"/>
          </p:cNvGraphicFramePr>
          <p:nvPr>
            <p:extLst>
              <p:ext uri="{D42A27DB-BD31-4B8C-83A1-F6EECF244321}">
                <p14:modId xmlns:p14="http://schemas.microsoft.com/office/powerpoint/2010/main" val="3518718396"/>
              </p:ext>
            </p:extLst>
          </p:nvPr>
        </p:nvGraphicFramePr>
        <p:xfrm>
          <a:off x="0" y="1363402"/>
          <a:ext cx="12192000" cy="4131195"/>
        </p:xfrm>
        <a:graphic>
          <a:graphicData uri="http://schemas.openxmlformats.org/presentationml/2006/ole">
            <mc:AlternateContent xmlns:mc="http://schemas.openxmlformats.org/markup-compatibility/2006">
              <mc:Choice xmlns:v="urn:schemas-microsoft-com:vml" Requires="v">
                <p:oleObj spid="_x0000_s8198" r:id="rId3" imgW="23439262" imgH="6918834" progId="Visio.Drawing.15">
                  <p:embed/>
                </p:oleObj>
              </mc:Choice>
              <mc:Fallback>
                <p:oleObj r:id="rId3" imgW="23439262" imgH="691883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63402"/>
                        <a:ext cx="12192000" cy="4131195"/>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D70F9DE7-3ADF-4800-B3BF-4B63D092C785}"/>
              </a:ext>
            </a:extLst>
          </p:cNvPr>
          <p:cNvSpPr txBox="1"/>
          <p:nvPr/>
        </p:nvSpPr>
        <p:spPr>
          <a:xfrm>
            <a:off x="659876" y="207390"/>
            <a:ext cx="2667786" cy="369332"/>
          </a:xfrm>
          <a:prstGeom prst="rect">
            <a:avLst/>
          </a:prstGeom>
          <a:noFill/>
        </p:spPr>
        <p:txBody>
          <a:bodyPr wrap="square" rtlCol="0">
            <a:spAutoFit/>
          </a:bodyPr>
          <a:lstStyle/>
          <a:p>
            <a:r>
              <a:rPr lang="en-US" altLang="zh-CN" dirty="0"/>
              <a:t>HIPO</a:t>
            </a:r>
            <a:endParaRPr lang="zh-CN" altLang="en-US" dirty="0"/>
          </a:p>
        </p:txBody>
      </p:sp>
    </p:spTree>
    <p:extLst>
      <p:ext uri="{BB962C8B-B14F-4D97-AF65-F5344CB8AC3E}">
        <p14:creationId xmlns:p14="http://schemas.microsoft.com/office/powerpoint/2010/main" val="307725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F96F-E2BC-473F-B6D1-88281EE6223D}"/>
              </a:ext>
            </a:extLst>
          </p:cNvPr>
          <p:cNvSpPr>
            <a:spLocks noGrp="1"/>
          </p:cNvSpPr>
          <p:nvPr>
            <p:ph type="title"/>
          </p:nvPr>
        </p:nvSpPr>
        <p:spPr>
          <a:xfrm>
            <a:off x="838200" y="229699"/>
            <a:ext cx="10515600" cy="1058322"/>
          </a:xfrm>
        </p:spPr>
        <p:txBody>
          <a:bodyPr/>
          <a:lstStyle/>
          <a:p>
            <a:r>
              <a:rPr lang="zh-CN" altLang="zh-CN" sz="2400" b="1" dirty="0"/>
              <a:t>功能需求与系统模块的关系</a:t>
            </a:r>
            <a:br>
              <a:rPr lang="zh-CN" altLang="zh-CN" b="1" dirty="0"/>
            </a:br>
            <a:endParaRPr lang="zh-CN" altLang="en-US" dirty="0"/>
          </a:p>
        </p:txBody>
      </p:sp>
      <p:graphicFrame>
        <p:nvGraphicFramePr>
          <p:cNvPr id="4" name="内容占位符 3">
            <a:extLst>
              <a:ext uri="{FF2B5EF4-FFF2-40B4-BE49-F238E27FC236}">
                <a16:creationId xmlns:a16="http://schemas.microsoft.com/office/drawing/2014/main" id="{D5C1003F-93A3-4195-A516-122778A6AADB}"/>
              </a:ext>
            </a:extLst>
          </p:cNvPr>
          <p:cNvGraphicFramePr>
            <a:graphicFrameLocks noGrp="1"/>
          </p:cNvGraphicFramePr>
          <p:nvPr>
            <p:ph idx="1"/>
            <p:extLst>
              <p:ext uri="{D42A27DB-BD31-4B8C-83A1-F6EECF244321}">
                <p14:modId xmlns:p14="http://schemas.microsoft.com/office/powerpoint/2010/main" val="1542504235"/>
              </p:ext>
            </p:extLst>
          </p:nvPr>
        </p:nvGraphicFramePr>
        <p:xfrm>
          <a:off x="1272618" y="1291472"/>
          <a:ext cx="9587059" cy="4807668"/>
        </p:xfrm>
        <a:graphic>
          <a:graphicData uri="http://schemas.openxmlformats.org/drawingml/2006/table">
            <a:tbl>
              <a:tblPr firstRow="1" firstCol="1" lastRow="1" lastCol="1" bandRow="1" bandCol="1">
                <a:tableStyleId>{5C22544A-7EE6-4342-B048-85BDC9FD1C3A}</a:tableStyleId>
              </a:tblPr>
              <a:tblGrid>
                <a:gridCol w="1286139">
                  <a:extLst>
                    <a:ext uri="{9D8B030D-6E8A-4147-A177-3AD203B41FA5}">
                      <a16:colId xmlns:a16="http://schemas.microsoft.com/office/drawing/2014/main" val="1199964819"/>
                    </a:ext>
                  </a:extLst>
                </a:gridCol>
                <a:gridCol w="1489399">
                  <a:extLst>
                    <a:ext uri="{9D8B030D-6E8A-4147-A177-3AD203B41FA5}">
                      <a16:colId xmlns:a16="http://schemas.microsoft.com/office/drawing/2014/main" val="4128136196"/>
                    </a:ext>
                  </a:extLst>
                </a:gridCol>
                <a:gridCol w="1822324">
                  <a:extLst>
                    <a:ext uri="{9D8B030D-6E8A-4147-A177-3AD203B41FA5}">
                      <a16:colId xmlns:a16="http://schemas.microsoft.com/office/drawing/2014/main" val="329012536"/>
                    </a:ext>
                  </a:extLst>
                </a:gridCol>
                <a:gridCol w="1821157">
                  <a:extLst>
                    <a:ext uri="{9D8B030D-6E8A-4147-A177-3AD203B41FA5}">
                      <a16:colId xmlns:a16="http://schemas.microsoft.com/office/drawing/2014/main" val="1473643818"/>
                    </a:ext>
                  </a:extLst>
                </a:gridCol>
                <a:gridCol w="1584020">
                  <a:extLst>
                    <a:ext uri="{9D8B030D-6E8A-4147-A177-3AD203B41FA5}">
                      <a16:colId xmlns:a16="http://schemas.microsoft.com/office/drawing/2014/main" val="2388328947"/>
                    </a:ext>
                  </a:extLst>
                </a:gridCol>
                <a:gridCol w="1584020">
                  <a:extLst>
                    <a:ext uri="{9D8B030D-6E8A-4147-A177-3AD203B41FA5}">
                      <a16:colId xmlns:a16="http://schemas.microsoft.com/office/drawing/2014/main" val="1683158531"/>
                    </a:ext>
                  </a:extLst>
                </a:gridCol>
              </a:tblGrid>
              <a:tr h="312651">
                <a:tc>
                  <a:txBody>
                    <a:bodyPr/>
                    <a:lstStyle/>
                    <a:p>
                      <a:pP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400">
                          <a:effectLst/>
                        </a:rPr>
                        <a:t>首页模块</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400">
                          <a:effectLst/>
                        </a:rPr>
                        <a:t>个人管理模块</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400">
                          <a:effectLst/>
                        </a:rPr>
                        <a:t>书籍模块</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400">
                          <a:effectLst/>
                        </a:rPr>
                        <a:t>作者模块</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400" dirty="0">
                          <a:effectLst/>
                        </a:rPr>
                        <a:t>管理员模块</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5857013"/>
                  </a:ext>
                </a:extLst>
              </a:tr>
              <a:tr h="312651">
                <a:tc>
                  <a:txBody>
                    <a:bodyPr/>
                    <a:lstStyle/>
                    <a:p>
                      <a:pPr>
                        <a:lnSpc>
                          <a:spcPts val="1800"/>
                        </a:lnSpc>
                      </a:pPr>
                      <a:r>
                        <a:rPr lang="zh-CN" sz="1400">
                          <a:effectLst/>
                        </a:rPr>
                        <a:t>登录</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 </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67388986"/>
                  </a:ext>
                </a:extLst>
              </a:tr>
              <a:tr h="312651">
                <a:tc>
                  <a:txBody>
                    <a:bodyPr/>
                    <a:lstStyle/>
                    <a:p>
                      <a:pPr>
                        <a:lnSpc>
                          <a:spcPts val="1800"/>
                        </a:lnSpc>
                      </a:pPr>
                      <a:r>
                        <a:rPr lang="zh-CN" sz="1400">
                          <a:effectLst/>
                        </a:rPr>
                        <a:t>注册</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 </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8837301"/>
                  </a:ext>
                </a:extLst>
              </a:tr>
              <a:tr h="312651">
                <a:tc>
                  <a:txBody>
                    <a:bodyPr/>
                    <a:lstStyle/>
                    <a:p>
                      <a:pPr>
                        <a:lnSpc>
                          <a:spcPts val="1800"/>
                        </a:lnSpc>
                      </a:pPr>
                      <a:r>
                        <a:rPr lang="zh-CN" sz="1400">
                          <a:effectLst/>
                        </a:rPr>
                        <a:t>搜索</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 </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8434232"/>
                  </a:ext>
                </a:extLst>
              </a:tr>
              <a:tr h="664603">
                <a:tc>
                  <a:txBody>
                    <a:bodyPr/>
                    <a:lstStyle/>
                    <a:p>
                      <a:pPr>
                        <a:lnSpc>
                          <a:spcPts val="1800"/>
                        </a:lnSpc>
                      </a:pPr>
                      <a:r>
                        <a:rPr lang="zh-CN" sz="1400">
                          <a:effectLst/>
                        </a:rPr>
                        <a:t>个人信息、增删、改</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903198"/>
                  </a:ext>
                </a:extLst>
              </a:tr>
              <a:tr h="664603">
                <a:tc>
                  <a:txBody>
                    <a:bodyPr/>
                    <a:lstStyle/>
                    <a:p>
                      <a:pPr>
                        <a:lnSpc>
                          <a:spcPts val="1800"/>
                        </a:lnSpc>
                      </a:pPr>
                      <a:r>
                        <a:rPr lang="zh-CN" sz="1400">
                          <a:effectLst/>
                        </a:rPr>
                        <a:t>书籍增删改</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621630"/>
                  </a:ext>
                </a:extLst>
              </a:tr>
              <a:tr h="664603">
                <a:tc>
                  <a:txBody>
                    <a:bodyPr/>
                    <a:lstStyle/>
                    <a:p>
                      <a:pPr>
                        <a:lnSpc>
                          <a:spcPts val="1800"/>
                        </a:lnSpc>
                      </a:pPr>
                      <a:r>
                        <a:rPr lang="zh-CN" sz="1400">
                          <a:effectLst/>
                        </a:rPr>
                        <a:t>作者增删改</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1126401"/>
                  </a:ext>
                </a:extLst>
              </a:tr>
              <a:tr h="312651">
                <a:tc>
                  <a:txBody>
                    <a:bodyPr/>
                    <a:lstStyle/>
                    <a:p>
                      <a:pPr>
                        <a:lnSpc>
                          <a:spcPts val="1800"/>
                        </a:lnSpc>
                      </a:pPr>
                      <a:r>
                        <a:rPr lang="zh-CN" sz="1400">
                          <a:effectLst/>
                        </a:rPr>
                        <a:t>评论书籍</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 </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9416623"/>
                  </a:ext>
                </a:extLst>
              </a:tr>
              <a:tr h="312651">
                <a:tc>
                  <a:txBody>
                    <a:bodyPr/>
                    <a:lstStyle/>
                    <a:p>
                      <a:pPr>
                        <a:lnSpc>
                          <a:spcPts val="1800"/>
                        </a:lnSpc>
                      </a:pPr>
                      <a:r>
                        <a:rPr lang="zh-CN" sz="1400">
                          <a:effectLst/>
                        </a:rPr>
                        <a:t>评论作者</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 </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0807143"/>
                  </a:ext>
                </a:extLst>
              </a:tr>
              <a:tr h="312651">
                <a:tc>
                  <a:txBody>
                    <a:bodyPr/>
                    <a:lstStyle/>
                    <a:p>
                      <a:pPr>
                        <a:lnSpc>
                          <a:spcPts val="1800"/>
                        </a:lnSpc>
                      </a:pPr>
                      <a:r>
                        <a:rPr lang="zh-CN" sz="1400">
                          <a:effectLst/>
                        </a:rPr>
                        <a:t>审核</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1526434"/>
                  </a:ext>
                </a:extLst>
              </a:tr>
              <a:tr h="312651">
                <a:tc>
                  <a:txBody>
                    <a:bodyPr/>
                    <a:lstStyle/>
                    <a:p>
                      <a:pPr>
                        <a:lnSpc>
                          <a:spcPts val="1800"/>
                        </a:lnSpc>
                      </a:pPr>
                      <a:r>
                        <a:rPr lang="zh-CN" sz="1400">
                          <a:effectLst/>
                        </a:rPr>
                        <a:t>评论置顶</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16572931"/>
                  </a:ext>
                </a:extLst>
              </a:tr>
              <a:tr h="312651">
                <a:tc>
                  <a:txBody>
                    <a:bodyPr/>
                    <a:lstStyle/>
                    <a:p>
                      <a:pPr>
                        <a:lnSpc>
                          <a:spcPts val="1800"/>
                        </a:lnSpc>
                      </a:pPr>
                      <a:r>
                        <a:rPr lang="zh-CN" sz="1400">
                          <a:effectLst/>
                        </a:rPr>
                        <a:t>评论删除</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a:effectLst/>
                        </a:rPr>
                        <a:t> </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400" dirty="0">
                          <a:effectLst/>
                        </a:rPr>
                        <a:t>√</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0591663"/>
                  </a:ext>
                </a:extLst>
              </a:tr>
            </a:tbl>
          </a:graphicData>
        </a:graphic>
      </p:graphicFrame>
    </p:spTree>
    <p:extLst>
      <p:ext uri="{BB962C8B-B14F-4D97-AF65-F5344CB8AC3E}">
        <p14:creationId xmlns:p14="http://schemas.microsoft.com/office/powerpoint/2010/main" val="275151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902811" cy="523220"/>
          </a:xfrm>
          <a:prstGeom prst="rect">
            <a:avLst/>
          </a:prstGeom>
        </p:spPr>
        <p:txBody>
          <a:bodyPr wrap="none">
            <a:spAutoFit/>
          </a:bodyPr>
          <a:lstStyle/>
          <a:p>
            <a:r>
              <a:rPr lang="zh-CN" altLang="en-US" sz="2800" dirty="0">
                <a:latin typeface="黑体" panose="02010609060101010101" pitchFamily="49" charset="-122"/>
                <a:ea typeface="黑体" panose="02010609060101010101" pitchFamily="49" charset="-122"/>
              </a:rPr>
              <a:t>接口</a:t>
            </a:r>
          </a:p>
        </p:txBody>
      </p:sp>
      <p:sp>
        <p:nvSpPr>
          <p:cNvPr id="3" name="文本框 2">
            <a:extLst>
              <a:ext uri="{FF2B5EF4-FFF2-40B4-BE49-F238E27FC236}">
                <a16:creationId xmlns:a16="http://schemas.microsoft.com/office/drawing/2014/main" id="{ABCEDD61-26A7-41ED-B5D6-71965D2D84DD}"/>
              </a:ext>
            </a:extLst>
          </p:cNvPr>
          <p:cNvSpPr txBox="1"/>
          <p:nvPr/>
        </p:nvSpPr>
        <p:spPr>
          <a:xfrm>
            <a:off x="1005525" y="1843104"/>
            <a:ext cx="10180949" cy="2308324"/>
          </a:xfrm>
          <a:prstGeom prst="rect">
            <a:avLst/>
          </a:prstGeom>
          <a:noFill/>
        </p:spPr>
        <p:txBody>
          <a:bodyPr wrap="square" rtlCol="0">
            <a:spAutoFit/>
          </a:bodyPr>
          <a:lstStyle/>
          <a:p>
            <a:r>
              <a:rPr lang="en-US" altLang="zh-CN" b="1" dirty="0"/>
              <a:t>3.1</a:t>
            </a:r>
            <a:r>
              <a:rPr lang="zh-CN" altLang="zh-CN" b="1" dirty="0"/>
              <a:t>用户接口</a:t>
            </a:r>
          </a:p>
          <a:p>
            <a:r>
              <a:rPr lang="zh-CN" altLang="zh-CN" dirty="0"/>
              <a:t>　　采用</a:t>
            </a:r>
            <a:r>
              <a:rPr lang="en-US" altLang="zh-CN" dirty="0"/>
              <a:t>B/S</a:t>
            </a:r>
            <a:r>
              <a:rPr lang="zh-CN" altLang="zh-CN" dirty="0"/>
              <a:t>结构，通过页面界面向用户提供接口并能给用户提示消息。</a:t>
            </a:r>
          </a:p>
          <a:p>
            <a:r>
              <a:rPr lang="en-US" altLang="zh-CN" b="1" dirty="0"/>
              <a:t>3.2</a:t>
            </a:r>
            <a:r>
              <a:rPr lang="zh-CN" altLang="zh-CN" b="1" dirty="0"/>
              <a:t>外部接口</a:t>
            </a:r>
          </a:p>
          <a:p>
            <a:r>
              <a:rPr lang="zh-CN" altLang="zh-CN" dirty="0"/>
              <a:t>客户端与服务器之间的通讯使用</a:t>
            </a:r>
            <a:r>
              <a:rPr lang="en-US" altLang="zh-CN" dirty="0"/>
              <a:t>HTTP</a:t>
            </a:r>
            <a:r>
              <a:rPr lang="zh-CN" altLang="zh-CN" dirty="0"/>
              <a:t>协议 </a:t>
            </a:r>
          </a:p>
          <a:p>
            <a:r>
              <a:rPr lang="en-US" altLang="zh-CN" dirty="0"/>
              <a:t>	</a:t>
            </a:r>
            <a:r>
              <a:rPr lang="zh-CN" altLang="zh-CN" dirty="0"/>
              <a:t>服务器与</a:t>
            </a:r>
            <a:r>
              <a:rPr lang="en-US" altLang="zh-CN" dirty="0" err="1"/>
              <a:t>ms-sqlserver</a:t>
            </a:r>
            <a:r>
              <a:rPr lang="zh-CN" altLang="zh-CN" dirty="0"/>
              <a:t>数据库的</a:t>
            </a:r>
            <a:r>
              <a:rPr lang="en-US" altLang="zh-CN" dirty="0"/>
              <a:t>JDBC</a:t>
            </a:r>
            <a:r>
              <a:rPr lang="zh-CN" altLang="zh-CN" dirty="0"/>
              <a:t>通讯采用</a:t>
            </a:r>
            <a:r>
              <a:rPr lang="en-US" altLang="zh-CN" dirty="0"/>
              <a:t>TCP/IP</a:t>
            </a:r>
            <a:r>
              <a:rPr lang="zh-CN" altLang="zh-CN" dirty="0"/>
              <a:t>协议 </a:t>
            </a:r>
          </a:p>
          <a:p>
            <a:r>
              <a:rPr lang="en-US" altLang="zh-CN" dirty="0"/>
              <a:t> </a:t>
            </a:r>
            <a:endParaRPr lang="zh-CN" altLang="zh-CN" dirty="0"/>
          </a:p>
          <a:p>
            <a:r>
              <a:rPr lang="en-US" altLang="zh-CN" b="1" dirty="0"/>
              <a:t>3.3</a:t>
            </a:r>
            <a:r>
              <a:rPr lang="zh-CN" altLang="zh-CN" b="1" dirty="0"/>
              <a:t>内部接口</a:t>
            </a:r>
          </a:p>
          <a:p>
            <a:r>
              <a:rPr lang="zh-CN" altLang="zh-CN" dirty="0"/>
              <a:t>　　</a:t>
            </a:r>
            <a:r>
              <a:rPr lang="en-US" altLang="zh-CN" dirty="0"/>
              <a:t>[</a:t>
            </a:r>
            <a:r>
              <a:rPr lang="zh-CN" altLang="zh-CN" dirty="0"/>
              <a:t>说明本系统之内的各个系统元素之间的接口的安排。</a:t>
            </a:r>
            <a:endParaRPr lang="zh-CN" altLang="en-US" dirty="0"/>
          </a:p>
        </p:txBody>
      </p:sp>
    </p:spTree>
    <p:extLst>
      <p:ext uri="{BB962C8B-B14F-4D97-AF65-F5344CB8AC3E}">
        <p14:creationId xmlns:p14="http://schemas.microsoft.com/office/powerpoint/2010/main" val="200622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content"/>
          <p:cNvSpPr txBox="1"/>
          <p:nvPr/>
        </p:nvSpPr>
        <p:spPr>
          <a:xfrm>
            <a:off x="856928" y="382543"/>
            <a:ext cx="3172877" cy="830997"/>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4800" dirty="0">
                <a:solidFill>
                  <a:schemeClr val="tx1"/>
                </a:solidFill>
              </a:rPr>
              <a:t>content</a:t>
            </a:r>
            <a:endParaRPr lang="zh-CN" altLang="en-US" sz="4800" dirty="0">
              <a:solidFill>
                <a:schemeClr val="tx1"/>
              </a:solidFill>
            </a:endParaRPr>
          </a:p>
        </p:txBody>
      </p:sp>
      <p:grpSp>
        <p:nvGrpSpPr>
          <p:cNvPr id="7" name="组合 6"/>
          <p:cNvGrpSpPr/>
          <p:nvPr/>
        </p:nvGrpSpPr>
        <p:grpSpPr>
          <a:xfrm>
            <a:off x="2108643" y="1353763"/>
            <a:ext cx="486807" cy="646331"/>
            <a:chOff x="3207002" y="2256658"/>
            <a:chExt cx="486807" cy="646331"/>
          </a:xfrm>
        </p:grpSpPr>
        <p:sp>
          <p:nvSpPr>
            <p:cNvPr id="8" name="矩形 7"/>
            <p:cNvSpPr/>
            <p:nvPr/>
          </p:nvSpPr>
          <p:spPr>
            <a:xfrm>
              <a:off x="3225809"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07002" y="2256658"/>
              <a:ext cx="478972"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grpSp>
      <p:sp>
        <p:nvSpPr>
          <p:cNvPr id="10" name="文本框 9"/>
          <p:cNvSpPr txBox="1"/>
          <p:nvPr/>
        </p:nvSpPr>
        <p:spPr>
          <a:xfrm>
            <a:off x="2658715" y="1384542"/>
            <a:ext cx="2214326" cy="584775"/>
          </a:xfrm>
          <a:prstGeom prst="rect">
            <a:avLst/>
          </a:prstGeom>
          <a:noFill/>
        </p:spPr>
        <p:txBody>
          <a:bodyPr wrap="square" rtlCol="0">
            <a:spAutoFit/>
          </a:bodyPr>
          <a:lstStyle/>
          <a:p>
            <a:r>
              <a:rPr lang="zh-CN" altLang="en-US" sz="3200" dirty="0">
                <a:latin typeface="黑体" panose="02010609060101010101" pitchFamily="49" charset="-122"/>
                <a:ea typeface="黑体" panose="02010609060101010101" pitchFamily="49" charset="-122"/>
              </a:rPr>
              <a:t>总体设计</a:t>
            </a:r>
            <a:r>
              <a:rPr lang="en-US" altLang="zh-CN" sz="3200" dirty="0">
                <a:latin typeface="黑体" panose="02010609060101010101" pitchFamily="49" charset="-122"/>
                <a:ea typeface="黑体" panose="02010609060101010101" pitchFamily="49" charset="-122"/>
              </a:rPr>
              <a:t>1</a:t>
            </a:r>
            <a:endParaRPr lang="zh-CN" altLang="en-US" sz="3200" dirty="0">
              <a:latin typeface="黑体" panose="02010609060101010101" pitchFamily="49" charset="-122"/>
              <a:ea typeface="黑体" panose="02010609060101010101" pitchFamily="49" charset="-122"/>
            </a:endParaRPr>
          </a:p>
        </p:txBody>
      </p:sp>
      <p:grpSp>
        <p:nvGrpSpPr>
          <p:cNvPr id="11" name="组合 10"/>
          <p:cNvGrpSpPr/>
          <p:nvPr/>
        </p:nvGrpSpPr>
        <p:grpSpPr>
          <a:xfrm>
            <a:off x="6225500" y="1337692"/>
            <a:ext cx="668791" cy="646331"/>
            <a:chOff x="7312218" y="2256657"/>
            <a:chExt cx="668791" cy="646331"/>
          </a:xfrm>
        </p:grpSpPr>
        <p:sp>
          <p:nvSpPr>
            <p:cNvPr id="12" name="矩形 11"/>
            <p:cNvSpPr/>
            <p:nvPr/>
          </p:nvSpPr>
          <p:spPr>
            <a:xfrm>
              <a:off x="7359287" y="2349618"/>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312218" y="2256657"/>
              <a:ext cx="66879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grpSp>
      <p:sp>
        <p:nvSpPr>
          <p:cNvPr id="14" name="文本框 13"/>
          <p:cNvSpPr txBox="1"/>
          <p:nvPr/>
        </p:nvSpPr>
        <p:spPr>
          <a:xfrm>
            <a:off x="6904235" y="1353763"/>
            <a:ext cx="2180572" cy="1077218"/>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solidFill>
                  <a:schemeClr val="tx1"/>
                </a:solidFill>
                <a:latin typeface="黑体" panose="02010609060101010101" pitchFamily="49" charset="-122"/>
                <a:ea typeface="黑体" panose="02010609060101010101" pitchFamily="49" charset="-122"/>
              </a:rPr>
              <a:t>总体设计</a:t>
            </a:r>
            <a:r>
              <a:rPr lang="en-US" altLang="zh-CN" dirty="0">
                <a:solidFill>
                  <a:schemeClr val="tx1"/>
                </a:solidFill>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概述</a:t>
            </a:r>
          </a:p>
        </p:txBody>
      </p:sp>
      <p:grpSp>
        <p:nvGrpSpPr>
          <p:cNvPr id="15" name="组合 14"/>
          <p:cNvGrpSpPr/>
          <p:nvPr/>
        </p:nvGrpSpPr>
        <p:grpSpPr>
          <a:xfrm>
            <a:off x="2089258" y="3543090"/>
            <a:ext cx="657601" cy="646331"/>
            <a:chOff x="3175991" y="3700229"/>
            <a:chExt cx="657601" cy="646331"/>
          </a:xfrm>
        </p:grpSpPr>
        <p:sp>
          <p:nvSpPr>
            <p:cNvPr id="16" name="矩形 15"/>
            <p:cNvSpPr/>
            <p:nvPr/>
          </p:nvSpPr>
          <p:spPr>
            <a:xfrm>
              <a:off x="3225809"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175991" y="3700229"/>
              <a:ext cx="65760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grpSp>
      <p:sp>
        <p:nvSpPr>
          <p:cNvPr id="18" name="文本框 17"/>
          <p:cNvSpPr txBox="1"/>
          <p:nvPr/>
        </p:nvSpPr>
        <p:spPr>
          <a:xfrm>
            <a:off x="2658715" y="3578631"/>
            <a:ext cx="2092394"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solidFill>
                  <a:schemeClr val="tx1"/>
                </a:solidFill>
                <a:latin typeface="黑体" panose="02010609060101010101" pitchFamily="49" charset="-122"/>
                <a:ea typeface="黑体" panose="02010609060101010101" pitchFamily="49" charset="-122"/>
              </a:rPr>
              <a:t>详细设计</a:t>
            </a:r>
            <a:r>
              <a:rPr lang="en-US" altLang="zh-CN" dirty="0">
                <a:solidFill>
                  <a:schemeClr val="tx1"/>
                </a:solidFill>
                <a:latin typeface="黑体" panose="02010609060101010101" pitchFamily="49" charset="-122"/>
                <a:ea typeface="黑体" panose="02010609060101010101" pitchFamily="49" charset="-122"/>
              </a:rPr>
              <a:t>1</a:t>
            </a: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19" name="组合 18"/>
          <p:cNvGrpSpPr/>
          <p:nvPr/>
        </p:nvGrpSpPr>
        <p:grpSpPr>
          <a:xfrm>
            <a:off x="6272569" y="3602445"/>
            <a:ext cx="668790" cy="646331"/>
            <a:chOff x="7312219" y="3680564"/>
            <a:chExt cx="668790" cy="646331"/>
          </a:xfrm>
        </p:grpSpPr>
        <p:sp>
          <p:nvSpPr>
            <p:cNvPr id="20" name="矩形 19"/>
            <p:cNvSpPr/>
            <p:nvPr/>
          </p:nvSpPr>
          <p:spPr>
            <a:xfrm>
              <a:off x="7359287" y="3782229"/>
              <a:ext cx="468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312219" y="3680564"/>
              <a:ext cx="668790"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grpSp>
      <p:sp>
        <p:nvSpPr>
          <p:cNvPr id="22" name="文本框 21"/>
          <p:cNvSpPr txBox="1"/>
          <p:nvPr/>
        </p:nvSpPr>
        <p:spPr>
          <a:xfrm>
            <a:off x="6951302" y="3657652"/>
            <a:ext cx="2334099" cy="1077218"/>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zh-CN" altLang="en-US" dirty="0">
                <a:solidFill>
                  <a:schemeClr val="tx1"/>
                </a:solidFill>
                <a:latin typeface="黑体" panose="02010609060101010101" pitchFamily="49" charset="-122"/>
                <a:ea typeface="黑体" panose="02010609060101010101" pitchFamily="49" charset="-122"/>
              </a:rPr>
              <a:t>详细设计</a:t>
            </a:r>
            <a:r>
              <a:rPr lang="en-US" altLang="zh-CN" dirty="0">
                <a:solidFill>
                  <a:schemeClr val="tx1"/>
                </a:solidFill>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申请</a:t>
            </a:r>
          </a:p>
        </p:txBody>
      </p:sp>
      <p:sp>
        <p:nvSpPr>
          <p:cNvPr id="23" name="文本框 22">
            <a:extLst>
              <a:ext uri="{FF2B5EF4-FFF2-40B4-BE49-F238E27FC236}">
                <a16:creationId xmlns:a16="http://schemas.microsoft.com/office/drawing/2014/main" id="{06E29AD3-5F1D-4ECD-9E75-BF9C36EC98AD}"/>
              </a:ext>
            </a:extLst>
          </p:cNvPr>
          <p:cNvSpPr txBox="1"/>
          <p:nvPr/>
        </p:nvSpPr>
        <p:spPr>
          <a:xfrm>
            <a:off x="2348129" y="1996950"/>
            <a:ext cx="1914597" cy="1485350"/>
          </a:xfrm>
          <a:prstGeom prst="rect">
            <a:avLst/>
          </a:prstGeom>
          <a:noFill/>
        </p:spPr>
        <p:txBody>
          <a:bodyPr/>
          <a:lstStyle/>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总体设计</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文档基本内容</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06C77B2E-9828-4301-84C4-DBE77422D053}"/>
              </a:ext>
            </a:extLst>
          </p:cNvPr>
          <p:cNvSpPr txBox="1"/>
          <p:nvPr/>
        </p:nvSpPr>
        <p:spPr>
          <a:xfrm>
            <a:off x="2348129" y="4271421"/>
            <a:ext cx="3877371" cy="1540202"/>
          </a:xfrm>
          <a:prstGeom prst="rect">
            <a:avLst/>
          </a:prstGeom>
          <a:noFill/>
        </p:spPr>
        <p:txBody>
          <a:bodyPr/>
          <a:lstStyle/>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详细设计</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文档基本内容</a:t>
            </a:r>
          </a:p>
        </p:txBody>
      </p:sp>
      <p:sp>
        <p:nvSpPr>
          <p:cNvPr id="27" name="文本框 26">
            <a:extLst>
              <a:ext uri="{FF2B5EF4-FFF2-40B4-BE49-F238E27FC236}">
                <a16:creationId xmlns:a16="http://schemas.microsoft.com/office/drawing/2014/main" id="{1F0C5141-55C5-4EA8-A69E-A116DC3460BF}"/>
              </a:ext>
            </a:extLst>
          </p:cNvPr>
          <p:cNvSpPr txBox="1"/>
          <p:nvPr/>
        </p:nvSpPr>
        <p:spPr>
          <a:xfrm>
            <a:off x="6606964" y="4306762"/>
            <a:ext cx="3877371" cy="1726394"/>
          </a:xfrm>
          <a:prstGeom prst="rect">
            <a:avLst/>
          </a:prstGeom>
          <a:noFill/>
        </p:spPr>
        <p:txBody>
          <a:bodyPr/>
          <a:lstStyle/>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详细设计后记</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（小组分工、会议记录、参考资料）</a:t>
            </a:r>
          </a:p>
          <a:p>
            <a:pPr>
              <a:lnSpc>
                <a:spcPct val="150000"/>
              </a:lnSpc>
              <a:defRPr/>
            </a:pP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24" name="文本框 23">
            <a:extLst>
              <a:ext uri="{FF2B5EF4-FFF2-40B4-BE49-F238E27FC236}">
                <a16:creationId xmlns:a16="http://schemas.microsoft.com/office/drawing/2014/main" id="{D11831BE-21A9-429C-9368-844A31EC2B35}"/>
              </a:ext>
            </a:extLst>
          </p:cNvPr>
          <p:cNvSpPr txBox="1"/>
          <p:nvPr/>
        </p:nvSpPr>
        <p:spPr>
          <a:xfrm>
            <a:off x="6606964" y="2007839"/>
            <a:ext cx="3877371" cy="1594606"/>
          </a:xfrm>
          <a:prstGeom prst="rect">
            <a:avLst/>
          </a:prstGeom>
          <a:noFill/>
        </p:spPr>
        <p:txBody>
          <a:bodyPr/>
          <a:lstStyle/>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总体设计后记</a:t>
            </a:r>
            <a:endParaRPr lang="en-US" altLang="zh-CN" sz="2000" dirty="0">
              <a:solidFill>
                <a:schemeClr val="tx1">
                  <a:lumMod val="75000"/>
                  <a:lumOff val="25000"/>
                </a:schemeClr>
              </a:solidFill>
              <a:latin typeface="黑体" panose="02010609060101010101" pitchFamily="49" charset="-122"/>
              <a:ea typeface="黑体" panose="02010609060101010101" pitchFamily="49" charset="-122"/>
            </a:endParaRPr>
          </a:p>
          <a:p>
            <a:pPr>
              <a:lnSpc>
                <a:spcPct val="150000"/>
              </a:lnSpc>
              <a:defRPr/>
            </a:pPr>
            <a:r>
              <a:rPr lang="zh-CN" altLang="en-US" sz="2000" dirty="0">
                <a:solidFill>
                  <a:schemeClr val="tx1">
                    <a:lumMod val="75000"/>
                    <a:lumOff val="25000"/>
                  </a:schemeClr>
                </a:solidFill>
                <a:latin typeface="黑体" panose="02010609060101010101" pitchFamily="49" charset="-122"/>
                <a:ea typeface="黑体" panose="02010609060101010101" pitchFamily="49" charset="-122"/>
              </a:rPr>
              <a:t>（小组分工、会议记录、参考资料）</a:t>
            </a:r>
          </a:p>
        </p:txBody>
      </p:sp>
      <p:sp>
        <p:nvSpPr>
          <p:cNvPr id="2" name="文本框 1">
            <a:extLst>
              <a:ext uri="{FF2B5EF4-FFF2-40B4-BE49-F238E27FC236}">
                <a16:creationId xmlns:a16="http://schemas.microsoft.com/office/drawing/2014/main" id="{96772C34-18A8-4CB5-B689-AB2FFB1567EC}"/>
              </a:ext>
            </a:extLst>
          </p:cNvPr>
          <p:cNvSpPr txBox="1"/>
          <p:nvPr/>
        </p:nvSpPr>
        <p:spPr>
          <a:xfrm>
            <a:off x="9021452" y="6033156"/>
            <a:ext cx="1677971" cy="369332"/>
          </a:xfrm>
          <a:prstGeom prst="rect">
            <a:avLst/>
          </a:prstGeom>
          <a:noFill/>
        </p:spPr>
        <p:txBody>
          <a:bodyPr wrap="square" rtlCol="0">
            <a:spAutoFit/>
          </a:bodyPr>
          <a:lstStyle/>
          <a:p>
            <a:r>
              <a:rPr lang="zh-CN" altLang="en-US" dirty="0"/>
              <a:t>注：</a:t>
            </a:r>
            <a:r>
              <a:rPr lang="en-US" altLang="zh-CN" dirty="0"/>
              <a:t>1</a:t>
            </a:r>
            <a:endParaRPr lang="zh-CN" altLang="en-US" dirty="0"/>
          </a:p>
        </p:txBody>
      </p:sp>
    </p:spTree>
    <p:extLst>
      <p:ext uri="{BB962C8B-B14F-4D97-AF65-F5344CB8AC3E}">
        <p14:creationId xmlns:p14="http://schemas.microsoft.com/office/powerpoint/2010/main" val="23209771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17" presetClass="entr" presetSubtype="1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42"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750"/>
                                        <p:tgtEl>
                                          <p:spTgt spid="14"/>
                                        </p:tgtEl>
                                      </p:cBhvr>
                                    </p:animEffect>
                                    <p:anim calcmode="lin" valueType="num">
                                      <p:cBhvr>
                                        <p:cTn id="29" dur="750" fill="hold"/>
                                        <p:tgtEl>
                                          <p:spTgt spid="14"/>
                                        </p:tgtEl>
                                        <p:attrNameLst>
                                          <p:attrName>ppt_x</p:attrName>
                                        </p:attrNameLst>
                                      </p:cBhvr>
                                      <p:tavLst>
                                        <p:tav tm="0">
                                          <p:val>
                                            <p:strVal val="#ppt_x"/>
                                          </p:val>
                                        </p:tav>
                                        <p:tav tm="100000">
                                          <p:val>
                                            <p:strVal val="#ppt_x"/>
                                          </p:val>
                                        </p:tav>
                                      </p:tavLst>
                                    </p:anim>
                                    <p:anim calcmode="lin" valueType="num">
                                      <p:cBhvr>
                                        <p:cTn id="30" dur="750" fill="hold"/>
                                        <p:tgtEl>
                                          <p:spTgt spid="14"/>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17" presetClass="entr" presetSubtype="1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strVal val="#ppt_h"/>
                                          </p:val>
                                        </p:tav>
                                        <p:tav tm="100000">
                                          <p:val>
                                            <p:strVal val="#ppt_h"/>
                                          </p:val>
                                        </p:tav>
                                      </p:tavLst>
                                    </p:anim>
                                  </p:childTnLst>
                                </p:cTn>
                              </p:par>
                            </p:childTnLst>
                          </p:cTn>
                        </p:par>
                        <p:par>
                          <p:cTn id="36" fill="hold">
                            <p:stCondLst>
                              <p:cond delay="3500"/>
                            </p:stCondLst>
                            <p:childTnLst>
                              <p:par>
                                <p:cTn id="37" presetID="42"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750"/>
                                        <p:tgtEl>
                                          <p:spTgt spid="18"/>
                                        </p:tgtEl>
                                      </p:cBhvr>
                                    </p:animEffect>
                                    <p:anim calcmode="lin" valueType="num">
                                      <p:cBhvr>
                                        <p:cTn id="40" dur="750" fill="hold"/>
                                        <p:tgtEl>
                                          <p:spTgt spid="18"/>
                                        </p:tgtEl>
                                        <p:attrNameLst>
                                          <p:attrName>ppt_x</p:attrName>
                                        </p:attrNameLst>
                                      </p:cBhvr>
                                      <p:tavLst>
                                        <p:tav tm="0">
                                          <p:val>
                                            <p:strVal val="#ppt_x"/>
                                          </p:val>
                                        </p:tav>
                                        <p:tav tm="100000">
                                          <p:val>
                                            <p:strVal val="#ppt_x"/>
                                          </p:val>
                                        </p:tav>
                                      </p:tavLst>
                                    </p:anim>
                                    <p:anim calcmode="lin" valueType="num">
                                      <p:cBhvr>
                                        <p:cTn id="41" dur="750" fill="hold"/>
                                        <p:tgtEl>
                                          <p:spTgt spid="18"/>
                                        </p:tgtEl>
                                        <p:attrNameLst>
                                          <p:attrName>ppt_y</p:attrName>
                                        </p:attrNameLst>
                                      </p:cBhvr>
                                      <p:tavLst>
                                        <p:tav tm="0">
                                          <p:val>
                                            <p:strVal val="#ppt_y+.1"/>
                                          </p:val>
                                        </p:tav>
                                        <p:tav tm="100000">
                                          <p:val>
                                            <p:strVal val="#ppt_y"/>
                                          </p:val>
                                        </p:tav>
                                      </p:tavLst>
                                    </p:anim>
                                  </p:childTnLst>
                                </p:cTn>
                              </p:par>
                            </p:childTnLst>
                          </p:cTn>
                        </p:par>
                        <p:par>
                          <p:cTn id="42" fill="hold">
                            <p:stCondLst>
                              <p:cond delay="4250"/>
                            </p:stCondLst>
                            <p:childTnLst>
                              <p:par>
                                <p:cTn id="43" presetID="17" presetClass="entr" presetSubtype="10"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strVal val="#ppt_h"/>
                                          </p:val>
                                        </p:tav>
                                        <p:tav tm="100000">
                                          <p:val>
                                            <p:strVal val="#ppt_h"/>
                                          </p:val>
                                        </p:tav>
                                      </p:tavLst>
                                    </p:anim>
                                  </p:childTnLst>
                                </p:cTn>
                              </p:par>
                            </p:childTnLst>
                          </p:cTn>
                        </p:par>
                        <p:par>
                          <p:cTn id="47" fill="hold">
                            <p:stCondLst>
                              <p:cond delay="4750"/>
                            </p:stCondLst>
                            <p:childTnLst>
                              <p:par>
                                <p:cTn id="48" presetID="42"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750"/>
                                        <p:tgtEl>
                                          <p:spTgt spid="22"/>
                                        </p:tgtEl>
                                      </p:cBhvr>
                                    </p:animEffect>
                                    <p:anim calcmode="lin" valueType="num">
                                      <p:cBhvr>
                                        <p:cTn id="51" dur="750" fill="hold"/>
                                        <p:tgtEl>
                                          <p:spTgt spid="22"/>
                                        </p:tgtEl>
                                        <p:attrNameLst>
                                          <p:attrName>ppt_x</p:attrName>
                                        </p:attrNameLst>
                                      </p:cBhvr>
                                      <p:tavLst>
                                        <p:tav tm="0">
                                          <p:val>
                                            <p:strVal val="#ppt_x"/>
                                          </p:val>
                                        </p:tav>
                                        <p:tav tm="100000">
                                          <p:val>
                                            <p:strVal val="#ppt_x"/>
                                          </p:val>
                                        </p:tav>
                                      </p:tavLst>
                                    </p:anim>
                                    <p:anim calcmode="lin" valueType="num">
                                      <p:cBhvr>
                                        <p:cTn id="52"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18"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6E62AAA-34ED-4F95-A472-7CA82DD4947C}"/>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BDA2CE8-BDF0-41A2-93A4-01F8FBA4D53E}"/>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8" name="组合 7">
            <a:extLst>
              <a:ext uri="{FF2B5EF4-FFF2-40B4-BE49-F238E27FC236}">
                <a16:creationId xmlns:a16="http://schemas.microsoft.com/office/drawing/2014/main" id="{6ED2356B-9E59-4CDB-BA48-C48B3AB963B0}"/>
              </a:ext>
            </a:extLst>
          </p:cNvPr>
          <p:cNvGrpSpPr/>
          <p:nvPr/>
        </p:nvGrpSpPr>
        <p:grpSpPr>
          <a:xfrm rot="17100000">
            <a:off x="175953" y="261388"/>
            <a:ext cx="481872" cy="469661"/>
            <a:chOff x="1032060" y="5022216"/>
            <a:chExt cx="753746" cy="734645"/>
          </a:xfrm>
        </p:grpSpPr>
        <p:sp>
          <p:nvSpPr>
            <p:cNvPr id="9" name="等腰三角形 8">
              <a:extLst>
                <a:ext uri="{FF2B5EF4-FFF2-40B4-BE49-F238E27FC236}">
                  <a16:creationId xmlns:a16="http://schemas.microsoft.com/office/drawing/2014/main" id="{2D74A0D1-A36E-470F-BE73-0E44684639D8}"/>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B4063F6D-B2D4-4B2C-9505-380B73085601}"/>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a:extLst>
              <a:ext uri="{FF2B5EF4-FFF2-40B4-BE49-F238E27FC236}">
                <a16:creationId xmlns:a16="http://schemas.microsoft.com/office/drawing/2014/main" id="{93FF7417-0747-4E04-A2FE-96A2610AE7EF}"/>
              </a:ext>
            </a:extLst>
          </p:cNvPr>
          <p:cNvSpPr/>
          <p:nvPr/>
        </p:nvSpPr>
        <p:spPr>
          <a:xfrm>
            <a:off x="1852977" y="254328"/>
            <a:ext cx="3454314" cy="954107"/>
          </a:xfrm>
          <a:prstGeom prst="rect">
            <a:avLst/>
          </a:prstGeom>
        </p:spPr>
        <p:txBody>
          <a:bodyPr wrap="square">
            <a:spAutoFit/>
          </a:bodyPr>
          <a:lstStyle/>
          <a:p>
            <a:r>
              <a:rPr lang="zh-CN" altLang="en-US" sz="2800" dirty="0">
                <a:latin typeface="黑体" panose="02010609060101010101" pitchFamily="49" charset="-122"/>
                <a:ea typeface="黑体" panose="02010609060101010101" pitchFamily="49" charset="-122"/>
              </a:rPr>
              <a:t>运行设计</a:t>
            </a:r>
            <a:r>
              <a:rPr lang="zh-CN" altLang="zh-CN" sz="2400" dirty="0"/>
              <a:t>运行模块组合</a:t>
            </a:r>
          </a:p>
          <a:p>
            <a:endParaRPr lang="zh-CN" altLang="en-US" sz="2800" dirty="0">
              <a:latin typeface="黑体" panose="02010609060101010101" pitchFamily="49" charset="-122"/>
              <a:ea typeface="黑体" panose="02010609060101010101" pitchFamily="49" charset="-122"/>
            </a:endParaRPr>
          </a:p>
        </p:txBody>
      </p:sp>
      <p:graphicFrame>
        <p:nvGraphicFramePr>
          <p:cNvPr id="2" name="表格 1">
            <a:extLst>
              <a:ext uri="{FF2B5EF4-FFF2-40B4-BE49-F238E27FC236}">
                <a16:creationId xmlns:a16="http://schemas.microsoft.com/office/drawing/2014/main" id="{8050D26A-7B1A-45E0-80C6-4544E93B4B76}"/>
              </a:ext>
            </a:extLst>
          </p:cNvPr>
          <p:cNvGraphicFramePr>
            <a:graphicFrameLocks noGrp="1"/>
          </p:cNvGraphicFramePr>
          <p:nvPr>
            <p:extLst>
              <p:ext uri="{D42A27DB-BD31-4B8C-83A1-F6EECF244321}">
                <p14:modId xmlns:p14="http://schemas.microsoft.com/office/powerpoint/2010/main" val="2050197436"/>
              </p:ext>
            </p:extLst>
          </p:nvPr>
        </p:nvGraphicFramePr>
        <p:xfrm>
          <a:off x="1150070" y="1348033"/>
          <a:ext cx="9515060" cy="4600281"/>
        </p:xfrm>
        <a:graphic>
          <a:graphicData uri="http://schemas.openxmlformats.org/drawingml/2006/table">
            <a:tbl>
              <a:tblPr firstRow="1" firstCol="1" lastRow="1" lastCol="1" bandRow="1" bandCol="1">
                <a:tableStyleId>{5C22544A-7EE6-4342-B048-85BDC9FD1C3A}</a:tableStyleId>
              </a:tblPr>
              <a:tblGrid>
                <a:gridCol w="1276481">
                  <a:extLst>
                    <a:ext uri="{9D8B030D-6E8A-4147-A177-3AD203B41FA5}">
                      <a16:colId xmlns:a16="http://schemas.microsoft.com/office/drawing/2014/main" val="2255077496"/>
                    </a:ext>
                  </a:extLst>
                </a:gridCol>
                <a:gridCol w="1478214">
                  <a:extLst>
                    <a:ext uri="{9D8B030D-6E8A-4147-A177-3AD203B41FA5}">
                      <a16:colId xmlns:a16="http://schemas.microsoft.com/office/drawing/2014/main" val="3891510940"/>
                    </a:ext>
                  </a:extLst>
                </a:gridCol>
                <a:gridCol w="1808638">
                  <a:extLst>
                    <a:ext uri="{9D8B030D-6E8A-4147-A177-3AD203B41FA5}">
                      <a16:colId xmlns:a16="http://schemas.microsoft.com/office/drawing/2014/main" val="3399345130"/>
                    </a:ext>
                  </a:extLst>
                </a:gridCol>
                <a:gridCol w="1807479">
                  <a:extLst>
                    <a:ext uri="{9D8B030D-6E8A-4147-A177-3AD203B41FA5}">
                      <a16:colId xmlns:a16="http://schemas.microsoft.com/office/drawing/2014/main" val="2976531140"/>
                    </a:ext>
                  </a:extLst>
                </a:gridCol>
                <a:gridCol w="1572124">
                  <a:extLst>
                    <a:ext uri="{9D8B030D-6E8A-4147-A177-3AD203B41FA5}">
                      <a16:colId xmlns:a16="http://schemas.microsoft.com/office/drawing/2014/main" val="3849784370"/>
                    </a:ext>
                  </a:extLst>
                </a:gridCol>
                <a:gridCol w="1572124">
                  <a:extLst>
                    <a:ext uri="{9D8B030D-6E8A-4147-A177-3AD203B41FA5}">
                      <a16:colId xmlns:a16="http://schemas.microsoft.com/office/drawing/2014/main" val="3399384632"/>
                    </a:ext>
                  </a:extLst>
                </a:gridCol>
              </a:tblGrid>
              <a:tr h="299164">
                <a:tc>
                  <a:txBody>
                    <a:bodyPr/>
                    <a:lstStyle/>
                    <a:p>
                      <a:pP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首页模块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个人管理模块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书籍模块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作者模块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dirty="0">
                          <a:effectLst/>
                        </a:rPr>
                        <a:t>管理员模块</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33679585"/>
                  </a:ext>
                </a:extLst>
              </a:tr>
              <a:tr h="299164">
                <a:tc>
                  <a:txBody>
                    <a:bodyPr/>
                    <a:lstStyle/>
                    <a:p>
                      <a:pPr>
                        <a:lnSpc>
                          <a:spcPts val="1800"/>
                        </a:lnSpc>
                      </a:pPr>
                      <a:r>
                        <a:rPr lang="zh-CN" sz="1600">
                          <a:effectLst/>
                        </a:rPr>
                        <a:t>登录</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9601680"/>
                  </a:ext>
                </a:extLst>
              </a:tr>
              <a:tr h="299164">
                <a:tc>
                  <a:txBody>
                    <a:bodyPr/>
                    <a:lstStyle/>
                    <a:p>
                      <a:pPr>
                        <a:lnSpc>
                          <a:spcPts val="1800"/>
                        </a:lnSpc>
                      </a:pPr>
                      <a:r>
                        <a:rPr lang="zh-CN" sz="1600">
                          <a:effectLst/>
                        </a:rPr>
                        <a:t>注册</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071884"/>
                  </a:ext>
                </a:extLst>
              </a:tr>
              <a:tr h="299164">
                <a:tc>
                  <a:txBody>
                    <a:bodyPr/>
                    <a:lstStyle/>
                    <a:p>
                      <a:pPr>
                        <a:lnSpc>
                          <a:spcPts val="1800"/>
                        </a:lnSpc>
                      </a:pPr>
                      <a:r>
                        <a:rPr lang="zh-CN" sz="1600">
                          <a:effectLst/>
                        </a:rPr>
                        <a:t>搜索</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8891901"/>
                  </a:ext>
                </a:extLst>
              </a:tr>
              <a:tr h="635935">
                <a:tc>
                  <a:txBody>
                    <a:bodyPr/>
                    <a:lstStyle/>
                    <a:p>
                      <a:pPr>
                        <a:lnSpc>
                          <a:spcPts val="1800"/>
                        </a:lnSpc>
                      </a:pPr>
                      <a:r>
                        <a:rPr lang="zh-CN" sz="1600">
                          <a:effectLst/>
                        </a:rPr>
                        <a:t>个人信息、增删、改</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2807639"/>
                  </a:ext>
                </a:extLst>
              </a:tr>
              <a:tr h="635935">
                <a:tc>
                  <a:txBody>
                    <a:bodyPr/>
                    <a:lstStyle/>
                    <a:p>
                      <a:pPr>
                        <a:lnSpc>
                          <a:spcPts val="1800"/>
                        </a:lnSpc>
                      </a:pPr>
                      <a:r>
                        <a:rPr lang="zh-CN" sz="1600">
                          <a:effectLst/>
                        </a:rPr>
                        <a:t>书籍增删改</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9599689"/>
                  </a:ext>
                </a:extLst>
              </a:tr>
              <a:tr h="635935">
                <a:tc>
                  <a:txBody>
                    <a:bodyPr/>
                    <a:lstStyle/>
                    <a:p>
                      <a:pPr>
                        <a:lnSpc>
                          <a:spcPts val="1800"/>
                        </a:lnSpc>
                      </a:pPr>
                      <a:r>
                        <a:rPr lang="zh-CN" sz="1600">
                          <a:effectLst/>
                        </a:rPr>
                        <a:t>作者增删改</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5306057"/>
                  </a:ext>
                </a:extLst>
              </a:tr>
              <a:tr h="299164">
                <a:tc>
                  <a:txBody>
                    <a:bodyPr/>
                    <a:lstStyle/>
                    <a:p>
                      <a:pPr>
                        <a:lnSpc>
                          <a:spcPts val="1800"/>
                        </a:lnSpc>
                      </a:pPr>
                      <a:r>
                        <a:rPr lang="zh-CN" sz="1600">
                          <a:effectLst/>
                        </a:rPr>
                        <a:t>评论书籍</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3737"/>
                  </a:ext>
                </a:extLst>
              </a:tr>
              <a:tr h="299164">
                <a:tc>
                  <a:txBody>
                    <a:bodyPr/>
                    <a:lstStyle/>
                    <a:p>
                      <a:pPr>
                        <a:lnSpc>
                          <a:spcPts val="1800"/>
                        </a:lnSpc>
                      </a:pPr>
                      <a:r>
                        <a:rPr lang="zh-CN" sz="1600">
                          <a:effectLst/>
                        </a:rPr>
                        <a:t>评论作者</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6308438"/>
                  </a:ext>
                </a:extLst>
              </a:tr>
              <a:tr h="299164">
                <a:tc>
                  <a:txBody>
                    <a:bodyPr/>
                    <a:lstStyle/>
                    <a:p>
                      <a:pPr>
                        <a:lnSpc>
                          <a:spcPts val="1800"/>
                        </a:lnSpc>
                      </a:pPr>
                      <a:r>
                        <a:rPr lang="zh-CN" sz="1600">
                          <a:effectLst/>
                        </a:rPr>
                        <a:t>审核</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9056127"/>
                  </a:ext>
                </a:extLst>
              </a:tr>
              <a:tr h="299164">
                <a:tc>
                  <a:txBody>
                    <a:bodyPr/>
                    <a:lstStyle/>
                    <a:p>
                      <a:pPr>
                        <a:lnSpc>
                          <a:spcPts val="1800"/>
                        </a:lnSpc>
                      </a:pPr>
                      <a:r>
                        <a:rPr lang="zh-CN" sz="1600">
                          <a:effectLst/>
                        </a:rPr>
                        <a:t>评论置顶</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7025070"/>
                  </a:ext>
                </a:extLst>
              </a:tr>
              <a:tr h="299164">
                <a:tc>
                  <a:txBody>
                    <a:bodyPr/>
                    <a:lstStyle/>
                    <a:p>
                      <a:pPr>
                        <a:lnSpc>
                          <a:spcPts val="1800"/>
                        </a:lnSpc>
                      </a:pPr>
                      <a:r>
                        <a:rPr lang="zh-CN" sz="1600">
                          <a:effectLst/>
                        </a:rPr>
                        <a:t>评论删除</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2822609"/>
                  </a:ext>
                </a:extLst>
              </a:tr>
            </a:tbl>
          </a:graphicData>
        </a:graphic>
      </p:graphicFrame>
    </p:spTree>
    <p:extLst>
      <p:ext uri="{BB962C8B-B14F-4D97-AF65-F5344CB8AC3E}">
        <p14:creationId xmlns:p14="http://schemas.microsoft.com/office/powerpoint/2010/main" val="412536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68A173A-F2A3-4760-AE21-684CCE32F2BD}"/>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8B9A739-88DD-4BDF-82F2-56F8885D2275}"/>
              </a:ext>
            </a:extLst>
          </p:cNvPr>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03</a:t>
            </a:r>
          </a:p>
        </p:txBody>
      </p:sp>
      <p:grpSp>
        <p:nvGrpSpPr>
          <p:cNvPr id="7" name="组合 6">
            <a:extLst>
              <a:ext uri="{FF2B5EF4-FFF2-40B4-BE49-F238E27FC236}">
                <a16:creationId xmlns:a16="http://schemas.microsoft.com/office/drawing/2014/main" id="{9B660536-7004-4485-B7CC-2B3D7A7DA84D}"/>
              </a:ext>
            </a:extLst>
          </p:cNvPr>
          <p:cNvGrpSpPr/>
          <p:nvPr/>
        </p:nvGrpSpPr>
        <p:grpSpPr>
          <a:xfrm rot="17100000">
            <a:off x="175953" y="261388"/>
            <a:ext cx="481872" cy="469661"/>
            <a:chOff x="1032060" y="5022216"/>
            <a:chExt cx="753746" cy="734645"/>
          </a:xfrm>
        </p:grpSpPr>
        <p:sp>
          <p:nvSpPr>
            <p:cNvPr id="8" name="等腰三角形 7">
              <a:extLst>
                <a:ext uri="{FF2B5EF4-FFF2-40B4-BE49-F238E27FC236}">
                  <a16:creationId xmlns:a16="http://schemas.microsoft.com/office/drawing/2014/main" id="{3512418E-8A10-49B2-964B-FD4F3DFC8F96}"/>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0DD5BDED-41C0-4F6E-B924-8FF45814CCEB}"/>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A7C98ED1-D39D-4DDD-974A-8952108B7181}"/>
              </a:ext>
            </a:extLst>
          </p:cNvPr>
          <p:cNvSpPr txBox="1"/>
          <p:nvPr/>
        </p:nvSpPr>
        <p:spPr>
          <a:xfrm>
            <a:off x="1604127" y="2403835"/>
            <a:ext cx="8983745" cy="2308324"/>
          </a:xfrm>
          <a:prstGeom prst="rect">
            <a:avLst/>
          </a:prstGeom>
          <a:noFill/>
        </p:spPr>
        <p:txBody>
          <a:bodyPr wrap="square" rtlCol="0">
            <a:spAutoFit/>
          </a:bodyPr>
          <a:lstStyle/>
          <a:p>
            <a:r>
              <a:rPr lang="en-US" altLang="zh-CN" b="1" dirty="0"/>
              <a:t>4.2</a:t>
            </a:r>
            <a:r>
              <a:rPr lang="zh-CN" altLang="zh-CN" b="1" dirty="0"/>
              <a:t>运行控制</a:t>
            </a:r>
          </a:p>
          <a:p>
            <a:r>
              <a:rPr lang="zh-CN" altLang="zh-CN" dirty="0"/>
              <a:t>只要符合操作说明书，用户可自用控制，不限定输入，简单异常由软件内部进行处理，并给出相应的提示信息。</a:t>
            </a:r>
          </a:p>
          <a:p>
            <a:r>
              <a:rPr lang="en-US" altLang="zh-CN" b="1" dirty="0"/>
              <a:t>4.3</a:t>
            </a:r>
            <a:r>
              <a:rPr lang="zh-CN" altLang="zh-CN" b="1" dirty="0"/>
              <a:t>运行时间</a:t>
            </a:r>
          </a:p>
          <a:p>
            <a:r>
              <a:rPr lang="zh-CN" altLang="zh-CN" dirty="0"/>
              <a:t>运行时间由用户决定</a:t>
            </a:r>
          </a:p>
          <a:p>
            <a:r>
              <a:rPr lang="zh-CN" altLang="zh-CN" dirty="0"/>
              <a:t>单条记录更新响应时间≤</a:t>
            </a:r>
            <a:r>
              <a:rPr lang="en-US" altLang="zh-CN" dirty="0"/>
              <a:t>5</a:t>
            </a:r>
            <a:r>
              <a:rPr lang="zh-CN" altLang="zh-CN" dirty="0"/>
              <a:t>秒</a:t>
            </a:r>
          </a:p>
          <a:p>
            <a:r>
              <a:rPr lang="zh-CN" altLang="zh-CN" dirty="0"/>
              <a:t>单条记录查询响应时间≤</a:t>
            </a:r>
            <a:r>
              <a:rPr lang="en-US" altLang="zh-CN" dirty="0"/>
              <a:t>3</a:t>
            </a:r>
            <a:r>
              <a:rPr lang="zh-CN" altLang="zh-CN" dirty="0"/>
              <a:t>秒</a:t>
            </a:r>
          </a:p>
          <a:p>
            <a:r>
              <a:rPr lang="zh-CN" altLang="zh-CN" dirty="0"/>
              <a:t>网页转换响应时间≤</a:t>
            </a:r>
            <a:r>
              <a:rPr lang="en-US" altLang="zh-CN" dirty="0"/>
              <a:t>5</a:t>
            </a:r>
            <a:r>
              <a:rPr lang="zh-CN" altLang="zh-CN" dirty="0"/>
              <a:t>秒</a:t>
            </a:r>
          </a:p>
        </p:txBody>
      </p:sp>
    </p:spTree>
    <p:extLst>
      <p:ext uri="{BB962C8B-B14F-4D97-AF65-F5344CB8AC3E}">
        <p14:creationId xmlns:p14="http://schemas.microsoft.com/office/powerpoint/2010/main" val="273415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04</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a:extLst>
              <a:ext uri="{FF2B5EF4-FFF2-40B4-BE49-F238E27FC236}">
                <a16:creationId xmlns:a16="http://schemas.microsoft.com/office/drawing/2014/main" id="{2BF2B99C-D6E2-4716-8AB5-671974AE04A3}"/>
              </a:ext>
            </a:extLst>
          </p:cNvPr>
          <p:cNvGraphicFramePr>
            <a:graphicFrameLocks noGrp="1"/>
          </p:cNvGraphicFramePr>
          <p:nvPr>
            <p:extLst>
              <p:ext uri="{D42A27DB-BD31-4B8C-83A1-F6EECF244321}">
                <p14:modId xmlns:p14="http://schemas.microsoft.com/office/powerpoint/2010/main" val="1751130567"/>
              </p:ext>
            </p:extLst>
          </p:nvPr>
        </p:nvGraphicFramePr>
        <p:xfrm>
          <a:off x="1621409" y="503239"/>
          <a:ext cx="7871381" cy="3054283"/>
        </p:xfrm>
        <a:graphic>
          <a:graphicData uri="http://schemas.openxmlformats.org/drawingml/2006/table">
            <a:tbl>
              <a:tblPr firstRow="1" firstCol="1" lastRow="1" lastCol="1" bandRow="1" bandCol="1">
                <a:tableStyleId>{5C22544A-7EE6-4342-B048-85BDC9FD1C3A}</a:tableStyleId>
              </a:tblPr>
              <a:tblGrid>
                <a:gridCol w="894581">
                  <a:extLst>
                    <a:ext uri="{9D8B030D-6E8A-4147-A177-3AD203B41FA5}">
                      <a16:colId xmlns:a16="http://schemas.microsoft.com/office/drawing/2014/main" val="108777451"/>
                    </a:ext>
                  </a:extLst>
                </a:gridCol>
                <a:gridCol w="1473045">
                  <a:extLst>
                    <a:ext uri="{9D8B030D-6E8A-4147-A177-3AD203B41FA5}">
                      <a16:colId xmlns:a16="http://schemas.microsoft.com/office/drawing/2014/main" val="1032336969"/>
                    </a:ext>
                  </a:extLst>
                </a:gridCol>
                <a:gridCol w="1757642">
                  <a:extLst>
                    <a:ext uri="{9D8B030D-6E8A-4147-A177-3AD203B41FA5}">
                      <a16:colId xmlns:a16="http://schemas.microsoft.com/office/drawing/2014/main" val="3410407859"/>
                    </a:ext>
                  </a:extLst>
                </a:gridCol>
                <a:gridCol w="1926360">
                  <a:extLst>
                    <a:ext uri="{9D8B030D-6E8A-4147-A177-3AD203B41FA5}">
                      <a16:colId xmlns:a16="http://schemas.microsoft.com/office/drawing/2014/main" val="4078786485"/>
                    </a:ext>
                  </a:extLst>
                </a:gridCol>
                <a:gridCol w="1819753">
                  <a:extLst>
                    <a:ext uri="{9D8B030D-6E8A-4147-A177-3AD203B41FA5}">
                      <a16:colId xmlns:a16="http://schemas.microsoft.com/office/drawing/2014/main" val="1335419008"/>
                    </a:ext>
                  </a:extLst>
                </a:gridCol>
              </a:tblGrid>
              <a:tr h="255083">
                <a:tc gridSpan="5">
                  <a:txBody>
                    <a:bodyPr/>
                    <a:lstStyle/>
                    <a:p>
                      <a:pPr algn="just">
                        <a:spcAft>
                          <a:spcPts val="0"/>
                        </a:spcAft>
                      </a:pPr>
                      <a:r>
                        <a:rPr lang="zh-CN" sz="1400" kern="100" dirty="0">
                          <a:effectLst/>
                        </a:rPr>
                        <a:t>基表英文名称：</a:t>
                      </a:r>
                      <a:r>
                        <a:rPr lang="en-US" sz="1400" kern="100" dirty="0">
                          <a:effectLst/>
                        </a:rPr>
                        <a:t>users</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68563284"/>
                  </a:ext>
                </a:extLst>
              </a:tr>
              <a:tr h="311022">
                <a:tc gridSpan="5">
                  <a:txBody>
                    <a:bodyPr/>
                    <a:lstStyle/>
                    <a:p>
                      <a:pPr algn="just">
                        <a:spcAft>
                          <a:spcPts val="0"/>
                        </a:spcAft>
                      </a:pPr>
                      <a:r>
                        <a:rPr lang="zh-CN" sz="1400" kern="100" dirty="0">
                          <a:effectLst/>
                        </a:rPr>
                        <a:t>基表中文名称：用户表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10523160"/>
                  </a:ext>
                </a:extLst>
              </a:tr>
              <a:tr h="622045">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58481594"/>
                  </a:ext>
                </a:extLst>
              </a:tr>
              <a:tr h="311022">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Userid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用户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67938332"/>
                  </a:ext>
                </a:extLst>
              </a:tr>
              <a:tr h="622045">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Username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账户名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Varchar(20)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空字段限制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9231593"/>
                  </a:ext>
                </a:extLst>
              </a:tr>
              <a:tr h="311022">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Password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账户密码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Varchar(20)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空字段限制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43375922"/>
                  </a:ext>
                </a:extLst>
              </a:tr>
              <a:tr h="311022">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100">
                          <a:effectLst/>
                        </a:rPr>
                        <a:t>用户简介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a:t>
                      </a:r>
                      <a:r>
                        <a:rPr lang="zh-CN" sz="1400" kern="100">
                          <a:effectLst/>
                        </a:rPr>
                        <a:t>（</a:t>
                      </a:r>
                      <a:r>
                        <a:rPr lang="en-US" sz="1400" kern="100">
                          <a:effectLst/>
                        </a:rPr>
                        <a:t>150</a:t>
                      </a:r>
                      <a:r>
                        <a:rPr lang="zh-CN"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42303381"/>
                  </a:ext>
                </a:extLst>
              </a:tr>
              <a:tr h="311022">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Email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100">
                          <a:effectLst/>
                        </a:rPr>
                        <a:t>用户绑定邮箱</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a:t>
                      </a:r>
                      <a:r>
                        <a:rPr lang="zh-CN" sz="1400" kern="100">
                          <a:effectLst/>
                        </a:rPr>
                        <a:t>（</a:t>
                      </a:r>
                      <a:r>
                        <a:rPr lang="en-US" sz="1400" kern="100">
                          <a:effectLst/>
                        </a:rPr>
                        <a:t>50</a:t>
                      </a:r>
                      <a:r>
                        <a:rPr lang="zh-CN"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空字段限制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6139254"/>
                  </a:ext>
                </a:extLst>
              </a:tr>
            </a:tbl>
          </a:graphicData>
        </a:graphic>
      </p:graphicFrame>
      <p:graphicFrame>
        <p:nvGraphicFramePr>
          <p:cNvPr id="3" name="表格 2">
            <a:extLst>
              <a:ext uri="{FF2B5EF4-FFF2-40B4-BE49-F238E27FC236}">
                <a16:creationId xmlns:a16="http://schemas.microsoft.com/office/drawing/2014/main" id="{044BBAF6-D7EA-421A-B304-85B6A2DBCA34}"/>
              </a:ext>
            </a:extLst>
          </p:cNvPr>
          <p:cNvGraphicFramePr>
            <a:graphicFrameLocks noGrp="1"/>
          </p:cNvGraphicFramePr>
          <p:nvPr>
            <p:extLst>
              <p:ext uri="{D42A27DB-BD31-4B8C-83A1-F6EECF244321}">
                <p14:modId xmlns:p14="http://schemas.microsoft.com/office/powerpoint/2010/main" val="3553444840"/>
              </p:ext>
            </p:extLst>
          </p:nvPr>
        </p:nvGraphicFramePr>
        <p:xfrm>
          <a:off x="1621409" y="3733014"/>
          <a:ext cx="8097625" cy="2762055"/>
        </p:xfrm>
        <a:graphic>
          <a:graphicData uri="http://schemas.openxmlformats.org/drawingml/2006/table">
            <a:tbl>
              <a:tblPr firstRow="1" firstCol="1" lastRow="1" lastCol="1" bandRow="1" bandCol="1">
                <a:tableStyleId>{5C22544A-7EE6-4342-B048-85BDC9FD1C3A}</a:tableStyleId>
              </a:tblPr>
              <a:tblGrid>
                <a:gridCol w="1033258">
                  <a:extLst>
                    <a:ext uri="{9D8B030D-6E8A-4147-A177-3AD203B41FA5}">
                      <a16:colId xmlns:a16="http://schemas.microsoft.com/office/drawing/2014/main" val="764740722"/>
                    </a:ext>
                  </a:extLst>
                </a:gridCol>
                <a:gridCol w="1702120">
                  <a:extLst>
                    <a:ext uri="{9D8B030D-6E8A-4147-A177-3AD203B41FA5}">
                      <a16:colId xmlns:a16="http://schemas.microsoft.com/office/drawing/2014/main" val="125244070"/>
                    </a:ext>
                  </a:extLst>
                </a:gridCol>
                <a:gridCol w="1849497">
                  <a:extLst>
                    <a:ext uri="{9D8B030D-6E8A-4147-A177-3AD203B41FA5}">
                      <a16:colId xmlns:a16="http://schemas.microsoft.com/office/drawing/2014/main" val="604832525"/>
                    </a:ext>
                  </a:extLst>
                </a:gridCol>
                <a:gridCol w="1872171">
                  <a:extLst>
                    <a:ext uri="{9D8B030D-6E8A-4147-A177-3AD203B41FA5}">
                      <a16:colId xmlns:a16="http://schemas.microsoft.com/office/drawing/2014/main" val="2917541644"/>
                    </a:ext>
                  </a:extLst>
                </a:gridCol>
                <a:gridCol w="1640579">
                  <a:extLst>
                    <a:ext uri="{9D8B030D-6E8A-4147-A177-3AD203B41FA5}">
                      <a16:colId xmlns:a16="http://schemas.microsoft.com/office/drawing/2014/main" val="3333935822"/>
                    </a:ext>
                  </a:extLst>
                </a:gridCol>
              </a:tblGrid>
              <a:tr h="306895">
                <a:tc gridSpan="5">
                  <a:txBody>
                    <a:bodyPr/>
                    <a:lstStyle/>
                    <a:p>
                      <a:pPr algn="just">
                        <a:spcAft>
                          <a:spcPts val="0"/>
                        </a:spcAft>
                      </a:pPr>
                      <a:r>
                        <a:rPr lang="zh-CN" sz="1400" kern="100" dirty="0">
                          <a:effectLst/>
                        </a:rPr>
                        <a:t>基表英文名称：</a:t>
                      </a:r>
                      <a:r>
                        <a:rPr lang="en-US" sz="1400" kern="100" dirty="0" err="1">
                          <a:effectLst/>
                        </a:rPr>
                        <a:t>b_comment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55400151"/>
                  </a:ext>
                </a:extLst>
              </a:tr>
              <a:tr h="306895">
                <a:tc gridSpan="5">
                  <a:txBody>
                    <a:bodyPr/>
                    <a:lstStyle/>
                    <a:p>
                      <a:pPr algn="just">
                        <a:spcAft>
                          <a:spcPts val="0"/>
                        </a:spcAft>
                      </a:pPr>
                      <a:r>
                        <a:rPr lang="zh-CN" sz="1400" kern="100" dirty="0">
                          <a:effectLst/>
                        </a:rPr>
                        <a:t>基表中文名称：书籍评论表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90716172"/>
                  </a:ext>
                </a:extLst>
              </a:tr>
              <a:tr h="306895">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18439938"/>
                  </a:ext>
                </a:extLst>
              </a:tr>
              <a:tr h="306895">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B_c_id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评论</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75172119"/>
                  </a:ext>
                </a:extLst>
              </a:tr>
              <a:tr h="306895">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Book_id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书籍编号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外码</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31416340"/>
                  </a:ext>
                </a:extLst>
              </a:tr>
              <a:tr h="306895">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User_id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用户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外码</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8023448"/>
                  </a:ext>
                </a:extLst>
              </a:tr>
              <a:tr h="306895">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Hot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热度（点赞）</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36403510"/>
                  </a:ext>
                </a:extLst>
              </a:tr>
              <a:tr h="306895">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Com_info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评论</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a:t>
                      </a:r>
                      <a:r>
                        <a:rPr lang="zh-CN" sz="1400" kern="100">
                          <a:effectLst/>
                        </a:rPr>
                        <a:t>（</a:t>
                      </a:r>
                      <a:r>
                        <a:rPr lang="en-US" sz="1400" kern="100">
                          <a:effectLst/>
                        </a:rPr>
                        <a:t>1000</a:t>
                      </a:r>
                      <a:r>
                        <a:rPr lang="zh-CN"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空字段限制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41880451"/>
                  </a:ext>
                </a:extLst>
              </a:tr>
              <a:tr h="306895">
                <a:tc>
                  <a:txBody>
                    <a:bodyPr/>
                    <a:lstStyle/>
                    <a:p>
                      <a:pPr algn="ctr">
                        <a:spcAft>
                          <a:spcPts val="0"/>
                        </a:spcAft>
                      </a:pPr>
                      <a:r>
                        <a:rPr lang="en-US" sz="1400" kern="100">
                          <a:effectLst/>
                        </a:rPr>
                        <a:t>06</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Com_date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日期</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Datetime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空字段限制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2707540"/>
                  </a:ext>
                </a:extLst>
              </a:tr>
            </a:tbl>
          </a:graphicData>
        </a:graphic>
      </p:graphicFrame>
    </p:spTree>
    <p:extLst>
      <p:ext uri="{BB962C8B-B14F-4D97-AF65-F5344CB8AC3E}">
        <p14:creationId xmlns:p14="http://schemas.microsoft.com/office/powerpoint/2010/main" val="4022241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51109" y="254328"/>
            <a:ext cx="486813" cy="523220"/>
          </a:xfrm>
          <a:prstGeom prst="rect">
            <a:avLst/>
          </a:prstGeom>
          <a:noFill/>
        </p:spPr>
        <p:txBody>
          <a:bodyPr wrap="square" rtlCol="0">
            <a:spAutoFit/>
          </a:bodyPr>
          <a:lstStyle/>
          <a:p>
            <a:r>
              <a:rPr lang="en-US" altLang="zh-CN" sz="2800" dirty="0">
                <a:latin typeface="+mj-lt"/>
                <a:ea typeface="+mj-ea"/>
              </a:rPr>
              <a:t>04</a:t>
            </a:r>
          </a:p>
        </p:txBody>
      </p:sp>
      <p:grpSp>
        <p:nvGrpSpPr>
          <p:cNvPr id="7" name="组合 6"/>
          <p:cNvGrpSpPr/>
          <p:nvPr/>
        </p:nvGrpSpPr>
        <p:grpSpPr>
          <a:xfrm rot="17100000">
            <a:off x="175953" y="261388"/>
            <a:ext cx="481872" cy="469661"/>
            <a:chOff x="1032060" y="5022216"/>
            <a:chExt cx="753746" cy="734645"/>
          </a:xfrm>
        </p:grpSpPr>
        <p:sp>
          <p:nvSpPr>
            <p:cNvPr id="8" name="等腰三角形 7"/>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3" name="表格 2">
            <a:extLst>
              <a:ext uri="{FF2B5EF4-FFF2-40B4-BE49-F238E27FC236}">
                <a16:creationId xmlns:a16="http://schemas.microsoft.com/office/drawing/2014/main" id="{14C6102A-BB4E-4C0A-AB04-27C40774CB6B}"/>
              </a:ext>
            </a:extLst>
          </p:cNvPr>
          <p:cNvGraphicFramePr>
            <a:graphicFrameLocks noGrp="1"/>
          </p:cNvGraphicFramePr>
          <p:nvPr>
            <p:extLst>
              <p:ext uri="{D42A27DB-BD31-4B8C-83A1-F6EECF244321}">
                <p14:modId xmlns:p14="http://schemas.microsoft.com/office/powerpoint/2010/main" val="472221715"/>
              </p:ext>
            </p:extLst>
          </p:nvPr>
        </p:nvGraphicFramePr>
        <p:xfrm>
          <a:off x="2328421" y="3429000"/>
          <a:ext cx="7663992" cy="2817936"/>
        </p:xfrm>
        <a:graphic>
          <a:graphicData uri="http://schemas.openxmlformats.org/drawingml/2006/table">
            <a:tbl>
              <a:tblPr firstRow="1" firstCol="1" lastRow="1" lastCol="1" bandRow="1" bandCol="1">
                <a:tableStyleId>{5C22544A-7EE6-4342-B048-85BDC9FD1C3A}</a:tableStyleId>
              </a:tblPr>
              <a:tblGrid>
                <a:gridCol w="1279886">
                  <a:extLst>
                    <a:ext uri="{9D8B030D-6E8A-4147-A177-3AD203B41FA5}">
                      <a16:colId xmlns:a16="http://schemas.microsoft.com/office/drawing/2014/main" val="505785983"/>
                    </a:ext>
                  </a:extLst>
                </a:gridCol>
                <a:gridCol w="1592578">
                  <a:extLst>
                    <a:ext uri="{9D8B030D-6E8A-4147-A177-3AD203B41FA5}">
                      <a16:colId xmlns:a16="http://schemas.microsoft.com/office/drawing/2014/main" val="1598016408"/>
                    </a:ext>
                  </a:extLst>
                </a:gridCol>
                <a:gridCol w="1414773">
                  <a:extLst>
                    <a:ext uri="{9D8B030D-6E8A-4147-A177-3AD203B41FA5}">
                      <a16:colId xmlns:a16="http://schemas.microsoft.com/office/drawing/2014/main" val="2732593898"/>
                    </a:ext>
                  </a:extLst>
                </a:gridCol>
                <a:gridCol w="1633963">
                  <a:extLst>
                    <a:ext uri="{9D8B030D-6E8A-4147-A177-3AD203B41FA5}">
                      <a16:colId xmlns:a16="http://schemas.microsoft.com/office/drawing/2014/main" val="3308447601"/>
                    </a:ext>
                  </a:extLst>
                </a:gridCol>
                <a:gridCol w="1742792">
                  <a:extLst>
                    <a:ext uri="{9D8B030D-6E8A-4147-A177-3AD203B41FA5}">
                      <a16:colId xmlns:a16="http://schemas.microsoft.com/office/drawing/2014/main" val="2829194900"/>
                    </a:ext>
                  </a:extLst>
                </a:gridCol>
              </a:tblGrid>
              <a:tr h="313104">
                <a:tc gridSpan="5">
                  <a:txBody>
                    <a:bodyPr/>
                    <a:lstStyle/>
                    <a:p>
                      <a:pPr algn="just">
                        <a:spcAft>
                          <a:spcPts val="0"/>
                        </a:spcAft>
                      </a:pPr>
                      <a:r>
                        <a:rPr lang="zh-CN" sz="1400" kern="100" dirty="0">
                          <a:effectLst/>
                        </a:rPr>
                        <a:t>基表英文名称：</a:t>
                      </a:r>
                      <a:r>
                        <a:rPr lang="en-US" sz="1400" kern="100" dirty="0">
                          <a:effectLst/>
                        </a:rPr>
                        <a:t>book</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3045874"/>
                  </a:ext>
                </a:extLst>
              </a:tr>
              <a:tr h="313104">
                <a:tc gridSpan="5">
                  <a:txBody>
                    <a:bodyPr/>
                    <a:lstStyle/>
                    <a:p>
                      <a:pPr algn="just">
                        <a:spcAft>
                          <a:spcPts val="0"/>
                        </a:spcAft>
                      </a:pPr>
                      <a:r>
                        <a:rPr lang="zh-CN" sz="1400" kern="100" dirty="0">
                          <a:effectLst/>
                        </a:rPr>
                        <a:t>基表中文名称：书籍表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60414042"/>
                  </a:ext>
                </a:extLst>
              </a:tr>
              <a:tr h="313104">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73734696"/>
                  </a:ext>
                </a:extLst>
              </a:tr>
              <a:tr h="313104">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Bookid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书籍</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41278740"/>
                  </a:ext>
                </a:extLst>
              </a:tr>
              <a:tr h="313104">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Bookname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书籍名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非空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34417898"/>
                  </a:ext>
                </a:extLst>
              </a:tr>
              <a:tr h="626208">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Label</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标签</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Varchar(100)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所有标签存一起，通过模糊查找可分离</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74686712"/>
                  </a:ext>
                </a:extLst>
              </a:tr>
              <a:tr h="313104">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简介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100" dirty="0">
                          <a:effectLst/>
                        </a:rPr>
                        <a:t>非空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09577658"/>
                  </a:ext>
                </a:extLst>
              </a:tr>
              <a:tr h="313104">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作者</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100" dirty="0">
                          <a:effectLst/>
                        </a:rPr>
                        <a:t>外码</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38687462"/>
                  </a:ext>
                </a:extLst>
              </a:tr>
            </a:tbl>
          </a:graphicData>
        </a:graphic>
      </p:graphicFrame>
      <p:graphicFrame>
        <p:nvGraphicFramePr>
          <p:cNvPr id="10" name="表格 9">
            <a:extLst>
              <a:ext uri="{FF2B5EF4-FFF2-40B4-BE49-F238E27FC236}">
                <a16:creationId xmlns:a16="http://schemas.microsoft.com/office/drawing/2014/main" id="{DFAFDED6-71AE-4FB1-94F4-6738376EEF66}"/>
              </a:ext>
            </a:extLst>
          </p:cNvPr>
          <p:cNvGraphicFramePr>
            <a:graphicFrameLocks noGrp="1"/>
          </p:cNvGraphicFramePr>
          <p:nvPr>
            <p:extLst>
              <p:ext uri="{D42A27DB-BD31-4B8C-83A1-F6EECF244321}">
                <p14:modId xmlns:p14="http://schemas.microsoft.com/office/powerpoint/2010/main" val="2717201736"/>
              </p:ext>
            </p:extLst>
          </p:nvPr>
        </p:nvGraphicFramePr>
        <p:xfrm>
          <a:off x="2328421" y="1130190"/>
          <a:ext cx="7663992" cy="2111746"/>
        </p:xfrm>
        <a:graphic>
          <a:graphicData uri="http://schemas.openxmlformats.org/drawingml/2006/table">
            <a:tbl>
              <a:tblPr firstRow="1" firstCol="1" lastRow="1" lastCol="1" bandRow="1" bandCol="1">
                <a:tableStyleId>{5C22544A-7EE6-4342-B048-85BDC9FD1C3A}</a:tableStyleId>
              </a:tblPr>
              <a:tblGrid>
                <a:gridCol w="1117410">
                  <a:extLst>
                    <a:ext uri="{9D8B030D-6E8A-4147-A177-3AD203B41FA5}">
                      <a16:colId xmlns:a16="http://schemas.microsoft.com/office/drawing/2014/main" val="1469505882"/>
                    </a:ext>
                  </a:extLst>
                </a:gridCol>
                <a:gridCol w="1802571">
                  <a:extLst>
                    <a:ext uri="{9D8B030D-6E8A-4147-A177-3AD203B41FA5}">
                      <a16:colId xmlns:a16="http://schemas.microsoft.com/office/drawing/2014/main" val="104427855"/>
                    </a:ext>
                  </a:extLst>
                </a:gridCol>
                <a:gridCol w="1445429">
                  <a:extLst>
                    <a:ext uri="{9D8B030D-6E8A-4147-A177-3AD203B41FA5}">
                      <a16:colId xmlns:a16="http://schemas.microsoft.com/office/drawing/2014/main" val="927167396"/>
                    </a:ext>
                  </a:extLst>
                </a:gridCol>
                <a:gridCol w="1652356">
                  <a:extLst>
                    <a:ext uri="{9D8B030D-6E8A-4147-A177-3AD203B41FA5}">
                      <a16:colId xmlns:a16="http://schemas.microsoft.com/office/drawing/2014/main" val="1782457166"/>
                    </a:ext>
                  </a:extLst>
                </a:gridCol>
                <a:gridCol w="1646226">
                  <a:extLst>
                    <a:ext uri="{9D8B030D-6E8A-4147-A177-3AD203B41FA5}">
                      <a16:colId xmlns:a16="http://schemas.microsoft.com/office/drawing/2014/main" val="1985694377"/>
                    </a:ext>
                  </a:extLst>
                </a:gridCol>
              </a:tblGrid>
              <a:tr h="525626">
                <a:tc gridSpan="5">
                  <a:txBody>
                    <a:bodyPr/>
                    <a:lstStyle/>
                    <a:p>
                      <a:pPr algn="just">
                        <a:spcAft>
                          <a:spcPts val="0"/>
                        </a:spcAft>
                      </a:pPr>
                      <a:r>
                        <a:rPr lang="zh-CN" sz="1400" kern="100" dirty="0">
                          <a:effectLst/>
                        </a:rPr>
                        <a:t>基表英文名称：</a:t>
                      </a:r>
                      <a:r>
                        <a:rPr lang="en-US" sz="1400" kern="100" dirty="0">
                          <a:effectLst/>
                        </a:rPr>
                        <a:t>writer</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518018"/>
                  </a:ext>
                </a:extLst>
              </a:tr>
              <a:tr h="421656">
                <a:tc gridSpan="5">
                  <a:txBody>
                    <a:bodyPr/>
                    <a:lstStyle/>
                    <a:p>
                      <a:pPr algn="just">
                        <a:spcAft>
                          <a:spcPts val="0"/>
                        </a:spcAft>
                      </a:pPr>
                      <a:r>
                        <a:rPr lang="zh-CN" sz="1400" kern="100" dirty="0">
                          <a:effectLst/>
                        </a:rPr>
                        <a:t>基表中文名称：作者表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76443757"/>
                  </a:ext>
                </a:extLst>
              </a:tr>
              <a:tr h="291116">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13418607"/>
                  </a:ext>
                </a:extLst>
              </a:tr>
              <a:tr h="291116">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作者</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2901898"/>
                  </a:ext>
                </a:extLst>
              </a:tr>
              <a:tr h="291116">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Writer_name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作者名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Varchar(10)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非空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9475501"/>
                  </a:ext>
                </a:extLst>
              </a:tr>
              <a:tr h="291116">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Writer_info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作者简介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非空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58961584"/>
                  </a:ext>
                </a:extLst>
              </a:tr>
            </a:tbl>
          </a:graphicData>
        </a:graphic>
      </p:graphicFrame>
    </p:spTree>
    <p:extLst>
      <p:ext uri="{BB962C8B-B14F-4D97-AF65-F5344CB8AC3E}">
        <p14:creationId xmlns:p14="http://schemas.microsoft.com/office/powerpoint/2010/main" val="19737204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0785DC9-D217-452B-A7D6-C1E780D0A7F3}"/>
              </a:ext>
            </a:extLst>
          </p:cNvPr>
          <p:cNvGrpSpPr/>
          <p:nvPr/>
        </p:nvGrpSpPr>
        <p:grpSpPr>
          <a:xfrm rot="17100000">
            <a:off x="308076" y="280241"/>
            <a:ext cx="481872" cy="469661"/>
            <a:chOff x="1032060" y="5022216"/>
            <a:chExt cx="753746" cy="734645"/>
          </a:xfrm>
        </p:grpSpPr>
        <p:sp>
          <p:nvSpPr>
            <p:cNvPr id="5" name="等腰三角形 4">
              <a:extLst>
                <a:ext uri="{FF2B5EF4-FFF2-40B4-BE49-F238E27FC236}">
                  <a16:creationId xmlns:a16="http://schemas.microsoft.com/office/drawing/2014/main" id="{B6D8DEB1-413C-4D20-877D-1B23C3E733A1}"/>
                </a:ext>
              </a:extLst>
            </p:cNvPr>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87270836-3B23-4D47-8773-7DFE58EB8F0A}"/>
                </a:ext>
              </a:extLst>
            </p:cNvPr>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3F8987B1-60B7-4EC2-AB24-04DBC6AA5D38}"/>
              </a:ext>
            </a:extLst>
          </p:cNvPr>
          <p:cNvSpPr txBox="1"/>
          <p:nvPr/>
        </p:nvSpPr>
        <p:spPr>
          <a:xfrm>
            <a:off x="787973" y="266441"/>
            <a:ext cx="681725" cy="523220"/>
          </a:xfrm>
          <a:prstGeom prst="rect">
            <a:avLst/>
          </a:prstGeom>
          <a:noFill/>
        </p:spPr>
        <p:txBody>
          <a:bodyPr wrap="square" rtlCol="0">
            <a:spAutoFit/>
          </a:bodyPr>
          <a:lstStyle/>
          <a:p>
            <a:r>
              <a:rPr lang="en-US" altLang="zh-CN" sz="2800" dirty="0">
                <a:latin typeface="+mj-lt"/>
                <a:ea typeface="+mj-ea"/>
              </a:rPr>
              <a:t>04</a:t>
            </a:r>
          </a:p>
        </p:txBody>
      </p:sp>
      <p:sp>
        <p:nvSpPr>
          <p:cNvPr id="13" name="矩形 12">
            <a:extLst>
              <a:ext uri="{FF2B5EF4-FFF2-40B4-BE49-F238E27FC236}">
                <a16:creationId xmlns:a16="http://schemas.microsoft.com/office/drawing/2014/main" id="{8B874C5C-30C7-46BB-A6F1-F2E4E66525B8}"/>
              </a:ext>
            </a:extLst>
          </p:cNvPr>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a:extLst>
              <a:ext uri="{FF2B5EF4-FFF2-40B4-BE49-F238E27FC236}">
                <a16:creationId xmlns:a16="http://schemas.microsoft.com/office/drawing/2014/main" id="{1BE05EC1-21A0-4583-AD5C-05B03ACCADB1}"/>
              </a:ext>
            </a:extLst>
          </p:cNvPr>
          <p:cNvGraphicFramePr>
            <a:graphicFrameLocks noGrp="1"/>
          </p:cNvGraphicFramePr>
          <p:nvPr>
            <p:extLst>
              <p:ext uri="{D42A27DB-BD31-4B8C-83A1-F6EECF244321}">
                <p14:modId xmlns:p14="http://schemas.microsoft.com/office/powerpoint/2010/main" val="3472152571"/>
              </p:ext>
            </p:extLst>
          </p:nvPr>
        </p:nvGraphicFramePr>
        <p:xfrm>
          <a:off x="2714921" y="3610466"/>
          <a:ext cx="7268066" cy="2555642"/>
        </p:xfrm>
        <a:graphic>
          <a:graphicData uri="http://schemas.openxmlformats.org/drawingml/2006/table">
            <a:tbl>
              <a:tblPr firstRow="1" firstCol="1" lastRow="1" lastCol="1" bandRow="1" bandCol="1">
                <a:tableStyleId>{5C22544A-7EE6-4342-B048-85BDC9FD1C3A}</a:tableStyleId>
              </a:tblPr>
              <a:tblGrid>
                <a:gridCol w="1232665">
                  <a:extLst>
                    <a:ext uri="{9D8B030D-6E8A-4147-A177-3AD203B41FA5}">
                      <a16:colId xmlns:a16="http://schemas.microsoft.com/office/drawing/2014/main" val="4232290885"/>
                    </a:ext>
                  </a:extLst>
                </a:gridCol>
                <a:gridCol w="1476871">
                  <a:extLst>
                    <a:ext uri="{9D8B030D-6E8A-4147-A177-3AD203B41FA5}">
                      <a16:colId xmlns:a16="http://schemas.microsoft.com/office/drawing/2014/main" val="3287219720"/>
                    </a:ext>
                  </a:extLst>
                </a:gridCol>
                <a:gridCol w="1492860">
                  <a:extLst>
                    <a:ext uri="{9D8B030D-6E8A-4147-A177-3AD203B41FA5}">
                      <a16:colId xmlns:a16="http://schemas.microsoft.com/office/drawing/2014/main" val="1310601873"/>
                    </a:ext>
                  </a:extLst>
                </a:gridCol>
                <a:gridCol w="1571355">
                  <a:extLst>
                    <a:ext uri="{9D8B030D-6E8A-4147-A177-3AD203B41FA5}">
                      <a16:colId xmlns:a16="http://schemas.microsoft.com/office/drawing/2014/main" val="3448449262"/>
                    </a:ext>
                  </a:extLst>
                </a:gridCol>
                <a:gridCol w="1494315">
                  <a:extLst>
                    <a:ext uri="{9D8B030D-6E8A-4147-A177-3AD203B41FA5}">
                      <a16:colId xmlns:a16="http://schemas.microsoft.com/office/drawing/2014/main" val="224751388"/>
                    </a:ext>
                  </a:extLst>
                </a:gridCol>
              </a:tblGrid>
              <a:tr h="558626">
                <a:tc gridSpan="5">
                  <a:txBody>
                    <a:bodyPr/>
                    <a:lstStyle/>
                    <a:p>
                      <a:pPr algn="just">
                        <a:spcAft>
                          <a:spcPts val="0"/>
                        </a:spcAft>
                      </a:pPr>
                      <a:r>
                        <a:rPr lang="zh-CN" sz="1400" kern="100" dirty="0">
                          <a:effectLst/>
                        </a:rPr>
                        <a:t>基表英文名称：</a:t>
                      </a:r>
                      <a:r>
                        <a:rPr lang="en-US" sz="1400" kern="100" dirty="0" err="1">
                          <a:effectLst/>
                        </a:rPr>
                        <a:t>w_comment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00949173"/>
                  </a:ext>
                </a:extLst>
              </a:tr>
              <a:tr h="503496">
                <a:tc gridSpan="5">
                  <a:txBody>
                    <a:bodyPr/>
                    <a:lstStyle/>
                    <a:p>
                      <a:pPr algn="just">
                        <a:spcAft>
                          <a:spcPts val="0"/>
                        </a:spcAft>
                      </a:pPr>
                      <a:r>
                        <a:rPr lang="zh-CN" sz="1400" kern="100" dirty="0">
                          <a:effectLst/>
                        </a:rPr>
                        <a:t>基表中文名称：作者评价表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6988742"/>
                  </a:ext>
                </a:extLst>
              </a:tr>
              <a:tr h="205140">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0195588"/>
                  </a:ext>
                </a:extLst>
              </a:tr>
              <a:tr h="205140">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W_c_Id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评价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02951128"/>
                  </a:ext>
                </a:extLst>
              </a:tr>
              <a:tr h="205140">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作者</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外码</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7592879"/>
                  </a:ext>
                </a:extLst>
              </a:tr>
              <a:tr h="205140">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User_id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用户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外码</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36556098"/>
                  </a:ext>
                </a:extLst>
              </a:tr>
              <a:tr h="205140">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评价内容</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非空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44425800"/>
                  </a:ext>
                </a:extLst>
              </a:tr>
              <a:tr h="205140">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Hot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热度（点赞）</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25246893"/>
                  </a:ext>
                </a:extLst>
              </a:tr>
              <a:tr h="205140">
                <a:tc>
                  <a:txBody>
                    <a:bodyPr/>
                    <a:lstStyle/>
                    <a:p>
                      <a:pPr indent="266700" algn="just">
                        <a:spcAft>
                          <a:spcPts val="0"/>
                        </a:spcAft>
                      </a:pPr>
                      <a:r>
                        <a:rPr lang="en-US" sz="1400" kern="100">
                          <a:effectLst/>
                        </a:rPr>
                        <a:t>06</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Date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日期</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Datetime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83249164"/>
                  </a:ext>
                </a:extLst>
              </a:tr>
            </a:tbl>
          </a:graphicData>
        </a:graphic>
      </p:graphicFrame>
      <p:graphicFrame>
        <p:nvGraphicFramePr>
          <p:cNvPr id="3" name="表格 2">
            <a:extLst>
              <a:ext uri="{FF2B5EF4-FFF2-40B4-BE49-F238E27FC236}">
                <a16:creationId xmlns:a16="http://schemas.microsoft.com/office/drawing/2014/main" id="{3C90C18C-7409-4E57-9258-D12B0CFF3657}"/>
              </a:ext>
            </a:extLst>
          </p:cNvPr>
          <p:cNvGraphicFramePr>
            <a:graphicFrameLocks noGrp="1"/>
          </p:cNvGraphicFramePr>
          <p:nvPr>
            <p:extLst>
              <p:ext uri="{D42A27DB-BD31-4B8C-83A1-F6EECF244321}">
                <p14:modId xmlns:p14="http://schemas.microsoft.com/office/powerpoint/2010/main" val="2680774609"/>
              </p:ext>
            </p:extLst>
          </p:nvPr>
        </p:nvGraphicFramePr>
        <p:xfrm>
          <a:off x="2714920" y="1197204"/>
          <a:ext cx="7268066" cy="2050332"/>
        </p:xfrm>
        <a:graphic>
          <a:graphicData uri="http://schemas.openxmlformats.org/drawingml/2006/table">
            <a:tbl>
              <a:tblPr firstRow="1" firstCol="1" lastRow="1" lastCol="1" bandRow="1" bandCol="1">
                <a:tableStyleId>{5C22544A-7EE6-4342-B048-85BDC9FD1C3A}</a:tableStyleId>
              </a:tblPr>
              <a:tblGrid>
                <a:gridCol w="1276272">
                  <a:extLst>
                    <a:ext uri="{9D8B030D-6E8A-4147-A177-3AD203B41FA5}">
                      <a16:colId xmlns:a16="http://schemas.microsoft.com/office/drawing/2014/main" val="1114922200"/>
                    </a:ext>
                  </a:extLst>
                </a:gridCol>
                <a:gridCol w="1462335">
                  <a:extLst>
                    <a:ext uri="{9D8B030D-6E8A-4147-A177-3AD203B41FA5}">
                      <a16:colId xmlns:a16="http://schemas.microsoft.com/office/drawing/2014/main" val="1942231547"/>
                    </a:ext>
                  </a:extLst>
                </a:gridCol>
                <a:gridCol w="1501583">
                  <a:extLst>
                    <a:ext uri="{9D8B030D-6E8A-4147-A177-3AD203B41FA5}">
                      <a16:colId xmlns:a16="http://schemas.microsoft.com/office/drawing/2014/main" val="3611886238"/>
                    </a:ext>
                  </a:extLst>
                </a:gridCol>
                <a:gridCol w="1575717">
                  <a:extLst>
                    <a:ext uri="{9D8B030D-6E8A-4147-A177-3AD203B41FA5}">
                      <a16:colId xmlns:a16="http://schemas.microsoft.com/office/drawing/2014/main" val="1823073628"/>
                    </a:ext>
                  </a:extLst>
                </a:gridCol>
                <a:gridCol w="1452159">
                  <a:extLst>
                    <a:ext uri="{9D8B030D-6E8A-4147-A177-3AD203B41FA5}">
                      <a16:colId xmlns:a16="http://schemas.microsoft.com/office/drawing/2014/main" val="2048051062"/>
                    </a:ext>
                  </a:extLst>
                </a:gridCol>
              </a:tblGrid>
              <a:tr h="645624">
                <a:tc gridSpan="5">
                  <a:txBody>
                    <a:bodyPr/>
                    <a:lstStyle/>
                    <a:p>
                      <a:pPr algn="just">
                        <a:spcAft>
                          <a:spcPts val="0"/>
                        </a:spcAft>
                      </a:pPr>
                      <a:r>
                        <a:rPr lang="zh-CN" sz="1400" kern="100" dirty="0">
                          <a:effectLst/>
                        </a:rPr>
                        <a:t>基表英文名称：</a:t>
                      </a:r>
                      <a:r>
                        <a:rPr lang="en-US" sz="1400" kern="100" dirty="0">
                          <a:effectLst/>
                        </a:rPr>
                        <a:t>admin</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64664629"/>
                  </a:ext>
                </a:extLst>
              </a:tr>
              <a:tr h="645624">
                <a:tc gridSpan="5">
                  <a:txBody>
                    <a:bodyPr/>
                    <a:lstStyle/>
                    <a:p>
                      <a:pPr algn="just">
                        <a:spcAft>
                          <a:spcPts val="0"/>
                        </a:spcAft>
                      </a:pPr>
                      <a:r>
                        <a:rPr lang="zh-CN" sz="1400" kern="100" dirty="0">
                          <a:effectLst/>
                        </a:rPr>
                        <a:t>基表中文名称：管理员表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48214607"/>
                  </a:ext>
                </a:extLst>
              </a:tr>
              <a:tr h="253028">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35586546"/>
                  </a:ext>
                </a:extLst>
              </a:tr>
              <a:tr h="253028">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admin_id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管理员账号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a:t>
                      </a:r>
                      <a:r>
                        <a:rPr lang="zh-CN" sz="1400" kern="100">
                          <a:effectLst/>
                        </a:rPr>
                        <a:t>（</a:t>
                      </a:r>
                      <a:r>
                        <a:rPr lang="en-US" sz="1400" kern="100">
                          <a:effectLst/>
                        </a:rPr>
                        <a:t>20</a:t>
                      </a:r>
                      <a:r>
                        <a:rPr lang="zh-CN" sz="1400" kern="100">
                          <a:effectLst/>
                        </a:rPr>
                        <a: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1006858"/>
                  </a:ext>
                </a:extLst>
              </a:tr>
              <a:tr h="253028">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Admin_pwd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管理员密码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非空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08538413"/>
                  </a:ext>
                </a:extLst>
              </a:tr>
            </a:tbl>
          </a:graphicData>
        </a:graphic>
      </p:graphicFrame>
    </p:spTree>
    <p:extLst>
      <p:ext uri="{BB962C8B-B14F-4D97-AF65-F5344CB8AC3E}">
        <p14:creationId xmlns:p14="http://schemas.microsoft.com/office/powerpoint/2010/main" val="215370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1D2156E-8E90-4B34-84A7-7AE14877169D}"/>
              </a:ext>
            </a:extLst>
          </p:cNvPr>
          <p:cNvGraphicFramePr>
            <a:graphicFrameLocks noGrp="1"/>
          </p:cNvGraphicFramePr>
          <p:nvPr>
            <p:extLst>
              <p:ext uri="{D42A27DB-BD31-4B8C-83A1-F6EECF244321}">
                <p14:modId xmlns:p14="http://schemas.microsoft.com/office/powerpoint/2010/main" val="1407785483"/>
              </p:ext>
            </p:extLst>
          </p:nvPr>
        </p:nvGraphicFramePr>
        <p:xfrm>
          <a:off x="2498102" y="122548"/>
          <a:ext cx="7381187" cy="3595545"/>
        </p:xfrm>
        <a:graphic>
          <a:graphicData uri="http://schemas.openxmlformats.org/drawingml/2006/table">
            <a:tbl>
              <a:tblPr firstRow="1" firstCol="1" lastRow="1" lastCol="1" bandRow="1" bandCol="1">
                <a:tableStyleId>{5C22544A-7EE6-4342-B048-85BDC9FD1C3A}</a:tableStyleId>
              </a:tblPr>
              <a:tblGrid>
                <a:gridCol w="1325661">
                  <a:extLst>
                    <a:ext uri="{9D8B030D-6E8A-4147-A177-3AD203B41FA5}">
                      <a16:colId xmlns:a16="http://schemas.microsoft.com/office/drawing/2014/main" val="5626665"/>
                    </a:ext>
                  </a:extLst>
                </a:gridCol>
                <a:gridCol w="1522000">
                  <a:extLst>
                    <a:ext uri="{9D8B030D-6E8A-4147-A177-3AD203B41FA5}">
                      <a16:colId xmlns:a16="http://schemas.microsoft.com/office/drawing/2014/main" val="4188875131"/>
                    </a:ext>
                  </a:extLst>
                </a:gridCol>
                <a:gridCol w="1459999">
                  <a:extLst>
                    <a:ext uri="{9D8B030D-6E8A-4147-A177-3AD203B41FA5}">
                      <a16:colId xmlns:a16="http://schemas.microsoft.com/office/drawing/2014/main" val="98220642"/>
                    </a:ext>
                  </a:extLst>
                </a:gridCol>
                <a:gridCol w="1615004">
                  <a:extLst>
                    <a:ext uri="{9D8B030D-6E8A-4147-A177-3AD203B41FA5}">
                      <a16:colId xmlns:a16="http://schemas.microsoft.com/office/drawing/2014/main" val="136228037"/>
                    </a:ext>
                  </a:extLst>
                </a:gridCol>
                <a:gridCol w="1458523">
                  <a:extLst>
                    <a:ext uri="{9D8B030D-6E8A-4147-A177-3AD203B41FA5}">
                      <a16:colId xmlns:a16="http://schemas.microsoft.com/office/drawing/2014/main" val="515413886"/>
                    </a:ext>
                  </a:extLst>
                </a:gridCol>
              </a:tblGrid>
              <a:tr h="577712">
                <a:tc gridSpan="5">
                  <a:txBody>
                    <a:bodyPr/>
                    <a:lstStyle/>
                    <a:p>
                      <a:pPr algn="just">
                        <a:spcAft>
                          <a:spcPts val="0"/>
                        </a:spcAft>
                      </a:pPr>
                      <a:r>
                        <a:rPr lang="zh-CN" sz="1400" kern="100" dirty="0">
                          <a:effectLst/>
                        </a:rPr>
                        <a:t>基表英文名称：</a:t>
                      </a:r>
                      <a:r>
                        <a:rPr lang="en-US" sz="1400" kern="100" dirty="0" err="1">
                          <a:effectLst/>
                        </a:rPr>
                        <a:t>book_apply</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03938208"/>
                  </a:ext>
                </a:extLst>
              </a:tr>
              <a:tr h="587138">
                <a:tc gridSpan="5">
                  <a:txBody>
                    <a:bodyPr/>
                    <a:lstStyle/>
                    <a:p>
                      <a:pPr algn="just">
                        <a:spcAft>
                          <a:spcPts val="0"/>
                        </a:spcAft>
                      </a:pPr>
                      <a:r>
                        <a:rPr lang="zh-CN" sz="1400" kern="100" dirty="0">
                          <a:effectLst/>
                        </a:rPr>
                        <a:t>基表中文名称：书籍增、改申请表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93977646"/>
                  </a:ext>
                </a:extLst>
              </a:tr>
              <a:tr h="230107">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3224532"/>
                  </a:ext>
                </a:extLst>
              </a:tr>
              <a:tr h="230107">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Apply_id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申请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72097860"/>
                  </a:ext>
                </a:extLst>
              </a:tr>
              <a:tr h="230107">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Bookname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书名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36092927"/>
                  </a:ext>
                </a:extLst>
              </a:tr>
              <a:tr h="230107">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Writername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作者名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2227625"/>
                  </a:ext>
                </a:extLst>
              </a:tr>
              <a:tr h="230107">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简介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61102209"/>
                  </a:ext>
                </a:extLst>
              </a:tr>
              <a:tr h="353377">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State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33350" algn="just">
                        <a:spcAft>
                          <a:spcPts val="0"/>
                        </a:spcAft>
                      </a:pPr>
                      <a:r>
                        <a:rPr lang="zh-CN" sz="1400" kern="100">
                          <a:effectLst/>
                        </a:rPr>
                        <a:t>审核状态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dirty="0">
                          <a:effectLst/>
                        </a:rPr>
                        <a:t>0</a:t>
                      </a:r>
                      <a:r>
                        <a:rPr lang="zh-CN" sz="1400" kern="100" dirty="0">
                          <a:effectLst/>
                        </a:rPr>
                        <a:t>表示未审核，</a:t>
                      </a:r>
                      <a:r>
                        <a:rPr lang="en-US" sz="1400" kern="100" dirty="0">
                          <a:effectLst/>
                        </a:rPr>
                        <a:t>1</a:t>
                      </a:r>
                      <a:r>
                        <a:rPr lang="zh-CN" sz="1400" kern="100" dirty="0">
                          <a:effectLst/>
                        </a:rPr>
                        <a:t>表示通过审核</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95405509"/>
                  </a:ext>
                </a:extLst>
              </a:tr>
              <a:tr h="230107">
                <a:tc>
                  <a:txBody>
                    <a:bodyPr/>
                    <a:lstStyle/>
                    <a:p>
                      <a:pPr indent="266700" algn="just">
                        <a:spcAft>
                          <a:spcPts val="0"/>
                        </a:spcAft>
                      </a:pPr>
                      <a:r>
                        <a:rPr lang="en-US" sz="1400" kern="100">
                          <a:effectLst/>
                        </a:rPr>
                        <a:t>06</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User_id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33350" algn="just">
                        <a:spcAft>
                          <a:spcPts val="0"/>
                        </a:spcAft>
                      </a:pPr>
                      <a:r>
                        <a:rPr lang="zh-CN" sz="1400" kern="100">
                          <a:effectLst/>
                        </a:rPr>
                        <a:t>用户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外码，提出申请的人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51493469"/>
                  </a:ext>
                </a:extLst>
              </a:tr>
              <a:tr h="353377">
                <a:tc>
                  <a:txBody>
                    <a:bodyPr/>
                    <a:lstStyle/>
                    <a:p>
                      <a:pPr indent="266700" algn="just">
                        <a:spcAft>
                          <a:spcPts val="0"/>
                        </a:spcAft>
                      </a:pPr>
                      <a:r>
                        <a:rPr lang="en-US" sz="1400" kern="100">
                          <a:effectLst/>
                        </a:rPr>
                        <a:t>07</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Book_id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33350" algn="just">
                        <a:spcAft>
                          <a:spcPts val="0"/>
                        </a:spcAft>
                      </a:pPr>
                      <a:r>
                        <a:rPr lang="zh-CN" sz="1400" kern="100">
                          <a:effectLst/>
                        </a:rPr>
                        <a:t>书籍</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外码，表示要修改的书籍</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07259422"/>
                  </a:ext>
                </a:extLst>
              </a:tr>
            </a:tbl>
          </a:graphicData>
        </a:graphic>
      </p:graphicFrame>
      <p:graphicFrame>
        <p:nvGraphicFramePr>
          <p:cNvPr id="5" name="表格 4">
            <a:extLst>
              <a:ext uri="{FF2B5EF4-FFF2-40B4-BE49-F238E27FC236}">
                <a16:creationId xmlns:a16="http://schemas.microsoft.com/office/drawing/2014/main" id="{4400CF58-175A-41F7-A1E8-D3F8B6A18197}"/>
              </a:ext>
            </a:extLst>
          </p:cNvPr>
          <p:cNvGraphicFramePr>
            <a:graphicFrameLocks noGrp="1"/>
          </p:cNvGraphicFramePr>
          <p:nvPr>
            <p:extLst>
              <p:ext uri="{D42A27DB-BD31-4B8C-83A1-F6EECF244321}">
                <p14:modId xmlns:p14="http://schemas.microsoft.com/office/powerpoint/2010/main" val="734103025"/>
              </p:ext>
            </p:extLst>
          </p:nvPr>
        </p:nvGraphicFramePr>
        <p:xfrm>
          <a:off x="2498101" y="3718093"/>
          <a:ext cx="7381187" cy="3021382"/>
        </p:xfrm>
        <a:graphic>
          <a:graphicData uri="http://schemas.openxmlformats.org/drawingml/2006/table">
            <a:tbl>
              <a:tblPr firstRow="1" firstCol="1" lastRow="1" lastCol="1" bandRow="1" bandCol="1">
                <a:tableStyleId>{5C22544A-7EE6-4342-B048-85BDC9FD1C3A}</a:tableStyleId>
              </a:tblPr>
              <a:tblGrid>
                <a:gridCol w="1325661">
                  <a:extLst>
                    <a:ext uri="{9D8B030D-6E8A-4147-A177-3AD203B41FA5}">
                      <a16:colId xmlns:a16="http://schemas.microsoft.com/office/drawing/2014/main" val="3580600914"/>
                    </a:ext>
                  </a:extLst>
                </a:gridCol>
                <a:gridCol w="1522000">
                  <a:extLst>
                    <a:ext uri="{9D8B030D-6E8A-4147-A177-3AD203B41FA5}">
                      <a16:colId xmlns:a16="http://schemas.microsoft.com/office/drawing/2014/main" val="1394254400"/>
                    </a:ext>
                  </a:extLst>
                </a:gridCol>
                <a:gridCol w="1459999">
                  <a:extLst>
                    <a:ext uri="{9D8B030D-6E8A-4147-A177-3AD203B41FA5}">
                      <a16:colId xmlns:a16="http://schemas.microsoft.com/office/drawing/2014/main" val="1366751353"/>
                    </a:ext>
                  </a:extLst>
                </a:gridCol>
                <a:gridCol w="1615004">
                  <a:extLst>
                    <a:ext uri="{9D8B030D-6E8A-4147-A177-3AD203B41FA5}">
                      <a16:colId xmlns:a16="http://schemas.microsoft.com/office/drawing/2014/main" val="2610542060"/>
                    </a:ext>
                  </a:extLst>
                </a:gridCol>
                <a:gridCol w="1458523">
                  <a:extLst>
                    <a:ext uri="{9D8B030D-6E8A-4147-A177-3AD203B41FA5}">
                      <a16:colId xmlns:a16="http://schemas.microsoft.com/office/drawing/2014/main" val="1041973569"/>
                    </a:ext>
                  </a:extLst>
                </a:gridCol>
              </a:tblGrid>
              <a:tr h="443891">
                <a:tc gridSpan="5">
                  <a:txBody>
                    <a:bodyPr/>
                    <a:lstStyle/>
                    <a:p>
                      <a:pPr algn="just">
                        <a:spcAft>
                          <a:spcPts val="0"/>
                        </a:spcAft>
                      </a:pPr>
                      <a:r>
                        <a:rPr lang="zh-CN" sz="1400" kern="100" dirty="0">
                          <a:effectLst/>
                        </a:rPr>
                        <a:t>基表英文名称：</a:t>
                      </a:r>
                      <a:r>
                        <a:rPr lang="en-US" sz="1400" kern="100" dirty="0" err="1">
                          <a:effectLst/>
                        </a:rPr>
                        <a:t>writer_apply</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27610619"/>
                  </a:ext>
                </a:extLst>
              </a:tr>
              <a:tr h="443891">
                <a:tc gridSpan="5">
                  <a:txBody>
                    <a:bodyPr/>
                    <a:lstStyle/>
                    <a:p>
                      <a:pPr algn="just">
                        <a:spcAft>
                          <a:spcPts val="0"/>
                        </a:spcAft>
                      </a:pPr>
                      <a:r>
                        <a:rPr lang="zh-CN" sz="1400" kern="100" dirty="0">
                          <a:effectLst/>
                        </a:rPr>
                        <a:t>基表中文名称：作者增、改申请表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03504437"/>
                  </a:ext>
                </a:extLst>
              </a:tr>
              <a:tr h="173967">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英文字段名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备注</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4553956"/>
                  </a:ext>
                </a:extLst>
              </a:tr>
              <a:tr h="173967">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Apply_id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申请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主键</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2809912"/>
                  </a:ext>
                </a:extLst>
              </a:tr>
              <a:tr h="173967">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Writername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作者名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11648849"/>
                  </a:ext>
                </a:extLst>
              </a:tr>
              <a:tr h="173967">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简介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14986617"/>
                  </a:ext>
                </a:extLst>
              </a:tr>
              <a:tr h="347933">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State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33350" algn="just">
                        <a:spcAft>
                          <a:spcPts val="0"/>
                        </a:spcAft>
                      </a:pPr>
                      <a:r>
                        <a:rPr lang="zh-CN" sz="1400" kern="100">
                          <a:effectLst/>
                        </a:rPr>
                        <a:t>审核状态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dirty="0">
                          <a:effectLst/>
                        </a:rPr>
                        <a:t>0</a:t>
                      </a:r>
                      <a:r>
                        <a:rPr lang="zh-CN" sz="1400" kern="100" dirty="0">
                          <a:effectLst/>
                        </a:rPr>
                        <a:t>表示未审核，</a:t>
                      </a:r>
                      <a:r>
                        <a:rPr lang="en-US" sz="1400" kern="100" dirty="0">
                          <a:effectLst/>
                        </a:rPr>
                        <a:t>1</a:t>
                      </a:r>
                      <a:r>
                        <a:rPr lang="zh-CN" sz="1400" kern="100" dirty="0">
                          <a:effectLst/>
                        </a:rPr>
                        <a:t>表示通过审核</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10180033"/>
                  </a:ext>
                </a:extLst>
              </a:tr>
              <a:tr h="173967">
                <a:tc>
                  <a:txBody>
                    <a:bodyPr/>
                    <a:lstStyle/>
                    <a:p>
                      <a:pPr indent="266700" algn="just">
                        <a:spcAft>
                          <a:spcPts val="0"/>
                        </a:spcAft>
                      </a:pPr>
                      <a:r>
                        <a:rPr lang="en-US" sz="1400" kern="100">
                          <a:effectLst/>
                        </a:rPr>
                        <a:t>06</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User_id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33350" algn="just">
                        <a:spcAft>
                          <a:spcPts val="0"/>
                        </a:spcAft>
                      </a:pPr>
                      <a:r>
                        <a:rPr lang="zh-CN" sz="1400" kern="100">
                          <a:effectLst/>
                        </a:rPr>
                        <a:t>用户</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外码，提出申请的人</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70963086"/>
                  </a:ext>
                </a:extLst>
              </a:tr>
              <a:tr h="347933">
                <a:tc>
                  <a:txBody>
                    <a:bodyPr/>
                    <a:lstStyle/>
                    <a:p>
                      <a:pPr indent="266700" algn="just">
                        <a:spcAft>
                          <a:spcPts val="0"/>
                        </a:spcAft>
                      </a:pPr>
                      <a:r>
                        <a:rPr lang="en-US" sz="1400" kern="100">
                          <a:effectLst/>
                        </a:rPr>
                        <a:t>07</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33350" algn="just">
                        <a:spcAft>
                          <a:spcPts val="0"/>
                        </a:spcAft>
                      </a:pPr>
                      <a:r>
                        <a:rPr lang="zh-CN" sz="1400" kern="100">
                          <a:effectLst/>
                        </a:rPr>
                        <a:t>书籍</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外码，表示要修改的作者</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7081953"/>
                  </a:ext>
                </a:extLst>
              </a:tr>
            </a:tbl>
          </a:graphicData>
        </a:graphic>
      </p:graphicFrame>
    </p:spTree>
    <p:extLst>
      <p:ext uri="{BB962C8B-B14F-4D97-AF65-F5344CB8AC3E}">
        <p14:creationId xmlns:p14="http://schemas.microsoft.com/office/powerpoint/2010/main" val="40684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descr="Full0">
            <a:extLst>
              <a:ext uri="{FF2B5EF4-FFF2-40B4-BE49-F238E27FC236}">
                <a16:creationId xmlns:a16="http://schemas.microsoft.com/office/drawing/2014/main" id="{8B9A3902-97C9-4767-A129-5408F38BC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72" y="763571"/>
            <a:ext cx="10168347" cy="511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4935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CC776-8CB2-482A-95B1-5B40E112A4C9}"/>
              </a:ext>
            </a:extLst>
          </p:cNvPr>
          <p:cNvSpPr>
            <a:spLocks noGrp="1"/>
          </p:cNvSpPr>
          <p:nvPr>
            <p:ph type="title"/>
          </p:nvPr>
        </p:nvSpPr>
        <p:spPr/>
        <p:txBody>
          <a:bodyPr>
            <a:normAutofit/>
          </a:bodyPr>
          <a:lstStyle/>
          <a:p>
            <a:r>
              <a:rPr lang="zh-CN" altLang="en-US" sz="2800" dirty="0"/>
              <a:t>数据结构与程序的关系</a:t>
            </a:r>
          </a:p>
        </p:txBody>
      </p:sp>
      <p:graphicFrame>
        <p:nvGraphicFramePr>
          <p:cNvPr id="4" name="内容占位符 3">
            <a:extLst>
              <a:ext uri="{FF2B5EF4-FFF2-40B4-BE49-F238E27FC236}">
                <a16:creationId xmlns:a16="http://schemas.microsoft.com/office/drawing/2014/main" id="{BE3F1A46-5B11-42AA-958D-459F7F093917}"/>
              </a:ext>
            </a:extLst>
          </p:cNvPr>
          <p:cNvGraphicFramePr>
            <a:graphicFrameLocks noGrp="1"/>
          </p:cNvGraphicFramePr>
          <p:nvPr>
            <p:ph idx="1"/>
            <p:extLst>
              <p:ext uri="{D42A27DB-BD31-4B8C-83A1-F6EECF244321}">
                <p14:modId xmlns:p14="http://schemas.microsoft.com/office/powerpoint/2010/main" val="241417594"/>
              </p:ext>
            </p:extLst>
          </p:nvPr>
        </p:nvGraphicFramePr>
        <p:xfrm>
          <a:off x="1725106" y="1690689"/>
          <a:ext cx="8672658" cy="4625269"/>
        </p:xfrm>
        <a:graphic>
          <a:graphicData uri="http://schemas.openxmlformats.org/drawingml/2006/table">
            <a:tbl>
              <a:tblPr firstRow="1" firstCol="1" lastRow="1" lastCol="1" bandRow="1" bandCol="1">
                <a:tableStyleId>{5C22544A-7EE6-4342-B048-85BDC9FD1C3A}</a:tableStyleId>
              </a:tblPr>
              <a:tblGrid>
                <a:gridCol w="1901806">
                  <a:extLst>
                    <a:ext uri="{9D8B030D-6E8A-4147-A177-3AD203B41FA5}">
                      <a16:colId xmlns:a16="http://schemas.microsoft.com/office/drawing/2014/main" val="4148642681"/>
                    </a:ext>
                  </a:extLst>
                </a:gridCol>
                <a:gridCol w="1243826">
                  <a:extLst>
                    <a:ext uri="{9D8B030D-6E8A-4147-A177-3AD203B41FA5}">
                      <a16:colId xmlns:a16="http://schemas.microsoft.com/office/drawing/2014/main" val="812204692"/>
                    </a:ext>
                  </a:extLst>
                </a:gridCol>
                <a:gridCol w="1381269">
                  <a:extLst>
                    <a:ext uri="{9D8B030D-6E8A-4147-A177-3AD203B41FA5}">
                      <a16:colId xmlns:a16="http://schemas.microsoft.com/office/drawing/2014/main" val="2384755797"/>
                    </a:ext>
                  </a:extLst>
                </a:gridCol>
                <a:gridCol w="1382244">
                  <a:extLst>
                    <a:ext uri="{9D8B030D-6E8A-4147-A177-3AD203B41FA5}">
                      <a16:colId xmlns:a16="http://schemas.microsoft.com/office/drawing/2014/main" val="3085765224"/>
                    </a:ext>
                  </a:extLst>
                </a:gridCol>
                <a:gridCol w="1381269">
                  <a:extLst>
                    <a:ext uri="{9D8B030D-6E8A-4147-A177-3AD203B41FA5}">
                      <a16:colId xmlns:a16="http://schemas.microsoft.com/office/drawing/2014/main" val="522022210"/>
                    </a:ext>
                  </a:extLst>
                </a:gridCol>
                <a:gridCol w="1382244">
                  <a:extLst>
                    <a:ext uri="{9D8B030D-6E8A-4147-A177-3AD203B41FA5}">
                      <a16:colId xmlns:a16="http://schemas.microsoft.com/office/drawing/2014/main" val="2934108394"/>
                    </a:ext>
                  </a:extLst>
                </a:gridCol>
              </a:tblGrid>
              <a:tr h="970989">
                <a:tc>
                  <a:txBody>
                    <a:bodyPr/>
                    <a:lstStyle/>
                    <a:p>
                      <a:pP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首页模块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个人管理模块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书籍模块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a:effectLst/>
                        </a:rPr>
                        <a:t>作者模块</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600" dirty="0">
                          <a:effectLst/>
                        </a:rPr>
                        <a:t>管理员模块</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46607435"/>
                  </a:ext>
                </a:extLst>
              </a:tr>
              <a:tr h="456785">
                <a:tc>
                  <a:txBody>
                    <a:bodyPr/>
                    <a:lstStyle/>
                    <a:p>
                      <a:pPr>
                        <a:lnSpc>
                          <a:spcPts val="1800"/>
                        </a:lnSpc>
                      </a:pPr>
                      <a:r>
                        <a:rPr lang="zh-CN" sz="1600">
                          <a:effectLst/>
                        </a:rPr>
                        <a:t>用户表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7296237"/>
                  </a:ext>
                </a:extLst>
              </a:tr>
              <a:tr h="456785">
                <a:tc>
                  <a:txBody>
                    <a:bodyPr/>
                    <a:lstStyle/>
                    <a:p>
                      <a:pPr>
                        <a:lnSpc>
                          <a:spcPts val="1800"/>
                        </a:lnSpc>
                      </a:pPr>
                      <a:r>
                        <a:rPr lang="zh-CN" sz="1600">
                          <a:effectLst/>
                        </a:rPr>
                        <a:t>书籍表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0570363"/>
                  </a:ext>
                </a:extLst>
              </a:tr>
              <a:tr h="456785">
                <a:tc>
                  <a:txBody>
                    <a:bodyPr/>
                    <a:lstStyle/>
                    <a:p>
                      <a:pPr>
                        <a:lnSpc>
                          <a:spcPts val="1800"/>
                        </a:lnSpc>
                      </a:pPr>
                      <a:r>
                        <a:rPr lang="zh-CN" sz="1600">
                          <a:effectLst/>
                        </a:rPr>
                        <a:t>作者表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144706"/>
                  </a:ext>
                </a:extLst>
              </a:tr>
              <a:tr h="456785">
                <a:tc>
                  <a:txBody>
                    <a:bodyPr/>
                    <a:lstStyle/>
                    <a:p>
                      <a:pPr>
                        <a:lnSpc>
                          <a:spcPts val="1800"/>
                        </a:lnSpc>
                      </a:pPr>
                      <a:r>
                        <a:rPr lang="zh-CN" sz="1600">
                          <a:effectLst/>
                        </a:rPr>
                        <a:t>书籍评论表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10914330"/>
                  </a:ext>
                </a:extLst>
              </a:tr>
              <a:tr h="456785">
                <a:tc>
                  <a:txBody>
                    <a:bodyPr/>
                    <a:lstStyle/>
                    <a:p>
                      <a:pPr>
                        <a:lnSpc>
                          <a:spcPts val="1800"/>
                        </a:lnSpc>
                      </a:pPr>
                      <a:r>
                        <a:rPr lang="zh-CN" sz="1600">
                          <a:effectLst/>
                        </a:rPr>
                        <a:t>作者评论表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3152916"/>
                  </a:ext>
                </a:extLst>
              </a:tr>
              <a:tr h="456785">
                <a:tc>
                  <a:txBody>
                    <a:bodyPr/>
                    <a:lstStyle/>
                    <a:p>
                      <a:pPr>
                        <a:lnSpc>
                          <a:spcPts val="1800"/>
                        </a:lnSpc>
                      </a:pPr>
                      <a:r>
                        <a:rPr lang="zh-CN" sz="1600">
                          <a:effectLst/>
                        </a:rPr>
                        <a:t>管理员表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5927206"/>
                  </a:ext>
                </a:extLst>
              </a:tr>
              <a:tr h="456785">
                <a:tc>
                  <a:txBody>
                    <a:bodyPr/>
                    <a:lstStyle/>
                    <a:p>
                      <a:pPr>
                        <a:lnSpc>
                          <a:spcPts val="1800"/>
                        </a:lnSpc>
                      </a:pPr>
                      <a:r>
                        <a:rPr lang="zh-CN" sz="1600">
                          <a:effectLst/>
                        </a:rPr>
                        <a:t>书籍增、改申请表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70605025"/>
                  </a:ext>
                </a:extLst>
              </a:tr>
              <a:tr h="456785">
                <a:tc>
                  <a:txBody>
                    <a:bodyPr/>
                    <a:lstStyle/>
                    <a:p>
                      <a:pPr>
                        <a:lnSpc>
                          <a:spcPts val="1800"/>
                        </a:lnSpc>
                      </a:pPr>
                      <a:r>
                        <a:rPr lang="zh-CN" sz="1600">
                          <a:effectLst/>
                        </a:rPr>
                        <a:t>作者增、改申请表</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a:effectLst/>
                        </a:rPr>
                        <a:t> </a:t>
                      </a:r>
                      <a:endParaRPr lang="zh-CN" sz="16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1800"/>
                        </a:lnSpc>
                      </a:pPr>
                      <a:r>
                        <a:rPr lang="en-US" sz="1600" dirty="0">
                          <a:effectLst/>
                        </a:rPr>
                        <a:t>√</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6529232"/>
                  </a:ext>
                </a:extLst>
              </a:tr>
            </a:tbl>
          </a:graphicData>
        </a:graphic>
      </p:graphicFrame>
    </p:spTree>
    <p:extLst>
      <p:ext uri="{BB962C8B-B14F-4D97-AF65-F5344CB8AC3E}">
        <p14:creationId xmlns:p14="http://schemas.microsoft.com/office/powerpoint/2010/main" val="777484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EDD53-F3B0-42B7-89E2-616DAA02BE93}"/>
              </a:ext>
            </a:extLst>
          </p:cNvPr>
          <p:cNvSpPr>
            <a:spLocks noGrp="1"/>
          </p:cNvSpPr>
          <p:nvPr>
            <p:ph type="title"/>
          </p:nvPr>
        </p:nvSpPr>
        <p:spPr>
          <a:xfrm>
            <a:off x="838200" y="365126"/>
            <a:ext cx="10515600" cy="935774"/>
          </a:xfrm>
        </p:spPr>
        <p:txBody>
          <a:bodyPr>
            <a:normAutofit fontScale="90000"/>
          </a:bodyPr>
          <a:lstStyle/>
          <a:p>
            <a:r>
              <a:rPr lang="zh-CN" altLang="zh-CN" sz="3100" b="1" dirty="0"/>
              <a:t>出错信息</a:t>
            </a:r>
            <a:br>
              <a:rPr lang="zh-CN" altLang="zh-CN" b="1" dirty="0"/>
            </a:br>
            <a:endParaRPr lang="zh-CN" altLang="en-US" dirty="0"/>
          </a:p>
        </p:txBody>
      </p:sp>
      <p:graphicFrame>
        <p:nvGraphicFramePr>
          <p:cNvPr id="4" name="内容占位符 3">
            <a:extLst>
              <a:ext uri="{FF2B5EF4-FFF2-40B4-BE49-F238E27FC236}">
                <a16:creationId xmlns:a16="http://schemas.microsoft.com/office/drawing/2014/main" id="{69B9D780-DDE3-4F76-A31E-3122B0FADF9A}"/>
              </a:ext>
            </a:extLst>
          </p:cNvPr>
          <p:cNvGraphicFramePr>
            <a:graphicFrameLocks noGrp="1"/>
          </p:cNvGraphicFramePr>
          <p:nvPr>
            <p:ph idx="1"/>
            <p:extLst>
              <p:ext uri="{D42A27DB-BD31-4B8C-83A1-F6EECF244321}">
                <p14:modId xmlns:p14="http://schemas.microsoft.com/office/powerpoint/2010/main" val="1263047825"/>
              </p:ext>
            </p:extLst>
          </p:nvPr>
        </p:nvGraphicFramePr>
        <p:xfrm>
          <a:off x="838200" y="1809947"/>
          <a:ext cx="10515600" cy="2413262"/>
        </p:xfrm>
        <a:graphic>
          <a:graphicData uri="http://schemas.openxmlformats.org/drawingml/2006/table">
            <a:tbl>
              <a:tblPr firstRow="1" firstCol="1" lastRow="1" lastCol="1" bandRow="1" bandCol="1">
                <a:tableStyleId>{5C22544A-7EE6-4342-B048-85BDC9FD1C3A}</a:tableStyleId>
              </a:tblPr>
              <a:tblGrid>
                <a:gridCol w="2628900">
                  <a:extLst>
                    <a:ext uri="{9D8B030D-6E8A-4147-A177-3AD203B41FA5}">
                      <a16:colId xmlns:a16="http://schemas.microsoft.com/office/drawing/2014/main" val="637517757"/>
                    </a:ext>
                  </a:extLst>
                </a:gridCol>
                <a:gridCol w="2628900">
                  <a:extLst>
                    <a:ext uri="{9D8B030D-6E8A-4147-A177-3AD203B41FA5}">
                      <a16:colId xmlns:a16="http://schemas.microsoft.com/office/drawing/2014/main" val="947002200"/>
                    </a:ext>
                  </a:extLst>
                </a:gridCol>
                <a:gridCol w="2628900">
                  <a:extLst>
                    <a:ext uri="{9D8B030D-6E8A-4147-A177-3AD203B41FA5}">
                      <a16:colId xmlns:a16="http://schemas.microsoft.com/office/drawing/2014/main" val="810532596"/>
                    </a:ext>
                  </a:extLst>
                </a:gridCol>
                <a:gridCol w="2628900">
                  <a:extLst>
                    <a:ext uri="{9D8B030D-6E8A-4147-A177-3AD203B41FA5}">
                      <a16:colId xmlns:a16="http://schemas.microsoft.com/office/drawing/2014/main" val="1968358743"/>
                    </a:ext>
                  </a:extLst>
                </a:gridCol>
              </a:tblGrid>
              <a:tr h="470068">
                <a:tc>
                  <a:txBody>
                    <a:bodyPr/>
                    <a:lstStyle/>
                    <a:p>
                      <a:pPr>
                        <a:lnSpc>
                          <a:spcPts val="1800"/>
                        </a:lnSpc>
                      </a:pPr>
                      <a:r>
                        <a:rPr lang="zh-CN" sz="1800">
                          <a:effectLst/>
                        </a:rPr>
                        <a:t>故障情况</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a:effectLst/>
                        </a:rPr>
                        <a:t>输出形式</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a:effectLst/>
                        </a:rPr>
                        <a:t>含义</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dirty="0">
                          <a:effectLst/>
                        </a:rPr>
                        <a:t>处理方法</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1835925"/>
                  </a:ext>
                </a:extLst>
              </a:tr>
              <a:tr h="470068">
                <a:tc>
                  <a:txBody>
                    <a:bodyPr/>
                    <a:lstStyle/>
                    <a:p>
                      <a:pPr>
                        <a:lnSpc>
                          <a:spcPts val="1800"/>
                        </a:lnSpc>
                      </a:pPr>
                      <a:r>
                        <a:rPr lang="zh-CN" sz="1800">
                          <a:effectLst/>
                        </a:rPr>
                        <a:t>数据库连接异常</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a:effectLst/>
                        </a:rPr>
                        <a:t>异常信息</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a:effectLst/>
                        </a:rPr>
                        <a:t>数据库连接异常信息</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dirty="0">
                          <a:effectLst/>
                        </a:rPr>
                        <a:t>管理员检查连接设置并设法解决</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2592601"/>
                  </a:ext>
                </a:extLst>
              </a:tr>
              <a:tr h="470068">
                <a:tc>
                  <a:txBody>
                    <a:bodyPr/>
                    <a:lstStyle/>
                    <a:p>
                      <a:pPr>
                        <a:lnSpc>
                          <a:spcPts val="1800"/>
                        </a:lnSpc>
                      </a:pPr>
                      <a:r>
                        <a:rPr lang="zh-CN" sz="1800">
                          <a:effectLst/>
                        </a:rPr>
                        <a:t>数据输入错误</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a:effectLst/>
                        </a:rPr>
                        <a:t>提示框信息</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a:effectLst/>
                        </a:rPr>
                        <a:t>提示可能的输入错误</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dirty="0">
                          <a:effectLst/>
                        </a:rPr>
                        <a:t>重新检查输入的数据的格式是否符合规范</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66680661"/>
                  </a:ext>
                </a:extLst>
              </a:tr>
              <a:tr h="1003058">
                <a:tc>
                  <a:txBody>
                    <a:bodyPr/>
                    <a:lstStyle/>
                    <a:p>
                      <a:pPr>
                        <a:lnSpc>
                          <a:spcPts val="1800"/>
                        </a:lnSpc>
                      </a:pPr>
                      <a:r>
                        <a:rPr lang="zh-CN" sz="1800">
                          <a:effectLst/>
                        </a:rPr>
                        <a:t>数据库的未知错误</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dirty="0">
                          <a:effectLst/>
                        </a:rPr>
                        <a:t>异常信息</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a:effectLst/>
                        </a:rPr>
                        <a:t>数据库的异常信息</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nSpc>
                          <a:spcPts val="1800"/>
                        </a:lnSpc>
                      </a:pPr>
                      <a:r>
                        <a:rPr lang="zh-CN" sz="1800" dirty="0">
                          <a:effectLst/>
                        </a:rPr>
                        <a:t>根据数据库提示的异常信息找出错误来源并设法排除</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4334641"/>
                  </a:ext>
                </a:extLst>
              </a:tr>
            </a:tbl>
          </a:graphicData>
        </a:graphic>
      </p:graphicFrame>
    </p:spTree>
    <p:extLst>
      <p:ext uri="{BB962C8B-B14F-4D97-AF65-F5344CB8AC3E}">
        <p14:creationId xmlns:p14="http://schemas.microsoft.com/office/powerpoint/2010/main" val="2510177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5AB7F-40D9-4C9D-9626-CBAE603A3927}"/>
              </a:ext>
            </a:extLst>
          </p:cNvPr>
          <p:cNvSpPr>
            <a:spLocks noGrp="1"/>
          </p:cNvSpPr>
          <p:nvPr>
            <p:ph type="title"/>
          </p:nvPr>
        </p:nvSpPr>
        <p:spPr>
          <a:xfrm>
            <a:off x="838200" y="365125"/>
            <a:ext cx="10515600" cy="973481"/>
          </a:xfrm>
        </p:spPr>
        <p:txBody>
          <a:bodyPr>
            <a:normAutofit/>
          </a:bodyPr>
          <a:lstStyle/>
          <a:p>
            <a:r>
              <a:rPr lang="zh-CN" altLang="zh-CN" sz="2800" dirty="0"/>
              <a:t>补救措施</a:t>
            </a:r>
            <a:endParaRPr lang="zh-CN" altLang="en-US" sz="2800" dirty="0"/>
          </a:p>
        </p:txBody>
      </p:sp>
      <p:sp>
        <p:nvSpPr>
          <p:cNvPr id="3" name="内容占位符 2">
            <a:extLst>
              <a:ext uri="{FF2B5EF4-FFF2-40B4-BE49-F238E27FC236}">
                <a16:creationId xmlns:a16="http://schemas.microsoft.com/office/drawing/2014/main" id="{07E73905-45C1-404B-8F5A-C14F35DCF1A2}"/>
              </a:ext>
            </a:extLst>
          </p:cNvPr>
          <p:cNvSpPr>
            <a:spLocks noGrp="1"/>
          </p:cNvSpPr>
          <p:nvPr>
            <p:ph idx="1"/>
          </p:nvPr>
        </p:nvSpPr>
        <p:spPr>
          <a:xfrm>
            <a:off x="838200" y="1825625"/>
            <a:ext cx="10515600" cy="3104594"/>
          </a:xfrm>
        </p:spPr>
        <p:txBody>
          <a:bodyPr/>
          <a:lstStyle/>
          <a:p>
            <a:r>
              <a:rPr lang="en-US" altLang="zh-CN" dirty="0"/>
              <a:t>a.</a:t>
            </a:r>
            <a:r>
              <a:rPr lang="zh-CN" altLang="zh-CN" dirty="0"/>
              <a:t>后备技术 每一星期进行一次完整数据库备份，每天进行数据库差异和事务日志备份，并将数据库备份记录到磁带上去。</a:t>
            </a:r>
          </a:p>
          <a:p>
            <a:r>
              <a:rPr lang="en-US" altLang="zh-CN" dirty="0"/>
              <a:t>b.</a:t>
            </a:r>
            <a:r>
              <a:rPr lang="zh-CN" altLang="zh-CN" dirty="0"/>
              <a:t>降效技术 手工操作和数据的人工记录。</a:t>
            </a:r>
          </a:p>
          <a:p>
            <a:r>
              <a:rPr lang="en-US" altLang="zh-CN" dirty="0"/>
              <a:t>c.</a:t>
            </a:r>
            <a:r>
              <a:rPr lang="zh-CN" altLang="zh-CN" dirty="0"/>
              <a:t>恢复及再启动技术 使软件从故障点恢复执行或使软件从头开始重新运行</a:t>
            </a:r>
          </a:p>
          <a:p>
            <a:endParaRPr lang="zh-CN" altLang="en-US" dirty="0"/>
          </a:p>
        </p:txBody>
      </p:sp>
    </p:spTree>
    <p:extLst>
      <p:ext uri="{BB962C8B-B14F-4D97-AF65-F5344CB8AC3E}">
        <p14:creationId xmlns:p14="http://schemas.microsoft.com/office/powerpoint/2010/main" val="427219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41809" y="2573732"/>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G17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82244" y="3890529"/>
              <a:ext cx="3336615" cy="830997"/>
            </a:xfrm>
            <a:prstGeom prst="rect">
              <a:avLst/>
            </a:prstGeom>
            <a:noFill/>
          </p:spPr>
          <p:txBody>
            <a:bodyPr wrap="square" rtlCol="0">
              <a:spAutoFit/>
            </a:bodyPr>
            <a:lstStyle/>
            <a:p>
              <a:r>
                <a:rPr lang="zh-CN" altLang="en-US" sz="4800" dirty="0">
                  <a:solidFill>
                    <a:schemeClr val="bg1"/>
                  </a:solidFill>
                  <a:latin typeface="黑体" panose="02010609060101010101" pitchFamily="49" charset="-122"/>
                  <a:ea typeface="黑体" panose="02010609060101010101" pitchFamily="49" charset="-122"/>
                </a:rPr>
                <a:t>总体设计</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2A82C92-C257-4C34-8D4F-ECB590FCC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553" y="4990634"/>
            <a:ext cx="1462068" cy="1348027"/>
          </a:xfrm>
          <a:prstGeom prst="rect">
            <a:avLst/>
          </a:prstGeom>
        </p:spPr>
      </p:pic>
    </p:spTree>
    <p:extLst>
      <p:ext uri="{BB962C8B-B14F-4D97-AF65-F5344CB8AC3E}">
        <p14:creationId xmlns:p14="http://schemas.microsoft.com/office/powerpoint/2010/main" val="274838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par>
                                <p:cTn id="8" presetID="49" presetClass="entr" presetSubtype="0" decel="10000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800" fill="hold"/>
                                        <p:tgtEl>
                                          <p:spTgt spid="4"/>
                                        </p:tgtEl>
                                        <p:attrNameLst>
                                          <p:attrName>ppt_w</p:attrName>
                                        </p:attrNameLst>
                                      </p:cBhvr>
                                      <p:tavLst>
                                        <p:tav tm="0">
                                          <p:val>
                                            <p:fltVal val="0"/>
                                          </p:val>
                                        </p:tav>
                                        <p:tav tm="100000">
                                          <p:val>
                                            <p:strVal val="#ppt_w"/>
                                          </p:val>
                                        </p:tav>
                                      </p:tavLst>
                                    </p:anim>
                                    <p:anim calcmode="lin" valueType="num">
                                      <p:cBhvr>
                                        <p:cTn id="11" dur="800" fill="hold"/>
                                        <p:tgtEl>
                                          <p:spTgt spid="4"/>
                                        </p:tgtEl>
                                        <p:attrNameLst>
                                          <p:attrName>ppt_h</p:attrName>
                                        </p:attrNameLst>
                                      </p:cBhvr>
                                      <p:tavLst>
                                        <p:tav tm="0">
                                          <p:val>
                                            <p:fltVal val="0"/>
                                          </p:val>
                                        </p:tav>
                                        <p:tav tm="100000">
                                          <p:val>
                                            <p:strVal val="#ppt_h"/>
                                          </p:val>
                                        </p:tav>
                                      </p:tavLst>
                                    </p:anim>
                                    <p:anim calcmode="lin" valueType="num">
                                      <p:cBhvr>
                                        <p:cTn id="12" dur="800" fill="hold"/>
                                        <p:tgtEl>
                                          <p:spTgt spid="4"/>
                                        </p:tgtEl>
                                        <p:attrNameLst>
                                          <p:attrName>style.rotation</p:attrName>
                                        </p:attrNameLst>
                                      </p:cBhvr>
                                      <p:tavLst>
                                        <p:tav tm="0">
                                          <p:val>
                                            <p:fltVal val="360"/>
                                          </p:val>
                                        </p:tav>
                                        <p:tav tm="100000">
                                          <p:val>
                                            <p:fltVal val="0"/>
                                          </p:val>
                                        </p:tav>
                                      </p:tavLst>
                                    </p:anim>
                                    <p:animEffect transition="in" filter="fade">
                                      <p:cBhvr>
                                        <p:cTn id="13" dur="800"/>
                                        <p:tgtEl>
                                          <p:spTgt spid="4"/>
                                        </p:tgtEl>
                                      </p:cBhvr>
                                    </p:animEffect>
                                  </p:childTnLst>
                                </p:cTn>
                              </p:par>
                              <p:par>
                                <p:cTn id="14" presetID="49" presetClass="entr" presetSubtype="0" decel="10000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800" fill="hold"/>
                                        <p:tgtEl>
                                          <p:spTgt spid="17"/>
                                        </p:tgtEl>
                                        <p:attrNameLst>
                                          <p:attrName>ppt_w</p:attrName>
                                        </p:attrNameLst>
                                      </p:cBhvr>
                                      <p:tavLst>
                                        <p:tav tm="0">
                                          <p:val>
                                            <p:fltVal val="0"/>
                                          </p:val>
                                        </p:tav>
                                        <p:tav tm="100000">
                                          <p:val>
                                            <p:strVal val="#ppt_w"/>
                                          </p:val>
                                        </p:tav>
                                      </p:tavLst>
                                    </p:anim>
                                    <p:anim calcmode="lin" valueType="num">
                                      <p:cBhvr>
                                        <p:cTn id="17" dur="800" fill="hold"/>
                                        <p:tgtEl>
                                          <p:spTgt spid="17"/>
                                        </p:tgtEl>
                                        <p:attrNameLst>
                                          <p:attrName>ppt_h</p:attrName>
                                        </p:attrNameLst>
                                      </p:cBhvr>
                                      <p:tavLst>
                                        <p:tav tm="0">
                                          <p:val>
                                            <p:fltVal val="0"/>
                                          </p:val>
                                        </p:tav>
                                        <p:tav tm="100000">
                                          <p:val>
                                            <p:strVal val="#ppt_h"/>
                                          </p:val>
                                        </p:tav>
                                      </p:tavLst>
                                    </p:anim>
                                    <p:anim calcmode="lin" valueType="num">
                                      <p:cBhvr>
                                        <p:cTn id="18" dur="800" fill="hold"/>
                                        <p:tgtEl>
                                          <p:spTgt spid="17"/>
                                        </p:tgtEl>
                                        <p:attrNameLst>
                                          <p:attrName>style.rotation</p:attrName>
                                        </p:attrNameLst>
                                      </p:cBhvr>
                                      <p:tavLst>
                                        <p:tav tm="0">
                                          <p:val>
                                            <p:fltVal val="360"/>
                                          </p:val>
                                        </p:tav>
                                        <p:tav tm="100000">
                                          <p:val>
                                            <p:fltVal val="0"/>
                                          </p:val>
                                        </p:tav>
                                      </p:tavLst>
                                    </p:anim>
                                    <p:animEffect transition="in" filter="fade">
                                      <p:cBhvr>
                                        <p:cTn id="19" dur="800"/>
                                        <p:tgtEl>
                                          <p:spTgt spid="17"/>
                                        </p:tgtEl>
                                      </p:cBhvr>
                                    </p:animEffect>
                                  </p:childTnLst>
                                </p:cTn>
                              </p:par>
                              <p:par>
                                <p:cTn id="20" presetID="49" presetClass="entr" presetSubtype="0" decel="100000" fill="hold" grpId="0" nodeType="withEffect">
                                  <p:stCondLst>
                                    <p:cond delay="2250"/>
                                  </p:stCondLst>
                                  <p:childTnLst>
                                    <p:set>
                                      <p:cBhvr>
                                        <p:cTn id="21" dur="1" fill="hold">
                                          <p:stCondLst>
                                            <p:cond delay="0"/>
                                          </p:stCondLst>
                                        </p:cTn>
                                        <p:tgtEl>
                                          <p:spTgt spid="18"/>
                                        </p:tgtEl>
                                        <p:attrNameLst>
                                          <p:attrName>style.visibility</p:attrName>
                                        </p:attrNameLst>
                                      </p:cBhvr>
                                      <p:to>
                                        <p:strVal val="visible"/>
                                      </p:to>
                                    </p:set>
                                    <p:anim calcmode="lin" valueType="num">
                                      <p:cBhvr>
                                        <p:cTn id="22" dur="800" fill="hold"/>
                                        <p:tgtEl>
                                          <p:spTgt spid="18"/>
                                        </p:tgtEl>
                                        <p:attrNameLst>
                                          <p:attrName>ppt_w</p:attrName>
                                        </p:attrNameLst>
                                      </p:cBhvr>
                                      <p:tavLst>
                                        <p:tav tm="0">
                                          <p:val>
                                            <p:fltVal val="0"/>
                                          </p:val>
                                        </p:tav>
                                        <p:tav tm="100000">
                                          <p:val>
                                            <p:strVal val="#ppt_w"/>
                                          </p:val>
                                        </p:tav>
                                      </p:tavLst>
                                    </p:anim>
                                    <p:anim calcmode="lin" valueType="num">
                                      <p:cBhvr>
                                        <p:cTn id="23" dur="800" fill="hold"/>
                                        <p:tgtEl>
                                          <p:spTgt spid="18"/>
                                        </p:tgtEl>
                                        <p:attrNameLst>
                                          <p:attrName>ppt_h</p:attrName>
                                        </p:attrNameLst>
                                      </p:cBhvr>
                                      <p:tavLst>
                                        <p:tav tm="0">
                                          <p:val>
                                            <p:fltVal val="0"/>
                                          </p:val>
                                        </p:tav>
                                        <p:tav tm="100000">
                                          <p:val>
                                            <p:strVal val="#ppt_h"/>
                                          </p:val>
                                        </p:tav>
                                      </p:tavLst>
                                    </p:anim>
                                    <p:anim calcmode="lin" valueType="num">
                                      <p:cBhvr>
                                        <p:cTn id="24" dur="800" fill="hold"/>
                                        <p:tgtEl>
                                          <p:spTgt spid="18"/>
                                        </p:tgtEl>
                                        <p:attrNameLst>
                                          <p:attrName>style.rotation</p:attrName>
                                        </p:attrNameLst>
                                      </p:cBhvr>
                                      <p:tavLst>
                                        <p:tav tm="0">
                                          <p:val>
                                            <p:fltVal val="360"/>
                                          </p:val>
                                        </p:tav>
                                        <p:tav tm="100000">
                                          <p:val>
                                            <p:fltVal val="0"/>
                                          </p:val>
                                        </p:tav>
                                      </p:tavLst>
                                    </p:anim>
                                    <p:animEffect transition="in" filter="fade">
                                      <p:cBhvr>
                                        <p:cTn id="25" dur="800"/>
                                        <p:tgtEl>
                                          <p:spTgt spid="18"/>
                                        </p:tgtEl>
                                      </p:cBhvr>
                                    </p:animEffect>
                                  </p:childTnLst>
                                </p:cTn>
                              </p:par>
                              <p:par>
                                <p:cTn id="26" presetID="49" presetClass="entr" presetSubtype="0" decel="100000" fill="hold" grpId="0" nodeType="withEffect">
                                  <p:stCondLst>
                                    <p:cond delay="30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800" fill="hold"/>
                                        <p:tgtEl>
                                          <p:spTgt spid="19"/>
                                        </p:tgtEl>
                                        <p:attrNameLst>
                                          <p:attrName>ppt_w</p:attrName>
                                        </p:attrNameLst>
                                      </p:cBhvr>
                                      <p:tavLst>
                                        <p:tav tm="0">
                                          <p:val>
                                            <p:fltVal val="0"/>
                                          </p:val>
                                        </p:tav>
                                        <p:tav tm="100000">
                                          <p:val>
                                            <p:strVal val="#ppt_w"/>
                                          </p:val>
                                        </p:tav>
                                      </p:tavLst>
                                    </p:anim>
                                    <p:anim calcmode="lin" valueType="num">
                                      <p:cBhvr>
                                        <p:cTn id="29" dur="800" fill="hold"/>
                                        <p:tgtEl>
                                          <p:spTgt spid="19"/>
                                        </p:tgtEl>
                                        <p:attrNameLst>
                                          <p:attrName>ppt_h</p:attrName>
                                        </p:attrNameLst>
                                      </p:cBhvr>
                                      <p:tavLst>
                                        <p:tav tm="0">
                                          <p:val>
                                            <p:fltVal val="0"/>
                                          </p:val>
                                        </p:tav>
                                        <p:tav tm="100000">
                                          <p:val>
                                            <p:strVal val="#ppt_h"/>
                                          </p:val>
                                        </p:tav>
                                      </p:tavLst>
                                    </p:anim>
                                    <p:anim calcmode="lin" valueType="num">
                                      <p:cBhvr>
                                        <p:cTn id="30" dur="800" fill="hold"/>
                                        <p:tgtEl>
                                          <p:spTgt spid="19"/>
                                        </p:tgtEl>
                                        <p:attrNameLst>
                                          <p:attrName>style.rotation</p:attrName>
                                        </p:attrNameLst>
                                      </p:cBhvr>
                                      <p:tavLst>
                                        <p:tav tm="0">
                                          <p:val>
                                            <p:fltVal val="360"/>
                                          </p:val>
                                        </p:tav>
                                        <p:tav tm="100000">
                                          <p:val>
                                            <p:fltVal val="0"/>
                                          </p:val>
                                        </p:tav>
                                      </p:tavLst>
                                    </p:anim>
                                    <p:animEffect transition="in" filter="fade">
                                      <p:cBhvr>
                                        <p:cTn id="31" dur="800"/>
                                        <p:tgtEl>
                                          <p:spTgt spid="19"/>
                                        </p:tgtEl>
                                      </p:cBhvr>
                                    </p:animEffect>
                                  </p:childTnLst>
                                </p:cTn>
                              </p:par>
                              <p:par>
                                <p:cTn id="32" presetID="49" presetClass="entr" presetSubtype="0" decel="100000" fill="hold" grpId="0" nodeType="withEffect">
                                  <p:stCondLst>
                                    <p:cond delay="3750"/>
                                  </p:stCondLst>
                                  <p:childTnLst>
                                    <p:set>
                                      <p:cBhvr>
                                        <p:cTn id="33" dur="1" fill="hold">
                                          <p:stCondLst>
                                            <p:cond delay="0"/>
                                          </p:stCondLst>
                                        </p:cTn>
                                        <p:tgtEl>
                                          <p:spTgt spid="20"/>
                                        </p:tgtEl>
                                        <p:attrNameLst>
                                          <p:attrName>style.visibility</p:attrName>
                                        </p:attrNameLst>
                                      </p:cBhvr>
                                      <p:to>
                                        <p:strVal val="visible"/>
                                      </p:to>
                                    </p:set>
                                    <p:anim calcmode="lin" valueType="num">
                                      <p:cBhvr>
                                        <p:cTn id="34" dur="800" fill="hold"/>
                                        <p:tgtEl>
                                          <p:spTgt spid="20"/>
                                        </p:tgtEl>
                                        <p:attrNameLst>
                                          <p:attrName>ppt_w</p:attrName>
                                        </p:attrNameLst>
                                      </p:cBhvr>
                                      <p:tavLst>
                                        <p:tav tm="0">
                                          <p:val>
                                            <p:fltVal val="0"/>
                                          </p:val>
                                        </p:tav>
                                        <p:tav tm="100000">
                                          <p:val>
                                            <p:strVal val="#ppt_w"/>
                                          </p:val>
                                        </p:tav>
                                      </p:tavLst>
                                    </p:anim>
                                    <p:anim calcmode="lin" valueType="num">
                                      <p:cBhvr>
                                        <p:cTn id="35" dur="800" fill="hold"/>
                                        <p:tgtEl>
                                          <p:spTgt spid="20"/>
                                        </p:tgtEl>
                                        <p:attrNameLst>
                                          <p:attrName>ppt_h</p:attrName>
                                        </p:attrNameLst>
                                      </p:cBhvr>
                                      <p:tavLst>
                                        <p:tav tm="0">
                                          <p:val>
                                            <p:fltVal val="0"/>
                                          </p:val>
                                        </p:tav>
                                        <p:tav tm="100000">
                                          <p:val>
                                            <p:strVal val="#ppt_h"/>
                                          </p:val>
                                        </p:tav>
                                      </p:tavLst>
                                    </p:anim>
                                    <p:anim calcmode="lin" valueType="num">
                                      <p:cBhvr>
                                        <p:cTn id="36" dur="800" fill="hold"/>
                                        <p:tgtEl>
                                          <p:spTgt spid="20"/>
                                        </p:tgtEl>
                                        <p:attrNameLst>
                                          <p:attrName>style.rotation</p:attrName>
                                        </p:attrNameLst>
                                      </p:cBhvr>
                                      <p:tavLst>
                                        <p:tav tm="0">
                                          <p:val>
                                            <p:fltVal val="360"/>
                                          </p:val>
                                        </p:tav>
                                        <p:tav tm="100000">
                                          <p:val>
                                            <p:fltVal val="0"/>
                                          </p:val>
                                        </p:tav>
                                      </p:tavLst>
                                    </p:anim>
                                    <p:animEffect transition="in" filter="fade">
                                      <p:cBhvr>
                                        <p:cTn id="37" dur="800"/>
                                        <p:tgtEl>
                                          <p:spTgt spid="20"/>
                                        </p:tgtEl>
                                      </p:cBhvr>
                                    </p:animEffect>
                                  </p:childTnLst>
                                </p:cTn>
                              </p:par>
                              <p:par>
                                <p:cTn id="38" presetID="49" presetClass="entr" presetSubtype="0" decel="100000" fill="hold" nodeType="withEffect">
                                  <p:stCondLst>
                                    <p:cond delay="4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800" fill="hold"/>
                                        <p:tgtEl>
                                          <p:spTgt spid="14"/>
                                        </p:tgtEl>
                                        <p:attrNameLst>
                                          <p:attrName>ppt_w</p:attrName>
                                        </p:attrNameLst>
                                      </p:cBhvr>
                                      <p:tavLst>
                                        <p:tav tm="0">
                                          <p:val>
                                            <p:fltVal val="0"/>
                                          </p:val>
                                        </p:tav>
                                        <p:tav tm="100000">
                                          <p:val>
                                            <p:strVal val="#ppt_w"/>
                                          </p:val>
                                        </p:tav>
                                      </p:tavLst>
                                    </p:anim>
                                    <p:anim calcmode="lin" valueType="num">
                                      <p:cBhvr>
                                        <p:cTn id="41" dur="800" fill="hold"/>
                                        <p:tgtEl>
                                          <p:spTgt spid="14"/>
                                        </p:tgtEl>
                                        <p:attrNameLst>
                                          <p:attrName>ppt_h</p:attrName>
                                        </p:attrNameLst>
                                      </p:cBhvr>
                                      <p:tavLst>
                                        <p:tav tm="0">
                                          <p:val>
                                            <p:fltVal val="0"/>
                                          </p:val>
                                        </p:tav>
                                        <p:tav tm="100000">
                                          <p:val>
                                            <p:strVal val="#ppt_h"/>
                                          </p:val>
                                        </p:tav>
                                      </p:tavLst>
                                    </p:anim>
                                    <p:anim calcmode="lin" valueType="num">
                                      <p:cBhvr>
                                        <p:cTn id="42" dur="800" fill="hold"/>
                                        <p:tgtEl>
                                          <p:spTgt spid="14"/>
                                        </p:tgtEl>
                                        <p:attrNameLst>
                                          <p:attrName>style.rotation</p:attrName>
                                        </p:attrNameLst>
                                      </p:cBhvr>
                                      <p:tavLst>
                                        <p:tav tm="0">
                                          <p:val>
                                            <p:fltVal val="360"/>
                                          </p:val>
                                        </p:tav>
                                        <p:tav tm="100000">
                                          <p:val>
                                            <p:fltVal val="0"/>
                                          </p:val>
                                        </p:tav>
                                      </p:tavLst>
                                    </p:anim>
                                    <p:animEffect transition="in" filter="fade">
                                      <p:cBhvr>
                                        <p:cTn id="4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 y="0"/>
            <a:ext cx="12197976" cy="6858000"/>
          </a:xfrm>
          <a:prstGeom prst="rect">
            <a:avLst/>
          </a:prstGeom>
        </p:spPr>
      </p:pic>
      <p:sp>
        <p:nvSpPr>
          <p:cNvPr id="3" name="任意多边形 2"/>
          <p:cNvSpPr/>
          <p:nvPr/>
        </p:nvSpPr>
        <p:spPr>
          <a:xfrm flipH="1">
            <a:off x="2752319" y="-29029"/>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flipH="1">
            <a:off x="10979357"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028576" y="230819"/>
            <a:ext cx="689325" cy="523220"/>
          </a:xfrm>
          <a:prstGeom prst="rect">
            <a:avLst/>
          </a:prstGeom>
          <a:noFill/>
        </p:spPr>
        <p:txBody>
          <a:bodyPr wrap="square" rtlCol="0">
            <a:spAutoFit/>
          </a:bodyPr>
          <a:lstStyle/>
          <a:p>
            <a:r>
              <a:rPr lang="en-US" altLang="zh-CN" sz="2800" dirty="0">
                <a:latin typeface="+mj-lt"/>
                <a:ea typeface="+mj-ea"/>
              </a:rPr>
              <a:t>01</a:t>
            </a:r>
          </a:p>
        </p:txBody>
      </p:sp>
      <p:sp>
        <p:nvSpPr>
          <p:cNvPr id="8" name="文本框 7"/>
          <p:cNvSpPr txBox="1"/>
          <p:nvPr/>
        </p:nvSpPr>
        <p:spPr>
          <a:xfrm>
            <a:off x="8891055" y="197558"/>
            <a:ext cx="2773576"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参考资料</a:t>
            </a:r>
          </a:p>
        </p:txBody>
      </p:sp>
      <p:grpSp>
        <p:nvGrpSpPr>
          <p:cNvPr id="9" name="组合 8"/>
          <p:cNvGrpSpPr/>
          <p:nvPr/>
        </p:nvGrpSpPr>
        <p:grpSpPr>
          <a:xfrm rot="18336603">
            <a:off x="11503732" y="301041"/>
            <a:ext cx="481872" cy="469661"/>
            <a:chOff x="1032060" y="5022216"/>
            <a:chExt cx="753746" cy="734645"/>
          </a:xfrm>
        </p:grpSpPr>
        <p:sp>
          <p:nvSpPr>
            <p:cNvPr id="10" name="等腰三角形 9"/>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6289781" flipH="1" flipV="1">
              <a:off x="1003006" y="5062727"/>
              <a:ext cx="587410" cy="506388"/>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E3F94A76-250E-45B7-8909-09FE6C8A38EF}"/>
              </a:ext>
            </a:extLst>
          </p:cNvPr>
          <p:cNvSpPr txBox="1"/>
          <p:nvPr/>
        </p:nvSpPr>
        <p:spPr>
          <a:xfrm>
            <a:off x="5171809" y="1300834"/>
            <a:ext cx="6318981" cy="5632311"/>
          </a:xfrm>
          <a:prstGeom prst="rect">
            <a:avLst/>
          </a:prstGeom>
          <a:noFill/>
        </p:spPr>
        <p:txBody>
          <a:bodyPr wrap="square" rtlCol="0">
            <a:spAutoFit/>
          </a:bodyPr>
          <a:lstStyle/>
          <a:p>
            <a:r>
              <a:rPr lang="en-US" altLang="zh-CN" dirty="0"/>
              <a:t>1</a:t>
            </a:r>
            <a:r>
              <a:rPr lang="zh-CN" altLang="zh-CN" dirty="0"/>
              <a:t>、</a:t>
            </a:r>
            <a:r>
              <a:rPr lang="en-US" altLang="zh-CN" dirty="0"/>
              <a:t> ISO</a:t>
            </a:r>
            <a:r>
              <a:rPr lang="zh-CN" altLang="en-US" dirty="0"/>
              <a:t>软件项目计划模板</a:t>
            </a:r>
            <a:endParaRPr lang="en-US" altLang="zh-CN" dirty="0"/>
          </a:p>
          <a:p>
            <a:endParaRPr lang="en-US" altLang="zh-CN" dirty="0"/>
          </a:p>
          <a:p>
            <a:r>
              <a:rPr lang="en-US" altLang="zh-CN" dirty="0"/>
              <a:t>2</a:t>
            </a:r>
            <a:r>
              <a:rPr lang="zh-CN" altLang="zh-CN" dirty="0"/>
              <a:t>、</a:t>
            </a:r>
            <a:r>
              <a:rPr lang="zh-CN" altLang="en-US" dirty="0"/>
              <a:t>博客园：一个典型的软件</a:t>
            </a:r>
            <a:r>
              <a:rPr lang="en-US" altLang="zh-CN" dirty="0" err="1"/>
              <a:t>wbs</a:t>
            </a:r>
            <a:r>
              <a:rPr lang="zh-CN" altLang="en-US" dirty="0"/>
              <a:t>评析 </a:t>
            </a:r>
            <a:r>
              <a:rPr lang="en-US" altLang="zh-CN" dirty="0"/>
              <a:t>2019-03-20 http://www.cnblogs.com/caidehui/archive/2010/06/04/1750209.html </a:t>
            </a:r>
          </a:p>
          <a:p>
            <a:endParaRPr lang="en-US" altLang="zh-CN" dirty="0"/>
          </a:p>
          <a:p>
            <a:r>
              <a:rPr lang="en-US" altLang="zh-CN" dirty="0"/>
              <a:t>3</a:t>
            </a:r>
            <a:r>
              <a:rPr lang="zh-CN" altLang="en-US" dirty="0"/>
              <a:t>、</a:t>
            </a:r>
            <a:r>
              <a:rPr lang="zh-CN" altLang="zh-CN" dirty="0"/>
              <a:t>豆瓣读书</a:t>
            </a:r>
            <a:r>
              <a:rPr lang="en-US" altLang="zh-CN" dirty="0">
                <a:hlinkClick r:id="rId5"/>
              </a:rPr>
              <a:t>https://book.douban.com</a:t>
            </a:r>
            <a:r>
              <a:rPr lang="en-US" altLang="zh-CN" dirty="0"/>
              <a:t>  2019-03-16</a:t>
            </a:r>
          </a:p>
          <a:p>
            <a:endParaRPr lang="en-US" altLang="zh-CN" dirty="0"/>
          </a:p>
          <a:p>
            <a:r>
              <a:rPr lang="en-US" altLang="zh-CN" dirty="0"/>
              <a:t>4</a:t>
            </a:r>
            <a:r>
              <a:rPr lang="zh-CN" altLang="zh-CN" dirty="0"/>
              <a:t>、张海藩，牟永敏</a:t>
            </a:r>
            <a:r>
              <a:rPr lang="en-US" altLang="zh-CN" dirty="0"/>
              <a:t>. </a:t>
            </a:r>
            <a:r>
              <a:rPr lang="zh-CN" altLang="zh-CN" dirty="0"/>
              <a:t>软件工程导论（第六版）—北京—清华大学出版社</a:t>
            </a:r>
            <a:r>
              <a:rPr lang="en-US" altLang="zh-CN" dirty="0"/>
              <a:t>.</a:t>
            </a:r>
          </a:p>
          <a:p>
            <a:endParaRPr lang="en-US" altLang="zh-CN" dirty="0"/>
          </a:p>
          <a:p>
            <a:r>
              <a:rPr lang="en-US" altLang="zh-CN" dirty="0"/>
              <a:t>5</a:t>
            </a:r>
            <a:r>
              <a:rPr lang="zh-CN" altLang="en-US" dirty="0"/>
              <a:t>、</a:t>
            </a:r>
            <a:r>
              <a:rPr lang="en-US" altLang="zh-CN" dirty="0"/>
              <a:t> ISO</a:t>
            </a:r>
            <a:r>
              <a:rPr lang="zh-CN" altLang="en-US" dirty="0"/>
              <a:t>软件项目可行性分析模板</a:t>
            </a:r>
            <a:endParaRPr lang="en-US" altLang="zh-CN" dirty="0"/>
          </a:p>
          <a:p>
            <a:endParaRPr lang="en-US" altLang="zh-CN" dirty="0"/>
          </a:p>
          <a:p>
            <a:r>
              <a:rPr lang="en-US" altLang="zh-CN" dirty="0"/>
              <a:t>6</a:t>
            </a:r>
            <a:r>
              <a:rPr lang="zh-CN" altLang="zh-CN" dirty="0"/>
              <a:t>、</a:t>
            </a:r>
            <a:r>
              <a:rPr lang="zh-CN" altLang="en-US" dirty="0"/>
              <a:t>网站开发项目计划</a:t>
            </a:r>
            <a:r>
              <a:rPr lang="en-US" altLang="zh-CN" dirty="0"/>
              <a:t>-</a:t>
            </a:r>
            <a:r>
              <a:rPr lang="zh-CN" altLang="en-US" dirty="0"/>
              <a:t>百度文库 </a:t>
            </a:r>
            <a:r>
              <a:rPr lang="en-US" altLang="zh-CN" dirty="0"/>
              <a:t> 2019-03-20 https://wenku.baidu.com/view/abe933b6c9d376eeaeaad1f34693daef5ff71379.html </a:t>
            </a:r>
          </a:p>
          <a:p>
            <a:endParaRPr lang="en-US" altLang="zh-CN" dirty="0"/>
          </a:p>
          <a:p>
            <a:r>
              <a:rPr lang="en-US" altLang="zh-CN" dirty="0"/>
              <a:t>7</a:t>
            </a:r>
            <a:r>
              <a:rPr lang="zh-CN" altLang="zh-CN" dirty="0"/>
              <a:t>、</a:t>
            </a:r>
            <a:r>
              <a:rPr lang="zh-CN" altLang="en-US" dirty="0"/>
              <a:t>软件工程基础：首页及课程介绍</a:t>
            </a:r>
            <a:r>
              <a:rPr lang="en-US" altLang="zh-CN" dirty="0"/>
              <a:t>PPT  </a:t>
            </a:r>
            <a:r>
              <a:rPr lang="zh-CN" altLang="en-US" dirty="0"/>
              <a:t>（第</a:t>
            </a:r>
            <a:r>
              <a:rPr lang="en-US" altLang="zh-CN" dirty="0"/>
              <a:t>18</a:t>
            </a:r>
            <a:r>
              <a:rPr lang="zh-CN" altLang="en-US" dirty="0"/>
              <a:t>页）</a:t>
            </a:r>
            <a:endParaRPr lang="en-US"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17376408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6F0B6-988B-46CD-83D8-0C6C19E5293A}"/>
              </a:ext>
            </a:extLst>
          </p:cNvPr>
          <p:cNvSpPr>
            <a:spLocks noGrp="1"/>
          </p:cNvSpPr>
          <p:nvPr>
            <p:ph type="title"/>
          </p:nvPr>
        </p:nvSpPr>
        <p:spPr>
          <a:xfrm>
            <a:off x="838200" y="365125"/>
            <a:ext cx="10515600" cy="549275"/>
          </a:xfrm>
        </p:spPr>
        <p:txBody>
          <a:bodyPr>
            <a:normAutofit fontScale="90000"/>
          </a:bodyPr>
          <a:lstStyle/>
          <a:p>
            <a:r>
              <a:rPr lang="zh-CN" altLang="en-US" sz="3600" dirty="0"/>
              <a:t>会议记录</a:t>
            </a:r>
          </a:p>
        </p:txBody>
      </p:sp>
      <p:graphicFrame>
        <p:nvGraphicFramePr>
          <p:cNvPr id="4" name="表格 3">
            <a:extLst>
              <a:ext uri="{FF2B5EF4-FFF2-40B4-BE49-F238E27FC236}">
                <a16:creationId xmlns:a16="http://schemas.microsoft.com/office/drawing/2014/main" id="{6DFC962A-BE58-42A8-97FD-0964C933FBA4}"/>
              </a:ext>
            </a:extLst>
          </p:cNvPr>
          <p:cNvGraphicFramePr>
            <a:graphicFrameLocks noGrp="1"/>
          </p:cNvGraphicFramePr>
          <p:nvPr>
            <p:extLst>
              <p:ext uri="{D42A27DB-BD31-4B8C-83A1-F6EECF244321}">
                <p14:modId xmlns:p14="http://schemas.microsoft.com/office/powerpoint/2010/main" val="3395601095"/>
              </p:ext>
            </p:extLst>
          </p:nvPr>
        </p:nvGraphicFramePr>
        <p:xfrm>
          <a:off x="1508289" y="1121790"/>
          <a:ext cx="7861954" cy="5637227"/>
        </p:xfrm>
        <a:graphic>
          <a:graphicData uri="http://schemas.openxmlformats.org/drawingml/2006/table">
            <a:tbl>
              <a:tblPr firstRow="1" firstCol="1" bandRow="1">
                <a:tableStyleId>{5C22544A-7EE6-4342-B048-85BDC9FD1C3A}</a:tableStyleId>
              </a:tblPr>
              <a:tblGrid>
                <a:gridCol w="1940329">
                  <a:extLst>
                    <a:ext uri="{9D8B030D-6E8A-4147-A177-3AD203B41FA5}">
                      <a16:colId xmlns:a16="http://schemas.microsoft.com/office/drawing/2014/main" val="1645684874"/>
                    </a:ext>
                  </a:extLst>
                </a:gridCol>
                <a:gridCol w="1970427">
                  <a:extLst>
                    <a:ext uri="{9D8B030D-6E8A-4147-A177-3AD203B41FA5}">
                      <a16:colId xmlns:a16="http://schemas.microsoft.com/office/drawing/2014/main" val="2067113593"/>
                    </a:ext>
                  </a:extLst>
                </a:gridCol>
                <a:gridCol w="1941269">
                  <a:extLst>
                    <a:ext uri="{9D8B030D-6E8A-4147-A177-3AD203B41FA5}">
                      <a16:colId xmlns:a16="http://schemas.microsoft.com/office/drawing/2014/main" val="1958764611"/>
                    </a:ext>
                  </a:extLst>
                </a:gridCol>
                <a:gridCol w="2009929">
                  <a:extLst>
                    <a:ext uri="{9D8B030D-6E8A-4147-A177-3AD203B41FA5}">
                      <a16:colId xmlns:a16="http://schemas.microsoft.com/office/drawing/2014/main" val="2280893208"/>
                    </a:ext>
                  </a:extLst>
                </a:gridCol>
              </a:tblGrid>
              <a:tr h="357649">
                <a:tc>
                  <a:txBody>
                    <a:bodyPr/>
                    <a:lstStyle/>
                    <a:p>
                      <a:pPr algn="ctr">
                        <a:spcAft>
                          <a:spcPts val="0"/>
                        </a:spcAft>
                      </a:pPr>
                      <a:r>
                        <a:rPr lang="zh-CN" sz="1400" kern="100">
                          <a:effectLst/>
                        </a:rPr>
                        <a:t>会议名称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3">
                  <a:txBody>
                    <a:bodyPr/>
                    <a:lstStyle/>
                    <a:p>
                      <a:pPr algn="ctr">
                        <a:spcAft>
                          <a:spcPts val="0"/>
                        </a:spcAft>
                      </a:pPr>
                      <a:r>
                        <a:rPr lang="en-US" sz="1400" kern="100">
                          <a:effectLst/>
                        </a:rPr>
                        <a:t>G17</a:t>
                      </a:r>
                      <a:r>
                        <a:rPr lang="zh-CN" sz="1400" kern="100">
                          <a:effectLst/>
                        </a:rPr>
                        <a:t>小组周例会议纪要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22400046"/>
                  </a:ext>
                </a:extLst>
              </a:tr>
              <a:tr h="357649">
                <a:tc>
                  <a:txBody>
                    <a:bodyPr/>
                    <a:lstStyle/>
                    <a:p>
                      <a:pPr algn="ctr">
                        <a:spcAft>
                          <a:spcPts val="0"/>
                        </a:spcAft>
                      </a:pPr>
                      <a:r>
                        <a:rPr lang="zh-CN" sz="1400" kern="100">
                          <a:effectLst/>
                        </a:rPr>
                        <a:t>召集人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陈传岭</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会议地点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明德</a:t>
                      </a:r>
                      <a:r>
                        <a:rPr lang="en-US" sz="1400" kern="100">
                          <a:effectLst/>
                        </a:rPr>
                        <a:t>1-526</a:t>
                      </a:r>
                      <a:r>
                        <a:rPr lang="zh-CN" sz="1400" kern="100">
                          <a:effectLst/>
                        </a:rPr>
                        <a:t>寝室</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69454556"/>
                  </a:ext>
                </a:extLst>
              </a:tr>
              <a:tr h="357649">
                <a:tc>
                  <a:txBody>
                    <a:bodyPr/>
                    <a:lstStyle/>
                    <a:p>
                      <a:pPr algn="ctr">
                        <a:spcAft>
                          <a:spcPts val="0"/>
                        </a:spcAft>
                      </a:pPr>
                      <a:r>
                        <a:rPr lang="zh-CN" sz="1400" kern="100">
                          <a:effectLst/>
                        </a:rPr>
                        <a:t>会议日期</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400" kern="100">
                          <a:effectLst/>
                        </a:rPr>
                        <a:t>2019/4/16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会议时间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下午</a:t>
                      </a:r>
                      <a:r>
                        <a:rPr lang="en-US" sz="1400" kern="100">
                          <a:effectLst/>
                        </a:rPr>
                        <a:t>1:30-2:15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37743807"/>
                  </a:ext>
                </a:extLst>
              </a:tr>
              <a:tr h="630143">
                <a:tc gridSpan="4">
                  <a:txBody>
                    <a:bodyPr/>
                    <a:lstStyle/>
                    <a:p>
                      <a:pPr algn="l">
                        <a:spcAft>
                          <a:spcPts val="0"/>
                        </a:spcAft>
                      </a:pPr>
                      <a:r>
                        <a:rPr lang="zh-CN" sz="1400" kern="100">
                          <a:effectLst/>
                        </a:rPr>
                        <a:t>参会人员：陈传岭，陈杰，周泽鑫，共</a:t>
                      </a:r>
                      <a:r>
                        <a:rPr lang="en-US" sz="1400" kern="100">
                          <a:effectLst/>
                        </a:rPr>
                        <a:t>3</a:t>
                      </a:r>
                      <a:r>
                        <a:rPr lang="zh-CN" sz="1400" kern="100">
                          <a:effectLst/>
                        </a:rPr>
                        <a:t>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78745199"/>
                  </a:ext>
                </a:extLst>
              </a:tr>
              <a:tr h="3576488">
                <a:tc gridSpan="4">
                  <a:txBody>
                    <a:bodyPr/>
                    <a:lstStyle/>
                    <a:p>
                      <a:pPr algn="l">
                        <a:spcAft>
                          <a:spcPts val="0"/>
                        </a:spcAft>
                      </a:pPr>
                      <a:r>
                        <a:rPr lang="zh-CN" sz="1400" kern="100" dirty="0">
                          <a:effectLst/>
                        </a:rPr>
                        <a:t>项目会议纪要：</a:t>
                      </a:r>
                      <a:endParaRPr lang="zh-CN" sz="1050" kern="100" dirty="0">
                        <a:effectLst/>
                      </a:endParaRPr>
                    </a:p>
                    <a:p>
                      <a:pPr algn="l">
                        <a:spcAft>
                          <a:spcPts val="0"/>
                        </a:spcAft>
                        <a:tabLst>
                          <a:tab pos="2247900" algn="l"/>
                        </a:tabLst>
                      </a:pPr>
                      <a:r>
                        <a:rPr lang="zh-CN" sz="1400" kern="100" dirty="0">
                          <a:effectLst/>
                        </a:rPr>
                        <a:t>陈传岭：</a:t>
                      </a:r>
                      <a:endParaRPr lang="zh-CN" sz="1050" kern="100" dirty="0">
                        <a:effectLst/>
                      </a:endParaRPr>
                    </a:p>
                    <a:p>
                      <a:pPr algn="l">
                        <a:spcAft>
                          <a:spcPts val="0"/>
                        </a:spcAft>
                      </a:pPr>
                      <a:r>
                        <a:rPr lang="zh-CN" sz="1400" kern="100" dirty="0">
                          <a:effectLst/>
                        </a:rPr>
                        <a:t>修改</a:t>
                      </a:r>
                      <a:r>
                        <a:rPr lang="en-US" sz="1400" kern="100" dirty="0" err="1">
                          <a:effectLst/>
                        </a:rPr>
                        <a:t>github</a:t>
                      </a:r>
                      <a:r>
                        <a:rPr lang="zh-CN" sz="1400" kern="100" dirty="0">
                          <a:effectLst/>
                        </a:rPr>
                        <a:t>项目管理</a:t>
                      </a:r>
                      <a:endParaRPr lang="zh-CN" sz="1050" kern="100" dirty="0">
                        <a:effectLst/>
                      </a:endParaRPr>
                    </a:p>
                    <a:p>
                      <a:pPr algn="l">
                        <a:spcAft>
                          <a:spcPts val="0"/>
                        </a:spcAft>
                      </a:pPr>
                      <a:r>
                        <a:rPr lang="zh-CN" sz="1400" kern="100" dirty="0">
                          <a:effectLst/>
                        </a:rPr>
                        <a:t>数据库设计</a:t>
                      </a:r>
                      <a:endParaRPr lang="zh-CN" sz="1050" kern="100" dirty="0">
                        <a:effectLst/>
                      </a:endParaRPr>
                    </a:p>
                    <a:p>
                      <a:pPr algn="l">
                        <a:spcAft>
                          <a:spcPts val="0"/>
                        </a:spcAft>
                      </a:pPr>
                      <a:r>
                        <a:rPr lang="zh-CN" sz="1400" kern="100" dirty="0">
                          <a:effectLst/>
                        </a:rPr>
                        <a:t>周泽鑫：</a:t>
                      </a:r>
                      <a:endParaRPr lang="zh-CN" sz="1050" kern="100" dirty="0">
                        <a:effectLst/>
                      </a:endParaRPr>
                    </a:p>
                    <a:p>
                      <a:pPr algn="l">
                        <a:spcAft>
                          <a:spcPts val="0"/>
                        </a:spcAft>
                      </a:pPr>
                      <a:r>
                        <a:rPr lang="zh-CN" sz="1400" kern="100" dirty="0">
                          <a:effectLst/>
                        </a:rPr>
                        <a:t>原型界面优化</a:t>
                      </a:r>
                      <a:endParaRPr lang="zh-CN" sz="1050" kern="100" dirty="0">
                        <a:effectLst/>
                      </a:endParaRPr>
                    </a:p>
                    <a:p>
                      <a:pPr algn="l">
                        <a:spcAft>
                          <a:spcPts val="0"/>
                        </a:spcAft>
                      </a:pPr>
                      <a:r>
                        <a:rPr lang="zh-CN" sz="1400" kern="100" dirty="0">
                          <a:effectLst/>
                        </a:rPr>
                        <a:t>业务流图（网站流程）</a:t>
                      </a:r>
                      <a:endParaRPr lang="zh-CN" sz="1050" kern="100" dirty="0">
                        <a:effectLst/>
                      </a:endParaRPr>
                    </a:p>
                    <a:p>
                      <a:pPr algn="l">
                        <a:spcAft>
                          <a:spcPts val="0"/>
                        </a:spcAft>
                      </a:pPr>
                      <a:r>
                        <a:rPr lang="zh-CN" sz="1400" kern="100" dirty="0">
                          <a:effectLst/>
                        </a:rPr>
                        <a:t>陈杰：</a:t>
                      </a:r>
                      <a:endParaRPr lang="zh-CN" sz="1050" kern="100" dirty="0">
                        <a:effectLst/>
                      </a:endParaRPr>
                    </a:p>
                    <a:p>
                      <a:pPr algn="l">
                        <a:spcAft>
                          <a:spcPts val="0"/>
                        </a:spcAft>
                      </a:pPr>
                      <a:r>
                        <a:rPr lang="zh-CN" sz="1400" kern="100" dirty="0">
                          <a:effectLst/>
                        </a:rPr>
                        <a:t>校内用户调查（联系方式）</a:t>
                      </a:r>
                      <a:endParaRPr lang="zh-CN" sz="1050" kern="100" dirty="0">
                        <a:effectLst/>
                      </a:endParaRPr>
                    </a:p>
                    <a:p>
                      <a:pPr algn="l">
                        <a:spcAft>
                          <a:spcPts val="0"/>
                        </a:spcAft>
                      </a:pPr>
                      <a:r>
                        <a:rPr lang="en-US" sz="1400" kern="100" dirty="0" err="1">
                          <a:effectLst/>
                        </a:rPr>
                        <a:t>Hipo</a:t>
                      </a:r>
                      <a:r>
                        <a:rPr lang="zh-CN" sz="1400" kern="100" dirty="0">
                          <a:effectLst/>
                        </a:rPr>
                        <a:t>图</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2073261"/>
                  </a:ext>
                </a:extLst>
              </a:tr>
              <a:tr h="357649">
                <a:tc>
                  <a:txBody>
                    <a:bodyPr/>
                    <a:lstStyle/>
                    <a:p>
                      <a:pPr algn="ctr">
                        <a:spcAft>
                          <a:spcPts val="0"/>
                        </a:spcAft>
                      </a:pPr>
                      <a:r>
                        <a:rPr lang="zh-CN" sz="1400" kern="100">
                          <a:effectLst/>
                        </a:rPr>
                        <a:t>记录人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周泽鑫</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a:effectLst/>
                        </a:rPr>
                        <a:t>审核人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400" kern="100" dirty="0">
                          <a:effectLst/>
                        </a:rPr>
                        <a:t>全组成员</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2417542"/>
                  </a:ext>
                </a:extLst>
              </a:tr>
            </a:tbl>
          </a:graphicData>
        </a:graphic>
      </p:graphicFrame>
    </p:spTree>
    <p:extLst>
      <p:ext uri="{BB962C8B-B14F-4D97-AF65-F5344CB8AC3E}">
        <p14:creationId xmlns:p14="http://schemas.microsoft.com/office/powerpoint/2010/main" val="2958859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4D1A6-EE58-4F85-820A-89BFC6772CA0}"/>
              </a:ext>
            </a:extLst>
          </p:cNvPr>
          <p:cNvSpPr>
            <a:spLocks noGrp="1"/>
          </p:cNvSpPr>
          <p:nvPr>
            <p:ph type="title"/>
          </p:nvPr>
        </p:nvSpPr>
        <p:spPr/>
        <p:txBody>
          <a:bodyPr/>
          <a:lstStyle/>
          <a:p>
            <a:r>
              <a:rPr lang="en-US" altLang="zh-CN" dirty="0"/>
              <a:t>GANTT</a:t>
            </a:r>
            <a:r>
              <a:rPr lang="zh-CN" altLang="en-US" dirty="0"/>
              <a:t>图</a:t>
            </a:r>
          </a:p>
        </p:txBody>
      </p:sp>
      <p:pic>
        <p:nvPicPr>
          <p:cNvPr id="4" name="内容占位符 3">
            <a:extLst>
              <a:ext uri="{FF2B5EF4-FFF2-40B4-BE49-F238E27FC236}">
                <a16:creationId xmlns:a16="http://schemas.microsoft.com/office/drawing/2014/main" id="{FC1CCF25-1763-4CD1-AE66-25903D4C6C13}"/>
              </a:ext>
            </a:extLst>
          </p:cNvPr>
          <p:cNvPicPr>
            <a:picLocks noGrp="1" noChangeAspect="1"/>
          </p:cNvPicPr>
          <p:nvPr>
            <p:ph idx="1"/>
          </p:nvPr>
        </p:nvPicPr>
        <p:blipFill>
          <a:blip r:embed="rId2"/>
          <a:stretch>
            <a:fillRect/>
          </a:stretch>
        </p:blipFill>
        <p:spPr>
          <a:xfrm>
            <a:off x="137358" y="1404594"/>
            <a:ext cx="11897416" cy="5184742"/>
          </a:xfrm>
          <a:prstGeom prst="rect">
            <a:avLst/>
          </a:prstGeom>
        </p:spPr>
      </p:pic>
    </p:spTree>
    <p:extLst>
      <p:ext uri="{BB962C8B-B14F-4D97-AF65-F5344CB8AC3E}">
        <p14:creationId xmlns:p14="http://schemas.microsoft.com/office/powerpoint/2010/main" val="335273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731AEC81-7844-4020-A9E3-814DAA1BFF1E}"/>
              </a:ext>
            </a:extLst>
          </p:cNvPr>
          <p:cNvPicPr>
            <a:picLocks noGrp="1" noChangeAspect="1"/>
          </p:cNvPicPr>
          <p:nvPr>
            <p:ph idx="1"/>
          </p:nvPr>
        </p:nvPicPr>
        <p:blipFill>
          <a:blip r:embed="rId2"/>
          <a:stretch>
            <a:fillRect/>
          </a:stretch>
        </p:blipFill>
        <p:spPr>
          <a:xfrm>
            <a:off x="286596" y="725863"/>
            <a:ext cx="11805932" cy="5165889"/>
          </a:xfrm>
          <a:prstGeom prst="rect">
            <a:avLst/>
          </a:prstGeom>
        </p:spPr>
      </p:pic>
    </p:spTree>
    <p:extLst>
      <p:ext uri="{BB962C8B-B14F-4D97-AF65-F5344CB8AC3E}">
        <p14:creationId xmlns:p14="http://schemas.microsoft.com/office/powerpoint/2010/main" val="1202296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7991D-C257-4C7F-8797-696F43FFED55}"/>
              </a:ext>
            </a:extLst>
          </p:cNvPr>
          <p:cNvSpPr>
            <a:spLocks noGrp="1"/>
          </p:cNvSpPr>
          <p:nvPr>
            <p:ph type="title"/>
          </p:nvPr>
        </p:nvSpPr>
        <p:spPr/>
        <p:txBody>
          <a:bodyPr/>
          <a:lstStyle/>
          <a:p>
            <a:r>
              <a:rPr lang="zh-CN" altLang="zh-CN" dirty="0"/>
              <a:t>配置管理工具</a:t>
            </a:r>
            <a:r>
              <a:rPr lang="zh-CN" altLang="en-US" dirty="0"/>
              <a:t>以及相关文档</a:t>
            </a:r>
          </a:p>
        </p:txBody>
      </p:sp>
      <p:pic>
        <p:nvPicPr>
          <p:cNvPr id="6" name="内容占位符 5">
            <a:extLst>
              <a:ext uri="{FF2B5EF4-FFF2-40B4-BE49-F238E27FC236}">
                <a16:creationId xmlns:a16="http://schemas.microsoft.com/office/drawing/2014/main" id="{E488D743-55BB-42F2-AD7E-5C2F9F3E6D99}"/>
              </a:ext>
            </a:extLst>
          </p:cNvPr>
          <p:cNvPicPr>
            <a:picLocks noGrp="1" noChangeAspect="1"/>
          </p:cNvPicPr>
          <p:nvPr>
            <p:ph idx="1"/>
          </p:nvPr>
        </p:nvPicPr>
        <p:blipFill>
          <a:blip r:embed="rId2"/>
          <a:stretch>
            <a:fillRect/>
          </a:stretch>
        </p:blipFill>
        <p:spPr>
          <a:xfrm>
            <a:off x="456316" y="1494009"/>
            <a:ext cx="6619875" cy="2695575"/>
          </a:xfrm>
          <a:prstGeom prst="rect">
            <a:avLst/>
          </a:prstGeom>
        </p:spPr>
      </p:pic>
      <p:pic>
        <p:nvPicPr>
          <p:cNvPr id="7" name="内容占位符 4">
            <a:extLst>
              <a:ext uri="{FF2B5EF4-FFF2-40B4-BE49-F238E27FC236}">
                <a16:creationId xmlns:a16="http://schemas.microsoft.com/office/drawing/2014/main" id="{5EFBDB55-B932-403C-9DE6-51DEC323FF81}"/>
              </a:ext>
            </a:extLst>
          </p:cNvPr>
          <p:cNvPicPr>
            <a:picLocks noChangeAspect="1"/>
          </p:cNvPicPr>
          <p:nvPr/>
        </p:nvPicPr>
        <p:blipFill>
          <a:blip r:embed="rId3"/>
          <a:stretch>
            <a:fillRect/>
          </a:stretch>
        </p:blipFill>
        <p:spPr>
          <a:xfrm>
            <a:off x="3597896" y="1690688"/>
            <a:ext cx="5353050" cy="3562350"/>
          </a:xfrm>
          <a:prstGeom prst="rect">
            <a:avLst/>
          </a:prstGeom>
        </p:spPr>
      </p:pic>
      <p:pic>
        <p:nvPicPr>
          <p:cNvPr id="8" name="内容占位符 3">
            <a:extLst>
              <a:ext uri="{FF2B5EF4-FFF2-40B4-BE49-F238E27FC236}">
                <a16:creationId xmlns:a16="http://schemas.microsoft.com/office/drawing/2014/main" id="{8966B656-1A16-4963-A134-B483702937D6}"/>
              </a:ext>
            </a:extLst>
          </p:cNvPr>
          <p:cNvPicPr>
            <a:picLocks noChangeAspect="1"/>
          </p:cNvPicPr>
          <p:nvPr/>
        </p:nvPicPr>
        <p:blipFill>
          <a:blip r:embed="rId4"/>
          <a:stretch>
            <a:fillRect/>
          </a:stretch>
        </p:blipFill>
        <p:spPr>
          <a:xfrm>
            <a:off x="6757546" y="2133854"/>
            <a:ext cx="4914900" cy="3790950"/>
          </a:xfrm>
          <a:prstGeom prst="rect">
            <a:avLst/>
          </a:prstGeom>
        </p:spPr>
      </p:pic>
      <p:pic>
        <p:nvPicPr>
          <p:cNvPr id="3" name="图片 2">
            <a:extLst>
              <a:ext uri="{FF2B5EF4-FFF2-40B4-BE49-F238E27FC236}">
                <a16:creationId xmlns:a16="http://schemas.microsoft.com/office/drawing/2014/main" id="{4CF570F8-2014-4230-990B-088C94DEF3A6}"/>
              </a:ext>
            </a:extLst>
          </p:cNvPr>
          <p:cNvPicPr>
            <a:picLocks noChangeAspect="1"/>
          </p:cNvPicPr>
          <p:nvPr/>
        </p:nvPicPr>
        <p:blipFill>
          <a:blip r:embed="rId5"/>
          <a:stretch>
            <a:fillRect/>
          </a:stretch>
        </p:blipFill>
        <p:spPr>
          <a:xfrm>
            <a:off x="456316" y="4595572"/>
            <a:ext cx="4581525" cy="2057400"/>
          </a:xfrm>
          <a:prstGeom prst="rect">
            <a:avLst/>
          </a:prstGeom>
        </p:spPr>
      </p:pic>
    </p:spTree>
    <p:extLst>
      <p:ext uri="{BB962C8B-B14F-4D97-AF65-F5344CB8AC3E}">
        <p14:creationId xmlns:p14="http://schemas.microsoft.com/office/powerpoint/2010/main" val="4161608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6F1B08-CD37-4EF8-836E-142153A28018}"/>
              </a:ext>
            </a:extLst>
          </p:cNvPr>
          <p:cNvSpPr>
            <a:spLocks noGrp="1"/>
          </p:cNvSpPr>
          <p:nvPr>
            <p:ph type="title"/>
          </p:nvPr>
        </p:nvSpPr>
        <p:spPr>
          <a:xfrm>
            <a:off x="838200" y="365126"/>
            <a:ext cx="10515600" cy="794372"/>
          </a:xfrm>
        </p:spPr>
        <p:txBody>
          <a:bodyPr/>
          <a:lstStyle/>
          <a:p>
            <a:r>
              <a:rPr lang="zh-CN" altLang="en-US" dirty="0"/>
              <a:t>小组分工及打分</a:t>
            </a:r>
          </a:p>
        </p:txBody>
      </p:sp>
      <p:sp>
        <p:nvSpPr>
          <p:cNvPr id="3" name="内容占位符 2">
            <a:extLst>
              <a:ext uri="{FF2B5EF4-FFF2-40B4-BE49-F238E27FC236}">
                <a16:creationId xmlns:a16="http://schemas.microsoft.com/office/drawing/2014/main" id="{889CF558-59C2-4515-AC77-0368C25815F5}"/>
              </a:ext>
            </a:extLst>
          </p:cNvPr>
          <p:cNvSpPr>
            <a:spLocks noGrp="1"/>
          </p:cNvSpPr>
          <p:nvPr>
            <p:ph idx="1"/>
          </p:nvPr>
        </p:nvSpPr>
        <p:spPr>
          <a:xfrm>
            <a:off x="838200" y="1385740"/>
            <a:ext cx="10515600" cy="4791223"/>
          </a:xfrm>
        </p:spPr>
        <p:txBody>
          <a:bodyPr/>
          <a:lstStyle/>
          <a:p>
            <a:r>
              <a:rPr lang="zh-CN" altLang="en-US" dirty="0"/>
              <a:t>陈传岭 （</a:t>
            </a:r>
            <a:r>
              <a:rPr lang="en-US" altLang="zh-CN" dirty="0"/>
              <a:t>74</a:t>
            </a:r>
            <a:r>
              <a:rPr lang="zh-CN" altLang="en-US" dirty="0"/>
              <a:t>）</a:t>
            </a:r>
            <a:endParaRPr lang="en-US" altLang="zh-CN" dirty="0"/>
          </a:p>
          <a:p>
            <a:r>
              <a:rPr lang="zh-CN" altLang="en-US" dirty="0"/>
              <a:t>分工的制定，</a:t>
            </a:r>
            <a:r>
              <a:rPr lang="en-US" altLang="zh-CN" dirty="0"/>
              <a:t>PPT</a:t>
            </a:r>
            <a:r>
              <a:rPr lang="zh-CN" altLang="en-US" dirty="0"/>
              <a:t>制作，</a:t>
            </a:r>
            <a:r>
              <a:rPr lang="en-US" altLang="zh-CN" dirty="0"/>
              <a:t>Word</a:t>
            </a:r>
            <a:r>
              <a:rPr lang="zh-CN" altLang="en-US" dirty="0"/>
              <a:t>编写，甘特图绘制</a:t>
            </a:r>
            <a:endParaRPr lang="en-US" altLang="zh-CN" dirty="0"/>
          </a:p>
          <a:p>
            <a:r>
              <a:rPr lang="zh-CN" altLang="en-US" dirty="0"/>
              <a:t>陈杰 （</a:t>
            </a:r>
            <a:r>
              <a:rPr lang="en-US" altLang="zh-CN" dirty="0"/>
              <a:t>73</a:t>
            </a:r>
            <a:r>
              <a:rPr lang="zh-CN" altLang="en-US" dirty="0"/>
              <a:t>）</a:t>
            </a:r>
            <a:endParaRPr lang="en-US" altLang="zh-CN" dirty="0"/>
          </a:p>
          <a:p>
            <a:r>
              <a:rPr lang="en-US" altLang="zh-CN" dirty="0" err="1"/>
              <a:t>Hipo</a:t>
            </a:r>
            <a:r>
              <a:rPr lang="zh-CN" altLang="en-US" dirty="0"/>
              <a:t>图制作，用户需求访问，会议记录整理</a:t>
            </a:r>
            <a:endParaRPr lang="en-US" altLang="zh-CN" dirty="0"/>
          </a:p>
          <a:p>
            <a:r>
              <a:rPr lang="zh-CN" altLang="en-US" dirty="0"/>
              <a:t>周泽鑫  （</a:t>
            </a:r>
            <a:r>
              <a:rPr lang="en-US" altLang="zh-CN" dirty="0"/>
              <a:t>73</a:t>
            </a:r>
            <a:r>
              <a:rPr lang="zh-CN" altLang="en-US" dirty="0"/>
              <a:t>）</a:t>
            </a:r>
            <a:endParaRPr lang="en-US" altLang="zh-CN" dirty="0"/>
          </a:p>
          <a:p>
            <a:r>
              <a:rPr lang="zh-CN" altLang="en-US" dirty="0"/>
              <a:t>网站流程图制作，技术可行性分析，资源申请，</a:t>
            </a:r>
            <a:r>
              <a:rPr lang="en-US" altLang="zh-CN" dirty="0"/>
              <a:t>ISO</a:t>
            </a:r>
            <a:r>
              <a:rPr lang="zh-CN" altLang="en-US" dirty="0"/>
              <a:t>模板的查找</a:t>
            </a:r>
            <a:endParaRPr lang="en-US" altLang="zh-CN" dirty="0"/>
          </a:p>
        </p:txBody>
      </p:sp>
    </p:spTree>
    <p:extLst>
      <p:ext uri="{BB962C8B-B14F-4D97-AF65-F5344CB8AC3E}">
        <p14:creationId xmlns:p14="http://schemas.microsoft.com/office/powerpoint/2010/main" val="909175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41809" y="2573732"/>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G17</a:t>
              </a:r>
              <a:endParaRPr lang="zh-CN" altLang="en-US" sz="80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782244" y="3890529"/>
              <a:ext cx="3336615" cy="830997"/>
            </a:xfrm>
            <a:prstGeom prst="rect">
              <a:avLst/>
            </a:prstGeom>
            <a:noFill/>
          </p:spPr>
          <p:txBody>
            <a:bodyPr wrap="square" rtlCol="0">
              <a:spAutoFit/>
            </a:bodyPr>
            <a:lstStyle/>
            <a:p>
              <a:r>
                <a:rPr lang="zh-CN" altLang="en-US" sz="4800" dirty="0">
                  <a:solidFill>
                    <a:schemeClr val="bg1"/>
                  </a:solidFill>
                  <a:latin typeface="黑体" panose="02010609060101010101" pitchFamily="49" charset="-122"/>
                  <a:ea typeface="黑体" panose="02010609060101010101" pitchFamily="49" charset="-122"/>
                </a:rPr>
                <a:t>详细设计</a:t>
              </a:r>
              <a:endParaRPr lang="zh-CN" altLang="en-US" sz="60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C2A82C92-C257-4C34-8D4F-ECB590FCC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2553" y="4990634"/>
            <a:ext cx="1462068" cy="1348027"/>
          </a:xfrm>
          <a:prstGeom prst="rect">
            <a:avLst/>
          </a:prstGeom>
        </p:spPr>
      </p:pic>
    </p:spTree>
    <p:extLst>
      <p:ext uri="{BB962C8B-B14F-4D97-AF65-F5344CB8AC3E}">
        <p14:creationId xmlns:p14="http://schemas.microsoft.com/office/powerpoint/2010/main" val="284683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par>
                                <p:cTn id="8" presetID="49" presetClass="entr" presetSubtype="0" decel="100000" fill="hold" nodeType="withEffect">
                                  <p:stCondLst>
                                    <p:cond delay="750"/>
                                  </p:stCondLst>
                                  <p:childTnLst>
                                    <p:set>
                                      <p:cBhvr>
                                        <p:cTn id="9" dur="1" fill="hold">
                                          <p:stCondLst>
                                            <p:cond delay="0"/>
                                          </p:stCondLst>
                                        </p:cTn>
                                        <p:tgtEl>
                                          <p:spTgt spid="4"/>
                                        </p:tgtEl>
                                        <p:attrNameLst>
                                          <p:attrName>style.visibility</p:attrName>
                                        </p:attrNameLst>
                                      </p:cBhvr>
                                      <p:to>
                                        <p:strVal val="visible"/>
                                      </p:to>
                                    </p:set>
                                    <p:anim calcmode="lin" valueType="num">
                                      <p:cBhvr>
                                        <p:cTn id="10" dur="800" fill="hold"/>
                                        <p:tgtEl>
                                          <p:spTgt spid="4"/>
                                        </p:tgtEl>
                                        <p:attrNameLst>
                                          <p:attrName>ppt_w</p:attrName>
                                        </p:attrNameLst>
                                      </p:cBhvr>
                                      <p:tavLst>
                                        <p:tav tm="0">
                                          <p:val>
                                            <p:fltVal val="0"/>
                                          </p:val>
                                        </p:tav>
                                        <p:tav tm="100000">
                                          <p:val>
                                            <p:strVal val="#ppt_w"/>
                                          </p:val>
                                        </p:tav>
                                      </p:tavLst>
                                    </p:anim>
                                    <p:anim calcmode="lin" valueType="num">
                                      <p:cBhvr>
                                        <p:cTn id="11" dur="800" fill="hold"/>
                                        <p:tgtEl>
                                          <p:spTgt spid="4"/>
                                        </p:tgtEl>
                                        <p:attrNameLst>
                                          <p:attrName>ppt_h</p:attrName>
                                        </p:attrNameLst>
                                      </p:cBhvr>
                                      <p:tavLst>
                                        <p:tav tm="0">
                                          <p:val>
                                            <p:fltVal val="0"/>
                                          </p:val>
                                        </p:tav>
                                        <p:tav tm="100000">
                                          <p:val>
                                            <p:strVal val="#ppt_h"/>
                                          </p:val>
                                        </p:tav>
                                      </p:tavLst>
                                    </p:anim>
                                    <p:anim calcmode="lin" valueType="num">
                                      <p:cBhvr>
                                        <p:cTn id="12" dur="800" fill="hold"/>
                                        <p:tgtEl>
                                          <p:spTgt spid="4"/>
                                        </p:tgtEl>
                                        <p:attrNameLst>
                                          <p:attrName>style.rotation</p:attrName>
                                        </p:attrNameLst>
                                      </p:cBhvr>
                                      <p:tavLst>
                                        <p:tav tm="0">
                                          <p:val>
                                            <p:fltVal val="360"/>
                                          </p:val>
                                        </p:tav>
                                        <p:tav tm="100000">
                                          <p:val>
                                            <p:fltVal val="0"/>
                                          </p:val>
                                        </p:tav>
                                      </p:tavLst>
                                    </p:anim>
                                    <p:animEffect transition="in" filter="fade">
                                      <p:cBhvr>
                                        <p:cTn id="13" dur="800"/>
                                        <p:tgtEl>
                                          <p:spTgt spid="4"/>
                                        </p:tgtEl>
                                      </p:cBhvr>
                                    </p:animEffect>
                                  </p:childTnLst>
                                </p:cTn>
                              </p:par>
                              <p:par>
                                <p:cTn id="14" presetID="49" presetClass="entr" presetSubtype="0" decel="100000" fill="hold" grpId="0" nodeType="withEffect">
                                  <p:stCondLst>
                                    <p:cond delay="1500"/>
                                  </p:stCondLst>
                                  <p:childTnLst>
                                    <p:set>
                                      <p:cBhvr>
                                        <p:cTn id="15" dur="1" fill="hold">
                                          <p:stCondLst>
                                            <p:cond delay="0"/>
                                          </p:stCondLst>
                                        </p:cTn>
                                        <p:tgtEl>
                                          <p:spTgt spid="17"/>
                                        </p:tgtEl>
                                        <p:attrNameLst>
                                          <p:attrName>style.visibility</p:attrName>
                                        </p:attrNameLst>
                                      </p:cBhvr>
                                      <p:to>
                                        <p:strVal val="visible"/>
                                      </p:to>
                                    </p:set>
                                    <p:anim calcmode="lin" valueType="num">
                                      <p:cBhvr>
                                        <p:cTn id="16" dur="800" fill="hold"/>
                                        <p:tgtEl>
                                          <p:spTgt spid="17"/>
                                        </p:tgtEl>
                                        <p:attrNameLst>
                                          <p:attrName>ppt_w</p:attrName>
                                        </p:attrNameLst>
                                      </p:cBhvr>
                                      <p:tavLst>
                                        <p:tav tm="0">
                                          <p:val>
                                            <p:fltVal val="0"/>
                                          </p:val>
                                        </p:tav>
                                        <p:tav tm="100000">
                                          <p:val>
                                            <p:strVal val="#ppt_w"/>
                                          </p:val>
                                        </p:tav>
                                      </p:tavLst>
                                    </p:anim>
                                    <p:anim calcmode="lin" valueType="num">
                                      <p:cBhvr>
                                        <p:cTn id="17" dur="800" fill="hold"/>
                                        <p:tgtEl>
                                          <p:spTgt spid="17"/>
                                        </p:tgtEl>
                                        <p:attrNameLst>
                                          <p:attrName>ppt_h</p:attrName>
                                        </p:attrNameLst>
                                      </p:cBhvr>
                                      <p:tavLst>
                                        <p:tav tm="0">
                                          <p:val>
                                            <p:fltVal val="0"/>
                                          </p:val>
                                        </p:tav>
                                        <p:tav tm="100000">
                                          <p:val>
                                            <p:strVal val="#ppt_h"/>
                                          </p:val>
                                        </p:tav>
                                      </p:tavLst>
                                    </p:anim>
                                    <p:anim calcmode="lin" valueType="num">
                                      <p:cBhvr>
                                        <p:cTn id="18" dur="800" fill="hold"/>
                                        <p:tgtEl>
                                          <p:spTgt spid="17"/>
                                        </p:tgtEl>
                                        <p:attrNameLst>
                                          <p:attrName>style.rotation</p:attrName>
                                        </p:attrNameLst>
                                      </p:cBhvr>
                                      <p:tavLst>
                                        <p:tav tm="0">
                                          <p:val>
                                            <p:fltVal val="360"/>
                                          </p:val>
                                        </p:tav>
                                        <p:tav tm="100000">
                                          <p:val>
                                            <p:fltVal val="0"/>
                                          </p:val>
                                        </p:tav>
                                      </p:tavLst>
                                    </p:anim>
                                    <p:animEffect transition="in" filter="fade">
                                      <p:cBhvr>
                                        <p:cTn id="19" dur="800"/>
                                        <p:tgtEl>
                                          <p:spTgt spid="17"/>
                                        </p:tgtEl>
                                      </p:cBhvr>
                                    </p:animEffect>
                                  </p:childTnLst>
                                </p:cTn>
                              </p:par>
                              <p:par>
                                <p:cTn id="20" presetID="49" presetClass="entr" presetSubtype="0" decel="100000" fill="hold" grpId="0" nodeType="withEffect">
                                  <p:stCondLst>
                                    <p:cond delay="2250"/>
                                  </p:stCondLst>
                                  <p:childTnLst>
                                    <p:set>
                                      <p:cBhvr>
                                        <p:cTn id="21" dur="1" fill="hold">
                                          <p:stCondLst>
                                            <p:cond delay="0"/>
                                          </p:stCondLst>
                                        </p:cTn>
                                        <p:tgtEl>
                                          <p:spTgt spid="18"/>
                                        </p:tgtEl>
                                        <p:attrNameLst>
                                          <p:attrName>style.visibility</p:attrName>
                                        </p:attrNameLst>
                                      </p:cBhvr>
                                      <p:to>
                                        <p:strVal val="visible"/>
                                      </p:to>
                                    </p:set>
                                    <p:anim calcmode="lin" valueType="num">
                                      <p:cBhvr>
                                        <p:cTn id="22" dur="800" fill="hold"/>
                                        <p:tgtEl>
                                          <p:spTgt spid="18"/>
                                        </p:tgtEl>
                                        <p:attrNameLst>
                                          <p:attrName>ppt_w</p:attrName>
                                        </p:attrNameLst>
                                      </p:cBhvr>
                                      <p:tavLst>
                                        <p:tav tm="0">
                                          <p:val>
                                            <p:fltVal val="0"/>
                                          </p:val>
                                        </p:tav>
                                        <p:tav tm="100000">
                                          <p:val>
                                            <p:strVal val="#ppt_w"/>
                                          </p:val>
                                        </p:tav>
                                      </p:tavLst>
                                    </p:anim>
                                    <p:anim calcmode="lin" valueType="num">
                                      <p:cBhvr>
                                        <p:cTn id="23" dur="800" fill="hold"/>
                                        <p:tgtEl>
                                          <p:spTgt spid="18"/>
                                        </p:tgtEl>
                                        <p:attrNameLst>
                                          <p:attrName>ppt_h</p:attrName>
                                        </p:attrNameLst>
                                      </p:cBhvr>
                                      <p:tavLst>
                                        <p:tav tm="0">
                                          <p:val>
                                            <p:fltVal val="0"/>
                                          </p:val>
                                        </p:tav>
                                        <p:tav tm="100000">
                                          <p:val>
                                            <p:strVal val="#ppt_h"/>
                                          </p:val>
                                        </p:tav>
                                      </p:tavLst>
                                    </p:anim>
                                    <p:anim calcmode="lin" valueType="num">
                                      <p:cBhvr>
                                        <p:cTn id="24" dur="800" fill="hold"/>
                                        <p:tgtEl>
                                          <p:spTgt spid="18"/>
                                        </p:tgtEl>
                                        <p:attrNameLst>
                                          <p:attrName>style.rotation</p:attrName>
                                        </p:attrNameLst>
                                      </p:cBhvr>
                                      <p:tavLst>
                                        <p:tav tm="0">
                                          <p:val>
                                            <p:fltVal val="360"/>
                                          </p:val>
                                        </p:tav>
                                        <p:tav tm="100000">
                                          <p:val>
                                            <p:fltVal val="0"/>
                                          </p:val>
                                        </p:tav>
                                      </p:tavLst>
                                    </p:anim>
                                    <p:animEffect transition="in" filter="fade">
                                      <p:cBhvr>
                                        <p:cTn id="25" dur="800"/>
                                        <p:tgtEl>
                                          <p:spTgt spid="18"/>
                                        </p:tgtEl>
                                      </p:cBhvr>
                                    </p:animEffect>
                                  </p:childTnLst>
                                </p:cTn>
                              </p:par>
                              <p:par>
                                <p:cTn id="26" presetID="49" presetClass="entr" presetSubtype="0" decel="100000" fill="hold" grpId="0" nodeType="withEffect">
                                  <p:stCondLst>
                                    <p:cond delay="3000"/>
                                  </p:stCondLst>
                                  <p:childTnLst>
                                    <p:set>
                                      <p:cBhvr>
                                        <p:cTn id="27" dur="1" fill="hold">
                                          <p:stCondLst>
                                            <p:cond delay="0"/>
                                          </p:stCondLst>
                                        </p:cTn>
                                        <p:tgtEl>
                                          <p:spTgt spid="19"/>
                                        </p:tgtEl>
                                        <p:attrNameLst>
                                          <p:attrName>style.visibility</p:attrName>
                                        </p:attrNameLst>
                                      </p:cBhvr>
                                      <p:to>
                                        <p:strVal val="visible"/>
                                      </p:to>
                                    </p:set>
                                    <p:anim calcmode="lin" valueType="num">
                                      <p:cBhvr>
                                        <p:cTn id="28" dur="800" fill="hold"/>
                                        <p:tgtEl>
                                          <p:spTgt spid="19"/>
                                        </p:tgtEl>
                                        <p:attrNameLst>
                                          <p:attrName>ppt_w</p:attrName>
                                        </p:attrNameLst>
                                      </p:cBhvr>
                                      <p:tavLst>
                                        <p:tav tm="0">
                                          <p:val>
                                            <p:fltVal val="0"/>
                                          </p:val>
                                        </p:tav>
                                        <p:tav tm="100000">
                                          <p:val>
                                            <p:strVal val="#ppt_w"/>
                                          </p:val>
                                        </p:tav>
                                      </p:tavLst>
                                    </p:anim>
                                    <p:anim calcmode="lin" valueType="num">
                                      <p:cBhvr>
                                        <p:cTn id="29" dur="800" fill="hold"/>
                                        <p:tgtEl>
                                          <p:spTgt spid="19"/>
                                        </p:tgtEl>
                                        <p:attrNameLst>
                                          <p:attrName>ppt_h</p:attrName>
                                        </p:attrNameLst>
                                      </p:cBhvr>
                                      <p:tavLst>
                                        <p:tav tm="0">
                                          <p:val>
                                            <p:fltVal val="0"/>
                                          </p:val>
                                        </p:tav>
                                        <p:tav tm="100000">
                                          <p:val>
                                            <p:strVal val="#ppt_h"/>
                                          </p:val>
                                        </p:tav>
                                      </p:tavLst>
                                    </p:anim>
                                    <p:anim calcmode="lin" valueType="num">
                                      <p:cBhvr>
                                        <p:cTn id="30" dur="800" fill="hold"/>
                                        <p:tgtEl>
                                          <p:spTgt spid="19"/>
                                        </p:tgtEl>
                                        <p:attrNameLst>
                                          <p:attrName>style.rotation</p:attrName>
                                        </p:attrNameLst>
                                      </p:cBhvr>
                                      <p:tavLst>
                                        <p:tav tm="0">
                                          <p:val>
                                            <p:fltVal val="360"/>
                                          </p:val>
                                        </p:tav>
                                        <p:tav tm="100000">
                                          <p:val>
                                            <p:fltVal val="0"/>
                                          </p:val>
                                        </p:tav>
                                      </p:tavLst>
                                    </p:anim>
                                    <p:animEffect transition="in" filter="fade">
                                      <p:cBhvr>
                                        <p:cTn id="31" dur="800"/>
                                        <p:tgtEl>
                                          <p:spTgt spid="19"/>
                                        </p:tgtEl>
                                      </p:cBhvr>
                                    </p:animEffect>
                                  </p:childTnLst>
                                </p:cTn>
                              </p:par>
                              <p:par>
                                <p:cTn id="32" presetID="49" presetClass="entr" presetSubtype="0" decel="100000" fill="hold" grpId="0" nodeType="withEffect">
                                  <p:stCondLst>
                                    <p:cond delay="3750"/>
                                  </p:stCondLst>
                                  <p:childTnLst>
                                    <p:set>
                                      <p:cBhvr>
                                        <p:cTn id="33" dur="1" fill="hold">
                                          <p:stCondLst>
                                            <p:cond delay="0"/>
                                          </p:stCondLst>
                                        </p:cTn>
                                        <p:tgtEl>
                                          <p:spTgt spid="20"/>
                                        </p:tgtEl>
                                        <p:attrNameLst>
                                          <p:attrName>style.visibility</p:attrName>
                                        </p:attrNameLst>
                                      </p:cBhvr>
                                      <p:to>
                                        <p:strVal val="visible"/>
                                      </p:to>
                                    </p:set>
                                    <p:anim calcmode="lin" valueType="num">
                                      <p:cBhvr>
                                        <p:cTn id="34" dur="800" fill="hold"/>
                                        <p:tgtEl>
                                          <p:spTgt spid="20"/>
                                        </p:tgtEl>
                                        <p:attrNameLst>
                                          <p:attrName>ppt_w</p:attrName>
                                        </p:attrNameLst>
                                      </p:cBhvr>
                                      <p:tavLst>
                                        <p:tav tm="0">
                                          <p:val>
                                            <p:fltVal val="0"/>
                                          </p:val>
                                        </p:tav>
                                        <p:tav tm="100000">
                                          <p:val>
                                            <p:strVal val="#ppt_w"/>
                                          </p:val>
                                        </p:tav>
                                      </p:tavLst>
                                    </p:anim>
                                    <p:anim calcmode="lin" valueType="num">
                                      <p:cBhvr>
                                        <p:cTn id="35" dur="800" fill="hold"/>
                                        <p:tgtEl>
                                          <p:spTgt spid="20"/>
                                        </p:tgtEl>
                                        <p:attrNameLst>
                                          <p:attrName>ppt_h</p:attrName>
                                        </p:attrNameLst>
                                      </p:cBhvr>
                                      <p:tavLst>
                                        <p:tav tm="0">
                                          <p:val>
                                            <p:fltVal val="0"/>
                                          </p:val>
                                        </p:tav>
                                        <p:tav tm="100000">
                                          <p:val>
                                            <p:strVal val="#ppt_h"/>
                                          </p:val>
                                        </p:tav>
                                      </p:tavLst>
                                    </p:anim>
                                    <p:anim calcmode="lin" valueType="num">
                                      <p:cBhvr>
                                        <p:cTn id="36" dur="800" fill="hold"/>
                                        <p:tgtEl>
                                          <p:spTgt spid="20"/>
                                        </p:tgtEl>
                                        <p:attrNameLst>
                                          <p:attrName>style.rotation</p:attrName>
                                        </p:attrNameLst>
                                      </p:cBhvr>
                                      <p:tavLst>
                                        <p:tav tm="0">
                                          <p:val>
                                            <p:fltVal val="360"/>
                                          </p:val>
                                        </p:tav>
                                        <p:tav tm="100000">
                                          <p:val>
                                            <p:fltVal val="0"/>
                                          </p:val>
                                        </p:tav>
                                      </p:tavLst>
                                    </p:anim>
                                    <p:animEffect transition="in" filter="fade">
                                      <p:cBhvr>
                                        <p:cTn id="37" dur="800"/>
                                        <p:tgtEl>
                                          <p:spTgt spid="20"/>
                                        </p:tgtEl>
                                      </p:cBhvr>
                                    </p:animEffect>
                                  </p:childTnLst>
                                </p:cTn>
                              </p:par>
                              <p:par>
                                <p:cTn id="38" presetID="49" presetClass="entr" presetSubtype="0" decel="100000" fill="hold" nodeType="withEffect">
                                  <p:stCondLst>
                                    <p:cond delay="4500"/>
                                  </p:stCondLst>
                                  <p:childTnLst>
                                    <p:set>
                                      <p:cBhvr>
                                        <p:cTn id="39" dur="1" fill="hold">
                                          <p:stCondLst>
                                            <p:cond delay="0"/>
                                          </p:stCondLst>
                                        </p:cTn>
                                        <p:tgtEl>
                                          <p:spTgt spid="14"/>
                                        </p:tgtEl>
                                        <p:attrNameLst>
                                          <p:attrName>style.visibility</p:attrName>
                                        </p:attrNameLst>
                                      </p:cBhvr>
                                      <p:to>
                                        <p:strVal val="visible"/>
                                      </p:to>
                                    </p:set>
                                    <p:anim calcmode="lin" valueType="num">
                                      <p:cBhvr>
                                        <p:cTn id="40" dur="800" fill="hold"/>
                                        <p:tgtEl>
                                          <p:spTgt spid="14"/>
                                        </p:tgtEl>
                                        <p:attrNameLst>
                                          <p:attrName>ppt_w</p:attrName>
                                        </p:attrNameLst>
                                      </p:cBhvr>
                                      <p:tavLst>
                                        <p:tav tm="0">
                                          <p:val>
                                            <p:fltVal val="0"/>
                                          </p:val>
                                        </p:tav>
                                        <p:tav tm="100000">
                                          <p:val>
                                            <p:strVal val="#ppt_w"/>
                                          </p:val>
                                        </p:tav>
                                      </p:tavLst>
                                    </p:anim>
                                    <p:anim calcmode="lin" valueType="num">
                                      <p:cBhvr>
                                        <p:cTn id="41" dur="800" fill="hold"/>
                                        <p:tgtEl>
                                          <p:spTgt spid="14"/>
                                        </p:tgtEl>
                                        <p:attrNameLst>
                                          <p:attrName>ppt_h</p:attrName>
                                        </p:attrNameLst>
                                      </p:cBhvr>
                                      <p:tavLst>
                                        <p:tav tm="0">
                                          <p:val>
                                            <p:fltVal val="0"/>
                                          </p:val>
                                        </p:tav>
                                        <p:tav tm="100000">
                                          <p:val>
                                            <p:strVal val="#ppt_h"/>
                                          </p:val>
                                        </p:tav>
                                      </p:tavLst>
                                    </p:anim>
                                    <p:anim calcmode="lin" valueType="num">
                                      <p:cBhvr>
                                        <p:cTn id="42" dur="800" fill="hold"/>
                                        <p:tgtEl>
                                          <p:spTgt spid="14"/>
                                        </p:tgtEl>
                                        <p:attrNameLst>
                                          <p:attrName>style.rotation</p:attrName>
                                        </p:attrNameLst>
                                      </p:cBhvr>
                                      <p:tavLst>
                                        <p:tav tm="0">
                                          <p:val>
                                            <p:fltVal val="360"/>
                                          </p:val>
                                        </p:tav>
                                        <p:tav tm="100000">
                                          <p:val>
                                            <p:fltVal val="0"/>
                                          </p:val>
                                        </p:tav>
                                      </p:tavLst>
                                    </p:anim>
                                    <p:animEffect transition="in" filter="fade">
                                      <p:cBhvr>
                                        <p:cTn id="43"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D5E82-A5E2-41C9-A1D0-76D459C34207}"/>
              </a:ext>
            </a:extLst>
          </p:cNvPr>
          <p:cNvSpPr>
            <a:spLocks noGrp="1"/>
          </p:cNvSpPr>
          <p:nvPr>
            <p:ph type="title"/>
          </p:nvPr>
        </p:nvSpPr>
        <p:spPr>
          <a:xfrm>
            <a:off x="838200" y="137736"/>
            <a:ext cx="10515600" cy="766091"/>
          </a:xfrm>
        </p:spPr>
        <p:txBody>
          <a:bodyPr>
            <a:normAutofit/>
          </a:bodyPr>
          <a:lstStyle/>
          <a:p>
            <a:r>
              <a:rPr lang="zh-CN" altLang="zh-CN" sz="3600" dirty="0"/>
              <a:t>首页模块设计说明</a:t>
            </a:r>
            <a:endParaRPr lang="zh-CN" altLang="en-US" sz="3600" dirty="0"/>
          </a:p>
        </p:txBody>
      </p:sp>
      <p:sp>
        <p:nvSpPr>
          <p:cNvPr id="3" name="内容占位符 2">
            <a:extLst>
              <a:ext uri="{FF2B5EF4-FFF2-40B4-BE49-F238E27FC236}">
                <a16:creationId xmlns:a16="http://schemas.microsoft.com/office/drawing/2014/main" id="{6421012B-4388-443D-B00F-EF1D7440EFC1}"/>
              </a:ext>
            </a:extLst>
          </p:cNvPr>
          <p:cNvSpPr>
            <a:spLocks noGrp="1"/>
          </p:cNvSpPr>
          <p:nvPr>
            <p:ph idx="1"/>
          </p:nvPr>
        </p:nvSpPr>
        <p:spPr>
          <a:xfrm>
            <a:off x="838200" y="903827"/>
            <a:ext cx="10515600" cy="5694936"/>
          </a:xfrm>
        </p:spPr>
        <p:txBody>
          <a:bodyPr>
            <a:normAutofit fontScale="40000" lnSpcReduction="20000"/>
          </a:bodyPr>
          <a:lstStyle/>
          <a:p>
            <a:r>
              <a:rPr lang="en-US" altLang="zh-CN" sz="3500" b="1" dirty="0"/>
              <a:t>3.1</a:t>
            </a:r>
            <a:r>
              <a:rPr lang="zh-CN" altLang="zh-CN" sz="3500" b="1" dirty="0"/>
              <a:t>模块描述</a:t>
            </a:r>
          </a:p>
          <a:p>
            <a:r>
              <a:rPr lang="zh-CN" altLang="zh-CN" sz="3500" dirty="0"/>
              <a:t>登陆模块，用户给用户、管理员登陆用的模块</a:t>
            </a:r>
          </a:p>
          <a:p>
            <a:r>
              <a:rPr lang="zh-CN" altLang="zh-CN" sz="3500" dirty="0"/>
              <a:t>注册用户</a:t>
            </a:r>
          </a:p>
          <a:p>
            <a:r>
              <a:rPr lang="zh-CN" altLang="zh-CN" sz="3500" dirty="0"/>
              <a:t>搜索书籍</a:t>
            </a:r>
          </a:p>
          <a:p>
            <a:r>
              <a:rPr lang="en-US" altLang="zh-CN" sz="3500" b="1" dirty="0"/>
              <a:t>3.2</a:t>
            </a:r>
            <a:r>
              <a:rPr lang="zh-CN" altLang="zh-CN" sz="3500" b="1" dirty="0"/>
              <a:t>功能</a:t>
            </a:r>
          </a:p>
          <a:p>
            <a:r>
              <a:rPr lang="zh-CN" altLang="zh-CN" sz="3500" dirty="0"/>
              <a:t>帮助用户和管理员登陆，识别人群</a:t>
            </a:r>
          </a:p>
          <a:p>
            <a:r>
              <a:rPr lang="zh-CN" altLang="zh-CN" sz="3500" dirty="0"/>
              <a:t>帮助游客成为用户</a:t>
            </a:r>
          </a:p>
          <a:p>
            <a:r>
              <a:rPr lang="zh-CN" altLang="zh-CN" sz="3500" dirty="0"/>
              <a:t>帮助用户搜索他们需要的书籍</a:t>
            </a:r>
          </a:p>
          <a:p>
            <a:r>
              <a:rPr lang="en-US" altLang="zh-CN" sz="3500" b="1" dirty="0"/>
              <a:t>3.3</a:t>
            </a:r>
            <a:r>
              <a:rPr lang="zh-CN" altLang="zh-CN" sz="3500" b="1" dirty="0"/>
              <a:t>性能</a:t>
            </a:r>
          </a:p>
          <a:p>
            <a:r>
              <a:rPr lang="zh-CN" altLang="zh-CN" sz="3500" dirty="0"/>
              <a:t>单条记录更新响应时间≤</a:t>
            </a:r>
            <a:r>
              <a:rPr lang="en-US" altLang="zh-CN" sz="3500" dirty="0"/>
              <a:t>5</a:t>
            </a:r>
            <a:r>
              <a:rPr lang="zh-CN" altLang="zh-CN" sz="3500" dirty="0"/>
              <a:t>秒</a:t>
            </a:r>
          </a:p>
          <a:p>
            <a:r>
              <a:rPr lang="zh-CN" altLang="zh-CN" sz="3500" dirty="0"/>
              <a:t>单条记录查询响应时间≤</a:t>
            </a:r>
            <a:r>
              <a:rPr lang="en-US" altLang="zh-CN" sz="3500" dirty="0"/>
              <a:t>3</a:t>
            </a:r>
            <a:r>
              <a:rPr lang="zh-CN" altLang="zh-CN" sz="3500" dirty="0"/>
              <a:t>秒</a:t>
            </a:r>
          </a:p>
          <a:p>
            <a:r>
              <a:rPr lang="zh-CN" altLang="zh-CN" sz="3500" dirty="0"/>
              <a:t>网页转换响应时间≤</a:t>
            </a:r>
            <a:r>
              <a:rPr lang="en-US" altLang="zh-CN" sz="3500" dirty="0"/>
              <a:t>3</a:t>
            </a:r>
            <a:r>
              <a:rPr lang="zh-CN" altLang="zh-CN" sz="3500" dirty="0"/>
              <a:t>秒</a:t>
            </a:r>
          </a:p>
          <a:p>
            <a:r>
              <a:rPr lang="en-US" altLang="zh-CN" sz="3500" b="1" dirty="0"/>
              <a:t>3.4</a:t>
            </a:r>
            <a:r>
              <a:rPr lang="zh-CN" altLang="zh-CN" sz="3500" b="1" dirty="0"/>
              <a:t>输入项</a:t>
            </a:r>
          </a:p>
          <a:p>
            <a:r>
              <a:rPr lang="zh-CN" altLang="zh-CN" sz="3500" dirty="0"/>
              <a:t>账号，密码：字符 （</a:t>
            </a:r>
            <a:r>
              <a:rPr lang="en-US" altLang="zh-CN" sz="3500" dirty="0"/>
              <a:t>&gt;=5&amp;&amp;&lt;=20</a:t>
            </a:r>
            <a:r>
              <a:rPr lang="zh-CN" altLang="zh-CN" sz="3500" dirty="0"/>
              <a:t>）用于登录</a:t>
            </a:r>
          </a:p>
          <a:p>
            <a:r>
              <a:rPr lang="zh-CN" altLang="zh-CN" sz="3500" dirty="0"/>
              <a:t>邮箱 ，账号 密码（</a:t>
            </a:r>
            <a:r>
              <a:rPr lang="en-US" altLang="zh-CN" sz="3500" dirty="0"/>
              <a:t>&gt;=5&amp;&amp;&lt;=20</a:t>
            </a:r>
            <a:r>
              <a:rPr lang="zh-CN" altLang="zh-CN" sz="3500" dirty="0"/>
              <a:t>）</a:t>
            </a:r>
            <a:r>
              <a:rPr lang="en-US" altLang="zh-CN" sz="3500" dirty="0"/>
              <a:t>,</a:t>
            </a:r>
            <a:r>
              <a:rPr lang="zh-CN" altLang="zh-CN" sz="3500" dirty="0"/>
              <a:t>姓名，出生年月，昵称：用于注册</a:t>
            </a:r>
          </a:p>
          <a:p>
            <a:r>
              <a:rPr lang="zh-CN" altLang="zh-CN" sz="3500" dirty="0"/>
              <a:t>书名：用于搜索</a:t>
            </a:r>
          </a:p>
          <a:p>
            <a:r>
              <a:rPr lang="en-US" altLang="zh-CN" sz="3500" b="1" dirty="0"/>
              <a:t>3.5</a:t>
            </a:r>
            <a:r>
              <a:rPr lang="zh-CN" altLang="zh-CN" sz="3500" b="1" dirty="0"/>
              <a:t>输出项</a:t>
            </a:r>
            <a:endParaRPr lang="zh-CN" altLang="zh-CN" sz="3500" dirty="0"/>
          </a:p>
          <a:p>
            <a:r>
              <a:rPr lang="zh-CN" altLang="zh-CN" sz="3500" dirty="0"/>
              <a:t>登陆成功后可以显示个人信息</a:t>
            </a:r>
          </a:p>
          <a:p>
            <a:r>
              <a:rPr lang="zh-CN" altLang="zh-CN" sz="3500" dirty="0"/>
              <a:t>注册成功以后就可以成为用户，查看书评</a:t>
            </a:r>
          </a:p>
          <a:p>
            <a:r>
              <a:rPr lang="zh-CN" altLang="zh-CN" sz="3500" dirty="0"/>
              <a:t>书本的信息</a:t>
            </a:r>
          </a:p>
          <a:p>
            <a:endParaRPr lang="zh-CN" altLang="en-US" dirty="0"/>
          </a:p>
        </p:txBody>
      </p:sp>
    </p:spTree>
    <p:extLst>
      <p:ext uri="{BB962C8B-B14F-4D97-AF65-F5344CB8AC3E}">
        <p14:creationId xmlns:p14="http://schemas.microsoft.com/office/powerpoint/2010/main" val="2000279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FD1580-CE07-4B70-A80A-BAB0718111C3}"/>
              </a:ext>
            </a:extLst>
          </p:cNvPr>
          <p:cNvSpPr>
            <a:spLocks noGrp="1"/>
          </p:cNvSpPr>
          <p:nvPr>
            <p:ph type="title"/>
          </p:nvPr>
        </p:nvSpPr>
        <p:spPr>
          <a:xfrm>
            <a:off x="838200" y="365126"/>
            <a:ext cx="10515600" cy="586982"/>
          </a:xfrm>
        </p:spPr>
        <p:txBody>
          <a:bodyPr>
            <a:normAutofit fontScale="90000"/>
          </a:bodyPr>
          <a:lstStyle/>
          <a:p>
            <a:r>
              <a:rPr lang="en-US" altLang="zh-CN" dirty="0" err="1"/>
              <a:t>pdl</a:t>
            </a:r>
            <a:endParaRPr lang="zh-CN" altLang="en-US" dirty="0"/>
          </a:p>
        </p:txBody>
      </p:sp>
      <p:sp>
        <p:nvSpPr>
          <p:cNvPr id="4" name="文本框 3">
            <a:extLst>
              <a:ext uri="{FF2B5EF4-FFF2-40B4-BE49-F238E27FC236}">
                <a16:creationId xmlns:a16="http://schemas.microsoft.com/office/drawing/2014/main" id="{BE529BA8-DC0F-42D2-8FA0-5B10C818E601}"/>
              </a:ext>
            </a:extLst>
          </p:cNvPr>
          <p:cNvSpPr txBox="1"/>
          <p:nvPr/>
        </p:nvSpPr>
        <p:spPr>
          <a:xfrm>
            <a:off x="754144" y="1338606"/>
            <a:ext cx="3431357" cy="3693319"/>
          </a:xfrm>
          <a:prstGeom prst="rect">
            <a:avLst/>
          </a:prstGeom>
          <a:noFill/>
        </p:spPr>
        <p:txBody>
          <a:bodyPr wrap="square" rtlCol="0">
            <a:spAutoFit/>
          </a:bodyPr>
          <a:lstStyle/>
          <a:p>
            <a:r>
              <a:rPr lang="zh-CN" altLang="zh-CN"/>
              <a:t>登录： </a:t>
            </a:r>
          </a:p>
          <a:p>
            <a:r>
              <a:rPr lang="en-US" altLang="zh-CN"/>
              <a:t>Input number,password</a:t>
            </a:r>
            <a:r>
              <a:rPr lang="zh-CN" altLang="zh-CN"/>
              <a:t>；</a:t>
            </a:r>
          </a:p>
          <a:p>
            <a:r>
              <a:rPr lang="en-US" altLang="zh-CN"/>
              <a:t>Match=0</a:t>
            </a:r>
            <a:r>
              <a:rPr lang="zh-CN" altLang="zh-CN"/>
              <a:t>；</a:t>
            </a:r>
          </a:p>
          <a:p>
            <a:r>
              <a:rPr lang="en-US" altLang="zh-CN"/>
              <a:t>Do while</a:t>
            </a:r>
            <a:r>
              <a:rPr lang="zh-CN" altLang="zh-CN"/>
              <a:t>账号</a:t>
            </a:r>
            <a:r>
              <a:rPr lang="en-US" altLang="zh-CN"/>
              <a:t>==number</a:t>
            </a:r>
            <a:endParaRPr lang="zh-CN" altLang="zh-CN"/>
          </a:p>
          <a:p>
            <a:r>
              <a:rPr lang="en-US" altLang="zh-CN"/>
              <a:t>	Secret=</a:t>
            </a:r>
            <a:r>
              <a:rPr lang="zh-CN" altLang="zh-CN"/>
              <a:t>密码</a:t>
            </a:r>
          </a:p>
          <a:p>
            <a:r>
              <a:rPr lang="en-US" altLang="zh-CN"/>
              <a:t>End</a:t>
            </a:r>
            <a:r>
              <a:rPr lang="zh-CN" altLang="zh-CN"/>
              <a:t>；</a:t>
            </a:r>
          </a:p>
          <a:p>
            <a:r>
              <a:rPr lang="en-US" altLang="zh-CN"/>
              <a:t>If</a:t>
            </a:r>
            <a:r>
              <a:rPr lang="zh-CN" altLang="zh-CN"/>
              <a:t>（</a:t>
            </a:r>
            <a:r>
              <a:rPr lang="en-US" altLang="zh-CN"/>
              <a:t>password==</a:t>
            </a:r>
            <a:r>
              <a:rPr lang="zh-CN" altLang="zh-CN"/>
              <a:t>密码）</a:t>
            </a:r>
          </a:p>
          <a:p>
            <a:r>
              <a:rPr lang="en-US" altLang="zh-CN"/>
              <a:t>Then Match=1</a:t>
            </a:r>
            <a:r>
              <a:rPr lang="zh-CN" altLang="zh-CN"/>
              <a:t>；</a:t>
            </a:r>
          </a:p>
          <a:p>
            <a:r>
              <a:rPr lang="en-US" altLang="zh-CN"/>
              <a:t>If(match==1)</a:t>
            </a:r>
            <a:endParaRPr lang="zh-CN" altLang="zh-CN"/>
          </a:p>
          <a:p>
            <a:r>
              <a:rPr lang="en-US" altLang="zh-CN"/>
              <a:t>	Then printf”</a:t>
            </a:r>
            <a:r>
              <a:rPr lang="zh-CN" altLang="zh-CN"/>
              <a:t>登陆成功</a:t>
            </a:r>
            <a:r>
              <a:rPr lang="en-US" altLang="zh-CN"/>
              <a:t>”</a:t>
            </a:r>
            <a:r>
              <a:rPr lang="zh-CN" altLang="zh-CN"/>
              <a:t>；</a:t>
            </a:r>
          </a:p>
          <a:p>
            <a:r>
              <a:rPr lang="en-US" altLang="zh-CN"/>
              <a:t>Else</a:t>
            </a:r>
            <a:endParaRPr lang="zh-CN" altLang="zh-CN"/>
          </a:p>
          <a:p>
            <a:r>
              <a:rPr lang="en-US" altLang="zh-CN"/>
              <a:t>	Printf “</a:t>
            </a:r>
            <a:r>
              <a:rPr lang="zh-CN" altLang="zh-CN"/>
              <a:t>账号或者密码错误；</a:t>
            </a:r>
            <a:r>
              <a:rPr lang="en-US" altLang="zh-CN"/>
              <a:t>”</a:t>
            </a:r>
            <a:endParaRPr lang="zh-CN" altLang="zh-CN"/>
          </a:p>
        </p:txBody>
      </p:sp>
      <p:sp>
        <p:nvSpPr>
          <p:cNvPr id="5" name="文本框 4">
            <a:extLst>
              <a:ext uri="{FF2B5EF4-FFF2-40B4-BE49-F238E27FC236}">
                <a16:creationId xmlns:a16="http://schemas.microsoft.com/office/drawing/2014/main" id="{78D003EC-E42F-40C3-8364-A42C67EF8294}"/>
              </a:ext>
            </a:extLst>
          </p:cNvPr>
          <p:cNvSpPr txBox="1"/>
          <p:nvPr/>
        </p:nvSpPr>
        <p:spPr>
          <a:xfrm>
            <a:off x="4515439" y="1338606"/>
            <a:ext cx="3827283" cy="3693319"/>
          </a:xfrm>
          <a:prstGeom prst="rect">
            <a:avLst/>
          </a:prstGeom>
          <a:noFill/>
        </p:spPr>
        <p:txBody>
          <a:bodyPr wrap="square" rtlCol="0">
            <a:spAutoFit/>
          </a:bodyPr>
          <a:lstStyle/>
          <a:p>
            <a:r>
              <a:rPr lang="zh-CN" altLang="zh-CN"/>
              <a:t>注册：</a:t>
            </a:r>
          </a:p>
          <a:p>
            <a:r>
              <a:rPr lang="en-US" altLang="zh-CN"/>
              <a:t>Input e_mail,password,number,name,age</a:t>
            </a:r>
            <a:endParaRPr lang="zh-CN" altLang="zh-CN"/>
          </a:p>
          <a:p>
            <a:r>
              <a:rPr lang="en-US" altLang="zh-CN"/>
              <a:t>Input names</a:t>
            </a:r>
            <a:r>
              <a:rPr lang="zh-CN" altLang="zh-CN"/>
              <a:t>（昵称）；</a:t>
            </a:r>
          </a:p>
          <a:p>
            <a:r>
              <a:rPr lang="en-US" altLang="zh-CN"/>
              <a:t>M=6;</a:t>
            </a:r>
            <a:endParaRPr lang="zh-CN" altLang="zh-CN"/>
          </a:p>
          <a:p>
            <a:r>
              <a:rPr lang="en-US" altLang="zh-CN"/>
              <a:t> </a:t>
            </a:r>
            <a:endParaRPr lang="zh-CN" altLang="zh-CN"/>
          </a:p>
          <a:p>
            <a:r>
              <a:rPr lang="en-US" altLang="zh-CN"/>
              <a:t>Do while </a:t>
            </a:r>
            <a:r>
              <a:rPr lang="zh-CN" altLang="zh-CN"/>
              <a:t>（</a:t>
            </a:r>
            <a:r>
              <a:rPr lang="en-US" altLang="zh-CN"/>
              <a:t>m&gt;0</a:t>
            </a:r>
            <a:r>
              <a:rPr lang="zh-CN" altLang="zh-CN"/>
              <a:t>）</a:t>
            </a:r>
          </a:p>
          <a:p>
            <a:r>
              <a:rPr lang="zh-CN" altLang="zh-CN"/>
              <a:t>输入 第一个数据</a:t>
            </a:r>
            <a:r>
              <a:rPr lang="en-US" altLang="zh-CN"/>
              <a:t>;</a:t>
            </a:r>
            <a:endParaRPr lang="zh-CN" altLang="zh-CN"/>
          </a:p>
          <a:p>
            <a:r>
              <a:rPr lang="en-US" altLang="zh-CN"/>
              <a:t>Then </a:t>
            </a:r>
            <a:r>
              <a:rPr lang="zh-CN" altLang="zh-CN"/>
              <a:t>跳转到下一个数据，并且准备输入</a:t>
            </a:r>
            <a:r>
              <a:rPr lang="en-US" altLang="zh-CN"/>
              <a:t>;</a:t>
            </a:r>
            <a:endParaRPr lang="zh-CN" altLang="zh-CN"/>
          </a:p>
          <a:p>
            <a:r>
              <a:rPr lang="en-US" altLang="zh-CN"/>
              <a:t>Then m--;</a:t>
            </a:r>
            <a:endParaRPr lang="zh-CN" altLang="zh-CN"/>
          </a:p>
          <a:p>
            <a:r>
              <a:rPr lang="en-US" altLang="zh-CN"/>
              <a:t>End</a:t>
            </a:r>
            <a:endParaRPr lang="zh-CN" altLang="zh-CN"/>
          </a:p>
          <a:p>
            <a:r>
              <a:rPr lang="en-US" altLang="zh-CN"/>
              <a:t> </a:t>
            </a:r>
            <a:endParaRPr lang="zh-CN" altLang="zh-CN"/>
          </a:p>
        </p:txBody>
      </p:sp>
      <p:sp>
        <p:nvSpPr>
          <p:cNvPr id="6" name="文本框 5">
            <a:extLst>
              <a:ext uri="{FF2B5EF4-FFF2-40B4-BE49-F238E27FC236}">
                <a16:creationId xmlns:a16="http://schemas.microsoft.com/office/drawing/2014/main" id="{BB82F1E5-3A3C-4B41-A75A-F6AF2C089506}"/>
              </a:ext>
            </a:extLst>
          </p:cNvPr>
          <p:cNvSpPr txBox="1"/>
          <p:nvPr/>
        </p:nvSpPr>
        <p:spPr>
          <a:xfrm>
            <a:off x="8766928" y="1206631"/>
            <a:ext cx="3157979" cy="3416320"/>
          </a:xfrm>
          <a:prstGeom prst="rect">
            <a:avLst/>
          </a:prstGeom>
          <a:noFill/>
        </p:spPr>
        <p:txBody>
          <a:bodyPr wrap="square" rtlCol="0">
            <a:spAutoFit/>
          </a:bodyPr>
          <a:lstStyle/>
          <a:p>
            <a:r>
              <a:rPr lang="zh-CN" altLang="zh-CN"/>
              <a:t>搜索</a:t>
            </a:r>
          </a:p>
          <a:p>
            <a:r>
              <a:rPr lang="en-US" altLang="zh-CN"/>
              <a:t>Input bookname</a:t>
            </a:r>
            <a:r>
              <a:rPr lang="zh-CN" altLang="zh-CN"/>
              <a:t>；</a:t>
            </a:r>
          </a:p>
          <a:p>
            <a:r>
              <a:rPr lang="en-US" altLang="zh-CN"/>
              <a:t>Match=0</a:t>
            </a:r>
            <a:r>
              <a:rPr lang="zh-CN" altLang="zh-CN"/>
              <a:t>；</a:t>
            </a:r>
          </a:p>
          <a:p>
            <a:r>
              <a:rPr lang="en-US" altLang="zh-CN"/>
              <a:t>Do while nextbook</a:t>
            </a:r>
            <a:r>
              <a:rPr lang="zh-CN" altLang="zh-CN"/>
              <a:t>！</a:t>
            </a:r>
            <a:r>
              <a:rPr lang="en-US" altLang="zh-CN"/>
              <a:t>=null</a:t>
            </a:r>
            <a:endParaRPr lang="zh-CN" altLang="zh-CN"/>
          </a:p>
          <a:p>
            <a:r>
              <a:rPr lang="en-US" altLang="zh-CN"/>
              <a:t>If</a:t>
            </a:r>
            <a:r>
              <a:rPr lang="zh-CN" altLang="zh-CN"/>
              <a:t>（书名</a:t>
            </a:r>
            <a:r>
              <a:rPr lang="en-US" altLang="zh-CN"/>
              <a:t>==bookname</a:t>
            </a:r>
            <a:r>
              <a:rPr lang="zh-CN" altLang="zh-CN"/>
              <a:t>）</a:t>
            </a:r>
          </a:p>
          <a:p>
            <a:r>
              <a:rPr lang="en-US" altLang="zh-CN"/>
              <a:t>Then Match=1;</a:t>
            </a:r>
            <a:endParaRPr lang="zh-CN" altLang="zh-CN"/>
          </a:p>
          <a:p>
            <a:r>
              <a:rPr lang="en-US" altLang="zh-CN"/>
              <a:t>Else book=nextbook</a:t>
            </a:r>
            <a:r>
              <a:rPr lang="zh-CN" altLang="zh-CN"/>
              <a:t>；</a:t>
            </a:r>
          </a:p>
          <a:p>
            <a:r>
              <a:rPr lang="en-US" altLang="zh-CN"/>
              <a:t>End</a:t>
            </a:r>
            <a:endParaRPr lang="zh-CN" altLang="zh-CN"/>
          </a:p>
          <a:p>
            <a:r>
              <a:rPr lang="en-US" altLang="zh-CN"/>
              <a:t>If</a:t>
            </a:r>
            <a:r>
              <a:rPr lang="zh-CN" altLang="zh-CN"/>
              <a:t>（</a:t>
            </a:r>
            <a:r>
              <a:rPr lang="en-US" altLang="zh-CN"/>
              <a:t>match==1</a:t>
            </a:r>
            <a:r>
              <a:rPr lang="zh-CN" altLang="zh-CN"/>
              <a:t>）</a:t>
            </a:r>
          </a:p>
          <a:p>
            <a:r>
              <a:rPr lang="en-US" altLang="zh-CN"/>
              <a:t>Then </a:t>
            </a:r>
            <a:r>
              <a:rPr lang="zh-CN" altLang="zh-CN"/>
              <a:t>跳转到书籍的信息</a:t>
            </a:r>
          </a:p>
          <a:p>
            <a:r>
              <a:rPr lang="en-US" altLang="zh-CN"/>
              <a:t>Else</a:t>
            </a:r>
            <a:endParaRPr lang="zh-CN" altLang="zh-CN"/>
          </a:p>
          <a:p>
            <a:r>
              <a:rPr lang="en-US" altLang="zh-CN"/>
              <a:t>Print “</a:t>
            </a:r>
            <a:r>
              <a:rPr lang="zh-CN" altLang="zh-CN"/>
              <a:t>未找到相关书籍</a:t>
            </a:r>
            <a:r>
              <a:rPr lang="en-US" altLang="zh-CN"/>
              <a:t>”</a:t>
            </a:r>
            <a:endParaRPr lang="zh-CN" altLang="zh-CN"/>
          </a:p>
        </p:txBody>
      </p:sp>
    </p:spTree>
    <p:extLst>
      <p:ext uri="{BB962C8B-B14F-4D97-AF65-F5344CB8AC3E}">
        <p14:creationId xmlns:p14="http://schemas.microsoft.com/office/powerpoint/2010/main" val="1321891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FD5B7-F9EF-4E72-BF86-57E5EDA0E82B}"/>
              </a:ext>
            </a:extLst>
          </p:cNvPr>
          <p:cNvSpPr>
            <a:spLocks noGrp="1"/>
          </p:cNvSpPr>
          <p:nvPr>
            <p:ph type="title"/>
          </p:nvPr>
        </p:nvSpPr>
        <p:spPr>
          <a:xfrm>
            <a:off x="838200" y="365126"/>
            <a:ext cx="10515600" cy="455006"/>
          </a:xfrm>
        </p:spPr>
        <p:txBody>
          <a:bodyPr>
            <a:normAutofit fontScale="90000"/>
          </a:bodyPr>
          <a:lstStyle/>
          <a:p>
            <a:r>
              <a:rPr lang="en-US" altLang="zh-CN" dirty="0"/>
              <a:t>Pad</a:t>
            </a:r>
            <a:r>
              <a:rPr lang="zh-CN" altLang="en-US" dirty="0"/>
              <a:t>图</a:t>
            </a:r>
          </a:p>
        </p:txBody>
      </p:sp>
      <p:sp>
        <p:nvSpPr>
          <p:cNvPr id="4" name="Rectangle 2">
            <a:extLst>
              <a:ext uri="{FF2B5EF4-FFF2-40B4-BE49-F238E27FC236}">
                <a16:creationId xmlns:a16="http://schemas.microsoft.com/office/drawing/2014/main" id="{2D9B0464-6E42-4C75-A4D7-16FC0FD56B1F}"/>
              </a:ext>
            </a:extLst>
          </p:cNvPr>
          <p:cNvSpPr>
            <a:spLocks noChangeArrowheads="1"/>
          </p:cNvSpPr>
          <p:nvPr/>
        </p:nvSpPr>
        <p:spPr bwMode="auto">
          <a:xfrm>
            <a:off x="3186260" y="697583"/>
            <a:ext cx="11376182" cy="4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FF605132-DC50-4E63-8AF4-9906D09B5178}"/>
              </a:ext>
            </a:extLst>
          </p:cNvPr>
          <p:cNvGraphicFramePr>
            <a:graphicFrameLocks noChangeAspect="1"/>
          </p:cNvGraphicFramePr>
          <p:nvPr>
            <p:extLst>
              <p:ext uri="{D42A27DB-BD31-4B8C-83A1-F6EECF244321}">
                <p14:modId xmlns:p14="http://schemas.microsoft.com/office/powerpoint/2010/main" val="4234099100"/>
              </p:ext>
            </p:extLst>
          </p:nvPr>
        </p:nvGraphicFramePr>
        <p:xfrm>
          <a:off x="3186260" y="697584"/>
          <a:ext cx="4920791" cy="6036191"/>
        </p:xfrm>
        <a:graphic>
          <a:graphicData uri="http://schemas.openxmlformats.org/presentationml/2006/ole">
            <mc:AlternateContent xmlns:mc="http://schemas.openxmlformats.org/markup-compatibility/2006">
              <mc:Choice xmlns:v="urn:schemas-microsoft-com:vml" Requires="v">
                <p:oleObj spid="_x0000_s9221" name="Visio" r:id="rId3" imgW="6126480" imgH="7520916" progId="Visio.Drawing.15">
                  <p:embed/>
                </p:oleObj>
              </mc:Choice>
              <mc:Fallback>
                <p:oleObj name="Visio" r:id="rId3" imgW="6126480" imgH="752091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260" y="697584"/>
                        <a:ext cx="4920791" cy="6036191"/>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25E744E0-A543-4626-91C0-D1C99C595903}"/>
              </a:ext>
            </a:extLst>
          </p:cNvPr>
          <p:cNvGraphicFramePr>
            <a:graphicFrameLocks noChangeAspect="1"/>
          </p:cNvGraphicFramePr>
          <p:nvPr>
            <p:extLst>
              <p:ext uri="{D42A27DB-BD31-4B8C-83A1-F6EECF244321}">
                <p14:modId xmlns:p14="http://schemas.microsoft.com/office/powerpoint/2010/main" val="3535697532"/>
              </p:ext>
            </p:extLst>
          </p:nvPr>
        </p:nvGraphicFramePr>
        <p:xfrm>
          <a:off x="9747315" y="245412"/>
          <a:ext cx="998538" cy="6367176"/>
        </p:xfrm>
        <a:graphic>
          <a:graphicData uri="http://schemas.openxmlformats.org/presentationml/2006/ole">
            <mc:AlternateContent xmlns:mc="http://schemas.openxmlformats.org/markup-compatibility/2006">
              <mc:Choice xmlns:v="urn:schemas-microsoft-com:vml" Requires="v">
                <p:oleObj spid="_x0000_s9222" name="Visio" r:id="rId5" imgW="998185" imgH="8412527" progId="Visio.Drawing.15">
                  <p:embed/>
                </p:oleObj>
              </mc:Choice>
              <mc:Fallback>
                <p:oleObj name="Visio" r:id="rId5" imgW="998185" imgH="8412527" progId="Visio.Drawing.15">
                  <p:embed/>
                  <p:pic>
                    <p:nvPicPr>
                      <p:cNvPr id="5" name="对象 4">
                        <a:extLst>
                          <a:ext uri="{FF2B5EF4-FFF2-40B4-BE49-F238E27FC236}">
                            <a16:creationId xmlns:a16="http://schemas.microsoft.com/office/drawing/2014/main" id="{CD74C0B0-6EDA-4654-AA8A-1737999EB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47315" y="245412"/>
                        <a:ext cx="998538" cy="6367176"/>
                      </a:xfrm>
                      <a:prstGeom prst="rect">
                        <a:avLst/>
                      </a:prstGeom>
                      <a:noFill/>
                    </p:spPr>
                  </p:pic>
                </p:oleObj>
              </mc:Fallback>
            </mc:AlternateContent>
          </a:graphicData>
        </a:graphic>
      </p:graphicFrame>
    </p:spTree>
    <p:extLst>
      <p:ext uri="{BB962C8B-B14F-4D97-AF65-F5344CB8AC3E}">
        <p14:creationId xmlns:p14="http://schemas.microsoft.com/office/powerpoint/2010/main" val="118631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0" y="-43543"/>
            <a:ext cx="9450710" cy="6907044"/>
          </a:xfrm>
          <a:custGeom>
            <a:avLst/>
            <a:gdLst>
              <a:gd name="connsiteX0" fmla="*/ 9450710 w 9450710"/>
              <a:gd name="connsiteY0" fmla="*/ 0 h 6907044"/>
              <a:gd name="connsiteX1" fmla="*/ 7020643 w 9450710"/>
              <a:gd name="connsiteY1" fmla="*/ 3483429 h 6907044"/>
              <a:gd name="connsiteX2" fmla="*/ 8945125 w 9450710"/>
              <a:gd name="connsiteY2" fmla="*/ 6894286 h 6907044"/>
              <a:gd name="connsiteX3" fmla="*/ 0 w 9450710"/>
              <a:gd name="connsiteY3" fmla="*/ 6907044 h 6907044"/>
              <a:gd name="connsiteX4" fmla="*/ 0 w 9450710"/>
              <a:gd name="connsiteY4" fmla="*/ 25682 h 6907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0710" h="6907044">
                <a:moveTo>
                  <a:pt x="9450710" y="0"/>
                </a:moveTo>
                <a:cubicBezTo>
                  <a:pt x="9274027" y="1064380"/>
                  <a:pt x="7104906" y="2334381"/>
                  <a:pt x="7020643" y="3483429"/>
                </a:cubicBezTo>
                <a:cubicBezTo>
                  <a:pt x="6936379" y="4632477"/>
                  <a:pt x="8262858" y="6028268"/>
                  <a:pt x="8945125" y="6894286"/>
                </a:cubicBezTo>
                <a:lnTo>
                  <a:pt x="0" y="6907044"/>
                </a:lnTo>
                <a:lnTo>
                  <a:pt x="0" y="25682"/>
                </a:ln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8043879" y="3447941"/>
            <a:ext cx="3626662" cy="584775"/>
          </a:xfrm>
          <a:prstGeom prst="rect">
            <a:avLst/>
          </a:prstGeom>
          <a:noFill/>
        </p:spPr>
        <p:txBody>
          <a:bodyPr wrap="square" rtlCol="0">
            <a:spAutoFit/>
          </a:bodyPr>
          <a:lstStyle/>
          <a:p>
            <a:pPr algn="just"/>
            <a:r>
              <a:rPr lang="en-US" altLang="zh-CN" sz="1600" dirty="0">
                <a:solidFill>
                  <a:schemeClr val="bg1"/>
                </a:solidFill>
              </a:rPr>
              <a:t>The quick brown fox jumps over the lazy dog. </a:t>
            </a:r>
          </a:p>
        </p:txBody>
      </p:sp>
      <p:sp>
        <p:nvSpPr>
          <p:cNvPr id="35" name="矩形 34"/>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01</a:t>
            </a:r>
          </a:p>
        </p:txBody>
      </p:sp>
      <p:sp>
        <p:nvSpPr>
          <p:cNvPr id="37" name="文本框 36"/>
          <p:cNvSpPr txBox="1"/>
          <p:nvPr/>
        </p:nvSpPr>
        <p:spPr>
          <a:xfrm>
            <a:off x="1387677" y="241629"/>
            <a:ext cx="5136482" cy="523220"/>
          </a:xfrm>
          <a:prstGeom prst="rect">
            <a:avLst/>
          </a:prstGeom>
          <a:noFill/>
        </p:spPr>
        <p:txBody>
          <a:bodyPr wrap="square" rtlCol="0">
            <a:spAutoFit/>
          </a:bodyPr>
          <a:lstStyle/>
          <a:p>
            <a:r>
              <a:rPr lang="zh-CN" altLang="zh-CN" sz="2800" dirty="0">
                <a:latin typeface="黑体" panose="02010609060101010101" pitchFamily="49" charset="-122"/>
                <a:ea typeface="黑体" panose="02010609060101010101" pitchFamily="49" charset="-122"/>
              </a:rPr>
              <a:t>定义</a:t>
            </a:r>
            <a:endParaRPr lang="zh-CN" altLang="en-US" sz="2800" dirty="0">
              <a:latin typeface="黑体" panose="02010609060101010101" pitchFamily="49" charset="-122"/>
              <a:ea typeface="黑体" panose="02010609060101010101" pitchFamily="49" charset="-122"/>
            </a:endParaRPr>
          </a:p>
        </p:txBody>
      </p:sp>
      <p:grpSp>
        <p:nvGrpSpPr>
          <p:cNvPr id="38" name="组合 37"/>
          <p:cNvGrpSpPr/>
          <p:nvPr/>
        </p:nvGrpSpPr>
        <p:grpSpPr>
          <a:xfrm rot="17100000">
            <a:off x="175953" y="261388"/>
            <a:ext cx="481872" cy="469661"/>
            <a:chOff x="1032060" y="5022216"/>
            <a:chExt cx="753746" cy="734645"/>
          </a:xfrm>
        </p:grpSpPr>
        <p:sp>
          <p:nvSpPr>
            <p:cNvPr id="39" name="等腰三角形 38"/>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表格 1">
            <a:extLst>
              <a:ext uri="{FF2B5EF4-FFF2-40B4-BE49-F238E27FC236}">
                <a16:creationId xmlns:a16="http://schemas.microsoft.com/office/drawing/2014/main" id="{D42610BA-C183-40A7-9BF6-CFB843974B80}"/>
              </a:ext>
            </a:extLst>
          </p:cNvPr>
          <p:cNvGraphicFramePr>
            <a:graphicFrameLocks noGrp="1"/>
          </p:cNvGraphicFramePr>
          <p:nvPr>
            <p:extLst>
              <p:ext uri="{D42A27DB-BD31-4B8C-83A1-F6EECF244321}">
                <p14:modId xmlns:p14="http://schemas.microsoft.com/office/powerpoint/2010/main" val="3186695267"/>
              </p:ext>
            </p:extLst>
          </p:nvPr>
        </p:nvGraphicFramePr>
        <p:xfrm>
          <a:off x="352859" y="826404"/>
          <a:ext cx="11038788" cy="5303520"/>
        </p:xfrm>
        <a:graphic>
          <a:graphicData uri="http://schemas.openxmlformats.org/drawingml/2006/table">
            <a:tbl>
              <a:tblPr firstRow="1" bandRow="1">
                <a:tableStyleId>{5C22544A-7EE6-4342-B048-85BDC9FD1C3A}</a:tableStyleId>
              </a:tblPr>
              <a:tblGrid>
                <a:gridCol w="3210473">
                  <a:extLst>
                    <a:ext uri="{9D8B030D-6E8A-4147-A177-3AD203B41FA5}">
                      <a16:colId xmlns:a16="http://schemas.microsoft.com/office/drawing/2014/main" val="1735463029"/>
                    </a:ext>
                  </a:extLst>
                </a:gridCol>
                <a:gridCol w="7828315">
                  <a:extLst>
                    <a:ext uri="{9D8B030D-6E8A-4147-A177-3AD203B41FA5}">
                      <a16:colId xmlns:a16="http://schemas.microsoft.com/office/drawing/2014/main" val="4179235986"/>
                    </a:ext>
                  </a:extLst>
                </a:gridCol>
              </a:tblGrid>
              <a:tr h="1568271">
                <a:tc>
                  <a:txBody>
                    <a:bodyPr/>
                    <a:lstStyle/>
                    <a:p>
                      <a:pPr algn="ctr"/>
                      <a:r>
                        <a:rPr lang="en-US" altLang="zh-CN" sz="1800" b="0" kern="1200" dirty="0">
                          <a:solidFill>
                            <a:schemeClr val="tx1"/>
                          </a:solidFill>
                          <a:effectLst/>
                          <a:latin typeface="+mn-lt"/>
                          <a:ea typeface="+mn-ea"/>
                          <a:cs typeface="+mn-cs"/>
                        </a:rPr>
                        <a:t> </a:t>
                      </a:r>
                      <a:endParaRPr lang="zh-CN" altLang="zh-CN" sz="1800" b="0" kern="1200" dirty="0">
                        <a:solidFill>
                          <a:schemeClr val="tx1"/>
                        </a:solidFill>
                        <a:effectLst/>
                        <a:latin typeface="+mn-lt"/>
                        <a:ea typeface="+mn-ea"/>
                        <a:cs typeface="+mn-cs"/>
                      </a:endParaRPr>
                    </a:p>
                    <a:p>
                      <a:pPr algn="ctr"/>
                      <a:endParaRPr lang="en-US" altLang="zh-CN" sz="1800" b="0" kern="1200" dirty="0">
                        <a:solidFill>
                          <a:schemeClr val="tx1"/>
                        </a:solidFill>
                        <a:effectLst/>
                        <a:latin typeface="+mn-lt"/>
                        <a:ea typeface="+mn-ea"/>
                        <a:cs typeface="+mn-cs"/>
                      </a:endParaRPr>
                    </a:p>
                    <a:p>
                      <a:pPr algn="ctr"/>
                      <a:r>
                        <a:rPr lang="en-US" altLang="zh-CN" sz="1800" b="1" kern="1200" dirty="0">
                          <a:solidFill>
                            <a:schemeClr val="lt1"/>
                          </a:solidFill>
                          <a:effectLst/>
                          <a:latin typeface="+mn-lt"/>
                          <a:ea typeface="+mn-ea"/>
                          <a:cs typeface="+mn-cs"/>
                        </a:rPr>
                        <a:t>MySQL</a:t>
                      </a:r>
                      <a:endParaRPr lang="zh-CN" altLang="en-US"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是一个关系型数据库管理系统，由瑞典</a:t>
                      </a:r>
                      <a:r>
                        <a:rPr lang="en-US" altLang="zh-CN" sz="1800" b="1" kern="1200" dirty="0">
                          <a:solidFill>
                            <a:schemeClr val="lt1"/>
                          </a:solidFill>
                          <a:effectLst/>
                          <a:latin typeface="+mn-lt"/>
                          <a:ea typeface="+mn-ea"/>
                          <a:cs typeface="+mn-cs"/>
                        </a:rPr>
                        <a:t>MySQL AB </a:t>
                      </a:r>
                      <a:r>
                        <a:rPr lang="zh-CN" altLang="zh-CN" sz="1800" b="1" kern="1200" dirty="0">
                          <a:solidFill>
                            <a:schemeClr val="lt1"/>
                          </a:solidFill>
                          <a:effectLst/>
                          <a:latin typeface="+mn-lt"/>
                          <a:ea typeface="+mn-ea"/>
                          <a:cs typeface="+mn-cs"/>
                        </a:rPr>
                        <a:t>公司开发，目前属于</a:t>
                      </a:r>
                      <a:r>
                        <a:rPr lang="en-US" altLang="zh-CN" sz="1800" b="1" kern="1200" dirty="0">
                          <a:solidFill>
                            <a:schemeClr val="lt1"/>
                          </a:solidFill>
                          <a:effectLst/>
                          <a:latin typeface="+mn-lt"/>
                          <a:ea typeface="+mn-ea"/>
                          <a:cs typeface="+mn-cs"/>
                        </a:rPr>
                        <a:t> Oracle </a:t>
                      </a:r>
                      <a:r>
                        <a:rPr lang="zh-CN" altLang="zh-CN" sz="1800" b="1" kern="1200" dirty="0">
                          <a:solidFill>
                            <a:schemeClr val="lt1"/>
                          </a:solidFill>
                          <a:effectLst/>
                          <a:latin typeface="+mn-lt"/>
                          <a:ea typeface="+mn-ea"/>
                          <a:cs typeface="+mn-cs"/>
                        </a:rPr>
                        <a:t>旗下产品。</a:t>
                      </a:r>
                      <a:r>
                        <a:rPr lang="en-US" altLang="zh-CN" sz="1800" b="1" kern="1200" dirty="0">
                          <a:solidFill>
                            <a:schemeClr val="lt1"/>
                          </a:solidFill>
                          <a:effectLst/>
                          <a:latin typeface="+mn-lt"/>
                          <a:ea typeface="+mn-ea"/>
                          <a:cs typeface="+mn-cs"/>
                        </a:rPr>
                        <a:t>MySQL </a:t>
                      </a:r>
                      <a:r>
                        <a:rPr lang="zh-CN" altLang="zh-CN" sz="1800" b="1" kern="1200" dirty="0">
                          <a:solidFill>
                            <a:schemeClr val="lt1"/>
                          </a:solidFill>
                          <a:effectLst/>
                          <a:latin typeface="+mn-lt"/>
                          <a:ea typeface="+mn-ea"/>
                          <a:cs typeface="+mn-cs"/>
                        </a:rPr>
                        <a:t>是最流行的关系型数据库管理系统之一，在</a:t>
                      </a:r>
                      <a:r>
                        <a:rPr lang="en-US" altLang="zh-CN" sz="1800" b="1" kern="1200" dirty="0">
                          <a:solidFill>
                            <a:schemeClr val="lt1"/>
                          </a:solidFill>
                          <a:effectLst/>
                          <a:latin typeface="+mn-lt"/>
                          <a:ea typeface="+mn-ea"/>
                          <a:cs typeface="+mn-cs"/>
                        </a:rPr>
                        <a:t> WEB </a:t>
                      </a:r>
                      <a:r>
                        <a:rPr lang="zh-CN" altLang="zh-CN" sz="1800" b="1" kern="1200" dirty="0">
                          <a:solidFill>
                            <a:schemeClr val="lt1"/>
                          </a:solidFill>
                          <a:effectLst/>
                          <a:latin typeface="+mn-lt"/>
                          <a:ea typeface="+mn-ea"/>
                          <a:cs typeface="+mn-cs"/>
                        </a:rPr>
                        <a:t>应用方面，</a:t>
                      </a:r>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是最好的 </a:t>
                      </a:r>
                      <a:r>
                        <a:rPr lang="en-US" altLang="zh-CN" sz="1800" b="1" kern="1200" dirty="0">
                          <a:solidFill>
                            <a:schemeClr val="lt1"/>
                          </a:solidFill>
                          <a:effectLst/>
                          <a:latin typeface="+mn-lt"/>
                          <a:ea typeface="+mn-ea"/>
                          <a:cs typeface="+mn-cs"/>
                        </a:rPr>
                        <a:t>RDBMS (Relational Database Management System</a:t>
                      </a:r>
                      <a:r>
                        <a:rPr lang="zh-CN" altLang="zh-CN" sz="1800" b="1" kern="1200" dirty="0">
                          <a:solidFill>
                            <a:schemeClr val="lt1"/>
                          </a:solidFill>
                          <a:effectLst/>
                          <a:latin typeface="+mn-lt"/>
                          <a:ea typeface="+mn-ea"/>
                          <a:cs typeface="+mn-cs"/>
                        </a:rPr>
                        <a:t>，关系数据库管理系统</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应用软件。</a:t>
                      </a:r>
                    </a:p>
                    <a:p>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是一种关系数据库管理系统，关系数据库将数据保存在不同的表中，而不是将所有数据放在一个大仓库内，这样就增加了速度并提高了灵活性。</a:t>
                      </a:r>
                    </a:p>
                    <a:p>
                      <a:r>
                        <a:rPr lang="en-US" altLang="zh-CN" sz="1800" b="1" kern="1200" dirty="0">
                          <a:solidFill>
                            <a:schemeClr val="lt1"/>
                          </a:solidFill>
                          <a:effectLst/>
                          <a:latin typeface="+mn-lt"/>
                          <a:ea typeface="+mn-ea"/>
                          <a:cs typeface="+mn-cs"/>
                        </a:rPr>
                        <a:t>MySQL</a:t>
                      </a:r>
                      <a:r>
                        <a:rPr lang="zh-CN" altLang="zh-CN" sz="1800" b="1" kern="1200" dirty="0">
                          <a:solidFill>
                            <a:schemeClr val="lt1"/>
                          </a:solidFill>
                          <a:effectLst/>
                          <a:latin typeface="+mn-lt"/>
                          <a:ea typeface="+mn-ea"/>
                          <a:cs typeface="+mn-cs"/>
                        </a:rPr>
                        <a:t>所使用的</a:t>
                      </a:r>
                      <a:r>
                        <a:rPr lang="en-US" altLang="zh-CN" sz="1800" b="1" kern="1200" dirty="0">
                          <a:solidFill>
                            <a:schemeClr val="lt1"/>
                          </a:solidFill>
                          <a:effectLst/>
                          <a:latin typeface="+mn-lt"/>
                          <a:ea typeface="+mn-ea"/>
                          <a:cs typeface="+mn-cs"/>
                        </a:rPr>
                        <a:t> SQL </a:t>
                      </a:r>
                      <a:r>
                        <a:rPr lang="zh-CN" altLang="zh-CN" sz="1800" b="1" kern="1200" dirty="0">
                          <a:solidFill>
                            <a:schemeClr val="lt1"/>
                          </a:solidFill>
                          <a:effectLst/>
                          <a:latin typeface="+mn-lt"/>
                          <a:ea typeface="+mn-ea"/>
                          <a:cs typeface="+mn-cs"/>
                        </a:rPr>
                        <a:t>语言是用于访问数据库的最常用标准化语言。</a:t>
                      </a:r>
                      <a:r>
                        <a:rPr lang="en-US" altLang="zh-CN" sz="1800" b="1" kern="1200" dirty="0">
                          <a:solidFill>
                            <a:schemeClr val="lt1"/>
                          </a:solidFill>
                          <a:effectLst/>
                          <a:latin typeface="+mn-lt"/>
                          <a:ea typeface="+mn-ea"/>
                          <a:cs typeface="+mn-cs"/>
                        </a:rPr>
                        <a:t>MySQL </a:t>
                      </a:r>
                      <a:r>
                        <a:rPr lang="zh-CN" altLang="zh-CN" sz="1800" b="1" kern="1200" dirty="0">
                          <a:solidFill>
                            <a:schemeClr val="lt1"/>
                          </a:solidFill>
                          <a:effectLst/>
                          <a:latin typeface="+mn-lt"/>
                          <a:ea typeface="+mn-ea"/>
                          <a:cs typeface="+mn-cs"/>
                        </a:rPr>
                        <a:t>软件采用了双授权政策，分为社区版和商业版，由于其体积小、速度快、总体拥有成本低，尤其是开放源码这一特点，一般中小型网站的开发都选择</a:t>
                      </a:r>
                      <a:r>
                        <a:rPr lang="en-US" altLang="zh-CN" sz="1800" b="1" kern="1200" dirty="0">
                          <a:solidFill>
                            <a:schemeClr val="lt1"/>
                          </a:solidFill>
                          <a:effectLst/>
                          <a:latin typeface="+mn-lt"/>
                          <a:ea typeface="+mn-ea"/>
                          <a:cs typeface="+mn-cs"/>
                        </a:rPr>
                        <a:t> MySQL </a:t>
                      </a:r>
                      <a:r>
                        <a:rPr lang="zh-CN" altLang="zh-CN" sz="1800" b="1" kern="1200" dirty="0">
                          <a:solidFill>
                            <a:schemeClr val="lt1"/>
                          </a:solidFill>
                          <a:effectLst/>
                          <a:latin typeface="+mn-lt"/>
                          <a:ea typeface="+mn-ea"/>
                          <a:cs typeface="+mn-cs"/>
                        </a:rPr>
                        <a:t>作为网站数据库。软件</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“高级用户”可以使用它来构建软件应用程序。</a:t>
                      </a:r>
                      <a:endParaRPr lang="zh-CN" sz="1050" b="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2829114"/>
                  </a:ext>
                </a:extLst>
              </a:tr>
              <a:tr h="1410696">
                <a:tc>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en-US" altLang="zh-CN" sz="1800" kern="1200" dirty="0">
                          <a:solidFill>
                            <a:schemeClr val="dk1"/>
                          </a:solidFill>
                          <a:effectLst/>
                          <a:latin typeface="+mn-lt"/>
                          <a:ea typeface="+mn-ea"/>
                          <a:cs typeface="+mn-cs"/>
                        </a:rPr>
                        <a:t>PHP</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（外文名</a:t>
                      </a:r>
                      <a:r>
                        <a:rPr lang="en-US" altLang="zh-CN" sz="1800" kern="1200" dirty="0">
                          <a:solidFill>
                            <a:schemeClr val="dk1"/>
                          </a:solidFill>
                          <a:effectLst/>
                          <a:latin typeface="+mn-lt"/>
                          <a:ea typeface="+mn-ea"/>
                          <a:cs typeface="+mn-cs"/>
                        </a:rPr>
                        <a:t>:PHP: Hypertext Preprocessor</a:t>
                      </a:r>
                      <a:r>
                        <a:rPr lang="zh-CN" altLang="zh-CN" sz="1800" kern="1200" dirty="0">
                          <a:solidFill>
                            <a:schemeClr val="dk1"/>
                          </a:solidFill>
                          <a:effectLst/>
                          <a:latin typeface="+mn-lt"/>
                          <a:ea typeface="+mn-ea"/>
                          <a:cs typeface="+mn-cs"/>
                        </a:rPr>
                        <a:t>，中文名：“超文本预处理器”）是一种通用开源脚本语言。语法吸收了</a:t>
                      </a:r>
                      <a:r>
                        <a:rPr lang="en-US" altLang="zh-CN" sz="1800" kern="1200" dirty="0">
                          <a:solidFill>
                            <a:schemeClr val="dk1"/>
                          </a:solidFill>
                          <a:effectLst/>
                          <a:latin typeface="+mn-lt"/>
                          <a:ea typeface="+mn-ea"/>
                          <a:cs typeface="+mn-cs"/>
                        </a:rPr>
                        <a:t>C</a:t>
                      </a:r>
                      <a:r>
                        <a:rPr lang="zh-CN" altLang="zh-CN" sz="1800" kern="1200" dirty="0">
                          <a:solidFill>
                            <a:schemeClr val="dk1"/>
                          </a:solidFill>
                          <a:effectLst/>
                          <a:latin typeface="+mn-lt"/>
                          <a:ea typeface="+mn-ea"/>
                          <a:cs typeface="+mn-cs"/>
                        </a:rPr>
                        <a:t>语言、</a:t>
                      </a:r>
                      <a:r>
                        <a:rPr lang="en-US" altLang="zh-CN" sz="1800" kern="1200" dirty="0">
                          <a:solidFill>
                            <a:schemeClr val="dk1"/>
                          </a:solidFill>
                          <a:effectLst/>
                          <a:latin typeface="+mn-lt"/>
                          <a:ea typeface="+mn-ea"/>
                          <a:cs typeface="+mn-cs"/>
                        </a:rPr>
                        <a:t>Java</a:t>
                      </a:r>
                      <a:r>
                        <a:rPr lang="zh-CN" altLang="zh-CN" sz="1800" kern="1200" dirty="0">
                          <a:solidFill>
                            <a:schemeClr val="dk1"/>
                          </a:solidFill>
                          <a:effectLst/>
                          <a:latin typeface="+mn-lt"/>
                          <a:ea typeface="+mn-ea"/>
                          <a:cs typeface="+mn-cs"/>
                        </a:rPr>
                        <a:t>和</a:t>
                      </a:r>
                      <a:r>
                        <a:rPr lang="en-US" altLang="zh-CN" sz="1800" kern="1200" dirty="0">
                          <a:solidFill>
                            <a:schemeClr val="dk1"/>
                          </a:solidFill>
                          <a:effectLst/>
                          <a:latin typeface="+mn-lt"/>
                          <a:ea typeface="+mn-ea"/>
                          <a:cs typeface="+mn-cs"/>
                        </a:rPr>
                        <a:t>Perl</a:t>
                      </a:r>
                      <a:r>
                        <a:rPr lang="zh-CN" altLang="zh-CN" sz="1800" kern="1200" dirty="0">
                          <a:solidFill>
                            <a:schemeClr val="dk1"/>
                          </a:solidFill>
                          <a:effectLst/>
                          <a:latin typeface="+mn-lt"/>
                          <a:ea typeface="+mn-ea"/>
                          <a:cs typeface="+mn-cs"/>
                        </a:rPr>
                        <a:t>的特点，利于学习，使用广泛，主要适用于</a:t>
                      </a:r>
                      <a:r>
                        <a:rPr lang="en-US" altLang="zh-CN" sz="1800" kern="1200" dirty="0">
                          <a:solidFill>
                            <a:schemeClr val="dk1"/>
                          </a:solidFill>
                          <a:effectLst/>
                          <a:latin typeface="+mn-lt"/>
                          <a:ea typeface="+mn-ea"/>
                          <a:cs typeface="+mn-cs"/>
                        </a:rPr>
                        <a:t>Web</a:t>
                      </a:r>
                      <a:r>
                        <a:rPr lang="zh-CN" altLang="zh-CN" sz="1800" kern="1200" dirty="0">
                          <a:solidFill>
                            <a:schemeClr val="dk1"/>
                          </a:solidFill>
                          <a:effectLst/>
                          <a:latin typeface="+mn-lt"/>
                          <a:ea typeface="+mn-ea"/>
                          <a:cs typeface="+mn-cs"/>
                        </a:rPr>
                        <a:t>开发领域。</a:t>
                      </a:r>
                      <a:r>
                        <a:rPr lang="en-US" altLang="zh-CN" sz="1800" kern="1200" dirty="0">
                          <a:solidFill>
                            <a:schemeClr val="dk1"/>
                          </a:solidFill>
                          <a:effectLst/>
                          <a:latin typeface="+mn-lt"/>
                          <a:ea typeface="+mn-ea"/>
                          <a:cs typeface="+mn-cs"/>
                        </a:rPr>
                        <a:t>PHP </a:t>
                      </a:r>
                      <a:r>
                        <a:rPr lang="zh-CN" altLang="zh-CN" sz="1800" kern="1200" dirty="0">
                          <a:solidFill>
                            <a:schemeClr val="dk1"/>
                          </a:solidFill>
                          <a:effectLst/>
                          <a:latin typeface="+mn-lt"/>
                          <a:ea typeface="+mn-ea"/>
                          <a:cs typeface="+mn-cs"/>
                        </a:rPr>
                        <a:t>独特的语法混合了</a:t>
                      </a:r>
                      <a:r>
                        <a:rPr lang="en-US" altLang="zh-CN" sz="1800" kern="1200" dirty="0">
                          <a:solidFill>
                            <a:schemeClr val="dk1"/>
                          </a:solidFill>
                          <a:effectLst/>
                          <a:latin typeface="+mn-lt"/>
                          <a:ea typeface="+mn-ea"/>
                          <a:cs typeface="+mn-cs"/>
                        </a:rPr>
                        <a:t>C</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Java</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Perl</a:t>
                      </a:r>
                      <a:r>
                        <a:rPr lang="zh-CN" altLang="zh-CN" sz="1800" kern="1200" dirty="0">
                          <a:solidFill>
                            <a:schemeClr val="dk1"/>
                          </a:solidFill>
                          <a:effectLst/>
                          <a:latin typeface="+mn-lt"/>
                          <a:ea typeface="+mn-ea"/>
                          <a:cs typeface="+mn-cs"/>
                        </a:rPr>
                        <a:t>以及</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自创的语法。它可以比</a:t>
                      </a:r>
                      <a:r>
                        <a:rPr lang="en-US" altLang="zh-CN" sz="1800" kern="1200" dirty="0">
                          <a:solidFill>
                            <a:schemeClr val="dk1"/>
                          </a:solidFill>
                          <a:effectLst/>
                          <a:latin typeface="+mn-lt"/>
                          <a:ea typeface="+mn-ea"/>
                          <a:cs typeface="+mn-cs"/>
                        </a:rPr>
                        <a:t>CGI</a:t>
                      </a:r>
                      <a:r>
                        <a:rPr lang="zh-CN" altLang="zh-CN" sz="1800" kern="1200" dirty="0">
                          <a:solidFill>
                            <a:schemeClr val="dk1"/>
                          </a:solidFill>
                          <a:effectLst/>
                          <a:latin typeface="+mn-lt"/>
                          <a:ea typeface="+mn-ea"/>
                          <a:cs typeface="+mn-cs"/>
                        </a:rPr>
                        <a:t>或者</a:t>
                      </a:r>
                      <a:r>
                        <a:rPr lang="en-US" altLang="zh-CN" sz="1800" kern="1200" dirty="0">
                          <a:solidFill>
                            <a:schemeClr val="dk1"/>
                          </a:solidFill>
                          <a:effectLst/>
                          <a:latin typeface="+mn-lt"/>
                          <a:ea typeface="+mn-ea"/>
                          <a:cs typeface="+mn-cs"/>
                        </a:rPr>
                        <a:t>Perl</a:t>
                      </a:r>
                      <a:r>
                        <a:rPr lang="zh-CN" altLang="zh-CN" sz="1800" kern="1200" dirty="0">
                          <a:solidFill>
                            <a:schemeClr val="dk1"/>
                          </a:solidFill>
                          <a:effectLst/>
                          <a:latin typeface="+mn-lt"/>
                          <a:ea typeface="+mn-ea"/>
                          <a:cs typeface="+mn-cs"/>
                        </a:rPr>
                        <a:t>更快速地执行动态网页。用</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做出的动态页面与其他的编程语言相比，</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是将程序嵌入到</a:t>
                      </a:r>
                      <a:r>
                        <a:rPr lang="en-US" altLang="zh-CN" sz="1800" kern="1200" dirty="0">
                          <a:solidFill>
                            <a:schemeClr val="dk1"/>
                          </a:solidFill>
                          <a:effectLst/>
                          <a:latin typeface="+mn-lt"/>
                          <a:ea typeface="+mn-ea"/>
                          <a:cs typeface="+mn-cs"/>
                        </a:rPr>
                        <a:t>HTML</a:t>
                      </a:r>
                      <a:r>
                        <a:rPr lang="zh-CN" altLang="zh-CN" sz="1800" kern="1200" dirty="0">
                          <a:solidFill>
                            <a:schemeClr val="dk1"/>
                          </a:solidFill>
                          <a:effectLst/>
                          <a:latin typeface="+mn-lt"/>
                          <a:ea typeface="+mn-ea"/>
                          <a:cs typeface="+mn-cs"/>
                        </a:rPr>
                        <a:t>（标准通用标记语言下的一个应用）文档中去执行，执行效率比完全生成</a:t>
                      </a:r>
                      <a:r>
                        <a:rPr lang="en-US" altLang="zh-CN" sz="1800" kern="1200" dirty="0">
                          <a:solidFill>
                            <a:schemeClr val="dk1"/>
                          </a:solidFill>
                          <a:effectLst/>
                          <a:latin typeface="+mn-lt"/>
                          <a:ea typeface="+mn-ea"/>
                          <a:cs typeface="+mn-cs"/>
                        </a:rPr>
                        <a:t>HTML</a:t>
                      </a:r>
                      <a:r>
                        <a:rPr lang="zh-CN" altLang="zh-CN" sz="1800" kern="1200" dirty="0">
                          <a:solidFill>
                            <a:schemeClr val="dk1"/>
                          </a:solidFill>
                          <a:effectLst/>
                          <a:latin typeface="+mn-lt"/>
                          <a:ea typeface="+mn-ea"/>
                          <a:cs typeface="+mn-cs"/>
                        </a:rPr>
                        <a:t>标记的</a:t>
                      </a:r>
                      <a:r>
                        <a:rPr lang="en-US" altLang="zh-CN" sz="1800" kern="1200" dirty="0">
                          <a:solidFill>
                            <a:schemeClr val="dk1"/>
                          </a:solidFill>
                          <a:effectLst/>
                          <a:latin typeface="+mn-lt"/>
                          <a:ea typeface="+mn-ea"/>
                          <a:cs typeface="+mn-cs"/>
                        </a:rPr>
                        <a:t>CGI</a:t>
                      </a:r>
                      <a:r>
                        <a:rPr lang="zh-CN" altLang="zh-CN" sz="1800" kern="1200" dirty="0">
                          <a:solidFill>
                            <a:schemeClr val="dk1"/>
                          </a:solidFill>
                          <a:effectLst/>
                          <a:latin typeface="+mn-lt"/>
                          <a:ea typeface="+mn-ea"/>
                          <a:cs typeface="+mn-cs"/>
                        </a:rPr>
                        <a:t>要高许多；</a:t>
                      </a:r>
                      <a:r>
                        <a:rPr lang="en-US" altLang="zh-CN" sz="1800" kern="1200" dirty="0">
                          <a:solidFill>
                            <a:schemeClr val="dk1"/>
                          </a:solidFill>
                          <a:effectLst/>
                          <a:latin typeface="+mn-lt"/>
                          <a:ea typeface="+mn-ea"/>
                          <a:cs typeface="+mn-cs"/>
                        </a:rPr>
                        <a:t>PHP</a:t>
                      </a:r>
                      <a:r>
                        <a:rPr lang="zh-CN" altLang="zh-CN" sz="1800" kern="1200" dirty="0">
                          <a:solidFill>
                            <a:schemeClr val="dk1"/>
                          </a:solidFill>
                          <a:effectLst/>
                          <a:latin typeface="+mn-lt"/>
                          <a:ea typeface="+mn-ea"/>
                          <a:cs typeface="+mn-cs"/>
                        </a:rPr>
                        <a:t>还可以执行编译后代码，编译可以达到加密和优化代码运行，使代码运行更快</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807849"/>
                  </a:ext>
                </a:extLst>
              </a:tr>
            </a:tbl>
          </a:graphicData>
        </a:graphic>
      </p:graphicFrame>
    </p:spTree>
    <p:extLst>
      <p:ext uri="{BB962C8B-B14F-4D97-AF65-F5344CB8AC3E}">
        <p14:creationId xmlns:p14="http://schemas.microsoft.com/office/powerpoint/2010/main" val="35002791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9905EDC-E5F9-4499-8F5B-781491CDD0CA}"/>
              </a:ext>
            </a:extLst>
          </p:cNvPr>
          <p:cNvSpPr>
            <a:spLocks noChangeArrowheads="1"/>
          </p:cNvSpPr>
          <p:nvPr/>
        </p:nvSpPr>
        <p:spPr bwMode="auto">
          <a:xfrm>
            <a:off x="1696824" y="-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a:extLst>
              <a:ext uri="{FF2B5EF4-FFF2-40B4-BE49-F238E27FC236}">
                <a16:creationId xmlns:a16="http://schemas.microsoft.com/office/drawing/2014/main" id="{0AE09053-4A3C-418B-8C8B-B9955A1A7261}"/>
              </a:ext>
            </a:extLst>
          </p:cNvPr>
          <p:cNvSpPr>
            <a:spLocks noChangeArrowheads="1"/>
          </p:cNvSpPr>
          <p:nvPr/>
        </p:nvSpPr>
        <p:spPr bwMode="auto">
          <a:xfrm>
            <a:off x="4528878" y="954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71271B49-192F-4906-A9CD-33169BAD06C3}"/>
              </a:ext>
            </a:extLst>
          </p:cNvPr>
          <p:cNvGraphicFramePr>
            <a:graphicFrameLocks noChangeAspect="1"/>
          </p:cNvGraphicFramePr>
          <p:nvPr>
            <p:extLst>
              <p:ext uri="{D42A27DB-BD31-4B8C-83A1-F6EECF244321}">
                <p14:modId xmlns:p14="http://schemas.microsoft.com/office/powerpoint/2010/main" val="1236133055"/>
              </p:ext>
            </p:extLst>
          </p:nvPr>
        </p:nvGraphicFramePr>
        <p:xfrm>
          <a:off x="4528878" y="954213"/>
          <a:ext cx="4198938" cy="4419600"/>
        </p:xfrm>
        <a:graphic>
          <a:graphicData uri="http://schemas.openxmlformats.org/presentationml/2006/ole">
            <mc:AlternateContent xmlns:mc="http://schemas.openxmlformats.org/markup-compatibility/2006">
              <mc:Choice xmlns:v="urn:schemas-microsoft-com:vml" Requires="v">
                <p:oleObj spid="_x0000_s10246" name="Visio" r:id="rId3" imgW="4198585" imgH="4419679" progId="Visio.Drawing.15">
                  <p:embed/>
                </p:oleObj>
              </mc:Choice>
              <mc:Fallback>
                <p:oleObj name="Visio" r:id="rId3" imgW="4198585" imgH="441967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8878" y="954213"/>
                        <a:ext cx="4198938"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1358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2442D-BA3F-4028-A277-1024A0603407}"/>
              </a:ext>
            </a:extLst>
          </p:cNvPr>
          <p:cNvSpPr>
            <a:spLocks noGrp="1"/>
          </p:cNvSpPr>
          <p:nvPr>
            <p:ph type="title"/>
          </p:nvPr>
        </p:nvSpPr>
        <p:spPr>
          <a:xfrm>
            <a:off x="838200" y="365126"/>
            <a:ext cx="10515600" cy="492713"/>
          </a:xfrm>
        </p:spPr>
        <p:txBody>
          <a:bodyPr>
            <a:noAutofit/>
          </a:bodyPr>
          <a:lstStyle/>
          <a:p>
            <a:r>
              <a:rPr lang="zh-CN" altLang="zh-CN" sz="3200" dirty="0"/>
              <a:t>个人中心模块设计说明</a:t>
            </a:r>
            <a:endParaRPr lang="zh-CN" altLang="en-US" sz="3200" dirty="0"/>
          </a:p>
        </p:txBody>
      </p:sp>
      <p:sp>
        <p:nvSpPr>
          <p:cNvPr id="3" name="内容占位符 2">
            <a:extLst>
              <a:ext uri="{FF2B5EF4-FFF2-40B4-BE49-F238E27FC236}">
                <a16:creationId xmlns:a16="http://schemas.microsoft.com/office/drawing/2014/main" id="{45CEAB4B-4AEA-4CAD-BBEB-CDB1A2CA34D1}"/>
              </a:ext>
            </a:extLst>
          </p:cNvPr>
          <p:cNvSpPr>
            <a:spLocks noGrp="1"/>
          </p:cNvSpPr>
          <p:nvPr>
            <p:ph idx="1"/>
          </p:nvPr>
        </p:nvSpPr>
        <p:spPr>
          <a:xfrm>
            <a:off x="838200" y="857839"/>
            <a:ext cx="10515600" cy="4157222"/>
          </a:xfrm>
        </p:spPr>
        <p:txBody>
          <a:bodyPr>
            <a:normAutofit fontScale="55000" lnSpcReduction="20000"/>
          </a:bodyPr>
          <a:lstStyle/>
          <a:p>
            <a:r>
              <a:rPr lang="en-US" altLang="zh-CN" b="1" dirty="0"/>
              <a:t>4.1</a:t>
            </a:r>
            <a:r>
              <a:rPr lang="zh-CN" altLang="zh-CN" b="1" dirty="0"/>
              <a:t>模块描述</a:t>
            </a:r>
          </a:p>
          <a:p>
            <a:r>
              <a:rPr lang="zh-CN" altLang="zh-CN" dirty="0"/>
              <a:t>　　显示个人信息、修改个人信息</a:t>
            </a:r>
          </a:p>
          <a:p>
            <a:r>
              <a:rPr lang="en-US" altLang="zh-CN" b="1" dirty="0"/>
              <a:t>4.2</a:t>
            </a:r>
            <a:r>
              <a:rPr lang="zh-CN" altLang="zh-CN" b="1" dirty="0"/>
              <a:t>功能</a:t>
            </a:r>
          </a:p>
          <a:p>
            <a:r>
              <a:rPr lang="zh-CN" altLang="zh-CN" dirty="0"/>
              <a:t>显示个人信息：显示个人详细信息（普通用户登录状态下）</a:t>
            </a:r>
          </a:p>
          <a:p>
            <a:r>
              <a:rPr lang="zh-CN" altLang="zh-CN" dirty="0"/>
              <a:t>修改个人信息：随时修改个人信息（普通用户登录状态下）</a:t>
            </a:r>
          </a:p>
          <a:p>
            <a:r>
              <a:rPr lang="en-US" altLang="zh-CN" b="1" dirty="0"/>
              <a:t>4.3</a:t>
            </a:r>
            <a:r>
              <a:rPr lang="zh-CN" altLang="zh-CN" b="1" dirty="0"/>
              <a:t>性能</a:t>
            </a:r>
          </a:p>
          <a:p>
            <a:r>
              <a:rPr lang="zh-CN" altLang="zh-CN" dirty="0"/>
              <a:t>单条记录更新响应时间≤</a:t>
            </a:r>
            <a:r>
              <a:rPr lang="en-US" altLang="zh-CN" dirty="0"/>
              <a:t>5</a:t>
            </a:r>
            <a:r>
              <a:rPr lang="zh-CN" altLang="zh-CN" dirty="0"/>
              <a:t>秒</a:t>
            </a:r>
          </a:p>
          <a:p>
            <a:r>
              <a:rPr lang="zh-CN" altLang="zh-CN" dirty="0"/>
              <a:t>单条记录查询响应时间≤</a:t>
            </a:r>
            <a:r>
              <a:rPr lang="en-US" altLang="zh-CN" dirty="0"/>
              <a:t>3</a:t>
            </a:r>
            <a:r>
              <a:rPr lang="zh-CN" altLang="zh-CN" dirty="0"/>
              <a:t>秒</a:t>
            </a:r>
          </a:p>
          <a:p>
            <a:r>
              <a:rPr lang="zh-CN" altLang="zh-CN" dirty="0"/>
              <a:t>网页转换响应时间≤</a:t>
            </a:r>
            <a:r>
              <a:rPr lang="en-US" altLang="zh-CN" dirty="0"/>
              <a:t>3</a:t>
            </a:r>
            <a:r>
              <a:rPr lang="zh-CN" altLang="zh-CN" dirty="0"/>
              <a:t>秒</a:t>
            </a:r>
          </a:p>
          <a:p>
            <a:r>
              <a:rPr lang="en-US" altLang="zh-CN" dirty="0"/>
              <a:t> </a:t>
            </a:r>
            <a:endParaRPr lang="zh-CN" altLang="zh-CN" dirty="0"/>
          </a:p>
          <a:p>
            <a:r>
              <a:rPr lang="en-US" altLang="zh-CN" b="1" dirty="0"/>
              <a:t>4.4</a:t>
            </a:r>
            <a:r>
              <a:rPr lang="zh-CN" altLang="zh-CN" b="1" dirty="0"/>
              <a:t>输入项</a:t>
            </a:r>
          </a:p>
          <a:p>
            <a:r>
              <a:rPr lang="zh-CN" altLang="zh-CN" dirty="0"/>
              <a:t>　邮箱，出生年月，昵称，密码 其中至少选择一个</a:t>
            </a:r>
          </a:p>
          <a:p>
            <a:r>
              <a:rPr lang="en-US" altLang="zh-CN" b="1" dirty="0"/>
              <a:t>4.5</a:t>
            </a:r>
            <a:r>
              <a:rPr lang="zh-CN" altLang="zh-CN" b="1" dirty="0"/>
              <a:t>输出项</a:t>
            </a:r>
          </a:p>
          <a:p>
            <a:r>
              <a:rPr lang="zh-CN" altLang="zh-CN" dirty="0"/>
              <a:t>　　提示：修改成功以后弹出修改成功的提示</a:t>
            </a:r>
            <a:endParaRPr lang="zh-CN" altLang="en-US" dirty="0"/>
          </a:p>
        </p:txBody>
      </p:sp>
    </p:spTree>
    <p:extLst>
      <p:ext uri="{BB962C8B-B14F-4D97-AF65-F5344CB8AC3E}">
        <p14:creationId xmlns:p14="http://schemas.microsoft.com/office/powerpoint/2010/main" val="282290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B21B2-A99F-41B5-AE0A-FDA5E7D83805}"/>
              </a:ext>
            </a:extLst>
          </p:cNvPr>
          <p:cNvSpPr>
            <a:spLocks noGrp="1"/>
          </p:cNvSpPr>
          <p:nvPr>
            <p:ph type="title"/>
          </p:nvPr>
        </p:nvSpPr>
        <p:spPr/>
        <p:txBody>
          <a:bodyPr/>
          <a:lstStyle/>
          <a:p>
            <a:r>
              <a:rPr lang="en-US" altLang="zh-CN" dirty="0" err="1"/>
              <a:t>pdl</a:t>
            </a:r>
            <a:endParaRPr lang="zh-CN" altLang="en-US" dirty="0"/>
          </a:p>
        </p:txBody>
      </p:sp>
      <p:sp>
        <p:nvSpPr>
          <p:cNvPr id="3" name="内容占位符 2">
            <a:extLst>
              <a:ext uri="{FF2B5EF4-FFF2-40B4-BE49-F238E27FC236}">
                <a16:creationId xmlns:a16="http://schemas.microsoft.com/office/drawing/2014/main" id="{23A47621-989A-4EEC-8135-8DAC17DF1C4D}"/>
              </a:ext>
            </a:extLst>
          </p:cNvPr>
          <p:cNvSpPr>
            <a:spLocks noGrp="1"/>
          </p:cNvSpPr>
          <p:nvPr>
            <p:ph idx="1"/>
          </p:nvPr>
        </p:nvSpPr>
        <p:spPr>
          <a:xfrm>
            <a:off x="838200" y="1825625"/>
            <a:ext cx="3450996" cy="4351338"/>
          </a:xfrm>
        </p:spPr>
        <p:txBody>
          <a:bodyPr>
            <a:normAutofit fontScale="77500" lnSpcReduction="20000"/>
          </a:bodyPr>
          <a:lstStyle/>
          <a:p>
            <a:r>
              <a:rPr lang="en-US" altLang="zh-CN" dirty="0"/>
              <a:t>Input change</a:t>
            </a:r>
            <a:r>
              <a:rPr lang="zh-CN" altLang="zh-CN" dirty="0"/>
              <a:t>；</a:t>
            </a:r>
          </a:p>
          <a:p>
            <a:r>
              <a:rPr lang="en-US" altLang="zh-CN" dirty="0"/>
              <a:t>Switch case (number)</a:t>
            </a:r>
            <a:endParaRPr lang="zh-CN" altLang="zh-CN" dirty="0"/>
          </a:p>
          <a:p>
            <a:r>
              <a:rPr lang="en-US" altLang="zh-CN" dirty="0"/>
              <a:t>Case ‘1’ :action1();</a:t>
            </a:r>
            <a:endParaRPr lang="zh-CN" altLang="zh-CN" dirty="0"/>
          </a:p>
          <a:p>
            <a:r>
              <a:rPr lang="en-US" altLang="zh-CN" dirty="0"/>
              <a:t>	Break;</a:t>
            </a:r>
            <a:endParaRPr lang="zh-CN" altLang="zh-CN" dirty="0"/>
          </a:p>
          <a:p>
            <a:r>
              <a:rPr lang="en-US" altLang="zh-CN" dirty="0"/>
              <a:t>Case ’2’ :action2();</a:t>
            </a:r>
            <a:endParaRPr lang="zh-CN" altLang="zh-CN" dirty="0"/>
          </a:p>
          <a:p>
            <a:r>
              <a:rPr lang="en-US" altLang="zh-CN" dirty="0"/>
              <a:t>	Break;</a:t>
            </a:r>
            <a:endParaRPr lang="zh-CN" altLang="zh-CN" dirty="0"/>
          </a:p>
          <a:p>
            <a:r>
              <a:rPr lang="en-US" altLang="zh-CN" dirty="0"/>
              <a:t>Case ‘3’: action3();</a:t>
            </a:r>
            <a:endParaRPr lang="zh-CN" altLang="zh-CN" dirty="0"/>
          </a:p>
          <a:p>
            <a:r>
              <a:rPr lang="en-US" altLang="zh-CN" dirty="0"/>
              <a:t>	Break;</a:t>
            </a:r>
            <a:endParaRPr lang="zh-CN" altLang="zh-CN" dirty="0"/>
          </a:p>
          <a:p>
            <a:r>
              <a:rPr lang="en-US" altLang="zh-CN" dirty="0"/>
              <a:t>Case ‘4’ : cation4();</a:t>
            </a:r>
            <a:endParaRPr lang="zh-CN" altLang="zh-CN" dirty="0"/>
          </a:p>
          <a:p>
            <a:r>
              <a:rPr lang="en-US" altLang="zh-CN" dirty="0"/>
              <a:t>	Break;</a:t>
            </a:r>
            <a:endParaRPr lang="zh-CN" altLang="zh-CN" dirty="0"/>
          </a:p>
          <a:p>
            <a:r>
              <a:rPr lang="en-US" altLang="zh-CN" dirty="0"/>
              <a:t>Default: break;</a:t>
            </a:r>
            <a:endParaRPr lang="zh-CN" altLang="zh-CN" dirty="0"/>
          </a:p>
          <a:p>
            <a:r>
              <a:rPr lang="en-US" altLang="zh-CN" dirty="0"/>
              <a:t>End</a:t>
            </a:r>
            <a:endParaRPr lang="zh-CN" altLang="zh-CN" dirty="0"/>
          </a:p>
          <a:p>
            <a:endParaRPr lang="zh-CN" altLang="en-US" dirty="0"/>
          </a:p>
        </p:txBody>
      </p:sp>
      <p:sp>
        <p:nvSpPr>
          <p:cNvPr id="4" name="文本框 3">
            <a:extLst>
              <a:ext uri="{FF2B5EF4-FFF2-40B4-BE49-F238E27FC236}">
                <a16:creationId xmlns:a16="http://schemas.microsoft.com/office/drawing/2014/main" id="{B60B2CBE-F765-44C0-9C65-CAF7E1C2923D}"/>
              </a:ext>
            </a:extLst>
          </p:cNvPr>
          <p:cNvSpPr txBox="1"/>
          <p:nvPr/>
        </p:nvSpPr>
        <p:spPr>
          <a:xfrm>
            <a:off x="6683605" y="754144"/>
            <a:ext cx="3544478" cy="369332"/>
          </a:xfrm>
          <a:prstGeom prst="rect">
            <a:avLst/>
          </a:prstGeom>
          <a:noFill/>
        </p:spPr>
        <p:txBody>
          <a:bodyPr wrap="square" rtlCol="0">
            <a:spAutoFit/>
          </a:bodyPr>
          <a:lstStyle/>
          <a:p>
            <a:r>
              <a:rPr lang="en-US" altLang="zh-CN" dirty="0"/>
              <a:t>Pad</a:t>
            </a:r>
            <a:r>
              <a:rPr lang="zh-CN" altLang="en-US" dirty="0"/>
              <a:t>图</a:t>
            </a:r>
          </a:p>
        </p:txBody>
      </p:sp>
      <p:sp>
        <p:nvSpPr>
          <p:cNvPr id="5" name="Rectangle 2">
            <a:extLst>
              <a:ext uri="{FF2B5EF4-FFF2-40B4-BE49-F238E27FC236}">
                <a16:creationId xmlns:a16="http://schemas.microsoft.com/office/drawing/2014/main" id="{8E6D32B6-E6FB-4755-BCD2-50814820480F}"/>
              </a:ext>
            </a:extLst>
          </p:cNvPr>
          <p:cNvSpPr>
            <a:spLocks noChangeArrowheads="1"/>
          </p:cNvSpPr>
          <p:nvPr/>
        </p:nvSpPr>
        <p:spPr bwMode="auto">
          <a:xfrm>
            <a:off x="6325386" y="15325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BC3DBFE3-9060-4A6C-BC42-EBCDE01A1FE4}"/>
              </a:ext>
            </a:extLst>
          </p:cNvPr>
          <p:cNvGraphicFramePr>
            <a:graphicFrameLocks noChangeAspect="1"/>
          </p:cNvGraphicFramePr>
          <p:nvPr>
            <p:extLst>
              <p:ext uri="{D42A27DB-BD31-4B8C-83A1-F6EECF244321}">
                <p14:modId xmlns:p14="http://schemas.microsoft.com/office/powerpoint/2010/main" val="271774366"/>
              </p:ext>
            </p:extLst>
          </p:nvPr>
        </p:nvGraphicFramePr>
        <p:xfrm>
          <a:off x="6325386" y="1532527"/>
          <a:ext cx="2332038" cy="4587875"/>
        </p:xfrm>
        <a:graphic>
          <a:graphicData uri="http://schemas.openxmlformats.org/presentationml/2006/ole">
            <mc:AlternateContent xmlns:mc="http://schemas.openxmlformats.org/markup-compatibility/2006">
              <mc:Choice xmlns:v="urn:schemas-microsoft-com:vml" Requires="v">
                <p:oleObj spid="_x0000_s11268" name="Visio" r:id="rId3" imgW="2331933" imgH="4587256" progId="Visio.Drawing.15">
                  <p:embed/>
                </p:oleObj>
              </mc:Choice>
              <mc:Fallback>
                <p:oleObj name="Visio" r:id="rId3" imgW="2331933" imgH="458725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5386" y="1532527"/>
                        <a:ext cx="2332038" cy="458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6424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D5F96-9F0C-41CD-90FF-B3326376483C}"/>
              </a:ext>
            </a:extLst>
          </p:cNvPr>
          <p:cNvSpPr>
            <a:spLocks noGrp="1"/>
          </p:cNvSpPr>
          <p:nvPr>
            <p:ph type="title"/>
          </p:nvPr>
        </p:nvSpPr>
        <p:spPr>
          <a:xfrm>
            <a:off x="838200" y="365125"/>
            <a:ext cx="10515600" cy="455007"/>
          </a:xfrm>
        </p:spPr>
        <p:txBody>
          <a:bodyPr>
            <a:normAutofit fontScale="90000"/>
          </a:bodyPr>
          <a:lstStyle/>
          <a:p>
            <a:r>
              <a:rPr lang="zh-CN" altLang="zh-CN" sz="3600" dirty="0"/>
              <a:t>书籍模块设计说明</a:t>
            </a:r>
            <a:endParaRPr lang="zh-CN" altLang="en-US" sz="3600" dirty="0"/>
          </a:p>
        </p:txBody>
      </p:sp>
      <p:sp>
        <p:nvSpPr>
          <p:cNvPr id="3" name="内容占位符 2">
            <a:extLst>
              <a:ext uri="{FF2B5EF4-FFF2-40B4-BE49-F238E27FC236}">
                <a16:creationId xmlns:a16="http://schemas.microsoft.com/office/drawing/2014/main" id="{AA24DECF-1FA1-47EE-8774-DBA7656600DB}"/>
              </a:ext>
            </a:extLst>
          </p:cNvPr>
          <p:cNvSpPr>
            <a:spLocks noGrp="1"/>
          </p:cNvSpPr>
          <p:nvPr>
            <p:ph idx="1"/>
          </p:nvPr>
        </p:nvSpPr>
        <p:spPr>
          <a:xfrm>
            <a:off x="838200" y="820131"/>
            <a:ext cx="10515600" cy="5844619"/>
          </a:xfrm>
        </p:spPr>
        <p:txBody>
          <a:bodyPr>
            <a:normAutofit fontScale="55000" lnSpcReduction="20000"/>
          </a:bodyPr>
          <a:lstStyle/>
          <a:p>
            <a:r>
              <a:rPr lang="en-US" altLang="zh-CN" b="1" dirty="0"/>
              <a:t>5.1</a:t>
            </a:r>
            <a:r>
              <a:rPr lang="zh-CN" altLang="zh-CN" b="1" dirty="0"/>
              <a:t>模块描述</a:t>
            </a:r>
          </a:p>
          <a:p>
            <a:r>
              <a:rPr lang="zh-CN" altLang="zh-CN" dirty="0"/>
              <a:t>　　本模块是书籍模块，主要是书籍信息的查看，书评的查看，发表，书籍的发布申请，修改申请，与数据库有较大关联。</a:t>
            </a:r>
          </a:p>
          <a:p>
            <a:r>
              <a:rPr lang="en-US" altLang="zh-CN" b="1" dirty="0"/>
              <a:t>5.2</a:t>
            </a:r>
            <a:r>
              <a:rPr lang="zh-CN" altLang="zh-CN" b="1" dirty="0"/>
              <a:t>功能</a:t>
            </a:r>
            <a:endParaRPr lang="en-US" altLang="zh-CN" b="1" dirty="0"/>
          </a:p>
          <a:p>
            <a:r>
              <a:rPr lang="en-US" altLang="zh-CN" b="1" dirty="0"/>
              <a:t>5.3</a:t>
            </a:r>
            <a:r>
              <a:rPr lang="zh-CN" altLang="zh-CN" b="1" dirty="0"/>
              <a:t>性能</a:t>
            </a:r>
          </a:p>
          <a:p>
            <a:r>
              <a:rPr lang="zh-CN" altLang="zh-CN" dirty="0"/>
              <a:t>单条记录更新响应时间≤</a:t>
            </a:r>
            <a:r>
              <a:rPr lang="en-US" altLang="zh-CN" dirty="0"/>
              <a:t>5</a:t>
            </a:r>
            <a:r>
              <a:rPr lang="zh-CN" altLang="zh-CN" dirty="0"/>
              <a:t>秒</a:t>
            </a:r>
          </a:p>
          <a:p>
            <a:r>
              <a:rPr lang="zh-CN" altLang="zh-CN" dirty="0"/>
              <a:t>单条记录查询响应时间≤</a:t>
            </a:r>
            <a:r>
              <a:rPr lang="en-US" altLang="zh-CN" dirty="0"/>
              <a:t>3</a:t>
            </a:r>
            <a:r>
              <a:rPr lang="zh-CN" altLang="zh-CN" dirty="0"/>
              <a:t>秒</a:t>
            </a:r>
          </a:p>
          <a:p>
            <a:r>
              <a:rPr lang="zh-CN" altLang="zh-CN" dirty="0"/>
              <a:t>网页转换响应时间≤</a:t>
            </a:r>
            <a:r>
              <a:rPr lang="en-US" altLang="zh-CN" dirty="0"/>
              <a:t>3</a:t>
            </a:r>
            <a:r>
              <a:rPr lang="zh-CN" altLang="zh-CN" dirty="0"/>
              <a:t>秒</a:t>
            </a:r>
          </a:p>
          <a:p>
            <a:r>
              <a:rPr lang="en-US" altLang="zh-CN" b="1" dirty="0"/>
              <a:t>5.4</a:t>
            </a:r>
            <a:r>
              <a:rPr lang="zh-CN" altLang="zh-CN" b="1" dirty="0"/>
              <a:t>输入项</a:t>
            </a:r>
          </a:p>
          <a:p>
            <a:r>
              <a:rPr lang="zh-CN" altLang="zh-CN" dirty="0"/>
              <a:t>书籍</a:t>
            </a:r>
            <a:r>
              <a:rPr lang="en-US" altLang="zh-CN" dirty="0"/>
              <a:t>ID</a:t>
            </a:r>
            <a:r>
              <a:rPr lang="zh-CN" altLang="zh-CN" dirty="0"/>
              <a:t>：每本书拥有唯一的</a:t>
            </a:r>
            <a:r>
              <a:rPr lang="en-US" altLang="zh-CN" dirty="0"/>
              <a:t>ID</a:t>
            </a:r>
            <a:r>
              <a:rPr lang="zh-CN" altLang="zh-CN" dirty="0"/>
              <a:t>，方便识别</a:t>
            </a:r>
          </a:p>
          <a:p>
            <a:r>
              <a:rPr lang="zh-CN" altLang="zh-CN" dirty="0"/>
              <a:t>错误信息：指出错误的信息，方便修改</a:t>
            </a:r>
          </a:p>
          <a:p>
            <a:r>
              <a:rPr lang="zh-CN" altLang="zh-CN" dirty="0"/>
              <a:t>用户</a:t>
            </a:r>
            <a:r>
              <a:rPr lang="en-US" altLang="zh-CN" dirty="0"/>
              <a:t>ID</a:t>
            </a:r>
            <a:r>
              <a:rPr lang="zh-CN" altLang="zh-CN" dirty="0"/>
              <a:t>：判断用户为管理员或普通用户</a:t>
            </a:r>
          </a:p>
          <a:p>
            <a:r>
              <a:rPr lang="zh-CN" altLang="zh-CN" dirty="0"/>
              <a:t>评论内容：评论内容不能为空</a:t>
            </a:r>
          </a:p>
          <a:p>
            <a:r>
              <a:rPr lang="zh-CN" altLang="zh-CN" dirty="0"/>
              <a:t>添加的书籍信息：申请添加书籍需提供书籍信息</a:t>
            </a:r>
          </a:p>
          <a:p>
            <a:r>
              <a:rPr lang="en-US" altLang="zh-CN" b="1" dirty="0"/>
              <a:t>5.5</a:t>
            </a:r>
            <a:r>
              <a:rPr lang="zh-CN" altLang="zh-CN" b="1" dirty="0"/>
              <a:t>输出项</a:t>
            </a:r>
          </a:p>
          <a:p>
            <a:r>
              <a:rPr lang="zh-CN" altLang="zh-CN" dirty="0"/>
              <a:t>　</a:t>
            </a:r>
            <a:r>
              <a:rPr lang="en-US" altLang="zh-CN" dirty="0"/>
              <a:t>	</a:t>
            </a:r>
            <a:r>
              <a:rPr lang="zh-CN" altLang="zh-CN" dirty="0"/>
              <a:t>书籍详细信息：完整的显示书籍信息，包括内容简介、作者等</a:t>
            </a:r>
          </a:p>
          <a:p>
            <a:r>
              <a:rPr lang="en-US" altLang="zh-CN" dirty="0"/>
              <a:t>	</a:t>
            </a:r>
            <a:r>
              <a:rPr lang="zh-CN" altLang="zh-CN" dirty="0"/>
              <a:t>评论详细信息：完整显示评论信息，包括评论用户</a:t>
            </a:r>
            <a:r>
              <a:rPr lang="en-US" altLang="zh-CN" dirty="0"/>
              <a:t>ID</a:t>
            </a:r>
            <a:r>
              <a:rPr lang="zh-CN" altLang="zh-CN" dirty="0"/>
              <a:t>、评论日期、评论内容等</a:t>
            </a:r>
          </a:p>
          <a:p>
            <a:r>
              <a:rPr lang="en-US" altLang="zh-CN" dirty="0"/>
              <a:t>	</a:t>
            </a:r>
            <a:r>
              <a:rPr lang="zh-CN" altLang="zh-CN" dirty="0"/>
              <a:t>点赞数：更新各评论的点赞数</a:t>
            </a:r>
          </a:p>
          <a:p>
            <a:r>
              <a:rPr lang="en-US" altLang="zh-CN" dirty="0"/>
              <a:t>	</a:t>
            </a:r>
            <a:r>
              <a:rPr lang="zh-CN" altLang="zh-CN" dirty="0"/>
              <a:t>报错申请信息：报错申请、包括申请</a:t>
            </a:r>
            <a:r>
              <a:rPr lang="en-US" altLang="zh-CN" dirty="0"/>
              <a:t>ID</a:t>
            </a:r>
            <a:r>
              <a:rPr lang="zh-CN" altLang="zh-CN" dirty="0"/>
              <a:t>、内容</a:t>
            </a:r>
          </a:p>
          <a:p>
            <a:r>
              <a:rPr lang="en-US" altLang="zh-CN" dirty="0"/>
              <a:t>	</a:t>
            </a:r>
            <a:r>
              <a:rPr lang="zh-CN" altLang="zh-CN" dirty="0"/>
              <a:t>添加书籍申请信息：保存添加书籍的具体申请内容</a:t>
            </a:r>
            <a:endParaRPr lang="zh-CN" altLang="zh-CN" b="1" dirty="0"/>
          </a:p>
          <a:p>
            <a:endParaRPr lang="zh-CN" altLang="en-US" dirty="0"/>
          </a:p>
        </p:txBody>
      </p:sp>
    </p:spTree>
    <p:extLst>
      <p:ext uri="{BB962C8B-B14F-4D97-AF65-F5344CB8AC3E}">
        <p14:creationId xmlns:p14="http://schemas.microsoft.com/office/powerpoint/2010/main" val="204783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F43F6-FDDF-4FEA-A0B6-22030F036F20}"/>
              </a:ext>
            </a:extLst>
          </p:cNvPr>
          <p:cNvSpPr>
            <a:spLocks noGrp="1"/>
          </p:cNvSpPr>
          <p:nvPr>
            <p:ph type="title"/>
          </p:nvPr>
        </p:nvSpPr>
        <p:spPr>
          <a:xfrm>
            <a:off x="838200" y="365125"/>
            <a:ext cx="10515600" cy="483287"/>
          </a:xfrm>
        </p:spPr>
        <p:txBody>
          <a:bodyPr>
            <a:normAutofit fontScale="90000"/>
          </a:bodyPr>
          <a:lstStyle/>
          <a:p>
            <a:r>
              <a:rPr lang="en-US" altLang="zh-CN" dirty="0" err="1"/>
              <a:t>pdl</a:t>
            </a:r>
            <a:endParaRPr lang="zh-CN" altLang="en-US" dirty="0"/>
          </a:p>
        </p:txBody>
      </p:sp>
      <p:sp>
        <p:nvSpPr>
          <p:cNvPr id="4" name="文本框 3">
            <a:extLst>
              <a:ext uri="{FF2B5EF4-FFF2-40B4-BE49-F238E27FC236}">
                <a16:creationId xmlns:a16="http://schemas.microsoft.com/office/drawing/2014/main" id="{4F0FD7AC-52BC-40E6-A559-0DA938F22E17}"/>
              </a:ext>
            </a:extLst>
          </p:cNvPr>
          <p:cNvSpPr txBox="1"/>
          <p:nvPr/>
        </p:nvSpPr>
        <p:spPr>
          <a:xfrm>
            <a:off x="980388" y="1800520"/>
            <a:ext cx="2432115" cy="3139321"/>
          </a:xfrm>
          <a:prstGeom prst="rect">
            <a:avLst/>
          </a:prstGeom>
          <a:noFill/>
        </p:spPr>
        <p:txBody>
          <a:bodyPr wrap="square" rtlCol="0">
            <a:spAutoFit/>
          </a:bodyPr>
          <a:lstStyle/>
          <a:p>
            <a:r>
              <a:rPr lang="zh-CN" altLang="zh-CN" dirty="0"/>
              <a:t>图书信息：</a:t>
            </a:r>
          </a:p>
          <a:p>
            <a:r>
              <a:rPr lang="zh-CN" altLang="zh-CN" dirty="0"/>
              <a:t>连接数据库</a:t>
            </a:r>
          </a:p>
          <a:p>
            <a:r>
              <a:rPr lang="en-US" altLang="zh-CN" dirty="0"/>
              <a:t>input </a:t>
            </a:r>
            <a:r>
              <a:rPr lang="en-US" altLang="zh-CN" dirty="0" err="1"/>
              <a:t>Book_id</a:t>
            </a:r>
            <a:endParaRPr lang="zh-CN" altLang="zh-CN" dirty="0"/>
          </a:p>
          <a:p>
            <a:r>
              <a:rPr lang="en-US" altLang="zh-CN" dirty="0"/>
              <a:t>if </a:t>
            </a:r>
            <a:r>
              <a:rPr lang="zh-CN" altLang="zh-CN" dirty="0"/>
              <a:t>找到</a:t>
            </a:r>
            <a:r>
              <a:rPr lang="en-US" altLang="zh-CN" dirty="0" err="1"/>
              <a:t>Book_id</a:t>
            </a:r>
            <a:endParaRPr lang="zh-CN" altLang="zh-CN" dirty="0"/>
          </a:p>
          <a:p>
            <a:r>
              <a:rPr lang="zh-CN" altLang="zh-CN" dirty="0"/>
              <a:t>跳转网页</a:t>
            </a:r>
          </a:p>
          <a:p>
            <a:r>
              <a:rPr lang="zh-CN" altLang="zh-CN" dirty="0"/>
              <a:t>显示信息</a:t>
            </a:r>
          </a:p>
          <a:p>
            <a:r>
              <a:rPr lang="en-US" altLang="zh-CN" dirty="0"/>
              <a:t>else</a:t>
            </a:r>
            <a:endParaRPr lang="zh-CN" altLang="zh-CN" dirty="0"/>
          </a:p>
          <a:p>
            <a:r>
              <a:rPr lang="zh-CN" altLang="zh-CN" dirty="0"/>
              <a:t>跳转网页</a:t>
            </a:r>
          </a:p>
          <a:p>
            <a:r>
              <a:rPr lang="zh-CN" altLang="zh-CN" dirty="0"/>
              <a:t>显示出错信息</a:t>
            </a:r>
          </a:p>
          <a:p>
            <a:r>
              <a:rPr lang="zh-CN" altLang="zh-CN" dirty="0"/>
              <a:t>关闭数据库</a:t>
            </a:r>
          </a:p>
          <a:p>
            <a:endParaRPr lang="zh-CN" altLang="en-US" dirty="0"/>
          </a:p>
        </p:txBody>
      </p:sp>
      <p:sp>
        <p:nvSpPr>
          <p:cNvPr id="5" name="文本框 4">
            <a:extLst>
              <a:ext uri="{FF2B5EF4-FFF2-40B4-BE49-F238E27FC236}">
                <a16:creationId xmlns:a16="http://schemas.microsoft.com/office/drawing/2014/main" id="{E7B2FC91-670E-4345-A0A7-F6806042EDA9}"/>
              </a:ext>
            </a:extLst>
          </p:cNvPr>
          <p:cNvSpPr txBox="1"/>
          <p:nvPr/>
        </p:nvSpPr>
        <p:spPr>
          <a:xfrm>
            <a:off x="3629319" y="876692"/>
            <a:ext cx="2714920" cy="4524315"/>
          </a:xfrm>
          <a:prstGeom prst="rect">
            <a:avLst/>
          </a:prstGeom>
          <a:noFill/>
        </p:spPr>
        <p:txBody>
          <a:bodyPr wrap="square" rtlCol="0">
            <a:spAutoFit/>
          </a:bodyPr>
          <a:lstStyle/>
          <a:p>
            <a:r>
              <a:rPr lang="zh-CN" altLang="zh-CN" dirty="0"/>
              <a:t>信息报错：</a:t>
            </a:r>
          </a:p>
          <a:p>
            <a:r>
              <a:rPr lang="en-US" altLang="zh-CN" dirty="0"/>
              <a:t>input </a:t>
            </a:r>
            <a:r>
              <a:rPr lang="en-US" altLang="zh-CN" dirty="0" err="1"/>
              <a:t>Book_id</a:t>
            </a:r>
            <a:endParaRPr lang="zh-CN" altLang="zh-CN" dirty="0"/>
          </a:p>
          <a:p>
            <a:r>
              <a:rPr lang="zh-CN" altLang="zh-CN" dirty="0"/>
              <a:t>连接数据库</a:t>
            </a:r>
          </a:p>
          <a:p>
            <a:r>
              <a:rPr lang="en-US" altLang="zh-CN" dirty="0"/>
              <a:t>if </a:t>
            </a:r>
            <a:r>
              <a:rPr lang="zh-CN" altLang="zh-CN" dirty="0"/>
              <a:t>报错按钮被点击</a:t>
            </a:r>
          </a:p>
          <a:p>
            <a:r>
              <a:rPr lang="zh-CN" altLang="zh-CN" dirty="0"/>
              <a:t>跳转页面</a:t>
            </a:r>
          </a:p>
          <a:p>
            <a:r>
              <a:rPr lang="zh-CN" altLang="zh-CN" dirty="0"/>
              <a:t>记录</a:t>
            </a:r>
            <a:r>
              <a:rPr lang="en-US" altLang="zh-CN" dirty="0" err="1"/>
              <a:t>Book_id</a:t>
            </a:r>
            <a:endParaRPr lang="zh-CN" altLang="zh-CN" dirty="0"/>
          </a:p>
          <a:p>
            <a:r>
              <a:rPr lang="zh-CN" altLang="zh-CN" dirty="0"/>
              <a:t>填写出错信息</a:t>
            </a:r>
          </a:p>
          <a:p>
            <a:r>
              <a:rPr lang="en-US" altLang="zh-CN" dirty="0"/>
              <a:t>if </a:t>
            </a:r>
            <a:r>
              <a:rPr lang="zh-CN" altLang="zh-CN" dirty="0"/>
              <a:t>提交按钮被点击</a:t>
            </a:r>
          </a:p>
          <a:p>
            <a:r>
              <a:rPr lang="en-US" altLang="zh-CN" dirty="0"/>
              <a:t>	</a:t>
            </a:r>
            <a:r>
              <a:rPr lang="zh-CN" altLang="zh-CN" dirty="0"/>
              <a:t>数据库存入申请</a:t>
            </a:r>
          </a:p>
          <a:p>
            <a:r>
              <a:rPr lang="en-US" altLang="zh-CN" dirty="0"/>
              <a:t>	</a:t>
            </a:r>
            <a:r>
              <a:rPr lang="zh-CN" altLang="zh-CN" dirty="0"/>
              <a:t>关闭连接</a:t>
            </a:r>
          </a:p>
          <a:p>
            <a:r>
              <a:rPr lang="en-US" altLang="zh-CN" dirty="0"/>
              <a:t>else if </a:t>
            </a:r>
            <a:r>
              <a:rPr lang="zh-CN" altLang="zh-CN" dirty="0"/>
              <a:t>取消按钮被点击</a:t>
            </a:r>
          </a:p>
          <a:p>
            <a:r>
              <a:rPr lang="en-US" altLang="zh-CN" dirty="0"/>
              <a:t>	</a:t>
            </a:r>
            <a:r>
              <a:rPr lang="zh-CN" altLang="zh-CN" dirty="0"/>
              <a:t>跳转页面</a:t>
            </a:r>
          </a:p>
          <a:p>
            <a:r>
              <a:rPr lang="en-US" altLang="zh-CN" dirty="0"/>
              <a:t>	</a:t>
            </a:r>
            <a:r>
              <a:rPr lang="zh-CN" altLang="zh-CN" dirty="0"/>
              <a:t>返回书籍页</a:t>
            </a:r>
          </a:p>
          <a:p>
            <a:r>
              <a:rPr lang="zh-CN" altLang="zh-CN" dirty="0"/>
              <a:t>关闭数据库连接</a:t>
            </a:r>
          </a:p>
          <a:p>
            <a:r>
              <a:rPr lang="en-US" altLang="zh-CN" dirty="0"/>
              <a:t> </a:t>
            </a:r>
            <a:endParaRPr lang="zh-CN" altLang="zh-CN" dirty="0"/>
          </a:p>
          <a:p>
            <a:endParaRPr lang="zh-CN" altLang="en-US" dirty="0"/>
          </a:p>
        </p:txBody>
      </p:sp>
      <p:sp>
        <p:nvSpPr>
          <p:cNvPr id="6" name="文本框 5">
            <a:extLst>
              <a:ext uri="{FF2B5EF4-FFF2-40B4-BE49-F238E27FC236}">
                <a16:creationId xmlns:a16="http://schemas.microsoft.com/office/drawing/2014/main" id="{B302B976-F549-4E66-ACBD-A73CE94A8AAF}"/>
              </a:ext>
            </a:extLst>
          </p:cNvPr>
          <p:cNvSpPr txBox="1"/>
          <p:nvPr/>
        </p:nvSpPr>
        <p:spPr>
          <a:xfrm>
            <a:off x="6853287" y="848412"/>
            <a:ext cx="2262433" cy="2862322"/>
          </a:xfrm>
          <a:prstGeom prst="rect">
            <a:avLst/>
          </a:prstGeom>
          <a:noFill/>
        </p:spPr>
        <p:txBody>
          <a:bodyPr wrap="square" rtlCol="0">
            <a:spAutoFit/>
          </a:bodyPr>
          <a:lstStyle/>
          <a:p>
            <a:r>
              <a:rPr lang="zh-CN" altLang="zh-CN" dirty="0"/>
              <a:t>添加标签：</a:t>
            </a:r>
          </a:p>
          <a:p>
            <a:r>
              <a:rPr lang="en-US" altLang="zh-CN" dirty="0"/>
              <a:t>input </a:t>
            </a:r>
            <a:r>
              <a:rPr lang="en-US" altLang="zh-CN" dirty="0" err="1"/>
              <a:t>Book_id</a:t>
            </a:r>
            <a:endParaRPr lang="zh-CN" altLang="zh-CN" dirty="0"/>
          </a:p>
          <a:p>
            <a:r>
              <a:rPr lang="zh-CN" altLang="zh-CN" dirty="0"/>
              <a:t>连接数据库</a:t>
            </a:r>
          </a:p>
          <a:p>
            <a:r>
              <a:rPr lang="en-US" altLang="zh-CN" dirty="0"/>
              <a:t>scan </a:t>
            </a:r>
            <a:r>
              <a:rPr lang="zh-CN" altLang="zh-CN" dirty="0"/>
              <a:t>标签信息</a:t>
            </a:r>
          </a:p>
          <a:p>
            <a:r>
              <a:rPr lang="en-US" altLang="zh-CN" dirty="0"/>
              <a:t>if </a:t>
            </a:r>
            <a:r>
              <a:rPr lang="zh-CN" altLang="zh-CN" dirty="0"/>
              <a:t>确定按钮被点击</a:t>
            </a:r>
          </a:p>
          <a:p>
            <a:r>
              <a:rPr lang="en-US" altLang="zh-CN" dirty="0"/>
              <a:t>	</a:t>
            </a:r>
            <a:r>
              <a:rPr lang="zh-CN" altLang="zh-CN" dirty="0"/>
              <a:t>数据库更新</a:t>
            </a:r>
          </a:p>
          <a:p>
            <a:r>
              <a:rPr lang="en-US" altLang="zh-CN" dirty="0"/>
              <a:t>else</a:t>
            </a:r>
            <a:endParaRPr lang="zh-CN" altLang="zh-CN" dirty="0"/>
          </a:p>
          <a:p>
            <a:r>
              <a:rPr lang="en-US" altLang="zh-CN" dirty="0"/>
              <a:t>	</a:t>
            </a:r>
            <a:r>
              <a:rPr lang="zh-CN" altLang="zh-CN" dirty="0"/>
              <a:t>关闭页面</a:t>
            </a:r>
          </a:p>
          <a:p>
            <a:r>
              <a:rPr lang="zh-CN" altLang="zh-CN" dirty="0"/>
              <a:t>关闭连接</a:t>
            </a:r>
          </a:p>
          <a:p>
            <a:endParaRPr lang="zh-CN" altLang="en-US" dirty="0"/>
          </a:p>
        </p:txBody>
      </p:sp>
      <p:sp>
        <p:nvSpPr>
          <p:cNvPr id="7" name="文本框 6">
            <a:extLst>
              <a:ext uri="{FF2B5EF4-FFF2-40B4-BE49-F238E27FC236}">
                <a16:creationId xmlns:a16="http://schemas.microsoft.com/office/drawing/2014/main" id="{BBFCE5B6-B99B-461E-901C-906917FB757D}"/>
              </a:ext>
            </a:extLst>
          </p:cNvPr>
          <p:cNvSpPr txBox="1"/>
          <p:nvPr/>
        </p:nvSpPr>
        <p:spPr>
          <a:xfrm>
            <a:off x="9304255" y="980388"/>
            <a:ext cx="2714920" cy="4247317"/>
          </a:xfrm>
          <a:prstGeom prst="rect">
            <a:avLst/>
          </a:prstGeom>
          <a:noFill/>
        </p:spPr>
        <p:txBody>
          <a:bodyPr wrap="square" rtlCol="0">
            <a:spAutoFit/>
          </a:bodyPr>
          <a:lstStyle/>
          <a:p>
            <a:r>
              <a:rPr lang="zh-CN" altLang="zh-CN" dirty="0"/>
              <a:t>发表评论：</a:t>
            </a:r>
          </a:p>
          <a:p>
            <a:r>
              <a:rPr lang="zh-CN" altLang="zh-CN" dirty="0"/>
              <a:t>连接数据库</a:t>
            </a:r>
          </a:p>
          <a:p>
            <a:r>
              <a:rPr lang="en-US" altLang="zh-CN" dirty="0"/>
              <a:t>input </a:t>
            </a:r>
            <a:r>
              <a:rPr lang="en-US" altLang="zh-CN" dirty="0" err="1"/>
              <a:t>Book_id,user_id,Time</a:t>
            </a:r>
            <a:r>
              <a:rPr lang="zh-CN" altLang="zh-CN" dirty="0"/>
              <a:t>，</a:t>
            </a:r>
            <a:r>
              <a:rPr lang="en-US" altLang="zh-CN" dirty="0"/>
              <a:t>info</a:t>
            </a:r>
            <a:endParaRPr lang="zh-CN" altLang="zh-CN" dirty="0"/>
          </a:p>
          <a:p>
            <a:r>
              <a:rPr lang="en-US" altLang="zh-CN" dirty="0"/>
              <a:t>if info==null</a:t>
            </a:r>
            <a:endParaRPr lang="zh-CN" altLang="zh-CN" dirty="0"/>
          </a:p>
          <a:p>
            <a:r>
              <a:rPr lang="en-US" altLang="zh-CN" dirty="0"/>
              <a:t>	</a:t>
            </a:r>
            <a:r>
              <a:rPr lang="zh-CN" altLang="zh-CN" dirty="0"/>
              <a:t>提示评论内容不能为空</a:t>
            </a:r>
          </a:p>
          <a:p>
            <a:r>
              <a:rPr lang="en-US" altLang="zh-CN" dirty="0"/>
              <a:t>else </a:t>
            </a:r>
            <a:endParaRPr lang="zh-CN" altLang="zh-CN" dirty="0"/>
          </a:p>
          <a:p>
            <a:r>
              <a:rPr lang="en-US" altLang="zh-CN" dirty="0"/>
              <a:t>	</a:t>
            </a:r>
            <a:r>
              <a:rPr lang="zh-CN" altLang="zh-CN" dirty="0"/>
              <a:t>连接数据库</a:t>
            </a:r>
          </a:p>
          <a:p>
            <a:r>
              <a:rPr lang="en-US" altLang="zh-CN" dirty="0"/>
              <a:t>	</a:t>
            </a:r>
            <a:r>
              <a:rPr lang="zh-CN" altLang="zh-CN" dirty="0"/>
              <a:t>数据库插入评论内容</a:t>
            </a:r>
          </a:p>
          <a:p>
            <a:r>
              <a:rPr lang="en-US" altLang="zh-CN" dirty="0"/>
              <a:t>	</a:t>
            </a:r>
            <a:r>
              <a:rPr lang="zh-CN" altLang="zh-CN" dirty="0"/>
              <a:t>关闭数据库</a:t>
            </a:r>
          </a:p>
          <a:p>
            <a:r>
              <a:rPr lang="en-US" altLang="zh-CN" dirty="0"/>
              <a:t>	</a:t>
            </a:r>
            <a:r>
              <a:rPr lang="zh-CN" altLang="zh-CN" dirty="0"/>
              <a:t>刷新页面</a:t>
            </a:r>
          </a:p>
          <a:p>
            <a:endParaRPr lang="zh-CN" altLang="en-US" dirty="0"/>
          </a:p>
        </p:txBody>
      </p:sp>
    </p:spTree>
    <p:extLst>
      <p:ext uri="{BB962C8B-B14F-4D97-AF65-F5344CB8AC3E}">
        <p14:creationId xmlns:p14="http://schemas.microsoft.com/office/powerpoint/2010/main" val="1776961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9679EB2-1386-4C56-A904-CD5DAADDCFB9}"/>
              </a:ext>
            </a:extLst>
          </p:cNvPr>
          <p:cNvSpPr txBox="1"/>
          <p:nvPr/>
        </p:nvSpPr>
        <p:spPr>
          <a:xfrm>
            <a:off x="1480008" y="1932495"/>
            <a:ext cx="2884602" cy="2862322"/>
          </a:xfrm>
          <a:prstGeom prst="rect">
            <a:avLst/>
          </a:prstGeom>
          <a:noFill/>
        </p:spPr>
        <p:txBody>
          <a:bodyPr wrap="square" rtlCol="0">
            <a:spAutoFit/>
          </a:bodyPr>
          <a:lstStyle/>
          <a:p>
            <a:r>
              <a:rPr lang="zh-CN" altLang="zh-CN" dirty="0"/>
              <a:t>点赞评论：</a:t>
            </a:r>
          </a:p>
          <a:p>
            <a:r>
              <a:rPr lang="en-US" altLang="zh-CN" dirty="0"/>
              <a:t>input </a:t>
            </a:r>
            <a:r>
              <a:rPr lang="zh-CN" altLang="zh-CN" dirty="0"/>
              <a:t>评论</a:t>
            </a:r>
            <a:r>
              <a:rPr lang="en-US" altLang="zh-CN" dirty="0"/>
              <a:t>id</a:t>
            </a:r>
            <a:endParaRPr lang="zh-CN" altLang="zh-CN" dirty="0"/>
          </a:p>
          <a:p>
            <a:r>
              <a:rPr lang="en-US" altLang="zh-CN" dirty="0"/>
              <a:t>	</a:t>
            </a:r>
            <a:r>
              <a:rPr lang="zh-CN" altLang="zh-CN" dirty="0"/>
              <a:t>连接数据库</a:t>
            </a:r>
          </a:p>
          <a:p>
            <a:r>
              <a:rPr lang="en-US" altLang="zh-CN" dirty="0"/>
              <a:t>	</a:t>
            </a:r>
            <a:r>
              <a:rPr lang="zh-CN" altLang="zh-CN" dirty="0"/>
              <a:t>查找</a:t>
            </a:r>
            <a:r>
              <a:rPr lang="en-US" altLang="zh-CN" dirty="0" err="1"/>
              <a:t>comment_id</a:t>
            </a:r>
            <a:r>
              <a:rPr lang="en-US" altLang="zh-CN" dirty="0"/>
              <a:t>=</a:t>
            </a:r>
            <a:r>
              <a:rPr lang="zh-CN" altLang="zh-CN" dirty="0"/>
              <a:t>评论</a:t>
            </a:r>
            <a:r>
              <a:rPr lang="en-US" altLang="zh-CN" dirty="0"/>
              <a:t>id</a:t>
            </a:r>
            <a:endParaRPr lang="zh-CN" altLang="zh-CN" dirty="0"/>
          </a:p>
          <a:p>
            <a:r>
              <a:rPr lang="en-US" altLang="zh-CN" dirty="0"/>
              <a:t>	</a:t>
            </a:r>
            <a:r>
              <a:rPr lang="zh-CN" altLang="zh-CN" dirty="0"/>
              <a:t>更新数据库 </a:t>
            </a:r>
            <a:r>
              <a:rPr lang="en-US" altLang="zh-CN" dirty="0"/>
              <a:t>hot=hot+1</a:t>
            </a:r>
            <a:endParaRPr lang="zh-CN" altLang="zh-CN" dirty="0"/>
          </a:p>
          <a:p>
            <a:r>
              <a:rPr lang="en-US" altLang="zh-CN" dirty="0"/>
              <a:t>	</a:t>
            </a:r>
            <a:r>
              <a:rPr lang="zh-CN" altLang="zh-CN" dirty="0"/>
              <a:t>关闭数据库连接</a:t>
            </a:r>
          </a:p>
          <a:p>
            <a:r>
              <a:rPr lang="en-US" altLang="zh-CN" dirty="0"/>
              <a:t> </a:t>
            </a:r>
            <a:endParaRPr lang="zh-CN" altLang="zh-CN" dirty="0"/>
          </a:p>
          <a:p>
            <a:endParaRPr lang="zh-CN" altLang="en-US" dirty="0"/>
          </a:p>
        </p:txBody>
      </p:sp>
      <p:sp>
        <p:nvSpPr>
          <p:cNvPr id="5" name="文本框 4">
            <a:extLst>
              <a:ext uri="{FF2B5EF4-FFF2-40B4-BE49-F238E27FC236}">
                <a16:creationId xmlns:a16="http://schemas.microsoft.com/office/drawing/2014/main" id="{D2D6DB1B-F2A8-4D5A-A7F1-96DC17ECFBC4}"/>
              </a:ext>
            </a:extLst>
          </p:cNvPr>
          <p:cNvSpPr txBox="1"/>
          <p:nvPr/>
        </p:nvSpPr>
        <p:spPr>
          <a:xfrm>
            <a:off x="6231118" y="1734532"/>
            <a:ext cx="3563331" cy="2862322"/>
          </a:xfrm>
          <a:prstGeom prst="rect">
            <a:avLst/>
          </a:prstGeom>
          <a:noFill/>
        </p:spPr>
        <p:txBody>
          <a:bodyPr wrap="square" rtlCol="0">
            <a:spAutoFit/>
          </a:bodyPr>
          <a:lstStyle/>
          <a:p>
            <a:r>
              <a:rPr lang="zh-CN" altLang="zh-CN" dirty="0"/>
              <a:t>添加书籍申请：</a:t>
            </a:r>
          </a:p>
          <a:p>
            <a:r>
              <a:rPr lang="en-US" altLang="zh-CN" dirty="0"/>
              <a:t>input </a:t>
            </a:r>
            <a:r>
              <a:rPr lang="en-US" altLang="zh-CN" dirty="0" err="1"/>
              <a:t>user_id</a:t>
            </a:r>
            <a:endParaRPr lang="zh-CN" altLang="zh-CN" dirty="0"/>
          </a:p>
          <a:p>
            <a:r>
              <a:rPr lang="zh-CN" altLang="zh-CN" dirty="0"/>
              <a:t>连接数据库</a:t>
            </a:r>
          </a:p>
          <a:p>
            <a:r>
              <a:rPr lang="zh-CN" altLang="zh-CN" dirty="0"/>
              <a:t>填写内容</a:t>
            </a:r>
          </a:p>
          <a:p>
            <a:r>
              <a:rPr lang="en-US" altLang="zh-CN" dirty="0"/>
              <a:t>if </a:t>
            </a:r>
            <a:r>
              <a:rPr lang="zh-CN" altLang="zh-CN" dirty="0"/>
              <a:t>提交按钮被点击</a:t>
            </a:r>
          </a:p>
          <a:p>
            <a:r>
              <a:rPr lang="en-US" altLang="zh-CN" dirty="0"/>
              <a:t>	</a:t>
            </a:r>
            <a:r>
              <a:rPr lang="zh-CN" altLang="zh-CN" dirty="0"/>
              <a:t>数据库插入申请信息</a:t>
            </a:r>
          </a:p>
          <a:p>
            <a:r>
              <a:rPr lang="en-US" altLang="zh-CN" dirty="0"/>
              <a:t>	</a:t>
            </a:r>
            <a:r>
              <a:rPr lang="zh-CN" altLang="zh-CN" dirty="0"/>
              <a:t>关闭连接</a:t>
            </a:r>
          </a:p>
          <a:p>
            <a:r>
              <a:rPr lang="en-US" altLang="zh-CN" dirty="0"/>
              <a:t>else</a:t>
            </a:r>
            <a:endParaRPr lang="zh-CN" altLang="zh-CN" dirty="0"/>
          </a:p>
          <a:p>
            <a:r>
              <a:rPr lang="en-US" altLang="zh-CN" dirty="0"/>
              <a:t>	</a:t>
            </a:r>
            <a:r>
              <a:rPr lang="zh-CN" altLang="zh-CN" dirty="0"/>
              <a:t>关闭申请也面</a:t>
            </a:r>
          </a:p>
          <a:p>
            <a:endParaRPr lang="zh-CN" altLang="en-US" dirty="0"/>
          </a:p>
        </p:txBody>
      </p:sp>
    </p:spTree>
    <p:extLst>
      <p:ext uri="{BB962C8B-B14F-4D97-AF65-F5344CB8AC3E}">
        <p14:creationId xmlns:p14="http://schemas.microsoft.com/office/powerpoint/2010/main" val="3953979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485A1-E798-4B99-8DA3-C442E8557C06}"/>
              </a:ext>
            </a:extLst>
          </p:cNvPr>
          <p:cNvSpPr>
            <a:spLocks noGrp="1"/>
          </p:cNvSpPr>
          <p:nvPr>
            <p:ph type="title"/>
          </p:nvPr>
        </p:nvSpPr>
        <p:spPr>
          <a:xfrm>
            <a:off x="838200" y="365126"/>
            <a:ext cx="10515600" cy="652970"/>
          </a:xfrm>
        </p:spPr>
        <p:txBody>
          <a:bodyPr>
            <a:normAutofit fontScale="90000"/>
          </a:bodyPr>
          <a:lstStyle/>
          <a:p>
            <a:r>
              <a:rPr lang="zh-CN" altLang="en-US" dirty="0"/>
              <a:t>程序流程图</a:t>
            </a:r>
          </a:p>
        </p:txBody>
      </p:sp>
      <p:sp>
        <p:nvSpPr>
          <p:cNvPr id="4" name="Rectangle 2">
            <a:extLst>
              <a:ext uri="{FF2B5EF4-FFF2-40B4-BE49-F238E27FC236}">
                <a16:creationId xmlns:a16="http://schemas.microsoft.com/office/drawing/2014/main" id="{1951E7C4-EFEE-4C1B-92DB-878879C86B39}"/>
              </a:ext>
            </a:extLst>
          </p:cNvPr>
          <p:cNvSpPr>
            <a:spLocks noChangeArrowheads="1"/>
          </p:cNvSpPr>
          <p:nvPr/>
        </p:nvSpPr>
        <p:spPr bwMode="auto">
          <a:xfrm>
            <a:off x="622169" y="1696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183BAD30-F308-458F-AEC8-B82EBE8A9CFD}"/>
              </a:ext>
            </a:extLst>
          </p:cNvPr>
          <p:cNvGraphicFramePr>
            <a:graphicFrameLocks noChangeAspect="1"/>
          </p:cNvGraphicFramePr>
          <p:nvPr>
            <p:extLst>
              <p:ext uri="{D42A27DB-BD31-4B8C-83A1-F6EECF244321}">
                <p14:modId xmlns:p14="http://schemas.microsoft.com/office/powerpoint/2010/main" val="1698678313"/>
              </p:ext>
            </p:extLst>
          </p:nvPr>
        </p:nvGraphicFramePr>
        <p:xfrm>
          <a:off x="1774846" y="1633595"/>
          <a:ext cx="3017838" cy="3741738"/>
        </p:xfrm>
        <a:graphic>
          <a:graphicData uri="http://schemas.openxmlformats.org/presentationml/2006/ole">
            <mc:AlternateContent xmlns:mc="http://schemas.openxmlformats.org/markup-compatibility/2006">
              <mc:Choice xmlns:v="urn:schemas-microsoft-com:vml" Requires="v">
                <p:oleObj spid="_x0000_s13319" name="Visio" r:id="rId3" imgW="4945415" imgH="6134021" progId="Visio.Drawing.15">
                  <p:embed/>
                </p:oleObj>
              </mc:Choice>
              <mc:Fallback>
                <p:oleObj name="Visio" r:id="rId3" imgW="4945415" imgH="61340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46" y="1633595"/>
                        <a:ext cx="3017838" cy="3741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a:extLst>
              <a:ext uri="{FF2B5EF4-FFF2-40B4-BE49-F238E27FC236}">
                <a16:creationId xmlns:a16="http://schemas.microsoft.com/office/drawing/2014/main" id="{CEF285F5-9218-4A81-8A26-383867293ADE}"/>
              </a:ext>
            </a:extLst>
          </p:cNvPr>
          <p:cNvSpPr>
            <a:spLocks noChangeArrowheads="1"/>
          </p:cNvSpPr>
          <p:nvPr/>
        </p:nvSpPr>
        <p:spPr bwMode="auto">
          <a:xfrm>
            <a:off x="5425550" y="12461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B5AA0658-7AC7-4925-8369-1EA2A343AC1F}"/>
              </a:ext>
            </a:extLst>
          </p:cNvPr>
          <p:cNvGraphicFramePr>
            <a:graphicFrameLocks noChangeAspect="1"/>
          </p:cNvGraphicFramePr>
          <p:nvPr>
            <p:extLst>
              <p:ext uri="{D42A27DB-BD31-4B8C-83A1-F6EECF244321}">
                <p14:modId xmlns:p14="http://schemas.microsoft.com/office/powerpoint/2010/main" val="2874103684"/>
              </p:ext>
            </p:extLst>
          </p:nvPr>
        </p:nvGraphicFramePr>
        <p:xfrm>
          <a:off x="5425550" y="1246187"/>
          <a:ext cx="3940175" cy="4365625"/>
        </p:xfrm>
        <a:graphic>
          <a:graphicData uri="http://schemas.openxmlformats.org/presentationml/2006/ole">
            <mc:AlternateContent xmlns:mc="http://schemas.openxmlformats.org/markup-compatibility/2006">
              <mc:Choice xmlns:v="urn:schemas-microsoft-com:vml" Requires="v">
                <p:oleObj spid="_x0000_s13320" name="Visio" r:id="rId5" imgW="7239071" imgH="8023860" progId="Visio.Drawing.15">
                  <p:embed/>
                </p:oleObj>
              </mc:Choice>
              <mc:Fallback>
                <p:oleObj name="Visio" r:id="rId5" imgW="7239071" imgH="8023860"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5550" y="1246187"/>
                        <a:ext cx="3940175" cy="436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0841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F2AA716-AA0A-402E-A910-1EF85F8832EE}"/>
              </a:ext>
            </a:extLst>
          </p:cNvPr>
          <p:cNvSpPr>
            <a:spLocks noChangeArrowheads="1"/>
          </p:cNvSpPr>
          <p:nvPr/>
        </p:nvSpPr>
        <p:spPr bwMode="auto">
          <a:xfrm>
            <a:off x="584462" y="14328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7A6DA782-0E24-427A-89D7-7E310CCA339A}"/>
              </a:ext>
            </a:extLst>
          </p:cNvPr>
          <p:cNvGraphicFramePr>
            <a:graphicFrameLocks noChangeAspect="1"/>
          </p:cNvGraphicFramePr>
          <p:nvPr>
            <p:extLst>
              <p:ext uri="{D42A27DB-BD31-4B8C-83A1-F6EECF244321}">
                <p14:modId xmlns:p14="http://schemas.microsoft.com/office/powerpoint/2010/main" val="2478033581"/>
              </p:ext>
            </p:extLst>
          </p:nvPr>
        </p:nvGraphicFramePr>
        <p:xfrm>
          <a:off x="584462" y="1432874"/>
          <a:ext cx="3429000" cy="3551238"/>
        </p:xfrm>
        <a:graphic>
          <a:graphicData uri="http://schemas.openxmlformats.org/presentationml/2006/ole">
            <mc:AlternateContent xmlns:mc="http://schemas.openxmlformats.org/markup-compatibility/2006">
              <mc:Choice xmlns:v="urn:schemas-microsoft-com:vml" Requires="v">
                <p:oleObj spid="_x0000_s14343" name="Visio" r:id="rId3" imgW="5517022" imgH="5722541" progId="Visio.Drawing.15">
                  <p:embed/>
                </p:oleObj>
              </mc:Choice>
              <mc:Fallback>
                <p:oleObj name="Visio" r:id="rId3" imgW="5517022" imgH="572254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462" y="1432874"/>
                        <a:ext cx="3429000" cy="355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a:extLst>
              <a:ext uri="{FF2B5EF4-FFF2-40B4-BE49-F238E27FC236}">
                <a16:creationId xmlns:a16="http://schemas.microsoft.com/office/drawing/2014/main" id="{71B1B8E9-05C2-477F-925D-34824B34B313}"/>
              </a:ext>
            </a:extLst>
          </p:cNvPr>
          <p:cNvSpPr>
            <a:spLocks noChangeArrowheads="1"/>
          </p:cNvSpPr>
          <p:nvPr/>
        </p:nvSpPr>
        <p:spPr bwMode="auto">
          <a:xfrm>
            <a:off x="6297105" y="17297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D1CDD371-7C89-4532-A780-800205D69DD5}"/>
              </a:ext>
            </a:extLst>
          </p:cNvPr>
          <p:cNvGraphicFramePr>
            <a:graphicFrameLocks noChangeAspect="1"/>
          </p:cNvGraphicFramePr>
          <p:nvPr>
            <p:extLst>
              <p:ext uri="{D42A27DB-BD31-4B8C-83A1-F6EECF244321}">
                <p14:modId xmlns:p14="http://schemas.microsoft.com/office/powerpoint/2010/main" val="1693608267"/>
              </p:ext>
            </p:extLst>
          </p:nvPr>
        </p:nvGraphicFramePr>
        <p:xfrm>
          <a:off x="6297105" y="1729737"/>
          <a:ext cx="3132138" cy="3254375"/>
        </p:xfrm>
        <a:graphic>
          <a:graphicData uri="http://schemas.openxmlformats.org/presentationml/2006/ole">
            <mc:AlternateContent xmlns:mc="http://schemas.openxmlformats.org/markup-compatibility/2006">
              <mc:Choice xmlns:v="urn:schemas-microsoft-com:vml" Requires="v">
                <p:oleObj spid="_x0000_s14344" name="Visio" r:id="rId5" imgW="5517022" imgH="5722541" progId="Visio.Drawing.15">
                  <p:embed/>
                </p:oleObj>
              </mc:Choice>
              <mc:Fallback>
                <p:oleObj name="Visio" r:id="rId5" imgW="5517022" imgH="5722541"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7105" y="1729737"/>
                        <a:ext cx="3132138" cy="325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7119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631AF-4C0F-4E36-8137-CB5ECD39F81E}"/>
              </a:ext>
            </a:extLst>
          </p:cNvPr>
          <p:cNvSpPr>
            <a:spLocks noGrp="1"/>
          </p:cNvSpPr>
          <p:nvPr>
            <p:ph type="title"/>
          </p:nvPr>
        </p:nvSpPr>
        <p:spPr>
          <a:xfrm>
            <a:off x="838200" y="268664"/>
            <a:ext cx="10515600" cy="577555"/>
          </a:xfrm>
        </p:spPr>
        <p:txBody>
          <a:bodyPr>
            <a:normAutofit fontScale="90000"/>
          </a:bodyPr>
          <a:lstStyle/>
          <a:p>
            <a:r>
              <a:rPr lang="zh-CN" altLang="zh-CN" sz="3600" dirty="0"/>
              <a:t>作者模块设计说明</a:t>
            </a:r>
            <a:endParaRPr lang="zh-CN" altLang="en-US" sz="3600" dirty="0"/>
          </a:p>
        </p:txBody>
      </p:sp>
      <p:sp>
        <p:nvSpPr>
          <p:cNvPr id="3" name="内容占位符 2">
            <a:extLst>
              <a:ext uri="{FF2B5EF4-FFF2-40B4-BE49-F238E27FC236}">
                <a16:creationId xmlns:a16="http://schemas.microsoft.com/office/drawing/2014/main" id="{2BF24F7E-B3A1-4446-9D75-E7EE42CFD2B6}"/>
              </a:ext>
            </a:extLst>
          </p:cNvPr>
          <p:cNvSpPr>
            <a:spLocks noGrp="1"/>
          </p:cNvSpPr>
          <p:nvPr>
            <p:ph idx="1"/>
          </p:nvPr>
        </p:nvSpPr>
        <p:spPr>
          <a:xfrm>
            <a:off x="838200" y="848411"/>
            <a:ext cx="10515600" cy="5844619"/>
          </a:xfrm>
        </p:spPr>
        <p:txBody>
          <a:bodyPr>
            <a:normAutofit fontScale="55000" lnSpcReduction="20000"/>
          </a:bodyPr>
          <a:lstStyle/>
          <a:p>
            <a:r>
              <a:rPr lang="en-US" altLang="zh-CN" b="1" dirty="0"/>
              <a:t>6.1</a:t>
            </a:r>
            <a:r>
              <a:rPr lang="zh-CN" altLang="zh-CN" b="1" dirty="0"/>
              <a:t>模块描述</a:t>
            </a:r>
          </a:p>
          <a:p>
            <a:r>
              <a:rPr lang="zh-CN" altLang="zh-CN" dirty="0"/>
              <a:t>　　作者模块，用户可根据自己喜欢的作者一次性查找该作者所有作品，也能了解作者</a:t>
            </a:r>
          </a:p>
          <a:p>
            <a:r>
              <a:rPr lang="en-US" altLang="zh-CN" b="1" dirty="0"/>
              <a:t>6.2</a:t>
            </a:r>
            <a:r>
              <a:rPr lang="zh-CN" altLang="zh-CN" b="1" dirty="0"/>
              <a:t>功能</a:t>
            </a:r>
          </a:p>
          <a:p>
            <a:r>
              <a:rPr lang="en-US" altLang="zh-CN" b="1" dirty="0"/>
              <a:t>6.3</a:t>
            </a:r>
            <a:r>
              <a:rPr lang="zh-CN" altLang="zh-CN" b="1" dirty="0"/>
              <a:t>性能</a:t>
            </a:r>
          </a:p>
          <a:p>
            <a:r>
              <a:rPr lang="zh-CN" altLang="zh-CN" dirty="0"/>
              <a:t>单条记录更新响应时间≤</a:t>
            </a:r>
            <a:r>
              <a:rPr lang="en-US" altLang="zh-CN" dirty="0"/>
              <a:t>5</a:t>
            </a:r>
            <a:r>
              <a:rPr lang="zh-CN" altLang="zh-CN" dirty="0"/>
              <a:t>秒</a:t>
            </a:r>
          </a:p>
          <a:p>
            <a:r>
              <a:rPr lang="zh-CN" altLang="zh-CN" dirty="0"/>
              <a:t>单条记录查询响应时间≤</a:t>
            </a:r>
            <a:r>
              <a:rPr lang="en-US" altLang="zh-CN" dirty="0"/>
              <a:t>3</a:t>
            </a:r>
            <a:r>
              <a:rPr lang="zh-CN" altLang="zh-CN" dirty="0"/>
              <a:t>秒</a:t>
            </a:r>
          </a:p>
          <a:p>
            <a:r>
              <a:rPr lang="zh-CN" altLang="zh-CN" dirty="0"/>
              <a:t>网页转换响应时间≤</a:t>
            </a:r>
            <a:r>
              <a:rPr lang="en-US" altLang="zh-CN" dirty="0"/>
              <a:t>3</a:t>
            </a:r>
            <a:r>
              <a:rPr lang="zh-CN" altLang="zh-CN" dirty="0"/>
              <a:t>秒</a:t>
            </a:r>
          </a:p>
          <a:p>
            <a:r>
              <a:rPr lang="en-US" altLang="zh-CN" b="1" dirty="0"/>
              <a:t>6.4</a:t>
            </a:r>
            <a:r>
              <a:rPr lang="zh-CN" altLang="zh-CN" b="1" dirty="0"/>
              <a:t>输入项</a:t>
            </a:r>
          </a:p>
          <a:p>
            <a:r>
              <a:rPr lang="zh-CN" altLang="zh-CN" dirty="0"/>
              <a:t>作者</a:t>
            </a:r>
            <a:r>
              <a:rPr lang="en-US" altLang="zh-CN" dirty="0"/>
              <a:t>ID</a:t>
            </a:r>
            <a:r>
              <a:rPr lang="zh-CN" altLang="zh-CN" dirty="0"/>
              <a:t>：每个作者拥有唯一的</a:t>
            </a:r>
            <a:r>
              <a:rPr lang="en-US" altLang="zh-CN" dirty="0"/>
              <a:t>ID</a:t>
            </a:r>
            <a:r>
              <a:rPr lang="zh-CN" altLang="zh-CN" dirty="0"/>
              <a:t>，方便识别</a:t>
            </a:r>
          </a:p>
          <a:p>
            <a:r>
              <a:rPr lang="zh-CN" altLang="zh-CN" dirty="0"/>
              <a:t>错误信息：指出错误的信息，方便修改</a:t>
            </a:r>
          </a:p>
          <a:p>
            <a:r>
              <a:rPr lang="zh-CN" altLang="zh-CN" dirty="0"/>
              <a:t>用户</a:t>
            </a:r>
            <a:r>
              <a:rPr lang="en-US" altLang="zh-CN" dirty="0"/>
              <a:t>ID</a:t>
            </a:r>
            <a:r>
              <a:rPr lang="zh-CN" altLang="zh-CN" dirty="0"/>
              <a:t>：判断用户为管理员或普通用户</a:t>
            </a:r>
          </a:p>
          <a:p>
            <a:r>
              <a:rPr lang="zh-CN" altLang="zh-CN" dirty="0"/>
              <a:t>评论内容：评论内容不能为空</a:t>
            </a:r>
          </a:p>
          <a:p>
            <a:r>
              <a:rPr lang="zh-CN" altLang="zh-CN" dirty="0"/>
              <a:t>添加的作者信息：申请添加作者需提供作者信息</a:t>
            </a:r>
          </a:p>
          <a:p>
            <a:r>
              <a:rPr lang="en-US" altLang="zh-CN" b="1" dirty="0"/>
              <a:t>6.5</a:t>
            </a:r>
            <a:r>
              <a:rPr lang="zh-CN" altLang="zh-CN" b="1" dirty="0"/>
              <a:t>输出项</a:t>
            </a:r>
          </a:p>
          <a:p>
            <a:r>
              <a:rPr lang="zh-CN" altLang="zh-CN" dirty="0"/>
              <a:t>　 </a:t>
            </a:r>
            <a:r>
              <a:rPr lang="en-US" altLang="zh-CN" dirty="0"/>
              <a:t>  </a:t>
            </a:r>
            <a:r>
              <a:rPr lang="zh-CN" altLang="zh-CN" dirty="0"/>
              <a:t>作者详细信息：完整的显示作者信息，包括内容简介、作品等</a:t>
            </a:r>
          </a:p>
          <a:p>
            <a:r>
              <a:rPr lang="en-US" altLang="zh-CN" dirty="0"/>
              <a:t>	</a:t>
            </a:r>
            <a:r>
              <a:rPr lang="zh-CN" altLang="zh-CN" dirty="0"/>
              <a:t>评论详细信息：完整显示评论信息，包括评论用户</a:t>
            </a:r>
            <a:r>
              <a:rPr lang="en-US" altLang="zh-CN" dirty="0"/>
              <a:t>ID</a:t>
            </a:r>
            <a:r>
              <a:rPr lang="zh-CN" altLang="zh-CN" dirty="0"/>
              <a:t>、评论日期、评论内容等</a:t>
            </a:r>
          </a:p>
          <a:p>
            <a:r>
              <a:rPr lang="en-US" altLang="zh-CN" dirty="0"/>
              <a:t>	</a:t>
            </a:r>
            <a:r>
              <a:rPr lang="zh-CN" altLang="zh-CN" dirty="0"/>
              <a:t>点赞数：更新各评论的点赞数</a:t>
            </a:r>
          </a:p>
          <a:p>
            <a:r>
              <a:rPr lang="en-US" altLang="zh-CN" dirty="0"/>
              <a:t>	</a:t>
            </a:r>
            <a:r>
              <a:rPr lang="zh-CN" altLang="zh-CN" dirty="0"/>
              <a:t>报错申请信息：报错申请、包括申请</a:t>
            </a:r>
            <a:r>
              <a:rPr lang="en-US" altLang="zh-CN" dirty="0"/>
              <a:t>ID</a:t>
            </a:r>
            <a:r>
              <a:rPr lang="zh-CN" altLang="zh-CN" dirty="0"/>
              <a:t>、内容</a:t>
            </a:r>
          </a:p>
          <a:p>
            <a:r>
              <a:rPr lang="en-US" altLang="zh-CN" dirty="0"/>
              <a:t>	</a:t>
            </a:r>
            <a:r>
              <a:rPr lang="zh-CN" altLang="zh-CN" dirty="0"/>
              <a:t>添加作者申请信息：保存添加作者的具体申请内容</a:t>
            </a:r>
            <a:endParaRPr lang="zh-CN" altLang="en-US" dirty="0"/>
          </a:p>
        </p:txBody>
      </p:sp>
    </p:spTree>
    <p:extLst>
      <p:ext uri="{BB962C8B-B14F-4D97-AF65-F5344CB8AC3E}">
        <p14:creationId xmlns:p14="http://schemas.microsoft.com/office/powerpoint/2010/main" val="2304506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7592B-7FCF-4609-B633-6908E343A4D7}"/>
              </a:ext>
            </a:extLst>
          </p:cNvPr>
          <p:cNvSpPr>
            <a:spLocks noGrp="1"/>
          </p:cNvSpPr>
          <p:nvPr>
            <p:ph type="title"/>
          </p:nvPr>
        </p:nvSpPr>
        <p:spPr>
          <a:xfrm>
            <a:off x="838200" y="365126"/>
            <a:ext cx="10515600" cy="558702"/>
          </a:xfrm>
        </p:spPr>
        <p:txBody>
          <a:bodyPr>
            <a:normAutofit fontScale="90000"/>
          </a:bodyPr>
          <a:lstStyle/>
          <a:p>
            <a:r>
              <a:rPr lang="zh-CN" altLang="zh-CN" sz="3600" dirty="0"/>
              <a:t>管理员模块设计说明</a:t>
            </a:r>
            <a:endParaRPr lang="zh-CN" altLang="en-US" sz="3600" dirty="0"/>
          </a:p>
        </p:txBody>
      </p:sp>
      <p:sp>
        <p:nvSpPr>
          <p:cNvPr id="3" name="内容占位符 2">
            <a:extLst>
              <a:ext uri="{FF2B5EF4-FFF2-40B4-BE49-F238E27FC236}">
                <a16:creationId xmlns:a16="http://schemas.microsoft.com/office/drawing/2014/main" id="{0B1EF9B2-A370-4FF6-A666-1859E4771929}"/>
              </a:ext>
            </a:extLst>
          </p:cNvPr>
          <p:cNvSpPr>
            <a:spLocks noGrp="1"/>
          </p:cNvSpPr>
          <p:nvPr>
            <p:ph idx="1"/>
          </p:nvPr>
        </p:nvSpPr>
        <p:spPr>
          <a:xfrm>
            <a:off x="838200" y="923828"/>
            <a:ext cx="10515600" cy="3733013"/>
          </a:xfrm>
        </p:spPr>
        <p:txBody>
          <a:bodyPr>
            <a:normAutofit fontScale="77500" lnSpcReduction="20000"/>
          </a:bodyPr>
          <a:lstStyle/>
          <a:p>
            <a:r>
              <a:rPr lang="en-US" altLang="zh-CN" b="1" dirty="0"/>
              <a:t>7.1</a:t>
            </a:r>
            <a:r>
              <a:rPr lang="zh-CN" altLang="zh-CN" b="1" dirty="0"/>
              <a:t>模块描述</a:t>
            </a:r>
          </a:p>
          <a:p>
            <a:r>
              <a:rPr lang="zh-CN" altLang="zh-CN" dirty="0"/>
              <a:t>　管理员操作信息书籍增加，删除，修改</a:t>
            </a:r>
          </a:p>
          <a:p>
            <a:r>
              <a:rPr lang="zh-CN" altLang="zh-CN" dirty="0"/>
              <a:t>管理员操作书评的置顶、删除</a:t>
            </a:r>
          </a:p>
          <a:p>
            <a:r>
              <a:rPr lang="en-US" altLang="zh-CN" b="1" dirty="0"/>
              <a:t>7.2</a:t>
            </a:r>
            <a:r>
              <a:rPr lang="zh-CN" altLang="zh-CN" b="1" dirty="0"/>
              <a:t>功能</a:t>
            </a:r>
          </a:p>
          <a:p>
            <a:r>
              <a:rPr lang="zh-CN" altLang="zh-CN" dirty="0"/>
              <a:t>　管理员对书籍信息的增加、删除、修改操作</a:t>
            </a:r>
          </a:p>
          <a:p>
            <a:r>
              <a:rPr lang="zh-CN" altLang="zh-CN" dirty="0"/>
              <a:t>管理员对书评的置顶、删除操作</a:t>
            </a:r>
          </a:p>
          <a:p>
            <a:r>
              <a:rPr lang="en-US" altLang="zh-CN" b="1" dirty="0"/>
              <a:t>7.3</a:t>
            </a:r>
            <a:r>
              <a:rPr lang="zh-CN" altLang="zh-CN" b="1" dirty="0"/>
              <a:t>性能</a:t>
            </a:r>
          </a:p>
          <a:p>
            <a:r>
              <a:rPr lang="zh-CN" altLang="zh-CN" dirty="0"/>
              <a:t>单条记录更新响应时间≤</a:t>
            </a:r>
            <a:r>
              <a:rPr lang="en-US" altLang="zh-CN" dirty="0"/>
              <a:t>5</a:t>
            </a:r>
            <a:r>
              <a:rPr lang="zh-CN" altLang="zh-CN" dirty="0"/>
              <a:t>秒</a:t>
            </a:r>
          </a:p>
          <a:p>
            <a:r>
              <a:rPr lang="zh-CN" altLang="zh-CN" dirty="0"/>
              <a:t>单条记录查询响应时间≤</a:t>
            </a:r>
            <a:r>
              <a:rPr lang="en-US" altLang="zh-CN" dirty="0"/>
              <a:t>3</a:t>
            </a:r>
            <a:r>
              <a:rPr lang="zh-CN" altLang="zh-CN" dirty="0"/>
              <a:t>秒</a:t>
            </a:r>
          </a:p>
          <a:p>
            <a:r>
              <a:rPr lang="zh-CN" altLang="zh-CN" dirty="0"/>
              <a:t>网页转换响应时间≤</a:t>
            </a:r>
            <a:r>
              <a:rPr lang="en-US" altLang="zh-CN" dirty="0"/>
              <a:t>3</a:t>
            </a:r>
            <a:r>
              <a:rPr lang="zh-CN" altLang="zh-CN" dirty="0"/>
              <a:t>秒</a:t>
            </a:r>
            <a:endParaRPr lang="zh-CN" altLang="en-US" dirty="0"/>
          </a:p>
        </p:txBody>
      </p:sp>
    </p:spTree>
    <p:extLst>
      <p:ext uri="{BB962C8B-B14F-4D97-AF65-F5344CB8AC3E}">
        <p14:creationId xmlns:p14="http://schemas.microsoft.com/office/powerpoint/2010/main" val="20223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B69C83C6-DDE8-4F5A-8636-8D85DEB44871}"/>
              </a:ext>
            </a:extLst>
          </p:cNvPr>
          <p:cNvGraphicFramePr>
            <a:graphicFrameLocks noGrp="1"/>
          </p:cNvGraphicFramePr>
          <p:nvPr>
            <p:extLst>
              <p:ext uri="{D42A27DB-BD31-4B8C-83A1-F6EECF244321}">
                <p14:modId xmlns:p14="http://schemas.microsoft.com/office/powerpoint/2010/main" val="2884243910"/>
              </p:ext>
            </p:extLst>
          </p:nvPr>
        </p:nvGraphicFramePr>
        <p:xfrm>
          <a:off x="1394643" y="1280160"/>
          <a:ext cx="9402714" cy="4297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80962424"/>
                    </a:ext>
                  </a:extLst>
                </a:gridCol>
                <a:gridCol w="5338714">
                  <a:extLst>
                    <a:ext uri="{9D8B030D-6E8A-4147-A177-3AD203B41FA5}">
                      <a16:colId xmlns:a16="http://schemas.microsoft.com/office/drawing/2014/main" val="4268361140"/>
                    </a:ext>
                  </a:extLst>
                </a:gridCol>
              </a:tblGrid>
              <a:tr h="370840">
                <a:tc>
                  <a:txBody>
                    <a:bodyPr/>
                    <a:lstStyle/>
                    <a:p>
                      <a:pPr algn="ctr"/>
                      <a:r>
                        <a:rPr lang="en-US" altLang="zh-CN" sz="1800" b="1" kern="1200" dirty="0">
                          <a:solidFill>
                            <a:schemeClr val="lt1"/>
                          </a:solidFill>
                          <a:effectLst/>
                          <a:latin typeface="+mn-lt"/>
                          <a:ea typeface="+mn-ea"/>
                          <a:cs typeface="+mn-cs"/>
                        </a:rPr>
                        <a:t>            </a:t>
                      </a:r>
                    </a:p>
                    <a:p>
                      <a:pPr algn="ctr"/>
                      <a:endParaRPr lang="en-US" altLang="zh-CN" sz="1800" b="1" kern="1200" dirty="0">
                        <a:solidFill>
                          <a:schemeClr val="lt1"/>
                        </a:solidFill>
                        <a:effectLst/>
                        <a:latin typeface="+mn-lt"/>
                        <a:ea typeface="+mn-ea"/>
                        <a:cs typeface="+mn-cs"/>
                      </a:endParaRPr>
                    </a:p>
                    <a:p>
                      <a:pPr algn="ctr"/>
                      <a:endParaRPr lang="en-US" altLang="zh-CN" sz="1800" b="1" kern="1200" dirty="0">
                        <a:solidFill>
                          <a:schemeClr val="lt1"/>
                        </a:solidFill>
                        <a:effectLst/>
                        <a:latin typeface="+mn-lt"/>
                        <a:ea typeface="+mn-ea"/>
                        <a:cs typeface="+mn-cs"/>
                      </a:endParaRPr>
                    </a:p>
                    <a:p>
                      <a:pPr algn="ctr"/>
                      <a:endParaRPr lang="en-US" altLang="zh-CN" sz="1800" b="1" kern="1200" dirty="0">
                        <a:solidFill>
                          <a:schemeClr val="lt1"/>
                        </a:solidFill>
                        <a:effectLst/>
                        <a:latin typeface="+mn-lt"/>
                        <a:ea typeface="+mn-ea"/>
                        <a:cs typeface="+mn-cs"/>
                      </a:endParaRPr>
                    </a:p>
                    <a:p>
                      <a:pPr algn="ctr"/>
                      <a:r>
                        <a:rPr lang="en-US" altLang="zh-CN" sz="1800" b="1" kern="1200" dirty="0">
                          <a:solidFill>
                            <a:schemeClr val="lt1"/>
                          </a:solidFill>
                          <a:effectLst/>
                          <a:latin typeface="+mn-lt"/>
                          <a:ea typeface="+mn-ea"/>
                          <a:cs typeface="+mn-cs"/>
                        </a:rPr>
                        <a:t>Dreamweaver</a:t>
                      </a:r>
                      <a:endParaRPr lang="zh-CN" altLang="en-US" dirty="0"/>
                    </a:p>
                  </a:txBody>
                  <a:tcPr/>
                </a:tc>
                <a:tc>
                  <a:txBody>
                    <a:bodyPr/>
                    <a:lstStyle/>
                    <a:p>
                      <a:r>
                        <a:rPr lang="en-US" altLang="zh-CN" sz="1800" b="1" kern="1200" dirty="0">
                          <a:solidFill>
                            <a:schemeClr val="lt1"/>
                          </a:solidFill>
                          <a:effectLst/>
                          <a:latin typeface="+mn-lt"/>
                          <a:ea typeface="+mn-ea"/>
                          <a:cs typeface="+mn-cs"/>
                        </a:rPr>
                        <a:t>Adobe Dreamweaver</a:t>
                      </a:r>
                      <a:r>
                        <a:rPr lang="zh-CN" altLang="zh-CN" sz="1800" b="1" kern="1200" dirty="0">
                          <a:solidFill>
                            <a:schemeClr val="lt1"/>
                          </a:solidFill>
                          <a:effectLst/>
                          <a:latin typeface="+mn-lt"/>
                          <a:ea typeface="+mn-ea"/>
                          <a:cs typeface="+mn-cs"/>
                        </a:rPr>
                        <a:t>，简称“</a:t>
                      </a:r>
                      <a:r>
                        <a:rPr lang="en-US" altLang="zh-CN" sz="1800" b="1" kern="1200" dirty="0">
                          <a:solidFill>
                            <a:schemeClr val="lt1"/>
                          </a:solidFill>
                          <a:effectLst/>
                          <a:latin typeface="+mn-lt"/>
                          <a:ea typeface="+mn-ea"/>
                          <a:cs typeface="+mn-cs"/>
                        </a:rPr>
                        <a:t>DW</a:t>
                      </a:r>
                      <a:r>
                        <a:rPr lang="zh-CN" altLang="zh-CN" sz="1800" b="1" kern="1200" dirty="0">
                          <a:solidFill>
                            <a:schemeClr val="lt1"/>
                          </a:solidFill>
                          <a:effectLst/>
                          <a:latin typeface="+mn-lt"/>
                          <a:ea typeface="+mn-ea"/>
                          <a:cs typeface="+mn-cs"/>
                        </a:rPr>
                        <a:t>”，中文名称</a:t>
                      </a:r>
                      <a:r>
                        <a:rPr lang="en-US" altLang="zh-CN" sz="1800" b="1" kern="1200" dirty="0">
                          <a:solidFill>
                            <a:schemeClr val="lt1"/>
                          </a:solidFill>
                          <a:effectLst/>
                          <a:latin typeface="+mn-lt"/>
                          <a:ea typeface="+mn-ea"/>
                          <a:cs typeface="+mn-cs"/>
                        </a:rPr>
                        <a:t> "</a:t>
                      </a:r>
                      <a:r>
                        <a:rPr lang="zh-CN" altLang="zh-CN" sz="1800" b="1" kern="1200" dirty="0">
                          <a:solidFill>
                            <a:schemeClr val="lt1"/>
                          </a:solidFill>
                          <a:effectLst/>
                          <a:latin typeface="+mn-lt"/>
                          <a:ea typeface="+mn-ea"/>
                          <a:cs typeface="+mn-cs"/>
                        </a:rPr>
                        <a:t>梦想编织者</a:t>
                      </a:r>
                      <a:r>
                        <a:rPr lang="en-US" altLang="zh-CN" sz="1800" b="1" kern="1200" dirty="0">
                          <a:solidFill>
                            <a:schemeClr val="lt1"/>
                          </a:solidFill>
                          <a:effectLst/>
                          <a:latin typeface="+mn-lt"/>
                          <a:ea typeface="+mn-ea"/>
                          <a:cs typeface="+mn-cs"/>
                        </a:rPr>
                        <a:t>"</a:t>
                      </a:r>
                      <a:r>
                        <a:rPr lang="zh-CN" altLang="zh-CN" sz="1800" b="1" kern="1200" dirty="0">
                          <a:solidFill>
                            <a:schemeClr val="lt1"/>
                          </a:solidFill>
                          <a:effectLst/>
                          <a:latin typeface="+mn-lt"/>
                          <a:ea typeface="+mn-ea"/>
                          <a:cs typeface="+mn-cs"/>
                        </a:rPr>
                        <a:t>，最初为美国</a:t>
                      </a:r>
                      <a:r>
                        <a:rPr lang="en-US" altLang="zh-CN" sz="1800" b="1" kern="1200" dirty="0">
                          <a:solidFill>
                            <a:schemeClr val="lt1"/>
                          </a:solidFill>
                          <a:effectLst/>
                          <a:latin typeface="+mn-lt"/>
                          <a:ea typeface="+mn-ea"/>
                          <a:cs typeface="+mn-cs"/>
                        </a:rPr>
                        <a:t>MACROMEDIA</a:t>
                      </a:r>
                      <a:r>
                        <a:rPr lang="zh-CN" altLang="zh-CN" sz="1800" b="1" kern="1200" dirty="0">
                          <a:solidFill>
                            <a:schemeClr val="lt1"/>
                          </a:solidFill>
                          <a:effectLst/>
                          <a:latin typeface="+mn-lt"/>
                          <a:ea typeface="+mn-ea"/>
                          <a:cs typeface="+mn-cs"/>
                        </a:rPr>
                        <a:t>公司开发</a:t>
                      </a:r>
                      <a:r>
                        <a:rPr lang="en-US" altLang="zh-CN" sz="1800" b="1" kern="1200" dirty="0">
                          <a:solidFill>
                            <a:schemeClr val="lt1"/>
                          </a:solidFill>
                          <a:effectLst/>
                          <a:latin typeface="+mn-lt"/>
                          <a:ea typeface="+mn-ea"/>
                          <a:cs typeface="+mn-cs"/>
                        </a:rPr>
                        <a:t>2005</a:t>
                      </a:r>
                      <a:r>
                        <a:rPr lang="zh-CN" altLang="zh-CN" sz="1800" b="1" kern="1200" dirty="0">
                          <a:solidFill>
                            <a:schemeClr val="lt1"/>
                          </a:solidFill>
                          <a:effectLst/>
                          <a:latin typeface="+mn-lt"/>
                          <a:ea typeface="+mn-ea"/>
                          <a:cs typeface="+mn-cs"/>
                        </a:rPr>
                        <a:t>年被</a:t>
                      </a:r>
                      <a:r>
                        <a:rPr lang="en-US" altLang="zh-CN" sz="1800" b="1" kern="1200" dirty="0">
                          <a:solidFill>
                            <a:schemeClr val="lt1"/>
                          </a:solidFill>
                          <a:effectLst/>
                          <a:latin typeface="+mn-lt"/>
                          <a:ea typeface="+mn-ea"/>
                          <a:cs typeface="+mn-cs"/>
                        </a:rPr>
                        <a:t>Adobe</a:t>
                      </a:r>
                      <a:r>
                        <a:rPr lang="zh-CN" altLang="zh-CN" sz="1800" b="1" kern="1200" dirty="0">
                          <a:solidFill>
                            <a:schemeClr val="lt1"/>
                          </a:solidFill>
                          <a:effectLst/>
                          <a:latin typeface="+mn-lt"/>
                          <a:ea typeface="+mn-ea"/>
                          <a:cs typeface="+mn-cs"/>
                        </a:rPr>
                        <a:t>公司收购。</a:t>
                      </a:r>
                      <a:r>
                        <a:rPr lang="en-US" altLang="zh-CN" sz="1800" b="1" kern="1200" dirty="0">
                          <a:solidFill>
                            <a:schemeClr val="lt1"/>
                          </a:solidFill>
                          <a:effectLst/>
                          <a:latin typeface="+mn-lt"/>
                          <a:ea typeface="+mn-ea"/>
                          <a:cs typeface="+mn-cs"/>
                        </a:rPr>
                        <a:t>DW</a:t>
                      </a:r>
                      <a:r>
                        <a:rPr lang="zh-CN" altLang="zh-CN" sz="1800" b="1" kern="1200" dirty="0">
                          <a:solidFill>
                            <a:schemeClr val="lt1"/>
                          </a:solidFill>
                          <a:effectLst/>
                          <a:latin typeface="+mn-lt"/>
                          <a:ea typeface="+mn-ea"/>
                          <a:cs typeface="+mn-cs"/>
                        </a:rPr>
                        <a:t>是集网页制作和管理网站于一身的所见即所得网页代码编辑器。利用对</a:t>
                      </a:r>
                      <a:r>
                        <a:rPr lang="en-US" altLang="zh-CN" sz="1800" b="1" kern="1200" dirty="0">
                          <a:solidFill>
                            <a:schemeClr val="lt1"/>
                          </a:solidFill>
                          <a:effectLst/>
                          <a:latin typeface="+mn-lt"/>
                          <a:ea typeface="+mn-ea"/>
                          <a:cs typeface="+mn-cs"/>
                        </a:rPr>
                        <a:t> HTML</a:t>
                      </a:r>
                      <a:r>
                        <a:rPr lang="zh-CN" altLang="zh-CN" sz="1800" b="1" kern="1200" dirty="0">
                          <a:solidFill>
                            <a:schemeClr val="lt1"/>
                          </a:solidFill>
                          <a:effectLst/>
                          <a:latin typeface="+mn-lt"/>
                          <a:ea typeface="+mn-ea"/>
                          <a:cs typeface="+mn-cs"/>
                        </a:rPr>
                        <a:t>、</a:t>
                      </a:r>
                      <a:r>
                        <a:rPr lang="en-US" altLang="zh-CN" sz="1800" b="1" kern="1200" dirty="0">
                          <a:solidFill>
                            <a:schemeClr val="lt1"/>
                          </a:solidFill>
                          <a:effectLst/>
                          <a:latin typeface="+mn-lt"/>
                          <a:ea typeface="+mn-ea"/>
                          <a:cs typeface="+mn-cs"/>
                        </a:rPr>
                        <a:t>CSS</a:t>
                      </a:r>
                      <a:r>
                        <a:rPr lang="zh-CN" altLang="zh-CN" sz="1800" b="1" kern="1200" dirty="0">
                          <a:solidFill>
                            <a:schemeClr val="lt1"/>
                          </a:solidFill>
                          <a:effectLst/>
                          <a:latin typeface="+mn-lt"/>
                          <a:ea typeface="+mn-ea"/>
                          <a:cs typeface="+mn-cs"/>
                        </a:rPr>
                        <a:t>、</a:t>
                      </a:r>
                      <a:r>
                        <a:rPr lang="en-US" altLang="zh-CN" sz="1800" b="1" kern="1200" dirty="0">
                          <a:solidFill>
                            <a:schemeClr val="lt1"/>
                          </a:solidFill>
                          <a:effectLst/>
                          <a:latin typeface="+mn-lt"/>
                          <a:ea typeface="+mn-ea"/>
                          <a:cs typeface="+mn-cs"/>
                        </a:rPr>
                        <a:t>JavaScript</a:t>
                      </a:r>
                      <a:r>
                        <a:rPr lang="zh-CN" altLang="zh-CN" sz="1800" b="1" kern="1200" dirty="0">
                          <a:solidFill>
                            <a:schemeClr val="lt1"/>
                          </a:solidFill>
                          <a:effectLst/>
                          <a:latin typeface="+mn-lt"/>
                          <a:ea typeface="+mn-ea"/>
                          <a:cs typeface="+mn-cs"/>
                        </a:rPr>
                        <a:t>等内容的支持，设计师和程序员可以在几乎任何地方快速制作和进行网站建设。</a:t>
                      </a:r>
                      <a:endParaRPr lang="zh-CN" altLang="en-US" dirty="0"/>
                    </a:p>
                  </a:txBody>
                  <a:tcPr/>
                </a:tc>
                <a:extLst>
                  <a:ext uri="{0D108BD9-81ED-4DB2-BD59-A6C34878D82A}">
                    <a16:rowId xmlns:a16="http://schemas.microsoft.com/office/drawing/2014/main" val="3105210714"/>
                  </a:ext>
                </a:extLst>
              </a:tr>
              <a:tr h="370840">
                <a:tc>
                  <a:txBody>
                    <a:bodyPr/>
                    <a:lstStyle/>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endParaRPr lang="en-US" altLang="zh-CN" sz="1800" kern="1200" dirty="0">
                        <a:solidFill>
                          <a:schemeClr val="dk1"/>
                        </a:solidFill>
                        <a:effectLst/>
                        <a:latin typeface="+mn-lt"/>
                        <a:ea typeface="+mn-ea"/>
                        <a:cs typeface="+mn-cs"/>
                      </a:endParaRPr>
                    </a:p>
                    <a:p>
                      <a:pPr algn="ctr"/>
                      <a:r>
                        <a:rPr lang="en-US" altLang="zh-CN" sz="1800" kern="1200" dirty="0" err="1">
                          <a:solidFill>
                            <a:schemeClr val="dk1"/>
                          </a:solidFill>
                          <a:effectLst/>
                          <a:latin typeface="+mn-lt"/>
                          <a:ea typeface="+mn-ea"/>
                          <a:cs typeface="+mn-cs"/>
                        </a:rPr>
                        <a:t>thinkPHP</a:t>
                      </a:r>
                      <a:endParaRPr lang="zh-CN" altLang="en-US" dirty="0"/>
                    </a:p>
                  </a:txBody>
                  <a:tcPr/>
                </a:tc>
                <a:tc>
                  <a:txBody>
                    <a:bodyPr/>
                    <a:lstStyle/>
                    <a:p>
                      <a:r>
                        <a:rPr lang="en-US" altLang="zh-CN" sz="1800" kern="1200" dirty="0" err="1">
                          <a:solidFill>
                            <a:schemeClr val="dk1"/>
                          </a:solidFill>
                          <a:effectLst/>
                          <a:latin typeface="+mn-lt"/>
                          <a:ea typeface="+mn-ea"/>
                          <a:cs typeface="+mn-cs"/>
                        </a:rPr>
                        <a:t>ThinkPHP</a:t>
                      </a:r>
                      <a:r>
                        <a:rPr lang="zh-CN" altLang="zh-CN" sz="1800" kern="1200" dirty="0">
                          <a:solidFill>
                            <a:schemeClr val="dk1"/>
                          </a:solidFill>
                          <a:effectLst/>
                          <a:latin typeface="+mn-lt"/>
                          <a:ea typeface="+mn-ea"/>
                          <a:cs typeface="+mn-cs"/>
                        </a:rPr>
                        <a:t>是为了简化企业级应用开发和敏捷</a:t>
                      </a:r>
                      <a:r>
                        <a:rPr lang="en-US" altLang="zh-CN" sz="1800" kern="1200" dirty="0">
                          <a:solidFill>
                            <a:schemeClr val="dk1"/>
                          </a:solidFill>
                          <a:effectLst/>
                          <a:latin typeface="+mn-lt"/>
                          <a:ea typeface="+mn-ea"/>
                          <a:cs typeface="+mn-cs"/>
                        </a:rPr>
                        <a:t>WEB</a:t>
                      </a:r>
                      <a:r>
                        <a:rPr lang="zh-CN" altLang="zh-CN" sz="1800" kern="1200" dirty="0">
                          <a:solidFill>
                            <a:schemeClr val="dk1"/>
                          </a:solidFill>
                          <a:effectLst/>
                          <a:latin typeface="+mn-lt"/>
                          <a:ea typeface="+mn-ea"/>
                          <a:cs typeface="+mn-cs"/>
                        </a:rPr>
                        <a:t>应用开发而诞生的。最早诞生于</a:t>
                      </a:r>
                      <a:r>
                        <a:rPr lang="en-US" altLang="zh-CN" sz="1800" kern="1200" dirty="0">
                          <a:solidFill>
                            <a:schemeClr val="dk1"/>
                          </a:solidFill>
                          <a:effectLst/>
                          <a:latin typeface="+mn-lt"/>
                          <a:ea typeface="+mn-ea"/>
                          <a:cs typeface="+mn-cs"/>
                        </a:rPr>
                        <a:t>2006</a:t>
                      </a:r>
                      <a:r>
                        <a:rPr lang="zh-CN" altLang="zh-CN" sz="1800" kern="1200" dirty="0">
                          <a:solidFill>
                            <a:schemeClr val="dk1"/>
                          </a:solidFill>
                          <a:effectLst/>
                          <a:latin typeface="+mn-lt"/>
                          <a:ea typeface="+mn-ea"/>
                          <a:cs typeface="+mn-cs"/>
                        </a:rPr>
                        <a:t>年初，</a:t>
                      </a:r>
                      <a:r>
                        <a:rPr lang="en-US" altLang="zh-CN" sz="1800" kern="1200" dirty="0">
                          <a:solidFill>
                            <a:schemeClr val="dk1"/>
                          </a:solidFill>
                          <a:effectLst/>
                          <a:latin typeface="+mn-lt"/>
                          <a:ea typeface="+mn-ea"/>
                          <a:cs typeface="+mn-cs"/>
                        </a:rPr>
                        <a:t>2007</a:t>
                      </a:r>
                      <a:r>
                        <a:rPr lang="zh-CN" altLang="zh-CN" sz="1800" kern="1200" dirty="0">
                          <a:solidFill>
                            <a:schemeClr val="dk1"/>
                          </a:solidFill>
                          <a:effectLst/>
                          <a:latin typeface="+mn-lt"/>
                          <a:ea typeface="+mn-ea"/>
                          <a:cs typeface="+mn-cs"/>
                        </a:rPr>
                        <a:t>年元旦正式更名为</a:t>
                      </a:r>
                      <a:r>
                        <a:rPr lang="en-US" altLang="zh-CN" sz="1800" kern="1200" dirty="0" err="1">
                          <a:solidFill>
                            <a:schemeClr val="dk1"/>
                          </a:solidFill>
                          <a:effectLst/>
                          <a:latin typeface="+mn-lt"/>
                          <a:ea typeface="+mn-ea"/>
                          <a:cs typeface="+mn-cs"/>
                        </a:rPr>
                        <a:t>ThinkPHP</a:t>
                      </a:r>
                      <a:r>
                        <a:rPr lang="zh-CN" altLang="zh-CN" sz="1800" kern="1200" dirty="0">
                          <a:solidFill>
                            <a:schemeClr val="dk1"/>
                          </a:solidFill>
                          <a:effectLst/>
                          <a:latin typeface="+mn-lt"/>
                          <a:ea typeface="+mn-ea"/>
                          <a:cs typeface="+mn-cs"/>
                        </a:rPr>
                        <a:t>，并且遵循</a:t>
                      </a:r>
                      <a:r>
                        <a:rPr lang="en-US" altLang="zh-CN" sz="1800" kern="1200" dirty="0">
                          <a:solidFill>
                            <a:schemeClr val="dk1"/>
                          </a:solidFill>
                          <a:effectLst/>
                          <a:latin typeface="+mn-lt"/>
                          <a:ea typeface="+mn-ea"/>
                          <a:cs typeface="+mn-cs"/>
                        </a:rPr>
                        <a:t>Apache2</a:t>
                      </a:r>
                      <a:r>
                        <a:rPr lang="zh-CN" altLang="zh-CN" sz="1800" kern="1200" dirty="0">
                          <a:solidFill>
                            <a:schemeClr val="dk1"/>
                          </a:solidFill>
                          <a:effectLst/>
                          <a:latin typeface="+mn-lt"/>
                          <a:ea typeface="+mn-ea"/>
                          <a:cs typeface="+mn-cs"/>
                        </a:rPr>
                        <a:t>开源协议发布。</a:t>
                      </a:r>
                      <a:r>
                        <a:rPr lang="en-US" altLang="zh-CN" sz="1800" kern="1200" dirty="0" err="1">
                          <a:solidFill>
                            <a:schemeClr val="dk1"/>
                          </a:solidFill>
                          <a:effectLst/>
                          <a:latin typeface="+mn-lt"/>
                          <a:ea typeface="+mn-ea"/>
                          <a:cs typeface="+mn-cs"/>
                        </a:rPr>
                        <a:t>ThinkPHP</a:t>
                      </a:r>
                      <a:r>
                        <a:rPr lang="zh-CN" altLang="zh-CN" sz="1800" kern="1200" dirty="0">
                          <a:solidFill>
                            <a:schemeClr val="dk1"/>
                          </a:solidFill>
                          <a:effectLst/>
                          <a:latin typeface="+mn-lt"/>
                          <a:ea typeface="+mn-ea"/>
                          <a:cs typeface="+mn-cs"/>
                        </a:rPr>
                        <a:t>从诞生以来一直秉承简洁实用的设计原则，在保持出色的性能和至简的代码的同时，也注重易用性。并且拥有众多原创功能和特性，在社区团队的积极参与下，在易用性、扩展性和性能方面不断优化和改进。</a:t>
                      </a:r>
                      <a:endParaRPr lang="zh-CN" altLang="en-US" dirty="0"/>
                    </a:p>
                  </a:txBody>
                  <a:tcPr/>
                </a:tc>
                <a:extLst>
                  <a:ext uri="{0D108BD9-81ED-4DB2-BD59-A6C34878D82A}">
                    <a16:rowId xmlns:a16="http://schemas.microsoft.com/office/drawing/2014/main" val="336462653"/>
                  </a:ext>
                </a:extLst>
              </a:tr>
            </a:tbl>
          </a:graphicData>
        </a:graphic>
      </p:graphicFrame>
    </p:spTree>
    <p:extLst>
      <p:ext uri="{BB962C8B-B14F-4D97-AF65-F5344CB8AC3E}">
        <p14:creationId xmlns:p14="http://schemas.microsoft.com/office/powerpoint/2010/main" val="2796000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A44C874-D434-4621-8E21-BB395BBA027D}"/>
              </a:ext>
            </a:extLst>
          </p:cNvPr>
          <p:cNvSpPr txBox="1"/>
          <p:nvPr/>
        </p:nvSpPr>
        <p:spPr>
          <a:xfrm>
            <a:off x="1150070" y="829559"/>
            <a:ext cx="2243579" cy="367645"/>
          </a:xfrm>
          <a:prstGeom prst="rect">
            <a:avLst/>
          </a:prstGeom>
          <a:noFill/>
        </p:spPr>
        <p:txBody>
          <a:bodyPr wrap="square" rtlCol="0">
            <a:spAutoFit/>
          </a:bodyPr>
          <a:lstStyle/>
          <a:p>
            <a:r>
              <a:rPr lang="zh-CN" altLang="en-US" dirty="0"/>
              <a:t>输入项</a:t>
            </a:r>
          </a:p>
        </p:txBody>
      </p:sp>
      <p:graphicFrame>
        <p:nvGraphicFramePr>
          <p:cNvPr id="5" name="表格 4">
            <a:extLst>
              <a:ext uri="{FF2B5EF4-FFF2-40B4-BE49-F238E27FC236}">
                <a16:creationId xmlns:a16="http://schemas.microsoft.com/office/drawing/2014/main" id="{9EB5A215-E535-4231-B48D-D28851524C36}"/>
              </a:ext>
            </a:extLst>
          </p:cNvPr>
          <p:cNvGraphicFramePr>
            <a:graphicFrameLocks noGrp="1"/>
          </p:cNvGraphicFramePr>
          <p:nvPr>
            <p:extLst>
              <p:ext uri="{D42A27DB-BD31-4B8C-83A1-F6EECF244321}">
                <p14:modId xmlns:p14="http://schemas.microsoft.com/office/powerpoint/2010/main" val="4223654239"/>
              </p:ext>
            </p:extLst>
          </p:nvPr>
        </p:nvGraphicFramePr>
        <p:xfrm>
          <a:off x="1593130" y="1611983"/>
          <a:ext cx="7626285" cy="2309566"/>
        </p:xfrm>
        <a:graphic>
          <a:graphicData uri="http://schemas.openxmlformats.org/drawingml/2006/table">
            <a:tbl>
              <a:tblPr firstRow="1" firstCol="1" lastRow="1" lastCol="1" bandRow="1" bandCol="1">
                <a:tableStyleId>{5C22544A-7EE6-4342-B048-85BDC9FD1C3A}</a:tableStyleId>
              </a:tblPr>
              <a:tblGrid>
                <a:gridCol w="1329877">
                  <a:extLst>
                    <a:ext uri="{9D8B030D-6E8A-4147-A177-3AD203B41FA5}">
                      <a16:colId xmlns:a16="http://schemas.microsoft.com/office/drawing/2014/main" val="3555964533"/>
                    </a:ext>
                  </a:extLst>
                </a:gridCol>
                <a:gridCol w="1536678">
                  <a:extLst>
                    <a:ext uri="{9D8B030D-6E8A-4147-A177-3AD203B41FA5}">
                      <a16:colId xmlns:a16="http://schemas.microsoft.com/office/drawing/2014/main" val="1962832769"/>
                    </a:ext>
                  </a:extLst>
                </a:gridCol>
                <a:gridCol w="1577921">
                  <a:extLst>
                    <a:ext uri="{9D8B030D-6E8A-4147-A177-3AD203B41FA5}">
                      <a16:colId xmlns:a16="http://schemas.microsoft.com/office/drawing/2014/main" val="3867141629"/>
                    </a:ext>
                  </a:extLst>
                </a:gridCol>
                <a:gridCol w="1655824">
                  <a:extLst>
                    <a:ext uri="{9D8B030D-6E8A-4147-A177-3AD203B41FA5}">
                      <a16:colId xmlns:a16="http://schemas.microsoft.com/office/drawing/2014/main" val="3203597231"/>
                    </a:ext>
                  </a:extLst>
                </a:gridCol>
                <a:gridCol w="1525985">
                  <a:extLst>
                    <a:ext uri="{9D8B030D-6E8A-4147-A177-3AD203B41FA5}">
                      <a16:colId xmlns:a16="http://schemas.microsoft.com/office/drawing/2014/main" val="754044155"/>
                    </a:ext>
                  </a:extLst>
                </a:gridCol>
              </a:tblGrid>
              <a:tr h="650300">
                <a:tc gridSpan="5">
                  <a:txBody>
                    <a:bodyPr/>
                    <a:lstStyle/>
                    <a:p>
                      <a:pPr algn="just">
                        <a:spcAft>
                          <a:spcPts val="0"/>
                        </a:spcAft>
                      </a:pPr>
                      <a:r>
                        <a:rPr lang="zh-CN" sz="1600" kern="100" dirty="0">
                          <a:effectLst/>
                        </a:rPr>
                        <a:t>基表英文名称：</a:t>
                      </a:r>
                      <a:r>
                        <a:rPr lang="en-US" sz="1600" kern="100" dirty="0">
                          <a:effectLst/>
                        </a:rPr>
                        <a:t>admin</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60199914"/>
                  </a:ext>
                </a:extLst>
              </a:tr>
              <a:tr h="650300">
                <a:tc gridSpan="5">
                  <a:txBody>
                    <a:bodyPr/>
                    <a:lstStyle/>
                    <a:p>
                      <a:pPr algn="just">
                        <a:spcAft>
                          <a:spcPts val="0"/>
                        </a:spcAft>
                      </a:pPr>
                      <a:r>
                        <a:rPr lang="zh-CN" sz="1600" kern="100" dirty="0">
                          <a:effectLst/>
                        </a:rPr>
                        <a:t>基表中文名称：管理员表</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96463729"/>
                  </a:ext>
                </a:extLst>
              </a:tr>
              <a:tr h="254860">
                <a:tc>
                  <a:txBody>
                    <a:bodyPr/>
                    <a:lstStyle/>
                    <a:p>
                      <a:pPr algn="just">
                        <a:spcAft>
                          <a:spcPts val="0"/>
                        </a:spcAft>
                      </a:pPr>
                      <a:r>
                        <a:rPr lang="zh-CN" sz="1600" kern="100">
                          <a:effectLst/>
                        </a:rPr>
                        <a:t>字段编号</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英文字段名</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dirty="0">
                          <a:effectLst/>
                        </a:rPr>
                        <a:t>中文字段名</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600" kern="100">
                          <a:effectLst/>
                        </a:rPr>
                        <a:t>字段类型</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600" kern="100">
                          <a:effectLst/>
                        </a:rPr>
                        <a:t>备注</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78225484"/>
                  </a:ext>
                </a:extLst>
              </a:tr>
              <a:tr h="254860">
                <a:tc>
                  <a:txBody>
                    <a:bodyPr/>
                    <a:lstStyle/>
                    <a:p>
                      <a:pPr indent="266700" algn="just">
                        <a:spcAft>
                          <a:spcPts val="0"/>
                        </a:spcAft>
                      </a:pPr>
                      <a:r>
                        <a:rPr lang="en-US" sz="1600" kern="100">
                          <a:effectLst/>
                        </a:rPr>
                        <a:t>01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600" kern="100">
                          <a:effectLst/>
                        </a:rPr>
                        <a:t>admin_id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600" kern="100" dirty="0">
                          <a:effectLst/>
                        </a:rPr>
                        <a:t>管理员账号</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600" kern="100">
                          <a:effectLst/>
                        </a:rPr>
                        <a:t>Varchar</a:t>
                      </a:r>
                      <a:r>
                        <a:rPr lang="zh-CN" sz="1600" kern="100">
                          <a:effectLst/>
                        </a:rPr>
                        <a:t>（</a:t>
                      </a:r>
                      <a:r>
                        <a:rPr lang="en-US" sz="1600" kern="100">
                          <a:effectLst/>
                        </a:rPr>
                        <a:t>20</a:t>
                      </a:r>
                      <a:r>
                        <a:rPr lang="zh-CN"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600" kern="100">
                          <a:effectLst/>
                        </a:rPr>
                        <a:t>主键</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97808661"/>
                  </a:ext>
                </a:extLst>
              </a:tr>
              <a:tr h="499246">
                <a:tc>
                  <a:txBody>
                    <a:bodyPr/>
                    <a:lstStyle/>
                    <a:p>
                      <a:pPr indent="266700" algn="just">
                        <a:spcAft>
                          <a:spcPts val="0"/>
                        </a:spcAft>
                      </a:pPr>
                      <a:r>
                        <a:rPr lang="en-US" sz="1600" kern="100">
                          <a:effectLst/>
                        </a:rPr>
                        <a:t>02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600" kern="100">
                          <a:effectLst/>
                        </a:rPr>
                        <a:t>Admin_pwd</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600" kern="100" dirty="0">
                          <a:effectLst/>
                        </a:rPr>
                        <a:t>管理员密码</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600" kern="100" dirty="0">
                          <a:effectLst/>
                        </a:rPr>
                        <a:t>Varchar(50)</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600" kern="100" dirty="0">
                          <a:effectLst/>
                        </a:rPr>
                        <a:t>非空</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15662562"/>
                  </a:ext>
                </a:extLst>
              </a:tr>
            </a:tbl>
          </a:graphicData>
        </a:graphic>
      </p:graphicFrame>
      <p:sp>
        <p:nvSpPr>
          <p:cNvPr id="6" name="文本框 5">
            <a:extLst>
              <a:ext uri="{FF2B5EF4-FFF2-40B4-BE49-F238E27FC236}">
                <a16:creationId xmlns:a16="http://schemas.microsoft.com/office/drawing/2014/main" id="{B75B3D18-4B4C-4F78-9019-6232E632F4F4}"/>
              </a:ext>
            </a:extLst>
          </p:cNvPr>
          <p:cNvSpPr txBox="1"/>
          <p:nvPr/>
        </p:nvSpPr>
        <p:spPr>
          <a:xfrm>
            <a:off x="1593130" y="4449452"/>
            <a:ext cx="7993930" cy="1200329"/>
          </a:xfrm>
          <a:prstGeom prst="rect">
            <a:avLst/>
          </a:prstGeom>
          <a:noFill/>
        </p:spPr>
        <p:txBody>
          <a:bodyPr wrap="square" rtlCol="0">
            <a:spAutoFit/>
          </a:bodyPr>
          <a:lstStyle/>
          <a:p>
            <a:r>
              <a:rPr lang="zh-CN" altLang="zh-CN" dirty="0"/>
              <a:t>包括管理员的各项操作（增加、删除、修改按钮）</a:t>
            </a:r>
          </a:p>
          <a:p>
            <a:r>
              <a:rPr lang="zh-CN" altLang="zh-CN" dirty="0"/>
              <a:t>管理员操作用户书评（查找书籍的书评和评论</a:t>
            </a:r>
            <a:r>
              <a:rPr lang="en-US" altLang="zh-CN" dirty="0"/>
              <a:t>id</a:t>
            </a:r>
            <a:r>
              <a:rPr lang="zh-CN" altLang="zh-CN" dirty="0"/>
              <a:t>）</a:t>
            </a:r>
          </a:p>
          <a:p>
            <a:r>
              <a:rPr lang="en-US" altLang="zh-CN" dirty="0" err="1"/>
              <a:t>Bookname</a:t>
            </a:r>
            <a:r>
              <a:rPr lang="zh-CN" altLang="zh-CN" dirty="0"/>
              <a:t>、</a:t>
            </a:r>
            <a:r>
              <a:rPr lang="en-US" altLang="zh-CN" dirty="0" err="1"/>
              <a:t>B_c_id</a:t>
            </a:r>
            <a:endParaRPr lang="zh-CN" altLang="zh-CN" dirty="0"/>
          </a:p>
          <a:p>
            <a:endParaRPr lang="zh-CN" altLang="en-US" dirty="0"/>
          </a:p>
        </p:txBody>
      </p:sp>
    </p:spTree>
    <p:extLst>
      <p:ext uri="{BB962C8B-B14F-4D97-AF65-F5344CB8AC3E}">
        <p14:creationId xmlns:p14="http://schemas.microsoft.com/office/powerpoint/2010/main" val="6189836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D969F8-BCD8-4EC1-A342-0AA2762BA8F7}"/>
              </a:ext>
            </a:extLst>
          </p:cNvPr>
          <p:cNvSpPr txBox="1"/>
          <p:nvPr/>
        </p:nvSpPr>
        <p:spPr>
          <a:xfrm>
            <a:off x="838199" y="500394"/>
            <a:ext cx="1951349" cy="369332"/>
          </a:xfrm>
          <a:prstGeom prst="rect">
            <a:avLst/>
          </a:prstGeom>
          <a:noFill/>
        </p:spPr>
        <p:txBody>
          <a:bodyPr wrap="square" rtlCol="0">
            <a:spAutoFit/>
          </a:bodyPr>
          <a:lstStyle/>
          <a:p>
            <a:r>
              <a:rPr lang="zh-CN" altLang="en-US" dirty="0"/>
              <a:t>输出项</a:t>
            </a:r>
          </a:p>
        </p:txBody>
      </p:sp>
      <p:graphicFrame>
        <p:nvGraphicFramePr>
          <p:cNvPr id="5" name="表格 4">
            <a:extLst>
              <a:ext uri="{FF2B5EF4-FFF2-40B4-BE49-F238E27FC236}">
                <a16:creationId xmlns:a16="http://schemas.microsoft.com/office/drawing/2014/main" id="{E7CB2072-7C06-47EF-B641-7C87F19BBAF4}"/>
              </a:ext>
            </a:extLst>
          </p:cNvPr>
          <p:cNvGraphicFramePr>
            <a:graphicFrameLocks noGrp="1"/>
          </p:cNvGraphicFramePr>
          <p:nvPr>
            <p:extLst>
              <p:ext uri="{D42A27DB-BD31-4B8C-83A1-F6EECF244321}">
                <p14:modId xmlns:p14="http://schemas.microsoft.com/office/powerpoint/2010/main" val="513822361"/>
              </p:ext>
            </p:extLst>
          </p:nvPr>
        </p:nvGraphicFramePr>
        <p:xfrm>
          <a:off x="1121788" y="995295"/>
          <a:ext cx="9345891" cy="2356703"/>
        </p:xfrm>
        <a:graphic>
          <a:graphicData uri="http://schemas.openxmlformats.org/drawingml/2006/table">
            <a:tbl>
              <a:tblPr firstRow="1" firstCol="1" lastRow="1" lastCol="1" bandRow="1" bandCol="1">
                <a:tableStyleId>{5C22544A-7EE6-4342-B048-85BDC9FD1C3A}</a:tableStyleId>
              </a:tblPr>
              <a:tblGrid>
                <a:gridCol w="1557025">
                  <a:extLst>
                    <a:ext uri="{9D8B030D-6E8A-4147-A177-3AD203B41FA5}">
                      <a16:colId xmlns:a16="http://schemas.microsoft.com/office/drawing/2014/main" val="1115160143"/>
                    </a:ext>
                  </a:extLst>
                </a:gridCol>
                <a:gridCol w="1938337">
                  <a:extLst>
                    <a:ext uri="{9D8B030D-6E8A-4147-A177-3AD203B41FA5}">
                      <a16:colId xmlns:a16="http://schemas.microsoft.com/office/drawing/2014/main" val="755400174"/>
                    </a:ext>
                  </a:extLst>
                </a:gridCol>
                <a:gridCol w="1721514">
                  <a:extLst>
                    <a:ext uri="{9D8B030D-6E8A-4147-A177-3AD203B41FA5}">
                      <a16:colId xmlns:a16="http://schemas.microsoft.com/office/drawing/2014/main" val="3877353269"/>
                    </a:ext>
                  </a:extLst>
                </a:gridCol>
                <a:gridCol w="2009367">
                  <a:extLst>
                    <a:ext uri="{9D8B030D-6E8A-4147-A177-3AD203B41FA5}">
                      <a16:colId xmlns:a16="http://schemas.microsoft.com/office/drawing/2014/main" val="3248827159"/>
                    </a:ext>
                  </a:extLst>
                </a:gridCol>
                <a:gridCol w="2119648">
                  <a:extLst>
                    <a:ext uri="{9D8B030D-6E8A-4147-A177-3AD203B41FA5}">
                      <a16:colId xmlns:a16="http://schemas.microsoft.com/office/drawing/2014/main" val="2677122424"/>
                    </a:ext>
                  </a:extLst>
                </a:gridCol>
              </a:tblGrid>
              <a:tr h="261856">
                <a:tc gridSpan="5">
                  <a:txBody>
                    <a:bodyPr/>
                    <a:lstStyle/>
                    <a:p>
                      <a:pPr algn="just">
                        <a:spcAft>
                          <a:spcPts val="0"/>
                        </a:spcAft>
                      </a:pPr>
                      <a:r>
                        <a:rPr lang="zh-CN" sz="1400" kern="100" dirty="0">
                          <a:effectLst/>
                        </a:rPr>
                        <a:t>基表英文名称：</a:t>
                      </a:r>
                      <a:r>
                        <a:rPr lang="en-US" sz="1400" kern="100" dirty="0">
                          <a:effectLst/>
                        </a:rPr>
                        <a:t>book</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33317159"/>
                  </a:ext>
                </a:extLst>
              </a:tr>
              <a:tr h="261856">
                <a:tc gridSpan="5">
                  <a:txBody>
                    <a:bodyPr/>
                    <a:lstStyle/>
                    <a:p>
                      <a:pPr algn="just">
                        <a:spcAft>
                          <a:spcPts val="0"/>
                        </a:spcAft>
                      </a:pPr>
                      <a:r>
                        <a:rPr lang="zh-CN" sz="1400" kern="100" dirty="0">
                          <a:effectLst/>
                        </a:rPr>
                        <a:t>基表中文名称：书籍表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72621995"/>
                  </a:ext>
                </a:extLst>
              </a:tr>
              <a:tr h="261856">
                <a:tc>
                  <a:txBody>
                    <a:bodyPr/>
                    <a:lstStyle/>
                    <a:p>
                      <a:pPr algn="just">
                        <a:spcAft>
                          <a:spcPts val="0"/>
                        </a:spcAft>
                      </a:pPr>
                      <a:r>
                        <a:rPr lang="zh-CN" sz="1400" kern="100" dirty="0">
                          <a:effectLst/>
                        </a:rPr>
                        <a:t>字段编号</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英文字段名</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备注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64943028"/>
                  </a:ext>
                </a:extLst>
              </a:tr>
              <a:tr h="261856">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err="1">
                          <a:effectLst/>
                        </a:rPr>
                        <a:t>Bookid</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书籍</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主键</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66147209"/>
                  </a:ext>
                </a:extLst>
              </a:tr>
              <a:tr h="261856">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err="1">
                          <a:effectLst/>
                        </a:rPr>
                        <a:t>Bookname</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书籍名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非空</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69421121"/>
                  </a:ext>
                </a:extLst>
              </a:tr>
              <a:tr h="523711">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Label</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标签</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Varchar(100)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所有标签存一起，通过模糊查找可分离</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45045025"/>
                  </a:ext>
                </a:extLst>
              </a:tr>
              <a:tr h="261856">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简介</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Varchar(500)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100">
                          <a:effectLst/>
                        </a:rPr>
                        <a:t>非空</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14093526"/>
                  </a:ext>
                </a:extLst>
              </a:tr>
              <a:tr h="261856">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Writer_id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作者</a:t>
                      </a:r>
                      <a:r>
                        <a:rPr lang="en-US" sz="1400" kern="100" dirty="0">
                          <a:effectLst/>
                        </a:rPr>
                        <a:t>id</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Int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400" kern="100" dirty="0">
                          <a:effectLst/>
                        </a:rPr>
                        <a:t>外码</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5686589"/>
                  </a:ext>
                </a:extLst>
              </a:tr>
            </a:tbl>
          </a:graphicData>
        </a:graphic>
      </p:graphicFrame>
      <p:graphicFrame>
        <p:nvGraphicFramePr>
          <p:cNvPr id="7" name="表格 6">
            <a:extLst>
              <a:ext uri="{FF2B5EF4-FFF2-40B4-BE49-F238E27FC236}">
                <a16:creationId xmlns:a16="http://schemas.microsoft.com/office/drawing/2014/main" id="{3F51E4AF-C2B3-4FF9-8C8E-292CE672E469}"/>
              </a:ext>
            </a:extLst>
          </p:cNvPr>
          <p:cNvGraphicFramePr>
            <a:graphicFrameLocks noGrp="1"/>
          </p:cNvGraphicFramePr>
          <p:nvPr>
            <p:extLst>
              <p:ext uri="{D42A27DB-BD31-4B8C-83A1-F6EECF244321}">
                <p14:modId xmlns:p14="http://schemas.microsoft.com/office/powerpoint/2010/main" val="2663065397"/>
              </p:ext>
            </p:extLst>
          </p:nvPr>
        </p:nvGraphicFramePr>
        <p:xfrm>
          <a:off x="1121788" y="3770722"/>
          <a:ext cx="9345891" cy="2356704"/>
        </p:xfrm>
        <a:graphic>
          <a:graphicData uri="http://schemas.openxmlformats.org/drawingml/2006/table">
            <a:tbl>
              <a:tblPr firstRow="1" firstCol="1" lastRow="1" lastCol="1" bandRow="1" bandCol="1">
                <a:tableStyleId>{5C22544A-7EE6-4342-B048-85BDC9FD1C3A}</a:tableStyleId>
              </a:tblPr>
              <a:tblGrid>
                <a:gridCol w="1192536">
                  <a:extLst>
                    <a:ext uri="{9D8B030D-6E8A-4147-A177-3AD203B41FA5}">
                      <a16:colId xmlns:a16="http://schemas.microsoft.com/office/drawing/2014/main" val="3965005090"/>
                    </a:ext>
                  </a:extLst>
                </a:gridCol>
                <a:gridCol w="1964506">
                  <a:extLst>
                    <a:ext uri="{9D8B030D-6E8A-4147-A177-3AD203B41FA5}">
                      <a16:colId xmlns:a16="http://schemas.microsoft.com/office/drawing/2014/main" val="3124331934"/>
                    </a:ext>
                  </a:extLst>
                </a:gridCol>
                <a:gridCol w="2134601">
                  <a:extLst>
                    <a:ext uri="{9D8B030D-6E8A-4147-A177-3AD203B41FA5}">
                      <a16:colId xmlns:a16="http://schemas.microsoft.com/office/drawing/2014/main" val="4104349598"/>
                    </a:ext>
                  </a:extLst>
                </a:gridCol>
                <a:gridCol w="2160770">
                  <a:extLst>
                    <a:ext uri="{9D8B030D-6E8A-4147-A177-3AD203B41FA5}">
                      <a16:colId xmlns:a16="http://schemas.microsoft.com/office/drawing/2014/main" val="3676445569"/>
                    </a:ext>
                  </a:extLst>
                </a:gridCol>
                <a:gridCol w="1893478">
                  <a:extLst>
                    <a:ext uri="{9D8B030D-6E8A-4147-A177-3AD203B41FA5}">
                      <a16:colId xmlns:a16="http://schemas.microsoft.com/office/drawing/2014/main" val="3802377183"/>
                    </a:ext>
                  </a:extLst>
                </a:gridCol>
              </a:tblGrid>
              <a:tr h="261856">
                <a:tc gridSpan="5">
                  <a:txBody>
                    <a:bodyPr/>
                    <a:lstStyle/>
                    <a:p>
                      <a:pPr algn="just">
                        <a:spcAft>
                          <a:spcPts val="0"/>
                        </a:spcAft>
                      </a:pPr>
                      <a:r>
                        <a:rPr lang="zh-CN" sz="1400" kern="100" dirty="0">
                          <a:effectLst/>
                        </a:rPr>
                        <a:t>基表英文名称：</a:t>
                      </a:r>
                      <a:r>
                        <a:rPr lang="en-US" sz="1400" kern="100" dirty="0" err="1">
                          <a:effectLst/>
                        </a:rPr>
                        <a:t>b_comment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16986633"/>
                  </a:ext>
                </a:extLst>
              </a:tr>
              <a:tr h="261856">
                <a:tc gridSpan="5">
                  <a:txBody>
                    <a:bodyPr/>
                    <a:lstStyle/>
                    <a:p>
                      <a:pPr algn="just">
                        <a:spcAft>
                          <a:spcPts val="0"/>
                        </a:spcAft>
                      </a:pPr>
                      <a:r>
                        <a:rPr lang="zh-CN" sz="1400" kern="100" dirty="0">
                          <a:effectLst/>
                        </a:rPr>
                        <a:t>基表中文名称：书籍评论表</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43295217"/>
                  </a:ext>
                </a:extLst>
              </a:tr>
              <a:tr h="261856">
                <a:tc>
                  <a:txBody>
                    <a:bodyPr/>
                    <a:lstStyle/>
                    <a:p>
                      <a:pPr algn="just">
                        <a:spcAft>
                          <a:spcPts val="0"/>
                        </a:spcAft>
                      </a:pPr>
                      <a:r>
                        <a:rPr lang="zh-CN" sz="1400" kern="100">
                          <a:effectLst/>
                        </a:rPr>
                        <a:t>字段编号</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英文字段名</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中文字段名</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字段类型</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备注</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0065264"/>
                  </a:ext>
                </a:extLst>
              </a:tr>
              <a:tr h="261856">
                <a:tc>
                  <a:txBody>
                    <a:bodyPr/>
                    <a:lstStyle/>
                    <a:p>
                      <a:pPr indent="266700" algn="just">
                        <a:spcAft>
                          <a:spcPts val="0"/>
                        </a:spcAft>
                      </a:pPr>
                      <a:r>
                        <a:rPr lang="en-US" sz="1400" kern="100">
                          <a:effectLst/>
                        </a:rPr>
                        <a:t>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err="1">
                          <a:effectLst/>
                        </a:rPr>
                        <a:t>B_c_id</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评论</a:t>
                      </a:r>
                      <a:r>
                        <a:rPr lang="en-US" sz="1400" kern="100" dirty="0">
                          <a:effectLst/>
                        </a:rPr>
                        <a:t>ID</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主键</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29740254"/>
                  </a:ext>
                </a:extLst>
              </a:tr>
              <a:tr h="261856">
                <a:tc>
                  <a:txBody>
                    <a:bodyPr/>
                    <a:lstStyle/>
                    <a:p>
                      <a:pPr indent="266700" algn="just">
                        <a:spcAft>
                          <a:spcPts val="0"/>
                        </a:spcAft>
                      </a:pPr>
                      <a:r>
                        <a:rPr lang="en-US" sz="1400" kern="100">
                          <a:effectLst/>
                        </a:rPr>
                        <a:t>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Book_id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书籍编号</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Int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外码</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19568933"/>
                  </a:ext>
                </a:extLst>
              </a:tr>
              <a:tr h="261856">
                <a:tc>
                  <a:txBody>
                    <a:bodyPr/>
                    <a:lstStyle/>
                    <a:p>
                      <a:pPr indent="266700" algn="just">
                        <a:spcAft>
                          <a:spcPts val="0"/>
                        </a:spcAft>
                      </a:pPr>
                      <a:r>
                        <a:rPr lang="en-US" sz="1400" kern="100">
                          <a:effectLst/>
                        </a:rPr>
                        <a:t>03</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User_id</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用户</a:t>
                      </a:r>
                      <a:r>
                        <a:rPr lang="en-US" sz="1400" kern="100" dirty="0">
                          <a:effectLst/>
                        </a:rPr>
                        <a:t>id</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Int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外码</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53527963"/>
                  </a:ext>
                </a:extLst>
              </a:tr>
              <a:tr h="261856">
                <a:tc>
                  <a:txBody>
                    <a:bodyPr/>
                    <a:lstStyle/>
                    <a:p>
                      <a:pPr indent="266700" algn="just">
                        <a:spcAft>
                          <a:spcPts val="0"/>
                        </a:spcAft>
                      </a:pPr>
                      <a:r>
                        <a:rPr lang="en-US" sz="1400" kern="100">
                          <a:effectLst/>
                        </a:rPr>
                        <a:t>04</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Hot</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热度（点赞）</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Int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47439862"/>
                  </a:ext>
                </a:extLst>
              </a:tr>
              <a:tr h="261856">
                <a:tc>
                  <a:txBody>
                    <a:bodyPr/>
                    <a:lstStyle/>
                    <a:p>
                      <a:pPr indent="266700" algn="just">
                        <a:spcAft>
                          <a:spcPts val="0"/>
                        </a:spcAft>
                      </a:pPr>
                      <a:r>
                        <a:rPr lang="en-US" sz="1400" kern="100">
                          <a:effectLst/>
                        </a:rPr>
                        <a:t>05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Com_info</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评论</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dirty="0">
                          <a:effectLst/>
                        </a:rPr>
                        <a:t>Varchar</a:t>
                      </a:r>
                      <a:r>
                        <a:rPr lang="zh-CN" sz="1400" kern="100" dirty="0">
                          <a:effectLst/>
                        </a:rPr>
                        <a:t>（</a:t>
                      </a:r>
                      <a:r>
                        <a:rPr lang="en-US" sz="1400" kern="100" dirty="0">
                          <a:effectLst/>
                        </a:rPr>
                        <a:t>1000</a:t>
                      </a:r>
                      <a:r>
                        <a:rPr lang="zh-CN"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空字段限制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06423026"/>
                  </a:ext>
                </a:extLst>
              </a:tr>
              <a:tr h="261856">
                <a:tc>
                  <a:txBody>
                    <a:bodyPr/>
                    <a:lstStyle/>
                    <a:p>
                      <a:pPr algn="ctr">
                        <a:spcAft>
                          <a:spcPts val="0"/>
                        </a:spcAft>
                      </a:pPr>
                      <a:r>
                        <a:rPr lang="en-US" sz="1400" kern="100">
                          <a:effectLst/>
                        </a:rPr>
                        <a:t>06</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Com_date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a:effectLst/>
                        </a:rPr>
                        <a:t>日期</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en-US" sz="1400" kern="100">
                          <a:effectLst/>
                        </a:rPr>
                        <a:t>Datetime</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just">
                        <a:spcAft>
                          <a:spcPts val="0"/>
                        </a:spcAft>
                      </a:pPr>
                      <a:r>
                        <a:rPr lang="zh-CN" sz="1400" kern="100" dirty="0">
                          <a:effectLst/>
                        </a:rPr>
                        <a:t>空字段限制</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7751072"/>
                  </a:ext>
                </a:extLst>
              </a:tr>
            </a:tbl>
          </a:graphicData>
        </a:graphic>
      </p:graphicFrame>
    </p:spTree>
    <p:extLst>
      <p:ext uri="{BB962C8B-B14F-4D97-AF65-F5344CB8AC3E}">
        <p14:creationId xmlns:p14="http://schemas.microsoft.com/office/powerpoint/2010/main" val="3535627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47F62F-A15F-42ED-A347-BF4C946B4062}"/>
              </a:ext>
            </a:extLst>
          </p:cNvPr>
          <p:cNvSpPr txBox="1"/>
          <p:nvPr/>
        </p:nvSpPr>
        <p:spPr>
          <a:xfrm>
            <a:off x="1065229" y="970961"/>
            <a:ext cx="3864990" cy="5078313"/>
          </a:xfrm>
          <a:prstGeom prst="rect">
            <a:avLst/>
          </a:prstGeom>
          <a:noFill/>
        </p:spPr>
        <p:txBody>
          <a:bodyPr wrap="square" rtlCol="0">
            <a:spAutoFit/>
          </a:bodyPr>
          <a:lstStyle/>
          <a:p>
            <a:r>
              <a:rPr lang="zh-CN" altLang="zh-CN"/>
              <a:t>输入</a:t>
            </a:r>
            <a:r>
              <a:rPr lang="en-US" altLang="zh-CN"/>
              <a:t>admin_id admin_pwd</a:t>
            </a:r>
            <a:endParaRPr lang="zh-CN" altLang="zh-CN"/>
          </a:p>
          <a:p>
            <a:r>
              <a:rPr lang="zh-CN" altLang="zh-CN"/>
              <a:t>验证</a:t>
            </a:r>
          </a:p>
          <a:p>
            <a:r>
              <a:rPr lang="en-US" altLang="zh-CN"/>
              <a:t>If admin_id==sql.admin_id&amp;&amp;admin_pwd==sql.admin.pwd</a:t>
            </a:r>
            <a:endParaRPr lang="zh-CN" altLang="zh-CN"/>
          </a:p>
          <a:p>
            <a:r>
              <a:rPr lang="zh-CN" altLang="zh-CN"/>
              <a:t>进入管理员操作模式</a:t>
            </a:r>
          </a:p>
          <a:p>
            <a:r>
              <a:rPr lang="en-US" altLang="zh-CN"/>
              <a:t>Else </a:t>
            </a:r>
            <a:endParaRPr lang="zh-CN" altLang="zh-CN"/>
          </a:p>
          <a:p>
            <a:r>
              <a:rPr lang="en-US" altLang="zh-CN"/>
              <a:t>Return 0//</a:t>
            </a:r>
            <a:r>
              <a:rPr lang="zh-CN" altLang="zh-CN"/>
              <a:t>提示一个账号或密码错误信息</a:t>
            </a:r>
          </a:p>
          <a:p>
            <a:r>
              <a:rPr lang="en-US" altLang="zh-CN"/>
              <a:t> </a:t>
            </a:r>
            <a:endParaRPr lang="zh-CN" altLang="zh-CN"/>
          </a:p>
          <a:p>
            <a:r>
              <a:rPr lang="en-US" altLang="zh-CN"/>
              <a:t>//</a:t>
            </a:r>
            <a:r>
              <a:rPr lang="zh-CN" altLang="zh-CN"/>
              <a:t>操作删改书籍信息</a:t>
            </a:r>
          </a:p>
          <a:p>
            <a:r>
              <a:rPr lang="zh-CN" altLang="zh-CN"/>
              <a:t>输入 </a:t>
            </a:r>
            <a:r>
              <a:rPr lang="en-US" altLang="zh-CN"/>
              <a:t>Bookid</a:t>
            </a:r>
            <a:endParaRPr lang="zh-CN" altLang="zh-CN"/>
          </a:p>
          <a:p>
            <a:r>
              <a:rPr lang="en-US" altLang="zh-CN"/>
              <a:t>If 1//</a:t>
            </a:r>
            <a:r>
              <a:rPr lang="zh-CN" altLang="zh-CN"/>
              <a:t>存在该书籍</a:t>
            </a:r>
          </a:p>
          <a:p>
            <a:r>
              <a:rPr lang="en-US" altLang="zh-CN"/>
              <a:t>{//</a:t>
            </a:r>
            <a:r>
              <a:rPr lang="zh-CN" altLang="zh-CN"/>
              <a:t>进行操作</a:t>
            </a:r>
          </a:p>
          <a:p>
            <a:r>
              <a:rPr lang="en-US" altLang="zh-CN"/>
              <a:t>	</a:t>
            </a:r>
            <a:r>
              <a:rPr lang="zh-CN" altLang="zh-CN"/>
              <a:t>增加和删改操作省略</a:t>
            </a:r>
          </a:p>
          <a:p>
            <a:r>
              <a:rPr lang="en-US" altLang="zh-CN"/>
              <a:t>}</a:t>
            </a:r>
            <a:endParaRPr lang="zh-CN" altLang="zh-CN"/>
          </a:p>
          <a:p>
            <a:r>
              <a:rPr lang="en-US" altLang="zh-CN"/>
              <a:t>Else</a:t>
            </a:r>
            <a:endParaRPr lang="zh-CN" altLang="zh-CN"/>
          </a:p>
          <a:p>
            <a:r>
              <a:rPr lang="en-US" altLang="zh-CN"/>
              <a:t>Return 0//</a:t>
            </a:r>
            <a:r>
              <a:rPr lang="zh-CN" altLang="zh-CN"/>
              <a:t>不存在该书籍</a:t>
            </a:r>
          </a:p>
        </p:txBody>
      </p:sp>
      <p:sp>
        <p:nvSpPr>
          <p:cNvPr id="5" name="文本框 4">
            <a:extLst>
              <a:ext uri="{FF2B5EF4-FFF2-40B4-BE49-F238E27FC236}">
                <a16:creationId xmlns:a16="http://schemas.microsoft.com/office/drawing/2014/main" id="{62A07EB6-D9A8-4F76-B08A-37A76CE236F9}"/>
              </a:ext>
            </a:extLst>
          </p:cNvPr>
          <p:cNvSpPr txBox="1"/>
          <p:nvPr/>
        </p:nvSpPr>
        <p:spPr>
          <a:xfrm>
            <a:off x="6096000" y="808726"/>
            <a:ext cx="4367753" cy="3693319"/>
          </a:xfrm>
          <a:prstGeom prst="rect">
            <a:avLst/>
          </a:prstGeom>
          <a:noFill/>
        </p:spPr>
        <p:txBody>
          <a:bodyPr wrap="square" rtlCol="0">
            <a:spAutoFit/>
          </a:bodyPr>
          <a:lstStyle/>
          <a:p>
            <a:r>
              <a:rPr lang="zh-CN" altLang="zh-CN" dirty="0"/>
              <a:t>再管理员模式下</a:t>
            </a:r>
          </a:p>
          <a:p>
            <a:r>
              <a:rPr lang="zh-CN" altLang="zh-CN" dirty="0"/>
              <a:t>输入书籍查询</a:t>
            </a:r>
          </a:p>
          <a:p>
            <a:r>
              <a:rPr lang="en-US" altLang="zh-CN" dirty="0"/>
              <a:t>If 1//</a:t>
            </a:r>
            <a:r>
              <a:rPr lang="zh-CN" altLang="zh-CN" dirty="0"/>
              <a:t>存在该书籍</a:t>
            </a:r>
          </a:p>
          <a:p>
            <a:r>
              <a:rPr lang="en-US" altLang="zh-CN" dirty="0"/>
              <a:t>{</a:t>
            </a:r>
            <a:r>
              <a:rPr lang="zh-CN" altLang="zh-CN" dirty="0"/>
              <a:t>输入 书籍评论</a:t>
            </a:r>
          </a:p>
          <a:p>
            <a:r>
              <a:rPr lang="zh-CN" altLang="zh-CN" dirty="0"/>
              <a:t>查询</a:t>
            </a:r>
          </a:p>
          <a:p>
            <a:r>
              <a:rPr lang="en-US" altLang="zh-CN" dirty="0"/>
              <a:t>If 1//</a:t>
            </a:r>
            <a:r>
              <a:rPr lang="zh-CN" altLang="zh-CN" dirty="0"/>
              <a:t>存在该书评</a:t>
            </a:r>
            <a:r>
              <a:rPr lang="en-US" altLang="zh-CN" dirty="0"/>
              <a:t>{</a:t>
            </a:r>
            <a:endParaRPr lang="zh-CN" altLang="zh-CN" dirty="0"/>
          </a:p>
          <a:p>
            <a:r>
              <a:rPr lang="zh-CN" altLang="zh-CN" dirty="0"/>
              <a:t>删除操作省略。</a:t>
            </a:r>
          </a:p>
          <a:p>
            <a:r>
              <a:rPr lang="en-US" altLang="zh-CN" dirty="0"/>
              <a:t>Else</a:t>
            </a:r>
            <a:endParaRPr lang="zh-CN" altLang="zh-CN" dirty="0"/>
          </a:p>
          <a:p>
            <a:r>
              <a:rPr lang="en-US" altLang="zh-CN" dirty="0"/>
              <a:t>Return 0//</a:t>
            </a:r>
            <a:r>
              <a:rPr lang="zh-CN" altLang="zh-CN" dirty="0"/>
              <a:t>提示一个不存在该书评的错误</a:t>
            </a:r>
          </a:p>
          <a:p>
            <a:r>
              <a:rPr lang="en-US" altLang="zh-CN" dirty="0"/>
              <a:t>}</a:t>
            </a:r>
            <a:endParaRPr lang="zh-CN" altLang="zh-CN" dirty="0"/>
          </a:p>
          <a:p>
            <a:r>
              <a:rPr lang="en-US" altLang="zh-CN" dirty="0"/>
              <a:t>}</a:t>
            </a:r>
            <a:endParaRPr lang="zh-CN" altLang="zh-CN" dirty="0"/>
          </a:p>
          <a:p>
            <a:r>
              <a:rPr lang="en-US" altLang="zh-CN" dirty="0"/>
              <a:t>Else</a:t>
            </a:r>
            <a:endParaRPr lang="zh-CN" altLang="zh-CN" dirty="0"/>
          </a:p>
          <a:p>
            <a:r>
              <a:rPr lang="en-US" altLang="zh-CN" dirty="0"/>
              <a:t>Return 0//</a:t>
            </a:r>
            <a:r>
              <a:rPr lang="zh-CN" altLang="zh-CN" dirty="0"/>
              <a:t>不存在该书籍</a:t>
            </a:r>
            <a:endParaRPr lang="zh-CN" altLang="en-US" dirty="0"/>
          </a:p>
        </p:txBody>
      </p:sp>
    </p:spTree>
    <p:extLst>
      <p:ext uri="{BB962C8B-B14F-4D97-AF65-F5344CB8AC3E}">
        <p14:creationId xmlns:p14="http://schemas.microsoft.com/office/powerpoint/2010/main" val="2123727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2122EC2-7174-45CA-9841-0C62ACEA4D27}"/>
              </a:ext>
            </a:extLst>
          </p:cNvPr>
          <p:cNvSpPr>
            <a:spLocks noChangeArrowheads="1"/>
          </p:cNvSpPr>
          <p:nvPr/>
        </p:nvSpPr>
        <p:spPr bwMode="auto">
          <a:xfrm>
            <a:off x="2278076" y="1745262"/>
            <a:ext cx="174674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AEB6125-776B-440A-9398-7D85C44B93A3}"/>
              </a:ext>
            </a:extLst>
          </p:cNvPr>
          <p:cNvGraphicFramePr>
            <a:graphicFrameLocks noChangeAspect="1"/>
          </p:cNvGraphicFramePr>
          <p:nvPr>
            <p:extLst>
              <p:ext uri="{D42A27DB-BD31-4B8C-83A1-F6EECF244321}">
                <p14:modId xmlns:p14="http://schemas.microsoft.com/office/powerpoint/2010/main" val="1452389623"/>
              </p:ext>
            </p:extLst>
          </p:nvPr>
        </p:nvGraphicFramePr>
        <p:xfrm>
          <a:off x="2278076" y="1745263"/>
          <a:ext cx="6448253" cy="2714920"/>
        </p:xfrm>
        <a:graphic>
          <a:graphicData uri="http://schemas.openxmlformats.org/presentationml/2006/ole">
            <mc:AlternateContent xmlns:mc="http://schemas.openxmlformats.org/markup-compatibility/2006">
              <mc:Choice xmlns:v="urn:schemas-microsoft-com:vml" Requires="v">
                <p:oleObj spid="_x0000_s17412" name="Visio" r:id="rId3" imgW="4000394" imgH="1683870" progId="Visio.Drawing.15">
                  <p:embed/>
                </p:oleObj>
              </mc:Choice>
              <mc:Fallback>
                <p:oleObj name="Visio" r:id="rId3" imgW="4000394" imgH="168387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076" y="1745263"/>
                        <a:ext cx="6448253" cy="2714920"/>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7488A0B5-EBFD-45D0-BD9C-C824C91A3024}"/>
              </a:ext>
            </a:extLst>
          </p:cNvPr>
          <p:cNvSpPr txBox="1"/>
          <p:nvPr/>
        </p:nvSpPr>
        <p:spPr>
          <a:xfrm>
            <a:off x="1446361" y="651753"/>
            <a:ext cx="1663430" cy="382298"/>
          </a:xfrm>
          <a:prstGeom prst="rect">
            <a:avLst/>
          </a:prstGeom>
          <a:noFill/>
        </p:spPr>
        <p:txBody>
          <a:bodyPr wrap="square" rtlCol="0">
            <a:spAutoFit/>
          </a:bodyPr>
          <a:lstStyle/>
          <a:p>
            <a:r>
              <a:rPr lang="zh-CN" altLang="en-US" dirty="0"/>
              <a:t>盒图</a:t>
            </a:r>
          </a:p>
        </p:txBody>
      </p:sp>
    </p:spTree>
    <p:extLst>
      <p:ext uri="{BB962C8B-B14F-4D97-AF65-F5344CB8AC3E}">
        <p14:creationId xmlns:p14="http://schemas.microsoft.com/office/powerpoint/2010/main" val="1606475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32A80B-524F-4D42-B070-79C4BAF95E74}"/>
              </a:ext>
            </a:extLst>
          </p:cNvPr>
          <p:cNvSpPr>
            <a:spLocks noGrp="1"/>
          </p:cNvSpPr>
          <p:nvPr>
            <p:ph type="title"/>
          </p:nvPr>
        </p:nvSpPr>
        <p:spPr>
          <a:xfrm>
            <a:off x="838200" y="365125"/>
            <a:ext cx="10515600" cy="615263"/>
          </a:xfrm>
        </p:spPr>
        <p:txBody>
          <a:bodyPr>
            <a:normAutofit/>
          </a:bodyPr>
          <a:lstStyle/>
          <a:p>
            <a:r>
              <a:rPr lang="zh-CN" altLang="en-US" sz="3600" dirty="0"/>
              <a:t>会议记录</a:t>
            </a:r>
          </a:p>
        </p:txBody>
      </p:sp>
      <p:graphicFrame>
        <p:nvGraphicFramePr>
          <p:cNvPr id="4" name="表格 3">
            <a:extLst>
              <a:ext uri="{FF2B5EF4-FFF2-40B4-BE49-F238E27FC236}">
                <a16:creationId xmlns:a16="http://schemas.microsoft.com/office/drawing/2014/main" id="{F0DD2907-FDE5-4A6D-91BB-05815A0D6A31}"/>
              </a:ext>
            </a:extLst>
          </p:cNvPr>
          <p:cNvGraphicFramePr>
            <a:graphicFrameLocks noGrp="1"/>
          </p:cNvGraphicFramePr>
          <p:nvPr>
            <p:extLst>
              <p:ext uri="{D42A27DB-BD31-4B8C-83A1-F6EECF244321}">
                <p14:modId xmlns:p14="http://schemas.microsoft.com/office/powerpoint/2010/main" val="779208607"/>
              </p:ext>
            </p:extLst>
          </p:nvPr>
        </p:nvGraphicFramePr>
        <p:xfrm>
          <a:off x="2554664" y="980387"/>
          <a:ext cx="7114096" cy="5877613"/>
        </p:xfrm>
        <a:graphic>
          <a:graphicData uri="http://schemas.openxmlformats.org/drawingml/2006/table">
            <a:tbl>
              <a:tblPr firstRow="1" firstCol="1" bandRow="1">
                <a:tableStyleId>{5C22544A-7EE6-4342-B048-85BDC9FD1C3A}</a:tableStyleId>
              </a:tblPr>
              <a:tblGrid>
                <a:gridCol w="1732089">
                  <a:extLst>
                    <a:ext uri="{9D8B030D-6E8A-4147-A177-3AD203B41FA5}">
                      <a16:colId xmlns:a16="http://schemas.microsoft.com/office/drawing/2014/main" val="1822159880"/>
                    </a:ext>
                  </a:extLst>
                </a:gridCol>
                <a:gridCol w="1790868">
                  <a:extLst>
                    <a:ext uri="{9D8B030D-6E8A-4147-A177-3AD203B41FA5}">
                      <a16:colId xmlns:a16="http://schemas.microsoft.com/office/drawing/2014/main" val="3882407315"/>
                    </a:ext>
                  </a:extLst>
                </a:gridCol>
                <a:gridCol w="1764369">
                  <a:extLst>
                    <a:ext uri="{9D8B030D-6E8A-4147-A177-3AD203B41FA5}">
                      <a16:colId xmlns:a16="http://schemas.microsoft.com/office/drawing/2014/main" val="1549184154"/>
                    </a:ext>
                  </a:extLst>
                </a:gridCol>
                <a:gridCol w="1826770">
                  <a:extLst>
                    <a:ext uri="{9D8B030D-6E8A-4147-A177-3AD203B41FA5}">
                      <a16:colId xmlns:a16="http://schemas.microsoft.com/office/drawing/2014/main" val="2783943681"/>
                    </a:ext>
                  </a:extLst>
                </a:gridCol>
              </a:tblGrid>
              <a:tr h="258925">
                <a:tc>
                  <a:txBody>
                    <a:bodyPr/>
                    <a:lstStyle/>
                    <a:p>
                      <a:pPr algn="ctr">
                        <a:spcAft>
                          <a:spcPts val="0"/>
                        </a:spcAft>
                      </a:pPr>
                      <a:r>
                        <a:rPr lang="zh-CN" sz="1300" kern="100">
                          <a:effectLst/>
                        </a:rPr>
                        <a:t>会议名称</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gridSpan="3">
                  <a:txBody>
                    <a:bodyPr/>
                    <a:lstStyle/>
                    <a:p>
                      <a:pPr algn="ctr">
                        <a:spcAft>
                          <a:spcPts val="0"/>
                        </a:spcAft>
                      </a:pPr>
                      <a:r>
                        <a:rPr lang="en-US" sz="1300" kern="100">
                          <a:effectLst/>
                        </a:rPr>
                        <a:t>G17</a:t>
                      </a:r>
                      <a:r>
                        <a:rPr lang="zh-CN" sz="1300" kern="100">
                          <a:effectLst/>
                        </a:rPr>
                        <a:t>小组周例会议纪要</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41859600"/>
                  </a:ext>
                </a:extLst>
              </a:tr>
              <a:tr h="258925">
                <a:tc>
                  <a:txBody>
                    <a:bodyPr/>
                    <a:lstStyle/>
                    <a:p>
                      <a:pPr algn="ctr">
                        <a:spcAft>
                          <a:spcPts val="0"/>
                        </a:spcAft>
                      </a:pPr>
                      <a:r>
                        <a:rPr lang="zh-CN" sz="1300" kern="100">
                          <a:effectLst/>
                        </a:rPr>
                        <a:t>召集人</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a:effectLst/>
                        </a:rPr>
                        <a:t>陈传岭</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a:effectLst/>
                        </a:rPr>
                        <a:t>会议地点</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a:effectLst/>
                        </a:rPr>
                        <a:t>明德</a:t>
                      </a:r>
                      <a:r>
                        <a:rPr lang="en-US" sz="1300" kern="100">
                          <a:effectLst/>
                        </a:rPr>
                        <a:t>1-526</a:t>
                      </a:r>
                      <a:r>
                        <a:rPr lang="zh-CN" sz="1300" kern="100">
                          <a:effectLst/>
                        </a:rPr>
                        <a:t>寝室</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extLst>
                  <a:ext uri="{0D108BD9-81ED-4DB2-BD59-A6C34878D82A}">
                    <a16:rowId xmlns:a16="http://schemas.microsoft.com/office/drawing/2014/main" val="3089121223"/>
                  </a:ext>
                </a:extLst>
              </a:tr>
              <a:tr h="258925">
                <a:tc>
                  <a:txBody>
                    <a:bodyPr/>
                    <a:lstStyle/>
                    <a:p>
                      <a:pPr algn="ctr">
                        <a:spcAft>
                          <a:spcPts val="0"/>
                        </a:spcAft>
                      </a:pPr>
                      <a:r>
                        <a:rPr lang="zh-CN" sz="1300" kern="100">
                          <a:effectLst/>
                        </a:rPr>
                        <a:t>会议日期</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en-US" sz="1300" kern="100">
                          <a:effectLst/>
                        </a:rPr>
                        <a:t>2019/4/23</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a:effectLst/>
                        </a:rPr>
                        <a:t>会议时间</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a:effectLst/>
                        </a:rPr>
                        <a:t>下午</a:t>
                      </a:r>
                      <a:r>
                        <a:rPr lang="en-US" sz="1300" kern="100">
                          <a:effectLst/>
                        </a:rPr>
                        <a:t>1:30-2:15</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extLst>
                  <a:ext uri="{0D108BD9-81ED-4DB2-BD59-A6C34878D82A}">
                    <a16:rowId xmlns:a16="http://schemas.microsoft.com/office/drawing/2014/main" val="4260513052"/>
                  </a:ext>
                </a:extLst>
              </a:tr>
              <a:tr h="440192">
                <a:tc gridSpan="4">
                  <a:txBody>
                    <a:bodyPr/>
                    <a:lstStyle/>
                    <a:p>
                      <a:pPr algn="l">
                        <a:spcAft>
                          <a:spcPts val="0"/>
                        </a:spcAft>
                      </a:pPr>
                      <a:r>
                        <a:rPr lang="zh-CN" sz="1300" kern="100">
                          <a:effectLst/>
                        </a:rPr>
                        <a:t>参会人员：陈传岭，陈杰，周泽鑫，共</a:t>
                      </a:r>
                      <a:r>
                        <a:rPr lang="en-US" sz="1300" kern="100">
                          <a:effectLst/>
                        </a:rPr>
                        <a:t>3</a:t>
                      </a:r>
                      <a:r>
                        <a:rPr lang="zh-CN" sz="1300" kern="100">
                          <a:effectLst/>
                        </a:rPr>
                        <a:t>人。</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78182375"/>
                  </a:ext>
                </a:extLst>
              </a:tr>
              <a:tr h="4401721">
                <a:tc gridSpan="4">
                  <a:txBody>
                    <a:bodyPr/>
                    <a:lstStyle/>
                    <a:p>
                      <a:pPr algn="l">
                        <a:spcAft>
                          <a:spcPts val="0"/>
                        </a:spcAft>
                      </a:pPr>
                      <a:r>
                        <a:rPr lang="zh-CN" sz="1300" kern="100" dirty="0">
                          <a:effectLst/>
                        </a:rPr>
                        <a:t>项目会议纪要：</a:t>
                      </a:r>
                      <a:endParaRPr lang="zh-CN" sz="900" kern="100" dirty="0">
                        <a:effectLst/>
                      </a:endParaRPr>
                    </a:p>
                    <a:p>
                      <a:pPr algn="l">
                        <a:spcAft>
                          <a:spcPts val="0"/>
                        </a:spcAft>
                        <a:tabLst>
                          <a:tab pos="2247900" algn="l"/>
                        </a:tabLst>
                      </a:pPr>
                      <a:r>
                        <a:rPr lang="zh-CN" sz="1300" kern="100" dirty="0">
                          <a:effectLst/>
                        </a:rPr>
                        <a:t>陈传岭：</a:t>
                      </a:r>
                      <a:endParaRPr lang="zh-CN" sz="900" kern="100" dirty="0">
                        <a:effectLst/>
                      </a:endParaRPr>
                    </a:p>
                    <a:p>
                      <a:pPr algn="l">
                        <a:spcAft>
                          <a:spcPts val="0"/>
                        </a:spcAft>
                        <a:tabLst>
                          <a:tab pos="1993900" algn="l"/>
                        </a:tabLst>
                      </a:pPr>
                      <a:r>
                        <a:rPr lang="zh-CN" sz="1300" kern="100" dirty="0">
                          <a:effectLst/>
                        </a:rPr>
                        <a:t>修改</a:t>
                      </a:r>
                      <a:r>
                        <a:rPr lang="en-US" sz="1300" kern="100" dirty="0" err="1">
                          <a:effectLst/>
                        </a:rPr>
                        <a:t>github</a:t>
                      </a:r>
                      <a:r>
                        <a:rPr lang="zh-CN" sz="1300" kern="100" dirty="0">
                          <a:effectLst/>
                        </a:rPr>
                        <a:t>项目管理</a:t>
                      </a:r>
                      <a:r>
                        <a:rPr lang="en-US" sz="1300" kern="100" dirty="0">
                          <a:effectLst/>
                        </a:rPr>
                        <a:t>	</a:t>
                      </a:r>
                      <a:endParaRPr lang="zh-CN" sz="900" kern="100" dirty="0">
                        <a:effectLst/>
                      </a:endParaRPr>
                    </a:p>
                    <a:p>
                      <a:pPr algn="l">
                        <a:spcAft>
                          <a:spcPts val="0"/>
                        </a:spcAft>
                      </a:pPr>
                      <a:r>
                        <a:rPr lang="zh-CN" sz="1300" kern="100" dirty="0">
                          <a:effectLst/>
                        </a:rPr>
                        <a:t>详细设计</a:t>
                      </a:r>
                      <a:endParaRPr lang="zh-CN" sz="900" kern="100" dirty="0">
                        <a:effectLst/>
                      </a:endParaRPr>
                    </a:p>
                    <a:p>
                      <a:pPr algn="l">
                        <a:spcAft>
                          <a:spcPts val="0"/>
                        </a:spcAft>
                      </a:pPr>
                      <a:r>
                        <a:rPr lang="zh-CN" sz="1300" kern="100" dirty="0">
                          <a:effectLst/>
                        </a:rPr>
                        <a:t>设计阶段</a:t>
                      </a:r>
                      <a:r>
                        <a:rPr lang="en-US" sz="1300" kern="100" dirty="0">
                          <a:effectLst/>
                        </a:rPr>
                        <a:t>ppt</a:t>
                      </a:r>
                      <a:endParaRPr lang="zh-CN" sz="900" kern="100" dirty="0">
                        <a:effectLst/>
                      </a:endParaRPr>
                    </a:p>
                    <a:p>
                      <a:pPr algn="l">
                        <a:spcAft>
                          <a:spcPts val="0"/>
                        </a:spcAft>
                      </a:pPr>
                      <a:r>
                        <a:rPr lang="zh-CN" sz="1300" kern="100" dirty="0">
                          <a:effectLst/>
                        </a:rPr>
                        <a:t>程序流程图</a:t>
                      </a:r>
                      <a:endParaRPr lang="zh-CN" sz="900" kern="100" dirty="0">
                        <a:effectLst/>
                      </a:endParaRPr>
                    </a:p>
                    <a:p>
                      <a:pPr algn="l">
                        <a:spcAft>
                          <a:spcPts val="0"/>
                        </a:spcAft>
                      </a:pPr>
                      <a:r>
                        <a:rPr lang="zh-CN" sz="1300" kern="100" dirty="0">
                          <a:effectLst/>
                        </a:rPr>
                        <a:t>书籍作者模块伪代码</a:t>
                      </a:r>
                      <a:endParaRPr lang="zh-CN" sz="900" kern="100" dirty="0">
                        <a:effectLst/>
                      </a:endParaRPr>
                    </a:p>
                    <a:p>
                      <a:pPr algn="l">
                        <a:spcAft>
                          <a:spcPts val="0"/>
                        </a:spcAft>
                      </a:pPr>
                      <a:r>
                        <a:rPr lang="zh-CN" sz="1300" kern="100" dirty="0">
                          <a:effectLst/>
                        </a:rPr>
                        <a:t>测试计划</a:t>
                      </a:r>
                      <a:endParaRPr lang="zh-CN" sz="900" kern="100" dirty="0">
                        <a:effectLst/>
                      </a:endParaRPr>
                    </a:p>
                    <a:p>
                      <a:pPr algn="l">
                        <a:spcAft>
                          <a:spcPts val="0"/>
                        </a:spcAft>
                      </a:pPr>
                      <a:r>
                        <a:rPr lang="zh-CN" sz="1300" kern="100" dirty="0">
                          <a:effectLst/>
                        </a:rPr>
                        <a:t>周泽鑫：</a:t>
                      </a:r>
                      <a:endParaRPr lang="zh-CN" sz="900" kern="100" dirty="0">
                        <a:effectLst/>
                      </a:endParaRPr>
                    </a:p>
                    <a:p>
                      <a:pPr algn="l">
                        <a:spcAft>
                          <a:spcPts val="0"/>
                        </a:spcAft>
                      </a:pPr>
                      <a:r>
                        <a:rPr lang="zh-CN" sz="1300" kern="100" dirty="0">
                          <a:effectLst/>
                        </a:rPr>
                        <a:t>原型界面优化</a:t>
                      </a:r>
                      <a:endParaRPr lang="zh-CN" sz="900" kern="100" dirty="0">
                        <a:effectLst/>
                      </a:endParaRPr>
                    </a:p>
                    <a:p>
                      <a:pPr algn="l">
                        <a:spcAft>
                          <a:spcPts val="0"/>
                        </a:spcAft>
                      </a:pPr>
                      <a:r>
                        <a:rPr lang="zh-CN" sz="1300" kern="100" dirty="0">
                          <a:effectLst/>
                        </a:rPr>
                        <a:t>盒图</a:t>
                      </a:r>
                      <a:endParaRPr lang="zh-CN" sz="900" kern="100" dirty="0">
                        <a:effectLst/>
                      </a:endParaRPr>
                    </a:p>
                    <a:p>
                      <a:pPr algn="l">
                        <a:spcAft>
                          <a:spcPts val="0"/>
                        </a:spcAft>
                      </a:pPr>
                      <a:r>
                        <a:rPr lang="en-US" sz="1300" kern="100" dirty="0">
                          <a:effectLst/>
                        </a:rPr>
                        <a:t>7.2</a:t>
                      </a:r>
                      <a:r>
                        <a:rPr lang="zh-CN" sz="1300" kern="100" dirty="0">
                          <a:effectLst/>
                        </a:rPr>
                        <a:t>软件测试基础</a:t>
                      </a:r>
                      <a:r>
                        <a:rPr lang="en-US" sz="1300" kern="100" dirty="0">
                          <a:effectLst/>
                        </a:rPr>
                        <a:t>ppt</a:t>
                      </a:r>
                      <a:endParaRPr lang="zh-CN" sz="900" kern="100" dirty="0">
                        <a:effectLst/>
                      </a:endParaRPr>
                    </a:p>
                    <a:p>
                      <a:pPr algn="l">
                        <a:spcAft>
                          <a:spcPts val="0"/>
                        </a:spcAft>
                      </a:pPr>
                      <a:r>
                        <a:rPr lang="zh-CN" sz="1300" kern="100" dirty="0">
                          <a:effectLst/>
                        </a:rPr>
                        <a:t>管理员模块伪代码</a:t>
                      </a:r>
                      <a:endParaRPr lang="zh-CN" sz="900" kern="100" dirty="0">
                        <a:effectLst/>
                      </a:endParaRPr>
                    </a:p>
                    <a:p>
                      <a:pPr algn="l">
                        <a:spcAft>
                          <a:spcPts val="0"/>
                        </a:spcAft>
                      </a:pPr>
                      <a:r>
                        <a:rPr lang="zh-CN" sz="1300" kern="100" dirty="0">
                          <a:effectLst/>
                        </a:rPr>
                        <a:t>陈杰：</a:t>
                      </a:r>
                      <a:endParaRPr lang="zh-CN" sz="900" kern="100" dirty="0">
                        <a:effectLst/>
                      </a:endParaRPr>
                    </a:p>
                    <a:p>
                      <a:pPr algn="l">
                        <a:spcAft>
                          <a:spcPts val="0"/>
                        </a:spcAft>
                      </a:pPr>
                      <a:r>
                        <a:rPr lang="en-US" sz="1300" kern="100" dirty="0">
                          <a:effectLst/>
                        </a:rPr>
                        <a:t>PAD</a:t>
                      </a:r>
                      <a:r>
                        <a:rPr lang="zh-CN" sz="1300" kern="100" dirty="0">
                          <a:effectLst/>
                        </a:rPr>
                        <a:t>图</a:t>
                      </a:r>
                      <a:endParaRPr lang="zh-CN" sz="900" kern="100" dirty="0">
                        <a:effectLst/>
                      </a:endParaRPr>
                    </a:p>
                    <a:p>
                      <a:pPr algn="l">
                        <a:spcAft>
                          <a:spcPts val="0"/>
                        </a:spcAft>
                      </a:pPr>
                      <a:r>
                        <a:rPr lang="en-US" sz="1300" kern="100" dirty="0">
                          <a:effectLst/>
                        </a:rPr>
                        <a:t>8.1+8.2</a:t>
                      </a:r>
                      <a:r>
                        <a:rPr lang="zh-CN" sz="1300" kern="100" dirty="0">
                          <a:effectLst/>
                        </a:rPr>
                        <a:t>软件维护</a:t>
                      </a:r>
                      <a:r>
                        <a:rPr lang="en-US" sz="1300" kern="100" dirty="0">
                          <a:effectLst/>
                        </a:rPr>
                        <a:t>ppt</a:t>
                      </a:r>
                      <a:endParaRPr lang="zh-CN" sz="900" kern="100" dirty="0">
                        <a:effectLst/>
                      </a:endParaRPr>
                    </a:p>
                    <a:p>
                      <a:pPr algn="l">
                        <a:spcAft>
                          <a:spcPts val="0"/>
                        </a:spcAft>
                      </a:pPr>
                      <a:r>
                        <a:rPr lang="zh-CN" sz="1300" kern="100" dirty="0">
                          <a:effectLst/>
                        </a:rPr>
                        <a:t>首页，个人中心模块伪代码</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49824640"/>
                  </a:ext>
                </a:extLst>
              </a:tr>
              <a:tr h="258925">
                <a:tc>
                  <a:txBody>
                    <a:bodyPr/>
                    <a:lstStyle/>
                    <a:p>
                      <a:pPr algn="ctr">
                        <a:spcAft>
                          <a:spcPts val="0"/>
                        </a:spcAft>
                      </a:pPr>
                      <a:r>
                        <a:rPr lang="zh-CN" sz="1300" kern="100">
                          <a:effectLst/>
                        </a:rPr>
                        <a:t>记录人</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a:effectLst/>
                        </a:rPr>
                        <a:t>周泽鑫</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a:effectLst/>
                        </a:rPr>
                        <a:t>审核人</a:t>
                      </a:r>
                      <a:endParaRPr lang="zh-CN" sz="900" kern="10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tc>
                  <a:txBody>
                    <a:bodyPr/>
                    <a:lstStyle/>
                    <a:p>
                      <a:pPr algn="ctr">
                        <a:spcAft>
                          <a:spcPts val="0"/>
                        </a:spcAft>
                      </a:pPr>
                      <a:r>
                        <a:rPr lang="zh-CN" sz="1300" kern="100" dirty="0">
                          <a:effectLst/>
                        </a:rPr>
                        <a:t>全组成员</a:t>
                      </a:r>
                      <a:endParaRPr lang="zh-CN" sz="9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1447" marR="61447" marT="0" marB="0"/>
                </a:tc>
                <a:extLst>
                  <a:ext uri="{0D108BD9-81ED-4DB2-BD59-A6C34878D82A}">
                    <a16:rowId xmlns:a16="http://schemas.microsoft.com/office/drawing/2014/main" val="3916762383"/>
                  </a:ext>
                </a:extLst>
              </a:tr>
            </a:tbl>
          </a:graphicData>
        </a:graphic>
      </p:graphicFrame>
    </p:spTree>
    <p:extLst>
      <p:ext uri="{BB962C8B-B14F-4D97-AF65-F5344CB8AC3E}">
        <p14:creationId xmlns:p14="http://schemas.microsoft.com/office/powerpoint/2010/main" val="18738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A0E90-06CB-4EA5-AD9C-141C77733B0E}"/>
              </a:ext>
            </a:extLst>
          </p:cNvPr>
          <p:cNvSpPr>
            <a:spLocks noGrp="1"/>
          </p:cNvSpPr>
          <p:nvPr>
            <p:ph type="title"/>
          </p:nvPr>
        </p:nvSpPr>
        <p:spPr>
          <a:xfrm>
            <a:off x="838200" y="365125"/>
            <a:ext cx="10515600" cy="784945"/>
          </a:xfrm>
        </p:spPr>
        <p:txBody>
          <a:bodyPr/>
          <a:lstStyle/>
          <a:p>
            <a:r>
              <a:rPr lang="zh-CN" altLang="en-US" dirty="0"/>
              <a:t>分工评价</a:t>
            </a:r>
          </a:p>
        </p:txBody>
      </p:sp>
      <p:sp>
        <p:nvSpPr>
          <p:cNvPr id="3" name="内容占位符 2">
            <a:extLst>
              <a:ext uri="{FF2B5EF4-FFF2-40B4-BE49-F238E27FC236}">
                <a16:creationId xmlns:a16="http://schemas.microsoft.com/office/drawing/2014/main" id="{561E8E98-F8C2-441F-B768-81ACDAE34844}"/>
              </a:ext>
            </a:extLst>
          </p:cNvPr>
          <p:cNvSpPr>
            <a:spLocks noGrp="1"/>
          </p:cNvSpPr>
          <p:nvPr>
            <p:ph idx="1"/>
          </p:nvPr>
        </p:nvSpPr>
        <p:spPr>
          <a:xfrm>
            <a:off x="838200" y="1150070"/>
            <a:ext cx="10515600" cy="5026893"/>
          </a:xfrm>
        </p:spPr>
        <p:txBody>
          <a:bodyPr/>
          <a:lstStyle/>
          <a:p>
            <a:pPr>
              <a:tabLst>
                <a:tab pos="2247900" algn="l"/>
              </a:tabLst>
            </a:pPr>
            <a:r>
              <a:rPr lang="zh-CN" altLang="en-US" kern="100" dirty="0"/>
              <a:t>陈</a:t>
            </a:r>
            <a:r>
              <a:rPr lang="zh-CN" altLang="zh-CN" kern="100" dirty="0"/>
              <a:t>传岭</a:t>
            </a:r>
            <a:r>
              <a:rPr lang="zh-CN" altLang="en-US" kern="100" dirty="0"/>
              <a:t>（</a:t>
            </a:r>
            <a:r>
              <a:rPr lang="en-US" altLang="zh-CN" kern="100" dirty="0"/>
              <a:t>80</a:t>
            </a:r>
            <a:r>
              <a:rPr lang="zh-CN" altLang="en-US" kern="100" dirty="0"/>
              <a:t>）</a:t>
            </a:r>
            <a:endParaRPr lang="en-US" altLang="zh-CN" kern="100" dirty="0"/>
          </a:p>
          <a:p>
            <a:pPr>
              <a:tabLst>
                <a:tab pos="2247900" algn="l"/>
              </a:tabLst>
            </a:pPr>
            <a:r>
              <a:rPr lang="zh-CN" altLang="zh-CN" kern="100" dirty="0"/>
              <a:t>详细设计</a:t>
            </a:r>
            <a:r>
              <a:rPr lang="en-US" altLang="zh-CN" sz="1400" kern="100" dirty="0"/>
              <a:t> </a:t>
            </a:r>
            <a:r>
              <a:rPr lang="zh-CN" altLang="en-US" sz="1400" kern="100" dirty="0"/>
              <a:t>、</a:t>
            </a:r>
            <a:r>
              <a:rPr lang="zh-CN" altLang="zh-CN" kern="100" dirty="0"/>
              <a:t>程序流程图</a:t>
            </a:r>
            <a:r>
              <a:rPr lang="zh-CN" altLang="en-US" sz="1400" kern="100" dirty="0"/>
              <a:t>、</a:t>
            </a:r>
            <a:r>
              <a:rPr lang="zh-CN" altLang="zh-CN" kern="100" dirty="0"/>
              <a:t>书籍作者模块伪代码</a:t>
            </a:r>
            <a:r>
              <a:rPr lang="zh-CN" altLang="en-US" kern="100" dirty="0"/>
              <a:t>、</a:t>
            </a:r>
            <a:r>
              <a:rPr lang="zh-CN" altLang="zh-CN" kern="100" dirty="0"/>
              <a:t>测试计划</a:t>
            </a:r>
            <a:endParaRPr lang="zh-CN" altLang="zh-CN" sz="1400" kern="100" dirty="0"/>
          </a:p>
          <a:p>
            <a:r>
              <a:rPr lang="zh-CN" altLang="zh-CN" kern="100" dirty="0"/>
              <a:t>周泽鑫</a:t>
            </a:r>
            <a:r>
              <a:rPr lang="zh-CN" altLang="en-US" kern="100" dirty="0"/>
              <a:t>（</a:t>
            </a:r>
            <a:r>
              <a:rPr lang="en-US" altLang="zh-CN" kern="100" dirty="0"/>
              <a:t>79</a:t>
            </a:r>
            <a:r>
              <a:rPr lang="zh-CN" altLang="en-US" kern="100" dirty="0"/>
              <a:t>）</a:t>
            </a:r>
            <a:endParaRPr lang="en-US" altLang="zh-CN" sz="1400" kern="100" dirty="0"/>
          </a:p>
          <a:p>
            <a:r>
              <a:rPr lang="zh-CN" altLang="zh-CN" kern="100" dirty="0"/>
              <a:t>原型界面优化</a:t>
            </a:r>
            <a:r>
              <a:rPr lang="zh-CN" altLang="en-US" kern="100" dirty="0"/>
              <a:t>、</a:t>
            </a:r>
            <a:r>
              <a:rPr lang="zh-CN" altLang="zh-CN" kern="100" dirty="0"/>
              <a:t>盒图</a:t>
            </a:r>
            <a:r>
              <a:rPr lang="zh-CN" altLang="en-US" sz="1400" kern="100" dirty="0"/>
              <a:t>、 </a:t>
            </a:r>
            <a:r>
              <a:rPr lang="zh-CN" altLang="zh-CN" kern="100" dirty="0"/>
              <a:t>管理员模块伪代码</a:t>
            </a:r>
            <a:endParaRPr lang="zh-CN" altLang="zh-CN" sz="1400" kern="100" dirty="0"/>
          </a:p>
          <a:p>
            <a:r>
              <a:rPr lang="zh-CN" altLang="zh-CN" kern="100" dirty="0"/>
              <a:t>陈杰</a:t>
            </a:r>
            <a:r>
              <a:rPr lang="zh-CN" altLang="en-US" kern="100" dirty="0"/>
              <a:t>（</a:t>
            </a:r>
            <a:r>
              <a:rPr lang="en-US" altLang="zh-CN" kern="100" dirty="0"/>
              <a:t>78</a:t>
            </a:r>
            <a:r>
              <a:rPr lang="zh-CN" altLang="en-US" kern="100" dirty="0"/>
              <a:t>）</a:t>
            </a:r>
            <a:endParaRPr lang="zh-CN" altLang="zh-CN" sz="1400" kern="100" dirty="0"/>
          </a:p>
          <a:p>
            <a:r>
              <a:rPr lang="en-US" altLang="zh-CN" kern="100" dirty="0"/>
              <a:t>PAD</a:t>
            </a:r>
            <a:r>
              <a:rPr lang="zh-CN" altLang="zh-CN" kern="100" dirty="0"/>
              <a:t>图</a:t>
            </a:r>
            <a:endParaRPr lang="zh-CN" altLang="zh-CN" sz="1400" kern="100" dirty="0"/>
          </a:p>
          <a:p>
            <a:r>
              <a:rPr lang="zh-CN" altLang="zh-CN" kern="100" dirty="0"/>
              <a:t>首页，个人中心模块伪代码</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726677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320000">
            <a:off x="3597399" y="666070"/>
            <a:ext cx="5374594" cy="4630173"/>
            <a:chOff x="3404893" y="666070"/>
            <a:chExt cx="5374594" cy="4630173"/>
          </a:xfrm>
        </p:grpSpPr>
        <p:sp>
          <p:nvSpPr>
            <p:cNvPr id="5" name="等腰三角形 4"/>
            <p:cNvSpPr/>
            <p:nvPr/>
          </p:nvSpPr>
          <p:spPr>
            <a:xfrm>
              <a:off x="3466513" y="704830"/>
              <a:ext cx="5258974" cy="4533598"/>
            </a:xfrm>
            <a:prstGeom prst="triangle">
              <a:avLst/>
            </a:prstGeom>
            <a:noFill/>
            <a:ln w="127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049620" y="666070"/>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404893"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8671487" y="5188243"/>
              <a:ext cx="108000" cy="108000"/>
            </a:xfrm>
            <a:prstGeom prst="ellipse">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34971" y="1530614"/>
            <a:ext cx="4122058" cy="4122058"/>
            <a:chOff x="4034971" y="1530614"/>
            <a:chExt cx="4122058" cy="4122058"/>
          </a:xfrm>
        </p:grpSpPr>
        <p:sp>
          <p:nvSpPr>
            <p:cNvPr id="10" name="椭圆 9"/>
            <p:cNvSpPr/>
            <p:nvPr/>
          </p:nvSpPr>
          <p:spPr>
            <a:xfrm>
              <a:off x="4034971" y="1530614"/>
              <a:ext cx="4122058" cy="4122058"/>
            </a:xfrm>
            <a:prstGeom prst="ellipse">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261719" y="2688998"/>
              <a:ext cx="2017486" cy="1107996"/>
            </a:xfrm>
            <a:prstGeom prst="rect">
              <a:avLst/>
            </a:prstGeom>
            <a:noFill/>
          </p:spPr>
          <p:txBody>
            <a:bodyPr wrap="square" rtlCol="0">
              <a:spAutoFit/>
            </a:bodyPr>
            <a:lstStyle/>
            <a:p>
              <a:r>
                <a:rPr lang="en-US" altLang="zh-CN" sz="6600" dirty="0">
                  <a:solidFill>
                    <a:schemeClr val="bg1"/>
                  </a:solidFill>
                  <a:latin typeface="Agency FB" panose="020B0503020202020204" pitchFamily="34" charset="0"/>
                </a:rPr>
                <a:t>2019</a:t>
              </a:r>
              <a:endParaRPr lang="zh-CN" altLang="en-US" sz="6600" dirty="0">
                <a:solidFill>
                  <a:schemeClr val="bg1"/>
                </a:solidFill>
                <a:latin typeface="Agency FB" panose="020B0503020202020204" pitchFamily="34" charset="0"/>
              </a:endParaRPr>
            </a:p>
          </p:txBody>
        </p:sp>
        <p:cxnSp>
          <p:nvCxnSpPr>
            <p:cNvPr id="12" name="直接连接符 11"/>
            <p:cNvCxnSpPr/>
            <p:nvPr/>
          </p:nvCxnSpPr>
          <p:spPr>
            <a:xfrm>
              <a:off x="4892994" y="3790381"/>
              <a:ext cx="238621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820414" y="3821630"/>
              <a:ext cx="3336615" cy="769441"/>
            </a:xfrm>
            <a:prstGeom prst="rect">
              <a:avLst/>
            </a:prstGeom>
            <a:noFill/>
          </p:spPr>
          <p:txBody>
            <a:bodyPr wrap="square" rtlCol="0">
              <a:spAutoFit/>
            </a:bodyPr>
            <a:lstStyle/>
            <a:p>
              <a:r>
                <a:rPr lang="zh-CN" altLang="en-US" sz="4400" dirty="0">
                  <a:solidFill>
                    <a:schemeClr val="bg1"/>
                  </a:solidFill>
                  <a:latin typeface="黑体" panose="02010609060101010101" pitchFamily="49" charset="-122"/>
                  <a:ea typeface="黑体" panose="02010609060101010101" pitchFamily="49" charset="-122"/>
                </a:rPr>
                <a:t>感谢观看</a:t>
              </a:r>
            </a:p>
          </p:txBody>
        </p:sp>
      </p:grpSp>
      <p:grpSp>
        <p:nvGrpSpPr>
          <p:cNvPr id="14" name="组合 13"/>
          <p:cNvGrpSpPr/>
          <p:nvPr/>
        </p:nvGrpSpPr>
        <p:grpSpPr>
          <a:xfrm>
            <a:off x="1032060" y="5022216"/>
            <a:ext cx="753746" cy="734645"/>
            <a:chOff x="1032060" y="5022216"/>
            <a:chExt cx="753746" cy="734645"/>
          </a:xfrm>
        </p:grpSpPr>
        <p:sp>
          <p:nvSpPr>
            <p:cNvPr id="15" name="等腰三角形 14"/>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等腰三角形 16"/>
          <p:cNvSpPr/>
          <p:nvPr/>
        </p:nvSpPr>
        <p:spPr>
          <a:xfrm rot="16200000" flipH="1" flipV="1">
            <a:off x="10561436" y="2089522"/>
            <a:ext cx="466193" cy="401891"/>
          </a:xfrm>
          <a:prstGeom prst="triangle">
            <a:avLst/>
          </a:prstGeom>
          <a:solidFill>
            <a:srgbClr val="C75050"/>
          </a:solid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flipV="1">
            <a:off x="10835395" y="2837059"/>
            <a:ext cx="312202" cy="269140"/>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20034423" flipH="1" flipV="1">
            <a:off x="10265617" y="3528425"/>
            <a:ext cx="466193" cy="40189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3050067" flipH="1" flipV="1">
            <a:off x="1101977" y="3288413"/>
            <a:ext cx="466193" cy="401891"/>
          </a:xfrm>
          <a:prstGeom prst="triangle">
            <a:avLst/>
          </a:prstGeom>
          <a:solidFill>
            <a:srgbClr val="40404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6077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out)">
                                      <p:cBhvr>
                                        <p:cTn id="7" dur="1250"/>
                                        <p:tgtEl>
                                          <p:spTgt spid="9"/>
                                        </p:tgtEl>
                                      </p:cBhvr>
                                    </p:animEffect>
                                  </p:childTnLst>
                                </p:cTn>
                              </p:par>
                            </p:childTnLst>
                          </p:cTn>
                        </p:par>
                        <p:par>
                          <p:cTn id="8" fill="hold">
                            <p:stCondLst>
                              <p:cond delay="125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800" fill="hold"/>
                                        <p:tgtEl>
                                          <p:spTgt spid="4"/>
                                        </p:tgtEl>
                                        <p:attrNameLst>
                                          <p:attrName>ppt_w</p:attrName>
                                        </p:attrNameLst>
                                      </p:cBhvr>
                                      <p:tavLst>
                                        <p:tav tm="0">
                                          <p:val>
                                            <p:fltVal val="0"/>
                                          </p:val>
                                        </p:tav>
                                        <p:tav tm="100000">
                                          <p:val>
                                            <p:strVal val="#ppt_w"/>
                                          </p:val>
                                        </p:tav>
                                      </p:tavLst>
                                    </p:anim>
                                    <p:anim calcmode="lin" valueType="num">
                                      <p:cBhvr>
                                        <p:cTn id="12" dur="800" fill="hold"/>
                                        <p:tgtEl>
                                          <p:spTgt spid="4"/>
                                        </p:tgtEl>
                                        <p:attrNameLst>
                                          <p:attrName>ppt_h</p:attrName>
                                        </p:attrNameLst>
                                      </p:cBhvr>
                                      <p:tavLst>
                                        <p:tav tm="0">
                                          <p:val>
                                            <p:fltVal val="0"/>
                                          </p:val>
                                        </p:tav>
                                        <p:tav tm="100000">
                                          <p:val>
                                            <p:strVal val="#ppt_h"/>
                                          </p:val>
                                        </p:tav>
                                      </p:tavLst>
                                    </p:anim>
                                    <p:anim calcmode="lin" valueType="num">
                                      <p:cBhvr>
                                        <p:cTn id="13" dur="800" fill="hold"/>
                                        <p:tgtEl>
                                          <p:spTgt spid="4"/>
                                        </p:tgtEl>
                                        <p:attrNameLst>
                                          <p:attrName>style.rotation</p:attrName>
                                        </p:attrNameLst>
                                      </p:cBhvr>
                                      <p:tavLst>
                                        <p:tav tm="0">
                                          <p:val>
                                            <p:fltVal val="360"/>
                                          </p:val>
                                        </p:tav>
                                        <p:tav tm="100000">
                                          <p:val>
                                            <p:fltVal val="0"/>
                                          </p:val>
                                        </p:tav>
                                      </p:tavLst>
                                    </p:anim>
                                    <p:animEffect transition="in" filter="fade">
                                      <p:cBhvr>
                                        <p:cTn id="14" dur="800"/>
                                        <p:tgtEl>
                                          <p:spTgt spid="4"/>
                                        </p:tgtEl>
                                      </p:cBhvr>
                                    </p:animEffect>
                                  </p:childTnLst>
                                </p:cTn>
                              </p:par>
                            </p:childTnLst>
                          </p:cTn>
                        </p:par>
                        <p:par>
                          <p:cTn id="15" fill="hold">
                            <p:stCondLst>
                              <p:cond delay="2050"/>
                            </p:stCondLst>
                            <p:childTnLst>
                              <p:par>
                                <p:cTn id="16" presetID="49" presetClass="entr" presetSubtype="0" decel="10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800" fill="hold"/>
                                        <p:tgtEl>
                                          <p:spTgt spid="17"/>
                                        </p:tgtEl>
                                        <p:attrNameLst>
                                          <p:attrName>ppt_w</p:attrName>
                                        </p:attrNameLst>
                                      </p:cBhvr>
                                      <p:tavLst>
                                        <p:tav tm="0">
                                          <p:val>
                                            <p:fltVal val="0"/>
                                          </p:val>
                                        </p:tav>
                                        <p:tav tm="100000">
                                          <p:val>
                                            <p:strVal val="#ppt_w"/>
                                          </p:val>
                                        </p:tav>
                                      </p:tavLst>
                                    </p:anim>
                                    <p:anim calcmode="lin" valueType="num">
                                      <p:cBhvr>
                                        <p:cTn id="19" dur="800" fill="hold"/>
                                        <p:tgtEl>
                                          <p:spTgt spid="17"/>
                                        </p:tgtEl>
                                        <p:attrNameLst>
                                          <p:attrName>ppt_h</p:attrName>
                                        </p:attrNameLst>
                                      </p:cBhvr>
                                      <p:tavLst>
                                        <p:tav tm="0">
                                          <p:val>
                                            <p:fltVal val="0"/>
                                          </p:val>
                                        </p:tav>
                                        <p:tav tm="100000">
                                          <p:val>
                                            <p:strVal val="#ppt_h"/>
                                          </p:val>
                                        </p:tav>
                                      </p:tavLst>
                                    </p:anim>
                                    <p:anim calcmode="lin" valueType="num">
                                      <p:cBhvr>
                                        <p:cTn id="20" dur="800" fill="hold"/>
                                        <p:tgtEl>
                                          <p:spTgt spid="17"/>
                                        </p:tgtEl>
                                        <p:attrNameLst>
                                          <p:attrName>style.rotation</p:attrName>
                                        </p:attrNameLst>
                                      </p:cBhvr>
                                      <p:tavLst>
                                        <p:tav tm="0">
                                          <p:val>
                                            <p:fltVal val="360"/>
                                          </p:val>
                                        </p:tav>
                                        <p:tav tm="100000">
                                          <p:val>
                                            <p:fltVal val="0"/>
                                          </p:val>
                                        </p:tav>
                                      </p:tavLst>
                                    </p:anim>
                                    <p:animEffect transition="in" filter="fade">
                                      <p:cBhvr>
                                        <p:cTn id="21" dur="800"/>
                                        <p:tgtEl>
                                          <p:spTgt spid="17"/>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800" fill="hold"/>
                                        <p:tgtEl>
                                          <p:spTgt spid="18"/>
                                        </p:tgtEl>
                                        <p:attrNameLst>
                                          <p:attrName>ppt_w</p:attrName>
                                        </p:attrNameLst>
                                      </p:cBhvr>
                                      <p:tavLst>
                                        <p:tav tm="0">
                                          <p:val>
                                            <p:fltVal val="0"/>
                                          </p:val>
                                        </p:tav>
                                        <p:tav tm="100000">
                                          <p:val>
                                            <p:strVal val="#ppt_w"/>
                                          </p:val>
                                        </p:tav>
                                      </p:tavLst>
                                    </p:anim>
                                    <p:anim calcmode="lin" valueType="num">
                                      <p:cBhvr>
                                        <p:cTn id="25" dur="800" fill="hold"/>
                                        <p:tgtEl>
                                          <p:spTgt spid="18"/>
                                        </p:tgtEl>
                                        <p:attrNameLst>
                                          <p:attrName>ppt_h</p:attrName>
                                        </p:attrNameLst>
                                      </p:cBhvr>
                                      <p:tavLst>
                                        <p:tav tm="0">
                                          <p:val>
                                            <p:fltVal val="0"/>
                                          </p:val>
                                        </p:tav>
                                        <p:tav tm="100000">
                                          <p:val>
                                            <p:strVal val="#ppt_h"/>
                                          </p:val>
                                        </p:tav>
                                      </p:tavLst>
                                    </p:anim>
                                    <p:anim calcmode="lin" valueType="num">
                                      <p:cBhvr>
                                        <p:cTn id="26" dur="800" fill="hold"/>
                                        <p:tgtEl>
                                          <p:spTgt spid="18"/>
                                        </p:tgtEl>
                                        <p:attrNameLst>
                                          <p:attrName>style.rotation</p:attrName>
                                        </p:attrNameLst>
                                      </p:cBhvr>
                                      <p:tavLst>
                                        <p:tav tm="0">
                                          <p:val>
                                            <p:fltVal val="360"/>
                                          </p:val>
                                        </p:tav>
                                        <p:tav tm="100000">
                                          <p:val>
                                            <p:fltVal val="0"/>
                                          </p:val>
                                        </p:tav>
                                      </p:tavLst>
                                    </p:anim>
                                    <p:animEffect transition="in" filter="fade">
                                      <p:cBhvr>
                                        <p:cTn id="27" dur="800"/>
                                        <p:tgtEl>
                                          <p:spTgt spid="18"/>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800" fill="hold"/>
                                        <p:tgtEl>
                                          <p:spTgt spid="19"/>
                                        </p:tgtEl>
                                        <p:attrNameLst>
                                          <p:attrName>ppt_w</p:attrName>
                                        </p:attrNameLst>
                                      </p:cBhvr>
                                      <p:tavLst>
                                        <p:tav tm="0">
                                          <p:val>
                                            <p:fltVal val="0"/>
                                          </p:val>
                                        </p:tav>
                                        <p:tav tm="100000">
                                          <p:val>
                                            <p:strVal val="#ppt_w"/>
                                          </p:val>
                                        </p:tav>
                                      </p:tavLst>
                                    </p:anim>
                                    <p:anim calcmode="lin" valueType="num">
                                      <p:cBhvr>
                                        <p:cTn id="31" dur="800" fill="hold"/>
                                        <p:tgtEl>
                                          <p:spTgt spid="19"/>
                                        </p:tgtEl>
                                        <p:attrNameLst>
                                          <p:attrName>ppt_h</p:attrName>
                                        </p:attrNameLst>
                                      </p:cBhvr>
                                      <p:tavLst>
                                        <p:tav tm="0">
                                          <p:val>
                                            <p:fltVal val="0"/>
                                          </p:val>
                                        </p:tav>
                                        <p:tav tm="100000">
                                          <p:val>
                                            <p:strVal val="#ppt_h"/>
                                          </p:val>
                                        </p:tav>
                                      </p:tavLst>
                                    </p:anim>
                                    <p:anim calcmode="lin" valueType="num">
                                      <p:cBhvr>
                                        <p:cTn id="32" dur="800" fill="hold"/>
                                        <p:tgtEl>
                                          <p:spTgt spid="19"/>
                                        </p:tgtEl>
                                        <p:attrNameLst>
                                          <p:attrName>style.rotation</p:attrName>
                                        </p:attrNameLst>
                                      </p:cBhvr>
                                      <p:tavLst>
                                        <p:tav tm="0">
                                          <p:val>
                                            <p:fltVal val="360"/>
                                          </p:val>
                                        </p:tav>
                                        <p:tav tm="100000">
                                          <p:val>
                                            <p:fltVal val="0"/>
                                          </p:val>
                                        </p:tav>
                                      </p:tavLst>
                                    </p:anim>
                                    <p:animEffect transition="in" filter="fade">
                                      <p:cBhvr>
                                        <p:cTn id="33" dur="800"/>
                                        <p:tgtEl>
                                          <p:spTgt spid="19"/>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800" fill="hold"/>
                                        <p:tgtEl>
                                          <p:spTgt spid="20"/>
                                        </p:tgtEl>
                                        <p:attrNameLst>
                                          <p:attrName>ppt_w</p:attrName>
                                        </p:attrNameLst>
                                      </p:cBhvr>
                                      <p:tavLst>
                                        <p:tav tm="0">
                                          <p:val>
                                            <p:fltVal val="0"/>
                                          </p:val>
                                        </p:tav>
                                        <p:tav tm="100000">
                                          <p:val>
                                            <p:strVal val="#ppt_w"/>
                                          </p:val>
                                        </p:tav>
                                      </p:tavLst>
                                    </p:anim>
                                    <p:anim calcmode="lin" valueType="num">
                                      <p:cBhvr>
                                        <p:cTn id="37" dur="800" fill="hold"/>
                                        <p:tgtEl>
                                          <p:spTgt spid="20"/>
                                        </p:tgtEl>
                                        <p:attrNameLst>
                                          <p:attrName>ppt_h</p:attrName>
                                        </p:attrNameLst>
                                      </p:cBhvr>
                                      <p:tavLst>
                                        <p:tav tm="0">
                                          <p:val>
                                            <p:fltVal val="0"/>
                                          </p:val>
                                        </p:tav>
                                        <p:tav tm="100000">
                                          <p:val>
                                            <p:strVal val="#ppt_h"/>
                                          </p:val>
                                        </p:tav>
                                      </p:tavLst>
                                    </p:anim>
                                    <p:anim calcmode="lin" valueType="num">
                                      <p:cBhvr>
                                        <p:cTn id="38" dur="800" fill="hold"/>
                                        <p:tgtEl>
                                          <p:spTgt spid="20"/>
                                        </p:tgtEl>
                                        <p:attrNameLst>
                                          <p:attrName>style.rotation</p:attrName>
                                        </p:attrNameLst>
                                      </p:cBhvr>
                                      <p:tavLst>
                                        <p:tav tm="0">
                                          <p:val>
                                            <p:fltVal val="360"/>
                                          </p:val>
                                        </p:tav>
                                        <p:tav tm="100000">
                                          <p:val>
                                            <p:fltVal val="0"/>
                                          </p:val>
                                        </p:tav>
                                      </p:tavLst>
                                    </p:anim>
                                    <p:animEffect transition="in" filter="fade">
                                      <p:cBhvr>
                                        <p:cTn id="39" dur="800"/>
                                        <p:tgtEl>
                                          <p:spTgt spid="20"/>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800" fill="hold"/>
                                        <p:tgtEl>
                                          <p:spTgt spid="14"/>
                                        </p:tgtEl>
                                        <p:attrNameLst>
                                          <p:attrName>ppt_w</p:attrName>
                                        </p:attrNameLst>
                                      </p:cBhvr>
                                      <p:tavLst>
                                        <p:tav tm="0">
                                          <p:val>
                                            <p:fltVal val="0"/>
                                          </p:val>
                                        </p:tav>
                                        <p:tav tm="100000">
                                          <p:val>
                                            <p:strVal val="#ppt_w"/>
                                          </p:val>
                                        </p:tav>
                                      </p:tavLst>
                                    </p:anim>
                                    <p:anim calcmode="lin" valueType="num">
                                      <p:cBhvr>
                                        <p:cTn id="43" dur="800" fill="hold"/>
                                        <p:tgtEl>
                                          <p:spTgt spid="14"/>
                                        </p:tgtEl>
                                        <p:attrNameLst>
                                          <p:attrName>ppt_h</p:attrName>
                                        </p:attrNameLst>
                                      </p:cBhvr>
                                      <p:tavLst>
                                        <p:tav tm="0">
                                          <p:val>
                                            <p:fltVal val="0"/>
                                          </p:val>
                                        </p:tav>
                                        <p:tav tm="100000">
                                          <p:val>
                                            <p:strVal val="#ppt_h"/>
                                          </p:val>
                                        </p:tav>
                                      </p:tavLst>
                                    </p:anim>
                                    <p:anim calcmode="lin" valueType="num">
                                      <p:cBhvr>
                                        <p:cTn id="44" dur="800" fill="hold"/>
                                        <p:tgtEl>
                                          <p:spTgt spid="14"/>
                                        </p:tgtEl>
                                        <p:attrNameLst>
                                          <p:attrName>style.rotation</p:attrName>
                                        </p:attrNameLst>
                                      </p:cBhvr>
                                      <p:tavLst>
                                        <p:tav tm="0">
                                          <p:val>
                                            <p:fltVal val="360"/>
                                          </p:val>
                                        </p:tav>
                                        <p:tav tm="100000">
                                          <p:val>
                                            <p:fltVal val="0"/>
                                          </p:val>
                                        </p:tav>
                                      </p:tavLst>
                                    </p:anim>
                                    <p:animEffect transition="in" filter="fade">
                                      <p:cBhvr>
                                        <p:cTn id="45" dur="8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系统功能</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02DC78E6-42BC-4221-A0BB-EB8CF21FE5E1}"/>
              </a:ext>
            </a:extLst>
          </p:cNvPr>
          <p:cNvSpPr txBox="1"/>
          <p:nvPr/>
        </p:nvSpPr>
        <p:spPr>
          <a:xfrm>
            <a:off x="1496719" y="3235357"/>
            <a:ext cx="9466654" cy="387286"/>
          </a:xfrm>
          <a:prstGeom prst="rect">
            <a:avLst/>
          </a:prstGeom>
          <a:noFill/>
        </p:spPr>
        <p:txBody>
          <a:bodyPr wrap="square" rtlCol="0">
            <a:spAutoFit/>
          </a:bodyPr>
          <a:lstStyle>
            <a:defPPr>
              <a:defRPr lang="zh-CN"/>
            </a:defPPr>
            <a:lvl1pPr>
              <a:lnSpc>
                <a:spcPts val="2300"/>
              </a:lnSpc>
              <a:defRPr sz="1200"/>
            </a:lvl1pPr>
          </a:lstStyle>
          <a:p>
            <a:pPr algn="ctr"/>
            <a:r>
              <a:rPr lang="zh-CN" altLang="en-US" sz="2000" dirty="0"/>
              <a:t>游客可以浏览本网站，查看各书籍的评价，作者主页，但是不可以发表评价和打分。</a:t>
            </a:r>
            <a:endParaRPr lang="en-US" altLang="zh-CN" sz="2000" dirty="0"/>
          </a:p>
        </p:txBody>
      </p:sp>
      <p:sp>
        <p:nvSpPr>
          <p:cNvPr id="6" name="文本框 5">
            <a:extLst>
              <a:ext uri="{FF2B5EF4-FFF2-40B4-BE49-F238E27FC236}">
                <a16:creationId xmlns:a16="http://schemas.microsoft.com/office/drawing/2014/main" id="{0323D429-3FDC-44E9-B67A-F20E4A36CF19}"/>
              </a:ext>
            </a:extLst>
          </p:cNvPr>
          <p:cNvSpPr txBox="1"/>
          <p:nvPr/>
        </p:nvSpPr>
        <p:spPr>
          <a:xfrm>
            <a:off x="1260834" y="1538437"/>
            <a:ext cx="2954655" cy="461665"/>
          </a:xfrm>
          <a:prstGeom prst="rect">
            <a:avLst/>
          </a:prstGeom>
          <a:noFill/>
        </p:spPr>
        <p:txBody>
          <a:bodyPr wrap="none" rtlCol="0">
            <a:spAutoFit/>
          </a:bodyPr>
          <a:lstStyle/>
          <a:p>
            <a:r>
              <a:rPr lang="zh-CN" altLang="en-US" sz="2400" dirty="0"/>
              <a:t>游客身份下的功能：</a:t>
            </a:r>
          </a:p>
        </p:txBody>
      </p:sp>
    </p:spTree>
    <p:extLst>
      <p:ext uri="{BB962C8B-B14F-4D97-AF65-F5344CB8AC3E}">
        <p14:creationId xmlns:p14="http://schemas.microsoft.com/office/powerpoint/2010/main" val="359687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系统功能</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F8094695-37F5-4ED7-ADBD-283A6532EA22}"/>
              </a:ext>
            </a:extLst>
          </p:cNvPr>
          <p:cNvSpPr txBox="1"/>
          <p:nvPr/>
        </p:nvSpPr>
        <p:spPr>
          <a:xfrm>
            <a:off x="3946626" y="270280"/>
            <a:ext cx="7366119" cy="6832640"/>
          </a:xfrm>
          <a:prstGeom prst="rect">
            <a:avLst/>
          </a:prstGeom>
          <a:noFill/>
        </p:spPr>
        <p:txBody>
          <a:bodyPr wrap="none" rtlCol="0">
            <a:spAutoFit/>
          </a:bodyPr>
          <a:lstStyle/>
          <a:p>
            <a:r>
              <a:rPr lang="zh-CN" altLang="en-US" sz="2000" dirty="0"/>
              <a:t>用户注册：用户填写相关信息注册称为本网站的用户。</a:t>
            </a:r>
            <a:endParaRPr lang="en-US" altLang="zh-CN" sz="2000" dirty="0"/>
          </a:p>
          <a:p>
            <a:endParaRPr lang="zh-CN" altLang="en-US" sz="2000" dirty="0"/>
          </a:p>
          <a:p>
            <a:r>
              <a:rPr lang="zh-CN" altLang="en-US" sz="2000" dirty="0"/>
              <a:t>用户登陆：用户使用账号密码登陆网站。</a:t>
            </a:r>
            <a:endParaRPr lang="en-US" altLang="zh-CN" sz="2000" dirty="0"/>
          </a:p>
          <a:p>
            <a:endParaRPr lang="zh-CN" altLang="en-US" sz="2000" dirty="0"/>
          </a:p>
          <a:p>
            <a:r>
              <a:rPr lang="zh-CN" altLang="en-US" sz="2000" dirty="0"/>
              <a:t>书评发表：用户可以在相应的书籍页中给书籍打分和发表评价。</a:t>
            </a:r>
            <a:endParaRPr lang="en-US" altLang="zh-CN" sz="2000" dirty="0"/>
          </a:p>
          <a:p>
            <a:endParaRPr lang="zh-CN" altLang="en-US" sz="2000" dirty="0"/>
          </a:p>
          <a:p>
            <a:r>
              <a:rPr lang="zh-CN" altLang="en-US" sz="2000" dirty="0"/>
              <a:t>查看书评：用户可以浏览网站中书籍的评价。</a:t>
            </a:r>
            <a:endParaRPr lang="en-US" altLang="zh-CN" sz="2000" dirty="0"/>
          </a:p>
          <a:p>
            <a:endParaRPr lang="zh-CN" altLang="en-US" sz="2000" dirty="0"/>
          </a:p>
          <a:p>
            <a:r>
              <a:rPr lang="zh-CN" altLang="en-US" sz="2000" dirty="0"/>
              <a:t>修改个人信息：用户可以修改个人信息。</a:t>
            </a:r>
            <a:endParaRPr lang="en-US" altLang="zh-CN" sz="2000" dirty="0"/>
          </a:p>
          <a:p>
            <a:endParaRPr lang="zh-CN" altLang="en-US" sz="2000" dirty="0"/>
          </a:p>
          <a:p>
            <a:r>
              <a:rPr lang="zh-CN" altLang="en-US" sz="2000" dirty="0"/>
              <a:t>书籍搜索：用户可以搜索感兴趣的书籍查看。</a:t>
            </a:r>
            <a:endParaRPr lang="en-US" altLang="zh-CN" sz="2000" dirty="0"/>
          </a:p>
          <a:p>
            <a:endParaRPr lang="zh-CN" altLang="en-US" sz="2000" dirty="0"/>
          </a:p>
          <a:p>
            <a:r>
              <a:rPr lang="zh-CN" altLang="en-US" sz="2000" dirty="0"/>
              <a:t>评价删除：用户可以删除自己发表的评价。</a:t>
            </a:r>
            <a:endParaRPr lang="en-US" altLang="zh-CN" sz="2000" dirty="0"/>
          </a:p>
          <a:p>
            <a:endParaRPr lang="zh-CN" altLang="en-US" sz="2000" dirty="0"/>
          </a:p>
          <a:p>
            <a:r>
              <a:rPr lang="zh-CN" altLang="en-US" sz="2000" dirty="0">
                <a:solidFill>
                  <a:srgbClr val="FF0000"/>
                </a:solidFill>
              </a:rPr>
              <a:t>上传书籍信息：用户可申请添加自己想分享的书籍。</a:t>
            </a:r>
            <a:endParaRPr lang="en-US" altLang="zh-CN" sz="2000" dirty="0">
              <a:solidFill>
                <a:srgbClr val="FF0000"/>
              </a:solidFill>
            </a:endParaRPr>
          </a:p>
          <a:p>
            <a:endParaRPr lang="zh-CN" altLang="en-US" sz="2000" dirty="0"/>
          </a:p>
          <a:p>
            <a:r>
              <a:rPr lang="zh-CN" altLang="en-US" sz="2000" dirty="0">
                <a:solidFill>
                  <a:srgbClr val="FF0000"/>
                </a:solidFill>
              </a:rPr>
              <a:t>意见反馈：如果搜索不到自己感兴趣的书籍，可进行反馈。</a:t>
            </a:r>
            <a:endParaRPr lang="en-US" altLang="zh-CN" sz="2000" dirty="0">
              <a:solidFill>
                <a:srgbClr val="FF0000"/>
              </a:solidFill>
            </a:endParaRPr>
          </a:p>
          <a:p>
            <a:endParaRPr lang="zh-CN" altLang="en-US" sz="2000" dirty="0"/>
          </a:p>
          <a:p>
            <a:r>
              <a:rPr lang="zh-CN" altLang="en-US" sz="2000" dirty="0">
                <a:solidFill>
                  <a:srgbClr val="FF0000"/>
                </a:solidFill>
              </a:rPr>
              <a:t>添加标签：添加自己喜爱的作者和喜爱的类型书籍。</a:t>
            </a:r>
            <a:endParaRPr lang="en-US" altLang="zh-CN" sz="2000" dirty="0">
              <a:solidFill>
                <a:srgbClr val="FF0000"/>
              </a:solidFill>
            </a:endParaRPr>
          </a:p>
          <a:p>
            <a:endParaRPr lang="zh-CN" altLang="en-US" sz="2000" dirty="0"/>
          </a:p>
          <a:p>
            <a:r>
              <a:rPr lang="zh-CN" altLang="en-US" sz="2000" dirty="0">
                <a:solidFill>
                  <a:srgbClr val="FF0000"/>
                </a:solidFill>
              </a:rPr>
              <a:t>点赞：为他人书评点赞。</a:t>
            </a:r>
          </a:p>
          <a:p>
            <a:endParaRPr lang="zh-CN" altLang="en-US" dirty="0"/>
          </a:p>
        </p:txBody>
      </p:sp>
      <p:sp>
        <p:nvSpPr>
          <p:cNvPr id="21" name="矩形 20">
            <a:extLst>
              <a:ext uri="{FF2B5EF4-FFF2-40B4-BE49-F238E27FC236}">
                <a16:creationId xmlns:a16="http://schemas.microsoft.com/office/drawing/2014/main" id="{F7E3FBCE-77B9-45B8-996B-C5DEACBBE965}"/>
              </a:ext>
            </a:extLst>
          </p:cNvPr>
          <p:cNvSpPr/>
          <p:nvPr/>
        </p:nvSpPr>
        <p:spPr>
          <a:xfrm>
            <a:off x="991971" y="2977989"/>
            <a:ext cx="2954655" cy="461665"/>
          </a:xfrm>
          <a:prstGeom prst="rect">
            <a:avLst/>
          </a:prstGeom>
        </p:spPr>
        <p:txBody>
          <a:bodyPr wrap="none">
            <a:spAutoFit/>
          </a:bodyPr>
          <a:lstStyle/>
          <a:p>
            <a:r>
              <a:rPr lang="zh-CN" altLang="zh-CN" sz="2400" dirty="0"/>
              <a:t>用户身份下的功能：</a:t>
            </a:r>
            <a:endParaRPr lang="zh-CN" altLang="en-US" sz="2400" dirty="0"/>
          </a:p>
        </p:txBody>
      </p:sp>
    </p:spTree>
    <p:extLst>
      <p:ext uri="{BB962C8B-B14F-4D97-AF65-F5344CB8AC3E}">
        <p14:creationId xmlns:p14="http://schemas.microsoft.com/office/powerpoint/2010/main" val="387858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sp>
        <p:nvSpPr>
          <p:cNvPr id="35" name="文本框 34"/>
          <p:cNvSpPr txBox="1"/>
          <p:nvPr/>
        </p:nvSpPr>
        <p:spPr>
          <a:xfrm>
            <a:off x="1753608" y="241629"/>
            <a:ext cx="4785177"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系统功能</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a:extLst>
              <a:ext uri="{FF2B5EF4-FFF2-40B4-BE49-F238E27FC236}">
                <a16:creationId xmlns:a16="http://schemas.microsoft.com/office/drawing/2014/main" id="{B2818CF4-F8C7-4D0F-8F9E-A745BFF4C772}"/>
              </a:ext>
            </a:extLst>
          </p:cNvPr>
          <p:cNvSpPr/>
          <p:nvPr/>
        </p:nvSpPr>
        <p:spPr>
          <a:xfrm>
            <a:off x="4035462" y="777548"/>
            <a:ext cx="7840639" cy="5909310"/>
          </a:xfrm>
          <a:prstGeom prst="rect">
            <a:avLst/>
          </a:prstGeom>
        </p:spPr>
        <p:txBody>
          <a:bodyPr wrap="square">
            <a:spAutoFit/>
          </a:bodyPr>
          <a:lstStyle/>
          <a:p>
            <a:r>
              <a:rPr lang="zh-CN" altLang="zh-CN" dirty="0"/>
              <a:t>删除用户：管理员可以对网站中的用户进行删除操作。</a:t>
            </a:r>
            <a:endParaRPr lang="en-US" altLang="zh-CN" dirty="0"/>
          </a:p>
          <a:p>
            <a:endParaRPr lang="zh-CN" altLang="zh-CN" dirty="0"/>
          </a:p>
          <a:p>
            <a:r>
              <a:rPr lang="zh-CN" altLang="zh-CN" dirty="0"/>
              <a:t>修改用户：管理员可以对网站中的用户进行修改信息的操作。</a:t>
            </a:r>
            <a:endParaRPr lang="en-US" altLang="zh-CN" dirty="0"/>
          </a:p>
          <a:p>
            <a:endParaRPr lang="zh-CN" altLang="zh-CN" dirty="0"/>
          </a:p>
          <a:p>
            <a:r>
              <a:rPr lang="zh-CN" altLang="zh-CN" dirty="0"/>
              <a:t>查询用户：管理员可以对网站中的用户进行查询信息的操作。</a:t>
            </a:r>
            <a:endParaRPr lang="en-US" altLang="zh-CN" dirty="0"/>
          </a:p>
          <a:p>
            <a:endParaRPr lang="zh-CN" altLang="zh-CN" dirty="0"/>
          </a:p>
          <a:p>
            <a:r>
              <a:rPr lang="zh-CN" altLang="zh-CN" dirty="0"/>
              <a:t>增加用户：管理员可以对网站中的用户增加新用户。</a:t>
            </a:r>
            <a:endParaRPr lang="en-US" altLang="zh-CN" dirty="0"/>
          </a:p>
          <a:p>
            <a:endParaRPr lang="zh-CN" altLang="zh-CN" dirty="0"/>
          </a:p>
          <a:p>
            <a:r>
              <a:rPr lang="zh-CN" altLang="zh-CN" dirty="0"/>
              <a:t>删除评价：管理员可以对网站中不恰当的评价或恶意评价进行删除。</a:t>
            </a:r>
            <a:endParaRPr lang="en-US" altLang="zh-CN" dirty="0"/>
          </a:p>
          <a:p>
            <a:endParaRPr lang="zh-CN" altLang="zh-CN" dirty="0"/>
          </a:p>
          <a:p>
            <a:r>
              <a:rPr lang="zh-CN" altLang="zh-CN" dirty="0"/>
              <a:t>置顶书评：管理员可以对某书籍页中有见解，独特的评价进行置顶。</a:t>
            </a:r>
            <a:endParaRPr lang="en-US" altLang="zh-CN" dirty="0"/>
          </a:p>
          <a:p>
            <a:endParaRPr lang="en-US" altLang="zh-CN" dirty="0"/>
          </a:p>
          <a:p>
            <a:r>
              <a:rPr lang="zh-CN" altLang="zh-CN" dirty="0"/>
              <a:t>添加书籍：向系统增加书籍信息，简介等。</a:t>
            </a:r>
            <a:endParaRPr lang="en-US" altLang="zh-CN" dirty="0"/>
          </a:p>
          <a:p>
            <a:endParaRPr lang="zh-CN" altLang="zh-CN" dirty="0"/>
          </a:p>
          <a:p>
            <a:r>
              <a:rPr lang="zh-CN" altLang="zh-CN" dirty="0"/>
              <a:t>修改书籍信息：添加书籍标签类型</a:t>
            </a:r>
            <a:endParaRPr lang="en-US" altLang="zh-CN" dirty="0"/>
          </a:p>
          <a:p>
            <a:endParaRPr lang="en-US" altLang="zh-CN" dirty="0"/>
          </a:p>
          <a:p>
            <a:r>
              <a:rPr lang="zh-CN" altLang="en-US" dirty="0">
                <a:solidFill>
                  <a:srgbClr val="FF0000"/>
                </a:solidFill>
              </a:rPr>
              <a:t>书评加精：对好的书评加精。</a:t>
            </a:r>
            <a:endParaRPr lang="en-US" altLang="zh-CN" dirty="0">
              <a:solidFill>
                <a:srgbClr val="FF0000"/>
              </a:solidFill>
            </a:endParaRPr>
          </a:p>
          <a:p>
            <a:endParaRPr lang="zh-CN" altLang="zh-CN" dirty="0"/>
          </a:p>
          <a:p>
            <a:r>
              <a:rPr lang="zh-CN" altLang="zh-CN" dirty="0">
                <a:solidFill>
                  <a:srgbClr val="FF0000"/>
                </a:solidFill>
              </a:rPr>
              <a:t>修改作家信息：修改作家的信息</a:t>
            </a:r>
            <a:endParaRPr lang="en-US" altLang="zh-CN" dirty="0">
              <a:solidFill>
                <a:srgbClr val="FF0000"/>
              </a:solidFill>
            </a:endParaRPr>
          </a:p>
          <a:p>
            <a:endParaRPr lang="zh-CN" altLang="zh-CN" dirty="0"/>
          </a:p>
          <a:p>
            <a:r>
              <a:rPr lang="zh-CN" altLang="zh-CN" dirty="0">
                <a:solidFill>
                  <a:srgbClr val="FF0000"/>
                </a:solidFill>
              </a:rPr>
              <a:t>审核申请：对用户的反馈和申请作出审核</a:t>
            </a:r>
          </a:p>
        </p:txBody>
      </p:sp>
      <p:sp>
        <p:nvSpPr>
          <p:cNvPr id="39" name="矩形 38">
            <a:extLst>
              <a:ext uri="{FF2B5EF4-FFF2-40B4-BE49-F238E27FC236}">
                <a16:creationId xmlns:a16="http://schemas.microsoft.com/office/drawing/2014/main" id="{1EA5B80F-854B-4A46-ACA7-A87945DD3961}"/>
              </a:ext>
            </a:extLst>
          </p:cNvPr>
          <p:cNvSpPr/>
          <p:nvPr/>
        </p:nvSpPr>
        <p:spPr>
          <a:xfrm>
            <a:off x="773030" y="2967335"/>
            <a:ext cx="3262432" cy="461665"/>
          </a:xfrm>
          <a:prstGeom prst="rect">
            <a:avLst/>
          </a:prstGeom>
        </p:spPr>
        <p:txBody>
          <a:bodyPr wrap="none">
            <a:spAutoFit/>
          </a:bodyPr>
          <a:lstStyle/>
          <a:p>
            <a:r>
              <a:rPr lang="zh-CN" altLang="en-US" sz="2400" dirty="0"/>
              <a:t>管理员</a:t>
            </a:r>
            <a:r>
              <a:rPr lang="zh-CN" altLang="zh-CN" sz="2400" dirty="0"/>
              <a:t>身份下的功能：</a:t>
            </a:r>
            <a:endParaRPr lang="zh-CN" altLang="en-US" sz="2400" dirty="0"/>
          </a:p>
        </p:txBody>
      </p:sp>
    </p:spTree>
    <p:extLst>
      <p:ext uri="{BB962C8B-B14F-4D97-AF65-F5344CB8AC3E}">
        <p14:creationId xmlns:p14="http://schemas.microsoft.com/office/powerpoint/2010/main" val="423966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flipH="1">
            <a:off x="1260834" y="270280"/>
            <a:ext cx="72000" cy="468000"/>
          </a:xfrm>
          <a:prstGeom prst="rect">
            <a:avLst/>
          </a:prstGeom>
          <a:solidFill>
            <a:srgbClr val="C7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51109" y="254328"/>
            <a:ext cx="681725" cy="523220"/>
          </a:xfrm>
          <a:prstGeom prst="rect">
            <a:avLst/>
          </a:prstGeom>
          <a:noFill/>
        </p:spPr>
        <p:txBody>
          <a:bodyPr wrap="square" rtlCol="0">
            <a:spAutoFit/>
          </a:bodyPr>
          <a:lstStyle/>
          <a:p>
            <a:r>
              <a:rPr lang="en-US" altLang="zh-CN" sz="2800" dirty="0">
                <a:latin typeface="+mj-lt"/>
                <a:ea typeface="+mj-ea"/>
              </a:rPr>
              <a:t>02</a:t>
            </a:r>
          </a:p>
        </p:txBody>
      </p:sp>
      <p:grpSp>
        <p:nvGrpSpPr>
          <p:cNvPr id="43" name="组合 42"/>
          <p:cNvGrpSpPr/>
          <p:nvPr/>
        </p:nvGrpSpPr>
        <p:grpSpPr>
          <a:xfrm rot="17100000">
            <a:off x="175953" y="261388"/>
            <a:ext cx="481872" cy="469661"/>
            <a:chOff x="1032060" y="5022216"/>
            <a:chExt cx="753746" cy="734645"/>
          </a:xfrm>
        </p:grpSpPr>
        <p:sp>
          <p:nvSpPr>
            <p:cNvPr id="44" name="等腰三角形 43"/>
            <p:cNvSpPr/>
            <p:nvPr/>
          </p:nvSpPr>
          <p:spPr>
            <a:xfrm rot="20627212" flipH="1" flipV="1">
              <a:off x="1032060" y="5107080"/>
              <a:ext cx="753746" cy="649781"/>
            </a:xfrm>
            <a:prstGeom prst="triangle">
              <a:avLst/>
            </a:prstGeom>
            <a:noFill/>
            <a:ln w="12700">
              <a:solidFill>
                <a:srgbClr val="C7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6289781" flipH="1" flipV="1">
              <a:off x="1003006" y="5062727"/>
              <a:ext cx="587410" cy="506388"/>
            </a:xfrm>
            <a:prstGeom prst="triangle">
              <a:avLst/>
            </a:prstGeom>
            <a:solidFill>
              <a:srgbClr val="C75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Rectangle 39">
            <a:extLst>
              <a:ext uri="{FF2B5EF4-FFF2-40B4-BE49-F238E27FC236}">
                <a16:creationId xmlns:a16="http://schemas.microsoft.com/office/drawing/2014/main" id="{71DE3E7E-62F9-461E-87F6-65C91885494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7D514B2F-A5DA-4A2F-A3B9-3668DDDF828C}"/>
              </a:ext>
            </a:extLst>
          </p:cNvPr>
          <p:cNvSpPr txBox="1"/>
          <p:nvPr/>
        </p:nvSpPr>
        <p:spPr>
          <a:xfrm>
            <a:off x="1187777" y="1131216"/>
            <a:ext cx="10265790" cy="4801314"/>
          </a:xfrm>
          <a:prstGeom prst="rect">
            <a:avLst/>
          </a:prstGeom>
          <a:noFill/>
        </p:spPr>
        <p:txBody>
          <a:bodyPr wrap="square" rtlCol="0">
            <a:spAutoFit/>
          </a:bodyPr>
          <a:lstStyle/>
          <a:p>
            <a:r>
              <a:rPr lang="en-US" altLang="zh-CN" dirty="0"/>
              <a:t>2.1.2.1</a:t>
            </a:r>
            <a:r>
              <a:rPr lang="zh-CN" altLang="en-US" dirty="0"/>
              <a:t>精度</a:t>
            </a:r>
          </a:p>
          <a:p>
            <a:r>
              <a:rPr lang="zh-CN" altLang="en-US" dirty="0"/>
              <a:t>数字类型无特别说明精确到小数点后两位；</a:t>
            </a:r>
          </a:p>
          <a:p>
            <a:r>
              <a:rPr lang="zh-CN" altLang="en-US" dirty="0"/>
              <a:t>字符型精度除用户特殊制定外，采用可变长度或根据常识性知识进行估算。</a:t>
            </a:r>
          </a:p>
          <a:p>
            <a:r>
              <a:rPr lang="en-US" altLang="zh-CN" dirty="0"/>
              <a:t>2.1.2.2</a:t>
            </a:r>
            <a:r>
              <a:rPr lang="zh-CN" altLang="en-US" dirty="0"/>
              <a:t>时间特性要求</a:t>
            </a:r>
          </a:p>
          <a:p>
            <a:r>
              <a:rPr lang="zh-CN" altLang="en-US" dirty="0"/>
              <a:t>单条记录更新响应时间≤</a:t>
            </a:r>
            <a:r>
              <a:rPr lang="en-US" altLang="zh-CN" dirty="0"/>
              <a:t>5</a:t>
            </a:r>
            <a:r>
              <a:rPr lang="zh-CN" altLang="en-US" dirty="0"/>
              <a:t>秒</a:t>
            </a:r>
          </a:p>
          <a:p>
            <a:r>
              <a:rPr lang="zh-CN" altLang="en-US" dirty="0"/>
              <a:t>单条记录查询响应时间≤</a:t>
            </a:r>
            <a:r>
              <a:rPr lang="en-US" altLang="zh-CN" dirty="0"/>
              <a:t>3</a:t>
            </a:r>
            <a:r>
              <a:rPr lang="zh-CN" altLang="en-US" dirty="0"/>
              <a:t>秒</a:t>
            </a:r>
          </a:p>
          <a:p>
            <a:r>
              <a:rPr lang="zh-CN" altLang="en-US" dirty="0"/>
              <a:t>网页转换响应时间≤</a:t>
            </a:r>
            <a:r>
              <a:rPr lang="en-US" altLang="zh-CN" dirty="0"/>
              <a:t>3</a:t>
            </a:r>
            <a:r>
              <a:rPr lang="zh-CN" altLang="en-US" dirty="0"/>
              <a:t>秒</a:t>
            </a:r>
          </a:p>
          <a:p>
            <a:r>
              <a:rPr lang="en-US" altLang="zh-CN" dirty="0"/>
              <a:t>2.1.2.4</a:t>
            </a:r>
            <a:r>
              <a:rPr lang="zh-CN" altLang="en-US" dirty="0"/>
              <a:t>可靠性</a:t>
            </a:r>
          </a:p>
          <a:p>
            <a:r>
              <a:rPr lang="zh-CN" altLang="en-US" dirty="0"/>
              <a:t>时间要求：系统日均达到</a:t>
            </a:r>
            <a:r>
              <a:rPr lang="en-US" altLang="zh-CN" dirty="0" err="1"/>
              <a:t>ip</a:t>
            </a:r>
            <a:r>
              <a:rPr lang="zh-CN" altLang="en-US" dirty="0"/>
              <a:t>值</a:t>
            </a:r>
            <a:r>
              <a:rPr lang="en-US" altLang="zh-CN" dirty="0"/>
              <a:t>1000(</a:t>
            </a:r>
            <a:r>
              <a:rPr lang="zh-CN" altLang="en-US" dirty="0"/>
              <a:t>网站</a:t>
            </a:r>
            <a:r>
              <a:rPr lang="en-US" altLang="zh-CN" dirty="0" err="1"/>
              <a:t>ip</a:t>
            </a:r>
            <a:r>
              <a:rPr lang="zh-CN" altLang="en-US" dirty="0"/>
              <a:t>是指用户通过互联网运营商的提供的接入服务访问某一个网站的数量值</a:t>
            </a:r>
            <a:r>
              <a:rPr lang="en-US" altLang="zh-CN" dirty="0"/>
              <a:t>)</a:t>
            </a:r>
            <a:r>
              <a:rPr lang="zh-CN" altLang="en-US" dirty="0"/>
              <a:t>。</a:t>
            </a:r>
          </a:p>
          <a:p>
            <a:r>
              <a:rPr lang="zh-CN" altLang="en-US" dirty="0"/>
              <a:t>系统在</a:t>
            </a:r>
            <a:r>
              <a:rPr lang="en-US" altLang="zh-CN" dirty="0"/>
              <a:t>10</a:t>
            </a:r>
            <a:r>
              <a:rPr lang="zh-CN" altLang="en-US" dirty="0"/>
              <a:t>个用户同时在线的负载下，所有业务动作可用且稳定。</a:t>
            </a:r>
          </a:p>
          <a:p>
            <a:r>
              <a:rPr lang="zh-CN" altLang="en-US" dirty="0"/>
              <a:t>系统在</a:t>
            </a:r>
            <a:r>
              <a:rPr lang="en-US" altLang="zh-CN" dirty="0"/>
              <a:t>10</a:t>
            </a:r>
            <a:r>
              <a:rPr lang="zh-CN" altLang="en-US" dirty="0"/>
              <a:t>个用户同时在线的负载负载下，连续运行</a:t>
            </a:r>
            <a:r>
              <a:rPr lang="en-US" altLang="zh-CN" dirty="0"/>
              <a:t>10</a:t>
            </a:r>
            <a:r>
              <a:rPr lang="zh-CN" altLang="en-US" dirty="0"/>
              <a:t>小时，所有业务动作可</a:t>
            </a:r>
          </a:p>
          <a:p>
            <a:r>
              <a:rPr lang="zh-CN" altLang="en-US" dirty="0"/>
              <a:t>稳定。</a:t>
            </a:r>
          </a:p>
          <a:p>
            <a:r>
              <a:rPr lang="zh-CN" altLang="en-US" dirty="0"/>
              <a:t>网站登录时间最长不超过</a:t>
            </a:r>
            <a:r>
              <a:rPr lang="en-US" altLang="zh-CN" dirty="0"/>
              <a:t>8</a:t>
            </a:r>
            <a:r>
              <a:rPr lang="zh-CN" altLang="en-US" dirty="0"/>
              <a:t>秒，页面跳转不超过</a:t>
            </a:r>
            <a:r>
              <a:rPr lang="en-US" altLang="zh-CN" dirty="0"/>
              <a:t>5</a:t>
            </a:r>
            <a:r>
              <a:rPr lang="zh-CN" altLang="en-US" dirty="0"/>
              <a:t>秒</a:t>
            </a:r>
          </a:p>
          <a:p>
            <a:r>
              <a:rPr lang="en-US" altLang="zh-CN" dirty="0"/>
              <a:t>2.1.2.5</a:t>
            </a:r>
            <a:r>
              <a:rPr lang="zh-CN" altLang="en-US" dirty="0"/>
              <a:t>灵活性</a:t>
            </a:r>
            <a:endParaRPr lang="en-US" altLang="zh-CN" dirty="0"/>
          </a:p>
          <a:p>
            <a:r>
              <a:rPr lang="zh-CN" altLang="en-US" dirty="0"/>
              <a:t>操作方式：键盘操作和鼠标操作相结合，方便用户的操作</a:t>
            </a:r>
          </a:p>
          <a:p>
            <a:endParaRPr lang="zh-CN" altLang="en-US" dirty="0"/>
          </a:p>
        </p:txBody>
      </p:sp>
    </p:spTree>
    <p:extLst>
      <p:ext uri="{BB962C8B-B14F-4D97-AF65-F5344CB8AC3E}">
        <p14:creationId xmlns:p14="http://schemas.microsoft.com/office/powerpoint/2010/main" val="303070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ULTRA_SCORM_COURSE_ID" val="1E2F398C-C7B4-4454-8F6F-76CFD20B0B8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JVte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VbXt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JVte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lW17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lW17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lW17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lW17Sp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lW17Sr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lm17Sg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CWbXtKKwvAbUoAAABrAAAAGwAAAHVuaXZlcnNhbC91bml2ZXJzYWwucG5nLnhtbLOxr8jNUShLLSrOzM+zVTLUM1Cyt+PlsikoSi3LTC1XqACKGekZQICSQiUqtzwzpSQDKGRgbowQzEjNTM8osVWyMDCFC+oDzQQAUEsBAgAAFAACAAgAlW17ShUOrShkBAAABxEAAB0AAAAAAAAAAQAAAAAAAAAAAHVuaXZlcnNhbC9jb21tb25fbWVzc2FnZXMubG5nUEsBAgAAFAACAAgAlW17Sgh+CyMpAwAAhgwAACcAAAAAAAAAAQAAAAAAnwQAAHVuaXZlcnNhbC9mbGFzaF9wdWJsaXNoaW5nX3NldHRpbmdzLnhtbFBLAQIAABQAAgAIAJVte0q1/AlkugIAAFUKAAAhAAAAAAAAAAEAAAAAAA0IAAB1bml2ZXJzYWwvZmxhc2hfc2tpbl9zZXR0aW5ncy54bWxQSwECAAAUAAIACACVbXtKKpYPZ/4CAACXCwAAJgAAAAAAAAABAAAAAAAGCwAAdW5pdmVyc2FsL2h0bWxfcHVibGlzaGluZ19zZXR0aW5ncy54bWxQSwECAAAUAAIACACVbXtKaHFSkZoBAAAfBgAAHwAAAAAAAAABAAAAAABIDgAAdW5pdmVyc2FsL2h0bWxfc2tpbl9zZXR0aW5ncy5qc1BLAQIAABQAAgAIAJVte0o9PC/RwQAAAOUBAAAaAAAAAAAAAAEAAAAAAB8QAAB1bml2ZXJzYWwvaTE4bl9wcmVzZXRzLnhtbFBLAQIAABQAAgAIAJVte0qa+ZZkawAAAGsAAAAcAAAAAAAAAAEAAAAAABgRAAB1bml2ZXJzYWwvbG9jYWxfc2V0dGluZ3MueG1sUEsBAgAAFAACAAgARJRXRyO0Tvv7AgAAsAgAABQAAAAAAAAAAQAAAAAAvREAAHVuaXZlcnNhbC9wbGF5ZXIueG1sUEsBAgAAFAACAAgAlW17SrCHI/RsAQAA9wIAACkAAAAAAAAAAQAAAAAA6hQAAHVuaXZlcnNhbC9za2luX2N1c3RvbWl6YXRpb25fc2V0dGluZ3MueG1sUEsBAgAAFAACAAgAlm17SgXZichKDQAA1SEAABcAAAAAAAAAAAAAAAAAnRYAAHVuaXZlcnNhbC91bml2ZXJzYWwucG5nUEsBAgAAFAACAAgAlm17SisLwG1KAAAAawAAABsAAAAAAAAAAQAAAAAAHCQAAHVuaXZlcnNhbC91bml2ZXJzYWwucG5nLnhtbFBLBQYAAAAACwALAEkDAACfJAAAAA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gency FB"/>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2777</TotalTime>
  <Words>3628</Words>
  <Application>Microsoft Office PowerPoint</Application>
  <PresentationFormat>宽屏</PresentationFormat>
  <Paragraphs>1265</Paragraphs>
  <Slides>56</Slides>
  <Notes>13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3" baseType="lpstr">
      <vt:lpstr>黑体</vt:lpstr>
      <vt:lpstr>Agency FB</vt:lpstr>
      <vt:lpstr>Arial</vt:lpstr>
      <vt:lpstr>Calibri</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运行环境</vt:lpstr>
      <vt:lpstr>PowerPoint 演示文稿</vt:lpstr>
      <vt:lpstr>PowerPoint 演示文稿</vt:lpstr>
      <vt:lpstr>硬件结构图 </vt:lpstr>
      <vt:lpstr>PowerPoint 演示文稿</vt:lpstr>
      <vt:lpstr>PowerPoint 演示文稿</vt:lpstr>
      <vt:lpstr>功能需求与系统模块的关系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数据结构与程序的关系</vt:lpstr>
      <vt:lpstr>出错信息 </vt:lpstr>
      <vt:lpstr>补救措施</vt:lpstr>
      <vt:lpstr>PowerPoint 演示文稿</vt:lpstr>
      <vt:lpstr>会议记录</vt:lpstr>
      <vt:lpstr>GANTT图</vt:lpstr>
      <vt:lpstr>PowerPoint 演示文稿</vt:lpstr>
      <vt:lpstr>配置管理工具以及相关文档</vt:lpstr>
      <vt:lpstr>小组分工及打分</vt:lpstr>
      <vt:lpstr>PowerPoint 演示文稿</vt:lpstr>
      <vt:lpstr>首页模块设计说明</vt:lpstr>
      <vt:lpstr>pdl</vt:lpstr>
      <vt:lpstr>Pad图</vt:lpstr>
      <vt:lpstr>PowerPoint 演示文稿</vt:lpstr>
      <vt:lpstr>个人中心模块设计说明</vt:lpstr>
      <vt:lpstr>pdl</vt:lpstr>
      <vt:lpstr>书籍模块设计说明</vt:lpstr>
      <vt:lpstr>pdl</vt:lpstr>
      <vt:lpstr>PowerPoint 演示文稿</vt:lpstr>
      <vt:lpstr>程序流程图</vt:lpstr>
      <vt:lpstr>PowerPoint 演示文稿</vt:lpstr>
      <vt:lpstr>作者模块设计说明</vt:lpstr>
      <vt:lpstr>管理员模块设计说明</vt:lpstr>
      <vt:lpstr>PowerPoint 演示文稿</vt:lpstr>
      <vt:lpstr>PowerPoint 演示文稿</vt:lpstr>
      <vt:lpstr>PowerPoint 演示文稿</vt:lpstr>
      <vt:lpstr>PowerPoint 演示文稿</vt:lpstr>
      <vt:lpstr>会议记录</vt:lpstr>
      <vt:lpstr>分工评价</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keywords>user</cp:keywords>
  <cp:lastModifiedBy>HP</cp:lastModifiedBy>
  <cp:revision>293</cp:revision>
  <dcterms:created xsi:type="dcterms:W3CDTF">2015-12-31T14:36:27Z</dcterms:created>
  <dcterms:modified xsi:type="dcterms:W3CDTF">2019-05-05T13:02:57Z</dcterms:modified>
</cp:coreProperties>
</file>