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90" r:id="rId2"/>
    <p:sldId id="330" r:id="rId3"/>
    <p:sldId id="295" r:id="rId4"/>
    <p:sldId id="298" r:id="rId5"/>
    <p:sldId id="277" r:id="rId6"/>
    <p:sldId id="283" r:id="rId7"/>
    <p:sldId id="299" r:id="rId8"/>
    <p:sldId id="336" r:id="rId9"/>
    <p:sldId id="301" r:id="rId10"/>
    <p:sldId id="268" r:id="rId11"/>
    <p:sldId id="278" r:id="rId12"/>
    <p:sldId id="320" r:id="rId13"/>
    <p:sldId id="291" r:id="rId14"/>
    <p:sldId id="319" r:id="rId15"/>
    <p:sldId id="322" r:id="rId16"/>
    <p:sldId id="344" r:id="rId17"/>
    <p:sldId id="345" r:id="rId18"/>
    <p:sldId id="302" r:id="rId19"/>
    <p:sldId id="323" r:id="rId20"/>
    <p:sldId id="324" r:id="rId21"/>
    <p:sldId id="341" r:id="rId22"/>
    <p:sldId id="325" r:id="rId23"/>
    <p:sldId id="326" r:id="rId24"/>
    <p:sldId id="314" r:id="rId25"/>
    <p:sldId id="315" r:id="rId26"/>
    <p:sldId id="346" r:id="rId27"/>
    <p:sldId id="317" r:id="rId28"/>
    <p:sldId id="307" r:id="rId29"/>
    <p:sldId id="328" r:id="rId30"/>
    <p:sldId id="342" r:id="rId31"/>
    <p:sldId id="337" r:id="rId32"/>
    <p:sldId id="331" r:id="rId33"/>
    <p:sldId id="332" r:id="rId34"/>
    <p:sldId id="334" r:id="rId35"/>
    <p:sldId id="338" r:id="rId36"/>
    <p:sldId id="339" r:id="rId37"/>
    <p:sldId id="340" r:id="rId38"/>
    <p:sldId id="343" r:id="rId39"/>
    <p:sldId id="333" r:id="rId40"/>
    <p:sldId id="313"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24" userDrawn="1">
          <p15:clr>
            <a:srgbClr val="A4A3A4"/>
          </p15:clr>
        </p15:guide>
        <p15:guide id="6" pos="5110" userDrawn="1">
          <p15:clr>
            <a:srgbClr val="A4A3A4"/>
          </p15:clr>
        </p15:guide>
        <p15:guide id="7" orient="horz" pos="1752"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泽鑫 周" initials="泽鑫" lastIdx="1" clrIdx="0">
    <p:extLst>
      <p:ext uri="{19B8F6BF-5375-455C-9EA6-DF929625EA0E}">
        <p15:presenceInfo xmlns:p15="http://schemas.microsoft.com/office/powerpoint/2012/main" userId="36d206cb31265a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EEF"/>
    <a:srgbClr val="EAEFF7"/>
    <a:srgbClr val="C75050"/>
    <a:srgbClr val="404040"/>
    <a:srgbClr val="9BC2DF"/>
    <a:srgbClr val="A6CAEE"/>
    <a:srgbClr val="CCCC33"/>
    <a:srgbClr val="FFC885"/>
    <a:srgbClr val="FEE3A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4317" autoAdjust="0"/>
  </p:normalViewPr>
  <p:slideViewPr>
    <p:cSldViewPr snapToGrid="0" showGuides="1">
      <p:cViewPr varScale="1">
        <p:scale>
          <a:sx n="81" d="100"/>
          <a:sy n="81" d="100"/>
        </p:scale>
        <p:origin x="979" y="67"/>
      </p:cViewPr>
      <p:guideLst>
        <p:guide orient="horz" pos="4224"/>
        <p:guide pos="5110"/>
        <p:guide orient="horz" pos="1752"/>
      </p:guideLst>
    </p:cSldViewPr>
  </p:slideViewPr>
  <p:outlineViewPr>
    <p:cViewPr>
      <p:scale>
        <a:sx n="33" d="100"/>
        <a:sy n="33" d="100"/>
      </p:scale>
      <p:origin x="0" y="-1565"/>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66" d="100"/>
          <a:sy n="66" d="100"/>
        </p:scale>
        <p:origin x="2322" y="-3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Sheet1!$B$1</c:f>
              <c:strCache>
                <c:ptCount val="1"/>
                <c:pt idx="0">
                  <c:v>销售额</c:v>
                </c:pt>
              </c:strCache>
            </c:strRef>
          </c:tx>
          <c:spPr>
            <a:ln>
              <a:noFill/>
            </a:ln>
          </c:spPr>
          <c:dPt>
            <c:idx val="0"/>
            <c:bubble3D val="0"/>
            <c:spPr>
              <a:noFill/>
              <a:ln w="19050">
                <a:noFill/>
              </a:ln>
              <a:effectLst/>
            </c:spPr>
            <c:extLst>
              <c:ext xmlns:c16="http://schemas.microsoft.com/office/drawing/2014/chart" uri="{C3380CC4-5D6E-409C-BE32-E72D297353CC}">
                <c16:uniqueId val="{00000001-0C53-41DE-9092-7C29992B2BB3}"/>
              </c:ext>
            </c:extLst>
          </c:dPt>
          <c:dPt>
            <c:idx val="1"/>
            <c:bubble3D val="0"/>
            <c:spPr>
              <a:solidFill>
                <a:srgbClr val="C75050"/>
              </a:solidFill>
              <a:ln w="19050">
                <a:noFill/>
              </a:ln>
              <a:effectLst/>
            </c:spPr>
            <c:extLst>
              <c:ext xmlns:c16="http://schemas.microsoft.com/office/drawing/2014/chart" uri="{C3380CC4-5D6E-409C-BE32-E72D297353CC}">
                <c16:uniqueId val="{00000003-0C53-41DE-9092-7C29992B2BB3}"/>
              </c:ext>
            </c:extLst>
          </c:dPt>
          <c:dPt>
            <c:idx val="2"/>
            <c:bubble3D val="0"/>
            <c:spPr>
              <a:solidFill>
                <a:schemeClr val="accent3"/>
              </a:solidFill>
              <a:ln w="19050">
                <a:noFill/>
              </a:ln>
              <a:effectLst/>
            </c:spPr>
            <c:extLst>
              <c:ext xmlns:c16="http://schemas.microsoft.com/office/drawing/2014/chart" uri="{C3380CC4-5D6E-409C-BE32-E72D297353CC}">
                <c16:uniqueId val="{00000005-0C53-41DE-9092-7C29992B2BB3}"/>
              </c:ext>
            </c:extLst>
          </c:dPt>
          <c:dPt>
            <c:idx val="3"/>
            <c:bubble3D val="0"/>
            <c:spPr>
              <a:solidFill>
                <a:schemeClr val="accent4"/>
              </a:solidFill>
              <a:ln w="19050">
                <a:noFill/>
              </a:ln>
              <a:effectLst/>
            </c:spPr>
            <c:extLst>
              <c:ext xmlns:c16="http://schemas.microsoft.com/office/drawing/2014/chart" uri="{C3380CC4-5D6E-409C-BE32-E72D297353CC}">
                <c16:uniqueId val="{00000007-0C53-41DE-9092-7C29992B2BB3}"/>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10</c:v>
                </c:pt>
                <c:pt idx="1">
                  <c:v>90</c:v>
                </c:pt>
                <c:pt idx="2">
                  <c:v>0</c:v>
                </c:pt>
                <c:pt idx="3">
                  <c:v>0</c:v>
                </c:pt>
              </c:numCache>
            </c:numRef>
          </c:val>
          <c:extLst>
            <c:ext xmlns:c16="http://schemas.microsoft.com/office/drawing/2014/chart" uri="{C3380CC4-5D6E-409C-BE32-E72D297353CC}">
              <c16:uniqueId val="{00000008-0C53-41DE-9092-7C29992B2BB3}"/>
            </c:ext>
          </c:extLst>
        </c:ser>
        <c:ser>
          <c:idx val="1"/>
          <c:order val="1"/>
          <c:tx>
            <c:strRef>
              <c:f>Sheet1!$C$1</c:f>
              <c:strCache>
                <c:ptCount val="1"/>
                <c:pt idx="0">
                  <c:v>销售额2</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A-0C53-41DE-9092-7C29992B2BB3}"/>
              </c:ext>
            </c:extLst>
          </c:dPt>
          <c:dPt>
            <c:idx val="1"/>
            <c:bubble3D val="0"/>
            <c:spPr>
              <a:noFill/>
              <a:ln w="19050">
                <a:noFill/>
              </a:ln>
              <a:effectLst/>
            </c:spPr>
            <c:extLst>
              <c:ext xmlns:c16="http://schemas.microsoft.com/office/drawing/2014/chart" uri="{C3380CC4-5D6E-409C-BE32-E72D297353CC}">
                <c16:uniqueId val="{0000000C-0C53-41DE-9092-7C29992B2BB3}"/>
              </c:ext>
            </c:extLst>
          </c:dPt>
          <c:dPt>
            <c:idx val="2"/>
            <c:bubble3D val="0"/>
            <c:spPr>
              <a:solidFill>
                <a:srgbClr val="404040"/>
              </a:solidFill>
              <a:ln w="19050">
                <a:noFill/>
              </a:ln>
              <a:effectLst/>
            </c:spPr>
            <c:extLst>
              <c:ext xmlns:c16="http://schemas.microsoft.com/office/drawing/2014/chart" uri="{C3380CC4-5D6E-409C-BE32-E72D297353CC}">
                <c16:uniqueId val="{0000000E-0C53-41DE-9092-7C29992B2BB3}"/>
              </c:ext>
            </c:extLst>
          </c:dPt>
          <c:dPt>
            <c:idx val="3"/>
            <c:bubble3D val="0"/>
            <c:spPr>
              <a:solidFill>
                <a:schemeClr val="accent4"/>
              </a:solidFill>
              <a:ln w="19050">
                <a:noFill/>
              </a:ln>
              <a:effectLst/>
            </c:spPr>
            <c:extLst>
              <c:ext xmlns:c16="http://schemas.microsoft.com/office/drawing/2014/chart" uri="{C3380CC4-5D6E-409C-BE32-E72D297353CC}">
                <c16:uniqueId val="{00000010-0C53-41DE-9092-7C29992B2BB3}"/>
              </c:ext>
            </c:extLst>
          </c:dPt>
          <c:cat>
            <c:strRef>
              <c:f>Sheet1!$A$2:$A$5</c:f>
              <c:strCache>
                <c:ptCount val="4"/>
                <c:pt idx="0">
                  <c:v>第一季度</c:v>
                </c:pt>
                <c:pt idx="1">
                  <c:v>第二季度</c:v>
                </c:pt>
                <c:pt idx="2">
                  <c:v>第三季度</c:v>
                </c:pt>
                <c:pt idx="3">
                  <c:v>第四季度</c:v>
                </c:pt>
              </c:strCache>
            </c:strRef>
          </c:cat>
          <c:val>
            <c:numRef>
              <c:f>Sheet1!$C$2:$C$5</c:f>
              <c:numCache>
                <c:formatCode>General</c:formatCode>
                <c:ptCount val="4"/>
                <c:pt idx="0">
                  <c:v>0</c:v>
                </c:pt>
                <c:pt idx="1">
                  <c:v>30</c:v>
                </c:pt>
                <c:pt idx="2">
                  <c:v>70</c:v>
                </c:pt>
                <c:pt idx="3">
                  <c:v>0</c:v>
                </c:pt>
              </c:numCache>
            </c:numRef>
          </c:val>
          <c:extLst>
            <c:ext xmlns:c16="http://schemas.microsoft.com/office/drawing/2014/chart" uri="{C3380CC4-5D6E-409C-BE32-E72D297353CC}">
              <c16:uniqueId val="{00000011-0C53-41DE-9092-7C29992B2BB3}"/>
            </c:ext>
          </c:extLst>
        </c:ser>
        <c:ser>
          <c:idx val="2"/>
          <c:order val="2"/>
          <c:tx>
            <c:strRef>
              <c:f>Sheet1!$D$1</c:f>
              <c:strCache>
                <c:ptCount val="1"/>
                <c:pt idx="0">
                  <c:v>销售额3</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13-0C53-41DE-9092-7C29992B2BB3}"/>
              </c:ext>
            </c:extLst>
          </c:dPt>
          <c:dPt>
            <c:idx val="1"/>
            <c:bubble3D val="0"/>
            <c:spPr>
              <a:solidFill>
                <a:schemeClr val="accent2"/>
              </a:solidFill>
              <a:ln w="19050">
                <a:noFill/>
              </a:ln>
              <a:effectLst/>
            </c:spPr>
            <c:extLst>
              <c:ext xmlns:c16="http://schemas.microsoft.com/office/drawing/2014/chart" uri="{C3380CC4-5D6E-409C-BE32-E72D297353CC}">
                <c16:uniqueId val="{00000015-0C53-41DE-9092-7C29992B2BB3}"/>
              </c:ext>
            </c:extLst>
          </c:dPt>
          <c:dPt>
            <c:idx val="2"/>
            <c:bubble3D val="0"/>
            <c:spPr>
              <a:noFill/>
              <a:ln w="19050">
                <a:noFill/>
              </a:ln>
              <a:effectLst/>
            </c:spPr>
            <c:extLst>
              <c:ext xmlns:c16="http://schemas.microsoft.com/office/drawing/2014/chart" uri="{C3380CC4-5D6E-409C-BE32-E72D297353CC}">
                <c16:uniqueId val="{00000017-0C53-41DE-9092-7C29992B2BB3}"/>
              </c:ext>
            </c:extLst>
          </c:dPt>
          <c:dPt>
            <c:idx val="3"/>
            <c:bubble3D val="0"/>
            <c:spPr>
              <a:solidFill>
                <a:srgbClr val="C75050"/>
              </a:solidFill>
              <a:ln w="19050">
                <a:noFill/>
              </a:ln>
              <a:effectLst/>
            </c:spPr>
            <c:extLst>
              <c:ext xmlns:c16="http://schemas.microsoft.com/office/drawing/2014/chart" uri="{C3380CC4-5D6E-409C-BE32-E72D297353CC}">
                <c16:uniqueId val="{00000019-0C53-41DE-9092-7C29992B2BB3}"/>
              </c:ext>
            </c:extLst>
          </c:dPt>
          <c:cat>
            <c:strRef>
              <c:f>Sheet1!$A$2:$A$5</c:f>
              <c:strCache>
                <c:ptCount val="4"/>
                <c:pt idx="0">
                  <c:v>第一季度</c:v>
                </c:pt>
                <c:pt idx="1">
                  <c:v>第二季度</c:v>
                </c:pt>
                <c:pt idx="2">
                  <c:v>第三季度</c:v>
                </c:pt>
                <c:pt idx="3">
                  <c:v>第四季度</c:v>
                </c:pt>
              </c:strCache>
            </c:strRef>
          </c:cat>
          <c:val>
            <c:numRef>
              <c:f>Sheet1!$D$2:$D$5</c:f>
              <c:numCache>
                <c:formatCode>General</c:formatCode>
                <c:ptCount val="4"/>
                <c:pt idx="0">
                  <c:v>0</c:v>
                </c:pt>
                <c:pt idx="1">
                  <c:v>0</c:v>
                </c:pt>
                <c:pt idx="2">
                  <c:v>60</c:v>
                </c:pt>
                <c:pt idx="3">
                  <c:v>40</c:v>
                </c:pt>
              </c:numCache>
            </c:numRef>
          </c:val>
          <c:extLst>
            <c:ext xmlns:c16="http://schemas.microsoft.com/office/drawing/2014/chart" uri="{C3380CC4-5D6E-409C-BE32-E72D297353CC}">
              <c16:uniqueId val="{0000001A-0C53-41DE-9092-7C29992B2BB3}"/>
            </c:ext>
          </c:extLst>
        </c:ser>
        <c:ser>
          <c:idx val="3"/>
          <c:order val="3"/>
          <c:tx>
            <c:strRef>
              <c:f>Sheet1!$E$1</c:f>
              <c:strCache>
                <c:ptCount val="1"/>
                <c:pt idx="0">
                  <c:v>列1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C-0C53-41DE-9092-7C29992B2BB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E-0C53-41DE-9092-7C29992B2BB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0-0C53-41DE-9092-7C29992B2BB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2-0C53-41DE-9092-7C29992B2BB3}"/>
              </c:ext>
            </c:extLst>
          </c:dPt>
          <c:cat>
            <c:strRef>
              <c:f>Sheet1!$A$2:$A$5</c:f>
              <c:strCache>
                <c:ptCount val="4"/>
                <c:pt idx="0">
                  <c:v>第一季度</c:v>
                </c:pt>
                <c:pt idx="1">
                  <c:v>第二季度</c:v>
                </c:pt>
                <c:pt idx="2">
                  <c:v>第三季度</c:v>
                </c:pt>
                <c:pt idx="3">
                  <c:v>第四季度</c:v>
                </c:pt>
              </c:strCache>
            </c:strRef>
          </c:cat>
          <c:val>
            <c:numRef>
              <c:f>Sheet1!$E$2:$E$5</c:f>
              <c:numCache>
                <c:formatCode>General</c:formatCode>
                <c:ptCount val="4"/>
              </c:numCache>
            </c:numRef>
          </c:val>
          <c:extLst>
            <c:ext xmlns:c16="http://schemas.microsoft.com/office/drawing/2014/chart" uri="{C3380CC4-5D6E-409C-BE32-E72D297353CC}">
              <c16:uniqueId val="{00000023-0C53-41DE-9092-7C29992B2BB3}"/>
            </c:ext>
          </c:extLst>
        </c:ser>
        <c:dLbls>
          <c:showLegendKey val="0"/>
          <c:showVal val="0"/>
          <c:showCatName val="0"/>
          <c:showSerName val="0"/>
          <c:showPercent val="0"/>
          <c:showBubbleSize val="0"/>
          <c:showLeaderLines val="1"/>
        </c:dLbls>
        <c:firstSliceAng val="90"/>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0.68533</cdr:x>
      <cdr:y>0.06977</cdr:y>
    </cdr:from>
    <cdr:to>
      <cdr:x>1</cdr:x>
      <cdr:y>0.47068</cdr:y>
    </cdr:to>
    <cdr:sp macro="" textlink="">
      <cdr:nvSpPr>
        <cdr:cNvPr id="2" name="文本框 1"/>
        <cdr:cNvSpPr txBox="1"/>
      </cdr:nvSpPr>
      <cdr:spPr>
        <a:xfrm xmlns:a="http://schemas.openxmlformats.org/drawingml/2006/main">
          <a:off x="5575845" y="384293"/>
          <a:ext cx="2560155" cy="220821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zh-CN" alt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BE96E-66E5-4AE0-97D7-7FDAD5BCA6DB}" type="datetimeFigureOut">
              <a:rPr lang="zh-CN" altLang="en-US" smtClean="0"/>
              <a:t>2019/3/23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71971-2C66-405E-A74D-7E371BACBA1C}" type="slidenum">
              <a:rPr lang="zh-CN" altLang="en-US" smtClean="0"/>
              <a:t>‹#›</a:t>
            </a:fld>
            <a:endParaRPr lang="zh-CN" altLang="en-US"/>
          </a:p>
        </p:txBody>
      </p:sp>
    </p:spTree>
    <p:extLst>
      <p:ext uri="{BB962C8B-B14F-4D97-AF65-F5344CB8AC3E}">
        <p14:creationId xmlns:p14="http://schemas.microsoft.com/office/powerpoint/2010/main" val="113313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a:t>
            </a:fld>
            <a:endParaRPr lang="zh-CN" altLang="en-US"/>
          </a:p>
        </p:txBody>
      </p:sp>
    </p:spTree>
    <p:extLst>
      <p:ext uri="{BB962C8B-B14F-4D97-AF65-F5344CB8AC3E}">
        <p14:creationId xmlns:p14="http://schemas.microsoft.com/office/powerpoint/2010/main" val="1281382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11</a:t>
            </a:fld>
            <a:endParaRPr lang="zh-CN" altLang="en-US"/>
          </a:p>
        </p:txBody>
      </p:sp>
    </p:spTree>
    <p:extLst>
      <p:ext uri="{BB962C8B-B14F-4D97-AF65-F5344CB8AC3E}">
        <p14:creationId xmlns:p14="http://schemas.microsoft.com/office/powerpoint/2010/main" val="2845862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12</a:t>
            </a:fld>
            <a:endParaRPr lang="zh-CN" altLang="en-US"/>
          </a:p>
        </p:txBody>
      </p:sp>
    </p:spTree>
    <p:extLst>
      <p:ext uri="{BB962C8B-B14F-4D97-AF65-F5344CB8AC3E}">
        <p14:creationId xmlns:p14="http://schemas.microsoft.com/office/powerpoint/2010/main" val="3868320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13</a:t>
            </a:fld>
            <a:endParaRPr lang="zh-CN" altLang="en-US"/>
          </a:p>
        </p:txBody>
      </p:sp>
    </p:spTree>
    <p:extLst>
      <p:ext uri="{BB962C8B-B14F-4D97-AF65-F5344CB8AC3E}">
        <p14:creationId xmlns:p14="http://schemas.microsoft.com/office/powerpoint/2010/main" val="4051367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14</a:t>
            </a:fld>
            <a:endParaRPr lang="zh-CN" altLang="en-US"/>
          </a:p>
        </p:txBody>
      </p:sp>
    </p:spTree>
    <p:extLst>
      <p:ext uri="{BB962C8B-B14F-4D97-AF65-F5344CB8AC3E}">
        <p14:creationId xmlns:p14="http://schemas.microsoft.com/office/powerpoint/2010/main" val="2851013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15</a:t>
            </a:fld>
            <a:endParaRPr lang="zh-CN" altLang="en-US"/>
          </a:p>
        </p:txBody>
      </p:sp>
    </p:spTree>
    <p:extLst>
      <p:ext uri="{BB962C8B-B14F-4D97-AF65-F5344CB8AC3E}">
        <p14:creationId xmlns:p14="http://schemas.microsoft.com/office/powerpoint/2010/main" val="1882152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18</a:t>
            </a:fld>
            <a:endParaRPr lang="zh-CN" altLang="en-US"/>
          </a:p>
        </p:txBody>
      </p:sp>
    </p:spTree>
    <p:extLst>
      <p:ext uri="{BB962C8B-B14F-4D97-AF65-F5344CB8AC3E}">
        <p14:creationId xmlns:p14="http://schemas.microsoft.com/office/powerpoint/2010/main" val="1789268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681B92-63BF-4514-891A-D3A71E65F7F7}" type="slidenum">
              <a:rPr lang="zh-CN" altLang="en-US" smtClean="0"/>
              <a:t>24</a:t>
            </a:fld>
            <a:endParaRPr lang="zh-CN" altLang="en-US"/>
          </a:p>
        </p:txBody>
      </p:sp>
    </p:spTree>
    <p:extLst>
      <p:ext uri="{BB962C8B-B14F-4D97-AF65-F5344CB8AC3E}">
        <p14:creationId xmlns:p14="http://schemas.microsoft.com/office/powerpoint/2010/main" val="506038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681B92-63BF-4514-891A-D3A71E65F7F7}" type="slidenum">
              <a:rPr lang="zh-CN" altLang="en-US" smtClean="0"/>
              <a:t>25</a:t>
            </a:fld>
            <a:endParaRPr lang="zh-CN" altLang="en-US"/>
          </a:p>
        </p:txBody>
      </p:sp>
    </p:spTree>
    <p:extLst>
      <p:ext uri="{BB962C8B-B14F-4D97-AF65-F5344CB8AC3E}">
        <p14:creationId xmlns:p14="http://schemas.microsoft.com/office/powerpoint/2010/main" val="3342514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27</a:t>
            </a:fld>
            <a:endParaRPr lang="zh-CN" altLang="en-US"/>
          </a:p>
        </p:txBody>
      </p:sp>
    </p:spTree>
    <p:extLst>
      <p:ext uri="{BB962C8B-B14F-4D97-AF65-F5344CB8AC3E}">
        <p14:creationId xmlns:p14="http://schemas.microsoft.com/office/powerpoint/2010/main" val="3934617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28</a:t>
            </a:fld>
            <a:endParaRPr lang="zh-CN" altLang="en-US"/>
          </a:p>
        </p:txBody>
      </p:sp>
    </p:spTree>
    <p:extLst>
      <p:ext uri="{BB962C8B-B14F-4D97-AF65-F5344CB8AC3E}">
        <p14:creationId xmlns:p14="http://schemas.microsoft.com/office/powerpoint/2010/main" val="1540686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a:t>
            </a:fld>
            <a:endParaRPr lang="zh-CN" altLang="en-US"/>
          </a:p>
        </p:txBody>
      </p:sp>
    </p:spTree>
    <p:extLst>
      <p:ext uri="{BB962C8B-B14F-4D97-AF65-F5344CB8AC3E}">
        <p14:creationId xmlns:p14="http://schemas.microsoft.com/office/powerpoint/2010/main" val="55019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29</a:t>
            </a:fld>
            <a:endParaRPr lang="zh-CN" altLang="en-US"/>
          </a:p>
        </p:txBody>
      </p:sp>
    </p:spTree>
    <p:extLst>
      <p:ext uri="{BB962C8B-B14F-4D97-AF65-F5344CB8AC3E}">
        <p14:creationId xmlns:p14="http://schemas.microsoft.com/office/powerpoint/2010/main" val="1719178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31</a:t>
            </a:fld>
            <a:endParaRPr lang="zh-CN" altLang="en-US"/>
          </a:p>
        </p:txBody>
      </p:sp>
    </p:spTree>
    <p:extLst>
      <p:ext uri="{BB962C8B-B14F-4D97-AF65-F5344CB8AC3E}">
        <p14:creationId xmlns:p14="http://schemas.microsoft.com/office/powerpoint/2010/main" val="3028176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40</a:t>
            </a:fld>
            <a:endParaRPr lang="zh-CN" altLang="en-US"/>
          </a:p>
        </p:txBody>
      </p:sp>
    </p:spTree>
    <p:extLst>
      <p:ext uri="{BB962C8B-B14F-4D97-AF65-F5344CB8AC3E}">
        <p14:creationId xmlns:p14="http://schemas.microsoft.com/office/powerpoint/2010/main" val="457742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3</a:t>
            </a:fld>
            <a:endParaRPr lang="zh-CN" altLang="en-US"/>
          </a:p>
        </p:txBody>
      </p:sp>
    </p:spTree>
    <p:extLst>
      <p:ext uri="{BB962C8B-B14F-4D97-AF65-F5344CB8AC3E}">
        <p14:creationId xmlns:p14="http://schemas.microsoft.com/office/powerpoint/2010/main" val="2937099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4</a:t>
            </a:fld>
            <a:endParaRPr lang="zh-CN" altLang="en-US"/>
          </a:p>
        </p:txBody>
      </p:sp>
    </p:spTree>
    <p:extLst>
      <p:ext uri="{BB962C8B-B14F-4D97-AF65-F5344CB8AC3E}">
        <p14:creationId xmlns:p14="http://schemas.microsoft.com/office/powerpoint/2010/main" val="75150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5</a:t>
            </a:fld>
            <a:endParaRPr lang="zh-CN" altLang="en-US"/>
          </a:p>
        </p:txBody>
      </p:sp>
    </p:spTree>
    <p:extLst>
      <p:ext uri="{BB962C8B-B14F-4D97-AF65-F5344CB8AC3E}">
        <p14:creationId xmlns:p14="http://schemas.microsoft.com/office/powerpoint/2010/main" val="33857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6</a:t>
            </a:fld>
            <a:endParaRPr lang="zh-CN" altLang="en-US"/>
          </a:p>
        </p:txBody>
      </p:sp>
    </p:spTree>
    <p:extLst>
      <p:ext uri="{BB962C8B-B14F-4D97-AF65-F5344CB8AC3E}">
        <p14:creationId xmlns:p14="http://schemas.microsoft.com/office/powerpoint/2010/main" val="318519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7</a:t>
            </a:fld>
            <a:endParaRPr lang="zh-CN" altLang="en-US"/>
          </a:p>
        </p:txBody>
      </p:sp>
    </p:spTree>
    <p:extLst>
      <p:ext uri="{BB962C8B-B14F-4D97-AF65-F5344CB8AC3E}">
        <p14:creationId xmlns:p14="http://schemas.microsoft.com/office/powerpoint/2010/main" val="11894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9</a:t>
            </a:fld>
            <a:endParaRPr lang="zh-CN" altLang="en-US"/>
          </a:p>
        </p:txBody>
      </p:sp>
    </p:spTree>
    <p:extLst>
      <p:ext uri="{BB962C8B-B14F-4D97-AF65-F5344CB8AC3E}">
        <p14:creationId xmlns:p14="http://schemas.microsoft.com/office/powerpoint/2010/main" val="1757145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10</a:t>
            </a:fld>
            <a:endParaRPr lang="zh-CN" altLang="en-US"/>
          </a:p>
        </p:txBody>
      </p:sp>
    </p:spTree>
    <p:extLst>
      <p:ext uri="{BB962C8B-B14F-4D97-AF65-F5344CB8AC3E}">
        <p14:creationId xmlns:p14="http://schemas.microsoft.com/office/powerpoint/2010/main" val="36213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18063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178851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55668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9764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300658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065918-C45C-46E3-971A-E05B32712711}" type="datetimeFigureOut">
              <a:rPr lang="zh-CN" altLang="en-US" smtClean="0"/>
              <a:t>2019/3/23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54738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065918-C45C-46E3-971A-E05B32712711}" type="datetimeFigureOut">
              <a:rPr lang="zh-CN" altLang="en-US" smtClean="0"/>
              <a:t>2019/3/23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45420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065918-C45C-46E3-971A-E05B32712711}" type="datetimeFigureOut">
              <a:rPr lang="zh-CN" altLang="en-US" smtClean="0"/>
              <a:t>2019/3/23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308338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65918-C45C-46E3-971A-E05B32712711}" type="datetimeFigureOut">
              <a:rPr lang="zh-CN" altLang="en-US" smtClean="0"/>
              <a:t>2019/3/23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39363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65918-C45C-46E3-971A-E05B32712711}" type="datetimeFigureOut">
              <a:rPr lang="zh-CN" altLang="en-US" smtClean="0"/>
              <a:t>2019/3/23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71515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65918-C45C-46E3-971A-E05B32712711}" type="datetimeFigureOut">
              <a:rPr lang="zh-CN" altLang="en-US" smtClean="0"/>
              <a:t>2019/3/23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66379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65918-C45C-46E3-971A-E05B32712711}" type="datetimeFigureOut">
              <a:rPr lang="zh-CN" altLang="en-US" smtClean="0"/>
              <a:t>2019/3/23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060435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mailto:31701233@stu.zucc.edu.cn" TargetMode="External"/><Relationship Id="rId4" Type="http://schemas.openxmlformats.org/officeDocument/2006/relationships/hyperlink" Target="mailto:31701175@stu.zucc.edu.c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book.douban.com/" TargetMode="Externa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320000">
            <a:off x="3597399" y="666070"/>
            <a:ext cx="5374594" cy="4630173"/>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034971" y="1530614"/>
            <a:ext cx="4122058" cy="4122058"/>
            <a:chOff x="4034971" y="1530614"/>
            <a:chExt cx="4122058" cy="4122058"/>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441809" y="2573732"/>
              <a:ext cx="2017486" cy="1107996"/>
            </a:xfrm>
            <a:prstGeom prst="rect">
              <a:avLst/>
            </a:prstGeom>
            <a:noFill/>
          </p:spPr>
          <p:txBody>
            <a:bodyPr wrap="square" rtlCol="0">
              <a:spAutoFit/>
            </a:bodyPr>
            <a:lstStyle/>
            <a:p>
              <a:r>
                <a:rPr lang="en-US" altLang="zh-CN" sz="6600" dirty="0">
                  <a:solidFill>
                    <a:schemeClr val="bg1"/>
                  </a:solidFill>
                  <a:latin typeface="Agency FB" panose="020B0503020202020204" pitchFamily="34" charset="0"/>
                </a:rPr>
                <a:t>G17</a:t>
              </a:r>
              <a:endParaRPr lang="zh-CN" altLang="en-US" sz="8000" dirty="0">
                <a:solidFill>
                  <a:schemeClr val="bg1"/>
                </a:solidFill>
                <a:latin typeface="Agency FB" panose="020B0503020202020204" pitchFamily="34" charset="0"/>
              </a:endParaRPr>
            </a:p>
          </p:txBody>
        </p:sp>
        <p:cxnSp>
          <p:nvCxnSpPr>
            <p:cNvPr id="12" name="直接连接符 11"/>
            <p:cNvCxnSpPr/>
            <p:nvPr/>
          </p:nvCxnSpPr>
          <p:spPr>
            <a:xfrm>
              <a:off x="4892994" y="3790381"/>
              <a:ext cx="23862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782244" y="3890529"/>
              <a:ext cx="3336615" cy="830997"/>
            </a:xfrm>
            <a:prstGeom prst="rect">
              <a:avLst/>
            </a:prstGeom>
            <a:noFill/>
          </p:spPr>
          <p:txBody>
            <a:bodyPr wrap="square" rtlCol="0">
              <a:spAutoFit/>
            </a:bodyPr>
            <a:lstStyle/>
            <a:p>
              <a:r>
                <a:rPr lang="zh-CN" altLang="en-US" sz="4800" dirty="0">
                  <a:solidFill>
                    <a:schemeClr val="bg1"/>
                  </a:solidFill>
                  <a:latin typeface="黑体" panose="02010609060101010101" pitchFamily="49" charset="-122"/>
                  <a:ea typeface="黑体" panose="02010609060101010101" pitchFamily="49" charset="-122"/>
                </a:rPr>
                <a:t>项目计划</a:t>
              </a:r>
              <a:endParaRPr lang="zh-CN" altLang="en-US" sz="6000"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2A82C92-C257-4C34-8D4F-ECB590FCC1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2553" y="4990634"/>
            <a:ext cx="1462068" cy="1348027"/>
          </a:xfrm>
          <a:prstGeom prst="rect">
            <a:avLst/>
          </a:prstGeom>
        </p:spPr>
      </p:pic>
    </p:spTree>
    <p:extLst>
      <p:ext uri="{BB962C8B-B14F-4D97-AF65-F5344CB8AC3E}">
        <p14:creationId xmlns:p14="http://schemas.microsoft.com/office/powerpoint/2010/main" val="200649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1250"/>
                                        <p:tgtEl>
                                          <p:spTgt spid="9"/>
                                        </p:tgtEl>
                                      </p:cBhvr>
                                    </p:animEffect>
                                  </p:childTnLst>
                                </p:cTn>
                              </p:par>
                              <p:par>
                                <p:cTn id="8" presetID="49" presetClass="entr" presetSubtype="0" decel="100000" fill="hold"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800" fill="hold"/>
                                        <p:tgtEl>
                                          <p:spTgt spid="4"/>
                                        </p:tgtEl>
                                        <p:attrNameLst>
                                          <p:attrName>ppt_w</p:attrName>
                                        </p:attrNameLst>
                                      </p:cBhvr>
                                      <p:tavLst>
                                        <p:tav tm="0">
                                          <p:val>
                                            <p:fltVal val="0"/>
                                          </p:val>
                                        </p:tav>
                                        <p:tav tm="100000">
                                          <p:val>
                                            <p:strVal val="#ppt_w"/>
                                          </p:val>
                                        </p:tav>
                                      </p:tavLst>
                                    </p:anim>
                                    <p:anim calcmode="lin" valueType="num">
                                      <p:cBhvr>
                                        <p:cTn id="11" dur="800" fill="hold"/>
                                        <p:tgtEl>
                                          <p:spTgt spid="4"/>
                                        </p:tgtEl>
                                        <p:attrNameLst>
                                          <p:attrName>ppt_h</p:attrName>
                                        </p:attrNameLst>
                                      </p:cBhvr>
                                      <p:tavLst>
                                        <p:tav tm="0">
                                          <p:val>
                                            <p:fltVal val="0"/>
                                          </p:val>
                                        </p:tav>
                                        <p:tav tm="100000">
                                          <p:val>
                                            <p:strVal val="#ppt_h"/>
                                          </p:val>
                                        </p:tav>
                                      </p:tavLst>
                                    </p:anim>
                                    <p:anim calcmode="lin" valueType="num">
                                      <p:cBhvr>
                                        <p:cTn id="12" dur="800" fill="hold"/>
                                        <p:tgtEl>
                                          <p:spTgt spid="4"/>
                                        </p:tgtEl>
                                        <p:attrNameLst>
                                          <p:attrName>style.rotation</p:attrName>
                                        </p:attrNameLst>
                                      </p:cBhvr>
                                      <p:tavLst>
                                        <p:tav tm="0">
                                          <p:val>
                                            <p:fltVal val="360"/>
                                          </p:val>
                                        </p:tav>
                                        <p:tav tm="100000">
                                          <p:val>
                                            <p:fltVal val="0"/>
                                          </p:val>
                                        </p:tav>
                                      </p:tavLst>
                                    </p:anim>
                                    <p:animEffect transition="in" filter="fade">
                                      <p:cBhvr>
                                        <p:cTn id="13" dur="800"/>
                                        <p:tgtEl>
                                          <p:spTgt spid="4"/>
                                        </p:tgtEl>
                                      </p:cBhvr>
                                    </p:animEffect>
                                  </p:childTnLst>
                                </p:cTn>
                              </p:par>
                              <p:par>
                                <p:cTn id="14" presetID="49" presetClass="entr" presetSubtype="0" decel="10000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 calcmode="lin" valueType="num">
                                      <p:cBhvr>
                                        <p:cTn id="16" dur="800" fill="hold"/>
                                        <p:tgtEl>
                                          <p:spTgt spid="17"/>
                                        </p:tgtEl>
                                        <p:attrNameLst>
                                          <p:attrName>ppt_w</p:attrName>
                                        </p:attrNameLst>
                                      </p:cBhvr>
                                      <p:tavLst>
                                        <p:tav tm="0">
                                          <p:val>
                                            <p:fltVal val="0"/>
                                          </p:val>
                                        </p:tav>
                                        <p:tav tm="100000">
                                          <p:val>
                                            <p:strVal val="#ppt_w"/>
                                          </p:val>
                                        </p:tav>
                                      </p:tavLst>
                                    </p:anim>
                                    <p:anim calcmode="lin" valueType="num">
                                      <p:cBhvr>
                                        <p:cTn id="17" dur="800" fill="hold"/>
                                        <p:tgtEl>
                                          <p:spTgt spid="17"/>
                                        </p:tgtEl>
                                        <p:attrNameLst>
                                          <p:attrName>ppt_h</p:attrName>
                                        </p:attrNameLst>
                                      </p:cBhvr>
                                      <p:tavLst>
                                        <p:tav tm="0">
                                          <p:val>
                                            <p:fltVal val="0"/>
                                          </p:val>
                                        </p:tav>
                                        <p:tav tm="100000">
                                          <p:val>
                                            <p:strVal val="#ppt_h"/>
                                          </p:val>
                                        </p:tav>
                                      </p:tavLst>
                                    </p:anim>
                                    <p:anim calcmode="lin" valueType="num">
                                      <p:cBhvr>
                                        <p:cTn id="18" dur="800" fill="hold"/>
                                        <p:tgtEl>
                                          <p:spTgt spid="17"/>
                                        </p:tgtEl>
                                        <p:attrNameLst>
                                          <p:attrName>style.rotation</p:attrName>
                                        </p:attrNameLst>
                                      </p:cBhvr>
                                      <p:tavLst>
                                        <p:tav tm="0">
                                          <p:val>
                                            <p:fltVal val="360"/>
                                          </p:val>
                                        </p:tav>
                                        <p:tav tm="100000">
                                          <p:val>
                                            <p:fltVal val="0"/>
                                          </p:val>
                                        </p:tav>
                                      </p:tavLst>
                                    </p:anim>
                                    <p:animEffect transition="in" filter="fade">
                                      <p:cBhvr>
                                        <p:cTn id="19" dur="800"/>
                                        <p:tgtEl>
                                          <p:spTgt spid="17"/>
                                        </p:tgtEl>
                                      </p:cBhvr>
                                    </p:animEffect>
                                  </p:childTnLst>
                                </p:cTn>
                              </p:par>
                              <p:par>
                                <p:cTn id="20" presetID="49" presetClass="entr" presetSubtype="0" decel="100000" fill="hold" grpId="0" nodeType="withEffect">
                                  <p:stCondLst>
                                    <p:cond delay="2250"/>
                                  </p:stCondLst>
                                  <p:childTnLst>
                                    <p:set>
                                      <p:cBhvr>
                                        <p:cTn id="21" dur="1" fill="hold">
                                          <p:stCondLst>
                                            <p:cond delay="0"/>
                                          </p:stCondLst>
                                        </p:cTn>
                                        <p:tgtEl>
                                          <p:spTgt spid="18"/>
                                        </p:tgtEl>
                                        <p:attrNameLst>
                                          <p:attrName>style.visibility</p:attrName>
                                        </p:attrNameLst>
                                      </p:cBhvr>
                                      <p:to>
                                        <p:strVal val="visible"/>
                                      </p:to>
                                    </p:set>
                                    <p:anim calcmode="lin" valueType="num">
                                      <p:cBhvr>
                                        <p:cTn id="22" dur="800" fill="hold"/>
                                        <p:tgtEl>
                                          <p:spTgt spid="18"/>
                                        </p:tgtEl>
                                        <p:attrNameLst>
                                          <p:attrName>ppt_w</p:attrName>
                                        </p:attrNameLst>
                                      </p:cBhvr>
                                      <p:tavLst>
                                        <p:tav tm="0">
                                          <p:val>
                                            <p:fltVal val="0"/>
                                          </p:val>
                                        </p:tav>
                                        <p:tav tm="100000">
                                          <p:val>
                                            <p:strVal val="#ppt_w"/>
                                          </p:val>
                                        </p:tav>
                                      </p:tavLst>
                                    </p:anim>
                                    <p:anim calcmode="lin" valueType="num">
                                      <p:cBhvr>
                                        <p:cTn id="23" dur="800" fill="hold"/>
                                        <p:tgtEl>
                                          <p:spTgt spid="18"/>
                                        </p:tgtEl>
                                        <p:attrNameLst>
                                          <p:attrName>ppt_h</p:attrName>
                                        </p:attrNameLst>
                                      </p:cBhvr>
                                      <p:tavLst>
                                        <p:tav tm="0">
                                          <p:val>
                                            <p:fltVal val="0"/>
                                          </p:val>
                                        </p:tav>
                                        <p:tav tm="100000">
                                          <p:val>
                                            <p:strVal val="#ppt_h"/>
                                          </p:val>
                                        </p:tav>
                                      </p:tavLst>
                                    </p:anim>
                                    <p:anim calcmode="lin" valueType="num">
                                      <p:cBhvr>
                                        <p:cTn id="24" dur="800" fill="hold"/>
                                        <p:tgtEl>
                                          <p:spTgt spid="18"/>
                                        </p:tgtEl>
                                        <p:attrNameLst>
                                          <p:attrName>style.rotation</p:attrName>
                                        </p:attrNameLst>
                                      </p:cBhvr>
                                      <p:tavLst>
                                        <p:tav tm="0">
                                          <p:val>
                                            <p:fltVal val="360"/>
                                          </p:val>
                                        </p:tav>
                                        <p:tav tm="100000">
                                          <p:val>
                                            <p:fltVal val="0"/>
                                          </p:val>
                                        </p:tav>
                                      </p:tavLst>
                                    </p:anim>
                                    <p:animEffect transition="in" filter="fade">
                                      <p:cBhvr>
                                        <p:cTn id="25" dur="800"/>
                                        <p:tgtEl>
                                          <p:spTgt spid="18"/>
                                        </p:tgtEl>
                                      </p:cBhvr>
                                    </p:animEffect>
                                  </p:childTnLst>
                                </p:cTn>
                              </p:par>
                              <p:par>
                                <p:cTn id="26" presetID="49" presetClass="entr" presetSubtype="0" decel="100000" fill="hold" grpId="0" nodeType="withEffect">
                                  <p:stCondLst>
                                    <p:cond delay="3000"/>
                                  </p:stCondLst>
                                  <p:childTnLst>
                                    <p:set>
                                      <p:cBhvr>
                                        <p:cTn id="27" dur="1" fill="hold">
                                          <p:stCondLst>
                                            <p:cond delay="0"/>
                                          </p:stCondLst>
                                        </p:cTn>
                                        <p:tgtEl>
                                          <p:spTgt spid="19"/>
                                        </p:tgtEl>
                                        <p:attrNameLst>
                                          <p:attrName>style.visibility</p:attrName>
                                        </p:attrNameLst>
                                      </p:cBhvr>
                                      <p:to>
                                        <p:strVal val="visible"/>
                                      </p:to>
                                    </p:set>
                                    <p:anim calcmode="lin" valueType="num">
                                      <p:cBhvr>
                                        <p:cTn id="28" dur="800" fill="hold"/>
                                        <p:tgtEl>
                                          <p:spTgt spid="19"/>
                                        </p:tgtEl>
                                        <p:attrNameLst>
                                          <p:attrName>ppt_w</p:attrName>
                                        </p:attrNameLst>
                                      </p:cBhvr>
                                      <p:tavLst>
                                        <p:tav tm="0">
                                          <p:val>
                                            <p:fltVal val="0"/>
                                          </p:val>
                                        </p:tav>
                                        <p:tav tm="100000">
                                          <p:val>
                                            <p:strVal val="#ppt_w"/>
                                          </p:val>
                                        </p:tav>
                                      </p:tavLst>
                                    </p:anim>
                                    <p:anim calcmode="lin" valueType="num">
                                      <p:cBhvr>
                                        <p:cTn id="29" dur="800" fill="hold"/>
                                        <p:tgtEl>
                                          <p:spTgt spid="19"/>
                                        </p:tgtEl>
                                        <p:attrNameLst>
                                          <p:attrName>ppt_h</p:attrName>
                                        </p:attrNameLst>
                                      </p:cBhvr>
                                      <p:tavLst>
                                        <p:tav tm="0">
                                          <p:val>
                                            <p:fltVal val="0"/>
                                          </p:val>
                                        </p:tav>
                                        <p:tav tm="100000">
                                          <p:val>
                                            <p:strVal val="#ppt_h"/>
                                          </p:val>
                                        </p:tav>
                                      </p:tavLst>
                                    </p:anim>
                                    <p:anim calcmode="lin" valueType="num">
                                      <p:cBhvr>
                                        <p:cTn id="30" dur="800" fill="hold"/>
                                        <p:tgtEl>
                                          <p:spTgt spid="19"/>
                                        </p:tgtEl>
                                        <p:attrNameLst>
                                          <p:attrName>style.rotation</p:attrName>
                                        </p:attrNameLst>
                                      </p:cBhvr>
                                      <p:tavLst>
                                        <p:tav tm="0">
                                          <p:val>
                                            <p:fltVal val="360"/>
                                          </p:val>
                                        </p:tav>
                                        <p:tav tm="100000">
                                          <p:val>
                                            <p:fltVal val="0"/>
                                          </p:val>
                                        </p:tav>
                                      </p:tavLst>
                                    </p:anim>
                                    <p:animEffect transition="in" filter="fade">
                                      <p:cBhvr>
                                        <p:cTn id="31" dur="800"/>
                                        <p:tgtEl>
                                          <p:spTgt spid="19"/>
                                        </p:tgtEl>
                                      </p:cBhvr>
                                    </p:animEffect>
                                  </p:childTnLst>
                                </p:cTn>
                              </p:par>
                              <p:par>
                                <p:cTn id="32" presetID="49" presetClass="entr" presetSubtype="0" decel="100000" fill="hold" grpId="0" nodeType="withEffect">
                                  <p:stCondLst>
                                    <p:cond delay="3750"/>
                                  </p:stCondLst>
                                  <p:childTnLst>
                                    <p:set>
                                      <p:cBhvr>
                                        <p:cTn id="33" dur="1" fill="hold">
                                          <p:stCondLst>
                                            <p:cond delay="0"/>
                                          </p:stCondLst>
                                        </p:cTn>
                                        <p:tgtEl>
                                          <p:spTgt spid="20"/>
                                        </p:tgtEl>
                                        <p:attrNameLst>
                                          <p:attrName>style.visibility</p:attrName>
                                        </p:attrNameLst>
                                      </p:cBhvr>
                                      <p:to>
                                        <p:strVal val="visible"/>
                                      </p:to>
                                    </p:set>
                                    <p:anim calcmode="lin" valueType="num">
                                      <p:cBhvr>
                                        <p:cTn id="34" dur="800" fill="hold"/>
                                        <p:tgtEl>
                                          <p:spTgt spid="20"/>
                                        </p:tgtEl>
                                        <p:attrNameLst>
                                          <p:attrName>ppt_w</p:attrName>
                                        </p:attrNameLst>
                                      </p:cBhvr>
                                      <p:tavLst>
                                        <p:tav tm="0">
                                          <p:val>
                                            <p:fltVal val="0"/>
                                          </p:val>
                                        </p:tav>
                                        <p:tav tm="100000">
                                          <p:val>
                                            <p:strVal val="#ppt_w"/>
                                          </p:val>
                                        </p:tav>
                                      </p:tavLst>
                                    </p:anim>
                                    <p:anim calcmode="lin" valueType="num">
                                      <p:cBhvr>
                                        <p:cTn id="35" dur="800" fill="hold"/>
                                        <p:tgtEl>
                                          <p:spTgt spid="20"/>
                                        </p:tgtEl>
                                        <p:attrNameLst>
                                          <p:attrName>ppt_h</p:attrName>
                                        </p:attrNameLst>
                                      </p:cBhvr>
                                      <p:tavLst>
                                        <p:tav tm="0">
                                          <p:val>
                                            <p:fltVal val="0"/>
                                          </p:val>
                                        </p:tav>
                                        <p:tav tm="100000">
                                          <p:val>
                                            <p:strVal val="#ppt_h"/>
                                          </p:val>
                                        </p:tav>
                                      </p:tavLst>
                                    </p:anim>
                                    <p:anim calcmode="lin" valueType="num">
                                      <p:cBhvr>
                                        <p:cTn id="36" dur="800" fill="hold"/>
                                        <p:tgtEl>
                                          <p:spTgt spid="20"/>
                                        </p:tgtEl>
                                        <p:attrNameLst>
                                          <p:attrName>style.rotation</p:attrName>
                                        </p:attrNameLst>
                                      </p:cBhvr>
                                      <p:tavLst>
                                        <p:tav tm="0">
                                          <p:val>
                                            <p:fltVal val="360"/>
                                          </p:val>
                                        </p:tav>
                                        <p:tav tm="100000">
                                          <p:val>
                                            <p:fltVal val="0"/>
                                          </p:val>
                                        </p:tav>
                                      </p:tavLst>
                                    </p:anim>
                                    <p:animEffect transition="in" filter="fade">
                                      <p:cBhvr>
                                        <p:cTn id="37" dur="800"/>
                                        <p:tgtEl>
                                          <p:spTgt spid="20"/>
                                        </p:tgtEl>
                                      </p:cBhvr>
                                    </p:animEffect>
                                  </p:childTnLst>
                                </p:cTn>
                              </p:par>
                              <p:par>
                                <p:cTn id="38" presetID="49" presetClass="entr" presetSubtype="0" decel="100000" fill="hold" nodeType="withEffect">
                                  <p:stCondLst>
                                    <p:cond delay="4500"/>
                                  </p:stCondLst>
                                  <p:childTnLst>
                                    <p:set>
                                      <p:cBhvr>
                                        <p:cTn id="39" dur="1" fill="hold">
                                          <p:stCondLst>
                                            <p:cond delay="0"/>
                                          </p:stCondLst>
                                        </p:cTn>
                                        <p:tgtEl>
                                          <p:spTgt spid="14"/>
                                        </p:tgtEl>
                                        <p:attrNameLst>
                                          <p:attrName>style.visibility</p:attrName>
                                        </p:attrNameLst>
                                      </p:cBhvr>
                                      <p:to>
                                        <p:strVal val="visible"/>
                                      </p:to>
                                    </p:set>
                                    <p:anim calcmode="lin" valueType="num">
                                      <p:cBhvr>
                                        <p:cTn id="40" dur="800" fill="hold"/>
                                        <p:tgtEl>
                                          <p:spTgt spid="14"/>
                                        </p:tgtEl>
                                        <p:attrNameLst>
                                          <p:attrName>ppt_w</p:attrName>
                                        </p:attrNameLst>
                                      </p:cBhvr>
                                      <p:tavLst>
                                        <p:tav tm="0">
                                          <p:val>
                                            <p:fltVal val="0"/>
                                          </p:val>
                                        </p:tav>
                                        <p:tav tm="100000">
                                          <p:val>
                                            <p:strVal val="#ppt_w"/>
                                          </p:val>
                                        </p:tav>
                                      </p:tavLst>
                                    </p:anim>
                                    <p:anim calcmode="lin" valueType="num">
                                      <p:cBhvr>
                                        <p:cTn id="41" dur="800" fill="hold"/>
                                        <p:tgtEl>
                                          <p:spTgt spid="14"/>
                                        </p:tgtEl>
                                        <p:attrNameLst>
                                          <p:attrName>ppt_h</p:attrName>
                                        </p:attrNameLst>
                                      </p:cBhvr>
                                      <p:tavLst>
                                        <p:tav tm="0">
                                          <p:val>
                                            <p:fltVal val="0"/>
                                          </p:val>
                                        </p:tav>
                                        <p:tav tm="100000">
                                          <p:val>
                                            <p:strVal val="#ppt_h"/>
                                          </p:val>
                                        </p:tav>
                                      </p:tavLst>
                                    </p:anim>
                                    <p:anim calcmode="lin" valueType="num">
                                      <p:cBhvr>
                                        <p:cTn id="42" dur="800" fill="hold"/>
                                        <p:tgtEl>
                                          <p:spTgt spid="14"/>
                                        </p:tgtEl>
                                        <p:attrNameLst>
                                          <p:attrName>style.rotation</p:attrName>
                                        </p:attrNameLst>
                                      </p:cBhvr>
                                      <p:tavLst>
                                        <p:tav tm="0">
                                          <p:val>
                                            <p:fltVal val="360"/>
                                          </p:val>
                                        </p:tav>
                                        <p:tav tm="100000">
                                          <p:val>
                                            <p:fltVal val="0"/>
                                          </p:val>
                                        </p:tav>
                                      </p:tavLst>
                                    </p:anim>
                                    <p:animEffect transition="in" filter="fade">
                                      <p:cBhvr>
                                        <p:cTn id="43"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3" name="图片 62">
            <a:extLst>
              <a:ext uri="{FF2B5EF4-FFF2-40B4-BE49-F238E27FC236}">
                <a16:creationId xmlns:a16="http://schemas.microsoft.com/office/drawing/2014/main" id="{07AFF673-147C-4A21-A150-2BA8157149B1}"/>
              </a:ext>
            </a:extLst>
          </p:cNvPr>
          <p:cNvPicPr>
            <a:picLocks noChangeAspect="1"/>
          </p:cNvPicPr>
          <p:nvPr/>
        </p:nvPicPr>
        <p:blipFill>
          <a:blip r:embed="rId3"/>
          <a:stretch>
            <a:fillRect/>
          </a:stretch>
        </p:blipFill>
        <p:spPr>
          <a:xfrm>
            <a:off x="2526385" y="0"/>
            <a:ext cx="9665616" cy="6858000"/>
          </a:xfrm>
          <a:prstGeom prst="rect">
            <a:avLst/>
          </a:prstGeom>
        </p:spPr>
      </p:pic>
      <p:sp>
        <p:nvSpPr>
          <p:cNvPr id="35" name="文本框 34"/>
          <p:cNvSpPr txBox="1"/>
          <p:nvPr/>
        </p:nvSpPr>
        <p:spPr>
          <a:xfrm>
            <a:off x="1402304" y="241629"/>
            <a:ext cx="5136482" cy="523220"/>
          </a:xfrm>
          <a:prstGeom prst="rect">
            <a:avLst/>
          </a:prstGeom>
          <a:noFill/>
        </p:spPr>
        <p:txBody>
          <a:bodyPr wrap="square" rtlCol="0">
            <a:spAutoFit/>
          </a:bodyPr>
          <a:lstStyle/>
          <a:p>
            <a:r>
              <a:rPr lang="en-US" altLang="zh-CN" sz="2800" dirty="0">
                <a:latin typeface="AR HERMANN" panose="02000000000000000000" pitchFamily="2" charset="0"/>
              </a:rPr>
              <a:t>WBS</a:t>
            </a:r>
            <a:endParaRPr lang="zh-CN" altLang="en-US" sz="2800" dirty="0">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C8BB04F3-E66F-4BFF-BE29-CDECD3D627E0}"/>
              </a:ext>
            </a:extLst>
          </p:cNvPr>
          <p:cNvSpPr txBox="1"/>
          <p:nvPr/>
        </p:nvSpPr>
        <p:spPr>
          <a:xfrm>
            <a:off x="596266" y="5976594"/>
            <a:ext cx="1147693" cy="369332"/>
          </a:xfrm>
          <a:prstGeom prst="rect">
            <a:avLst/>
          </a:prstGeom>
          <a:noFill/>
        </p:spPr>
        <p:txBody>
          <a:bodyPr wrap="square" rtlCol="0">
            <a:spAutoFit/>
          </a:bodyPr>
          <a:lstStyle/>
          <a:p>
            <a:r>
              <a:rPr lang="zh-CN" altLang="en-US" dirty="0"/>
              <a:t>注：</a:t>
            </a:r>
            <a:r>
              <a:rPr lang="en-US" altLang="zh-CN" dirty="0"/>
              <a:t>2</a:t>
            </a:r>
            <a:endParaRPr lang="zh-CN" altLang="en-US" dirty="0"/>
          </a:p>
        </p:txBody>
      </p:sp>
    </p:spTree>
    <p:extLst>
      <p:ext uri="{BB962C8B-B14F-4D97-AF65-F5344CB8AC3E}">
        <p14:creationId xmlns:p14="http://schemas.microsoft.com/office/powerpoint/2010/main" val="10349389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8924489" y="1349154"/>
            <a:ext cx="725324" cy="725324"/>
            <a:chOff x="5000599" y="688042"/>
            <a:chExt cx="543993" cy="543993"/>
          </a:xfrm>
        </p:grpSpPr>
        <p:sp>
          <p:nvSpPr>
            <p:cNvPr id="12" name="椭圆 11"/>
            <p:cNvSpPr/>
            <p:nvPr/>
          </p:nvSpPr>
          <p:spPr>
            <a:xfrm>
              <a:off x="5000599" y="688042"/>
              <a:ext cx="543993" cy="543993"/>
            </a:xfrm>
            <a:prstGeom prst="ellipse">
              <a:avLst/>
            </a:prstGeom>
            <a:gradFill flip="none" rotWithShape="1">
              <a:gsLst>
                <a:gs pos="3000">
                  <a:schemeClr val="bg1"/>
                </a:gs>
                <a:gs pos="99000">
                  <a:schemeClr val="bg1">
                    <a:lumMod val="75000"/>
                  </a:schemeClr>
                </a:gs>
                <a:gs pos="45000">
                  <a:schemeClr val="bg1">
                    <a:lumMod val="95000"/>
                  </a:schemeClr>
                </a:gs>
              </a:gsLst>
              <a:path path="circle">
                <a:fillToRect r="100000" b="100000"/>
              </a:path>
              <a:tileRect l="-100000" t="-100000"/>
            </a:gradFill>
            <a:ln w="635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13" name="任意多边形 12"/>
            <p:cNvSpPr/>
            <p:nvPr/>
          </p:nvSpPr>
          <p:spPr>
            <a:xfrm>
              <a:off x="5004048" y="867090"/>
              <a:ext cx="540544" cy="78581"/>
            </a:xfrm>
            <a:custGeom>
              <a:avLst/>
              <a:gdLst>
                <a:gd name="connsiteX0" fmla="*/ 0 w 540544"/>
                <a:gd name="connsiteY0" fmla="*/ 76200 h 78581"/>
                <a:gd name="connsiteX1" fmla="*/ 126206 w 540544"/>
                <a:gd name="connsiteY1" fmla="*/ 76200 h 78581"/>
                <a:gd name="connsiteX2" fmla="*/ 171450 w 540544"/>
                <a:gd name="connsiteY2" fmla="*/ 0 h 78581"/>
                <a:gd name="connsiteX3" fmla="*/ 364331 w 540544"/>
                <a:gd name="connsiteY3" fmla="*/ 0 h 78581"/>
                <a:gd name="connsiteX4" fmla="*/ 426244 w 540544"/>
                <a:gd name="connsiteY4" fmla="*/ 78581 h 78581"/>
                <a:gd name="connsiteX5" fmla="*/ 540544 w 540544"/>
                <a:gd name="connsiteY5" fmla="*/ 7858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44" h="78581">
                  <a:moveTo>
                    <a:pt x="0" y="76200"/>
                  </a:moveTo>
                  <a:lnTo>
                    <a:pt x="126206" y="76200"/>
                  </a:lnTo>
                  <a:lnTo>
                    <a:pt x="171450" y="0"/>
                  </a:lnTo>
                  <a:lnTo>
                    <a:pt x="364331" y="0"/>
                  </a:lnTo>
                  <a:lnTo>
                    <a:pt x="426244" y="78581"/>
                  </a:lnTo>
                  <a:lnTo>
                    <a:pt x="540544" y="78581"/>
                  </a:lnTo>
                </a:path>
              </a:pathLst>
            </a:custGeom>
            <a:noFill/>
            <a:ln w="127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grpSp>
      <p:grpSp>
        <p:nvGrpSpPr>
          <p:cNvPr id="19" name="组合 18"/>
          <p:cNvGrpSpPr/>
          <p:nvPr/>
        </p:nvGrpSpPr>
        <p:grpSpPr>
          <a:xfrm>
            <a:off x="9413091" y="4346384"/>
            <a:ext cx="725324" cy="725324"/>
            <a:chOff x="5000599" y="688042"/>
            <a:chExt cx="543993" cy="543993"/>
          </a:xfrm>
        </p:grpSpPr>
        <p:sp>
          <p:nvSpPr>
            <p:cNvPr id="20" name="椭圆 19"/>
            <p:cNvSpPr/>
            <p:nvPr/>
          </p:nvSpPr>
          <p:spPr>
            <a:xfrm>
              <a:off x="5000599" y="688042"/>
              <a:ext cx="543993" cy="543993"/>
            </a:xfrm>
            <a:prstGeom prst="ellipse">
              <a:avLst/>
            </a:prstGeom>
            <a:gradFill flip="none" rotWithShape="1">
              <a:gsLst>
                <a:gs pos="3000">
                  <a:schemeClr val="bg1"/>
                </a:gs>
                <a:gs pos="99000">
                  <a:schemeClr val="bg1">
                    <a:lumMod val="75000"/>
                  </a:schemeClr>
                </a:gs>
                <a:gs pos="45000">
                  <a:schemeClr val="bg1">
                    <a:lumMod val="95000"/>
                  </a:schemeClr>
                </a:gs>
              </a:gsLst>
              <a:path path="circle">
                <a:fillToRect r="100000" b="100000"/>
              </a:path>
              <a:tileRect l="-100000" t="-100000"/>
            </a:gradFill>
            <a:ln w="635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21" name="任意多边形 20"/>
            <p:cNvSpPr/>
            <p:nvPr/>
          </p:nvSpPr>
          <p:spPr>
            <a:xfrm>
              <a:off x="5004048" y="867090"/>
              <a:ext cx="540544" cy="78581"/>
            </a:xfrm>
            <a:custGeom>
              <a:avLst/>
              <a:gdLst>
                <a:gd name="connsiteX0" fmla="*/ 0 w 540544"/>
                <a:gd name="connsiteY0" fmla="*/ 76200 h 78581"/>
                <a:gd name="connsiteX1" fmla="*/ 126206 w 540544"/>
                <a:gd name="connsiteY1" fmla="*/ 76200 h 78581"/>
                <a:gd name="connsiteX2" fmla="*/ 171450 w 540544"/>
                <a:gd name="connsiteY2" fmla="*/ 0 h 78581"/>
                <a:gd name="connsiteX3" fmla="*/ 364331 w 540544"/>
                <a:gd name="connsiteY3" fmla="*/ 0 h 78581"/>
                <a:gd name="connsiteX4" fmla="*/ 426244 w 540544"/>
                <a:gd name="connsiteY4" fmla="*/ 78581 h 78581"/>
                <a:gd name="connsiteX5" fmla="*/ 540544 w 540544"/>
                <a:gd name="connsiteY5" fmla="*/ 7858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44" h="78581">
                  <a:moveTo>
                    <a:pt x="0" y="76200"/>
                  </a:moveTo>
                  <a:lnTo>
                    <a:pt x="126206" y="76200"/>
                  </a:lnTo>
                  <a:lnTo>
                    <a:pt x="171450" y="0"/>
                  </a:lnTo>
                  <a:lnTo>
                    <a:pt x="364331" y="0"/>
                  </a:lnTo>
                  <a:lnTo>
                    <a:pt x="426244" y="78581"/>
                  </a:lnTo>
                  <a:lnTo>
                    <a:pt x="540544" y="78581"/>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grpSp>
      <p:grpSp>
        <p:nvGrpSpPr>
          <p:cNvPr id="54" name="组合 53"/>
          <p:cNvGrpSpPr/>
          <p:nvPr/>
        </p:nvGrpSpPr>
        <p:grpSpPr>
          <a:xfrm>
            <a:off x="1224491" y="1233337"/>
            <a:ext cx="3864330" cy="1522316"/>
            <a:chOff x="552753" y="1177475"/>
            <a:chExt cx="1971159" cy="1141738"/>
          </a:xfrm>
        </p:grpSpPr>
        <p:grpSp>
          <p:nvGrpSpPr>
            <p:cNvPr id="18" name="组合 17"/>
            <p:cNvGrpSpPr/>
            <p:nvPr/>
          </p:nvGrpSpPr>
          <p:grpSpPr>
            <a:xfrm>
              <a:off x="555402" y="1177475"/>
              <a:ext cx="1224136" cy="396000"/>
              <a:chOff x="2122996" y="1277661"/>
              <a:chExt cx="1224136" cy="396000"/>
            </a:xfrm>
          </p:grpSpPr>
          <p:sp>
            <p:nvSpPr>
              <p:cNvPr id="17" name="矩形 16"/>
              <p:cNvSpPr/>
              <p:nvPr/>
            </p:nvSpPr>
            <p:spPr>
              <a:xfrm>
                <a:off x="2122996" y="1277661"/>
                <a:ext cx="1224136" cy="3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28" name="TextBox 27"/>
              <p:cNvSpPr txBox="1"/>
              <p:nvPr/>
            </p:nvSpPr>
            <p:spPr>
              <a:xfrm>
                <a:off x="2281583" y="1322235"/>
                <a:ext cx="957773" cy="346249"/>
              </a:xfrm>
              <a:prstGeom prst="rect">
                <a:avLst/>
              </a:prstGeom>
              <a:noFill/>
            </p:spPr>
            <p:txBody>
              <a:bodyPr wrap="square" rtlCol="0">
                <a:spAutoFit/>
              </a:bodyPr>
              <a:lstStyle/>
              <a:p>
                <a:pPr defTabSz="1219170"/>
                <a:r>
                  <a:rPr lang="zh-CN" altLang="en-US" sz="2400" kern="0" dirty="0">
                    <a:solidFill>
                      <a:schemeClr val="bg1"/>
                    </a:solidFill>
                    <a:latin typeface="+mn-ea"/>
                    <a:cs typeface="Arial" pitchFamily="34" charset="0"/>
                  </a:rPr>
                  <a:t>程序</a:t>
                </a:r>
                <a:endParaRPr lang="zh-CN" altLang="en-US" sz="2000" kern="0" dirty="0">
                  <a:solidFill>
                    <a:schemeClr val="bg1"/>
                  </a:solidFill>
                  <a:latin typeface="+mn-ea"/>
                  <a:cs typeface="Arial" pitchFamily="34" charset="0"/>
                </a:endParaRPr>
              </a:p>
            </p:txBody>
          </p:sp>
        </p:grpSp>
        <p:sp>
          <p:nvSpPr>
            <p:cNvPr id="30" name="TextBox 29"/>
            <p:cNvSpPr txBox="1"/>
            <p:nvPr/>
          </p:nvSpPr>
          <p:spPr>
            <a:xfrm>
              <a:off x="552753" y="1605314"/>
              <a:ext cx="1971159" cy="713899"/>
            </a:xfrm>
            <a:prstGeom prst="rect">
              <a:avLst/>
            </a:prstGeom>
            <a:noFill/>
          </p:spPr>
          <p:txBody>
            <a:bodyPr wrap="square" rtlCol="0">
              <a:spAutoFit/>
            </a:bodyPr>
            <a:lstStyle>
              <a:defPPr>
                <a:defRPr lang="zh-CN"/>
              </a:defPPr>
              <a:lvl1pPr algn="ctr">
                <a:lnSpc>
                  <a:spcPts val="2300"/>
                </a:lnSpc>
                <a:defRPr sz="1200"/>
              </a:lvl1pPr>
            </a:lstStyle>
            <a:p>
              <a:pPr algn="l"/>
              <a:r>
                <a:rPr lang="zh-CN" altLang="zh-CN" sz="1600" dirty="0"/>
                <a:t>本项目移交给用户的程序名称为：“书社”网站，将采用</a:t>
              </a:r>
              <a:r>
                <a:rPr lang="en-US" altLang="zh-CN" sz="1600" dirty="0"/>
                <a:t>PHP</a:t>
              </a:r>
              <a:r>
                <a:rPr lang="zh-CN" altLang="zh-CN" sz="1600" dirty="0"/>
                <a:t>编写，配置阿里云服务器，数据库采用</a:t>
              </a:r>
              <a:r>
                <a:rPr lang="en-US" altLang="zh-CN" sz="1600" dirty="0"/>
                <a:t>MySQL</a:t>
              </a:r>
              <a:r>
                <a:rPr lang="zh-CN" altLang="zh-CN" sz="1600" dirty="0"/>
                <a:t>。</a:t>
              </a:r>
              <a:endParaRPr lang="en-US" altLang="zh-CN" sz="1600" dirty="0"/>
            </a:p>
          </p:txBody>
        </p:sp>
      </p:grpSp>
      <p:grpSp>
        <p:nvGrpSpPr>
          <p:cNvPr id="61" name="组合 60"/>
          <p:cNvGrpSpPr/>
          <p:nvPr/>
        </p:nvGrpSpPr>
        <p:grpSpPr>
          <a:xfrm>
            <a:off x="2573213" y="3328870"/>
            <a:ext cx="5760082" cy="3002129"/>
            <a:chOff x="753550" y="1192837"/>
            <a:chExt cx="2264145" cy="2251597"/>
          </a:xfrm>
        </p:grpSpPr>
        <p:grpSp>
          <p:nvGrpSpPr>
            <p:cNvPr id="62" name="组合 61"/>
            <p:cNvGrpSpPr/>
            <p:nvPr/>
          </p:nvGrpSpPr>
          <p:grpSpPr>
            <a:xfrm>
              <a:off x="775108" y="1192837"/>
              <a:ext cx="883809" cy="396000"/>
              <a:chOff x="2342702" y="1293023"/>
              <a:chExt cx="883809" cy="396000"/>
            </a:xfrm>
          </p:grpSpPr>
          <p:sp>
            <p:nvSpPr>
              <p:cNvPr id="64" name="矩形 63"/>
              <p:cNvSpPr/>
              <p:nvPr/>
            </p:nvSpPr>
            <p:spPr>
              <a:xfrm>
                <a:off x="2342702" y="1293023"/>
                <a:ext cx="883809" cy="39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kern="0">
                  <a:solidFill>
                    <a:sysClr val="windowText" lastClr="000000"/>
                  </a:solidFill>
                </a:endParaRPr>
              </a:p>
            </p:txBody>
          </p:sp>
          <p:sp>
            <p:nvSpPr>
              <p:cNvPr id="65" name="TextBox 64"/>
              <p:cNvSpPr txBox="1"/>
              <p:nvPr/>
            </p:nvSpPr>
            <p:spPr>
              <a:xfrm>
                <a:off x="2478144" y="1340981"/>
                <a:ext cx="624044" cy="346249"/>
              </a:xfrm>
              <a:prstGeom prst="rect">
                <a:avLst/>
              </a:prstGeom>
              <a:noFill/>
            </p:spPr>
            <p:txBody>
              <a:bodyPr wrap="square" rtlCol="0">
                <a:spAutoFit/>
              </a:bodyPr>
              <a:lstStyle/>
              <a:p>
                <a:pPr defTabSz="1219170"/>
                <a:r>
                  <a:rPr lang="zh-CN" altLang="zh-CN" sz="2400" kern="0" dirty="0">
                    <a:solidFill>
                      <a:schemeClr val="bg1"/>
                    </a:solidFill>
                    <a:latin typeface="+mn-ea"/>
                    <a:cs typeface="Arial" pitchFamily="34" charset="0"/>
                  </a:rPr>
                  <a:t>文件</a:t>
                </a:r>
                <a:endParaRPr lang="zh-CN" altLang="en-US" sz="2000" kern="0" dirty="0">
                  <a:solidFill>
                    <a:schemeClr val="bg1"/>
                  </a:solidFill>
                  <a:latin typeface="+mn-ea"/>
                  <a:cs typeface="Arial" pitchFamily="34" charset="0"/>
                </a:endParaRPr>
              </a:p>
            </p:txBody>
          </p:sp>
        </p:grpSp>
        <p:sp>
          <p:nvSpPr>
            <p:cNvPr id="63" name="TextBox 62"/>
            <p:cNvSpPr txBox="1"/>
            <p:nvPr/>
          </p:nvSpPr>
          <p:spPr>
            <a:xfrm>
              <a:off x="753550" y="1634467"/>
              <a:ext cx="2264145" cy="1809967"/>
            </a:xfrm>
            <a:prstGeom prst="rect">
              <a:avLst/>
            </a:prstGeom>
            <a:noFill/>
          </p:spPr>
          <p:txBody>
            <a:bodyPr wrap="square" rtlCol="0">
              <a:spAutoFit/>
            </a:bodyPr>
            <a:lstStyle>
              <a:defPPr>
                <a:defRPr lang="zh-CN"/>
              </a:defPPr>
              <a:lvl1pPr algn="ctr">
                <a:lnSpc>
                  <a:spcPts val="2300"/>
                </a:lnSpc>
                <a:defRPr sz="1200"/>
              </a:lvl1pPr>
            </a:lstStyle>
            <a:p>
              <a:pPr algn="l"/>
              <a:r>
                <a:rPr lang="zh-CN" altLang="zh-CN" sz="1600" b="1" dirty="0"/>
                <a:t>网站地址文件</a:t>
              </a:r>
              <a:r>
                <a:rPr lang="zh-CN" altLang="zh-CN" sz="1600" dirty="0"/>
                <a:t>：将网站名称，网站域名的信息写在记事本上，以</a:t>
              </a:r>
              <a:r>
                <a:rPr lang="en-US" altLang="zh-CN" sz="1600" dirty="0"/>
                <a:t>Word</a:t>
              </a:r>
              <a:r>
                <a:rPr lang="zh-CN" altLang="zh-CN" sz="1600" dirty="0"/>
                <a:t>文档格式文件转交给用户。</a:t>
              </a:r>
            </a:p>
            <a:p>
              <a:pPr algn="l"/>
              <a:r>
                <a:rPr lang="zh-CN" altLang="zh-CN" sz="1600" b="1" dirty="0"/>
                <a:t>网站介绍文件：</a:t>
              </a:r>
              <a:r>
                <a:rPr lang="zh-CN" altLang="zh-CN" sz="1600" dirty="0"/>
                <a:t>将网站提供的服务与功能，使用方法等信息写在记事本上，以</a:t>
              </a:r>
              <a:r>
                <a:rPr lang="en-US" altLang="zh-CN" sz="1600" dirty="0"/>
                <a:t>Word</a:t>
              </a:r>
              <a:r>
                <a:rPr lang="zh-CN" altLang="zh-CN" sz="1600" dirty="0"/>
                <a:t>文档格式文件转交给用户。</a:t>
              </a:r>
            </a:p>
            <a:p>
              <a:pPr algn="l"/>
              <a:r>
                <a:rPr lang="zh-CN" altLang="zh-CN" sz="1600" b="1" dirty="0"/>
                <a:t>网站注意事项文件：</a:t>
              </a:r>
              <a:r>
                <a:rPr lang="zh-CN" altLang="zh-CN" sz="1600" dirty="0"/>
                <a:t>对网站登陆时可能发生的问题总结归纳，并给出解决方案，比如网站登录延时等。将这些内容写在记事本上，以</a:t>
              </a:r>
              <a:r>
                <a:rPr lang="en-US" altLang="zh-CN" sz="1600" dirty="0"/>
                <a:t>Word</a:t>
              </a:r>
              <a:r>
                <a:rPr lang="zh-CN" altLang="zh-CN" sz="1600" dirty="0"/>
                <a:t>文档格式文件转交给用户。</a:t>
              </a:r>
            </a:p>
            <a:p>
              <a:r>
                <a:rPr lang="en-US" altLang="zh-CN" dirty="0"/>
                <a:t> </a:t>
              </a:r>
              <a:endParaRPr lang="zh-CN" altLang="zh-CN" dirty="0"/>
            </a:p>
          </p:txBody>
        </p:sp>
      </p:grpSp>
      <p:sp>
        <p:nvSpPr>
          <p:cNvPr id="79" name="矩形 78"/>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81" name="文本框 80"/>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程序与文件</a:t>
            </a:r>
          </a:p>
        </p:txBody>
      </p:sp>
      <p:grpSp>
        <p:nvGrpSpPr>
          <p:cNvPr id="82" name="组合 81"/>
          <p:cNvGrpSpPr/>
          <p:nvPr/>
        </p:nvGrpSpPr>
        <p:grpSpPr>
          <a:xfrm rot="17100000">
            <a:off x="175953" y="261388"/>
            <a:ext cx="481872" cy="469661"/>
            <a:chOff x="1032060" y="5022216"/>
            <a:chExt cx="753746" cy="734645"/>
          </a:xfrm>
        </p:grpSpPr>
        <p:sp>
          <p:nvSpPr>
            <p:cNvPr id="83" name="等腰三角形 8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等腰三角形 8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任意多边形 74"/>
          <p:cNvSpPr/>
          <p:nvPr/>
        </p:nvSpPr>
        <p:spPr>
          <a:xfrm>
            <a:off x="8844807" y="0"/>
            <a:ext cx="3237740" cy="6882408"/>
          </a:xfrm>
          <a:custGeom>
            <a:avLst/>
            <a:gdLst>
              <a:gd name="connsiteX0" fmla="*/ 513267 w 2428305"/>
              <a:gd name="connsiteY0" fmla="*/ 0 h 5161806"/>
              <a:gd name="connsiteX1" fmla="*/ 683837 w 2428305"/>
              <a:gd name="connsiteY1" fmla="*/ 0 h 5161806"/>
              <a:gd name="connsiteX2" fmla="*/ 631377 w 2428305"/>
              <a:gd name="connsiteY2" fmla="*/ 84528 h 5161806"/>
              <a:gd name="connsiteX3" fmla="*/ 169936 w 2428305"/>
              <a:gd name="connsiteY3" fmla="*/ 1863735 h 5161806"/>
              <a:gd name="connsiteX4" fmla="*/ 2159444 w 2428305"/>
              <a:gd name="connsiteY4" fmla="*/ 5057110 h 5161806"/>
              <a:gd name="connsiteX5" fmla="*/ 2428305 w 2428305"/>
              <a:gd name="connsiteY5" fmla="*/ 5161806 h 5161806"/>
              <a:gd name="connsiteX6" fmla="*/ 2187906 w 2428305"/>
              <a:gd name="connsiteY6" fmla="*/ 5161806 h 5161806"/>
              <a:gd name="connsiteX7" fmla="*/ 1962208 w 2428305"/>
              <a:gd name="connsiteY7" fmla="*/ 5072695 h 5161806"/>
              <a:gd name="connsiteX8" fmla="*/ 0 w 2428305"/>
              <a:gd name="connsiteY8" fmla="*/ 1879320 h 5161806"/>
              <a:gd name="connsiteX9" fmla="*/ 364893 w 2428305"/>
              <a:gd name="connsiteY9" fmla="*/ 273595 h 516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8305" h="5161806">
                <a:moveTo>
                  <a:pt x="513267" y="0"/>
                </a:moveTo>
                <a:lnTo>
                  <a:pt x="683837" y="0"/>
                </a:lnTo>
                <a:lnTo>
                  <a:pt x="631377" y="84528"/>
                </a:lnTo>
                <a:cubicBezTo>
                  <a:pt x="338374" y="604622"/>
                  <a:pt x="169936" y="1213251"/>
                  <a:pt x="169936" y="1863735"/>
                </a:cubicBezTo>
                <a:cubicBezTo>
                  <a:pt x="169936" y="3299287"/>
                  <a:pt x="990294" y="4530984"/>
                  <a:pt x="2159444" y="5057110"/>
                </a:cubicBezTo>
                <a:lnTo>
                  <a:pt x="2428305" y="5161806"/>
                </a:lnTo>
                <a:lnTo>
                  <a:pt x="2187906" y="5161806"/>
                </a:lnTo>
                <a:lnTo>
                  <a:pt x="1962208" y="5072695"/>
                </a:lnTo>
                <a:cubicBezTo>
                  <a:pt x="809101" y="4546569"/>
                  <a:pt x="0" y="3314872"/>
                  <a:pt x="0" y="1879320"/>
                </a:cubicBezTo>
                <a:cubicBezTo>
                  <a:pt x="0" y="1299866"/>
                  <a:pt x="131827" y="753625"/>
                  <a:pt x="364893" y="273595"/>
                </a:cubicBezTo>
                <a:close/>
              </a:path>
            </a:pathLst>
          </a:custGeom>
          <a:solidFill>
            <a:srgbClr val="54545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endParaRPr lang="zh-CN" altLang="en-US" sz="2400" kern="0">
              <a:solidFill>
                <a:sysClr val="windowText" lastClr="000000"/>
              </a:solidFill>
            </a:endParaRPr>
          </a:p>
        </p:txBody>
      </p:sp>
    </p:spTree>
    <p:extLst>
      <p:ext uri="{BB962C8B-B14F-4D97-AF65-F5344CB8AC3E}">
        <p14:creationId xmlns:p14="http://schemas.microsoft.com/office/powerpoint/2010/main" val="40412821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 calcmode="lin" valueType="num">
                                      <p:cBhvr>
                                        <p:cTn id="9" dur="500" fill="hold"/>
                                        <p:tgtEl>
                                          <p:spTgt spid="82"/>
                                        </p:tgtEl>
                                        <p:attrNameLst>
                                          <p:attrName>style.rotation</p:attrName>
                                        </p:attrNameLst>
                                      </p:cBhvr>
                                      <p:tavLst>
                                        <p:tav tm="0">
                                          <p:val>
                                            <p:fltVal val="360"/>
                                          </p:val>
                                        </p:tav>
                                        <p:tav tm="100000">
                                          <p:val>
                                            <p:fltVal val="0"/>
                                          </p:val>
                                        </p:tav>
                                      </p:tavLst>
                                    </p:anim>
                                    <p:animEffect transition="in" filter="fade">
                                      <p:cBhvr>
                                        <p:cTn id="10" dur="500"/>
                                        <p:tgtEl>
                                          <p:spTgt spid="8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750"/>
                                        <p:tgtEl>
                                          <p:spTgt spid="54"/>
                                        </p:tgtEl>
                                      </p:cBhvr>
                                    </p:animEffect>
                                    <p:anim calcmode="lin" valueType="num">
                                      <p:cBhvr>
                                        <p:cTn id="19" dur="750" fill="hold"/>
                                        <p:tgtEl>
                                          <p:spTgt spid="54"/>
                                        </p:tgtEl>
                                        <p:attrNameLst>
                                          <p:attrName>ppt_x</p:attrName>
                                        </p:attrNameLst>
                                      </p:cBhvr>
                                      <p:tavLst>
                                        <p:tav tm="0">
                                          <p:val>
                                            <p:strVal val="#ppt_x"/>
                                          </p:val>
                                        </p:tav>
                                        <p:tav tm="100000">
                                          <p:val>
                                            <p:strVal val="#ppt_x"/>
                                          </p:val>
                                        </p:tav>
                                      </p:tavLst>
                                    </p:anim>
                                    <p:anim calcmode="lin" valueType="num">
                                      <p:cBhvr>
                                        <p:cTn id="20" dur="750" fill="hold"/>
                                        <p:tgtEl>
                                          <p:spTgt spid="54"/>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10" presetClass="entr" presetSubtype="0"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2250"/>
                            </p:stCondLst>
                            <p:childTnLst>
                              <p:par>
                                <p:cTn id="26" presetID="42" presetClass="entr" presetSubtype="0" fill="hold"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750"/>
                                        <p:tgtEl>
                                          <p:spTgt spid="61"/>
                                        </p:tgtEl>
                                      </p:cBhvr>
                                    </p:animEffect>
                                    <p:anim calcmode="lin" valueType="num">
                                      <p:cBhvr>
                                        <p:cTn id="29" dur="750" fill="hold"/>
                                        <p:tgtEl>
                                          <p:spTgt spid="61"/>
                                        </p:tgtEl>
                                        <p:attrNameLst>
                                          <p:attrName>ppt_x</p:attrName>
                                        </p:attrNameLst>
                                      </p:cBhvr>
                                      <p:tavLst>
                                        <p:tav tm="0">
                                          <p:val>
                                            <p:strVal val="#ppt_x"/>
                                          </p:val>
                                        </p:tav>
                                        <p:tav tm="100000">
                                          <p:val>
                                            <p:strVal val="#ppt_x"/>
                                          </p:val>
                                        </p:tav>
                                      </p:tavLst>
                                    </p:anim>
                                    <p:anim calcmode="lin" valueType="num">
                                      <p:cBhvr>
                                        <p:cTn id="30" dur="7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35" name="文本框 34"/>
          <p:cNvSpPr txBox="1"/>
          <p:nvPr/>
        </p:nvSpPr>
        <p:spPr>
          <a:xfrm>
            <a:off x="1753608" y="241629"/>
            <a:ext cx="4785177"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服务</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a:extLst>
              <a:ext uri="{FF2B5EF4-FFF2-40B4-BE49-F238E27FC236}">
                <a16:creationId xmlns:a16="http://schemas.microsoft.com/office/drawing/2014/main" id="{02DC78E6-42BC-4221-A0BB-EB8CF21FE5E1}"/>
              </a:ext>
            </a:extLst>
          </p:cNvPr>
          <p:cNvSpPr txBox="1"/>
          <p:nvPr/>
        </p:nvSpPr>
        <p:spPr>
          <a:xfrm>
            <a:off x="1496719" y="3235357"/>
            <a:ext cx="9466654" cy="387286"/>
          </a:xfrm>
          <a:prstGeom prst="rect">
            <a:avLst/>
          </a:prstGeom>
          <a:noFill/>
        </p:spPr>
        <p:txBody>
          <a:bodyPr wrap="square" rtlCol="0">
            <a:spAutoFit/>
          </a:bodyPr>
          <a:lstStyle>
            <a:defPPr>
              <a:defRPr lang="zh-CN"/>
            </a:defPPr>
            <a:lvl1pPr>
              <a:lnSpc>
                <a:spcPts val="2300"/>
              </a:lnSpc>
              <a:defRPr sz="1200"/>
            </a:lvl1pPr>
          </a:lstStyle>
          <a:p>
            <a:pPr algn="ctr"/>
            <a:r>
              <a:rPr lang="zh-CN" altLang="en-US" sz="2000" dirty="0"/>
              <a:t>游客可以浏览本网站，查看各书籍的评价，作者主页，但是不可以发表评价和打分。</a:t>
            </a:r>
            <a:endParaRPr lang="en-US" altLang="zh-CN" sz="2000" dirty="0"/>
          </a:p>
        </p:txBody>
      </p:sp>
      <p:sp>
        <p:nvSpPr>
          <p:cNvPr id="6" name="文本框 5">
            <a:extLst>
              <a:ext uri="{FF2B5EF4-FFF2-40B4-BE49-F238E27FC236}">
                <a16:creationId xmlns:a16="http://schemas.microsoft.com/office/drawing/2014/main" id="{0323D429-3FDC-44E9-B67A-F20E4A36CF19}"/>
              </a:ext>
            </a:extLst>
          </p:cNvPr>
          <p:cNvSpPr txBox="1"/>
          <p:nvPr/>
        </p:nvSpPr>
        <p:spPr>
          <a:xfrm>
            <a:off x="1260834" y="1538437"/>
            <a:ext cx="2954655" cy="461665"/>
          </a:xfrm>
          <a:prstGeom prst="rect">
            <a:avLst/>
          </a:prstGeom>
          <a:noFill/>
        </p:spPr>
        <p:txBody>
          <a:bodyPr wrap="none" rtlCol="0">
            <a:spAutoFit/>
          </a:bodyPr>
          <a:lstStyle/>
          <a:p>
            <a:r>
              <a:rPr lang="zh-CN" altLang="en-US" sz="2400" dirty="0"/>
              <a:t>游客身份下的功能：</a:t>
            </a:r>
          </a:p>
        </p:txBody>
      </p:sp>
    </p:spTree>
    <p:extLst>
      <p:ext uri="{BB962C8B-B14F-4D97-AF65-F5344CB8AC3E}">
        <p14:creationId xmlns:p14="http://schemas.microsoft.com/office/powerpoint/2010/main" val="359687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35" name="文本框 34"/>
          <p:cNvSpPr txBox="1"/>
          <p:nvPr/>
        </p:nvSpPr>
        <p:spPr>
          <a:xfrm>
            <a:off x="1753608" y="241629"/>
            <a:ext cx="4785177"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服务</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id="{F8094695-37F5-4ED7-ADBD-283A6532EA22}"/>
              </a:ext>
            </a:extLst>
          </p:cNvPr>
          <p:cNvSpPr txBox="1"/>
          <p:nvPr/>
        </p:nvSpPr>
        <p:spPr>
          <a:xfrm>
            <a:off x="3946626" y="270280"/>
            <a:ext cx="7366119" cy="6832640"/>
          </a:xfrm>
          <a:prstGeom prst="rect">
            <a:avLst/>
          </a:prstGeom>
          <a:noFill/>
        </p:spPr>
        <p:txBody>
          <a:bodyPr wrap="none" rtlCol="0">
            <a:spAutoFit/>
          </a:bodyPr>
          <a:lstStyle/>
          <a:p>
            <a:r>
              <a:rPr lang="zh-CN" altLang="en-US" sz="2000" dirty="0"/>
              <a:t>用户注册：用户填写相关信息注册称为本网站的用户。</a:t>
            </a:r>
            <a:endParaRPr lang="en-US" altLang="zh-CN" sz="2000" dirty="0"/>
          </a:p>
          <a:p>
            <a:endParaRPr lang="zh-CN" altLang="en-US" sz="2000" dirty="0"/>
          </a:p>
          <a:p>
            <a:r>
              <a:rPr lang="zh-CN" altLang="en-US" sz="2000" dirty="0"/>
              <a:t>用户登陆：用户使用账号密码登陆网站。</a:t>
            </a:r>
            <a:endParaRPr lang="en-US" altLang="zh-CN" sz="2000" dirty="0"/>
          </a:p>
          <a:p>
            <a:endParaRPr lang="zh-CN" altLang="en-US" sz="2000" dirty="0"/>
          </a:p>
          <a:p>
            <a:r>
              <a:rPr lang="zh-CN" altLang="en-US" sz="2000" dirty="0"/>
              <a:t>书评发表：用户可以在相应的书籍页中给书籍打分和发表评价。</a:t>
            </a:r>
            <a:endParaRPr lang="en-US" altLang="zh-CN" sz="2000" dirty="0"/>
          </a:p>
          <a:p>
            <a:endParaRPr lang="zh-CN" altLang="en-US" sz="2000" dirty="0"/>
          </a:p>
          <a:p>
            <a:r>
              <a:rPr lang="zh-CN" altLang="en-US" sz="2000" dirty="0"/>
              <a:t>查看书评：用户可以浏览网站中书籍的评价。</a:t>
            </a:r>
            <a:endParaRPr lang="en-US" altLang="zh-CN" sz="2000" dirty="0"/>
          </a:p>
          <a:p>
            <a:endParaRPr lang="zh-CN" altLang="en-US" sz="2000" dirty="0"/>
          </a:p>
          <a:p>
            <a:r>
              <a:rPr lang="zh-CN" altLang="en-US" sz="2000" dirty="0"/>
              <a:t>修改个人信息：用户可以修改个人信息。</a:t>
            </a:r>
            <a:endParaRPr lang="en-US" altLang="zh-CN" sz="2000" dirty="0"/>
          </a:p>
          <a:p>
            <a:endParaRPr lang="zh-CN" altLang="en-US" sz="2000" dirty="0"/>
          </a:p>
          <a:p>
            <a:r>
              <a:rPr lang="zh-CN" altLang="en-US" sz="2000" dirty="0"/>
              <a:t>书籍搜索：用户可以搜索感兴趣的书籍查看。</a:t>
            </a:r>
            <a:endParaRPr lang="en-US" altLang="zh-CN" sz="2000" dirty="0"/>
          </a:p>
          <a:p>
            <a:endParaRPr lang="zh-CN" altLang="en-US" sz="2000" dirty="0"/>
          </a:p>
          <a:p>
            <a:r>
              <a:rPr lang="zh-CN" altLang="en-US" sz="2000" dirty="0"/>
              <a:t>评价删除：用户可以删除自己发表的评价。</a:t>
            </a:r>
            <a:endParaRPr lang="en-US" altLang="zh-CN" sz="2000" dirty="0"/>
          </a:p>
          <a:p>
            <a:endParaRPr lang="zh-CN" altLang="en-US" sz="2000" dirty="0"/>
          </a:p>
          <a:p>
            <a:r>
              <a:rPr lang="zh-CN" altLang="en-US" sz="2000" dirty="0">
                <a:solidFill>
                  <a:srgbClr val="FF0000"/>
                </a:solidFill>
              </a:rPr>
              <a:t>上传书籍信息：用户可申请添加自己想分享的书籍。</a:t>
            </a:r>
            <a:endParaRPr lang="en-US" altLang="zh-CN" sz="2000" dirty="0">
              <a:solidFill>
                <a:srgbClr val="FF0000"/>
              </a:solidFill>
            </a:endParaRPr>
          </a:p>
          <a:p>
            <a:endParaRPr lang="zh-CN" altLang="en-US" sz="2000" dirty="0"/>
          </a:p>
          <a:p>
            <a:r>
              <a:rPr lang="zh-CN" altLang="en-US" sz="2000" dirty="0">
                <a:solidFill>
                  <a:srgbClr val="FF0000"/>
                </a:solidFill>
              </a:rPr>
              <a:t>意见反馈：如果搜索不到自己感兴趣的书籍，可进行反馈。</a:t>
            </a:r>
            <a:endParaRPr lang="en-US" altLang="zh-CN" sz="2000" dirty="0">
              <a:solidFill>
                <a:srgbClr val="FF0000"/>
              </a:solidFill>
            </a:endParaRPr>
          </a:p>
          <a:p>
            <a:endParaRPr lang="zh-CN" altLang="en-US" sz="2000" dirty="0"/>
          </a:p>
          <a:p>
            <a:r>
              <a:rPr lang="zh-CN" altLang="en-US" sz="2000" dirty="0">
                <a:solidFill>
                  <a:srgbClr val="FF0000"/>
                </a:solidFill>
              </a:rPr>
              <a:t>添加标签：添加自己喜爱的作者和喜爱的类型书籍。</a:t>
            </a:r>
            <a:endParaRPr lang="en-US" altLang="zh-CN" sz="2000" dirty="0">
              <a:solidFill>
                <a:srgbClr val="FF0000"/>
              </a:solidFill>
            </a:endParaRPr>
          </a:p>
          <a:p>
            <a:endParaRPr lang="zh-CN" altLang="en-US" sz="2000" dirty="0"/>
          </a:p>
          <a:p>
            <a:r>
              <a:rPr lang="zh-CN" altLang="en-US" sz="2000" dirty="0">
                <a:solidFill>
                  <a:srgbClr val="FF0000"/>
                </a:solidFill>
              </a:rPr>
              <a:t>点赞：为他人书评点赞。</a:t>
            </a:r>
          </a:p>
          <a:p>
            <a:endParaRPr lang="zh-CN" altLang="en-US" dirty="0"/>
          </a:p>
        </p:txBody>
      </p:sp>
      <p:sp>
        <p:nvSpPr>
          <p:cNvPr id="21" name="矩形 20">
            <a:extLst>
              <a:ext uri="{FF2B5EF4-FFF2-40B4-BE49-F238E27FC236}">
                <a16:creationId xmlns:a16="http://schemas.microsoft.com/office/drawing/2014/main" id="{F7E3FBCE-77B9-45B8-996B-C5DEACBBE965}"/>
              </a:ext>
            </a:extLst>
          </p:cNvPr>
          <p:cNvSpPr/>
          <p:nvPr/>
        </p:nvSpPr>
        <p:spPr>
          <a:xfrm>
            <a:off x="991971" y="2977989"/>
            <a:ext cx="2954655" cy="461665"/>
          </a:xfrm>
          <a:prstGeom prst="rect">
            <a:avLst/>
          </a:prstGeom>
        </p:spPr>
        <p:txBody>
          <a:bodyPr wrap="none">
            <a:spAutoFit/>
          </a:bodyPr>
          <a:lstStyle/>
          <a:p>
            <a:r>
              <a:rPr lang="zh-CN" altLang="zh-CN" sz="2400" dirty="0"/>
              <a:t>用户身份下的功能：</a:t>
            </a:r>
            <a:endParaRPr lang="zh-CN" altLang="en-US" sz="2400" dirty="0"/>
          </a:p>
        </p:txBody>
      </p:sp>
    </p:spTree>
    <p:extLst>
      <p:ext uri="{BB962C8B-B14F-4D97-AF65-F5344CB8AC3E}">
        <p14:creationId xmlns:p14="http://schemas.microsoft.com/office/powerpoint/2010/main" val="387858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35" name="文本框 34"/>
          <p:cNvSpPr txBox="1"/>
          <p:nvPr/>
        </p:nvSpPr>
        <p:spPr>
          <a:xfrm>
            <a:off x="1753608" y="241629"/>
            <a:ext cx="4785177"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服务</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a:extLst>
              <a:ext uri="{FF2B5EF4-FFF2-40B4-BE49-F238E27FC236}">
                <a16:creationId xmlns:a16="http://schemas.microsoft.com/office/drawing/2014/main" id="{B2818CF4-F8C7-4D0F-8F9E-A745BFF4C772}"/>
              </a:ext>
            </a:extLst>
          </p:cNvPr>
          <p:cNvSpPr/>
          <p:nvPr/>
        </p:nvSpPr>
        <p:spPr>
          <a:xfrm>
            <a:off x="4035462" y="777548"/>
            <a:ext cx="7840639" cy="5909310"/>
          </a:xfrm>
          <a:prstGeom prst="rect">
            <a:avLst/>
          </a:prstGeom>
        </p:spPr>
        <p:txBody>
          <a:bodyPr wrap="square">
            <a:spAutoFit/>
          </a:bodyPr>
          <a:lstStyle/>
          <a:p>
            <a:r>
              <a:rPr lang="zh-CN" altLang="zh-CN" dirty="0"/>
              <a:t>删除用户：管理员可以对网站中的用户进行删除操作。</a:t>
            </a:r>
            <a:endParaRPr lang="en-US" altLang="zh-CN" dirty="0"/>
          </a:p>
          <a:p>
            <a:endParaRPr lang="zh-CN" altLang="zh-CN" dirty="0"/>
          </a:p>
          <a:p>
            <a:r>
              <a:rPr lang="zh-CN" altLang="zh-CN" dirty="0"/>
              <a:t>修改用户：管理员可以对网站中的用户进行修改信息的操作。</a:t>
            </a:r>
            <a:endParaRPr lang="en-US" altLang="zh-CN" dirty="0"/>
          </a:p>
          <a:p>
            <a:endParaRPr lang="zh-CN" altLang="zh-CN" dirty="0"/>
          </a:p>
          <a:p>
            <a:r>
              <a:rPr lang="zh-CN" altLang="zh-CN" dirty="0"/>
              <a:t>查询用户：管理员可以对网站中的用户进行查询信息的操作。</a:t>
            </a:r>
            <a:endParaRPr lang="en-US" altLang="zh-CN" dirty="0"/>
          </a:p>
          <a:p>
            <a:endParaRPr lang="zh-CN" altLang="zh-CN" dirty="0"/>
          </a:p>
          <a:p>
            <a:r>
              <a:rPr lang="zh-CN" altLang="zh-CN" dirty="0"/>
              <a:t>增加用户：管理员可以对网站中的用户增加新用户。</a:t>
            </a:r>
            <a:endParaRPr lang="en-US" altLang="zh-CN" dirty="0"/>
          </a:p>
          <a:p>
            <a:endParaRPr lang="zh-CN" altLang="zh-CN" dirty="0"/>
          </a:p>
          <a:p>
            <a:r>
              <a:rPr lang="zh-CN" altLang="zh-CN" dirty="0"/>
              <a:t>删除评价：管理员可以对网站中不恰当的评价或恶意评价进行删除。</a:t>
            </a:r>
            <a:endParaRPr lang="en-US" altLang="zh-CN" dirty="0"/>
          </a:p>
          <a:p>
            <a:endParaRPr lang="zh-CN" altLang="zh-CN" dirty="0"/>
          </a:p>
          <a:p>
            <a:r>
              <a:rPr lang="zh-CN" altLang="zh-CN" dirty="0"/>
              <a:t>置顶书评：管理员可以对某书籍页中有见解，独特的评价进行置顶。</a:t>
            </a:r>
            <a:endParaRPr lang="en-US" altLang="zh-CN" dirty="0"/>
          </a:p>
          <a:p>
            <a:endParaRPr lang="en-US" altLang="zh-CN" dirty="0"/>
          </a:p>
          <a:p>
            <a:r>
              <a:rPr lang="zh-CN" altLang="zh-CN" dirty="0"/>
              <a:t>添加书籍：向系统增加书籍信息，简介等。</a:t>
            </a:r>
            <a:endParaRPr lang="en-US" altLang="zh-CN" dirty="0"/>
          </a:p>
          <a:p>
            <a:endParaRPr lang="zh-CN" altLang="zh-CN" dirty="0"/>
          </a:p>
          <a:p>
            <a:r>
              <a:rPr lang="zh-CN" altLang="zh-CN" dirty="0"/>
              <a:t>修改书籍信息：添加书籍标签类型</a:t>
            </a:r>
            <a:endParaRPr lang="en-US" altLang="zh-CN" dirty="0"/>
          </a:p>
          <a:p>
            <a:endParaRPr lang="en-US" altLang="zh-CN" dirty="0"/>
          </a:p>
          <a:p>
            <a:r>
              <a:rPr lang="zh-CN" altLang="en-US" dirty="0">
                <a:solidFill>
                  <a:srgbClr val="FF0000"/>
                </a:solidFill>
              </a:rPr>
              <a:t>书评加精：对好的书评加精。</a:t>
            </a:r>
            <a:endParaRPr lang="en-US" altLang="zh-CN" dirty="0">
              <a:solidFill>
                <a:srgbClr val="FF0000"/>
              </a:solidFill>
            </a:endParaRPr>
          </a:p>
          <a:p>
            <a:endParaRPr lang="zh-CN" altLang="zh-CN" dirty="0"/>
          </a:p>
          <a:p>
            <a:r>
              <a:rPr lang="zh-CN" altLang="zh-CN" dirty="0">
                <a:solidFill>
                  <a:srgbClr val="FF0000"/>
                </a:solidFill>
              </a:rPr>
              <a:t>修改作家信息：修改作家的信息</a:t>
            </a:r>
            <a:endParaRPr lang="en-US" altLang="zh-CN" dirty="0">
              <a:solidFill>
                <a:srgbClr val="FF0000"/>
              </a:solidFill>
            </a:endParaRPr>
          </a:p>
          <a:p>
            <a:endParaRPr lang="zh-CN" altLang="zh-CN" dirty="0"/>
          </a:p>
          <a:p>
            <a:r>
              <a:rPr lang="zh-CN" altLang="zh-CN" dirty="0">
                <a:solidFill>
                  <a:srgbClr val="FF0000"/>
                </a:solidFill>
              </a:rPr>
              <a:t>审核申请：对用户的反馈和申请作出审核</a:t>
            </a:r>
          </a:p>
        </p:txBody>
      </p:sp>
      <p:sp>
        <p:nvSpPr>
          <p:cNvPr id="39" name="矩形 38">
            <a:extLst>
              <a:ext uri="{FF2B5EF4-FFF2-40B4-BE49-F238E27FC236}">
                <a16:creationId xmlns:a16="http://schemas.microsoft.com/office/drawing/2014/main" id="{1EA5B80F-854B-4A46-ACA7-A87945DD3961}"/>
              </a:ext>
            </a:extLst>
          </p:cNvPr>
          <p:cNvSpPr/>
          <p:nvPr/>
        </p:nvSpPr>
        <p:spPr>
          <a:xfrm>
            <a:off x="773030" y="2967335"/>
            <a:ext cx="3262432" cy="461665"/>
          </a:xfrm>
          <a:prstGeom prst="rect">
            <a:avLst/>
          </a:prstGeom>
        </p:spPr>
        <p:txBody>
          <a:bodyPr wrap="none">
            <a:spAutoFit/>
          </a:bodyPr>
          <a:lstStyle/>
          <a:p>
            <a:r>
              <a:rPr lang="zh-CN" altLang="en-US" sz="2400" dirty="0"/>
              <a:t>管理员</a:t>
            </a:r>
            <a:r>
              <a:rPr lang="zh-CN" altLang="zh-CN" sz="2400" dirty="0"/>
              <a:t>身份下的功能：</a:t>
            </a:r>
            <a:endParaRPr lang="zh-CN" altLang="en-US" sz="2400" dirty="0"/>
          </a:p>
        </p:txBody>
      </p:sp>
      <p:sp>
        <p:nvSpPr>
          <p:cNvPr id="2" name="文本框 1">
            <a:extLst>
              <a:ext uri="{FF2B5EF4-FFF2-40B4-BE49-F238E27FC236}">
                <a16:creationId xmlns:a16="http://schemas.microsoft.com/office/drawing/2014/main" id="{09D9717C-1671-4102-9438-154F6FA725E3}"/>
              </a:ext>
            </a:extLst>
          </p:cNvPr>
          <p:cNvSpPr txBox="1"/>
          <p:nvPr/>
        </p:nvSpPr>
        <p:spPr>
          <a:xfrm>
            <a:off x="9898144" y="6165130"/>
            <a:ext cx="1348033" cy="369332"/>
          </a:xfrm>
          <a:prstGeom prst="rect">
            <a:avLst/>
          </a:prstGeom>
          <a:noFill/>
        </p:spPr>
        <p:txBody>
          <a:bodyPr wrap="square" rtlCol="0">
            <a:spAutoFit/>
          </a:bodyPr>
          <a:lstStyle/>
          <a:p>
            <a:r>
              <a:rPr lang="zh-CN" altLang="en-US" dirty="0"/>
              <a:t>注：</a:t>
            </a:r>
            <a:r>
              <a:rPr lang="en-US" altLang="zh-CN" dirty="0"/>
              <a:t>3</a:t>
            </a:r>
            <a:endParaRPr lang="zh-CN" altLang="en-US" dirty="0"/>
          </a:p>
        </p:txBody>
      </p:sp>
    </p:spTree>
    <p:extLst>
      <p:ext uri="{BB962C8B-B14F-4D97-AF65-F5344CB8AC3E}">
        <p14:creationId xmlns:p14="http://schemas.microsoft.com/office/powerpoint/2010/main" val="423966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Rectangle 39">
            <a:extLst>
              <a:ext uri="{FF2B5EF4-FFF2-40B4-BE49-F238E27FC236}">
                <a16:creationId xmlns:a16="http://schemas.microsoft.com/office/drawing/2014/main" id="{71DE3E7E-62F9-461E-87F6-65C918854948}"/>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1" name="图片 20">
            <a:extLst>
              <a:ext uri="{FF2B5EF4-FFF2-40B4-BE49-F238E27FC236}">
                <a16:creationId xmlns:a16="http://schemas.microsoft.com/office/drawing/2014/main" id="{435C2B88-B872-4699-86DC-F4FF0D9FD2FC}"/>
              </a:ext>
            </a:extLst>
          </p:cNvPr>
          <p:cNvPicPr>
            <a:picLocks noChangeAspect="1"/>
          </p:cNvPicPr>
          <p:nvPr/>
        </p:nvPicPr>
        <p:blipFill>
          <a:blip r:embed="rId3"/>
          <a:stretch>
            <a:fillRect/>
          </a:stretch>
        </p:blipFill>
        <p:spPr>
          <a:xfrm>
            <a:off x="2804985" y="174525"/>
            <a:ext cx="7467600" cy="6496050"/>
          </a:xfrm>
          <a:prstGeom prst="rect">
            <a:avLst/>
          </a:prstGeom>
        </p:spPr>
      </p:pic>
      <p:sp>
        <p:nvSpPr>
          <p:cNvPr id="2" name="文本框 1">
            <a:extLst>
              <a:ext uri="{FF2B5EF4-FFF2-40B4-BE49-F238E27FC236}">
                <a16:creationId xmlns:a16="http://schemas.microsoft.com/office/drawing/2014/main" id="{7CBA6F0D-E616-44D9-9D3C-725F1D2DB179}"/>
              </a:ext>
            </a:extLst>
          </p:cNvPr>
          <p:cNvSpPr txBox="1"/>
          <p:nvPr/>
        </p:nvSpPr>
        <p:spPr>
          <a:xfrm>
            <a:off x="395926" y="5854045"/>
            <a:ext cx="1225484" cy="369332"/>
          </a:xfrm>
          <a:prstGeom prst="rect">
            <a:avLst/>
          </a:prstGeom>
          <a:noFill/>
        </p:spPr>
        <p:txBody>
          <a:bodyPr wrap="square" rtlCol="0">
            <a:spAutoFit/>
          </a:bodyPr>
          <a:lstStyle/>
          <a:p>
            <a:r>
              <a:rPr lang="zh-CN" altLang="en-US" dirty="0"/>
              <a:t>注：</a:t>
            </a:r>
            <a:r>
              <a:rPr lang="en-US" altLang="zh-CN" dirty="0"/>
              <a:t>3</a:t>
            </a:r>
            <a:endParaRPr lang="zh-CN" altLang="en-US" dirty="0"/>
          </a:p>
        </p:txBody>
      </p:sp>
    </p:spTree>
    <p:extLst>
      <p:ext uri="{BB962C8B-B14F-4D97-AF65-F5344CB8AC3E}">
        <p14:creationId xmlns:p14="http://schemas.microsoft.com/office/powerpoint/2010/main" val="303070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7169A-EC90-42DD-A516-9BB3377BAF16}"/>
              </a:ext>
            </a:extLst>
          </p:cNvPr>
          <p:cNvSpPr>
            <a:spLocks noGrp="1"/>
          </p:cNvSpPr>
          <p:nvPr>
            <p:ph type="title"/>
          </p:nvPr>
        </p:nvSpPr>
        <p:spPr>
          <a:xfrm>
            <a:off x="838200" y="365125"/>
            <a:ext cx="10515600" cy="568129"/>
          </a:xfrm>
        </p:spPr>
        <p:txBody>
          <a:bodyPr>
            <a:normAutofit fontScale="90000"/>
          </a:bodyPr>
          <a:lstStyle/>
          <a:p>
            <a:r>
              <a:rPr lang="zh-CN" altLang="en-US" dirty="0"/>
              <a:t>关键的技术可行性分析（</a:t>
            </a:r>
            <a:r>
              <a:rPr lang="en-US" altLang="zh-CN" dirty="0"/>
              <a:t>web</a:t>
            </a:r>
            <a:r>
              <a:rPr lang="zh-CN" altLang="en-US" dirty="0"/>
              <a:t>与</a:t>
            </a:r>
            <a:r>
              <a:rPr lang="en-US" altLang="zh-CN" dirty="0"/>
              <a:t>APP</a:t>
            </a:r>
            <a:r>
              <a:rPr lang="zh-CN" altLang="en-US" dirty="0"/>
              <a:t>对比）</a:t>
            </a:r>
          </a:p>
        </p:txBody>
      </p:sp>
      <p:graphicFrame>
        <p:nvGraphicFramePr>
          <p:cNvPr id="4" name="内容占位符 3">
            <a:extLst>
              <a:ext uri="{FF2B5EF4-FFF2-40B4-BE49-F238E27FC236}">
                <a16:creationId xmlns:a16="http://schemas.microsoft.com/office/drawing/2014/main" id="{F813851B-4BEE-435F-B99E-090CB0C4CB29}"/>
              </a:ext>
            </a:extLst>
          </p:cNvPr>
          <p:cNvGraphicFramePr>
            <a:graphicFrameLocks noGrp="1"/>
          </p:cNvGraphicFramePr>
          <p:nvPr>
            <p:ph idx="1"/>
            <p:extLst>
              <p:ext uri="{D42A27DB-BD31-4B8C-83A1-F6EECF244321}">
                <p14:modId xmlns:p14="http://schemas.microsoft.com/office/powerpoint/2010/main" val="4086158572"/>
              </p:ext>
            </p:extLst>
          </p:nvPr>
        </p:nvGraphicFramePr>
        <p:xfrm>
          <a:off x="1263192" y="1312303"/>
          <a:ext cx="9681328" cy="4933340"/>
        </p:xfrm>
        <a:graphic>
          <a:graphicData uri="http://schemas.openxmlformats.org/drawingml/2006/table">
            <a:tbl>
              <a:tblPr firstRow="1" firstCol="1" bandRow="1">
                <a:tableStyleId>{5C22544A-7EE6-4342-B048-85BDC9FD1C3A}</a:tableStyleId>
              </a:tblPr>
              <a:tblGrid>
                <a:gridCol w="1190444">
                  <a:extLst>
                    <a:ext uri="{9D8B030D-6E8A-4147-A177-3AD203B41FA5}">
                      <a16:colId xmlns:a16="http://schemas.microsoft.com/office/drawing/2014/main" val="369843881"/>
                    </a:ext>
                  </a:extLst>
                </a:gridCol>
                <a:gridCol w="4245442">
                  <a:extLst>
                    <a:ext uri="{9D8B030D-6E8A-4147-A177-3AD203B41FA5}">
                      <a16:colId xmlns:a16="http://schemas.microsoft.com/office/drawing/2014/main" val="3619732557"/>
                    </a:ext>
                  </a:extLst>
                </a:gridCol>
                <a:gridCol w="4245442">
                  <a:extLst>
                    <a:ext uri="{9D8B030D-6E8A-4147-A177-3AD203B41FA5}">
                      <a16:colId xmlns:a16="http://schemas.microsoft.com/office/drawing/2014/main" val="2098183982"/>
                    </a:ext>
                  </a:extLst>
                </a:gridCol>
              </a:tblGrid>
              <a:tr h="460999">
                <a:tc>
                  <a:txBody>
                    <a:bodyPr/>
                    <a:lstStyle/>
                    <a:p>
                      <a:pPr indent="266700">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ts val="1800"/>
                        </a:lnSpc>
                      </a:pPr>
                      <a:endParaRPr lang="en-US" sz="1400" dirty="0">
                        <a:effectLst/>
                      </a:endParaRPr>
                    </a:p>
                    <a:p>
                      <a:pPr indent="266700" algn="ctr">
                        <a:lnSpc>
                          <a:spcPts val="1800"/>
                        </a:lnSpc>
                      </a:pPr>
                      <a:r>
                        <a:rPr lang="en-US" sz="1400" dirty="0">
                          <a:effectLst/>
                        </a:rPr>
                        <a:t>Web</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App</a:t>
                      </a:r>
                      <a:r>
                        <a:rPr lang="zh-CN" sz="14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应用</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6992353"/>
                  </a:ext>
                </a:extLst>
              </a:tr>
              <a:tr h="1502833">
                <a:tc>
                  <a:txBody>
                    <a:bodyPr/>
                    <a:lstStyle/>
                    <a:p>
                      <a:pPr algn="ctr">
                        <a:lnSpc>
                          <a:spcPts val="1800"/>
                        </a:lnSpc>
                      </a:pPr>
                      <a:r>
                        <a:rPr lang="zh-CN" sz="1400">
                          <a:effectLst/>
                        </a:rPr>
                        <a:t>需要使用的技术</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ts val="1800"/>
                        </a:lnSpc>
                      </a:pPr>
                      <a:endParaRPr lang="en-US" sz="1400" dirty="0">
                        <a:effectLst/>
                      </a:endParaRPr>
                    </a:p>
                    <a:p>
                      <a:pPr indent="266700" algn="ctr">
                        <a:lnSpc>
                          <a:spcPts val="1800"/>
                        </a:lnSpc>
                      </a:pPr>
                      <a:r>
                        <a:rPr lang="en-US" sz="1400" dirty="0">
                          <a:effectLst/>
                        </a:rPr>
                        <a:t>1.Dreamweaver</a:t>
                      </a:r>
                      <a:r>
                        <a:rPr lang="zh-CN" sz="1400" dirty="0">
                          <a:effectLst/>
                        </a:rPr>
                        <a:t>网页代码编辑器，</a:t>
                      </a:r>
                      <a:r>
                        <a:rPr lang="en-US" sz="1400" dirty="0">
                          <a:effectLst/>
                        </a:rPr>
                        <a:t>web</a:t>
                      </a:r>
                      <a:r>
                        <a:rPr lang="zh-CN" sz="1400" dirty="0">
                          <a:effectLst/>
                        </a:rPr>
                        <a:t>制作需要。</a:t>
                      </a:r>
                    </a:p>
                    <a:p>
                      <a:pPr indent="266700" algn="ctr">
                        <a:lnSpc>
                          <a:spcPts val="1800"/>
                        </a:lnSpc>
                      </a:pPr>
                      <a:r>
                        <a:rPr lang="en-US" sz="1400" dirty="0">
                          <a:effectLst/>
                        </a:rPr>
                        <a:t>2. HTML</a:t>
                      </a:r>
                      <a:r>
                        <a:rPr lang="zh-CN" sz="1400" dirty="0">
                          <a:effectLst/>
                        </a:rPr>
                        <a:t>，</a:t>
                      </a:r>
                      <a:r>
                        <a:rPr lang="en-US" sz="1400" dirty="0">
                          <a:effectLst/>
                        </a:rPr>
                        <a:t>CSS</a:t>
                      </a:r>
                      <a:r>
                        <a:rPr lang="zh-CN" sz="1400" dirty="0">
                          <a:effectLst/>
                        </a:rPr>
                        <a:t>，</a:t>
                      </a:r>
                      <a:r>
                        <a:rPr lang="en-US" sz="1400" dirty="0">
                          <a:effectLst/>
                        </a:rPr>
                        <a:t>JS</a:t>
                      </a:r>
                      <a:r>
                        <a:rPr lang="zh-CN" sz="1400" dirty="0">
                          <a:effectLst/>
                        </a:rPr>
                        <a:t>，</a:t>
                      </a:r>
                      <a:r>
                        <a:rPr lang="en-US" sz="1400" dirty="0">
                          <a:effectLst/>
                        </a:rPr>
                        <a:t>php</a:t>
                      </a:r>
                      <a:r>
                        <a:rPr lang="zh-CN" sz="1400" dirty="0">
                          <a:effectLst/>
                        </a:rPr>
                        <a:t>语言，</a:t>
                      </a:r>
                      <a:r>
                        <a:rPr lang="en-US" sz="1400" dirty="0">
                          <a:effectLst/>
                        </a:rPr>
                        <a:t>web</a:t>
                      </a:r>
                      <a:r>
                        <a:rPr lang="zh-CN" sz="1400" dirty="0">
                          <a:effectLst/>
                        </a:rPr>
                        <a:t>编写需要。</a:t>
                      </a:r>
                    </a:p>
                    <a:p>
                      <a:pPr indent="266700" algn="ctr">
                        <a:lnSpc>
                          <a:spcPts val="1800"/>
                        </a:lnSpc>
                      </a:pPr>
                      <a:r>
                        <a:rPr lang="en-US" sz="1400" dirty="0">
                          <a:effectLst/>
                        </a:rPr>
                        <a:t>MySQL </a:t>
                      </a:r>
                      <a:r>
                        <a:rPr lang="zh-CN" sz="1400" dirty="0">
                          <a:effectLst/>
                        </a:rPr>
                        <a:t>数据库，操作信息需要。</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endPar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800"/>
                        </a:lnSpc>
                      </a:pP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1.Objective-C </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或 </a:t>
                      </a: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Java</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编程，编写</a:t>
                      </a: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App </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需要。</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800"/>
                        </a:lnSpc>
                      </a:pP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2.Axure RP </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Photoshop</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绘图修图，制作</a:t>
                      </a: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App </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图标、</a:t>
                      </a: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UI </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设计需要。</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800"/>
                        </a:lnSpc>
                      </a:pP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英文阅读，查询问题、发布</a:t>
                      </a: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App</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、支持多语言需要。</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800"/>
                        </a:lnSpc>
                      </a:pP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4.MySQL </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数据库，操作信息需要。</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05630204"/>
                  </a:ext>
                </a:extLst>
              </a:tr>
              <a:tr h="1558660">
                <a:tc>
                  <a:txBody>
                    <a:bodyPr/>
                    <a:lstStyle/>
                    <a:p>
                      <a:pPr algn="ctr">
                        <a:lnSpc>
                          <a:spcPts val="1800"/>
                        </a:lnSpc>
                      </a:pPr>
                      <a:r>
                        <a:rPr lang="zh-CN" sz="1400">
                          <a:effectLst/>
                        </a:rPr>
                        <a:t>发布</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ts val="1800"/>
                        </a:lnSpc>
                      </a:pPr>
                      <a:endParaRPr lang="en-US" altLang="zh-CN" sz="1400" dirty="0">
                        <a:effectLst/>
                      </a:endParaRPr>
                    </a:p>
                    <a:p>
                      <a:pPr indent="266700" algn="ctr">
                        <a:lnSpc>
                          <a:spcPts val="1800"/>
                        </a:lnSpc>
                      </a:pPr>
                      <a:r>
                        <a:rPr lang="zh-CN" sz="1400" dirty="0">
                          <a:effectLst/>
                        </a:rPr>
                        <a:t>云服务器。</a:t>
                      </a:r>
                    </a:p>
                    <a:p>
                      <a:pPr indent="266700" algn="ctr">
                        <a:lnSpc>
                          <a:spcPts val="1800"/>
                        </a:lnSpc>
                      </a:pPr>
                      <a:r>
                        <a:rPr lang="zh-CN" sz="1400" dirty="0">
                          <a:effectLst/>
                        </a:rPr>
                        <a:t>认可标准域名。</a:t>
                      </a:r>
                    </a:p>
                    <a:p>
                      <a:pPr indent="266700" algn="ctr">
                        <a:lnSpc>
                          <a:spcPts val="1800"/>
                        </a:lnSpc>
                      </a:pPr>
                      <a:r>
                        <a:rPr lang="zh-CN" sz="1400" dirty="0">
                          <a:effectLst/>
                        </a:rPr>
                        <a:t>域名解析，备案。</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endPar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800"/>
                        </a:lnSpc>
                      </a:pP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IOS</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800"/>
                        </a:lnSpc>
                      </a:pP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需要</a:t>
                      </a: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App ID</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sz="14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Xcode</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中指定</a:t>
                      </a: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Bundle Identifier</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。需要发布证书。需要</a:t>
                      </a: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Distribution Provisioning Profile</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。需要应用签名。在</a:t>
                      </a:r>
                      <a:r>
                        <a:rPr lang="en-US"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iTunes Connect</a:t>
                      </a: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上传</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800"/>
                        </a:lnSpc>
                      </a:pP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安卓：</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800"/>
                        </a:lnSpc>
                      </a:pP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注册成企业开发者，具体要求各大应用市场要求不同。</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0647388"/>
                  </a:ext>
                </a:extLst>
              </a:tr>
              <a:tr h="462299">
                <a:tc>
                  <a:txBody>
                    <a:bodyPr/>
                    <a:lstStyle/>
                    <a:p>
                      <a:pPr algn="ctr">
                        <a:lnSpc>
                          <a:spcPts val="1800"/>
                        </a:lnSpc>
                      </a:pPr>
                      <a:r>
                        <a:rPr lang="zh-CN" sz="1400">
                          <a:effectLst/>
                        </a:rPr>
                        <a:t>服务器</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ts val="1800"/>
                        </a:lnSpc>
                      </a:pPr>
                      <a:endParaRPr lang="en-US" altLang="zh-CN" sz="1400" dirty="0">
                        <a:effectLst/>
                      </a:endParaRPr>
                    </a:p>
                    <a:p>
                      <a:pPr indent="266700" algn="ctr">
                        <a:lnSpc>
                          <a:spcPts val="1800"/>
                        </a:lnSpc>
                      </a:pPr>
                      <a:r>
                        <a:rPr lang="zh-CN" sz="1400" dirty="0">
                          <a:effectLst/>
                        </a:rPr>
                        <a:t>需要</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endParaRPr lang="en-US" alt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800"/>
                        </a:lnSpc>
                      </a:pP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需要</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7855699"/>
                  </a:ext>
                </a:extLst>
              </a:tr>
              <a:tr h="462299">
                <a:tc>
                  <a:txBody>
                    <a:bodyPr/>
                    <a:lstStyle/>
                    <a:p>
                      <a:pPr algn="ctr">
                        <a:lnSpc>
                          <a:spcPts val="1800"/>
                        </a:lnSpc>
                      </a:pPr>
                      <a:r>
                        <a:rPr lang="zh-CN" sz="1400">
                          <a:effectLst/>
                        </a:rPr>
                        <a:t>运营成本</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ts val="1800"/>
                        </a:lnSpc>
                      </a:pPr>
                      <a:endParaRPr lang="en-US" altLang="zh-CN" sz="1400" dirty="0">
                        <a:effectLst/>
                      </a:endParaRPr>
                    </a:p>
                    <a:p>
                      <a:pPr indent="266700" algn="ctr">
                        <a:lnSpc>
                          <a:spcPts val="1800"/>
                        </a:lnSpc>
                      </a:pPr>
                      <a:r>
                        <a:rPr lang="zh-CN" sz="1400" dirty="0">
                          <a:effectLst/>
                        </a:rPr>
                        <a:t>中等</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endParaRPr lang="en-US" alt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800"/>
                        </a:lnSpc>
                      </a:pP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很高</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63912278"/>
                  </a:ext>
                </a:extLst>
              </a:tr>
              <a:tr h="462299">
                <a:tc>
                  <a:txBody>
                    <a:bodyPr/>
                    <a:lstStyle/>
                    <a:p>
                      <a:pPr algn="ctr">
                        <a:lnSpc>
                          <a:spcPts val="1800"/>
                        </a:lnSpc>
                      </a:pPr>
                      <a:r>
                        <a:rPr lang="zh-CN" sz="1400">
                          <a:effectLst/>
                        </a:rPr>
                        <a:t>学习成本</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ts val="1800"/>
                        </a:lnSpc>
                      </a:pPr>
                      <a:endParaRPr lang="en-US" altLang="zh-CN" sz="1400" dirty="0">
                        <a:effectLst/>
                      </a:endParaRPr>
                    </a:p>
                    <a:p>
                      <a:pPr indent="266700" algn="ctr">
                        <a:lnSpc>
                          <a:spcPts val="1800"/>
                        </a:lnSpc>
                      </a:pPr>
                      <a:r>
                        <a:rPr lang="zh-CN" sz="1400" dirty="0">
                          <a:effectLst/>
                        </a:rPr>
                        <a:t>较高</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endParaRPr lang="en-US" alt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ts val="1800"/>
                        </a:lnSpc>
                      </a:pPr>
                      <a:r>
                        <a:rPr lang="zh-CN" sz="14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很高</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1523204"/>
                  </a:ext>
                </a:extLst>
              </a:tr>
            </a:tbl>
          </a:graphicData>
        </a:graphic>
      </p:graphicFrame>
    </p:spTree>
    <p:extLst>
      <p:ext uri="{BB962C8B-B14F-4D97-AF65-F5344CB8AC3E}">
        <p14:creationId xmlns:p14="http://schemas.microsoft.com/office/powerpoint/2010/main" val="1658573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F5D56-05AF-404F-8126-B3C652203535}"/>
              </a:ext>
            </a:extLst>
          </p:cNvPr>
          <p:cNvSpPr>
            <a:spLocks noGrp="1"/>
          </p:cNvSpPr>
          <p:nvPr>
            <p:ph type="title"/>
          </p:nvPr>
        </p:nvSpPr>
        <p:spPr>
          <a:xfrm>
            <a:off x="838200" y="365126"/>
            <a:ext cx="10515600" cy="841506"/>
          </a:xfrm>
        </p:spPr>
        <p:txBody>
          <a:bodyPr/>
          <a:lstStyle/>
          <a:p>
            <a:r>
              <a:rPr lang="zh-CN" altLang="en-US" dirty="0"/>
              <a:t>关键的技术可行性分析（</a:t>
            </a:r>
            <a:r>
              <a:rPr lang="en-US" altLang="zh-CN" dirty="0"/>
              <a:t>web</a:t>
            </a:r>
            <a:r>
              <a:rPr lang="zh-CN" altLang="en-US" dirty="0"/>
              <a:t>与</a:t>
            </a:r>
            <a:r>
              <a:rPr lang="en-US" altLang="zh-CN" dirty="0"/>
              <a:t>APP</a:t>
            </a:r>
            <a:r>
              <a:rPr lang="zh-CN" altLang="en-US" dirty="0"/>
              <a:t>对比）</a:t>
            </a:r>
          </a:p>
        </p:txBody>
      </p:sp>
      <p:sp>
        <p:nvSpPr>
          <p:cNvPr id="3" name="内容占位符 2">
            <a:extLst>
              <a:ext uri="{FF2B5EF4-FFF2-40B4-BE49-F238E27FC236}">
                <a16:creationId xmlns:a16="http://schemas.microsoft.com/office/drawing/2014/main" id="{B3FF0491-F016-498E-9C52-212F259E77F9}"/>
              </a:ext>
            </a:extLst>
          </p:cNvPr>
          <p:cNvSpPr>
            <a:spLocks noGrp="1"/>
          </p:cNvSpPr>
          <p:nvPr>
            <p:ph idx="1"/>
          </p:nvPr>
        </p:nvSpPr>
        <p:spPr>
          <a:xfrm>
            <a:off x="838200" y="1659118"/>
            <a:ext cx="10515600" cy="4517845"/>
          </a:xfrm>
        </p:spPr>
        <p:txBody>
          <a:bodyPr/>
          <a:lstStyle/>
          <a:p>
            <a:r>
              <a:rPr lang="en-US" altLang="zh-CN" dirty="0"/>
              <a:t>1.</a:t>
            </a:r>
            <a:r>
              <a:rPr lang="zh-CN" altLang="en-US" dirty="0"/>
              <a:t>相比</a:t>
            </a:r>
            <a:r>
              <a:rPr lang="en-US" altLang="zh-CN" dirty="0"/>
              <a:t>app</a:t>
            </a:r>
            <a:r>
              <a:rPr lang="zh-CN" altLang="en-US" dirty="0"/>
              <a:t>，</a:t>
            </a:r>
            <a:r>
              <a:rPr lang="en-US" altLang="zh-CN" dirty="0"/>
              <a:t>web</a:t>
            </a:r>
            <a:r>
              <a:rPr lang="zh-CN" altLang="en-US" dirty="0"/>
              <a:t>不用考虑跨平台的问题，有浏览器即可</a:t>
            </a:r>
            <a:endParaRPr lang="en-US" altLang="zh-CN" dirty="0"/>
          </a:p>
          <a:p>
            <a:r>
              <a:rPr lang="en-US" altLang="zh-CN" dirty="0"/>
              <a:t>2.</a:t>
            </a:r>
            <a:r>
              <a:rPr lang="zh-CN" altLang="en-US" dirty="0"/>
              <a:t>手机屏幕小，单页展示内容少，很多布局无法实现</a:t>
            </a:r>
            <a:endParaRPr lang="en-US" altLang="zh-CN" dirty="0"/>
          </a:p>
          <a:p>
            <a:r>
              <a:rPr lang="en-US" altLang="zh-CN" dirty="0"/>
              <a:t>3.</a:t>
            </a:r>
            <a:r>
              <a:rPr lang="zh-CN" altLang="en-US" dirty="0"/>
              <a:t>对于评论互动性 </a:t>
            </a:r>
            <a:r>
              <a:rPr lang="en-US" altLang="zh-CN" dirty="0"/>
              <a:t>APP</a:t>
            </a:r>
            <a:r>
              <a:rPr lang="zh-CN" altLang="en-US" dirty="0"/>
              <a:t>不是很方便</a:t>
            </a:r>
            <a:endParaRPr lang="en-US" altLang="zh-CN" dirty="0"/>
          </a:p>
          <a:p>
            <a:r>
              <a:rPr lang="en-US" altLang="zh-CN" dirty="0"/>
              <a:t>4.APP</a:t>
            </a:r>
            <a:r>
              <a:rPr lang="zh-CN" altLang="en-US" dirty="0"/>
              <a:t>开发完全</a:t>
            </a:r>
            <a:r>
              <a:rPr lang="en-US" altLang="zh-CN" dirty="0"/>
              <a:t>0</a:t>
            </a:r>
            <a:r>
              <a:rPr lang="zh-CN" altLang="en-US" dirty="0"/>
              <a:t>基础</a:t>
            </a:r>
            <a:endParaRPr lang="en-US" altLang="zh-CN" dirty="0"/>
          </a:p>
          <a:p>
            <a:r>
              <a:rPr lang="en-US" altLang="zh-CN" dirty="0"/>
              <a:t>5.</a:t>
            </a:r>
            <a:r>
              <a:rPr lang="zh-CN" altLang="en-US" dirty="0"/>
              <a:t>动态网站建设有一定基础</a:t>
            </a:r>
            <a:endParaRPr lang="en-US" altLang="zh-CN" dirty="0"/>
          </a:p>
          <a:p>
            <a:endParaRPr lang="en-US" altLang="zh-CN" dirty="0"/>
          </a:p>
          <a:p>
            <a:r>
              <a:rPr lang="zh-CN" altLang="en-US" dirty="0"/>
              <a:t>综上考虑 采用</a:t>
            </a:r>
            <a:r>
              <a:rPr lang="en-US" altLang="zh-CN" dirty="0"/>
              <a:t>web</a:t>
            </a:r>
            <a:r>
              <a:rPr lang="zh-CN" altLang="en-US" dirty="0"/>
              <a:t>实现</a:t>
            </a:r>
          </a:p>
        </p:txBody>
      </p:sp>
      <p:sp>
        <p:nvSpPr>
          <p:cNvPr id="4" name="文本框 3">
            <a:extLst>
              <a:ext uri="{FF2B5EF4-FFF2-40B4-BE49-F238E27FC236}">
                <a16:creationId xmlns:a16="http://schemas.microsoft.com/office/drawing/2014/main" id="{F1DAE1A8-712C-4D59-9932-AB5E00A32013}"/>
              </a:ext>
            </a:extLst>
          </p:cNvPr>
          <p:cNvSpPr txBox="1"/>
          <p:nvPr/>
        </p:nvSpPr>
        <p:spPr>
          <a:xfrm>
            <a:off x="9247695" y="5825765"/>
            <a:ext cx="1508289" cy="369332"/>
          </a:xfrm>
          <a:prstGeom prst="rect">
            <a:avLst/>
          </a:prstGeom>
          <a:noFill/>
        </p:spPr>
        <p:txBody>
          <a:bodyPr wrap="square" rtlCol="0">
            <a:spAutoFit/>
          </a:bodyPr>
          <a:lstStyle/>
          <a:p>
            <a:r>
              <a:rPr lang="zh-CN" altLang="en-US" dirty="0"/>
              <a:t>注：</a:t>
            </a:r>
            <a:r>
              <a:rPr lang="en-US" altLang="zh-CN" dirty="0"/>
              <a:t>4</a:t>
            </a:r>
            <a:endParaRPr lang="zh-CN" altLang="en-US" dirty="0"/>
          </a:p>
        </p:txBody>
      </p:sp>
    </p:spTree>
    <p:extLst>
      <p:ext uri="{BB962C8B-B14F-4D97-AF65-F5344CB8AC3E}">
        <p14:creationId xmlns:p14="http://schemas.microsoft.com/office/powerpoint/2010/main" val="877454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3" y="820267"/>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2" name="文本框 21"/>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chemeClr val="tx1">
                    <a:lumMod val="75000"/>
                    <a:lumOff val="25000"/>
                  </a:schemeClr>
                </a:solidFill>
                <a:latin typeface="黑体" panose="02010609060101010101" pitchFamily="49" charset="-122"/>
                <a:ea typeface="黑体" panose="02010609060101010101" pitchFamily="49" charset="-122"/>
              </a:rPr>
              <a:t>第 三 章</a:t>
            </a:r>
          </a:p>
        </p:txBody>
      </p:sp>
      <p:sp>
        <p:nvSpPr>
          <p:cNvPr id="23" name="文本框 22"/>
          <p:cNvSpPr txBox="1"/>
          <p:nvPr/>
        </p:nvSpPr>
        <p:spPr>
          <a:xfrm>
            <a:off x="4015429" y="2654776"/>
            <a:ext cx="4161142" cy="393954"/>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5" name="文本框 24"/>
          <p:cNvSpPr txBox="1"/>
          <p:nvPr/>
        </p:nvSpPr>
        <p:spPr>
          <a:xfrm>
            <a:off x="4299200" y="4436693"/>
            <a:ext cx="3877371" cy="1101945"/>
          </a:xfrm>
          <a:prstGeom prst="rect">
            <a:avLst/>
          </a:prstGeom>
          <a:noFill/>
        </p:spPr>
        <p:txBody>
          <a:bodyPr/>
          <a:lstStyle/>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3.1</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工作任务的分解与人员分工</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3.2</a:t>
            </a:r>
            <a:r>
              <a:rPr lang="zh-CN" altLang="zh-CN" sz="2000" dirty="0">
                <a:solidFill>
                  <a:schemeClr val="tx1">
                    <a:lumMod val="75000"/>
                    <a:lumOff val="25000"/>
                  </a:schemeClr>
                </a:solidFill>
                <a:latin typeface="黑体" panose="02010609060101010101" pitchFamily="49" charset="-122"/>
                <a:ea typeface="黑体" panose="02010609060101010101" pitchFamily="49" charset="-122"/>
              </a:rPr>
              <a:t>里程碑</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3.3</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技术难点及风险</a:t>
            </a:r>
          </a:p>
          <a:p>
            <a:pPr algn="ctr">
              <a:lnSpc>
                <a:spcPct val="150000"/>
              </a:lnSpc>
              <a:defRPr/>
            </a:pP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6" name="TextBox 4"/>
          <p:cNvSpPr txBox="1">
            <a:spLocks noChangeArrowheads="1"/>
          </p:cNvSpPr>
          <p:nvPr/>
        </p:nvSpPr>
        <p:spPr bwMode="auto">
          <a:xfrm>
            <a:off x="4745624" y="2576633"/>
            <a:ext cx="270075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chemeClr val="bg1"/>
                </a:solidFill>
                <a:latin typeface="黑体" panose="02010609060101010101" pitchFamily="49" charset="-122"/>
                <a:ea typeface="黑体" panose="02010609060101010101" pitchFamily="49" charset="-122"/>
              </a:rPr>
              <a:t>实施计划</a:t>
            </a:r>
            <a:endParaRPr lang="en-US" altLang="zh-CN" sz="18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311704" y="1006973"/>
            <a:ext cx="1568596" cy="156966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THREE</a:t>
            </a:r>
            <a:endParaRPr lang="zh-CN" altLang="en-US" sz="4800" b="1" dirty="0">
              <a:solidFill>
                <a:schemeClr val="tx1">
                  <a:lumMod val="75000"/>
                  <a:lumOff val="25000"/>
                </a:schemeClr>
              </a:solidFill>
              <a:latin typeface="+mj-lt"/>
              <a:ea typeface="微软雅黑" panose="020B0503020204020204" pitchFamily="34" charset="-122"/>
            </a:endParaRPr>
          </a:p>
        </p:txBody>
      </p:sp>
    </p:spTree>
    <p:extLst>
      <p:ext uri="{BB962C8B-B14F-4D97-AF65-F5344CB8AC3E}">
        <p14:creationId xmlns:p14="http://schemas.microsoft.com/office/powerpoint/2010/main" val="81174296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6E62AAA-34ED-4F95-A472-7CA82DD4947C}"/>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BDA2CE8-BDF0-41A2-93A4-01F8FBA4D53E}"/>
              </a:ext>
            </a:extLst>
          </p:cNvPr>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grpSp>
        <p:nvGrpSpPr>
          <p:cNvPr id="8" name="组合 7">
            <a:extLst>
              <a:ext uri="{FF2B5EF4-FFF2-40B4-BE49-F238E27FC236}">
                <a16:creationId xmlns:a16="http://schemas.microsoft.com/office/drawing/2014/main" id="{6ED2356B-9E59-4CDB-BA48-C48B3AB963B0}"/>
              </a:ext>
            </a:extLst>
          </p:cNvPr>
          <p:cNvGrpSpPr/>
          <p:nvPr/>
        </p:nvGrpSpPr>
        <p:grpSpPr>
          <a:xfrm rot="17100000">
            <a:off x="175953" y="261388"/>
            <a:ext cx="481872" cy="469661"/>
            <a:chOff x="1032060" y="5022216"/>
            <a:chExt cx="753746" cy="734645"/>
          </a:xfrm>
        </p:grpSpPr>
        <p:sp>
          <p:nvSpPr>
            <p:cNvPr id="9" name="等腰三角形 8">
              <a:extLst>
                <a:ext uri="{FF2B5EF4-FFF2-40B4-BE49-F238E27FC236}">
                  <a16:creationId xmlns:a16="http://schemas.microsoft.com/office/drawing/2014/main" id="{2D74A0D1-A36E-470F-BE73-0E44684639D8}"/>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B4063F6D-B2D4-4B2C-9505-380B73085601}"/>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93FF7417-0747-4E04-A2FE-96A2610AE7EF}"/>
              </a:ext>
            </a:extLst>
          </p:cNvPr>
          <p:cNvSpPr/>
          <p:nvPr/>
        </p:nvSpPr>
        <p:spPr>
          <a:xfrm>
            <a:off x="1852977" y="254328"/>
            <a:ext cx="902811"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计划</a:t>
            </a:r>
            <a:endParaRPr lang="zh-CN" altLang="en-US" sz="2800" dirty="0">
              <a:latin typeface="黑体" panose="02010609060101010101" pitchFamily="49" charset="-122"/>
              <a:ea typeface="黑体" panose="02010609060101010101" pitchFamily="49" charset="-122"/>
            </a:endParaRPr>
          </a:p>
        </p:txBody>
      </p:sp>
      <p:graphicFrame>
        <p:nvGraphicFramePr>
          <p:cNvPr id="2" name="表格 1">
            <a:extLst>
              <a:ext uri="{FF2B5EF4-FFF2-40B4-BE49-F238E27FC236}">
                <a16:creationId xmlns:a16="http://schemas.microsoft.com/office/drawing/2014/main" id="{5EC363BF-5EF2-4D72-97E3-F8BE19D08CB2}"/>
              </a:ext>
            </a:extLst>
          </p:cNvPr>
          <p:cNvGraphicFramePr>
            <a:graphicFrameLocks noGrp="1"/>
          </p:cNvGraphicFramePr>
          <p:nvPr>
            <p:extLst>
              <p:ext uri="{D42A27DB-BD31-4B8C-83A1-F6EECF244321}">
                <p14:modId xmlns:p14="http://schemas.microsoft.com/office/powerpoint/2010/main" val="1457858158"/>
              </p:ext>
            </p:extLst>
          </p:nvPr>
        </p:nvGraphicFramePr>
        <p:xfrm>
          <a:off x="1090564" y="1024348"/>
          <a:ext cx="9618285" cy="5514183"/>
        </p:xfrm>
        <a:graphic>
          <a:graphicData uri="http://schemas.openxmlformats.org/drawingml/2006/table">
            <a:tbl>
              <a:tblPr firstRow="1" firstCol="1" bandRow="1">
                <a:tableStyleId>{5C22544A-7EE6-4342-B048-85BDC9FD1C3A}</a:tableStyleId>
              </a:tblPr>
              <a:tblGrid>
                <a:gridCol w="1138896">
                  <a:extLst>
                    <a:ext uri="{9D8B030D-6E8A-4147-A177-3AD203B41FA5}">
                      <a16:colId xmlns:a16="http://schemas.microsoft.com/office/drawing/2014/main" val="455458255"/>
                    </a:ext>
                  </a:extLst>
                </a:gridCol>
                <a:gridCol w="2845480">
                  <a:extLst>
                    <a:ext uri="{9D8B030D-6E8A-4147-A177-3AD203B41FA5}">
                      <a16:colId xmlns:a16="http://schemas.microsoft.com/office/drawing/2014/main" val="2665453788"/>
                    </a:ext>
                  </a:extLst>
                </a:gridCol>
                <a:gridCol w="2845480">
                  <a:extLst>
                    <a:ext uri="{9D8B030D-6E8A-4147-A177-3AD203B41FA5}">
                      <a16:colId xmlns:a16="http://schemas.microsoft.com/office/drawing/2014/main" val="3119204300"/>
                    </a:ext>
                  </a:extLst>
                </a:gridCol>
                <a:gridCol w="1044471">
                  <a:extLst>
                    <a:ext uri="{9D8B030D-6E8A-4147-A177-3AD203B41FA5}">
                      <a16:colId xmlns:a16="http://schemas.microsoft.com/office/drawing/2014/main" val="152584054"/>
                    </a:ext>
                  </a:extLst>
                </a:gridCol>
                <a:gridCol w="1101612">
                  <a:extLst>
                    <a:ext uri="{9D8B030D-6E8A-4147-A177-3AD203B41FA5}">
                      <a16:colId xmlns:a16="http://schemas.microsoft.com/office/drawing/2014/main" val="1607623010"/>
                    </a:ext>
                  </a:extLst>
                </a:gridCol>
                <a:gridCol w="642346">
                  <a:extLst>
                    <a:ext uri="{9D8B030D-6E8A-4147-A177-3AD203B41FA5}">
                      <a16:colId xmlns:a16="http://schemas.microsoft.com/office/drawing/2014/main" val="521206158"/>
                    </a:ext>
                  </a:extLst>
                </a:gridCol>
              </a:tblGrid>
              <a:tr h="630714">
                <a:tc>
                  <a:txBody>
                    <a:bodyPr/>
                    <a:lstStyle/>
                    <a:p>
                      <a:pPr algn="just">
                        <a:spcAft>
                          <a:spcPts val="0"/>
                        </a:spcAft>
                      </a:pPr>
                      <a:r>
                        <a:rPr lang="zh-CN" sz="1600" kern="100" dirty="0">
                          <a:effectLst/>
                        </a:rPr>
                        <a:t>阶段</a:t>
                      </a:r>
                      <a:endParaRPr lang="zh-CN" sz="1600" kern="100" dirty="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just">
                        <a:spcAft>
                          <a:spcPts val="0"/>
                        </a:spcAft>
                      </a:pPr>
                      <a:r>
                        <a:rPr lang="zh-CN" sz="1600" kern="100" dirty="0">
                          <a:effectLst/>
                        </a:rPr>
                        <a:t>任务名称</a:t>
                      </a:r>
                      <a:endParaRPr lang="zh-CN" sz="1600" kern="100" dirty="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just">
                        <a:spcAft>
                          <a:spcPts val="0"/>
                        </a:spcAft>
                      </a:pPr>
                      <a:r>
                        <a:rPr lang="zh-CN" sz="1600" kern="100">
                          <a:effectLst/>
                        </a:rPr>
                        <a:t>任务细分及简单描述</a:t>
                      </a:r>
                      <a:endParaRPr lang="zh-CN" sz="1600" kern="10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just">
                        <a:spcAft>
                          <a:spcPts val="0"/>
                        </a:spcAft>
                      </a:pPr>
                      <a:endParaRPr lang="en-US" altLang="zh-CN" sz="1600" kern="100" dirty="0">
                        <a:effectLst/>
                      </a:endParaRPr>
                    </a:p>
                    <a:p>
                      <a:pPr algn="just">
                        <a:spcAft>
                          <a:spcPts val="0"/>
                        </a:spcAft>
                      </a:pPr>
                      <a:r>
                        <a:rPr lang="zh-CN" sz="1600" kern="100" dirty="0">
                          <a:effectLst/>
                        </a:rPr>
                        <a:t>预算</a:t>
                      </a:r>
                      <a:endParaRPr lang="zh-CN" sz="1600" kern="100" dirty="0">
                        <a:effectLst/>
                        <a:latin typeface="Times New Roman" panose="02020603050405020304" pitchFamily="18" charset="0"/>
                        <a:ea typeface="宋体" panose="02010600030101010101" pitchFamily="2" charset="-122"/>
                      </a:endParaRPr>
                    </a:p>
                  </a:txBody>
                  <a:tcPr marL="59991" marR="59991" marT="0" marB="0"/>
                </a:tc>
                <a:tc>
                  <a:txBody>
                    <a:bodyPr/>
                    <a:lstStyle/>
                    <a:p>
                      <a:pPr algn="just">
                        <a:spcAft>
                          <a:spcPts val="0"/>
                        </a:spcAft>
                      </a:pPr>
                      <a:r>
                        <a:rPr lang="zh-CN" sz="1600" kern="100">
                          <a:effectLst/>
                        </a:rPr>
                        <a:t>负责人</a:t>
                      </a:r>
                      <a:endParaRPr lang="zh-CN" sz="1600" kern="10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just">
                        <a:spcAft>
                          <a:spcPts val="0"/>
                        </a:spcAft>
                      </a:pPr>
                      <a:r>
                        <a:rPr lang="zh-CN" sz="1600" kern="100">
                          <a:effectLst/>
                        </a:rPr>
                        <a:t>参与人员</a:t>
                      </a:r>
                      <a:endParaRPr lang="zh-CN" sz="1600" kern="100">
                        <a:effectLst/>
                        <a:latin typeface="Times New Roman" panose="02020603050405020304" pitchFamily="18" charset="0"/>
                        <a:ea typeface="宋体" panose="02010600030101010101" pitchFamily="2" charset="-122"/>
                      </a:endParaRPr>
                    </a:p>
                  </a:txBody>
                  <a:tcPr marL="59991" marR="59991" marT="0" marB="0"/>
                </a:tc>
                <a:extLst>
                  <a:ext uri="{0D108BD9-81ED-4DB2-BD59-A6C34878D82A}">
                    <a16:rowId xmlns:a16="http://schemas.microsoft.com/office/drawing/2014/main" val="2255614198"/>
                  </a:ext>
                </a:extLst>
              </a:tr>
              <a:tr h="484823">
                <a:tc rowSpan="2">
                  <a:txBody>
                    <a:bodyPr/>
                    <a:lstStyle/>
                    <a:p>
                      <a:pPr algn="ctr">
                        <a:lnSpc>
                          <a:spcPct val="115000"/>
                        </a:lnSpc>
                        <a:spcAft>
                          <a:spcPts val="0"/>
                        </a:spcAft>
                      </a:pPr>
                      <a:r>
                        <a:rPr lang="zh-CN" sz="1600" kern="0">
                          <a:effectLst/>
                        </a:rPr>
                        <a:t>项目准备与启动</a:t>
                      </a:r>
                      <a:endParaRPr lang="zh-CN" sz="1600" kern="10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l">
                        <a:lnSpc>
                          <a:spcPct val="115000"/>
                        </a:lnSpc>
                        <a:spcAft>
                          <a:spcPts val="0"/>
                        </a:spcAft>
                      </a:pPr>
                      <a:r>
                        <a:rPr lang="zh-CN" sz="1600" kern="0" dirty="0">
                          <a:effectLst/>
                        </a:rPr>
                        <a:t>确定小组成员</a:t>
                      </a:r>
                      <a:endParaRPr lang="zh-CN" sz="1600" kern="100" dirty="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l">
                        <a:lnSpc>
                          <a:spcPct val="115000"/>
                        </a:lnSpc>
                        <a:spcAft>
                          <a:spcPts val="0"/>
                        </a:spcAft>
                      </a:pPr>
                      <a:r>
                        <a:rPr lang="en-US" sz="1600" kern="0">
                          <a:effectLst/>
                        </a:rPr>
                        <a:t>1.1</a:t>
                      </a:r>
                      <a:r>
                        <a:rPr lang="zh-CN" sz="1600" kern="0">
                          <a:effectLst/>
                        </a:rPr>
                        <a:t>小组成员确立</a:t>
                      </a:r>
                      <a:endParaRPr lang="zh-CN" sz="1600" kern="10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just">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59991" marR="59991" marT="0" marB="0"/>
                </a:tc>
                <a:tc rowSpan="2">
                  <a:txBody>
                    <a:bodyPr/>
                    <a:lstStyle/>
                    <a:p>
                      <a:pPr algn="just">
                        <a:spcAft>
                          <a:spcPts val="0"/>
                        </a:spcAft>
                      </a:pPr>
                      <a:r>
                        <a:rPr lang="zh-CN" sz="1600" kern="0" dirty="0">
                          <a:effectLst/>
                        </a:rPr>
                        <a:t>陈传岭</a:t>
                      </a:r>
                      <a:endParaRPr lang="zh-CN" sz="1600" kern="100" dirty="0">
                        <a:effectLst/>
                        <a:latin typeface="Times New Roman" panose="02020603050405020304" pitchFamily="18" charset="0"/>
                        <a:ea typeface="宋体" panose="02010600030101010101" pitchFamily="2" charset="-122"/>
                      </a:endParaRPr>
                    </a:p>
                  </a:txBody>
                  <a:tcPr marL="59991" marR="59991" marT="0" marB="0" anchor="ctr"/>
                </a:tc>
                <a:tc rowSpan="2">
                  <a:txBody>
                    <a:bodyPr/>
                    <a:lstStyle/>
                    <a:p>
                      <a:pPr algn="ctr">
                        <a:spcAft>
                          <a:spcPts val="0"/>
                        </a:spcAft>
                      </a:pPr>
                      <a:r>
                        <a:rPr lang="en-US" sz="1600" kern="0">
                          <a:effectLst/>
                        </a:rPr>
                        <a:t> </a:t>
                      </a:r>
                      <a:endParaRPr lang="zh-CN" sz="1600" kern="100">
                        <a:effectLst/>
                      </a:endParaRPr>
                    </a:p>
                    <a:p>
                      <a:pPr algn="ctr">
                        <a:spcAft>
                          <a:spcPts val="0"/>
                        </a:spcAft>
                      </a:pPr>
                      <a:r>
                        <a:rPr lang="en-US" sz="1600" kern="0">
                          <a:effectLst/>
                        </a:rPr>
                        <a:t> </a:t>
                      </a:r>
                      <a:endParaRPr lang="zh-CN" sz="1600" kern="100">
                        <a:effectLst/>
                      </a:endParaRPr>
                    </a:p>
                    <a:p>
                      <a:pPr algn="ctr">
                        <a:spcAft>
                          <a:spcPts val="0"/>
                        </a:spcAft>
                      </a:pPr>
                      <a:r>
                        <a:rPr lang="en-US" sz="1600" kern="0">
                          <a:effectLst/>
                        </a:rPr>
                        <a:t> </a:t>
                      </a:r>
                      <a:endParaRPr lang="zh-CN" sz="1600" kern="100">
                        <a:effectLst/>
                      </a:endParaRPr>
                    </a:p>
                    <a:p>
                      <a:pPr algn="ctr">
                        <a:spcAft>
                          <a:spcPts val="0"/>
                        </a:spcAft>
                      </a:pPr>
                      <a:r>
                        <a:rPr lang="zh-CN" sz="1600" kern="0">
                          <a:effectLst/>
                        </a:rPr>
                        <a:t>陈杰</a:t>
                      </a:r>
                      <a:endParaRPr lang="zh-CN" sz="1600" kern="100">
                        <a:effectLst/>
                      </a:endParaRPr>
                    </a:p>
                    <a:p>
                      <a:pPr algn="ctr">
                        <a:spcAft>
                          <a:spcPts val="0"/>
                        </a:spcAft>
                      </a:pPr>
                      <a:r>
                        <a:rPr lang="zh-CN" sz="1600" kern="0">
                          <a:effectLst/>
                        </a:rPr>
                        <a:t>周泽鑫</a:t>
                      </a:r>
                      <a:endParaRPr lang="zh-CN" sz="1600" kern="100">
                        <a:effectLst/>
                        <a:latin typeface="Times New Roman" panose="02020603050405020304" pitchFamily="18" charset="0"/>
                        <a:ea typeface="宋体" panose="02010600030101010101" pitchFamily="2" charset="-122"/>
                      </a:endParaRPr>
                    </a:p>
                  </a:txBody>
                  <a:tcPr marL="59991" marR="59991" marT="0" marB="0"/>
                </a:tc>
                <a:extLst>
                  <a:ext uri="{0D108BD9-81ED-4DB2-BD59-A6C34878D82A}">
                    <a16:rowId xmlns:a16="http://schemas.microsoft.com/office/drawing/2014/main" val="2931268661"/>
                  </a:ext>
                </a:extLst>
              </a:tr>
              <a:tr h="1253167">
                <a:tc vMerge="1">
                  <a:txBody>
                    <a:bodyPr/>
                    <a:lstStyle/>
                    <a:p>
                      <a:endParaRPr lang="zh-CN" altLang="en-US"/>
                    </a:p>
                  </a:txBody>
                  <a:tcPr/>
                </a:tc>
                <a:tc>
                  <a:txBody>
                    <a:bodyPr/>
                    <a:lstStyle/>
                    <a:p>
                      <a:pPr algn="l">
                        <a:lnSpc>
                          <a:spcPct val="115000"/>
                        </a:lnSpc>
                        <a:spcAft>
                          <a:spcPts val="0"/>
                        </a:spcAft>
                      </a:pPr>
                      <a:r>
                        <a:rPr lang="zh-CN" sz="1600" kern="0" dirty="0">
                          <a:effectLst/>
                        </a:rPr>
                        <a:t>项目确定</a:t>
                      </a:r>
                      <a:endParaRPr lang="zh-CN" sz="1600" kern="100" dirty="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l">
                        <a:lnSpc>
                          <a:spcPct val="115000"/>
                        </a:lnSpc>
                        <a:spcAft>
                          <a:spcPts val="0"/>
                        </a:spcAft>
                      </a:pPr>
                      <a:r>
                        <a:rPr lang="en-US" sz="1600" kern="0" dirty="0">
                          <a:effectLst/>
                        </a:rPr>
                        <a:t>2.1 </a:t>
                      </a:r>
                      <a:r>
                        <a:rPr lang="zh-CN" sz="1600" kern="0" dirty="0">
                          <a:effectLst/>
                        </a:rPr>
                        <a:t>开展小组会议</a:t>
                      </a:r>
                      <a:endParaRPr lang="zh-CN" sz="1600" kern="100" dirty="0">
                        <a:effectLst/>
                      </a:endParaRPr>
                    </a:p>
                    <a:p>
                      <a:pPr algn="l">
                        <a:lnSpc>
                          <a:spcPct val="115000"/>
                        </a:lnSpc>
                        <a:spcAft>
                          <a:spcPts val="0"/>
                        </a:spcAft>
                      </a:pPr>
                      <a:r>
                        <a:rPr lang="en-US" sz="1600" kern="0" dirty="0">
                          <a:effectLst/>
                        </a:rPr>
                        <a:t>2.2</a:t>
                      </a:r>
                      <a:r>
                        <a:rPr lang="zh-CN" sz="1600" kern="0" dirty="0">
                          <a:effectLst/>
                        </a:rPr>
                        <a:t>对小组项目确定方向</a:t>
                      </a:r>
                      <a:endParaRPr lang="zh-CN" sz="1600" kern="100" dirty="0">
                        <a:effectLst/>
                      </a:endParaRPr>
                    </a:p>
                    <a:p>
                      <a:pPr algn="l">
                        <a:lnSpc>
                          <a:spcPct val="115000"/>
                        </a:lnSpc>
                        <a:spcAft>
                          <a:spcPts val="0"/>
                        </a:spcAft>
                      </a:pPr>
                      <a:r>
                        <a:rPr lang="en-US" sz="1600" kern="0" dirty="0">
                          <a:effectLst/>
                        </a:rPr>
                        <a:t>2.3 </a:t>
                      </a:r>
                      <a:r>
                        <a:rPr lang="zh-CN" sz="1600" kern="0" dirty="0">
                          <a:effectLst/>
                        </a:rPr>
                        <a:t>确定小组项目，完成项目介绍</a:t>
                      </a:r>
                      <a:r>
                        <a:rPr lang="en-US" sz="1600" kern="0" dirty="0">
                          <a:effectLst/>
                        </a:rPr>
                        <a:t>PPT</a:t>
                      </a:r>
                      <a:endParaRPr lang="zh-CN" sz="1600" kern="100" dirty="0">
                        <a:effectLst/>
                      </a:endParaRPr>
                    </a:p>
                    <a:p>
                      <a:pPr algn="l">
                        <a:lnSpc>
                          <a:spcPct val="115000"/>
                        </a:lnSpc>
                        <a:spcAft>
                          <a:spcPts val="0"/>
                        </a:spcAft>
                      </a:pPr>
                      <a:r>
                        <a:rPr lang="en-US" sz="1600" kern="0" dirty="0">
                          <a:effectLst/>
                        </a:rPr>
                        <a:t>2.4 </a:t>
                      </a:r>
                      <a:r>
                        <a:rPr lang="zh-CN" sz="1600" kern="0" dirty="0">
                          <a:effectLst/>
                        </a:rPr>
                        <a:t>设计小组</a:t>
                      </a:r>
                      <a:r>
                        <a:rPr lang="en-US" sz="1600" kern="0" dirty="0">
                          <a:effectLst/>
                        </a:rPr>
                        <a:t>logo</a:t>
                      </a:r>
                      <a:endParaRPr lang="zh-CN" sz="1600" kern="100" dirty="0">
                        <a:effectLst/>
                      </a:endParaRPr>
                    </a:p>
                    <a:p>
                      <a:pPr algn="l">
                        <a:lnSpc>
                          <a:spcPct val="115000"/>
                        </a:lnSpc>
                        <a:spcAft>
                          <a:spcPts val="0"/>
                        </a:spcAft>
                      </a:pPr>
                      <a:r>
                        <a:rPr lang="en-US" sz="1600" kern="0" dirty="0">
                          <a:effectLst/>
                        </a:rPr>
                        <a:t>2.5 </a:t>
                      </a:r>
                      <a:r>
                        <a:rPr lang="zh-CN" sz="1600" kern="0" dirty="0">
                          <a:effectLst/>
                        </a:rPr>
                        <a:t>修改项目介绍</a:t>
                      </a:r>
                      <a:r>
                        <a:rPr lang="en-US" sz="1600" kern="0" dirty="0">
                          <a:effectLst/>
                        </a:rPr>
                        <a:t>PPT</a:t>
                      </a:r>
                      <a:endParaRPr lang="zh-CN" sz="1600" kern="100" dirty="0">
                        <a:effectLst/>
                      </a:endParaRPr>
                    </a:p>
                    <a:p>
                      <a:pPr algn="l">
                        <a:lnSpc>
                          <a:spcPct val="115000"/>
                        </a:lnSpc>
                        <a:spcAft>
                          <a:spcPts val="0"/>
                        </a:spcAft>
                      </a:pPr>
                      <a:r>
                        <a:rPr lang="en-US" sz="1600" kern="0" dirty="0">
                          <a:effectLst/>
                        </a:rPr>
                        <a:t>2.6 </a:t>
                      </a:r>
                      <a:r>
                        <a:rPr lang="zh-CN" sz="1600" kern="0" dirty="0">
                          <a:effectLst/>
                        </a:rPr>
                        <a:t>搭建环境</a:t>
                      </a:r>
                      <a:endParaRPr lang="zh-CN" sz="1600" kern="100" dirty="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l">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59991" marR="59991"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125713603"/>
                  </a:ext>
                </a:extLst>
              </a:tr>
              <a:tr h="346517">
                <a:tc rowSpan="3">
                  <a:txBody>
                    <a:bodyPr/>
                    <a:lstStyle/>
                    <a:p>
                      <a:pPr algn="l">
                        <a:lnSpc>
                          <a:spcPct val="115000"/>
                        </a:lnSpc>
                        <a:spcAft>
                          <a:spcPts val="0"/>
                        </a:spcAft>
                      </a:pPr>
                      <a:r>
                        <a:rPr lang="zh-CN" sz="1600" kern="0">
                          <a:effectLst/>
                        </a:rPr>
                        <a:t>项目计划</a:t>
                      </a:r>
                      <a:endParaRPr lang="zh-CN" sz="1600" kern="10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l">
                        <a:lnSpc>
                          <a:spcPct val="115000"/>
                        </a:lnSpc>
                        <a:spcAft>
                          <a:spcPts val="0"/>
                        </a:spcAft>
                      </a:pPr>
                      <a:r>
                        <a:rPr lang="zh-CN" sz="1600" kern="0">
                          <a:effectLst/>
                        </a:rPr>
                        <a:t>人员分工</a:t>
                      </a:r>
                      <a:endParaRPr lang="zh-CN" sz="1600" kern="10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l">
                        <a:lnSpc>
                          <a:spcPct val="115000"/>
                        </a:lnSpc>
                        <a:spcAft>
                          <a:spcPts val="0"/>
                        </a:spcAft>
                      </a:pPr>
                      <a:r>
                        <a:rPr lang="en-US" sz="1600" kern="0" dirty="0">
                          <a:effectLst/>
                        </a:rPr>
                        <a:t>1.1</a:t>
                      </a:r>
                      <a:r>
                        <a:rPr lang="zh-CN" sz="1600" kern="0" dirty="0">
                          <a:effectLst/>
                        </a:rPr>
                        <a:t>确定工作任务的分解与人员分工</a:t>
                      </a:r>
                      <a:endParaRPr lang="zh-CN" sz="1600" kern="100" dirty="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just">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59991" marR="59991" marT="0" marB="0"/>
                </a:tc>
                <a:tc rowSpan="3">
                  <a:txBody>
                    <a:bodyPr/>
                    <a:lstStyle/>
                    <a:p>
                      <a:pPr algn="just">
                        <a:spcAft>
                          <a:spcPts val="0"/>
                        </a:spcAft>
                      </a:pPr>
                      <a:r>
                        <a:rPr lang="zh-CN" sz="1600" kern="0">
                          <a:effectLst/>
                        </a:rPr>
                        <a:t>陈传岭</a:t>
                      </a:r>
                      <a:endParaRPr lang="zh-CN" sz="1600" kern="100">
                        <a:effectLst/>
                        <a:latin typeface="Times New Roman" panose="02020603050405020304" pitchFamily="18" charset="0"/>
                        <a:ea typeface="宋体" panose="02010600030101010101" pitchFamily="2" charset="-122"/>
                      </a:endParaRPr>
                    </a:p>
                  </a:txBody>
                  <a:tcPr marL="59991" marR="59991" marT="0" marB="0" anchor="ctr"/>
                </a:tc>
                <a:tc rowSpan="3">
                  <a:txBody>
                    <a:bodyPr/>
                    <a:lstStyle/>
                    <a:p>
                      <a:pPr algn="ctr">
                        <a:spcAft>
                          <a:spcPts val="0"/>
                        </a:spcAft>
                      </a:pPr>
                      <a:r>
                        <a:rPr lang="en-US" sz="1600" kern="0">
                          <a:effectLst/>
                        </a:rPr>
                        <a:t> </a:t>
                      </a:r>
                      <a:endParaRPr lang="zh-CN" sz="1600" kern="100">
                        <a:effectLst/>
                      </a:endParaRPr>
                    </a:p>
                    <a:p>
                      <a:pPr algn="ctr">
                        <a:spcAft>
                          <a:spcPts val="0"/>
                        </a:spcAft>
                      </a:pPr>
                      <a:r>
                        <a:rPr lang="en-US" sz="1600" kern="0">
                          <a:effectLst/>
                        </a:rPr>
                        <a:t> </a:t>
                      </a:r>
                      <a:endParaRPr lang="zh-CN" sz="1600" kern="100">
                        <a:effectLst/>
                      </a:endParaRPr>
                    </a:p>
                    <a:p>
                      <a:pPr algn="ctr">
                        <a:spcAft>
                          <a:spcPts val="0"/>
                        </a:spcAft>
                      </a:pPr>
                      <a:r>
                        <a:rPr lang="en-US" sz="1600" kern="0">
                          <a:effectLst/>
                        </a:rPr>
                        <a:t> </a:t>
                      </a:r>
                      <a:endParaRPr lang="zh-CN" sz="1600" kern="100">
                        <a:effectLst/>
                      </a:endParaRPr>
                    </a:p>
                    <a:p>
                      <a:pPr algn="ctr">
                        <a:spcAft>
                          <a:spcPts val="0"/>
                        </a:spcAft>
                      </a:pPr>
                      <a:r>
                        <a:rPr lang="zh-CN" sz="1600" kern="0">
                          <a:effectLst/>
                        </a:rPr>
                        <a:t>陈杰</a:t>
                      </a:r>
                      <a:endParaRPr lang="zh-CN" sz="1600" kern="100">
                        <a:effectLst/>
                      </a:endParaRPr>
                    </a:p>
                    <a:p>
                      <a:pPr algn="ctr">
                        <a:spcAft>
                          <a:spcPts val="0"/>
                        </a:spcAft>
                      </a:pPr>
                      <a:r>
                        <a:rPr lang="zh-CN" sz="1600" kern="0">
                          <a:effectLst/>
                        </a:rPr>
                        <a:t>周泽鑫</a:t>
                      </a:r>
                      <a:endParaRPr lang="zh-CN" sz="1600" kern="100">
                        <a:effectLst/>
                        <a:latin typeface="Times New Roman" panose="02020603050405020304" pitchFamily="18" charset="0"/>
                        <a:ea typeface="宋体" panose="02010600030101010101" pitchFamily="2" charset="-122"/>
                      </a:endParaRPr>
                    </a:p>
                  </a:txBody>
                  <a:tcPr marL="59991" marR="59991" marT="0" marB="0"/>
                </a:tc>
                <a:extLst>
                  <a:ext uri="{0D108BD9-81ED-4DB2-BD59-A6C34878D82A}">
                    <a16:rowId xmlns:a16="http://schemas.microsoft.com/office/drawing/2014/main" val="949869341"/>
                  </a:ext>
                </a:extLst>
              </a:tr>
              <a:tr h="181843">
                <a:tc vMerge="1">
                  <a:txBody>
                    <a:bodyPr/>
                    <a:lstStyle/>
                    <a:p>
                      <a:endParaRPr lang="zh-CN" altLang="en-US"/>
                    </a:p>
                  </a:txBody>
                  <a:tcPr/>
                </a:tc>
                <a:tc>
                  <a:txBody>
                    <a:bodyPr/>
                    <a:lstStyle/>
                    <a:p>
                      <a:pPr algn="l">
                        <a:lnSpc>
                          <a:spcPct val="115000"/>
                        </a:lnSpc>
                        <a:spcAft>
                          <a:spcPts val="0"/>
                        </a:spcAft>
                      </a:pPr>
                      <a:r>
                        <a:rPr lang="zh-CN" sz="1600" kern="0" dirty="0">
                          <a:effectLst/>
                        </a:rPr>
                        <a:t>项目背景</a:t>
                      </a:r>
                      <a:endParaRPr lang="zh-CN" sz="1600" kern="100" dirty="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l">
                        <a:lnSpc>
                          <a:spcPct val="115000"/>
                        </a:lnSpc>
                        <a:spcAft>
                          <a:spcPts val="0"/>
                        </a:spcAft>
                      </a:pPr>
                      <a:r>
                        <a:rPr lang="en-US" sz="1600" kern="0">
                          <a:effectLst/>
                        </a:rPr>
                        <a:t>2.1</a:t>
                      </a:r>
                      <a:r>
                        <a:rPr lang="zh-CN" sz="1600" kern="0">
                          <a:effectLst/>
                        </a:rPr>
                        <a:t>项目背景分析及探讨</a:t>
                      </a:r>
                      <a:endParaRPr lang="zh-CN" sz="1600" kern="10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l">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endParaRPr>
                    </a:p>
                  </a:txBody>
                  <a:tcPr marL="59991" marR="59991"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869806978"/>
                  </a:ext>
                </a:extLst>
              </a:tr>
              <a:tr h="1388967">
                <a:tc vMerge="1">
                  <a:txBody>
                    <a:bodyPr/>
                    <a:lstStyle/>
                    <a:p>
                      <a:endParaRPr lang="zh-CN" altLang="en-US"/>
                    </a:p>
                  </a:txBody>
                  <a:tcPr/>
                </a:tc>
                <a:tc>
                  <a:txBody>
                    <a:bodyPr/>
                    <a:lstStyle/>
                    <a:p>
                      <a:pPr algn="l">
                        <a:lnSpc>
                          <a:spcPct val="115000"/>
                        </a:lnSpc>
                        <a:spcAft>
                          <a:spcPts val="0"/>
                        </a:spcAft>
                      </a:pPr>
                      <a:r>
                        <a:rPr lang="zh-CN" sz="1600" kern="0" dirty="0">
                          <a:effectLst/>
                        </a:rPr>
                        <a:t>项目计划编写</a:t>
                      </a:r>
                      <a:endParaRPr lang="zh-CN" sz="1600" kern="100" dirty="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l">
                        <a:lnSpc>
                          <a:spcPct val="115000"/>
                        </a:lnSpc>
                        <a:spcAft>
                          <a:spcPts val="0"/>
                        </a:spcAft>
                      </a:pPr>
                      <a:r>
                        <a:rPr lang="en-US" sz="1600" kern="0" dirty="0">
                          <a:effectLst/>
                        </a:rPr>
                        <a:t>3.1 </a:t>
                      </a:r>
                      <a:r>
                        <a:rPr lang="zh-CN" sz="1600" kern="0" dirty="0">
                          <a:effectLst/>
                        </a:rPr>
                        <a:t>初步可行性分析</a:t>
                      </a:r>
                      <a:endParaRPr lang="zh-CN" sz="1600" kern="100" dirty="0">
                        <a:effectLst/>
                      </a:endParaRPr>
                    </a:p>
                    <a:p>
                      <a:pPr algn="l">
                        <a:lnSpc>
                          <a:spcPct val="115000"/>
                        </a:lnSpc>
                        <a:spcAft>
                          <a:spcPts val="0"/>
                        </a:spcAft>
                      </a:pPr>
                      <a:r>
                        <a:rPr lang="en-US" sz="1600" kern="0" dirty="0">
                          <a:effectLst/>
                        </a:rPr>
                        <a:t>3.2 </a:t>
                      </a:r>
                      <a:r>
                        <a:rPr lang="zh-CN" sz="1600" kern="0" dirty="0">
                          <a:effectLst/>
                        </a:rPr>
                        <a:t>初步需求分析 </a:t>
                      </a:r>
                      <a:endParaRPr lang="zh-CN" sz="1600" kern="100" dirty="0">
                        <a:effectLst/>
                      </a:endParaRPr>
                    </a:p>
                    <a:p>
                      <a:pPr algn="l">
                        <a:lnSpc>
                          <a:spcPct val="115000"/>
                        </a:lnSpc>
                        <a:spcAft>
                          <a:spcPts val="0"/>
                        </a:spcAft>
                      </a:pPr>
                      <a:r>
                        <a:rPr lang="en-US" sz="1600" kern="0" dirty="0">
                          <a:effectLst/>
                        </a:rPr>
                        <a:t>3.3 </a:t>
                      </a:r>
                      <a:r>
                        <a:rPr lang="zh-CN" sz="1600" kern="0" dirty="0">
                          <a:effectLst/>
                        </a:rPr>
                        <a:t>编写项目计划初稿</a:t>
                      </a:r>
                      <a:endParaRPr lang="zh-CN" sz="1600" kern="100" dirty="0">
                        <a:effectLst/>
                      </a:endParaRPr>
                    </a:p>
                    <a:p>
                      <a:pPr algn="l">
                        <a:lnSpc>
                          <a:spcPct val="115000"/>
                        </a:lnSpc>
                        <a:spcAft>
                          <a:spcPts val="0"/>
                        </a:spcAft>
                      </a:pPr>
                      <a:r>
                        <a:rPr lang="en-US" sz="1600" kern="0" dirty="0">
                          <a:effectLst/>
                        </a:rPr>
                        <a:t>3.4 </a:t>
                      </a:r>
                      <a:r>
                        <a:rPr lang="zh-CN" sz="1600" kern="0" dirty="0">
                          <a:effectLst/>
                        </a:rPr>
                        <a:t>小组会议</a:t>
                      </a:r>
                      <a:endParaRPr lang="zh-CN" sz="1600" kern="100" dirty="0">
                        <a:effectLst/>
                      </a:endParaRPr>
                    </a:p>
                    <a:p>
                      <a:pPr algn="l">
                        <a:lnSpc>
                          <a:spcPct val="115000"/>
                        </a:lnSpc>
                        <a:spcAft>
                          <a:spcPts val="0"/>
                        </a:spcAft>
                      </a:pPr>
                      <a:r>
                        <a:rPr lang="en-US" sz="1600" kern="0" dirty="0">
                          <a:effectLst/>
                        </a:rPr>
                        <a:t>3.5 </a:t>
                      </a:r>
                      <a:r>
                        <a:rPr lang="zh-CN" sz="1600" kern="0" dirty="0">
                          <a:effectLst/>
                        </a:rPr>
                        <a:t>与老师交流</a:t>
                      </a:r>
                      <a:endParaRPr lang="zh-CN" sz="1600" kern="100" dirty="0">
                        <a:effectLst/>
                      </a:endParaRPr>
                    </a:p>
                    <a:p>
                      <a:pPr algn="l">
                        <a:lnSpc>
                          <a:spcPct val="115000"/>
                        </a:lnSpc>
                        <a:spcAft>
                          <a:spcPts val="0"/>
                        </a:spcAft>
                      </a:pPr>
                      <a:r>
                        <a:rPr lang="en-US" sz="1600" kern="0" dirty="0">
                          <a:effectLst/>
                        </a:rPr>
                        <a:t>3.6 </a:t>
                      </a:r>
                      <a:r>
                        <a:rPr lang="zh-CN" sz="1600" kern="0" dirty="0">
                          <a:effectLst/>
                        </a:rPr>
                        <a:t>修改项目计划</a:t>
                      </a:r>
                      <a:endParaRPr lang="zh-CN" sz="1600" kern="100" dirty="0">
                        <a:effectLst/>
                        <a:latin typeface="Times New Roman" panose="02020603050405020304" pitchFamily="18" charset="0"/>
                        <a:ea typeface="宋体" panose="02010600030101010101" pitchFamily="2" charset="-122"/>
                      </a:endParaRPr>
                    </a:p>
                  </a:txBody>
                  <a:tcPr marL="59991" marR="59991" marT="0" marB="0" anchor="ctr"/>
                </a:tc>
                <a:tc>
                  <a:txBody>
                    <a:bodyPr/>
                    <a:lstStyle/>
                    <a:p>
                      <a:pPr algn="l">
                        <a:spcAft>
                          <a:spcPts val="0"/>
                        </a:spcAft>
                      </a:pPr>
                      <a:r>
                        <a:rPr lang="en-US" sz="1600" kern="100" dirty="0">
                          <a:effectLst/>
                        </a:rPr>
                        <a:t>2280</a:t>
                      </a:r>
                      <a:endParaRPr lang="zh-CN" sz="1600" kern="100" dirty="0">
                        <a:effectLst/>
                        <a:latin typeface="Times New Roman" panose="02020603050405020304" pitchFamily="18" charset="0"/>
                        <a:ea typeface="宋体" panose="02010600030101010101" pitchFamily="2" charset="-122"/>
                      </a:endParaRPr>
                    </a:p>
                  </a:txBody>
                  <a:tcPr marL="59991" marR="59991"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542654665"/>
                  </a:ext>
                </a:extLst>
              </a:tr>
            </a:tbl>
          </a:graphicData>
        </a:graphic>
      </p:graphicFrame>
    </p:spTree>
    <p:extLst>
      <p:ext uri="{BB962C8B-B14F-4D97-AF65-F5344CB8AC3E}">
        <p14:creationId xmlns:p14="http://schemas.microsoft.com/office/powerpoint/2010/main" val="200622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10219524" y="3693483"/>
            <a:ext cx="306854" cy="3068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表 10"/>
          <p:cNvGraphicFramePr/>
          <p:nvPr>
            <p:extLst>
              <p:ext uri="{D42A27DB-BD31-4B8C-83A1-F6EECF244321}">
                <p14:modId xmlns:p14="http://schemas.microsoft.com/office/powerpoint/2010/main" val="1048006464"/>
              </p:ext>
            </p:extLst>
          </p:nvPr>
        </p:nvGraphicFramePr>
        <p:xfrm>
          <a:off x="1659069" y="1108371"/>
          <a:ext cx="8136000" cy="5508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7" name="直接连接符 16"/>
          <p:cNvCxnSpPr/>
          <p:nvPr/>
        </p:nvCxnSpPr>
        <p:spPr>
          <a:xfrm>
            <a:off x="7763857" y="3848924"/>
            <a:ext cx="2591943" cy="0"/>
          </a:xfrm>
          <a:prstGeom prst="line">
            <a:avLst/>
          </a:prstGeom>
          <a:ln w="28575">
            <a:solidFill>
              <a:srgbClr val="C75050"/>
            </a:solidFill>
            <a:round/>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011701" y="4224809"/>
            <a:ext cx="306854" cy="3068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flipH="1" flipV="1">
            <a:off x="1165129" y="4369358"/>
            <a:ext cx="2815906" cy="22325"/>
          </a:xfrm>
          <a:prstGeom prst="line">
            <a:avLst/>
          </a:prstGeom>
          <a:ln w="28575">
            <a:solidFill>
              <a:srgbClr val="C75050"/>
            </a:solidFill>
            <a:round/>
            <a:headEnd type="none"/>
            <a:tailEnd type="oval" w="lg" len="lg"/>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8019159" y="5214187"/>
            <a:ext cx="306854" cy="3068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5991328" y="5367614"/>
            <a:ext cx="2167811" cy="0"/>
          </a:xfrm>
          <a:prstGeom prst="line">
            <a:avLst/>
          </a:prstGeom>
          <a:ln w="28575">
            <a:solidFill>
              <a:srgbClr val="C75050"/>
            </a:solidFill>
            <a:round/>
            <a:headEnd type="none"/>
            <a:tailEnd type="oval" w="lg" len="lg"/>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59518" y="235638"/>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人员</a:t>
            </a:r>
          </a:p>
        </p:txBody>
      </p:sp>
      <p:grpSp>
        <p:nvGrpSpPr>
          <p:cNvPr id="32" name="组合 31"/>
          <p:cNvGrpSpPr/>
          <p:nvPr/>
        </p:nvGrpSpPr>
        <p:grpSpPr>
          <a:xfrm rot="17100000">
            <a:off x="175953" y="261388"/>
            <a:ext cx="481872" cy="469661"/>
            <a:chOff x="1032060" y="5022216"/>
            <a:chExt cx="753746" cy="734645"/>
          </a:xfrm>
        </p:grpSpPr>
        <p:sp>
          <p:nvSpPr>
            <p:cNvPr id="36" name="等腰三角形 35"/>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F003145B-9D7B-4393-B133-35443C26C8BD}"/>
              </a:ext>
            </a:extLst>
          </p:cNvPr>
          <p:cNvGrpSpPr/>
          <p:nvPr/>
        </p:nvGrpSpPr>
        <p:grpSpPr>
          <a:xfrm>
            <a:off x="443092" y="2271035"/>
            <a:ext cx="3619831" cy="1380870"/>
            <a:chOff x="596266" y="2233194"/>
            <a:chExt cx="3619831" cy="1380870"/>
          </a:xfrm>
        </p:grpSpPr>
        <p:sp>
          <p:nvSpPr>
            <p:cNvPr id="18" name="文本框 17"/>
            <p:cNvSpPr txBox="1"/>
            <p:nvPr/>
          </p:nvSpPr>
          <p:spPr>
            <a:xfrm>
              <a:off x="803338" y="2233194"/>
              <a:ext cx="1572216" cy="584775"/>
            </a:xfrm>
            <a:prstGeom prst="rect">
              <a:avLst/>
            </a:prstGeom>
            <a:noFill/>
          </p:spPr>
          <p:txBody>
            <a:bodyPr wrap="square" rtlCol="0">
              <a:spAutoFit/>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陈传岭</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96266" y="2970490"/>
              <a:ext cx="2967383" cy="643574"/>
            </a:xfrm>
            <a:prstGeom prst="rect">
              <a:avLst/>
            </a:prstGeom>
            <a:noFill/>
          </p:spPr>
          <p:txBody>
            <a:bodyPr wrap="square" rtlCol="0">
              <a:spAutoFit/>
            </a:bodyPr>
            <a:lstStyle>
              <a:defPPr>
                <a:defRPr lang="zh-CN"/>
              </a:defPPr>
              <a:lvl1pPr algn="ctr">
                <a:lnSpc>
                  <a:spcPts val="2300"/>
                </a:lnSpc>
                <a:defRPr sz="1200"/>
              </a:lvl1pPr>
            </a:lstStyle>
            <a:p>
              <a:r>
                <a:rPr lang="zh-CN" altLang="en-US" dirty="0"/>
                <a:t>邮箱：</a:t>
              </a:r>
              <a:r>
                <a:rPr lang="en-US" altLang="zh-CN" dirty="0">
                  <a:hlinkClick r:id="rId4"/>
                </a:rPr>
                <a:t>31701175@stu.zucc.edu.cn</a:t>
              </a:r>
              <a:endParaRPr lang="en-US" altLang="zh-CN" dirty="0"/>
            </a:p>
            <a:p>
              <a:r>
                <a:rPr lang="zh-CN" altLang="en-US" dirty="0"/>
                <a:t>联系方式：</a:t>
              </a:r>
              <a:r>
                <a:rPr lang="en-US" altLang="zh-CN" dirty="0"/>
                <a:t>13023683120</a:t>
              </a:r>
            </a:p>
          </p:txBody>
        </p:sp>
        <p:sp>
          <p:nvSpPr>
            <p:cNvPr id="29" name="文本框 28">
              <a:extLst>
                <a:ext uri="{FF2B5EF4-FFF2-40B4-BE49-F238E27FC236}">
                  <a16:creationId xmlns:a16="http://schemas.microsoft.com/office/drawing/2014/main" id="{11E87A6A-320A-41D8-87C4-FDA5876E8F99}"/>
                </a:ext>
              </a:extLst>
            </p:cNvPr>
            <p:cNvSpPr txBox="1"/>
            <p:nvPr/>
          </p:nvSpPr>
          <p:spPr>
            <a:xfrm>
              <a:off x="2169582" y="2385715"/>
              <a:ext cx="2046515" cy="369332"/>
            </a:xfrm>
            <a:prstGeom prst="rect">
              <a:avLst/>
            </a:prstGeom>
            <a:noFill/>
          </p:spPr>
          <p:txBody>
            <a:bodyPr wrap="square" rtlCol="0">
              <a:spAutoFit/>
            </a:bodyPr>
            <a:lstStyle/>
            <a:p>
              <a:r>
                <a:rPr lang="en-US" altLang="zh-CN" dirty="0">
                  <a:solidFill>
                    <a:schemeClr val="tx1">
                      <a:lumMod val="75000"/>
                      <a:lumOff val="25000"/>
                    </a:schemeClr>
                  </a:solidFill>
                </a:rPr>
                <a:t>31701175</a:t>
              </a:r>
              <a:endParaRPr lang="zh-CN" altLang="en-US" dirty="0">
                <a:solidFill>
                  <a:schemeClr val="tx1">
                    <a:lumMod val="75000"/>
                    <a:lumOff val="25000"/>
                  </a:schemeClr>
                </a:solidFill>
              </a:endParaRPr>
            </a:p>
          </p:txBody>
        </p:sp>
      </p:grpSp>
      <p:grpSp>
        <p:nvGrpSpPr>
          <p:cNvPr id="47" name="组合 46">
            <a:extLst>
              <a:ext uri="{FF2B5EF4-FFF2-40B4-BE49-F238E27FC236}">
                <a16:creationId xmlns:a16="http://schemas.microsoft.com/office/drawing/2014/main" id="{DDC91292-6F3A-4EC5-9AB3-1D1D5086EFDF}"/>
              </a:ext>
            </a:extLst>
          </p:cNvPr>
          <p:cNvGrpSpPr/>
          <p:nvPr/>
        </p:nvGrpSpPr>
        <p:grpSpPr>
          <a:xfrm>
            <a:off x="8147729" y="2139553"/>
            <a:ext cx="3619831" cy="1380870"/>
            <a:chOff x="596266" y="2233194"/>
            <a:chExt cx="3619831" cy="1380870"/>
          </a:xfrm>
        </p:grpSpPr>
        <p:sp>
          <p:nvSpPr>
            <p:cNvPr id="48" name="文本框 47">
              <a:extLst>
                <a:ext uri="{FF2B5EF4-FFF2-40B4-BE49-F238E27FC236}">
                  <a16:creationId xmlns:a16="http://schemas.microsoft.com/office/drawing/2014/main" id="{27D2C83C-1880-4061-BD6F-CDBCE6ED813A}"/>
                </a:ext>
              </a:extLst>
            </p:cNvPr>
            <p:cNvSpPr txBox="1"/>
            <p:nvPr/>
          </p:nvSpPr>
          <p:spPr>
            <a:xfrm>
              <a:off x="803338" y="2233194"/>
              <a:ext cx="1572216" cy="584775"/>
            </a:xfrm>
            <a:prstGeom prst="rect">
              <a:avLst/>
            </a:prstGeom>
            <a:noFill/>
          </p:spPr>
          <p:txBody>
            <a:bodyPr wrap="square" rtlCol="0">
              <a:spAutoFit/>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陈杰</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DDA3D8E6-C605-4A37-A71C-1D028D5A2144}"/>
                </a:ext>
              </a:extLst>
            </p:cNvPr>
            <p:cNvSpPr txBox="1"/>
            <p:nvPr/>
          </p:nvSpPr>
          <p:spPr>
            <a:xfrm>
              <a:off x="596266" y="2970490"/>
              <a:ext cx="2967383" cy="643574"/>
            </a:xfrm>
            <a:prstGeom prst="rect">
              <a:avLst/>
            </a:prstGeom>
            <a:noFill/>
          </p:spPr>
          <p:txBody>
            <a:bodyPr wrap="square" rtlCol="0">
              <a:spAutoFit/>
            </a:bodyPr>
            <a:lstStyle>
              <a:defPPr>
                <a:defRPr lang="zh-CN"/>
              </a:defPPr>
              <a:lvl1pPr algn="ctr">
                <a:lnSpc>
                  <a:spcPts val="2300"/>
                </a:lnSpc>
                <a:defRPr sz="1200"/>
              </a:lvl1pPr>
            </a:lstStyle>
            <a:p>
              <a:r>
                <a:rPr lang="zh-CN" altLang="en-US" dirty="0"/>
                <a:t>邮箱：</a:t>
              </a:r>
              <a:r>
                <a:rPr lang="en-US" altLang="zh-CN" dirty="0">
                  <a:hlinkClick r:id="rId4"/>
                </a:rPr>
                <a:t>31701209@stu.zucc.edu.cn</a:t>
              </a:r>
              <a:endParaRPr lang="en-US" altLang="zh-CN" dirty="0"/>
            </a:p>
            <a:p>
              <a:r>
                <a:rPr lang="zh-CN" altLang="en-US" dirty="0"/>
                <a:t>联系方式：</a:t>
              </a:r>
              <a:r>
                <a:rPr lang="en-US" altLang="zh-CN" dirty="0"/>
                <a:t>17306412198</a:t>
              </a:r>
            </a:p>
          </p:txBody>
        </p:sp>
        <p:sp>
          <p:nvSpPr>
            <p:cNvPr id="50" name="文本框 49">
              <a:extLst>
                <a:ext uri="{FF2B5EF4-FFF2-40B4-BE49-F238E27FC236}">
                  <a16:creationId xmlns:a16="http://schemas.microsoft.com/office/drawing/2014/main" id="{5A91CD49-C170-4E87-971D-6453C511B03E}"/>
                </a:ext>
              </a:extLst>
            </p:cNvPr>
            <p:cNvSpPr txBox="1"/>
            <p:nvPr/>
          </p:nvSpPr>
          <p:spPr>
            <a:xfrm>
              <a:off x="2169582" y="2385715"/>
              <a:ext cx="2046515" cy="369332"/>
            </a:xfrm>
            <a:prstGeom prst="rect">
              <a:avLst/>
            </a:prstGeom>
            <a:noFill/>
          </p:spPr>
          <p:txBody>
            <a:bodyPr wrap="square" rtlCol="0">
              <a:spAutoFit/>
            </a:bodyPr>
            <a:lstStyle/>
            <a:p>
              <a:r>
                <a:rPr lang="en-US" altLang="zh-CN" dirty="0">
                  <a:solidFill>
                    <a:schemeClr val="tx1">
                      <a:lumMod val="75000"/>
                      <a:lumOff val="25000"/>
                    </a:schemeClr>
                  </a:solidFill>
                </a:rPr>
                <a:t>31701209</a:t>
              </a:r>
              <a:endParaRPr lang="zh-CN" altLang="en-US" dirty="0">
                <a:solidFill>
                  <a:schemeClr val="tx1">
                    <a:lumMod val="75000"/>
                    <a:lumOff val="25000"/>
                  </a:schemeClr>
                </a:solidFill>
              </a:endParaRPr>
            </a:p>
          </p:txBody>
        </p:sp>
      </p:grpSp>
      <p:grpSp>
        <p:nvGrpSpPr>
          <p:cNvPr id="51" name="组合 50">
            <a:extLst>
              <a:ext uri="{FF2B5EF4-FFF2-40B4-BE49-F238E27FC236}">
                <a16:creationId xmlns:a16="http://schemas.microsoft.com/office/drawing/2014/main" id="{4820955A-FB11-4094-8F05-9662B25FF379}"/>
              </a:ext>
            </a:extLst>
          </p:cNvPr>
          <p:cNvGrpSpPr/>
          <p:nvPr/>
        </p:nvGrpSpPr>
        <p:grpSpPr>
          <a:xfrm>
            <a:off x="8409608" y="4876387"/>
            <a:ext cx="3619831" cy="1380870"/>
            <a:chOff x="596266" y="2233194"/>
            <a:chExt cx="3619831" cy="1380870"/>
          </a:xfrm>
        </p:grpSpPr>
        <p:sp>
          <p:nvSpPr>
            <p:cNvPr id="52" name="文本框 51">
              <a:extLst>
                <a:ext uri="{FF2B5EF4-FFF2-40B4-BE49-F238E27FC236}">
                  <a16:creationId xmlns:a16="http://schemas.microsoft.com/office/drawing/2014/main" id="{B8E1495E-153C-420E-9CD4-2FC4908E0FA0}"/>
                </a:ext>
              </a:extLst>
            </p:cNvPr>
            <p:cNvSpPr txBox="1"/>
            <p:nvPr/>
          </p:nvSpPr>
          <p:spPr>
            <a:xfrm>
              <a:off x="803338" y="2233194"/>
              <a:ext cx="1572216" cy="584775"/>
            </a:xfrm>
            <a:prstGeom prst="rect">
              <a:avLst/>
            </a:prstGeom>
            <a:noFill/>
          </p:spPr>
          <p:txBody>
            <a:bodyPr wrap="square" rtlCol="0">
              <a:spAutoFit/>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周泽鑫</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841EC3E2-B3DB-4513-BC1B-FF0F7239F8B7}"/>
                </a:ext>
              </a:extLst>
            </p:cNvPr>
            <p:cNvSpPr txBox="1"/>
            <p:nvPr/>
          </p:nvSpPr>
          <p:spPr>
            <a:xfrm>
              <a:off x="596266" y="2970490"/>
              <a:ext cx="2967383" cy="643574"/>
            </a:xfrm>
            <a:prstGeom prst="rect">
              <a:avLst/>
            </a:prstGeom>
            <a:noFill/>
          </p:spPr>
          <p:txBody>
            <a:bodyPr wrap="square" rtlCol="0">
              <a:spAutoFit/>
            </a:bodyPr>
            <a:lstStyle>
              <a:defPPr>
                <a:defRPr lang="zh-CN"/>
              </a:defPPr>
              <a:lvl1pPr algn="ctr">
                <a:lnSpc>
                  <a:spcPts val="2300"/>
                </a:lnSpc>
                <a:defRPr sz="1200"/>
              </a:lvl1pPr>
            </a:lstStyle>
            <a:p>
              <a:r>
                <a:rPr lang="zh-CN" altLang="en-US" dirty="0"/>
                <a:t>邮箱：</a:t>
              </a:r>
              <a:r>
                <a:rPr lang="en-US" altLang="zh-CN" dirty="0">
                  <a:hlinkClick r:id="rId5"/>
                </a:rPr>
                <a:t>31701233@stu.zucc.edu.cn</a:t>
              </a:r>
              <a:endParaRPr lang="en-US" altLang="zh-CN" dirty="0"/>
            </a:p>
            <a:p>
              <a:r>
                <a:rPr lang="zh-CN" altLang="en-US" dirty="0"/>
                <a:t>联系方式：</a:t>
              </a:r>
              <a:r>
                <a:rPr lang="en-US" altLang="zh-CN" dirty="0"/>
                <a:t>15988892483</a:t>
              </a:r>
            </a:p>
          </p:txBody>
        </p:sp>
        <p:sp>
          <p:nvSpPr>
            <p:cNvPr id="54" name="文本框 53">
              <a:extLst>
                <a:ext uri="{FF2B5EF4-FFF2-40B4-BE49-F238E27FC236}">
                  <a16:creationId xmlns:a16="http://schemas.microsoft.com/office/drawing/2014/main" id="{8978E547-9B23-4AC1-8B8C-43CB6DA6934C}"/>
                </a:ext>
              </a:extLst>
            </p:cNvPr>
            <p:cNvSpPr txBox="1"/>
            <p:nvPr/>
          </p:nvSpPr>
          <p:spPr>
            <a:xfrm>
              <a:off x="2169582" y="2385715"/>
              <a:ext cx="2046515" cy="369332"/>
            </a:xfrm>
            <a:prstGeom prst="rect">
              <a:avLst/>
            </a:prstGeom>
            <a:noFill/>
          </p:spPr>
          <p:txBody>
            <a:bodyPr wrap="square" rtlCol="0">
              <a:spAutoFit/>
            </a:bodyPr>
            <a:lstStyle/>
            <a:p>
              <a:r>
                <a:rPr lang="en-US" altLang="zh-CN" dirty="0">
                  <a:solidFill>
                    <a:schemeClr val="tx1">
                      <a:lumMod val="75000"/>
                      <a:lumOff val="25000"/>
                    </a:schemeClr>
                  </a:solidFill>
                </a:rPr>
                <a:t>31701233</a:t>
              </a:r>
              <a:endParaRPr lang="zh-CN" altLang="en-US" dirty="0">
                <a:solidFill>
                  <a:schemeClr val="tx1">
                    <a:lumMod val="75000"/>
                    <a:lumOff val="25000"/>
                  </a:schemeClr>
                </a:solidFill>
              </a:endParaRPr>
            </a:p>
          </p:txBody>
        </p:sp>
      </p:grpSp>
      <p:sp>
        <p:nvSpPr>
          <p:cNvPr id="4" name="矩形: 圆角 3">
            <a:extLst>
              <a:ext uri="{FF2B5EF4-FFF2-40B4-BE49-F238E27FC236}">
                <a16:creationId xmlns:a16="http://schemas.microsoft.com/office/drawing/2014/main" id="{EAE0B02E-DCA5-441B-ACB6-B7F7B5E36551}"/>
              </a:ext>
            </a:extLst>
          </p:cNvPr>
          <p:cNvSpPr/>
          <p:nvPr/>
        </p:nvSpPr>
        <p:spPr>
          <a:xfrm>
            <a:off x="1107660" y="1541610"/>
            <a:ext cx="1572216" cy="5232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组长</a:t>
            </a:r>
          </a:p>
        </p:txBody>
      </p:sp>
      <p:sp>
        <p:nvSpPr>
          <p:cNvPr id="55" name="矩形: 圆角 54">
            <a:extLst>
              <a:ext uri="{FF2B5EF4-FFF2-40B4-BE49-F238E27FC236}">
                <a16:creationId xmlns:a16="http://schemas.microsoft.com/office/drawing/2014/main" id="{AFDBDCA6-ECCB-40E9-B83F-7E860F4D0B5E}"/>
              </a:ext>
            </a:extLst>
          </p:cNvPr>
          <p:cNvSpPr/>
          <p:nvPr/>
        </p:nvSpPr>
        <p:spPr>
          <a:xfrm>
            <a:off x="6811515" y="5673860"/>
            <a:ext cx="1572216" cy="5232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组员</a:t>
            </a:r>
          </a:p>
        </p:txBody>
      </p:sp>
      <p:sp>
        <p:nvSpPr>
          <p:cNvPr id="56" name="矩形: 圆角 55">
            <a:extLst>
              <a:ext uri="{FF2B5EF4-FFF2-40B4-BE49-F238E27FC236}">
                <a16:creationId xmlns:a16="http://schemas.microsoft.com/office/drawing/2014/main" id="{CDB74C8A-B6D1-476F-85C9-C1F427819A9B}"/>
              </a:ext>
            </a:extLst>
          </p:cNvPr>
          <p:cNvSpPr/>
          <p:nvPr/>
        </p:nvSpPr>
        <p:spPr>
          <a:xfrm>
            <a:off x="7861341" y="1493299"/>
            <a:ext cx="1572216" cy="5232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组员</a:t>
            </a:r>
          </a:p>
        </p:txBody>
      </p:sp>
    </p:spTree>
    <p:extLst>
      <p:ext uri="{BB962C8B-B14F-4D97-AF65-F5344CB8AC3E}">
        <p14:creationId xmlns:p14="http://schemas.microsoft.com/office/powerpoint/2010/main" val="19548244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750"/>
                                        <p:tgtEl>
                                          <p:spTgt spid="17"/>
                                        </p:tgtEl>
                                      </p:cBhvr>
                                    </p:animEffect>
                                  </p:childTnLst>
                                </p:cTn>
                              </p:par>
                            </p:childTnLst>
                          </p:cTn>
                        </p:par>
                        <p:par>
                          <p:cTn id="13" fill="hold">
                            <p:stCondLst>
                              <p:cond delay="1250"/>
                            </p:stCondLst>
                            <p:childTnLst>
                              <p:par>
                                <p:cTn id="14" presetID="53" presetClass="entr" presetSubtype="16"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childTnLst>
                          </p:cTn>
                        </p:par>
                        <p:par>
                          <p:cTn id="19" fill="hold">
                            <p:stCondLst>
                              <p:cond delay="1750"/>
                            </p:stCondLst>
                            <p:childTnLst>
                              <p:par>
                                <p:cTn id="20" presetID="22" presetClass="entr" presetSubtype="2"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750"/>
                                        <p:tgtEl>
                                          <p:spTgt spid="28"/>
                                        </p:tgtEl>
                                      </p:cBhvr>
                                    </p:animEffect>
                                  </p:childTnLst>
                                </p:cTn>
                              </p:par>
                            </p:childTnLst>
                          </p:cTn>
                        </p:par>
                        <p:par>
                          <p:cTn id="23" fill="hold">
                            <p:stCondLst>
                              <p:cond delay="2500"/>
                            </p:stCondLst>
                            <p:childTnLst>
                              <p:par>
                                <p:cTn id="24" presetID="53" presetClass="entr" presetSubtype="16"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Effect transition="in" filter="fade">
                                      <p:cBhvr>
                                        <p:cTn id="28" dur="500"/>
                                        <p:tgtEl>
                                          <p:spTgt spid="27"/>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750"/>
                                        <p:tgtEl>
                                          <p:spTgt spid="34"/>
                                        </p:tgtEl>
                                      </p:cBhvr>
                                    </p:animEffect>
                                  </p:childTnLst>
                                </p:cTn>
                              </p:par>
                            </p:childTnLst>
                          </p:cTn>
                        </p:par>
                        <p:par>
                          <p:cTn id="33" fill="hold">
                            <p:stCondLst>
                              <p:cond delay="3750"/>
                            </p:stCondLst>
                            <p:childTnLst>
                              <p:par>
                                <p:cTn id="34" presetID="53" presetClass="entr" presetSubtype="16"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p:cTn id="36" dur="500" fill="hold"/>
                                        <p:tgtEl>
                                          <p:spTgt spid="33"/>
                                        </p:tgtEl>
                                        <p:attrNameLst>
                                          <p:attrName>ppt_w</p:attrName>
                                        </p:attrNameLst>
                                      </p:cBhvr>
                                      <p:tavLst>
                                        <p:tav tm="0">
                                          <p:val>
                                            <p:fltVal val="0"/>
                                          </p:val>
                                        </p:tav>
                                        <p:tav tm="100000">
                                          <p:val>
                                            <p:strVal val="#ppt_w"/>
                                          </p:val>
                                        </p:tav>
                                      </p:tavLst>
                                    </p:anim>
                                    <p:anim calcmode="lin" valueType="num">
                                      <p:cBhvr>
                                        <p:cTn id="37" dur="500" fill="hold"/>
                                        <p:tgtEl>
                                          <p:spTgt spid="33"/>
                                        </p:tgtEl>
                                        <p:attrNameLst>
                                          <p:attrName>ppt_h</p:attrName>
                                        </p:attrNameLst>
                                      </p:cBhvr>
                                      <p:tavLst>
                                        <p:tav tm="0">
                                          <p:val>
                                            <p:fltVal val="0"/>
                                          </p:val>
                                        </p:tav>
                                        <p:tav tm="100000">
                                          <p:val>
                                            <p:strVal val="#ppt_h"/>
                                          </p:val>
                                        </p:tav>
                                      </p:tavLst>
                                    </p:anim>
                                    <p:animEffect transition="in" filter="fade">
                                      <p:cBhvr>
                                        <p:cTn id="38" dur="500"/>
                                        <p:tgtEl>
                                          <p:spTgt spid="33"/>
                                        </p:tgtEl>
                                      </p:cBhvr>
                                    </p:animEffect>
                                  </p:childTnLst>
                                </p:cTn>
                              </p:par>
                            </p:childTnLst>
                          </p:cTn>
                        </p:par>
                        <p:par>
                          <p:cTn id="39" fill="hold">
                            <p:stCondLst>
                              <p:cond delay="4250"/>
                            </p:stCondLst>
                            <p:childTnLst>
                              <p:par>
                                <p:cTn id="40" presetID="49" presetClass="entr" presetSubtype="0" decel="100000"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 calcmode="lin" valueType="num">
                                      <p:cBhvr>
                                        <p:cTn id="44" dur="500" fill="hold"/>
                                        <p:tgtEl>
                                          <p:spTgt spid="32"/>
                                        </p:tgtEl>
                                        <p:attrNameLst>
                                          <p:attrName>style.rotation</p:attrName>
                                        </p:attrNameLst>
                                      </p:cBhvr>
                                      <p:tavLst>
                                        <p:tav tm="0">
                                          <p:val>
                                            <p:fltVal val="360"/>
                                          </p:val>
                                        </p:tav>
                                        <p:tav tm="100000">
                                          <p:val>
                                            <p:fltVal val="0"/>
                                          </p:val>
                                        </p:tav>
                                      </p:tavLst>
                                    </p:anim>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arn(inVertical)">
                                      <p:cBhvr>
                                        <p:cTn id="50" dur="500"/>
                                        <p:tgtEl>
                                          <p:spTgt spid="4"/>
                                        </p:tgtEl>
                                      </p:cBhvr>
                                    </p:animEffect>
                                  </p:childTnLst>
                                </p:cTn>
                              </p:par>
                            </p:childTnLst>
                          </p:cTn>
                        </p:par>
                        <p:par>
                          <p:cTn id="51" fill="hold">
                            <p:stCondLst>
                              <p:cond delay="500"/>
                            </p:stCondLst>
                            <p:childTnLst>
                              <p:par>
                                <p:cTn id="52" presetID="10" presetClass="entr" presetSubtype="0" fill="hold" nodeType="afterEffect">
                                  <p:stCondLst>
                                    <p:cond delay="50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barn(inVertical)">
                                      <p:cBhvr>
                                        <p:cTn id="59" dur="500"/>
                                        <p:tgtEl>
                                          <p:spTgt spid="56"/>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barn(inVertical)">
                                      <p:cBhvr>
                                        <p:cTn id="62" dur="500"/>
                                        <p:tgtEl>
                                          <p:spTgt spid="55"/>
                                        </p:tgtEl>
                                      </p:cBhvr>
                                    </p:animEffect>
                                  </p:childTnLst>
                                </p:cTn>
                              </p:par>
                            </p:childTnLst>
                          </p:cTn>
                        </p:par>
                        <p:par>
                          <p:cTn id="63" fill="hold">
                            <p:stCondLst>
                              <p:cond delay="500"/>
                            </p:stCondLst>
                            <p:childTnLst>
                              <p:par>
                                <p:cTn id="64" presetID="10" presetClass="entr" presetSubtype="0" fill="hold" nodeType="afterEffect">
                                  <p:stCondLst>
                                    <p:cond delay="25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par>
                                <p:cTn id="67" presetID="10" presetClass="entr" presetSubtype="0" fill="hold" nodeType="withEffect">
                                  <p:stCondLst>
                                    <p:cond delay="25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Graphic spid="11" grpId="0">
        <p:bldAsOne/>
      </p:bldGraphic>
      <p:bldP spid="27" grpId="0" animBg="1"/>
      <p:bldP spid="33" grpId="0" animBg="1"/>
      <p:bldP spid="4" grpId="0" animBg="1"/>
      <p:bldP spid="55" grpId="0" animBg="1"/>
      <p:bldP spid="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6E62AAA-34ED-4F95-A472-7CA82DD4947C}"/>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BDA2CE8-BDF0-41A2-93A4-01F8FBA4D53E}"/>
              </a:ext>
            </a:extLst>
          </p:cNvPr>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grpSp>
        <p:nvGrpSpPr>
          <p:cNvPr id="8" name="组合 7">
            <a:extLst>
              <a:ext uri="{FF2B5EF4-FFF2-40B4-BE49-F238E27FC236}">
                <a16:creationId xmlns:a16="http://schemas.microsoft.com/office/drawing/2014/main" id="{6ED2356B-9E59-4CDB-BA48-C48B3AB963B0}"/>
              </a:ext>
            </a:extLst>
          </p:cNvPr>
          <p:cNvGrpSpPr/>
          <p:nvPr/>
        </p:nvGrpSpPr>
        <p:grpSpPr>
          <a:xfrm rot="17100000">
            <a:off x="175953" y="261388"/>
            <a:ext cx="481872" cy="469661"/>
            <a:chOff x="1032060" y="5022216"/>
            <a:chExt cx="753746" cy="734645"/>
          </a:xfrm>
        </p:grpSpPr>
        <p:sp>
          <p:nvSpPr>
            <p:cNvPr id="9" name="等腰三角形 8">
              <a:extLst>
                <a:ext uri="{FF2B5EF4-FFF2-40B4-BE49-F238E27FC236}">
                  <a16:creationId xmlns:a16="http://schemas.microsoft.com/office/drawing/2014/main" id="{2D74A0D1-A36E-470F-BE73-0E44684639D8}"/>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B4063F6D-B2D4-4B2C-9505-380B73085601}"/>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93FF7417-0747-4E04-A2FE-96A2610AE7EF}"/>
              </a:ext>
            </a:extLst>
          </p:cNvPr>
          <p:cNvSpPr/>
          <p:nvPr/>
        </p:nvSpPr>
        <p:spPr>
          <a:xfrm>
            <a:off x="1852977" y="254328"/>
            <a:ext cx="902811"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计划</a:t>
            </a:r>
            <a:endParaRPr lang="zh-CN" altLang="en-US" sz="2800"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id="{ED66D26B-2153-4E07-A6A0-6A4A0B9530E2}"/>
              </a:ext>
            </a:extLst>
          </p:cNvPr>
          <p:cNvGraphicFramePr>
            <a:graphicFrameLocks noGrp="1"/>
          </p:cNvGraphicFramePr>
          <p:nvPr>
            <p:extLst>
              <p:ext uri="{D42A27DB-BD31-4B8C-83A1-F6EECF244321}">
                <p14:modId xmlns:p14="http://schemas.microsoft.com/office/powerpoint/2010/main" val="537630868"/>
              </p:ext>
            </p:extLst>
          </p:nvPr>
        </p:nvGraphicFramePr>
        <p:xfrm>
          <a:off x="1332834" y="917013"/>
          <a:ext cx="9969904" cy="5487141"/>
        </p:xfrm>
        <a:graphic>
          <a:graphicData uri="http://schemas.openxmlformats.org/drawingml/2006/table">
            <a:tbl>
              <a:tblPr firstRow="1" firstCol="1" bandRow="1">
                <a:tableStyleId>{5C22544A-7EE6-4342-B048-85BDC9FD1C3A}</a:tableStyleId>
              </a:tblPr>
              <a:tblGrid>
                <a:gridCol w="1180531">
                  <a:extLst>
                    <a:ext uri="{9D8B030D-6E8A-4147-A177-3AD203B41FA5}">
                      <a16:colId xmlns:a16="http://schemas.microsoft.com/office/drawing/2014/main" val="3548206054"/>
                    </a:ext>
                  </a:extLst>
                </a:gridCol>
                <a:gridCol w="2878767">
                  <a:extLst>
                    <a:ext uri="{9D8B030D-6E8A-4147-A177-3AD203B41FA5}">
                      <a16:colId xmlns:a16="http://schemas.microsoft.com/office/drawing/2014/main" val="1374702932"/>
                    </a:ext>
                  </a:extLst>
                </a:gridCol>
                <a:gridCol w="3020239">
                  <a:extLst>
                    <a:ext uri="{9D8B030D-6E8A-4147-A177-3AD203B41FA5}">
                      <a16:colId xmlns:a16="http://schemas.microsoft.com/office/drawing/2014/main" val="1104841506"/>
                    </a:ext>
                  </a:extLst>
                </a:gridCol>
                <a:gridCol w="769336">
                  <a:extLst>
                    <a:ext uri="{9D8B030D-6E8A-4147-A177-3AD203B41FA5}">
                      <a16:colId xmlns:a16="http://schemas.microsoft.com/office/drawing/2014/main" val="60026285"/>
                    </a:ext>
                  </a:extLst>
                </a:gridCol>
                <a:gridCol w="1084083">
                  <a:extLst>
                    <a:ext uri="{9D8B030D-6E8A-4147-A177-3AD203B41FA5}">
                      <a16:colId xmlns:a16="http://schemas.microsoft.com/office/drawing/2014/main" val="151455103"/>
                    </a:ext>
                  </a:extLst>
                </a:gridCol>
                <a:gridCol w="1036948">
                  <a:extLst>
                    <a:ext uri="{9D8B030D-6E8A-4147-A177-3AD203B41FA5}">
                      <a16:colId xmlns:a16="http://schemas.microsoft.com/office/drawing/2014/main" val="3052663661"/>
                    </a:ext>
                  </a:extLst>
                </a:gridCol>
              </a:tblGrid>
              <a:tr h="289915">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阶段</a:t>
                      </a:r>
                    </a:p>
                  </a:txBody>
                  <a:tcPr marL="68580" marR="68580" marT="0" marB="0" anchor="ct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任务名称</a:t>
                      </a:r>
                    </a:p>
                  </a:txBody>
                  <a:tcPr marL="68580" marR="68580" marT="0" marB="0" anchor="ct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任务细分及简单描述</a:t>
                      </a:r>
                    </a:p>
                  </a:txBody>
                  <a:tcPr marL="68580" marR="68580" marT="0" marB="0" anchor="ct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预算</a:t>
                      </a:r>
                    </a:p>
                  </a:txBody>
                  <a:tcPr marL="68580" marR="68580" marT="0" marB="0"/>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负责人</a:t>
                      </a:r>
                    </a:p>
                  </a:txBody>
                  <a:tcPr marL="68580" marR="68580" marT="0" marB="0" anchor="ct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参与人员</a:t>
                      </a:r>
                    </a:p>
                  </a:txBody>
                  <a:tcPr marL="68580" marR="68580" marT="0" marB="0"/>
                </a:tc>
                <a:extLst>
                  <a:ext uri="{0D108BD9-81ED-4DB2-BD59-A6C34878D82A}">
                    <a16:rowId xmlns:a16="http://schemas.microsoft.com/office/drawing/2014/main" val="1364770686"/>
                  </a:ext>
                </a:extLst>
              </a:tr>
              <a:tr h="289915">
                <a:tc rowSpan="2">
                  <a:txBody>
                    <a:bodyPr/>
                    <a:lstStyle/>
                    <a:p>
                      <a:pPr algn="l">
                        <a:lnSpc>
                          <a:spcPct val="115000"/>
                        </a:lnSpc>
                        <a:spcAft>
                          <a:spcPts val="0"/>
                        </a:spcAft>
                      </a:pPr>
                      <a:r>
                        <a:rPr lang="zh-CN" sz="1800" kern="0" dirty="0">
                          <a:effectLst/>
                        </a:rPr>
                        <a:t>可行性分析</a:t>
                      </a:r>
                      <a:endParaRPr lang="zh-CN" sz="1800" kern="100" dirty="0">
                        <a:effectLst/>
                        <a:latin typeface="Times New Roman" panose="02020603050405020304" pitchFamily="18" charset="0"/>
                        <a:ea typeface="宋体" panose="02010600030101010101" pitchFamily="2" charset="-122"/>
                      </a:endParaRPr>
                    </a:p>
                  </a:txBody>
                  <a:tcPr marL="154622" marR="154622" marT="77311" marB="77311" anchor="ctr"/>
                </a:tc>
                <a:tc>
                  <a:txBody>
                    <a:bodyPr/>
                    <a:lstStyle/>
                    <a:p>
                      <a:pPr algn="l">
                        <a:lnSpc>
                          <a:spcPct val="115000"/>
                        </a:lnSpc>
                        <a:spcAft>
                          <a:spcPts val="0"/>
                        </a:spcAft>
                      </a:pPr>
                      <a:r>
                        <a:rPr lang="zh-CN" sz="1800" kern="0">
                          <a:effectLst/>
                        </a:rPr>
                        <a:t>项目可行性分析</a:t>
                      </a:r>
                      <a:endParaRPr lang="zh-CN" sz="1800" kern="100">
                        <a:effectLst/>
                        <a:latin typeface="Times New Roman" panose="02020603050405020304" pitchFamily="18" charset="0"/>
                        <a:ea typeface="宋体" panose="02010600030101010101" pitchFamily="2" charset="-122"/>
                      </a:endParaRPr>
                    </a:p>
                  </a:txBody>
                  <a:tcPr marL="115966" marR="115966" marT="0" marB="0" anchor="ctr"/>
                </a:tc>
                <a:tc>
                  <a:txBody>
                    <a:bodyPr/>
                    <a:lstStyle/>
                    <a:p>
                      <a:pPr algn="l">
                        <a:lnSpc>
                          <a:spcPct val="115000"/>
                        </a:lnSpc>
                        <a:spcAft>
                          <a:spcPts val="0"/>
                        </a:spcAft>
                      </a:pPr>
                      <a:r>
                        <a:rPr lang="en-US" sz="1800" kern="0">
                          <a:effectLst/>
                        </a:rPr>
                        <a:t>1.1</a:t>
                      </a:r>
                      <a:r>
                        <a:rPr lang="zh-CN" sz="1800" kern="0">
                          <a:effectLst/>
                        </a:rPr>
                        <a:t>项目可行性分析</a:t>
                      </a:r>
                      <a:endParaRPr lang="zh-CN" sz="1800" kern="100">
                        <a:effectLst/>
                        <a:latin typeface="Times New Roman" panose="02020603050405020304" pitchFamily="18" charset="0"/>
                        <a:ea typeface="宋体" panose="02010600030101010101" pitchFamily="2" charset="-122"/>
                      </a:endParaRPr>
                    </a:p>
                  </a:txBody>
                  <a:tcPr marL="115966" marR="115966" marT="0" marB="0" anchor="ctr"/>
                </a:tc>
                <a:tc>
                  <a:txBody>
                    <a:bodyPr/>
                    <a:lstStyle/>
                    <a:p>
                      <a:pPr algn="just">
                        <a:spcAft>
                          <a:spcPts val="0"/>
                        </a:spcAft>
                      </a:pPr>
                      <a:r>
                        <a:rPr lang="en-US" sz="1800" kern="0">
                          <a:effectLst/>
                        </a:rPr>
                        <a:t>0</a:t>
                      </a:r>
                      <a:endParaRPr lang="zh-CN" sz="1800" kern="100">
                        <a:effectLst/>
                        <a:latin typeface="Times New Roman" panose="02020603050405020304" pitchFamily="18" charset="0"/>
                        <a:ea typeface="宋体" panose="02010600030101010101" pitchFamily="2" charset="-122"/>
                      </a:endParaRPr>
                    </a:p>
                  </a:txBody>
                  <a:tcPr marL="115966" marR="115966" marT="0" marB="0"/>
                </a:tc>
                <a:tc rowSpan="2">
                  <a:txBody>
                    <a:bodyPr/>
                    <a:lstStyle/>
                    <a:p>
                      <a:pPr algn="just">
                        <a:spcAft>
                          <a:spcPts val="0"/>
                        </a:spcAft>
                      </a:pPr>
                      <a:r>
                        <a:rPr lang="zh-CN" sz="1800" kern="0" dirty="0">
                          <a:effectLst/>
                        </a:rPr>
                        <a:t>周泽鑫</a:t>
                      </a:r>
                      <a:endParaRPr lang="zh-CN" sz="1800" kern="100" dirty="0">
                        <a:effectLst/>
                        <a:latin typeface="Times New Roman" panose="02020603050405020304" pitchFamily="18" charset="0"/>
                        <a:ea typeface="宋体" panose="02010600030101010101" pitchFamily="2" charset="-122"/>
                      </a:endParaRPr>
                    </a:p>
                  </a:txBody>
                  <a:tcPr marL="154622" marR="154622" marT="77311" marB="77311" anchor="ctr"/>
                </a:tc>
                <a:tc rowSpan="2">
                  <a:txBody>
                    <a:bodyPr/>
                    <a:lstStyle/>
                    <a:p>
                      <a:pPr algn="just">
                        <a:spcAft>
                          <a:spcPts val="0"/>
                        </a:spcAft>
                      </a:pPr>
                      <a:r>
                        <a:rPr lang="en-US" sz="1800" kern="0" dirty="0">
                          <a:effectLst/>
                        </a:rPr>
                        <a:t> </a:t>
                      </a:r>
                      <a:endParaRPr lang="zh-CN" sz="1800" kern="100" dirty="0">
                        <a:effectLst/>
                      </a:endParaRPr>
                    </a:p>
                    <a:p>
                      <a:pPr algn="just">
                        <a:spcAft>
                          <a:spcPts val="0"/>
                        </a:spcAft>
                      </a:pPr>
                      <a:r>
                        <a:rPr lang="en-US" sz="1800" kern="0" dirty="0">
                          <a:effectLst/>
                        </a:rPr>
                        <a:t> </a:t>
                      </a:r>
                      <a:endParaRPr lang="zh-CN" sz="1800" kern="100" dirty="0">
                        <a:effectLst/>
                      </a:endParaRPr>
                    </a:p>
                    <a:p>
                      <a:pPr algn="ctr">
                        <a:spcAft>
                          <a:spcPts val="0"/>
                        </a:spcAft>
                      </a:pPr>
                      <a:r>
                        <a:rPr lang="zh-CN" sz="1800" kern="0" dirty="0">
                          <a:effectLst/>
                        </a:rPr>
                        <a:t>陈传岭</a:t>
                      </a:r>
                      <a:endParaRPr lang="zh-CN" sz="1800" kern="100" dirty="0">
                        <a:effectLst/>
                      </a:endParaRPr>
                    </a:p>
                    <a:p>
                      <a:pPr algn="ctr">
                        <a:spcAft>
                          <a:spcPts val="0"/>
                        </a:spcAft>
                      </a:pPr>
                      <a:r>
                        <a:rPr lang="zh-CN" sz="1800" kern="0" dirty="0">
                          <a:effectLst/>
                        </a:rPr>
                        <a:t>陈杰</a:t>
                      </a:r>
                      <a:endParaRPr lang="zh-CN" sz="1800" kern="100" dirty="0">
                        <a:effectLst/>
                      </a:endParaRPr>
                    </a:p>
                    <a:p>
                      <a:pPr algn="ctr">
                        <a:spcAft>
                          <a:spcPts val="0"/>
                        </a:spcAft>
                      </a:pPr>
                      <a:r>
                        <a:rPr lang="en-US" sz="1800" kern="0" dirty="0">
                          <a:effectLst/>
                        </a:rPr>
                        <a:t> </a:t>
                      </a:r>
                      <a:endParaRPr lang="zh-CN" sz="1800" kern="100" dirty="0">
                        <a:effectLst/>
                        <a:latin typeface="Times New Roman" panose="02020603050405020304" pitchFamily="18" charset="0"/>
                        <a:ea typeface="宋体" panose="02010600030101010101" pitchFamily="2" charset="-122"/>
                      </a:endParaRPr>
                    </a:p>
                  </a:txBody>
                  <a:tcPr marL="154622" marR="154622" marT="77311" marB="77311"/>
                </a:tc>
                <a:extLst>
                  <a:ext uri="{0D108BD9-81ED-4DB2-BD59-A6C34878D82A}">
                    <a16:rowId xmlns:a16="http://schemas.microsoft.com/office/drawing/2014/main" val="3842464625"/>
                  </a:ext>
                </a:extLst>
              </a:tr>
              <a:tr h="1874786">
                <a:tc vMerge="1">
                  <a:txBody>
                    <a:bodyPr/>
                    <a:lstStyle/>
                    <a:p>
                      <a:endParaRPr lang="zh-CN" altLang="en-US"/>
                    </a:p>
                  </a:txBody>
                  <a:tcPr/>
                </a:tc>
                <a:tc>
                  <a:txBody>
                    <a:bodyPr/>
                    <a:lstStyle/>
                    <a:p>
                      <a:pPr algn="l">
                        <a:lnSpc>
                          <a:spcPct val="115000"/>
                        </a:lnSpc>
                        <a:spcAft>
                          <a:spcPts val="0"/>
                        </a:spcAft>
                      </a:pPr>
                      <a:r>
                        <a:rPr lang="zh-CN" sz="1800" kern="0" dirty="0">
                          <a:effectLst/>
                        </a:rPr>
                        <a:t>项目可行性分析报告编写</a:t>
                      </a:r>
                      <a:endParaRPr lang="zh-CN" sz="1800" kern="100" dirty="0">
                        <a:effectLst/>
                        <a:latin typeface="Times New Roman" panose="02020603050405020304" pitchFamily="18" charset="0"/>
                        <a:ea typeface="宋体" panose="02010600030101010101" pitchFamily="2" charset="-122"/>
                      </a:endParaRPr>
                    </a:p>
                  </a:txBody>
                  <a:tcPr marL="115966" marR="115966" marT="0" marB="0" anchor="ctr"/>
                </a:tc>
                <a:tc>
                  <a:txBody>
                    <a:bodyPr/>
                    <a:lstStyle/>
                    <a:p>
                      <a:pPr algn="l">
                        <a:lnSpc>
                          <a:spcPct val="115000"/>
                        </a:lnSpc>
                        <a:spcAft>
                          <a:spcPts val="0"/>
                        </a:spcAft>
                      </a:pPr>
                      <a:r>
                        <a:rPr lang="en-US" sz="1800" kern="0" dirty="0">
                          <a:effectLst/>
                        </a:rPr>
                        <a:t>2.1.</a:t>
                      </a:r>
                      <a:r>
                        <a:rPr lang="zh-CN" sz="1800" kern="0" dirty="0">
                          <a:effectLst/>
                        </a:rPr>
                        <a:t>技术可行性</a:t>
                      </a:r>
                      <a:endParaRPr lang="zh-CN" sz="1800" kern="100" dirty="0">
                        <a:effectLst/>
                      </a:endParaRPr>
                    </a:p>
                    <a:p>
                      <a:pPr algn="l">
                        <a:lnSpc>
                          <a:spcPct val="115000"/>
                        </a:lnSpc>
                        <a:spcAft>
                          <a:spcPts val="0"/>
                        </a:spcAft>
                      </a:pPr>
                      <a:r>
                        <a:rPr lang="en-US" sz="1800" kern="0" dirty="0">
                          <a:effectLst/>
                        </a:rPr>
                        <a:t>2.2.</a:t>
                      </a:r>
                      <a:r>
                        <a:rPr lang="zh-CN" sz="1800" kern="0" dirty="0">
                          <a:effectLst/>
                        </a:rPr>
                        <a:t>经济可行性</a:t>
                      </a:r>
                      <a:endParaRPr lang="zh-CN" sz="1800" kern="100" dirty="0">
                        <a:effectLst/>
                      </a:endParaRPr>
                    </a:p>
                    <a:p>
                      <a:pPr algn="l">
                        <a:lnSpc>
                          <a:spcPct val="115000"/>
                        </a:lnSpc>
                        <a:spcAft>
                          <a:spcPts val="0"/>
                        </a:spcAft>
                      </a:pPr>
                      <a:r>
                        <a:rPr lang="en-US" sz="1800" kern="0" dirty="0">
                          <a:effectLst/>
                        </a:rPr>
                        <a:t>2.3</a:t>
                      </a:r>
                      <a:r>
                        <a:rPr lang="zh-CN" sz="1800" kern="0" dirty="0">
                          <a:effectLst/>
                        </a:rPr>
                        <a:t>操作可行性</a:t>
                      </a:r>
                      <a:endParaRPr lang="zh-CN" sz="1800" kern="100" dirty="0">
                        <a:effectLst/>
                        <a:latin typeface="Times New Roman" panose="02020603050405020304" pitchFamily="18" charset="0"/>
                        <a:ea typeface="宋体" panose="02010600030101010101" pitchFamily="2" charset="-122"/>
                      </a:endParaRPr>
                    </a:p>
                  </a:txBody>
                  <a:tcPr marL="115966" marR="115966" marT="0" marB="0" anchor="ctr"/>
                </a:tc>
                <a:tc>
                  <a:txBody>
                    <a:bodyPr/>
                    <a:lstStyle/>
                    <a:p>
                      <a:pPr algn="l">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endParaRPr>
                    </a:p>
                  </a:txBody>
                  <a:tcPr marL="115966" marR="115966"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29749194"/>
                  </a:ext>
                </a:extLst>
              </a:tr>
              <a:tr h="1220437">
                <a:tc rowSpan="2">
                  <a:txBody>
                    <a:bodyPr/>
                    <a:lstStyle/>
                    <a:p>
                      <a:pPr algn="just">
                        <a:lnSpc>
                          <a:spcPct val="115000"/>
                        </a:lnSpc>
                        <a:spcAft>
                          <a:spcPts val="0"/>
                        </a:spcAft>
                      </a:pPr>
                      <a:r>
                        <a:rPr lang="zh-CN" sz="1800" kern="0">
                          <a:effectLst/>
                        </a:rPr>
                        <a:t>项目需求分析</a:t>
                      </a:r>
                      <a:endParaRPr lang="zh-CN" sz="1800" kern="100">
                        <a:effectLst/>
                        <a:latin typeface="Times New Roman" panose="02020603050405020304" pitchFamily="18" charset="0"/>
                        <a:ea typeface="宋体" panose="02010600030101010101" pitchFamily="2" charset="-122"/>
                      </a:endParaRPr>
                    </a:p>
                  </a:txBody>
                  <a:tcPr marL="154622" marR="154622" marT="77311" marB="77311" anchor="ctr"/>
                </a:tc>
                <a:tc>
                  <a:txBody>
                    <a:bodyPr/>
                    <a:lstStyle/>
                    <a:p>
                      <a:pPr algn="l">
                        <a:lnSpc>
                          <a:spcPct val="115000"/>
                        </a:lnSpc>
                        <a:spcAft>
                          <a:spcPts val="0"/>
                        </a:spcAft>
                      </a:pPr>
                      <a:r>
                        <a:rPr lang="zh-CN" sz="1800" kern="0" dirty="0">
                          <a:effectLst/>
                        </a:rPr>
                        <a:t>项目需求分析</a:t>
                      </a:r>
                      <a:endParaRPr lang="zh-CN" sz="1800" kern="100" dirty="0">
                        <a:effectLst/>
                        <a:latin typeface="Times New Roman" panose="02020603050405020304" pitchFamily="18" charset="0"/>
                        <a:ea typeface="宋体" panose="02010600030101010101" pitchFamily="2" charset="-122"/>
                      </a:endParaRPr>
                    </a:p>
                  </a:txBody>
                  <a:tcPr marL="115966" marR="115966" marT="0" marB="0" anchor="ctr"/>
                </a:tc>
                <a:tc>
                  <a:txBody>
                    <a:bodyPr/>
                    <a:lstStyle/>
                    <a:p>
                      <a:pPr marL="742950" lvl="1" indent="-285750" algn="l">
                        <a:lnSpc>
                          <a:spcPct val="115000"/>
                        </a:lnSpc>
                        <a:spcAft>
                          <a:spcPts val="0"/>
                        </a:spcAft>
                        <a:buFont typeface="+mj-lt"/>
                        <a:buAutoNum type="arabicPeriod"/>
                      </a:pPr>
                      <a:r>
                        <a:rPr lang="zh-CN" sz="1800" kern="0" dirty="0">
                          <a:effectLst/>
                        </a:rPr>
                        <a:t>项目需求分析</a:t>
                      </a:r>
                      <a:endParaRPr lang="zh-CN" sz="1800" kern="100" dirty="0">
                        <a:effectLst/>
                      </a:endParaRPr>
                    </a:p>
                    <a:p>
                      <a:pPr marL="742950" lvl="1" indent="-285750" algn="l">
                        <a:lnSpc>
                          <a:spcPct val="115000"/>
                        </a:lnSpc>
                        <a:spcAft>
                          <a:spcPts val="0"/>
                        </a:spcAft>
                        <a:buFont typeface="+mj-lt"/>
                        <a:buAutoNum type="arabicPeriod"/>
                      </a:pPr>
                      <a:r>
                        <a:rPr lang="zh-CN" sz="1800" kern="0" dirty="0">
                          <a:effectLst/>
                        </a:rPr>
                        <a:t>与顾客交谈（老师）</a:t>
                      </a:r>
                      <a:endParaRPr lang="zh-CN" sz="1800" kern="100" dirty="0">
                        <a:effectLst/>
                        <a:latin typeface="Times New Roman" panose="02020603050405020304" pitchFamily="18" charset="0"/>
                        <a:ea typeface="宋体" panose="02010600030101010101" pitchFamily="2" charset="-122"/>
                      </a:endParaRPr>
                    </a:p>
                  </a:txBody>
                  <a:tcPr marL="115966" marR="115966" marT="0" marB="0" anchor="ctr"/>
                </a:tc>
                <a:tc>
                  <a:txBody>
                    <a:bodyPr/>
                    <a:lstStyle/>
                    <a:p>
                      <a:pPr algn="just">
                        <a:spcAft>
                          <a:spcPts val="0"/>
                        </a:spcAft>
                      </a:pPr>
                      <a:r>
                        <a:rPr lang="en-US" sz="1800" kern="0">
                          <a:effectLst/>
                        </a:rPr>
                        <a:t>500</a:t>
                      </a:r>
                      <a:endParaRPr lang="zh-CN" sz="1800" kern="100">
                        <a:effectLst/>
                        <a:latin typeface="Times New Roman" panose="02020603050405020304" pitchFamily="18" charset="0"/>
                        <a:ea typeface="宋体" panose="02010600030101010101" pitchFamily="2" charset="-122"/>
                      </a:endParaRPr>
                    </a:p>
                  </a:txBody>
                  <a:tcPr marL="115966" marR="115966" marT="0" marB="0"/>
                </a:tc>
                <a:tc rowSpan="2">
                  <a:txBody>
                    <a:bodyPr/>
                    <a:lstStyle/>
                    <a:p>
                      <a:pPr algn="just">
                        <a:spcAft>
                          <a:spcPts val="0"/>
                        </a:spcAft>
                      </a:pPr>
                      <a:r>
                        <a:rPr lang="zh-CN" sz="1800" kern="0">
                          <a:effectLst/>
                        </a:rPr>
                        <a:t>陈杰</a:t>
                      </a:r>
                      <a:endParaRPr lang="zh-CN" sz="1800" kern="100">
                        <a:effectLst/>
                        <a:latin typeface="Times New Roman" panose="02020603050405020304" pitchFamily="18" charset="0"/>
                        <a:ea typeface="宋体" panose="02010600030101010101" pitchFamily="2" charset="-122"/>
                      </a:endParaRPr>
                    </a:p>
                  </a:txBody>
                  <a:tcPr marL="154622" marR="154622" marT="77311" marB="77311" anchor="ctr"/>
                </a:tc>
                <a:tc rowSpan="2">
                  <a:txBody>
                    <a:bodyPr/>
                    <a:lstStyle/>
                    <a:p>
                      <a:pPr algn="ctr">
                        <a:spcAft>
                          <a:spcPts val="0"/>
                        </a:spcAft>
                      </a:pPr>
                      <a:r>
                        <a:rPr lang="en-US" sz="1800" kern="0">
                          <a:effectLst/>
                        </a:rPr>
                        <a:t> </a:t>
                      </a:r>
                      <a:endParaRPr lang="zh-CN" sz="1800" kern="100">
                        <a:effectLst/>
                      </a:endParaRPr>
                    </a:p>
                    <a:p>
                      <a:pPr algn="ctr">
                        <a:spcAft>
                          <a:spcPts val="0"/>
                        </a:spcAft>
                      </a:pPr>
                      <a:r>
                        <a:rPr lang="en-US" sz="1800" kern="0">
                          <a:effectLst/>
                        </a:rPr>
                        <a:t> </a:t>
                      </a:r>
                      <a:endParaRPr lang="zh-CN" sz="1800" kern="100">
                        <a:effectLst/>
                      </a:endParaRPr>
                    </a:p>
                    <a:p>
                      <a:pPr algn="ctr">
                        <a:spcAft>
                          <a:spcPts val="0"/>
                        </a:spcAft>
                      </a:pPr>
                      <a:r>
                        <a:rPr lang="zh-CN" sz="1800" kern="0">
                          <a:effectLst/>
                        </a:rPr>
                        <a:t>陈传岭</a:t>
                      </a:r>
                      <a:endParaRPr lang="zh-CN" sz="1800" kern="100">
                        <a:effectLst/>
                      </a:endParaRPr>
                    </a:p>
                    <a:p>
                      <a:pPr algn="ctr">
                        <a:spcAft>
                          <a:spcPts val="0"/>
                        </a:spcAft>
                      </a:pPr>
                      <a:r>
                        <a:rPr lang="zh-CN" sz="1800" kern="0">
                          <a:effectLst/>
                        </a:rPr>
                        <a:t>周泽鑫</a:t>
                      </a:r>
                      <a:endParaRPr lang="zh-CN" sz="1800" kern="100">
                        <a:effectLst/>
                        <a:latin typeface="Times New Roman" panose="02020603050405020304" pitchFamily="18" charset="0"/>
                        <a:ea typeface="宋体" panose="02010600030101010101" pitchFamily="2" charset="-122"/>
                      </a:endParaRPr>
                    </a:p>
                  </a:txBody>
                  <a:tcPr marL="154622" marR="154622" marT="77311" marB="77311"/>
                </a:tc>
                <a:extLst>
                  <a:ext uri="{0D108BD9-81ED-4DB2-BD59-A6C34878D82A}">
                    <a16:rowId xmlns:a16="http://schemas.microsoft.com/office/drawing/2014/main" val="4128058355"/>
                  </a:ext>
                </a:extLst>
              </a:tr>
              <a:tr h="1531398">
                <a:tc vMerge="1">
                  <a:txBody>
                    <a:bodyPr/>
                    <a:lstStyle/>
                    <a:p>
                      <a:endParaRPr lang="zh-CN" altLang="en-US"/>
                    </a:p>
                  </a:txBody>
                  <a:tcPr/>
                </a:tc>
                <a:tc>
                  <a:txBody>
                    <a:bodyPr/>
                    <a:lstStyle/>
                    <a:p>
                      <a:pPr algn="l">
                        <a:lnSpc>
                          <a:spcPct val="115000"/>
                        </a:lnSpc>
                        <a:spcAft>
                          <a:spcPts val="0"/>
                        </a:spcAft>
                      </a:pPr>
                      <a:r>
                        <a:rPr lang="zh-CN" sz="1800" kern="0">
                          <a:effectLst/>
                        </a:rPr>
                        <a:t>项目需求分析报告</a:t>
                      </a:r>
                      <a:endParaRPr lang="zh-CN" sz="1800" kern="100">
                        <a:effectLst/>
                        <a:latin typeface="Times New Roman" panose="02020603050405020304" pitchFamily="18" charset="0"/>
                        <a:ea typeface="宋体" panose="02010600030101010101" pitchFamily="2" charset="-122"/>
                      </a:endParaRPr>
                    </a:p>
                  </a:txBody>
                  <a:tcPr marL="115966" marR="115966" marT="0" marB="0" anchor="ctr"/>
                </a:tc>
                <a:tc>
                  <a:txBody>
                    <a:bodyPr/>
                    <a:lstStyle/>
                    <a:p>
                      <a:pPr algn="l">
                        <a:lnSpc>
                          <a:spcPct val="115000"/>
                        </a:lnSpc>
                        <a:spcAft>
                          <a:spcPts val="0"/>
                        </a:spcAft>
                      </a:pPr>
                      <a:r>
                        <a:rPr lang="en-US" sz="1800" kern="0" dirty="0">
                          <a:effectLst/>
                        </a:rPr>
                        <a:t>2.1</a:t>
                      </a:r>
                      <a:r>
                        <a:rPr lang="zh-CN" sz="1800" kern="0" dirty="0">
                          <a:effectLst/>
                        </a:rPr>
                        <a:t>功能需求、性能需求、可靠性和可用性需求、出错处理需求、接口需求、约束、逆向需求</a:t>
                      </a:r>
                      <a:endParaRPr lang="zh-CN" sz="1800" kern="100" dirty="0">
                        <a:effectLst/>
                      </a:endParaRPr>
                    </a:p>
                    <a:p>
                      <a:pPr algn="l">
                        <a:lnSpc>
                          <a:spcPct val="115000"/>
                        </a:lnSpc>
                        <a:spcAft>
                          <a:spcPts val="0"/>
                        </a:spcAft>
                      </a:pPr>
                      <a:r>
                        <a:rPr lang="en-US" sz="1800" kern="0" dirty="0">
                          <a:effectLst/>
                        </a:rPr>
                        <a:t>2.2</a:t>
                      </a:r>
                      <a:r>
                        <a:rPr lang="zh-CN" sz="1800" kern="0" dirty="0">
                          <a:effectLst/>
                        </a:rPr>
                        <a:t>规格说明</a:t>
                      </a:r>
                      <a:endParaRPr lang="zh-CN" sz="1800" kern="100" dirty="0">
                        <a:effectLst/>
                        <a:latin typeface="Times New Roman" panose="02020603050405020304" pitchFamily="18" charset="0"/>
                        <a:ea typeface="宋体" panose="02010600030101010101" pitchFamily="2" charset="-122"/>
                      </a:endParaRPr>
                    </a:p>
                  </a:txBody>
                  <a:tcPr marL="115966" marR="115966" marT="0" marB="0" anchor="ctr"/>
                </a:tc>
                <a:tc>
                  <a:txBody>
                    <a:bodyPr/>
                    <a:lstStyle/>
                    <a:p>
                      <a:pPr algn="just">
                        <a:spcAft>
                          <a:spcPts val="0"/>
                        </a:spcAft>
                      </a:pPr>
                      <a:r>
                        <a:rPr lang="en-US" sz="1800" kern="0" dirty="0">
                          <a:effectLst/>
                        </a:rPr>
                        <a:t>0</a:t>
                      </a:r>
                      <a:endParaRPr lang="zh-CN" sz="1800" kern="100" dirty="0">
                        <a:effectLst/>
                        <a:latin typeface="Times New Roman" panose="02020603050405020304" pitchFamily="18" charset="0"/>
                        <a:ea typeface="宋体" panose="02010600030101010101" pitchFamily="2" charset="-122"/>
                      </a:endParaRPr>
                    </a:p>
                  </a:txBody>
                  <a:tcPr marL="115966" marR="115966" marT="0" marB="0"/>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37191637"/>
                  </a:ext>
                </a:extLst>
              </a:tr>
            </a:tbl>
          </a:graphicData>
        </a:graphic>
      </p:graphicFrame>
    </p:spTree>
    <p:extLst>
      <p:ext uri="{BB962C8B-B14F-4D97-AF65-F5344CB8AC3E}">
        <p14:creationId xmlns:p14="http://schemas.microsoft.com/office/powerpoint/2010/main" val="412536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3941B71E-AEED-48B2-A0AB-A8A1ADD7D312}"/>
              </a:ext>
            </a:extLst>
          </p:cNvPr>
          <p:cNvGraphicFramePr>
            <a:graphicFrameLocks noGrp="1"/>
          </p:cNvGraphicFramePr>
          <p:nvPr>
            <p:extLst>
              <p:ext uri="{D42A27DB-BD31-4B8C-83A1-F6EECF244321}">
                <p14:modId xmlns:p14="http://schemas.microsoft.com/office/powerpoint/2010/main" val="2943359905"/>
              </p:ext>
            </p:extLst>
          </p:nvPr>
        </p:nvGraphicFramePr>
        <p:xfrm>
          <a:off x="923825" y="1151238"/>
          <a:ext cx="10341204" cy="5137530"/>
        </p:xfrm>
        <a:graphic>
          <a:graphicData uri="http://schemas.openxmlformats.org/drawingml/2006/table">
            <a:tbl>
              <a:tblPr firstRow="1" firstCol="1" bandRow="1">
                <a:tableStyleId>{5C22544A-7EE6-4342-B048-85BDC9FD1C3A}</a:tableStyleId>
              </a:tblPr>
              <a:tblGrid>
                <a:gridCol w="1348035">
                  <a:extLst>
                    <a:ext uri="{9D8B030D-6E8A-4147-A177-3AD203B41FA5}">
                      <a16:colId xmlns:a16="http://schemas.microsoft.com/office/drawing/2014/main" val="612154286"/>
                    </a:ext>
                  </a:extLst>
                </a:gridCol>
                <a:gridCol w="2969443">
                  <a:extLst>
                    <a:ext uri="{9D8B030D-6E8A-4147-A177-3AD203B41FA5}">
                      <a16:colId xmlns:a16="http://schemas.microsoft.com/office/drawing/2014/main" val="2781534797"/>
                    </a:ext>
                  </a:extLst>
                </a:gridCol>
                <a:gridCol w="2912883">
                  <a:extLst>
                    <a:ext uri="{9D8B030D-6E8A-4147-A177-3AD203B41FA5}">
                      <a16:colId xmlns:a16="http://schemas.microsoft.com/office/drawing/2014/main" val="560433420"/>
                    </a:ext>
                  </a:extLst>
                </a:gridCol>
                <a:gridCol w="904973">
                  <a:extLst>
                    <a:ext uri="{9D8B030D-6E8A-4147-A177-3AD203B41FA5}">
                      <a16:colId xmlns:a16="http://schemas.microsoft.com/office/drawing/2014/main" val="1583131941"/>
                    </a:ext>
                  </a:extLst>
                </a:gridCol>
                <a:gridCol w="1112363">
                  <a:extLst>
                    <a:ext uri="{9D8B030D-6E8A-4147-A177-3AD203B41FA5}">
                      <a16:colId xmlns:a16="http://schemas.microsoft.com/office/drawing/2014/main" val="800968494"/>
                    </a:ext>
                  </a:extLst>
                </a:gridCol>
                <a:gridCol w="1093507">
                  <a:extLst>
                    <a:ext uri="{9D8B030D-6E8A-4147-A177-3AD203B41FA5}">
                      <a16:colId xmlns:a16="http://schemas.microsoft.com/office/drawing/2014/main" val="1626284583"/>
                    </a:ext>
                  </a:extLst>
                </a:gridCol>
              </a:tblGrid>
              <a:tr h="1158329">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阶段</a:t>
                      </a:r>
                    </a:p>
                  </a:txBody>
                  <a:tcPr marL="68580" marR="68580" marT="0" marB="0" anchor="ct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任务名称</a:t>
                      </a:r>
                    </a:p>
                  </a:txBody>
                  <a:tcPr marL="68580" marR="68580" marT="0" marB="0" anchor="ct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任务细分及简单描述</a:t>
                      </a:r>
                    </a:p>
                  </a:txBody>
                  <a:tcPr marL="68580" marR="68580" marT="0" marB="0" anchor="ctr"/>
                </a:tc>
                <a:tc>
                  <a:txBody>
                    <a:bodyPr/>
                    <a:lstStyle/>
                    <a:p>
                      <a:pPr algn="just">
                        <a:spcAft>
                          <a:spcPts val="0"/>
                        </a:spcAft>
                      </a:pPr>
                      <a:endParaRPr lang="en-US" altLang="zh-CN" sz="1800" kern="100" dirty="0">
                        <a:effectLst/>
                        <a:latin typeface="Times New Roman" panose="02020603050405020304" pitchFamily="18" charset="0"/>
                        <a:ea typeface="宋体" panose="02010600030101010101" pitchFamily="2" charset="-122"/>
                      </a:endParaRPr>
                    </a:p>
                    <a:p>
                      <a:pPr algn="just">
                        <a:spcAft>
                          <a:spcPts val="0"/>
                        </a:spcAft>
                      </a:pPr>
                      <a:r>
                        <a:rPr lang="zh-CN" sz="1800" kern="100" dirty="0">
                          <a:effectLst/>
                          <a:latin typeface="Times New Roman" panose="02020603050405020304" pitchFamily="18" charset="0"/>
                          <a:ea typeface="宋体" panose="02010600030101010101" pitchFamily="2" charset="-122"/>
                        </a:rPr>
                        <a:t>预算</a:t>
                      </a:r>
                    </a:p>
                  </a:txBody>
                  <a:tcPr marL="68580" marR="68580" marT="0" marB="0"/>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负责人</a:t>
                      </a:r>
                    </a:p>
                  </a:txBody>
                  <a:tcPr marL="68580" marR="68580" marT="0" marB="0" anchor="ct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参与人员</a:t>
                      </a:r>
                    </a:p>
                  </a:txBody>
                  <a:tcPr marL="68580" marR="68580" marT="0" marB="0"/>
                </a:tc>
                <a:extLst>
                  <a:ext uri="{0D108BD9-81ED-4DB2-BD59-A6C34878D82A}">
                    <a16:rowId xmlns:a16="http://schemas.microsoft.com/office/drawing/2014/main" val="1124053633"/>
                  </a:ext>
                </a:extLst>
              </a:tr>
              <a:tr h="1704363">
                <a:tc rowSpan="4">
                  <a:txBody>
                    <a:bodyPr/>
                    <a:lstStyle/>
                    <a:p>
                      <a:pPr algn="just">
                        <a:lnSpc>
                          <a:spcPct val="115000"/>
                        </a:lnSpc>
                        <a:spcAft>
                          <a:spcPts val="0"/>
                        </a:spcAft>
                      </a:pPr>
                      <a:r>
                        <a:rPr lang="en-US" sz="1900" kern="0" dirty="0">
                          <a:effectLst/>
                        </a:rPr>
                        <a:t> </a:t>
                      </a:r>
                      <a:endParaRPr lang="zh-CN" sz="1900" kern="100" dirty="0">
                        <a:effectLst/>
                      </a:endParaRPr>
                    </a:p>
                    <a:p>
                      <a:pPr algn="just">
                        <a:lnSpc>
                          <a:spcPct val="115000"/>
                        </a:lnSpc>
                        <a:spcAft>
                          <a:spcPts val="0"/>
                        </a:spcAft>
                      </a:pPr>
                      <a:r>
                        <a:rPr lang="zh-CN" sz="1900" kern="0" dirty="0">
                          <a:effectLst/>
                        </a:rPr>
                        <a:t>项目设计</a:t>
                      </a:r>
                      <a:endParaRPr lang="zh-CN" sz="1900" kern="100" dirty="0">
                        <a:effectLst/>
                        <a:latin typeface="Times New Roman" panose="02020603050405020304" pitchFamily="18" charset="0"/>
                        <a:ea typeface="宋体" panose="02010600030101010101" pitchFamily="2" charset="-122"/>
                      </a:endParaRPr>
                    </a:p>
                  </a:txBody>
                  <a:tcPr marL="162320" marR="162320" marT="81160" marB="81160" anchor="ctr"/>
                </a:tc>
                <a:tc>
                  <a:txBody>
                    <a:bodyPr/>
                    <a:lstStyle/>
                    <a:p>
                      <a:pPr algn="l">
                        <a:lnSpc>
                          <a:spcPct val="115000"/>
                        </a:lnSpc>
                        <a:spcAft>
                          <a:spcPts val="0"/>
                        </a:spcAft>
                      </a:pPr>
                      <a:r>
                        <a:rPr lang="en-US" sz="1900" kern="0" dirty="0">
                          <a:effectLst/>
                        </a:rPr>
                        <a:t>1.</a:t>
                      </a:r>
                      <a:r>
                        <a:rPr lang="zh-CN" sz="1900" kern="0" dirty="0">
                          <a:effectLst/>
                        </a:rPr>
                        <a:t>项目总体设计</a:t>
                      </a:r>
                      <a:endParaRPr lang="zh-CN" sz="1900" kern="100" dirty="0">
                        <a:effectLst/>
                        <a:latin typeface="Times New Roman" panose="02020603050405020304" pitchFamily="18" charset="0"/>
                        <a:ea typeface="宋体" panose="02010600030101010101" pitchFamily="2" charset="-122"/>
                      </a:endParaRPr>
                    </a:p>
                  </a:txBody>
                  <a:tcPr marL="121740" marR="121740" marT="0" marB="0" anchor="ctr"/>
                </a:tc>
                <a:tc>
                  <a:txBody>
                    <a:bodyPr/>
                    <a:lstStyle/>
                    <a:p>
                      <a:pPr algn="l">
                        <a:lnSpc>
                          <a:spcPct val="115000"/>
                        </a:lnSpc>
                        <a:spcAft>
                          <a:spcPts val="0"/>
                        </a:spcAft>
                      </a:pPr>
                      <a:r>
                        <a:rPr lang="en-US" sz="1900" kern="0" dirty="0">
                          <a:effectLst/>
                        </a:rPr>
                        <a:t>1.1</a:t>
                      </a:r>
                      <a:r>
                        <a:rPr lang="zh-CN" sz="1900" kern="0" dirty="0">
                          <a:effectLst/>
                        </a:rPr>
                        <a:t>小组会议，提出方案</a:t>
                      </a:r>
                      <a:endParaRPr lang="zh-CN" sz="1900" kern="100" dirty="0">
                        <a:effectLst/>
                      </a:endParaRPr>
                    </a:p>
                    <a:p>
                      <a:pPr algn="l">
                        <a:lnSpc>
                          <a:spcPct val="115000"/>
                        </a:lnSpc>
                        <a:spcAft>
                          <a:spcPts val="0"/>
                        </a:spcAft>
                      </a:pPr>
                      <a:r>
                        <a:rPr lang="en-US" sz="1900" kern="0" dirty="0">
                          <a:effectLst/>
                        </a:rPr>
                        <a:t>1.2</a:t>
                      </a:r>
                      <a:r>
                        <a:rPr lang="zh-CN" sz="1900" kern="0" dirty="0">
                          <a:effectLst/>
                        </a:rPr>
                        <a:t>功能分解</a:t>
                      </a:r>
                      <a:endParaRPr lang="zh-CN" sz="1900" kern="100" dirty="0">
                        <a:effectLst/>
                      </a:endParaRPr>
                    </a:p>
                    <a:p>
                      <a:pPr algn="l">
                        <a:lnSpc>
                          <a:spcPct val="115000"/>
                        </a:lnSpc>
                        <a:spcAft>
                          <a:spcPts val="0"/>
                        </a:spcAft>
                      </a:pPr>
                      <a:r>
                        <a:rPr lang="en-US" sz="1900" kern="0" dirty="0">
                          <a:effectLst/>
                        </a:rPr>
                        <a:t>1.3 </a:t>
                      </a:r>
                      <a:r>
                        <a:rPr lang="zh-CN" sz="1900" kern="0" dirty="0">
                          <a:effectLst/>
                        </a:rPr>
                        <a:t>数据库设计</a:t>
                      </a:r>
                      <a:endParaRPr lang="zh-CN" sz="1900" kern="100" dirty="0">
                        <a:effectLst/>
                      </a:endParaRPr>
                    </a:p>
                    <a:p>
                      <a:pPr algn="l">
                        <a:lnSpc>
                          <a:spcPct val="115000"/>
                        </a:lnSpc>
                        <a:spcAft>
                          <a:spcPts val="0"/>
                        </a:spcAft>
                      </a:pPr>
                      <a:r>
                        <a:rPr lang="en-US" sz="1900" kern="0" dirty="0">
                          <a:effectLst/>
                        </a:rPr>
                        <a:t>1.4 </a:t>
                      </a:r>
                      <a:r>
                        <a:rPr lang="zh-CN" sz="1900" kern="0" dirty="0">
                          <a:effectLst/>
                        </a:rPr>
                        <a:t>测试计划</a:t>
                      </a:r>
                      <a:endParaRPr lang="zh-CN" sz="1900" kern="100" dirty="0">
                        <a:effectLst/>
                        <a:latin typeface="Times New Roman" panose="02020603050405020304" pitchFamily="18" charset="0"/>
                        <a:ea typeface="宋体" panose="02010600030101010101" pitchFamily="2" charset="-122"/>
                      </a:endParaRPr>
                    </a:p>
                  </a:txBody>
                  <a:tcPr marL="121740" marR="121740" marT="0" marB="0" anchor="ctr"/>
                </a:tc>
                <a:tc>
                  <a:txBody>
                    <a:bodyPr/>
                    <a:lstStyle/>
                    <a:p>
                      <a:pPr algn="just">
                        <a:spcAft>
                          <a:spcPts val="0"/>
                        </a:spcAft>
                      </a:pPr>
                      <a:r>
                        <a:rPr lang="en-US" sz="1900" kern="0">
                          <a:effectLst/>
                        </a:rPr>
                        <a:t>0</a:t>
                      </a:r>
                      <a:endParaRPr lang="zh-CN" sz="1900" kern="100">
                        <a:effectLst/>
                        <a:latin typeface="Times New Roman" panose="02020603050405020304" pitchFamily="18" charset="0"/>
                        <a:ea typeface="宋体" panose="02010600030101010101" pitchFamily="2" charset="-122"/>
                      </a:endParaRPr>
                    </a:p>
                  </a:txBody>
                  <a:tcPr marL="121740" marR="121740" marT="0" marB="0"/>
                </a:tc>
                <a:tc>
                  <a:txBody>
                    <a:bodyPr/>
                    <a:lstStyle/>
                    <a:p>
                      <a:pPr algn="just">
                        <a:spcAft>
                          <a:spcPts val="0"/>
                        </a:spcAft>
                      </a:pPr>
                      <a:r>
                        <a:rPr lang="zh-CN" sz="1900" kern="0">
                          <a:effectLst/>
                        </a:rPr>
                        <a:t>陈传岭</a:t>
                      </a:r>
                      <a:endParaRPr lang="zh-CN" sz="1900" kern="100">
                        <a:effectLst/>
                        <a:latin typeface="Times New Roman" panose="02020603050405020304" pitchFamily="18" charset="0"/>
                        <a:ea typeface="宋体" panose="02010600030101010101" pitchFamily="2" charset="-122"/>
                      </a:endParaRPr>
                    </a:p>
                  </a:txBody>
                  <a:tcPr marL="121740" marR="121740" marT="0" marB="0" anchor="ctr"/>
                </a:tc>
                <a:tc>
                  <a:txBody>
                    <a:bodyPr/>
                    <a:lstStyle/>
                    <a:p>
                      <a:pPr algn="ctr">
                        <a:spcAft>
                          <a:spcPts val="0"/>
                        </a:spcAft>
                      </a:pPr>
                      <a:r>
                        <a:rPr lang="en-US" sz="1900" kern="0" dirty="0">
                          <a:effectLst/>
                        </a:rPr>
                        <a:t> </a:t>
                      </a:r>
                      <a:endParaRPr lang="zh-CN" sz="1900" kern="100" dirty="0">
                        <a:effectLst/>
                      </a:endParaRPr>
                    </a:p>
                    <a:p>
                      <a:pPr algn="ctr">
                        <a:spcAft>
                          <a:spcPts val="0"/>
                        </a:spcAft>
                      </a:pPr>
                      <a:r>
                        <a:rPr lang="zh-CN" sz="1900" kern="0" dirty="0">
                          <a:effectLst/>
                        </a:rPr>
                        <a:t>陈杰</a:t>
                      </a:r>
                      <a:endParaRPr lang="zh-CN" sz="1900" kern="100" dirty="0">
                        <a:effectLst/>
                      </a:endParaRPr>
                    </a:p>
                    <a:p>
                      <a:pPr algn="ctr">
                        <a:spcAft>
                          <a:spcPts val="0"/>
                        </a:spcAft>
                      </a:pPr>
                      <a:r>
                        <a:rPr lang="zh-CN" sz="1900" kern="0" dirty="0">
                          <a:effectLst/>
                        </a:rPr>
                        <a:t>周泽鑫</a:t>
                      </a:r>
                      <a:endParaRPr lang="zh-CN" sz="1900" kern="100" dirty="0">
                        <a:effectLst/>
                        <a:latin typeface="Times New Roman" panose="02020603050405020304" pitchFamily="18" charset="0"/>
                        <a:ea typeface="宋体" panose="02010600030101010101" pitchFamily="2" charset="-122"/>
                      </a:endParaRPr>
                    </a:p>
                  </a:txBody>
                  <a:tcPr marL="121740" marR="121740" marT="0" marB="0"/>
                </a:tc>
                <a:extLst>
                  <a:ext uri="{0D108BD9-81ED-4DB2-BD59-A6C34878D82A}">
                    <a16:rowId xmlns:a16="http://schemas.microsoft.com/office/drawing/2014/main" val="473725417"/>
                  </a:ext>
                </a:extLst>
              </a:tr>
              <a:tr h="1420302">
                <a:tc vMerge="1">
                  <a:txBody>
                    <a:bodyPr/>
                    <a:lstStyle/>
                    <a:p>
                      <a:endParaRPr lang="zh-CN" altLang="en-US"/>
                    </a:p>
                  </a:txBody>
                  <a:tcPr/>
                </a:tc>
                <a:tc>
                  <a:txBody>
                    <a:bodyPr/>
                    <a:lstStyle/>
                    <a:p>
                      <a:pPr algn="l">
                        <a:lnSpc>
                          <a:spcPct val="115000"/>
                        </a:lnSpc>
                        <a:spcAft>
                          <a:spcPts val="0"/>
                        </a:spcAft>
                      </a:pPr>
                      <a:r>
                        <a:rPr lang="en-US" sz="1900" kern="0">
                          <a:effectLst/>
                        </a:rPr>
                        <a:t>2.</a:t>
                      </a:r>
                      <a:r>
                        <a:rPr lang="zh-CN" sz="1900" kern="0">
                          <a:effectLst/>
                        </a:rPr>
                        <a:t>项目详细设计</a:t>
                      </a:r>
                      <a:endParaRPr lang="zh-CN" sz="1900" kern="100">
                        <a:effectLst/>
                        <a:latin typeface="Times New Roman" panose="02020603050405020304" pitchFamily="18" charset="0"/>
                        <a:ea typeface="宋体" panose="02010600030101010101" pitchFamily="2" charset="-122"/>
                      </a:endParaRPr>
                    </a:p>
                  </a:txBody>
                  <a:tcPr marL="121740" marR="121740" marT="0" marB="0" anchor="ctr"/>
                </a:tc>
                <a:tc>
                  <a:txBody>
                    <a:bodyPr/>
                    <a:lstStyle/>
                    <a:p>
                      <a:pPr algn="l">
                        <a:lnSpc>
                          <a:spcPct val="115000"/>
                        </a:lnSpc>
                        <a:spcAft>
                          <a:spcPts val="0"/>
                        </a:spcAft>
                      </a:pPr>
                      <a:r>
                        <a:rPr lang="en-US" sz="1900" kern="0" dirty="0">
                          <a:effectLst/>
                        </a:rPr>
                        <a:t>2.1</a:t>
                      </a:r>
                      <a:r>
                        <a:rPr lang="zh-CN" sz="1900" kern="0" dirty="0">
                          <a:effectLst/>
                        </a:rPr>
                        <a:t>小组会议，详细设计</a:t>
                      </a:r>
                      <a:endParaRPr lang="zh-CN" sz="1900" kern="100" dirty="0">
                        <a:effectLst/>
                      </a:endParaRPr>
                    </a:p>
                    <a:p>
                      <a:pPr algn="l">
                        <a:lnSpc>
                          <a:spcPct val="115000"/>
                        </a:lnSpc>
                        <a:spcAft>
                          <a:spcPts val="0"/>
                        </a:spcAft>
                      </a:pPr>
                      <a:r>
                        <a:rPr lang="en-US" sz="1900" kern="0" dirty="0">
                          <a:effectLst/>
                        </a:rPr>
                        <a:t>2.2 </a:t>
                      </a:r>
                      <a:r>
                        <a:rPr lang="zh-CN" sz="1900" kern="0" dirty="0">
                          <a:effectLst/>
                        </a:rPr>
                        <a:t>设计分工</a:t>
                      </a:r>
                      <a:endParaRPr lang="zh-CN" sz="1900" kern="100" dirty="0">
                        <a:effectLst/>
                        <a:latin typeface="Times New Roman" panose="02020603050405020304" pitchFamily="18" charset="0"/>
                        <a:ea typeface="宋体" panose="02010600030101010101" pitchFamily="2" charset="-122"/>
                      </a:endParaRPr>
                    </a:p>
                  </a:txBody>
                  <a:tcPr marL="121740" marR="121740" marT="0" marB="0" anchor="ctr"/>
                </a:tc>
                <a:tc>
                  <a:txBody>
                    <a:bodyPr/>
                    <a:lstStyle/>
                    <a:p>
                      <a:pPr algn="just">
                        <a:spcAft>
                          <a:spcPts val="0"/>
                        </a:spcAft>
                      </a:pPr>
                      <a:r>
                        <a:rPr lang="en-US" sz="1900" kern="0">
                          <a:effectLst/>
                        </a:rPr>
                        <a:t>0</a:t>
                      </a:r>
                      <a:endParaRPr lang="zh-CN" sz="1900" kern="100">
                        <a:effectLst/>
                        <a:latin typeface="Times New Roman" panose="02020603050405020304" pitchFamily="18" charset="0"/>
                        <a:ea typeface="宋体" panose="02010600030101010101" pitchFamily="2" charset="-122"/>
                      </a:endParaRPr>
                    </a:p>
                  </a:txBody>
                  <a:tcPr marL="121740" marR="121740" marT="0" marB="0"/>
                </a:tc>
                <a:tc>
                  <a:txBody>
                    <a:bodyPr/>
                    <a:lstStyle/>
                    <a:p>
                      <a:pPr algn="just">
                        <a:spcAft>
                          <a:spcPts val="0"/>
                        </a:spcAft>
                      </a:pPr>
                      <a:r>
                        <a:rPr lang="zh-CN" sz="1900" kern="0">
                          <a:effectLst/>
                        </a:rPr>
                        <a:t>陈传岭</a:t>
                      </a:r>
                      <a:endParaRPr lang="zh-CN" sz="1900" kern="100">
                        <a:effectLst/>
                        <a:latin typeface="Times New Roman" panose="02020603050405020304" pitchFamily="18" charset="0"/>
                        <a:ea typeface="宋体" panose="02010600030101010101" pitchFamily="2" charset="-122"/>
                      </a:endParaRPr>
                    </a:p>
                  </a:txBody>
                  <a:tcPr marL="121740" marR="121740" marT="0" marB="0" anchor="ctr"/>
                </a:tc>
                <a:tc>
                  <a:txBody>
                    <a:bodyPr/>
                    <a:lstStyle/>
                    <a:p>
                      <a:pPr algn="ctr">
                        <a:spcAft>
                          <a:spcPts val="0"/>
                        </a:spcAft>
                      </a:pPr>
                      <a:r>
                        <a:rPr lang="zh-CN" sz="1900" kern="0">
                          <a:effectLst/>
                        </a:rPr>
                        <a:t>陈杰</a:t>
                      </a:r>
                      <a:endParaRPr lang="zh-CN" sz="1900" kern="100">
                        <a:effectLst/>
                      </a:endParaRPr>
                    </a:p>
                    <a:p>
                      <a:pPr algn="ctr">
                        <a:spcAft>
                          <a:spcPts val="0"/>
                        </a:spcAft>
                      </a:pPr>
                      <a:r>
                        <a:rPr lang="zh-CN" sz="1900" kern="0">
                          <a:effectLst/>
                        </a:rPr>
                        <a:t>周泽鑫</a:t>
                      </a:r>
                      <a:endParaRPr lang="zh-CN" sz="1900" kern="100">
                        <a:effectLst/>
                        <a:latin typeface="Times New Roman" panose="02020603050405020304" pitchFamily="18" charset="0"/>
                        <a:ea typeface="宋体" panose="02010600030101010101" pitchFamily="2" charset="-122"/>
                      </a:endParaRPr>
                    </a:p>
                  </a:txBody>
                  <a:tcPr marL="121740" marR="121740" marT="0" marB="0"/>
                </a:tc>
                <a:extLst>
                  <a:ext uri="{0D108BD9-81ED-4DB2-BD59-A6C34878D82A}">
                    <a16:rowId xmlns:a16="http://schemas.microsoft.com/office/drawing/2014/main" val="652917534"/>
                  </a:ext>
                </a:extLst>
              </a:tr>
              <a:tr h="304350">
                <a:tc vMerge="1">
                  <a:txBody>
                    <a:bodyPr/>
                    <a:lstStyle/>
                    <a:p>
                      <a:endParaRPr lang="zh-CN" altLang="en-US"/>
                    </a:p>
                  </a:txBody>
                  <a:tcPr/>
                </a:tc>
                <a:tc rowSpan="2">
                  <a:txBody>
                    <a:bodyPr/>
                    <a:lstStyle/>
                    <a:p>
                      <a:pPr algn="l">
                        <a:lnSpc>
                          <a:spcPct val="115000"/>
                        </a:lnSpc>
                        <a:spcAft>
                          <a:spcPts val="0"/>
                        </a:spcAft>
                      </a:pPr>
                      <a:r>
                        <a:rPr lang="en-US" sz="1900" kern="0">
                          <a:effectLst/>
                        </a:rPr>
                        <a:t>3.</a:t>
                      </a:r>
                      <a:r>
                        <a:rPr lang="zh-CN" sz="1900" kern="0">
                          <a:effectLst/>
                        </a:rPr>
                        <a:t>系统界面设计与</a:t>
                      </a:r>
                      <a:r>
                        <a:rPr lang="en-US" sz="1900" kern="0">
                          <a:effectLst/>
                        </a:rPr>
                        <a:t>UI</a:t>
                      </a:r>
                      <a:r>
                        <a:rPr lang="zh-CN" sz="1900" kern="0">
                          <a:effectLst/>
                        </a:rPr>
                        <a:t>实现</a:t>
                      </a:r>
                      <a:endParaRPr lang="zh-CN" sz="1900" kern="100">
                        <a:effectLst/>
                        <a:latin typeface="Times New Roman" panose="02020603050405020304" pitchFamily="18" charset="0"/>
                        <a:ea typeface="宋体" panose="02010600030101010101" pitchFamily="2" charset="-122"/>
                      </a:endParaRPr>
                    </a:p>
                  </a:txBody>
                  <a:tcPr marL="162320" marR="162320" marT="81160" marB="81160" anchor="ctr"/>
                </a:tc>
                <a:tc>
                  <a:txBody>
                    <a:bodyPr/>
                    <a:lstStyle/>
                    <a:p>
                      <a:pPr algn="l">
                        <a:lnSpc>
                          <a:spcPct val="115000"/>
                        </a:lnSpc>
                        <a:spcAft>
                          <a:spcPts val="0"/>
                        </a:spcAft>
                      </a:pPr>
                      <a:r>
                        <a:rPr lang="en-US" sz="1900" kern="0">
                          <a:effectLst/>
                        </a:rPr>
                        <a:t>3.1.</a:t>
                      </a:r>
                      <a:r>
                        <a:rPr lang="zh-CN" sz="1900" kern="0">
                          <a:effectLst/>
                        </a:rPr>
                        <a:t>界面设计</a:t>
                      </a:r>
                      <a:endParaRPr lang="zh-CN" sz="1900" kern="100">
                        <a:effectLst/>
                        <a:latin typeface="Times New Roman" panose="02020603050405020304" pitchFamily="18" charset="0"/>
                        <a:ea typeface="宋体" panose="02010600030101010101" pitchFamily="2" charset="-122"/>
                      </a:endParaRPr>
                    </a:p>
                  </a:txBody>
                  <a:tcPr marL="121740" marR="121740" marT="0" marB="0" anchor="ctr"/>
                </a:tc>
                <a:tc rowSpan="2">
                  <a:txBody>
                    <a:bodyPr/>
                    <a:lstStyle/>
                    <a:p>
                      <a:pPr algn="just">
                        <a:spcAft>
                          <a:spcPts val="0"/>
                        </a:spcAft>
                      </a:pPr>
                      <a:r>
                        <a:rPr lang="en-US" sz="1900" kern="0">
                          <a:effectLst/>
                        </a:rPr>
                        <a:t>4000</a:t>
                      </a:r>
                      <a:endParaRPr lang="zh-CN" sz="1900" kern="100">
                        <a:effectLst/>
                        <a:latin typeface="Times New Roman" panose="02020603050405020304" pitchFamily="18" charset="0"/>
                        <a:ea typeface="宋体" panose="02010600030101010101" pitchFamily="2" charset="-122"/>
                      </a:endParaRPr>
                    </a:p>
                  </a:txBody>
                  <a:tcPr marL="162320" marR="162320" marT="81160" marB="81160"/>
                </a:tc>
                <a:tc rowSpan="2">
                  <a:txBody>
                    <a:bodyPr/>
                    <a:lstStyle/>
                    <a:p>
                      <a:pPr algn="just">
                        <a:spcAft>
                          <a:spcPts val="0"/>
                        </a:spcAft>
                      </a:pPr>
                      <a:r>
                        <a:rPr lang="zh-CN" sz="1900" kern="0">
                          <a:effectLst/>
                        </a:rPr>
                        <a:t>周泽鑫</a:t>
                      </a:r>
                      <a:endParaRPr lang="zh-CN" sz="1900" kern="100">
                        <a:effectLst/>
                        <a:latin typeface="Times New Roman" panose="02020603050405020304" pitchFamily="18" charset="0"/>
                        <a:ea typeface="宋体" panose="02010600030101010101" pitchFamily="2" charset="-122"/>
                      </a:endParaRPr>
                    </a:p>
                  </a:txBody>
                  <a:tcPr marL="162320" marR="162320" marT="81160" marB="81160" anchor="ctr"/>
                </a:tc>
                <a:tc rowSpan="2">
                  <a:txBody>
                    <a:bodyPr/>
                    <a:lstStyle/>
                    <a:p>
                      <a:pPr algn="ctr">
                        <a:spcAft>
                          <a:spcPts val="0"/>
                        </a:spcAft>
                      </a:pPr>
                      <a:r>
                        <a:rPr lang="en-US" sz="1900" kern="0">
                          <a:effectLst/>
                        </a:rPr>
                        <a:t> </a:t>
                      </a:r>
                      <a:endParaRPr lang="zh-CN" sz="1900" kern="100">
                        <a:effectLst/>
                      </a:endParaRPr>
                    </a:p>
                    <a:p>
                      <a:pPr algn="ctr">
                        <a:spcAft>
                          <a:spcPts val="0"/>
                        </a:spcAft>
                      </a:pPr>
                      <a:r>
                        <a:rPr lang="en-US" sz="1900" kern="0">
                          <a:effectLst/>
                        </a:rPr>
                        <a:t> </a:t>
                      </a:r>
                      <a:endParaRPr lang="zh-CN" sz="1900" kern="100">
                        <a:effectLst/>
                        <a:latin typeface="Times New Roman" panose="02020603050405020304" pitchFamily="18" charset="0"/>
                        <a:ea typeface="宋体" panose="02010600030101010101" pitchFamily="2" charset="-122"/>
                      </a:endParaRPr>
                    </a:p>
                  </a:txBody>
                  <a:tcPr marL="162320" marR="162320" marT="81160" marB="81160"/>
                </a:tc>
                <a:extLst>
                  <a:ext uri="{0D108BD9-81ED-4DB2-BD59-A6C34878D82A}">
                    <a16:rowId xmlns:a16="http://schemas.microsoft.com/office/drawing/2014/main" val="1201652382"/>
                  </a:ext>
                </a:extLst>
              </a:tr>
              <a:tr h="547831">
                <a:tc vMerge="1">
                  <a:txBody>
                    <a:bodyPr/>
                    <a:lstStyle/>
                    <a:p>
                      <a:endParaRPr lang="zh-CN" altLang="en-US"/>
                    </a:p>
                  </a:txBody>
                  <a:tcPr/>
                </a:tc>
                <a:tc vMerge="1">
                  <a:txBody>
                    <a:bodyPr/>
                    <a:lstStyle/>
                    <a:p>
                      <a:endParaRPr lang="zh-CN" altLang="en-US"/>
                    </a:p>
                  </a:txBody>
                  <a:tcPr/>
                </a:tc>
                <a:tc>
                  <a:txBody>
                    <a:bodyPr/>
                    <a:lstStyle/>
                    <a:p>
                      <a:pPr algn="l">
                        <a:lnSpc>
                          <a:spcPct val="115000"/>
                        </a:lnSpc>
                        <a:spcAft>
                          <a:spcPts val="0"/>
                        </a:spcAft>
                      </a:pPr>
                      <a:r>
                        <a:rPr lang="en-US" sz="1900" kern="0" dirty="0">
                          <a:effectLst/>
                        </a:rPr>
                        <a:t>4.2.UI</a:t>
                      </a:r>
                      <a:r>
                        <a:rPr lang="zh-CN" sz="1900" kern="0" dirty="0">
                          <a:effectLst/>
                        </a:rPr>
                        <a:t>组件实现</a:t>
                      </a:r>
                      <a:endParaRPr lang="zh-CN" sz="1900" kern="100" dirty="0">
                        <a:effectLst/>
                        <a:latin typeface="Times New Roman" panose="02020603050405020304" pitchFamily="18" charset="0"/>
                        <a:ea typeface="宋体" panose="02010600030101010101" pitchFamily="2" charset="-122"/>
                      </a:endParaRPr>
                    </a:p>
                  </a:txBody>
                  <a:tcPr marL="121740" marR="12174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939167932"/>
                  </a:ext>
                </a:extLst>
              </a:tr>
            </a:tbl>
          </a:graphicData>
        </a:graphic>
      </p:graphicFrame>
      <p:sp>
        <p:nvSpPr>
          <p:cNvPr id="5" name="矩形 4">
            <a:extLst>
              <a:ext uri="{FF2B5EF4-FFF2-40B4-BE49-F238E27FC236}">
                <a16:creationId xmlns:a16="http://schemas.microsoft.com/office/drawing/2014/main" id="{768A173A-F2A3-4760-AE21-684CCE32F2BD}"/>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8B9A739-88DD-4BDF-82F2-56F8885D2275}"/>
              </a:ext>
            </a:extLst>
          </p:cNvPr>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grpSp>
        <p:nvGrpSpPr>
          <p:cNvPr id="7" name="组合 6">
            <a:extLst>
              <a:ext uri="{FF2B5EF4-FFF2-40B4-BE49-F238E27FC236}">
                <a16:creationId xmlns:a16="http://schemas.microsoft.com/office/drawing/2014/main" id="{9B660536-7004-4485-B7CC-2B3D7A7DA84D}"/>
              </a:ext>
            </a:extLst>
          </p:cNvPr>
          <p:cNvGrpSpPr/>
          <p:nvPr/>
        </p:nvGrpSpPr>
        <p:grpSpPr>
          <a:xfrm rot="17100000">
            <a:off x="175953" y="261388"/>
            <a:ext cx="481872" cy="469661"/>
            <a:chOff x="1032060" y="5022216"/>
            <a:chExt cx="753746" cy="734645"/>
          </a:xfrm>
        </p:grpSpPr>
        <p:sp>
          <p:nvSpPr>
            <p:cNvPr id="8" name="等腰三角形 7">
              <a:extLst>
                <a:ext uri="{FF2B5EF4-FFF2-40B4-BE49-F238E27FC236}">
                  <a16:creationId xmlns:a16="http://schemas.microsoft.com/office/drawing/2014/main" id="{3512418E-8A10-49B2-964B-FD4F3DFC8F96}"/>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0DD5BDED-41C0-4F6E-B924-8FF45814CCEB}"/>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D6AEBC26-7E49-48E7-BB2E-E02EE7FBD560}"/>
              </a:ext>
            </a:extLst>
          </p:cNvPr>
          <p:cNvSpPr/>
          <p:nvPr/>
        </p:nvSpPr>
        <p:spPr>
          <a:xfrm>
            <a:off x="1852977" y="254328"/>
            <a:ext cx="902811"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计划</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3415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6E62AAA-34ED-4F95-A472-7CA82DD4947C}"/>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BDA2CE8-BDF0-41A2-93A4-01F8FBA4D53E}"/>
              </a:ext>
            </a:extLst>
          </p:cNvPr>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grpSp>
        <p:nvGrpSpPr>
          <p:cNvPr id="8" name="组合 7">
            <a:extLst>
              <a:ext uri="{FF2B5EF4-FFF2-40B4-BE49-F238E27FC236}">
                <a16:creationId xmlns:a16="http://schemas.microsoft.com/office/drawing/2014/main" id="{6ED2356B-9E59-4CDB-BA48-C48B3AB963B0}"/>
              </a:ext>
            </a:extLst>
          </p:cNvPr>
          <p:cNvGrpSpPr/>
          <p:nvPr/>
        </p:nvGrpSpPr>
        <p:grpSpPr>
          <a:xfrm rot="17100000">
            <a:off x="175953" y="261388"/>
            <a:ext cx="481872" cy="469661"/>
            <a:chOff x="1032060" y="5022216"/>
            <a:chExt cx="753746" cy="734645"/>
          </a:xfrm>
        </p:grpSpPr>
        <p:sp>
          <p:nvSpPr>
            <p:cNvPr id="9" name="等腰三角形 8">
              <a:extLst>
                <a:ext uri="{FF2B5EF4-FFF2-40B4-BE49-F238E27FC236}">
                  <a16:creationId xmlns:a16="http://schemas.microsoft.com/office/drawing/2014/main" id="{2D74A0D1-A36E-470F-BE73-0E44684639D8}"/>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B4063F6D-B2D4-4B2C-9505-380B73085601}"/>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93FF7417-0747-4E04-A2FE-96A2610AE7EF}"/>
              </a:ext>
            </a:extLst>
          </p:cNvPr>
          <p:cNvSpPr/>
          <p:nvPr/>
        </p:nvSpPr>
        <p:spPr>
          <a:xfrm>
            <a:off x="1852977" y="254328"/>
            <a:ext cx="902811"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计划</a:t>
            </a:r>
            <a:endParaRPr lang="zh-CN" altLang="en-US" sz="2800" dirty="0">
              <a:latin typeface="黑体" panose="02010609060101010101" pitchFamily="49" charset="-122"/>
              <a:ea typeface="黑体" panose="02010609060101010101" pitchFamily="49" charset="-122"/>
            </a:endParaRPr>
          </a:p>
        </p:txBody>
      </p:sp>
      <p:graphicFrame>
        <p:nvGraphicFramePr>
          <p:cNvPr id="2" name="表格 1">
            <a:extLst>
              <a:ext uri="{FF2B5EF4-FFF2-40B4-BE49-F238E27FC236}">
                <a16:creationId xmlns:a16="http://schemas.microsoft.com/office/drawing/2014/main" id="{C65E6FC9-71C9-4BD1-AB92-6F88CA45E169}"/>
              </a:ext>
            </a:extLst>
          </p:cNvPr>
          <p:cNvGraphicFramePr>
            <a:graphicFrameLocks noGrp="1"/>
          </p:cNvGraphicFramePr>
          <p:nvPr>
            <p:extLst>
              <p:ext uri="{D42A27DB-BD31-4B8C-83A1-F6EECF244321}">
                <p14:modId xmlns:p14="http://schemas.microsoft.com/office/powerpoint/2010/main" val="1715284339"/>
              </p:ext>
            </p:extLst>
          </p:nvPr>
        </p:nvGraphicFramePr>
        <p:xfrm>
          <a:off x="991971" y="1114977"/>
          <a:ext cx="9887260" cy="5312357"/>
        </p:xfrm>
        <a:graphic>
          <a:graphicData uri="http://schemas.openxmlformats.org/drawingml/2006/table">
            <a:tbl>
              <a:tblPr firstRow="1" firstCol="1" bandRow="1">
                <a:tableStyleId>{5C22544A-7EE6-4342-B048-85BDC9FD1C3A}</a:tableStyleId>
              </a:tblPr>
              <a:tblGrid>
                <a:gridCol w="1170746">
                  <a:extLst>
                    <a:ext uri="{9D8B030D-6E8A-4147-A177-3AD203B41FA5}">
                      <a16:colId xmlns:a16="http://schemas.microsoft.com/office/drawing/2014/main" val="705781424"/>
                    </a:ext>
                  </a:extLst>
                </a:gridCol>
                <a:gridCol w="2302642">
                  <a:extLst>
                    <a:ext uri="{9D8B030D-6E8A-4147-A177-3AD203B41FA5}">
                      <a16:colId xmlns:a16="http://schemas.microsoft.com/office/drawing/2014/main" val="1948293499"/>
                    </a:ext>
                  </a:extLst>
                </a:gridCol>
                <a:gridCol w="3547464">
                  <a:extLst>
                    <a:ext uri="{9D8B030D-6E8A-4147-A177-3AD203B41FA5}">
                      <a16:colId xmlns:a16="http://schemas.microsoft.com/office/drawing/2014/main" val="1577070334"/>
                    </a:ext>
                  </a:extLst>
                </a:gridCol>
                <a:gridCol w="845427">
                  <a:extLst>
                    <a:ext uri="{9D8B030D-6E8A-4147-A177-3AD203B41FA5}">
                      <a16:colId xmlns:a16="http://schemas.microsoft.com/office/drawing/2014/main" val="495586496"/>
                    </a:ext>
                  </a:extLst>
                </a:gridCol>
                <a:gridCol w="1068175">
                  <a:extLst>
                    <a:ext uri="{9D8B030D-6E8A-4147-A177-3AD203B41FA5}">
                      <a16:colId xmlns:a16="http://schemas.microsoft.com/office/drawing/2014/main" val="1643771561"/>
                    </a:ext>
                  </a:extLst>
                </a:gridCol>
                <a:gridCol w="952806">
                  <a:extLst>
                    <a:ext uri="{9D8B030D-6E8A-4147-A177-3AD203B41FA5}">
                      <a16:colId xmlns:a16="http://schemas.microsoft.com/office/drawing/2014/main" val="2725144283"/>
                    </a:ext>
                  </a:extLst>
                </a:gridCol>
              </a:tblGrid>
              <a:tr h="598364">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阶段</a:t>
                      </a:r>
                    </a:p>
                  </a:txBody>
                  <a:tcPr marL="68580" marR="68580" marT="0" marB="0" anchor="ct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任务名称</a:t>
                      </a:r>
                    </a:p>
                  </a:txBody>
                  <a:tcPr marL="68580" marR="68580" marT="0" marB="0" anchor="ct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任务细分及简单描述</a:t>
                      </a:r>
                    </a:p>
                  </a:txBody>
                  <a:tcPr marL="68580" marR="68580" marT="0" marB="0" anchor="ct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预算</a:t>
                      </a:r>
                    </a:p>
                  </a:txBody>
                  <a:tcPr marL="68580" marR="68580" marT="0" marB="0"/>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负责人</a:t>
                      </a:r>
                    </a:p>
                  </a:txBody>
                  <a:tcPr marL="68580" marR="68580" marT="0" marB="0" anchor="ct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参与人员</a:t>
                      </a:r>
                    </a:p>
                  </a:txBody>
                  <a:tcPr marL="68580" marR="68580" marT="0" marB="0"/>
                </a:tc>
                <a:extLst>
                  <a:ext uri="{0D108BD9-81ED-4DB2-BD59-A6C34878D82A}">
                    <a16:rowId xmlns:a16="http://schemas.microsoft.com/office/drawing/2014/main" val="2700469968"/>
                  </a:ext>
                </a:extLst>
              </a:tr>
              <a:tr h="598364">
                <a:tc rowSpan="4">
                  <a:txBody>
                    <a:bodyPr/>
                    <a:lstStyle/>
                    <a:p>
                      <a:pPr algn="ctr">
                        <a:lnSpc>
                          <a:spcPct val="115000"/>
                        </a:lnSpc>
                        <a:spcAft>
                          <a:spcPts val="0"/>
                        </a:spcAft>
                      </a:pPr>
                      <a:r>
                        <a:rPr lang="en-US" sz="1800" kern="0" dirty="0">
                          <a:effectLst/>
                        </a:rPr>
                        <a:t> </a:t>
                      </a:r>
                      <a:endParaRPr lang="zh-CN" sz="1800" kern="100" dirty="0">
                        <a:effectLst/>
                      </a:endParaRPr>
                    </a:p>
                    <a:p>
                      <a:pPr algn="ctr">
                        <a:lnSpc>
                          <a:spcPct val="115000"/>
                        </a:lnSpc>
                        <a:spcAft>
                          <a:spcPts val="0"/>
                        </a:spcAft>
                      </a:pPr>
                      <a:r>
                        <a:rPr lang="en-US" sz="1800" kern="0" dirty="0">
                          <a:effectLst/>
                        </a:rPr>
                        <a:t> </a:t>
                      </a:r>
                      <a:endParaRPr lang="zh-CN" sz="1800" kern="100" dirty="0">
                        <a:effectLst/>
                      </a:endParaRPr>
                    </a:p>
                    <a:p>
                      <a:pPr algn="ctr">
                        <a:lnSpc>
                          <a:spcPct val="115000"/>
                        </a:lnSpc>
                        <a:spcAft>
                          <a:spcPts val="0"/>
                        </a:spcAft>
                      </a:pPr>
                      <a:r>
                        <a:rPr lang="zh-CN" sz="1800" kern="0" dirty="0">
                          <a:effectLst/>
                        </a:rPr>
                        <a:t>项目实现</a:t>
                      </a:r>
                      <a:endParaRPr lang="zh-CN" sz="1800" kern="100" dirty="0">
                        <a:effectLst/>
                        <a:latin typeface="Times New Roman" panose="02020603050405020304" pitchFamily="18" charset="0"/>
                        <a:ea typeface="宋体" panose="02010600030101010101" pitchFamily="2" charset="-122"/>
                      </a:endParaRPr>
                    </a:p>
                  </a:txBody>
                  <a:tcPr marL="160118" marR="160118" marT="80059" marB="80059" anchor="ctr"/>
                </a:tc>
                <a:tc>
                  <a:txBody>
                    <a:bodyPr/>
                    <a:lstStyle/>
                    <a:p>
                      <a:pPr algn="l">
                        <a:lnSpc>
                          <a:spcPct val="115000"/>
                        </a:lnSpc>
                        <a:spcAft>
                          <a:spcPts val="0"/>
                        </a:spcAft>
                      </a:pPr>
                      <a:r>
                        <a:rPr lang="en-US" sz="1800" kern="0">
                          <a:effectLst/>
                        </a:rPr>
                        <a:t>1.</a:t>
                      </a:r>
                      <a:r>
                        <a:rPr lang="zh-CN" sz="1800" kern="0">
                          <a:effectLst/>
                        </a:rPr>
                        <a:t>数据库实现</a:t>
                      </a:r>
                      <a:endParaRPr lang="zh-CN" sz="1800" kern="100">
                        <a:effectLst/>
                        <a:latin typeface="Times New Roman" panose="02020603050405020304" pitchFamily="18" charset="0"/>
                        <a:ea typeface="宋体" panose="02010600030101010101" pitchFamily="2" charset="-122"/>
                      </a:endParaRPr>
                    </a:p>
                  </a:txBody>
                  <a:tcPr marL="120088" marR="120088" marT="0" marB="0" anchor="ctr"/>
                </a:tc>
                <a:tc>
                  <a:txBody>
                    <a:bodyPr/>
                    <a:lstStyle/>
                    <a:p>
                      <a:pPr algn="l">
                        <a:lnSpc>
                          <a:spcPct val="115000"/>
                        </a:lnSpc>
                        <a:spcAft>
                          <a:spcPts val="0"/>
                        </a:spcAft>
                      </a:pPr>
                      <a:r>
                        <a:rPr lang="en-US" sz="1800" kern="0">
                          <a:effectLst/>
                        </a:rPr>
                        <a:t>1.1 </a:t>
                      </a:r>
                      <a:r>
                        <a:rPr lang="zh-CN" sz="1800" kern="0">
                          <a:effectLst/>
                        </a:rPr>
                        <a:t>数据库的设计</a:t>
                      </a:r>
                      <a:endParaRPr lang="zh-CN" sz="1800" kern="100">
                        <a:effectLst/>
                      </a:endParaRPr>
                    </a:p>
                    <a:p>
                      <a:pPr algn="l">
                        <a:lnSpc>
                          <a:spcPct val="115000"/>
                        </a:lnSpc>
                        <a:spcAft>
                          <a:spcPts val="0"/>
                        </a:spcAft>
                      </a:pPr>
                      <a:r>
                        <a:rPr lang="en-US" sz="1800" kern="0">
                          <a:effectLst/>
                        </a:rPr>
                        <a:t>1.2 </a:t>
                      </a:r>
                      <a:r>
                        <a:rPr lang="zh-CN" sz="1800" kern="0">
                          <a:effectLst/>
                        </a:rPr>
                        <a:t>数据库与网站的链接</a:t>
                      </a:r>
                      <a:endParaRPr lang="zh-CN" sz="1800" kern="100">
                        <a:effectLst/>
                        <a:latin typeface="Times New Roman" panose="02020603050405020304" pitchFamily="18" charset="0"/>
                        <a:ea typeface="宋体" panose="02010600030101010101" pitchFamily="2" charset="-122"/>
                      </a:endParaRPr>
                    </a:p>
                  </a:txBody>
                  <a:tcPr marL="120088" marR="120088" marT="0" marB="0" anchor="ctr"/>
                </a:tc>
                <a:tc>
                  <a:txBody>
                    <a:bodyPr/>
                    <a:lstStyle/>
                    <a:p>
                      <a:pPr algn="just">
                        <a:spcAft>
                          <a:spcPts val="0"/>
                        </a:spcAft>
                      </a:pPr>
                      <a:r>
                        <a:rPr lang="en-US" sz="1800" kern="0">
                          <a:effectLst/>
                        </a:rPr>
                        <a:t>0</a:t>
                      </a:r>
                      <a:endParaRPr lang="zh-CN" sz="1800" kern="100">
                        <a:effectLst/>
                        <a:latin typeface="Times New Roman" panose="02020603050405020304" pitchFamily="18" charset="0"/>
                        <a:ea typeface="宋体" panose="02010600030101010101" pitchFamily="2" charset="-122"/>
                      </a:endParaRPr>
                    </a:p>
                  </a:txBody>
                  <a:tcPr marL="120088" marR="120088" marT="0" marB="0"/>
                </a:tc>
                <a:tc>
                  <a:txBody>
                    <a:bodyPr/>
                    <a:lstStyle/>
                    <a:p>
                      <a:pPr algn="just">
                        <a:spcAft>
                          <a:spcPts val="0"/>
                        </a:spcAft>
                      </a:pPr>
                      <a:r>
                        <a:rPr lang="zh-CN" sz="1800" kern="0">
                          <a:effectLst/>
                        </a:rPr>
                        <a:t>陈传岭</a:t>
                      </a:r>
                      <a:endParaRPr lang="zh-CN" sz="1800" kern="100">
                        <a:effectLst/>
                        <a:latin typeface="Times New Roman" panose="02020603050405020304" pitchFamily="18" charset="0"/>
                        <a:ea typeface="宋体" panose="02010600030101010101" pitchFamily="2" charset="-122"/>
                      </a:endParaRPr>
                    </a:p>
                  </a:txBody>
                  <a:tcPr marL="120088" marR="120088" marT="0" marB="0" anchor="ctr"/>
                </a:tc>
                <a:tc>
                  <a:txBody>
                    <a:bodyPr/>
                    <a:lstStyle/>
                    <a:p>
                      <a:pPr algn="just">
                        <a:spcAft>
                          <a:spcPts val="0"/>
                        </a:spcAft>
                      </a:pPr>
                      <a:r>
                        <a:rPr lang="en-US" sz="1800" kern="0">
                          <a:effectLst/>
                        </a:rPr>
                        <a:t> </a:t>
                      </a:r>
                      <a:endParaRPr lang="zh-CN" sz="1800" kern="100">
                        <a:effectLst/>
                        <a:latin typeface="Times New Roman" panose="02020603050405020304" pitchFamily="18" charset="0"/>
                        <a:ea typeface="宋体" panose="02010600030101010101" pitchFamily="2" charset="-122"/>
                      </a:endParaRPr>
                    </a:p>
                  </a:txBody>
                  <a:tcPr marL="120088" marR="120088" marT="0" marB="0"/>
                </a:tc>
                <a:extLst>
                  <a:ext uri="{0D108BD9-81ED-4DB2-BD59-A6C34878D82A}">
                    <a16:rowId xmlns:a16="http://schemas.microsoft.com/office/drawing/2014/main" val="2340474104"/>
                  </a:ext>
                </a:extLst>
              </a:tr>
              <a:tr h="1532663">
                <a:tc vMerge="1">
                  <a:txBody>
                    <a:bodyPr/>
                    <a:lstStyle/>
                    <a:p>
                      <a:endParaRPr lang="zh-CN" altLang="en-US"/>
                    </a:p>
                  </a:txBody>
                  <a:tcPr/>
                </a:tc>
                <a:tc>
                  <a:txBody>
                    <a:bodyPr/>
                    <a:lstStyle/>
                    <a:p>
                      <a:pPr algn="l">
                        <a:lnSpc>
                          <a:spcPct val="115000"/>
                        </a:lnSpc>
                        <a:spcAft>
                          <a:spcPts val="0"/>
                        </a:spcAft>
                      </a:pPr>
                      <a:r>
                        <a:rPr lang="en-US" sz="1800" kern="0">
                          <a:effectLst/>
                        </a:rPr>
                        <a:t>2.</a:t>
                      </a:r>
                      <a:r>
                        <a:rPr lang="zh-CN" sz="1800" kern="0">
                          <a:effectLst/>
                        </a:rPr>
                        <a:t>用户模块</a:t>
                      </a:r>
                      <a:endParaRPr lang="zh-CN" sz="1800" kern="100">
                        <a:effectLst/>
                        <a:latin typeface="Times New Roman" panose="02020603050405020304" pitchFamily="18" charset="0"/>
                        <a:ea typeface="宋体" panose="02010600030101010101" pitchFamily="2" charset="-122"/>
                      </a:endParaRPr>
                    </a:p>
                  </a:txBody>
                  <a:tcPr marL="120088" marR="120088" marT="0" marB="0" anchor="ctr"/>
                </a:tc>
                <a:tc>
                  <a:txBody>
                    <a:bodyPr/>
                    <a:lstStyle/>
                    <a:p>
                      <a:pPr algn="l">
                        <a:lnSpc>
                          <a:spcPct val="115000"/>
                        </a:lnSpc>
                        <a:spcAft>
                          <a:spcPts val="0"/>
                        </a:spcAft>
                      </a:pPr>
                      <a:r>
                        <a:rPr lang="en-US" sz="1800" kern="0" dirty="0">
                          <a:effectLst/>
                        </a:rPr>
                        <a:t>1.1 </a:t>
                      </a:r>
                      <a:r>
                        <a:rPr lang="zh-CN" sz="1800" kern="0" dirty="0">
                          <a:effectLst/>
                        </a:rPr>
                        <a:t>注册、登录、模块设计</a:t>
                      </a:r>
                      <a:endParaRPr lang="zh-CN" sz="1800" kern="100" dirty="0">
                        <a:effectLst/>
                      </a:endParaRPr>
                    </a:p>
                    <a:p>
                      <a:pPr algn="l">
                        <a:lnSpc>
                          <a:spcPct val="115000"/>
                        </a:lnSpc>
                        <a:spcAft>
                          <a:spcPts val="0"/>
                        </a:spcAft>
                      </a:pPr>
                      <a:r>
                        <a:rPr lang="en-US" sz="1800" kern="0" dirty="0">
                          <a:effectLst/>
                        </a:rPr>
                        <a:t>1.2</a:t>
                      </a:r>
                      <a:r>
                        <a:rPr lang="zh-CN" sz="1800" kern="0" dirty="0">
                          <a:effectLst/>
                        </a:rPr>
                        <a:t>书籍搜索、评价设计</a:t>
                      </a:r>
                      <a:endParaRPr lang="zh-CN" sz="1800" kern="100" dirty="0">
                        <a:effectLst/>
                      </a:endParaRPr>
                    </a:p>
                    <a:p>
                      <a:pPr algn="l">
                        <a:lnSpc>
                          <a:spcPct val="115000"/>
                        </a:lnSpc>
                        <a:spcAft>
                          <a:spcPts val="0"/>
                        </a:spcAft>
                      </a:pPr>
                      <a:r>
                        <a:rPr lang="en-US" sz="1800" kern="0" dirty="0">
                          <a:effectLst/>
                        </a:rPr>
                        <a:t>1.3 </a:t>
                      </a:r>
                      <a:r>
                        <a:rPr lang="zh-CN" sz="1800" kern="0" dirty="0">
                          <a:effectLst/>
                        </a:rPr>
                        <a:t>书评发表</a:t>
                      </a:r>
                      <a:endParaRPr lang="zh-CN" sz="1800" kern="100" dirty="0">
                        <a:effectLst/>
                      </a:endParaRPr>
                    </a:p>
                    <a:p>
                      <a:pPr algn="l">
                        <a:lnSpc>
                          <a:spcPct val="115000"/>
                        </a:lnSpc>
                        <a:spcAft>
                          <a:spcPts val="0"/>
                        </a:spcAft>
                      </a:pPr>
                      <a:r>
                        <a:rPr lang="en-US" sz="1800" kern="0" dirty="0">
                          <a:effectLst/>
                        </a:rPr>
                        <a:t>1.4 </a:t>
                      </a:r>
                      <a:r>
                        <a:rPr lang="zh-CN" sz="1800" kern="0" dirty="0">
                          <a:effectLst/>
                        </a:rPr>
                        <a:t>个人信息修改</a:t>
                      </a:r>
                      <a:endParaRPr lang="zh-CN" sz="1800" kern="100" dirty="0">
                        <a:effectLst/>
                        <a:latin typeface="Times New Roman" panose="02020603050405020304" pitchFamily="18" charset="0"/>
                        <a:ea typeface="宋体" panose="02010600030101010101" pitchFamily="2" charset="-122"/>
                      </a:endParaRPr>
                    </a:p>
                  </a:txBody>
                  <a:tcPr marL="120088" marR="120088" marT="0" marB="0" anchor="ctr"/>
                </a:tc>
                <a:tc>
                  <a:txBody>
                    <a:bodyPr/>
                    <a:lstStyle/>
                    <a:p>
                      <a:pPr algn="just">
                        <a:spcAft>
                          <a:spcPts val="0"/>
                        </a:spcAft>
                      </a:pPr>
                      <a:r>
                        <a:rPr lang="en-US" sz="1800" kern="0">
                          <a:effectLst/>
                        </a:rPr>
                        <a:t>0</a:t>
                      </a:r>
                      <a:endParaRPr lang="zh-CN" sz="1800" kern="100">
                        <a:effectLst/>
                        <a:latin typeface="Times New Roman" panose="02020603050405020304" pitchFamily="18" charset="0"/>
                        <a:ea typeface="宋体" panose="02010600030101010101" pitchFamily="2" charset="-122"/>
                      </a:endParaRPr>
                    </a:p>
                  </a:txBody>
                  <a:tcPr marL="120088" marR="120088" marT="0" marB="0"/>
                </a:tc>
                <a:tc>
                  <a:txBody>
                    <a:bodyPr/>
                    <a:lstStyle/>
                    <a:p>
                      <a:pPr algn="just">
                        <a:spcAft>
                          <a:spcPts val="0"/>
                        </a:spcAft>
                      </a:pPr>
                      <a:r>
                        <a:rPr lang="zh-CN" sz="1800" kern="0">
                          <a:effectLst/>
                        </a:rPr>
                        <a:t>陈杰</a:t>
                      </a:r>
                      <a:endParaRPr lang="zh-CN" sz="1800" kern="100">
                        <a:effectLst/>
                        <a:latin typeface="Times New Roman" panose="02020603050405020304" pitchFamily="18" charset="0"/>
                        <a:ea typeface="宋体" panose="02010600030101010101" pitchFamily="2" charset="-122"/>
                      </a:endParaRPr>
                    </a:p>
                  </a:txBody>
                  <a:tcPr marL="120088" marR="120088" marT="0" marB="0" anchor="ctr"/>
                </a:tc>
                <a:tc>
                  <a:txBody>
                    <a:bodyPr/>
                    <a:lstStyle/>
                    <a:p>
                      <a:pPr algn="just">
                        <a:spcAft>
                          <a:spcPts val="0"/>
                        </a:spcAft>
                      </a:pPr>
                      <a:r>
                        <a:rPr lang="en-US" sz="1800" kern="0">
                          <a:effectLst/>
                        </a:rPr>
                        <a:t> </a:t>
                      </a:r>
                      <a:endParaRPr lang="zh-CN" sz="1800" kern="100">
                        <a:effectLst/>
                      </a:endParaRPr>
                    </a:p>
                    <a:p>
                      <a:pPr algn="just">
                        <a:spcAft>
                          <a:spcPts val="0"/>
                        </a:spcAft>
                      </a:pPr>
                      <a:r>
                        <a:rPr lang="en-US" sz="1800" kern="0">
                          <a:effectLst/>
                        </a:rPr>
                        <a:t> </a:t>
                      </a:r>
                      <a:endParaRPr lang="zh-CN" sz="1800" kern="100">
                        <a:effectLst/>
                      </a:endParaRPr>
                    </a:p>
                    <a:p>
                      <a:pPr algn="ctr">
                        <a:spcAft>
                          <a:spcPts val="0"/>
                        </a:spcAft>
                      </a:pPr>
                      <a:r>
                        <a:rPr lang="zh-CN" sz="1800" kern="0">
                          <a:effectLst/>
                        </a:rPr>
                        <a:t>陈传岭</a:t>
                      </a:r>
                      <a:endParaRPr lang="zh-CN" sz="1800" kern="100">
                        <a:effectLst/>
                        <a:latin typeface="Times New Roman" panose="02020603050405020304" pitchFamily="18" charset="0"/>
                        <a:ea typeface="宋体" panose="02010600030101010101" pitchFamily="2" charset="-122"/>
                      </a:endParaRPr>
                    </a:p>
                  </a:txBody>
                  <a:tcPr marL="120088" marR="120088" marT="0" marB="0"/>
                </a:tc>
                <a:extLst>
                  <a:ext uri="{0D108BD9-81ED-4DB2-BD59-A6C34878D82A}">
                    <a16:rowId xmlns:a16="http://schemas.microsoft.com/office/drawing/2014/main" val="692163242"/>
                  </a:ext>
                </a:extLst>
              </a:tr>
              <a:tr h="1221230">
                <a:tc vMerge="1">
                  <a:txBody>
                    <a:bodyPr/>
                    <a:lstStyle/>
                    <a:p>
                      <a:endParaRPr lang="zh-CN" altLang="en-US"/>
                    </a:p>
                  </a:txBody>
                  <a:tcPr/>
                </a:tc>
                <a:tc>
                  <a:txBody>
                    <a:bodyPr/>
                    <a:lstStyle/>
                    <a:p>
                      <a:pPr algn="l">
                        <a:lnSpc>
                          <a:spcPct val="115000"/>
                        </a:lnSpc>
                        <a:spcAft>
                          <a:spcPts val="0"/>
                        </a:spcAft>
                      </a:pPr>
                      <a:r>
                        <a:rPr lang="en-US" sz="1800" kern="0" dirty="0">
                          <a:effectLst/>
                        </a:rPr>
                        <a:t>3.</a:t>
                      </a:r>
                      <a:r>
                        <a:rPr lang="zh-CN" sz="1800" kern="0" dirty="0">
                          <a:effectLst/>
                        </a:rPr>
                        <a:t>管理员模块</a:t>
                      </a:r>
                      <a:endParaRPr lang="zh-CN" sz="1800" kern="100" dirty="0">
                        <a:effectLst/>
                        <a:latin typeface="Times New Roman" panose="02020603050405020304" pitchFamily="18" charset="0"/>
                        <a:ea typeface="宋体" panose="02010600030101010101" pitchFamily="2" charset="-122"/>
                      </a:endParaRPr>
                    </a:p>
                  </a:txBody>
                  <a:tcPr marL="120088" marR="120088" marT="0" marB="0" anchor="ctr"/>
                </a:tc>
                <a:tc>
                  <a:txBody>
                    <a:bodyPr/>
                    <a:lstStyle/>
                    <a:p>
                      <a:pPr algn="l">
                        <a:lnSpc>
                          <a:spcPct val="115000"/>
                        </a:lnSpc>
                        <a:spcAft>
                          <a:spcPts val="0"/>
                        </a:spcAft>
                      </a:pPr>
                      <a:r>
                        <a:rPr lang="en-US" sz="1800" kern="0">
                          <a:effectLst/>
                        </a:rPr>
                        <a:t>1.1 </a:t>
                      </a:r>
                      <a:r>
                        <a:rPr lang="zh-CN" sz="1800" kern="0">
                          <a:effectLst/>
                        </a:rPr>
                        <a:t>管理员界面设计</a:t>
                      </a:r>
                      <a:endParaRPr lang="zh-CN" sz="1800" kern="100">
                        <a:effectLst/>
                      </a:endParaRPr>
                    </a:p>
                    <a:p>
                      <a:pPr algn="l">
                        <a:lnSpc>
                          <a:spcPct val="115000"/>
                        </a:lnSpc>
                        <a:spcAft>
                          <a:spcPts val="0"/>
                        </a:spcAft>
                      </a:pPr>
                      <a:r>
                        <a:rPr lang="en-US" sz="1800" kern="0">
                          <a:effectLst/>
                        </a:rPr>
                        <a:t>1.2 </a:t>
                      </a:r>
                      <a:r>
                        <a:rPr lang="zh-CN" sz="1800" kern="0">
                          <a:effectLst/>
                        </a:rPr>
                        <a:t>书籍信息增加，删除，修改</a:t>
                      </a:r>
                      <a:endParaRPr lang="zh-CN" sz="1800" kern="100">
                        <a:effectLst/>
                      </a:endParaRPr>
                    </a:p>
                    <a:p>
                      <a:pPr algn="l">
                        <a:lnSpc>
                          <a:spcPct val="115000"/>
                        </a:lnSpc>
                        <a:spcAft>
                          <a:spcPts val="0"/>
                        </a:spcAft>
                      </a:pPr>
                      <a:r>
                        <a:rPr lang="en-US" sz="1800" kern="0">
                          <a:effectLst/>
                        </a:rPr>
                        <a:t>1.3 </a:t>
                      </a:r>
                      <a:r>
                        <a:rPr lang="zh-CN" sz="1800" kern="0">
                          <a:effectLst/>
                        </a:rPr>
                        <a:t>书评的置顶、删除</a:t>
                      </a:r>
                      <a:endParaRPr lang="zh-CN" sz="1800" kern="100">
                        <a:effectLst/>
                        <a:latin typeface="Times New Roman" panose="02020603050405020304" pitchFamily="18" charset="0"/>
                        <a:ea typeface="宋体" panose="02010600030101010101" pitchFamily="2" charset="-122"/>
                      </a:endParaRPr>
                    </a:p>
                  </a:txBody>
                  <a:tcPr marL="120088" marR="120088" marT="0" marB="0" anchor="ctr"/>
                </a:tc>
                <a:tc>
                  <a:txBody>
                    <a:bodyPr/>
                    <a:lstStyle/>
                    <a:p>
                      <a:pPr algn="just">
                        <a:spcAft>
                          <a:spcPts val="0"/>
                        </a:spcAft>
                      </a:pPr>
                      <a:r>
                        <a:rPr lang="en-US" sz="1800" kern="0">
                          <a:effectLst/>
                        </a:rPr>
                        <a:t>0</a:t>
                      </a:r>
                      <a:endParaRPr lang="zh-CN" sz="1800" kern="100">
                        <a:effectLst/>
                        <a:latin typeface="Times New Roman" panose="02020603050405020304" pitchFamily="18" charset="0"/>
                        <a:ea typeface="宋体" panose="02010600030101010101" pitchFamily="2" charset="-122"/>
                      </a:endParaRPr>
                    </a:p>
                  </a:txBody>
                  <a:tcPr marL="120088" marR="120088" marT="0" marB="0"/>
                </a:tc>
                <a:tc>
                  <a:txBody>
                    <a:bodyPr/>
                    <a:lstStyle/>
                    <a:p>
                      <a:pPr algn="just">
                        <a:spcAft>
                          <a:spcPts val="0"/>
                        </a:spcAft>
                      </a:pPr>
                      <a:r>
                        <a:rPr lang="zh-CN" sz="1800" kern="0">
                          <a:effectLst/>
                        </a:rPr>
                        <a:t>周泽鑫</a:t>
                      </a:r>
                      <a:endParaRPr lang="zh-CN" sz="1800" kern="100">
                        <a:effectLst/>
                        <a:latin typeface="Times New Roman" panose="02020603050405020304" pitchFamily="18" charset="0"/>
                        <a:ea typeface="宋体" panose="02010600030101010101" pitchFamily="2" charset="-122"/>
                      </a:endParaRPr>
                    </a:p>
                  </a:txBody>
                  <a:tcPr marL="120088" marR="120088" marT="0" marB="0" anchor="ctr"/>
                </a:tc>
                <a:tc>
                  <a:txBody>
                    <a:bodyPr/>
                    <a:lstStyle/>
                    <a:p>
                      <a:pPr algn="just">
                        <a:spcAft>
                          <a:spcPts val="0"/>
                        </a:spcAft>
                      </a:pPr>
                      <a:r>
                        <a:rPr lang="en-US" sz="1800" kern="0">
                          <a:effectLst/>
                        </a:rPr>
                        <a:t> </a:t>
                      </a:r>
                      <a:endParaRPr lang="zh-CN" sz="1800" kern="100">
                        <a:effectLst/>
                        <a:latin typeface="Times New Roman" panose="02020603050405020304" pitchFamily="18" charset="0"/>
                        <a:ea typeface="宋体" panose="02010600030101010101" pitchFamily="2" charset="-122"/>
                      </a:endParaRPr>
                    </a:p>
                  </a:txBody>
                  <a:tcPr marL="120088" marR="120088" marT="0" marB="0"/>
                </a:tc>
                <a:extLst>
                  <a:ext uri="{0D108BD9-81ED-4DB2-BD59-A6C34878D82A}">
                    <a16:rowId xmlns:a16="http://schemas.microsoft.com/office/drawing/2014/main" val="352609311"/>
                  </a:ext>
                </a:extLst>
              </a:tr>
              <a:tr h="1354056">
                <a:tc vMerge="1">
                  <a:txBody>
                    <a:bodyPr/>
                    <a:lstStyle/>
                    <a:p>
                      <a:endParaRPr lang="zh-CN" altLang="en-US"/>
                    </a:p>
                  </a:txBody>
                  <a:tcPr/>
                </a:tc>
                <a:tc>
                  <a:txBody>
                    <a:bodyPr/>
                    <a:lstStyle/>
                    <a:p>
                      <a:pPr algn="l">
                        <a:lnSpc>
                          <a:spcPct val="115000"/>
                        </a:lnSpc>
                        <a:spcAft>
                          <a:spcPts val="0"/>
                        </a:spcAft>
                      </a:pPr>
                      <a:r>
                        <a:rPr lang="en-US" sz="1800" kern="0">
                          <a:effectLst/>
                        </a:rPr>
                        <a:t>4.</a:t>
                      </a:r>
                      <a:r>
                        <a:rPr lang="zh-CN" sz="1800" kern="0">
                          <a:effectLst/>
                        </a:rPr>
                        <a:t>服务器的搭建</a:t>
                      </a:r>
                      <a:endParaRPr lang="zh-CN" sz="1800" kern="100">
                        <a:effectLst/>
                        <a:latin typeface="Times New Roman" panose="02020603050405020304" pitchFamily="18" charset="0"/>
                        <a:ea typeface="宋体" panose="02010600030101010101" pitchFamily="2" charset="-122"/>
                      </a:endParaRPr>
                    </a:p>
                  </a:txBody>
                  <a:tcPr marL="120088" marR="120088" marT="0" marB="0" anchor="ctr"/>
                </a:tc>
                <a:tc>
                  <a:txBody>
                    <a:bodyPr/>
                    <a:lstStyle/>
                    <a:p>
                      <a:pPr algn="l">
                        <a:lnSpc>
                          <a:spcPct val="115000"/>
                        </a:lnSpc>
                        <a:spcAft>
                          <a:spcPts val="0"/>
                        </a:spcAft>
                      </a:pPr>
                      <a:r>
                        <a:rPr lang="en-US" sz="1800" kern="0" dirty="0">
                          <a:effectLst/>
                        </a:rPr>
                        <a:t>1.1</a:t>
                      </a:r>
                      <a:r>
                        <a:rPr lang="zh-CN" altLang="en-US" sz="1800" kern="0" dirty="0">
                          <a:effectLst/>
                        </a:rPr>
                        <a:t>购买</a:t>
                      </a:r>
                      <a:endParaRPr lang="en-US" altLang="zh-CN" sz="1800" kern="0" dirty="0">
                        <a:effectLst/>
                      </a:endParaRPr>
                    </a:p>
                    <a:p>
                      <a:pPr algn="l">
                        <a:lnSpc>
                          <a:spcPct val="115000"/>
                        </a:lnSpc>
                        <a:spcAft>
                          <a:spcPts val="0"/>
                        </a:spcAft>
                      </a:pPr>
                      <a:r>
                        <a:rPr lang="en-US" sz="1800" kern="0" dirty="0">
                          <a:effectLst/>
                        </a:rPr>
                        <a:t>1.2</a:t>
                      </a:r>
                      <a:r>
                        <a:rPr lang="zh-CN" altLang="en-US" sz="1800" kern="0" dirty="0">
                          <a:effectLst/>
                        </a:rPr>
                        <a:t>管理</a:t>
                      </a:r>
                      <a:r>
                        <a:rPr lang="en-US" sz="1800" kern="0" dirty="0">
                          <a:effectLst/>
                        </a:rPr>
                        <a:t> </a:t>
                      </a:r>
                      <a:endParaRPr lang="zh-CN" sz="1800" kern="100" dirty="0">
                        <a:effectLst/>
                        <a:latin typeface="Times New Roman" panose="02020603050405020304" pitchFamily="18" charset="0"/>
                        <a:ea typeface="宋体" panose="02010600030101010101" pitchFamily="2" charset="-122"/>
                      </a:endParaRPr>
                    </a:p>
                  </a:txBody>
                  <a:tcPr marL="120088" marR="120088" marT="0" marB="0" anchor="ctr"/>
                </a:tc>
                <a:tc>
                  <a:txBody>
                    <a:bodyPr/>
                    <a:lstStyle/>
                    <a:p>
                      <a:pPr algn="just">
                        <a:spcAft>
                          <a:spcPts val="0"/>
                        </a:spcAft>
                      </a:pPr>
                      <a:endParaRPr lang="en-US" sz="1800" kern="0" dirty="0">
                        <a:effectLst/>
                      </a:endParaRPr>
                    </a:p>
                    <a:p>
                      <a:pPr algn="just">
                        <a:spcAft>
                          <a:spcPts val="0"/>
                        </a:spcAft>
                      </a:pPr>
                      <a:r>
                        <a:rPr lang="en-US" sz="1800" kern="0" dirty="0">
                          <a:effectLst/>
                        </a:rPr>
                        <a:t>114</a:t>
                      </a:r>
                      <a:endParaRPr lang="zh-CN" sz="1800" kern="100" dirty="0">
                        <a:effectLst/>
                        <a:latin typeface="Times New Roman" panose="02020603050405020304" pitchFamily="18" charset="0"/>
                        <a:ea typeface="宋体" panose="02010600030101010101" pitchFamily="2" charset="-122"/>
                      </a:endParaRPr>
                    </a:p>
                  </a:txBody>
                  <a:tcPr marL="120088" marR="120088" marT="0" marB="0"/>
                </a:tc>
                <a:tc>
                  <a:txBody>
                    <a:bodyPr/>
                    <a:lstStyle/>
                    <a:p>
                      <a:pPr algn="just">
                        <a:spcAft>
                          <a:spcPts val="0"/>
                        </a:spcAft>
                      </a:pPr>
                      <a:r>
                        <a:rPr lang="zh-CN" sz="1800" kern="0">
                          <a:effectLst/>
                        </a:rPr>
                        <a:t>陈传岭</a:t>
                      </a:r>
                      <a:endParaRPr lang="zh-CN" sz="1800" kern="100">
                        <a:effectLst/>
                        <a:latin typeface="Times New Roman" panose="02020603050405020304" pitchFamily="18" charset="0"/>
                        <a:ea typeface="宋体" panose="02010600030101010101" pitchFamily="2" charset="-122"/>
                      </a:endParaRPr>
                    </a:p>
                  </a:txBody>
                  <a:tcPr marL="120088" marR="120088" marT="0" marB="0" anchor="ctr"/>
                </a:tc>
                <a:tc>
                  <a:txBody>
                    <a:bodyPr/>
                    <a:lstStyle/>
                    <a:p>
                      <a:pPr algn="ctr">
                        <a:spcAft>
                          <a:spcPts val="0"/>
                        </a:spcAft>
                      </a:pPr>
                      <a:r>
                        <a:rPr lang="zh-CN" sz="1800" kern="0" dirty="0">
                          <a:effectLst/>
                        </a:rPr>
                        <a:t>陈杰</a:t>
                      </a:r>
                      <a:endParaRPr lang="zh-CN" sz="1800" kern="100" dirty="0">
                        <a:effectLst/>
                      </a:endParaRPr>
                    </a:p>
                    <a:p>
                      <a:pPr algn="ctr">
                        <a:spcAft>
                          <a:spcPts val="0"/>
                        </a:spcAft>
                      </a:pPr>
                      <a:r>
                        <a:rPr lang="zh-CN" sz="1800" kern="0" dirty="0">
                          <a:effectLst/>
                        </a:rPr>
                        <a:t>周泽鑫</a:t>
                      </a:r>
                      <a:endParaRPr lang="zh-CN" sz="1800" kern="100" dirty="0">
                        <a:effectLst/>
                        <a:latin typeface="Times New Roman" panose="02020603050405020304" pitchFamily="18" charset="0"/>
                        <a:ea typeface="宋体" panose="02010600030101010101" pitchFamily="2" charset="-122"/>
                      </a:endParaRPr>
                    </a:p>
                  </a:txBody>
                  <a:tcPr marL="120088" marR="120088" marT="0" marB="0"/>
                </a:tc>
                <a:extLst>
                  <a:ext uri="{0D108BD9-81ED-4DB2-BD59-A6C34878D82A}">
                    <a16:rowId xmlns:a16="http://schemas.microsoft.com/office/drawing/2014/main" val="1789741369"/>
                  </a:ext>
                </a:extLst>
              </a:tr>
            </a:tbl>
          </a:graphicData>
        </a:graphic>
      </p:graphicFrame>
    </p:spTree>
    <p:extLst>
      <p:ext uri="{BB962C8B-B14F-4D97-AF65-F5344CB8AC3E}">
        <p14:creationId xmlns:p14="http://schemas.microsoft.com/office/powerpoint/2010/main" val="43595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E32ADD2-22DD-44BA-8929-FA46CB4BC413}"/>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DC23C30-3891-494C-8E2B-4A356CF4DABF}"/>
              </a:ext>
            </a:extLst>
          </p:cNvPr>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grpSp>
        <p:nvGrpSpPr>
          <p:cNvPr id="7" name="组合 6">
            <a:extLst>
              <a:ext uri="{FF2B5EF4-FFF2-40B4-BE49-F238E27FC236}">
                <a16:creationId xmlns:a16="http://schemas.microsoft.com/office/drawing/2014/main" id="{B702CEA5-5F90-467A-91E1-8CC36101DF22}"/>
              </a:ext>
            </a:extLst>
          </p:cNvPr>
          <p:cNvGrpSpPr/>
          <p:nvPr/>
        </p:nvGrpSpPr>
        <p:grpSpPr>
          <a:xfrm rot="17100000">
            <a:off x="175953" y="261388"/>
            <a:ext cx="481872" cy="469661"/>
            <a:chOff x="1032060" y="5022216"/>
            <a:chExt cx="753746" cy="734645"/>
          </a:xfrm>
        </p:grpSpPr>
        <p:sp>
          <p:nvSpPr>
            <p:cNvPr id="8" name="等腰三角形 7">
              <a:extLst>
                <a:ext uri="{FF2B5EF4-FFF2-40B4-BE49-F238E27FC236}">
                  <a16:creationId xmlns:a16="http://schemas.microsoft.com/office/drawing/2014/main" id="{46CCCD19-8615-4AFB-8C27-E2E56EE2F49B}"/>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A1E172C1-1BB2-44B1-A226-FAF20704EF15}"/>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5985ADC8-63D1-4F24-B1FF-800010EBAB65}"/>
              </a:ext>
            </a:extLst>
          </p:cNvPr>
          <p:cNvSpPr/>
          <p:nvPr/>
        </p:nvSpPr>
        <p:spPr>
          <a:xfrm>
            <a:off x="1852977" y="254328"/>
            <a:ext cx="902811"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计划</a:t>
            </a:r>
            <a:endParaRPr lang="zh-CN" altLang="en-US" sz="2800" dirty="0">
              <a:latin typeface="黑体" panose="02010609060101010101" pitchFamily="49" charset="-122"/>
              <a:ea typeface="黑体" panose="02010609060101010101" pitchFamily="49" charset="-122"/>
            </a:endParaRPr>
          </a:p>
        </p:txBody>
      </p:sp>
      <p:graphicFrame>
        <p:nvGraphicFramePr>
          <p:cNvPr id="2" name="表格 1">
            <a:extLst>
              <a:ext uri="{FF2B5EF4-FFF2-40B4-BE49-F238E27FC236}">
                <a16:creationId xmlns:a16="http://schemas.microsoft.com/office/drawing/2014/main" id="{6BA756EB-42E7-44DA-BD0F-BD4CFB1A1B6B}"/>
              </a:ext>
            </a:extLst>
          </p:cNvPr>
          <p:cNvGraphicFramePr>
            <a:graphicFrameLocks noGrp="1"/>
          </p:cNvGraphicFramePr>
          <p:nvPr>
            <p:extLst>
              <p:ext uri="{D42A27DB-BD31-4B8C-83A1-F6EECF244321}">
                <p14:modId xmlns:p14="http://schemas.microsoft.com/office/powerpoint/2010/main" val="289042001"/>
              </p:ext>
            </p:extLst>
          </p:nvPr>
        </p:nvGraphicFramePr>
        <p:xfrm>
          <a:off x="768280" y="1240923"/>
          <a:ext cx="10393055" cy="4742518"/>
        </p:xfrm>
        <a:graphic>
          <a:graphicData uri="http://schemas.openxmlformats.org/drawingml/2006/table">
            <a:tbl>
              <a:tblPr firstRow="1" firstCol="1" bandRow="1">
                <a:tableStyleId>{5C22544A-7EE6-4342-B048-85BDC9FD1C3A}</a:tableStyleId>
              </a:tblPr>
              <a:tblGrid>
                <a:gridCol w="1315044">
                  <a:extLst>
                    <a:ext uri="{9D8B030D-6E8A-4147-A177-3AD203B41FA5}">
                      <a16:colId xmlns:a16="http://schemas.microsoft.com/office/drawing/2014/main" val="1215758058"/>
                    </a:ext>
                  </a:extLst>
                </a:gridCol>
                <a:gridCol w="2300140">
                  <a:extLst>
                    <a:ext uri="{9D8B030D-6E8A-4147-A177-3AD203B41FA5}">
                      <a16:colId xmlns:a16="http://schemas.microsoft.com/office/drawing/2014/main" val="2685343688"/>
                    </a:ext>
                  </a:extLst>
                </a:gridCol>
                <a:gridCol w="3638746">
                  <a:extLst>
                    <a:ext uri="{9D8B030D-6E8A-4147-A177-3AD203B41FA5}">
                      <a16:colId xmlns:a16="http://schemas.microsoft.com/office/drawing/2014/main" val="2666300915"/>
                    </a:ext>
                  </a:extLst>
                </a:gridCol>
                <a:gridCol w="1027522">
                  <a:extLst>
                    <a:ext uri="{9D8B030D-6E8A-4147-A177-3AD203B41FA5}">
                      <a16:colId xmlns:a16="http://schemas.microsoft.com/office/drawing/2014/main" val="1955733255"/>
                    </a:ext>
                  </a:extLst>
                </a:gridCol>
                <a:gridCol w="970961">
                  <a:extLst>
                    <a:ext uri="{9D8B030D-6E8A-4147-A177-3AD203B41FA5}">
                      <a16:colId xmlns:a16="http://schemas.microsoft.com/office/drawing/2014/main" val="2208384970"/>
                    </a:ext>
                  </a:extLst>
                </a:gridCol>
                <a:gridCol w="1140642">
                  <a:extLst>
                    <a:ext uri="{9D8B030D-6E8A-4147-A177-3AD203B41FA5}">
                      <a16:colId xmlns:a16="http://schemas.microsoft.com/office/drawing/2014/main" val="230761510"/>
                    </a:ext>
                  </a:extLst>
                </a:gridCol>
              </a:tblGrid>
              <a:tr h="193064">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阶段</a:t>
                      </a:r>
                    </a:p>
                  </a:txBody>
                  <a:tcPr marL="68580" marR="68580" marT="0" marB="0" anchor="ct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任务名称</a:t>
                      </a:r>
                    </a:p>
                  </a:txBody>
                  <a:tcPr marL="68580" marR="68580" marT="0" marB="0" anchor="ct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任务细分及简单描述</a:t>
                      </a:r>
                    </a:p>
                  </a:txBody>
                  <a:tcPr marL="68580" marR="68580" marT="0" marB="0" anchor="ct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预算</a:t>
                      </a:r>
                    </a:p>
                  </a:txBody>
                  <a:tcPr marL="68580" marR="68580" marT="0" marB="0"/>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rPr>
                        <a:t>负责人</a:t>
                      </a:r>
                    </a:p>
                  </a:txBody>
                  <a:tcPr marL="68580" marR="68580" marT="0" marB="0" anchor="ct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rPr>
                        <a:t>参与人员</a:t>
                      </a:r>
                    </a:p>
                  </a:txBody>
                  <a:tcPr marL="68580" marR="68580" marT="0" marB="0"/>
                </a:tc>
                <a:extLst>
                  <a:ext uri="{0D108BD9-81ED-4DB2-BD59-A6C34878D82A}">
                    <a16:rowId xmlns:a16="http://schemas.microsoft.com/office/drawing/2014/main" val="2561531802"/>
                  </a:ext>
                </a:extLst>
              </a:tr>
              <a:tr h="626128">
                <a:tc rowSpan="4">
                  <a:txBody>
                    <a:bodyPr/>
                    <a:lstStyle/>
                    <a:p>
                      <a:pPr algn="ctr">
                        <a:lnSpc>
                          <a:spcPct val="115000"/>
                        </a:lnSpc>
                        <a:spcAft>
                          <a:spcPts val="0"/>
                        </a:spcAft>
                      </a:pPr>
                      <a:r>
                        <a:rPr lang="zh-CN" sz="1900" kern="0" dirty="0">
                          <a:effectLst/>
                        </a:rPr>
                        <a:t>测试阶段</a:t>
                      </a:r>
                      <a:endParaRPr lang="zh-CN" sz="1900" kern="100" dirty="0">
                        <a:effectLst/>
                        <a:latin typeface="Times New Roman" panose="02020603050405020304" pitchFamily="18" charset="0"/>
                        <a:ea typeface="宋体" panose="02010600030101010101" pitchFamily="2" charset="-122"/>
                      </a:endParaRPr>
                    </a:p>
                  </a:txBody>
                  <a:tcPr marL="161871" marR="161871" marT="80936" marB="80936" anchor="ctr"/>
                </a:tc>
                <a:tc rowSpan="2">
                  <a:txBody>
                    <a:bodyPr/>
                    <a:lstStyle/>
                    <a:p>
                      <a:pPr algn="l">
                        <a:lnSpc>
                          <a:spcPct val="115000"/>
                        </a:lnSpc>
                        <a:spcAft>
                          <a:spcPts val="0"/>
                        </a:spcAft>
                      </a:pPr>
                      <a:r>
                        <a:rPr lang="en-US" sz="1900" kern="0">
                          <a:effectLst/>
                        </a:rPr>
                        <a:t>1.</a:t>
                      </a:r>
                      <a:r>
                        <a:rPr lang="zh-CN" sz="1900" kern="0">
                          <a:effectLst/>
                        </a:rPr>
                        <a:t>制定测试计划</a:t>
                      </a:r>
                      <a:endParaRPr lang="zh-CN" sz="1900" kern="100">
                        <a:effectLst/>
                        <a:latin typeface="Times New Roman" panose="02020603050405020304" pitchFamily="18" charset="0"/>
                        <a:ea typeface="宋体" panose="02010600030101010101" pitchFamily="2" charset="-122"/>
                      </a:endParaRPr>
                    </a:p>
                  </a:txBody>
                  <a:tcPr marL="161871" marR="161871" marT="80936" marB="80936" anchor="ctr"/>
                </a:tc>
                <a:tc>
                  <a:txBody>
                    <a:bodyPr/>
                    <a:lstStyle/>
                    <a:p>
                      <a:pPr algn="l">
                        <a:lnSpc>
                          <a:spcPct val="115000"/>
                        </a:lnSpc>
                        <a:spcAft>
                          <a:spcPts val="0"/>
                        </a:spcAft>
                      </a:pPr>
                      <a:r>
                        <a:rPr lang="en-US" sz="1900" kern="0">
                          <a:effectLst/>
                        </a:rPr>
                        <a:t>1.1 </a:t>
                      </a:r>
                      <a:r>
                        <a:rPr lang="zh-CN" sz="1900" kern="0">
                          <a:effectLst/>
                        </a:rPr>
                        <a:t>制定详细测试计划及其方案</a:t>
                      </a:r>
                      <a:endParaRPr lang="zh-CN" sz="1900" kern="100">
                        <a:effectLst/>
                        <a:latin typeface="Times New Roman" panose="02020603050405020304" pitchFamily="18" charset="0"/>
                        <a:ea typeface="宋体" panose="02010600030101010101" pitchFamily="2" charset="-122"/>
                      </a:endParaRPr>
                    </a:p>
                  </a:txBody>
                  <a:tcPr marL="121404" marR="121404" marT="0" marB="0" anchor="ctr"/>
                </a:tc>
                <a:tc rowSpan="4">
                  <a:txBody>
                    <a:bodyPr/>
                    <a:lstStyle/>
                    <a:p>
                      <a:pPr algn="just">
                        <a:spcAft>
                          <a:spcPts val="0"/>
                        </a:spcAft>
                      </a:pPr>
                      <a:r>
                        <a:rPr lang="en-US" sz="1900" kern="0">
                          <a:effectLst/>
                        </a:rPr>
                        <a:t>0</a:t>
                      </a:r>
                      <a:endParaRPr lang="zh-CN" sz="1900" kern="100">
                        <a:effectLst/>
                        <a:latin typeface="Times New Roman" panose="02020603050405020304" pitchFamily="18" charset="0"/>
                        <a:ea typeface="宋体" panose="02010600030101010101" pitchFamily="2" charset="-122"/>
                      </a:endParaRPr>
                    </a:p>
                  </a:txBody>
                  <a:tcPr marL="161871" marR="161871" marT="80936" marB="80936"/>
                </a:tc>
                <a:tc rowSpan="6">
                  <a:txBody>
                    <a:bodyPr/>
                    <a:lstStyle/>
                    <a:p>
                      <a:pPr algn="just">
                        <a:spcAft>
                          <a:spcPts val="0"/>
                        </a:spcAft>
                      </a:pPr>
                      <a:r>
                        <a:rPr lang="zh-CN" sz="1900" kern="0">
                          <a:effectLst/>
                        </a:rPr>
                        <a:t>陈杰</a:t>
                      </a:r>
                      <a:endParaRPr lang="zh-CN" sz="1900" kern="100">
                        <a:effectLst/>
                        <a:latin typeface="Times New Roman" panose="02020603050405020304" pitchFamily="18" charset="0"/>
                        <a:ea typeface="宋体" panose="02010600030101010101" pitchFamily="2" charset="-122"/>
                      </a:endParaRPr>
                    </a:p>
                  </a:txBody>
                  <a:tcPr marL="161871" marR="161871" marT="80936" marB="80936" anchor="ctr"/>
                </a:tc>
                <a:tc rowSpan="6">
                  <a:txBody>
                    <a:bodyPr/>
                    <a:lstStyle/>
                    <a:p>
                      <a:pPr algn="ctr">
                        <a:spcAft>
                          <a:spcPts val="0"/>
                        </a:spcAft>
                      </a:pPr>
                      <a:r>
                        <a:rPr lang="en-US" sz="1900" kern="0" dirty="0">
                          <a:effectLst/>
                        </a:rPr>
                        <a:t> </a:t>
                      </a:r>
                      <a:endParaRPr lang="zh-CN" sz="1900" kern="100" dirty="0">
                        <a:effectLst/>
                      </a:endParaRPr>
                    </a:p>
                    <a:p>
                      <a:pPr algn="ctr">
                        <a:spcAft>
                          <a:spcPts val="0"/>
                        </a:spcAft>
                      </a:pPr>
                      <a:r>
                        <a:rPr lang="en-US" sz="1900" kern="0" dirty="0">
                          <a:effectLst/>
                        </a:rPr>
                        <a:t> </a:t>
                      </a:r>
                      <a:endParaRPr lang="zh-CN" sz="1900" kern="100" dirty="0">
                        <a:effectLst/>
                      </a:endParaRPr>
                    </a:p>
                    <a:p>
                      <a:pPr algn="ctr">
                        <a:spcAft>
                          <a:spcPts val="0"/>
                        </a:spcAft>
                      </a:pPr>
                      <a:r>
                        <a:rPr lang="en-US" sz="1900" kern="0" dirty="0">
                          <a:effectLst/>
                        </a:rPr>
                        <a:t> </a:t>
                      </a:r>
                      <a:endParaRPr lang="zh-CN" sz="1900" kern="100" dirty="0">
                        <a:effectLst/>
                      </a:endParaRPr>
                    </a:p>
                    <a:p>
                      <a:pPr algn="ctr">
                        <a:spcAft>
                          <a:spcPts val="0"/>
                        </a:spcAft>
                      </a:pPr>
                      <a:r>
                        <a:rPr lang="zh-CN" sz="1900" kern="0" dirty="0">
                          <a:effectLst/>
                        </a:rPr>
                        <a:t>陈传岭</a:t>
                      </a:r>
                      <a:endParaRPr lang="zh-CN" sz="1900" kern="100" dirty="0">
                        <a:effectLst/>
                      </a:endParaRPr>
                    </a:p>
                    <a:p>
                      <a:pPr algn="ctr">
                        <a:spcAft>
                          <a:spcPts val="0"/>
                        </a:spcAft>
                      </a:pPr>
                      <a:r>
                        <a:rPr lang="zh-CN" sz="1900" kern="0" dirty="0">
                          <a:effectLst/>
                        </a:rPr>
                        <a:t>周泽鑫</a:t>
                      </a:r>
                      <a:endParaRPr lang="zh-CN" sz="1900" kern="100" dirty="0">
                        <a:effectLst/>
                        <a:latin typeface="Times New Roman" panose="02020603050405020304" pitchFamily="18" charset="0"/>
                        <a:ea typeface="宋体" panose="02010600030101010101" pitchFamily="2" charset="-122"/>
                      </a:endParaRPr>
                    </a:p>
                  </a:txBody>
                  <a:tcPr marL="161871" marR="161871" marT="80936" marB="80936"/>
                </a:tc>
                <a:extLst>
                  <a:ext uri="{0D108BD9-81ED-4DB2-BD59-A6C34878D82A}">
                    <a16:rowId xmlns:a16="http://schemas.microsoft.com/office/drawing/2014/main" val="2484233543"/>
                  </a:ext>
                </a:extLst>
              </a:tr>
              <a:tr h="303509">
                <a:tc vMerge="1">
                  <a:txBody>
                    <a:bodyPr/>
                    <a:lstStyle/>
                    <a:p>
                      <a:endParaRPr lang="zh-CN" altLang="en-US"/>
                    </a:p>
                  </a:txBody>
                  <a:tcPr/>
                </a:tc>
                <a:tc vMerge="1">
                  <a:txBody>
                    <a:bodyPr/>
                    <a:lstStyle/>
                    <a:p>
                      <a:endParaRPr lang="zh-CN" altLang="en-US"/>
                    </a:p>
                  </a:txBody>
                  <a:tcPr/>
                </a:tc>
                <a:tc>
                  <a:txBody>
                    <a:bodyPr/>
                    <a:lstStyle/>
                    <a:p>
                      <a:pPr algn="l">
                        <a:lnSpc>
                          <a:spcPct val="115000"/>
                        </a:lnSpc>
                        <a:spcAft>
                          <a:spcPts val="0"/>
                        </a:spcAft>
                      </a:pPr>
                      <a:r>
                        <a:rPr lang="en-US" sz="1900" kern="0">
                          <a:effectLst/>
                        </a:rPr>
                        <a:t>1.2 </a:t>
                      </a:r>
                      <a:r>
                        <a:rPr lang="zh-CN" sz="1900" kern="0">
                          <a:effectLst/>
                        </a:rPr>
                        <a:t>编写测试用例</a:t>
                      </a:r>
                      <a:endParaRPr lang="zh-CN" sz="1900" kern="100">
                        <a:effectLst/>
                        <a:latin typeface="Times New Roman" panose="02020603050405020304" pitchFamily="18" charset="0"/>
                        <a:ea typeface="宋体" panose="02010600030101010101" pitchFamily="2" charset="-122"/>
                      </a:endParaRPr>
                    </a:p>
                  </a:txBody>
                  <a:tcPr marL="121404" marR="121404"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981805410"/>
                  </a:ext>
                </a:extLst>
              </a:tr>
              <a:tr h="303509">
                <a:tc vMerge="1">
                  <a:txBody>
                    <a:bodyPr/>
                    <a:lstStyle/>
                    <a:p>
                      <a:endParaRPr lang="zh-CN" altLang="en-US"/>
                    </a:p>
                  </a:txBody>
                  <a:tcPr/>
                </a:tc>
                <a:tc>
                  <a:txBody>
                    <a:bodyPr/>
                    <a:lstStyle/>
                    <a:p>
                      <a:pPr algn="l">
                        <a:lnSpc>
                          <a:spcPct val="115000"/>
                        </a:lnSpc>
                        <a:spcAft>
                          <a:spcPts val="0"/>
                        </a:spcAft>
                      </a:pPr>
                      <a:r>
                        <a:rPr lang="en-US" sz="1900" kern="0">
                          <a:effectLst/>
                        </a:rPr>
                        <a:t>1.</a:t>
                      </a:r>
                      <a:r>
                        <a:rPr lang="zh-CN" sz="1900" kern="0">
                          <a:effectLst/>
                        </a:rPr>
                        <a:t>实施测试</a:t>
                      </a:r>
                      <a:endParaRPr lang="zh-CN" sz="1900" kern="100">
                        <a:effectLst/>
                        <a:latin typeface="Times New Roman" panose="02020603050405020304" pitchFamily="18" charset="0"/>
                        <a:ea typeface="宋体" panose="02010600030101010101" pitchFamily="2" charset="-122"/>
                      </a:endParaRPr>
                    </a:p>
                  </a:txBody>
                  <a:tcPr marL="121404" marR="121404" marT="0" marB="0" anchor="ctr"/>
                </a:tc>
                <a:tc>
                  <a:txBody>
                    <a:bodyPr/>
                    <a:lstStyle/>
                    <a:p>
                      <a:pPr algn="l">
                        <a:lnSpc>
                          <a:spcPct val="115000"/>
                        </a:lnSpc>
                        <a:spcAft>
                          <a:spcPts val="0"/>
                        </a:spcAft>
                      </a:pPr>
                      <a:r>
                        <a:rPr lang="en-US" sz="1900" kern="0">
                          <a:effectLst/>
                        </a:rPr>
                        <a:t>2.1</a:t>
                      </a:r>
                      <a:r>
                        <a:rPr lang="zh-CN" sz="1900" kern="0">
                          <a:effectLst/>
                        </a:rPr>
                        <a:t>对各个情况做测试</a:t>
                      </a:r>
                      <a:endParaRPr lang="zh-CN" sz="1900" kern="100">
                        <a:effectLst/>
                        <a:latin typeface="Times New Roman" panose="02020603050405020304" pitchFamily="18" charset="0"/>
                        <a:ea typeface="宋体" panose="02010600030101010101" pitchFamily="2" charset="-122"/>
                      </a:endParaRPr>
                    </a:p>
                  </a:txBody>
                  <a:tcPr marL="121404" marR="121404"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976112252"/>
                  </a:ext>
                </a:extLst>
              </a:tr>
              <a:tr h="626128">
                <a:tc vMerge="1">
                  <a:txBody>
                    <a:bodyPr/>
                    <a:lstStyle/>
                    <a:p>
                      <a:endParaRPr lang="zh-CN" altLang="en-US"/>
                    </a:p>
                  </a:txBody>
                  <a:tcPr/>
                </a:tc>
                <a:tc>
                  <a:txBody>
                    <a:bodyPr/>
                    <a:lstStyle/>
                    <a:p>
                      <a:pPr algn="l">
                        <a:lnSpc>
                          <a:spcPct val="115000"/>
                        </a:lnSpc>
                        <a:spcAft>
                          <a:spcPts val="0"/>
                        </a:spcAft>
                      </a:pPr>
                      <a:r>
                        <a:rPr lang="en-US" sz="1900" kern="0">
                          <a:effectLst/>
                        </a:rPr>
                        <a:t>1.</a:t>
                      </a:r>
                      <a:r>
                        <a:rPr lang="zh-CN" sz="1900" kern="0">
                          <a:effectLst/>
                        </a:rPr>
                        <a:t>编写测试报告</a:t>
                      </a:r>
                      <a:endParaRPr lang="zh-CN" sz="1900" kern="100">
                        <a:effectLst/>
                        <a:latin typeface="Times New Roman" panose="02020603050405020304" pitchFamily="18" charset="0"/>
                        <a:ea typeface="宋体" panose="02010600030101010101" pitchFamily="2" charset="-122"/>
                      </a:endParaRPr>
                    </a:p>
                  </a:txBody>
                  <a:tcPr marL="121404" marR="121404" marT="0" marB="0" anchor="ctr"/>
                </a:tc>
                <a:tc>
                  <a:txBody>
                    <a:bodyPr/>
                    <a:lstStyle/>
                    <a:p>
                      <a:pPr algn="l">
                        <a:lnSpc>
                          <a:spcPct val="115000"/>
                        </a:lnSpc>
                        <a:spcAft>
                          <a:spcPts val="0"/>
                        </a:spcAft>
                      </a:pPr>
                      <a:r>
                        <a:rPr lang="en-US" sz="1900" kern="0" dirty="0">
                          <a:effectLst/>
                        </a:rPr>
                        <a:t>3.1</a:t>
                      </a:r>
                      <a:r>
                        <a:rPr lang="zh-CN" sz="1900" kern="0" dirty="0">
                          <a:effectLst/>
                        </a:rPr>
                        <a:t>对整体的项目测试用例编写测试报告</a:t>
                      </a:r>
                      <a:endParaRPr lang="zh-CN" sz="1900" kern="100" dirty="0">
                        <a:effectLst/>
                        <a:latin typeface="Times New Roman" panose="02020603050405020304" pitchFamily="18" charset="0"/>
                        <a:ea typeface="宋体" panose="02010600030101010101" pitchFamily="2" charset="-122"/>
                      </a:endParaRPr>
                    </a:p>
                  </a:txBody>
                  <a:tcPr marL="121404" marR="121404"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85947772"/>
                  </a:ext>
                </a:extLst>
              </a:tr>
              <a:tr h="582288">
                <a:tc rowSpan="2">
                  <a:txBody>
                    <a:bodyPr/>
                    <a:lstStyle/>
                    <a:p>
                      <a:pPr algn="ctr">
                        <a:lnSpc>
                          <a:spcPct val="115000"/>
                        </a:lnSpc>
                        <a:spcAft>
                          <a:spcPts val="0"/>
                        </a:spcAft>
                      </a:pPr>
                      <a:r>
                        <a:rPr lang="zh-CN" sz="1900" kern="0">
                          <a:effectLst/>
                        </a:rPr>
                        <a:t>项目验收</a:t>
                      </a:r>
                      <a:endParaRPr lang="zh-CN" sz="1900" kern="100">
                        <a:effectLst/>
                        <a:latin typeface="Times New Roman" panose="02020603050405020304" pitchFamily="18" charset="0"/>
                        <a:ea typeface="宋体" panose="02010600030101010101" pitchFamily="2" charset="-122"/>
                      </a:endParaRPr>
                    </a:p>
                  </a:txBody>
                  <a:tcPr marL="161871" marR="161871" marT="80936" marB="80936" anchor="ctr"/>
                </a:tc>
                <a:tc>
                  <a:txBody>
                    <a:bodyPr/>
                    <a:lstStyle/>
                    <a:p>
                      <a:pPr algn="l">
                        <a:lnSpc>
                          <a:spcPct val="115000"/>
                        </a:lnSpc>
                        <a:spcAft>
                          <a:spcPts val="0"/>
                        </a:spcAft>
                      </a:pPr>
                      <a:r>
                        <a:rPr lang="en-US" sz="1900" kern="0" dirty="0">
                          <a:effectLst/>
                        </a:rPr>
                        <a:t>1.PPT</a:t>
                      </a:r>
                      <a:r>
                        <a:rPr lang="zh-CN" sz="1900" kern="0" dirty="0">
                          <a:effectLst/>
                        </a:rPr>
                        <a:t>制作</a:t>
                      </a:r>
                      <a:endParaRPr lang="zh-CN" sz="1900" kern="100" dirty="0">
                        <a:effectLst/>
                        <a:latin typeface="Times New Roman" panose="02020603050405020304" pitchFamily="18" charset="0"/>
                        <a:ea typeface="宋体" panose="02010600030101010101" pitchFamily="2" charset="-122"/>
                      </a:endParaRPr>
                    </a:p>
                  </a:txBody>
                  <a:tcPr marL="121404" marR="121404" marT="0" marB="0" anchor="ctr"/>
                </a:tc>
                <a:tc>
                  <a:txBody>
                    <a:bodyPr/>
                    <a:lstStyle/>
                    <a:p>
                      <a:pPr algn="l">
                        <a:lnSpc>
                          <a:spcPct val="115000"/>
                        </a:lnSpc>
                        <a:spcAft>
                          <a:spcPts val="0"/>
                        </a:spcAft>
                      </a:pPr>
                      <a:r>
                        <a:rPr lang="en-US" sz="1900" kern="0">
                          <a:effectLst/>
                        </a:rPr>
                        <a:t>1.1</a:t>
                      </a:r>
                      <a:r>
                        <a:rPr lang="zh-CN" sz="1900" kern="0">
                          <a:effectLst/>
                        </a:rPr>
                        <a:t>制作答辩</a:t>
                      </a:r>
                      <a:r>
                        <a:rPr lang="en-US" sz="1900" kern="0">
                          <a:effectLst/>
                        </a:rPr>
                        <a:t>PPT</a:t>
                      </a:r>
                      <a:endParaRPr lang="zh-CN" sz="1900" kern="100">
                        <a:effectLst/>
                        <a:latin typeface="Times New Roman" panose="02020603050405020304" pitchFamily="18" charset="0"/>
                        <a:ea typeface="宋体" panose="02010600030101010101" pitchFamily="2" charset="-122"/>
                      </a:endParaRPr>
                    </a:p>
                  </a:txBody>
                  <a:tcPr marL="121404" marR="121404" marT="0" marB="0" anchor="ctr"/>
                </a:tc>
                <a:tc rowSpan="2">
                  <a:txBody>
                    <a:bodyPr/>
                    <a:lstStyle/>
                    <a:p>
                      <a:pPr algn="l">
                        <a:spcAft>
                          <a:spcPts val="0"/>
                        </a:spcAft>
                      </a:pPr>
                      <a:r>
                        <a:rPr lang="en-US" sz="1900" kern="0">
                          <a:effectLst/>
                        </a:rPr>
                        <a:t>0</a:t>
                      </a:r>
                      <a:endParaRPr lang="zh-CN" sz="1900" kern="100">
                        <a:effectLst/>
                        <a:latin typeface="Times New Roman" panose="02020603050405020304" pitchFamily="18" charset="0"/>
                        <a:ea typeface="宋体" panose="02010600030101010101" pitchFamily="2" charset="-122"/>
                      </a:endParaRPr>
                    </a:p>
                  </a:txBody>
                  <a:tcPr marL="161871" marR="161871" marT="80936" marB="80936"/>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35980856"/>
                  </a:ext>
                </a:extLst>
              </a:tr>
              <a:tr h="303509">
                <a:tc vMerge="1">
                  <a:txBody>
                    <a:bodyPr/>
                    <a:lstStyle/>
                    <a:p>
                      <a:endParaRPr lang="zh-CN" altLang="en-US"/>
                    </a:p>
                  </a:txBody>
                  <a:tcPr/>
                </a:tc>
                <a:tc>
                  <a:txBody>
                    <a:bodyPr/>
                    <a:lstStyle/>
                    <a:p>
                      <a:pPr algn="l">
                        <a:lnSpc>
                          <a:spcPct val="115000"/>
                        </a:lnSpc>
                        <a:spcAft>
                          <a:spcPts val="0"/>
                        </a:spcAft>
                      </a:pPr>
                      <a:r>
                        <a:rPr lang="en-US" sz="1900" kern="0" dirty="0">
                          <a:effectLst/>
                        </a:rPr>
                        <a:t>2.</a:t>
                      </a:r>
                      <a:r>
                        <a:rPr lang="zh-CN" sz="1900" kern="0" dirty="0">
                          <a:effectLst/>
                        </a:rPr>
                        <a:t>准备审核</a:t>
                      </a:r>
                      <a:endParaRPr lang="zh-CN" sz="1900" kern="100" dirty="0">
                        <a:effectLst/>
                        <a:latin typeface="Times New Roman" panose="02020603050405020304" pitchFamily="18" charset="0"/>
                        <a:ea typeface="宋体" panose="02010600030101010101" pitchFamily="2" charset="-122"/>
                      </a:endParaRPr>
                    </a:p>
                  </a:txBody>
                  <a:tcPr marL="121404" marR="121404" marT="0" marB="0" anchor="ctr"/>
                </a:tc>
                <a:tc>
                  <a:txBody>
                    <a:bodyPr/>
                    <a:lstStyle/>
                    <a:p>
                      <a:endParaRPr lang="zh-CN" sz="1800">
                        <a:effectLst/>
                        <a:latin typeface="Times New Roman" panose="02020603050405020304" pitchFamily="18" charset="0"/>
                      </a:endParaRPr>
                    </a:p>
                  </a:txBody>
                  <a:tcPr marL="121404" marR="121404"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885140398"/>
                  </a:ext>
                </a:extLst>
              </a:tr>
              <a:tr h="1699650">
                <a:tc>
                  <a:txBody>
                    <a:bodyPr/>
                    <a:lstStyle/>
                    <a:p>
                      <a:pPr algn="l">
                        <a:spcAft>
                          <a:spcPts val="0"/>
                        </a:spcAft>
                      </a:pPr>
                      <a:r>
                        <a:rPr lang="zh-CN" sz="1900" kern="0">
                          <a:effectLst/>
                        </a:rPr>
                        <a:t>维护阶段</a:t>
                      </a:r>
                      <a:endParaRPr lang="zh-CN" sz="1900" kern="100">
                        <a:effectLst/>
                        <a:latin typeface="Times New Roman" panose="02020603050405020304" pitchFamily="18" charset="0"/>
                        <a:ea typeface="宋体" panose="02010600030101010101" pitchFamily="2" charset="-122"/>
                      </a:endParaRPr>
                    </a:p>
                  </a:txBody>
                  <a:tcPr marL="121404" marR="121404" marT="0" marB="0" anchor="ctr"/>
                </a:tc>
                <a:tc>
                  <a:txBody>
                    <a:bodyPr/>
                    <a:lstStyle/>
                    <a:p>
                      <a:pPr algn="l">
                        <a:lnSpc>
                          <a:spcPct val="115000"/>
                        </a:lnSpc>
                        <a:spcAft>
                          <a:spcPts val="0"/>
                        </a:spcAft>
                      </a:pPr>
                      <a:r>
                        <a:rPr lang="en-US" sz="1900" kern="0">
                          <a:effectLst/>
                        </a:rPr>
                        <a:t>1.</a:t>
                      </a:r>
                      <a:r>
                        <a:rPr lang="zh-CN" sz="1900" kern="0">
                          <a:effectLst/>
                        </a:rPr>
                        <a:t>网站维护</a:t>
                      </a:r>
                      <a:endParaRPr lang="zh-CN" sz="1900" kern="100">
                        <a:effectLst/>
                        <a:latin typeface="Times New Roman" panose="02020603050405020304" pitchFamily="18" charset="0"/>
                        <a:ea typeface="宋体" panose="02010600030101010101" pitchFamily="2" charset="-122"/>
                      </a:endParaRPr>
                    </a:p>
                  </a:txBody>
                  <a:tcPr marL="121404" marR="121404" marT="0" marB="0" anchor="ctr"/>
                </a:tc>
                <a:tc>
                  <a:txBody>
                    <a:bodyPr/>
                    <a:lstStyle/>
                    <a:p>
                      <a:pPr algn="l">
                        <a:lnSpc>
                          <a:spcPct val="115000"/>
                        </a:lnSpc>
                        <a:spcAft>
                          <a:spcPts val="0"/>
                        </a:spcAft>
                      </a:pPr>
                      <a:r>
                        <a:rPr lang="en-US" sz="1900" kern="0" dirty="0">
                          <a:effectLst/>
                        </a:rPr>
                        <a:t>1.1 </a:t>
                      </a:r>
                      <a:r>
                        <a:rPr lang="zh-CN" sz="1900" kern="0" dirty="0">
                          <a:effectLst/>
                        </a:rPr>
                        <a:t>服务器维护</a:t>
                      </a:r>
                      <a:endParaRPr lang="zh-CN" sz="1900" kern="100" dirty="0">
                        <a:effectLst/>
                      </a:endParaRPr>
                    </a:p>
                    <a:p>
                      <a:pPr algn="l">
                        <a:lnSpc>
                          <a:spcPct val="115000"/>
                        </a:lnSpc>
                        <a:spcAft>
                          <a:spcPts val="0"/>
                        </a:spcAft>
                      </a:pPr>
                      <a:r>
                        <a:rPr lang="en-US" sz="1900" kern="0" dirty="0">
                          <a:effectLst/>
                        </a:rPr>
                        <a:t>1.2 </a:t>
                      </a:r>
                      <a:r>
                        <a:rPr lang="zh-CN" sz="1900" kern="0" dirty="0">
                          <a:effectLst/>
                        </a:rPr>
                        <a:t>信息维护</a:t>
                      </a:r>
                      <a:endParaRPr lang="zh-CN" sz="1900" kern="100" dirty="0">
                        <a:effectLst/>
                      </a:endParaRPr>
                    </a:p>
                    <a:p>
                      <a:pPr algn="l">
                        <a:lnSpc>
                          <a:spcPct val="115000"/>
                        </a:lnSpc>
                        <a:spcAft>
                          <a:spcPts val="0"/>
                        </a:spcAft>
                      </a:pPr>
                      <a:r>
                        <a:rPr lang="en-US" sz="1900" kern="0" dirty="0">
                          <a:effectLst/>
                        </a:rPr>
                        <a:t>1.3 </a:t>
                      </a:r>
                      <a:r>
                        <a:rPr lang="zh-CN" sz="1900" kern="0" dirty="0">
                          <a:effectLst/>
                        </a:rPr>
                        <a:t>网站维护</a:t>
                      </a:r>
                      <a:endParaRPr lang="zh-CN" sz="1900" kern="100" dirty="0">
                        <a:effectLst/>
                        <a:latin typeface="Times New Roman" panose="02020603050405020304" pitchFamily="18" charset="0"/>
                        <a:ea typeface="宋体" panose="02010600030101010101" pitchFamily="2" charset="-122"/>
                      </a:endParaRPr>
                    </a:p>
                  </a:txBody>
                  <a:tcPr marL="121404" marR="121404" marT="0" marB="0" anchor="ctr"/>
                </a:tc>
                <a:tc>
                  <a:txBody>
                    <a:bodyPr/>
                    <a:lstStyle/>
                    <a:p>
                      <a:pPr algn="l">
                        <a:spcAft>
                          <a:spcPts val="0"/>
                        </a:spcAft>
                      </a:pPr>
                      <a:r>
                        <a:rPr lang="en-US" sz="1900" kern="0">
                          <a:effectLst/>
                        </a:rPr>
                        <a:t> </a:t>
                      </a:r>
                      <a:endParaRPr lang="zh-CN" sz="1900" kern="100">
                        <a:effectLst/>
                      </a:endParaRPr>
                    </a:p>
                    <a:p>
                      <a:pPr algn="l">
                        <a:spcAft>
                          <a:spcPts val="0"/>
                        </a:spcAft>
                      </a:pPr>
                      <a:r>
                        <a:rPr lang="en-US" sz="1900" kern="0">
                          <a:effectLst/>
                        </a:rPr>
                        <a:t>114/</a:t>
                      </a:r>
                      <a:r>
                        <a:rPr lang="zh-CN" sz="1900" kern="0">
                          <a:effectLst/>
                        </a:rPr>
                        <a:t>年</a:t>
                      </a:r>
                      <a:endParaRPr lang="zh-CN" sz="1900" kern="100">
                        <a:effectLst/>
                        <a:latin typeface="Times New Roman" panose="02020603050405020304" pitchFamily="18" charset="0"/>
                        <a:ea typeface="宋体" panose="02010600030101010101" pitchFamily="2" charset="-122"/>
                      </a:endParaRPr>
                    </a:p>
                  </a:txBody>
                  <a:tcPr marL="121404" marR="121404" marT="0" marB="0"/>
                </a:tc>
                <a:tc>
                  <a:txBody>
                    <a:bodyPr/>
                    <a:lstStyle/>
                    <a:p>
                      <a:pPr algn="l">
                        <a:spcAft>
                          <a:spcPts val="0"/>
                        </a:spcAft>
                      </a:pPr>
                      <a:r>
                        <a:rPr lang="zh-CN" sz="1900" kern="0">
                          <a:effectLst/>
                        </a:rPr>
                        <a:t>陈传岭</a:t>
                      </a:r>
                      <a:endParaRPr lang="zh-CN" sz="1900" kern="100">
                        <a:effectLst/>
                        <a:latin typeface="Times New Roman" panose="02020603050405020304" pitchFamily="18" charset="0"/>
                        <a:ea typeface="宋体" panose="02010600030101010101" pitchFamily="2" charset="-122"/>
                      </a:endParaRPr>
                    </a:p>
                  </a:txBody>
                  <a:tcPr marL="121404" marR="121404" marT="0" marB="0" anchor="ctr"/>
                </a:tc>
                <a:tc>
                  <a:txBody>
                    <a:bodyPr/>
                    <a:lstStyle/>
                    <a:p>
                      <a:pPr algn="ctr">
                        <a:spcAft>
                          <a:spcPts val="0"/>
                        </a:spcAft>
                      </a:pPr>
                      <a:r>
                        <a:rPr lang="en-US" sz="1900" kern="0" dirty="0">
                          <a:effectLst/>
                        </a:rPr>
                        <a:t> </a:t>
                      </a:r>
                      <a:endParaRPr lang="zh-CN" sz="1900" kern="100" dirty="0">
                        <a:effectLst/>
                      </a:endParaRPr>
                    </a:p>
                    <a:p>
                      <a:pPr algn="ctr">
                        <a:spcAft>
                          <a:spcPts val="0"/>
                        </a:spcAft>
                      </a:pPr>
                      <a:r>
                        <a:rPr lang="zh-CN" sz="1900" kern="0" dirty="0">
                          <a:effectLst/>
                        </a:rPr>
                        <a:t>陈杰</a:t>
                      </a:r>
                      <a:endParaRPr lang="zh-CN" sz="1900" kern="100" dirty="0">
                        <a:effectLst/>
                      </a:endParaRPr>
                    </a:p>
                    <a:p>
                      <a:pPr algn="ctr">
                        <a:spcAft>
                          <a:spcPts val="0"/>
                        </a:spcAft>
                      </a:pPr>
                      <a:r>
                        <a:rPr lang="zh-CN" sz="1900" kern="0" dirty="0">
                          <a:effectLst/>
                        </a:rPr>
                        <a:t>周泽鑫</a:t>
                      </a:r>
                      <a:endParaRPr lang="zh-CN" sz="1900" kern="100" dirty="0">
                        <a:effectLst/>
                        <a:latin typeface="Times New Roman" panose="02020603050405020304" pitchFamily="18" charset="0"/>
                        <a:ea typeface="宋体" panose="02010600030101010101" pitchFamily="2" charset="-122"/>
                      </a:endParaRPr>
                    </a:p>
                  </a:txBody>
                  <a:tcPr marL="121404" marR="121404" marT="0" marB="0"/>
                </a:tc>
                <a:extLst>
                  <a:ext uri="{0D108BD9-81ED-4DB2-BD59-A6C34878D82A}">
                    <a16:rowId xmlns:a16="http://schemas.microsoft.com/office/drawing/2014/main" val="932285072"/>
                  </a:ext>
                </a:extLst>
              </a:tr>
            </a:tbl>
          </a:graphicData>
        </a:graphic>
      </p:graphicFrame>
      <p:sp>
        <p:nvSpPr>
          <p:cNvPr id="3" name="文本框 2">
            <a:extLst>
              <a:ext uri="{FF2B5EF4-FFF2-40B4-BE49-F238E27FC236}">
                <a16:creationId xmlns:a16="http://schemas.microsoft.com/office/drawing/2014/main" id="{A904B634-9FEC-44A1-9248-7731A5798EC3}"/>
              </a:ext>
            </a:extLst>
          </p:cNvPr>
          <p:cNvSpPr txBox="1"/>
          <p:nvPr/>
        </p:nvSpPr>
        <p:spPr>
          <a:xfrm>
            <a:off x="9153427" y="6221691"/>
            <a:ext cx="1819373" cy="369332"/>
          </a:xfrm>
          <a:prstGeom prst="rect">
            <a:avLst/>
          </a:prstGeom>
          <a:noFill/>
        </p:spPr>
        <p:txBody>
          <a:bodyPr wrap="square" rtlCol="0">
            <a:spAutoFit/>
          </a:bodyPr>
          <a:lstStyle/>
          <a:p>
            <a:r>
              <a:rPr lang="zh-CN" altLang="en-US" dirty="0"/>
              <a:t>注：</a:t>
            </a:r>
            <a:r>
              <a:rPr lang="en-US" altLang="zh-CN" dirty="0"/>
              <a:t>5</a:t>
            </a:r>
            <a:endParaRPr lang="zh-CN" altLang="en-US" dirty="0"/>
          </a:p>
        </p:txBody>
      </p:sp>
    </p:spTree>
    <p:extLst>
      <p:ext uri="{BB962C8B-B14F-4D97-AF65-F5344CB8AC3E}">
        <p14:creationId xmlns:p14="http://schemas.microsoft.com/office/powerpoint/2010/main" val="416622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a:endCxn id="12" idx="0"/>
          </p:cNvCxnSpPr>
          <p:nvPr/>
        </p:nvCxnSpPr>
        <p:spPr>
          <a:xfrm flipH="1">
            <a:off x="1619248" y="2190750"/>
            <a:ext cx="2" cy="76200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7" name="KSO_Shape"/>
          <p:cNvSpPr/>
          <p:nvPr/>
        </p:nvSpPr>
        <p:spPr>
          <a:xfrm flipH="1">
            <a:off x="1490195" y="1733943"/>
            <a:ext cx="269705" cy="461036"/>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rgbClr val="FF00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latin typeface="华康少女文字W5(P)" panose="040F0500000000000000" pitchFamily="82" charset="-122"/>
              <a:ea typeface="华康少女文字W5(P)" panose="040F0500000000000000" pitchFamily="82" charset="-122"/>
              <a:cs typeface="+mn-ea"/>
              <a:sym typeface="+mn-lt"/>
            </a:endParaRPr>
          </a:p>
        </p:txBody>
      </p:sp>
      <p:cxnSp>
        <p:nvCxnSpPr>
          <p:cNvPr id="8" name="直接连接符 7"/>
          <p:cNvCxnSpPr>
            <a:stCxn id="18" idx="2"/>
            <a:endCxn id="9" idx="0"/>
          </p:cNvCxnSpPr>
          <p:nvPr/>
        </p:nvCxnSpPr>
        <p:spPr>
          <a:xfrm flipH="1">
            <a:off x="2664278" y="4666510"/>
            <a:ext cx="1770928" cy="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518071" y="4666513"/>
            <a:ext cx="2090058" cy="2191487"/>
            <a:chOff x="8518071" y="4666513"/>
            <a:chExt cx="2090058" cy="3105887"/>
          </a:xfrm>
        </p:grpSpPr>
        <p:sp>
          <p:nvSpPr>
            <p:cNvPr id="10" name="弧形 9"/>
            <p:cNvSpPr/>
            <p:nvPr/>
          </p:nvSpPr>
          <p:spPr>
            <a:xfrm>
              <a:off x="8518071" y="4666513"/>
              <a:ext cx="2090058" cy="1926597"/>
            </a:xfrm>
            <a:prstGeom prst="arc">
              <a:avLst/>
            </a:prstGeom>
            <a:ln w="635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cxnSp>
          <p:nvCxnSpPr>
            <p:cNvPr id="11" name="直接连接符 10"/>
            <p:cNvCxnSpPr/>
            <p:nvPr/>
          </p:nvCxnSpPr>
          <p:spPr>
            <a:xfrm>
              <a:off x="10608129" y="5629811"/>
              <a:ext cx="0" cy="2142589"/>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294391" y="2952750"/>
            <a:ext cx="649713" cy="649713"/>
            <a:chOff x="1294391" y="2952750"/>
            <a:chExt cx="649713" cy="649713"/>
          </a:xfrm>
        </p:grpSpPr>
        <p:sp>
          <p:nvSpPr>
            <p:cNvPr id="12" name="椭圆 11"/>
            <p:cNvSpPr/>
            <p:nvPr/>
          </p:nvSpPr>
          <p:spPr>
            <a:xfrm>
              <a:off x="1294391" y="2952750"/>
              <a:ext cx="649713" cy="649713"/>
            </a:xfrm>
            <a:prstGeom prst="ellipse">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康少女文字W5(P)" panose="040F0500000000000000" pitchFamily="82" charset="-122"/>
                <a:ea typeface="华康少女文字W5(P)" panose="040F0500000000000000" pitchFamily="82" charset="-122"/>
                <a:cs typeface="+mn-ea"/>
                <a:sym typeface="+mn-lt"/>
              </a:endParaRPr>
            </a:p>
          </p:txBody>
        </p:sp>
        <p:grpSp>
          <p:nvGrpSpPr>
            <p:cNvPr id="13" name="组合 12"/>
            <p:cNvGrpSpPr/>
            <p:nvPr/>
          </p:nvGrpSpPr>
          <p:grpSpPr>
            <a:xfrm>
              <a:off x="1415783" y="3085438"/>
              <a:ext cx="406930" cy="394362"/>
              <a:chOff x="1446636" y="2836200"/>
              <a:chExt cx="822325" cy="796925"/>
            </a:xfrm>
            <a:solidFill>
              <a:schemeClr val="bg1">
                <a:alpha val="90000"/>
              </a:schemeClr>
            </a:solidFill>
          </p:grpSpPr>
          <p:sp>
            <p:nvSpPr>
              <p:cNvPr id="14" name="Freeform 209"/>
              <p:cNvSpPr>
                <a:spLocks noEditPoints="1"/>
              </p:cNvSpPr>
              <p:nvPr/>
            </p:nvSpPr>
            <p:spPr bwMode="auto">
              <a:xfrm>
                <a:off x="1446636" y="2858425"/>
                <a:ext cx="777875" cy="768350"/>
              </a:xfrm>
              <a:custGeom>
                <a:avLst/>
                <a:gdLst/>
                <a:ahLst/>
                <a:cxnLst>
                  <a:cxn ang="0">
                    <a:pos x="320" y="254"/>
                  </a:cxn>
                  <a:cxn ang="0">
                    <a:pos x="164" y="102"/>
                  </a:cxn>
                  <a:cxn ang="0">
                    <a:pos x="166" y="92"/>
                  </a:cxn>
                  <a:cxn ang="0">
                    <a:pos x="166" y="70"/>
                  </a:cxn>
                  <a:cxn ang="0">
                    <a:pos x="160" y="50"/>
                  </a:cxn>
                  <a:cxn ang="0">
                    <a:pos x="150" y="32"/>
                  </a:cxn>
                  <a:cxn ang="0">
                    <a:pos x="142" y="24"/>
                  </a:cxn>
                  <a:cxn ang="0">
                    <a:pos x="122" y="10"/>
                  </a:cxn>
                  <a:cxn ang="0">
                    <a:pos x="102" y="2"/>
                  </a:cxn>
                  <a:cxn ang="0">
                    <a:pos x="78" y="0"/>
                  </a:cxn>
                  <a:cxn ang="0">
                    <a:pos x="56" y="4"/>
                  </a:cxn>
                  <a:cxn ang="0">
                    <a:pos x="96" y="44"/>
                  </a:cxn>
                  <a:cxn ang="0">
                    <a:pos x="104" y="56"/>
                  </a:cxn>
                  <a:cxn ang="0">
                    <a:pos x="106" y="70"/>
                  </a:cxn>
                  <a:cxn ang="0">
                    <a:pos x="104" y="82"/>
                  </a:cxn>
                  <a:cxn ang="0">
                    <a:pos x="96" y="96"/>
                  </a:cxn>
                  <a:cxn ang="0">
                    <a:pos x="90" y="100"/>
                  </a:cxn>
                  <a:cxn ang="0">
                    <a:pos x="76" y="106"/>
                  </a:cxn>
                  <a:cxn ang="0">
                    <a:pos x="62" y="106"/>
                  </a:cxn>
                  <a:cxn ang="0">
                    <a:pos x="50" y="102"/>
                  </a:cxn>
                  <a:cxn ang="0">
                    <a:pos x="4" y="58"/>
                  </a:cxn>
                  <a:cxn ang="0">
                    <a:pos x="2" y="68"/>
                  </a:cxn>
                  <a:cxn ang="0">
                    <a:pos x="0" y="92"/>
                  </a:cxn>
                  <a:cxn ang="0">
                    <a:pos x="6" y="114"/>
                  </a:cxn>
                  <a:cxn ang="0">
                    <a:pos x="16" y="134"/>
                  </a:cxn>
                  <a:cxn ang="0">
                    <a:pos x="24" y="144"/>
                  </a:cxn>
                  <a:cxn ang="0">
                    <a:pos x="42" y="156"/>
                  </a:cxn>
                  <a:cxn ang="0">
                    <a:pos x="62" y="164"/>
                  </a:cxn>
                  <a:cxn ang="0">
                    <a:pos x="82" y="168"/>
                  </a:cxn>
                  <a:cxn ang="0">
                    <a:pos x="102" y="164"/>
                  </a:cxn>
                  <a:cxn ang="0">
                    <a:pos x="194" y="256"/>
                  </a:cxn>
                  <a:cxn ang="0">
                    <a:pos x="208" y="268"/>
                  </a:cxn>
                  <a:cxn ang="0">
                    <a:pos x="256" y="314"/>
                  </a:cxn>
                  <a:cxn ang="0">
                    <a:pos x="354" y="412"/>
                  </a:cxn>
                  <a:cxn ang="0">
                    <a:pos x="358" y="440"/>
                  </a:cxn>
                  <a:cxn ang="0">
                    <a:pos x="374" y="464"/>
                  </a:cxn>
                  <a:cxn ang="0">
                    <a:pos x="384" y="474"/>
                  </a:cxn>
                  <a:cxn ang="0">
                    <a:pos x="410" y="484"/>
                  </a:cxn>
                  <a:cxn ang="0">
                    <a:pos x="436" y="482"/>
                  </a:cxn>
                  <a:cxn ang="0">
                    <a:pos x="460" y="472"/>
                  </a:cxn>
                  <a:cxn ang="0">
                    <a:pos x="470" y="464"/>
                  </a:cxn>
                  <a:cxn ang="0">
                    <a:pos x="484" y="442"/>
                  </a:cxn>
                  <a:cxn ang="0">
                    <a:pos x="490" y="416"/>
                  </a:cxn>
                  <a:cxn ang="0">
                    <a:pos x="484" y="390"/>
                  </a:cxn>
                  <a:cxn ang="0">
                    <a:pos x="470" y="368"/>
                  </a:cxn>
                  <a:cxn ang="0">
                    <a:pos x="458" y="360"/>
                  </a:cxn>
                  <a:cxn ang="0">
                    <a:pos x="430" y="350"/>
                  </a:cxn>
                  <a:cxn ang="0">
                    <a:pos x="416" y="350"/>
                  </a:cxn>
                  <a:cxn ang="0">
                    <a:pos x="412" y="452"/>
                  </a:cxn>
                  <a:cxn ang="0">
                    <a:pos x="396" y="392"/>
                  </a:cxn>
                  <a:cxn ang="0">
                    <a:pos x="456" y="408"/>
                  </a:cxn>
                </a:cxnLst>
                <a:rect l="0" t="0" r="r" b="b"/>
                <a:pathLst>
                  <a:path w="490" h="484">
                    <a:moveTo>
                      <a:pt x="416" y="350"/>
                    </a:moveTo>
                    <a:lnTo>
                      <a:pt x="320" y="254"/>
                    </a:lnTo>
                    <a:lnTo>
                      <a:pt x="236" y="172"/>
                    </a:lnTo>
                    <a:lnTo>
                      <a:pt x="164" y="102"/>
                    </a:lnTo>
                    <a:lnTo>
                      <a:pt x="164" y="102"/>
                    </a:lnTo>
                    <a:lnTo>
                      <a:pt x="166" y="92"/>
                    </a:lnTo>
                    <a:lnTo>
                      <a:pt x="168" y="82"/>
                    </a:lnTo>
                    <a:lnTo>
                      <a:pt x="166" y="70"/>
                    </a:lnTo>
                    <a:lnTo>
                      <a:pt x="164" y="60"/>
                    </a:lnTo>
                    <a:lnTo>
                      <a:pt x="160" y="50"/>
                    </a:lnTo>
                    <a:lnTo>
                      <a:pt x="156" y="42"/>
                    </a:lnTo>
                    <a:lnTo>
                      <a:pt x="150" y="32"/>
                    </a:lnTo>
                    <a:lnTo>
                      <a:pt x="142" y="24"/>
                    </a:lnTo>
                    <a:lnTo>
                      <a:pt x="142" y="24"/>
                    </a:lnTo>
                    <a:lnTo>
                      <a:pt x="132" y="16"/>
                    </a:lnTo>
                    <a:lnTo>
                      <a:pt x="122" y="10"/>
                    </a:lnTo>
                    <a:lnTo>
                      <a:pt x="112" y="4"/>
                    </a:lnTo>
                    <a:lnTo>
                      <a:pt x="102" y="2"/>
                    </a:lnTo>
                    <a:lnTo>
                      <a:pt x="90" y="0"/>
                    </a:lnTo>
                    <a:lnTo>
                      <a:pt x="78" y="0"/>
                    </a:lnTo>
                    <a:lnTo>
                      <a:pt x="68" y="2"/>
                    </a:lnTo>
                    <a:lnTo>
                      <a:pt x="56" y="4"/>
                    </a:lnTo>
                    <a:lnTo>
                      <a:pt x="96" y="44"/>
                    </a:lnTo>
                    <a:lnTo>
                      <a:pt x="96" y="44"/>
                    </a:lnTo>
                    <a:lnTo>
                      <a:pt x="100" y="50"/>
                    </a:lnTo>
                    <a:lnTo>
                      <a:pt x="104" y="56"/>
                    </a:lnTo>
                    <a:lnTo>
                      <a:pt x="106" y="62"/>
                    </a:lnTo>
                    <a:lnTo>
                      <a:pt x="106" y="70"/>
                    </a:lnTo>
                    <a:lnTo>
                      <a:pt x="106" y="76"/>
                    </a:lnTo>
                    <a:lnTo>
                      <a:pt x="104" y="82"/>
                    </a:lnTo>
                    <a:lnTo>
                      <a:pt x="100" y="90"/>
                    </a:lnTo>
                    <a:lnTo>
                      <a:pt x="96" y="96"/>
                    </a:lnTo>
                    <a:lnTo>
                      <a:pt x="96" y="96"/>
                    </a:lnTo>
                    <a:lnTo>
                      <a:pt x="90" y="100"/>
                    </a:lnTo>
                    <a:lnTo>
                      <a:pt x="84" y="104"/>
                    </a:lnTo>
                    <a:lnTo>
                      <a:pt x="76" y="106"/>
                    </a:lnTo>
                    <a:lnTo>
                      <a:pt x="70" y="106"/>
                    </a:lnTo>
                    <a:lnTo>
                      <a:pt x="62" y="106"/>
                    </a:lnTo>
                    <a:lnTo>
                      <a:pt x="56" y="104"/>
                    </a:lnTo>
                    <a:lnTo>
                      <a:pt x="50" y="102"/>
                    </a:lnTo>
                    <a:lnTo>
                      <a:pt x="44" y="96"/>
                    </a:lnTo>
                    <a:lnTo>
                      <a:pt x="4" y="58"/>
                    </a:lnTo>
                    <a:lnTo>
                      <a:pt x="4" y="58"/>
                    </a:lnTo>
                    <a:lnTo>
                      <a:pt x="2" y="68"/>
                    </a:lnTo>
                    <a:lnTo>
                      <a:pt x="0" y="80"/>
                    </a:lnTo>
                    <a:lnTo>
                      <a:pt x="0" y="92"/>
                    </a:lnTo>
                    <a:lnTo>
                      <a:pt x="2" y="102"/>
                    </a:lnTo>
                    <a:lnTo>
                      <a:pt x="6" y="114"/>
                    </a:lnTo>
                    <a:lnTo>
                      <a:pt x="10" y="124"/>
                    </a:lnTo>
                    <a:lnTo>
                      <a:pt x="16" y="134"/>
                    </a:lnTo>
                    <a:lnTo>
                      <a:pt x="24" y="144"/>
                    </a:lnTo>
                    <a:lnTo>
                      <a:pt x="24" y="144"/>
                    </a:lnTo>
                    <a:lnTo>
                      <a:pt x="32" y="150"/>
                    </a:lnTo>
                    <a:lnTo>
                      <a:pt x="42" y="156"/>
                    </a:lnTo>
                    <a:lnTo>
                      <a:pt x="52" y="162"/>
                    </a:lnTo>
                    <a:lnTo>
                      <a:pt x="62" y="164"/>
                    </a:lnTo>
                    <a:lnTo>
                      <a:pt x="72" y="166"/>
                    </a:lnTo>
                    <a:lnTo>
                      <a:pt x="82" y="168"/>
                    </a:lnTo>
                    <a:lnTo>
                      <a:pt x="92" y="166"/>
                    </a:lnTo>
                    <a:lnTo>
                      <a:pt x="102" y="164"/>
                    </a:lnTo>
                    <a:lnTo>
                      <a:pt x="172" y="234"/>
                    </a:lnTo>
                    <a:lnTo>
                      <a:pt x="194" y="256"/>
                    </a:lnTo>
                    <a:lnTo>
                      <a:pt x="208" y="268"/>
                    </a:lnTo>
                    <a:lnTo>
                      <a:pt x="208" y="268"/>
                    </a:lnTo>
                    <a:lnTo>
                      <a:pt x="208" y="268"/>
                    </a:lnTo>
                    <a:lnTo>
                      <a:pt x="256" y="314"/>
                    </a:lnTo>
                    <a:lnTo>
                      <a:pt x="354" y="412"/>
                    </a:lnTo>
                    <a:lnTo>
                      <a:pt x="354" y="412"/>
                    </a:lnTo>
                    <a:lnTo>
                      <a:pt x="356" y="426"/>
                    </a:lnTo>
                    <a:lnTo>
                      <a:pt x="358" y="440"/>
                    </a:lnTo>
                    <a:lnTo>
                      <a:pt x="364" y="454"/>
                    </a:lnTo>
                    <a:lnTo>
                      <a:pt x="374" y="464"/>
                    </a:lnTo>
                    <a:lnTo>
                      <a:pt x="374" y="464"/>
                    </a:lnTo>
                    <a:lnTo>
                      <a:pt x="384" y="474"/>
                    </a:lnTo>
                    <a:lnTo>
                      <a:pt x="396" y="480"/>
                    </a:lnTo>
                    <a:lnTo>
                      <a:pt x="410" y="484"/>
                    </a:lnTo>
                    <a:lnTo>
                      <a:pt x="422" y="484"/>
                    </a:lnTo>
                    <a:lnTo>
                      <a:pt x="436" y="482"/>
                    </a:lnTo>
                    <a:lnTo>
                      <a:pt x="448" y="480"/>
                    </a:lnTo>
                    <a:lnTo>
                      <a:pt x="460" y="472"/>
                    </a:lnTo>
                    <a:lnTo>
                      <a:pt x="470" y="464"/>
                    </a:lnTo>
                    <a:lnTo>
                      <a:pt x="470" y="464"/>
                    </a:lnTo>
                    <a:lnTo>
                      <a:pt x="478" y="454"/>
                    </a:lnTo>
                    <a:lnTo>
                      <a:pt x="484" y="442"/>
                    </a:lnTo>
                    <a:lnTo>
                      <a:pt x="488" y="430"/>
                    </a:lnTo>
                    <a:lnTo>
                      <a:pt x="490" y="416"/>
                    </a:lnTo>
                    <a:lnTo>
                      <a:pt x="488" y="404"/>
                    </a:lnTo>
                    <a:lnTo>
                      <a:pt x="484" y="390"/>
                    </a:lnTo>
                    <a:lnTo>
                      <a:pt x="478" y="380"/>
                    </a:lnTo>
                    <a:lnTo>
                      <a:pt x="470" y="368"/>
                    </a:lnTo>
                    <a:lnTo>
                      <a:pt x="470" y="368"/>
                    </a:lnTo>
                    <a:lnTo>
                      <a:pt x="458" y="360"/>
                    </a:lnTo>
                    <a:lnTo>
                      <a:pt x="444" y="354"/>
                    </a:lnTo>
                    <a:lnTo>
                      <a:pt x="430" y="350"/>
                    </a:lnTo>
                    <a:lnTo>
                      <a:pt x="416" y="350"/>
                    </a:lnTo>
                    <a:lnTo>
                      <a:pt x="416" y="350"/>
                    </a:lnTo>
                    <a:close/>
                    <a:moveTo>
                      <a:pt x="446" y="442"/>
                    </a:moveTo>
                    <a:lnTo>
                      <a:pt x="412" y="452"/>
                    </a:lnTo>
                    <a:lnTo>
                      <a:pt x="388" y="426"/>
                    </a:lnTo>
                    <a:lnTo>
                      <a:pt x="396" y="392"/>
                    </a:lnTo>
                    <a:lnTo>
                      <a:pt x="430" y="382"/>
                    </a:lnTo>
                    <a:lnTo>
                      <a:pt x="456" y="408"/>
                    </a:lnTo>
                    <a:lnTo>
                      <a:pt x="446" y="442"/>
                    </a:lnTo>
                    <a:close/>
                  </a:path>
                </a:pathLst>
              </a:custGeom>
              <a:solidFill>
                <a:srgbClr val="C7505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sp>
            <p:nvSpPr>
              <p:cNvPr id="15" name="Freeform 210"/>
              <p:cNvSpPr>
                <a:spLocks noEditPoints="1"/>
              </p:cNvSpPr>
              <p:nvPr/>
            </p:nvSpPr>
            <p:spPr bwMode="auto">
              <a:xfrm>
                <a:off x="1472036" y="3255300"/>
                <a:ext cx="377825" cy="377825"/>
              </a:xfrm>
              <a:custGeom>
                <a:avLst/>
                <a:gdLst/>
                <a:ahLst/>
                <a:cxnLst>
                  <a:cxn ang="0">
                    <a:pos x="54" y="80"/>
                  </a:cxn>
                  <a:cxn ang="0">
                    <a:pos x="16" y="118"/>
                  </a:cxn>
                  <a:cxn ang="0">
                    <a:pos x="4" y="134"/>
                  </a:cxn>
                  <a:cxn ang="0">
                    <a:pos x="0" y="152"/>
                  </a:cxn>
                  <a:cxn ang="0">
                    <a:pos x="4" y="170"/>
                  </a:cxn>
                  <a:cxn ang="0">
                    <a:pos x="14" y="188"/>
                  </a:cxn>
                  <a:cxn ang="0">
                    <a:pos x="50" y="224"/>
                  </a:cxn>
                  <a:cxn ang="0">
                    <a:pos x="66" y="234"/>
                  </a:cxn>
                  <a:cxn ang="0">
                    <a:pos x="86" y="238"/>
                  </a:cxn>
                  <a:cxn ang="0">
                    <a:pos x="104" y="234"/>
                  </a:cxn>
                  <a:cxn ang="0">
                    <a:pos x="120" y="224"/>
                  </a:cxn>
                  <a:cxn ang="0">
                    <a:pos x="182" y="162"/>
                  </a:cxn>
                  <a:cxn ang="0">
                    <a:pos x="132" y="0"/>
                  </a:cxn>
                  <a:cxn ang="0">
                    <a:pos x="188" y="88"/>
                  </a:cxn>
                  <a:cxn ang="0">
                    <a:pos x="192" y="94"/>
                  </a:cxn>
                  <a:cxn ang="0">
                    <a:pos x="192" y="104"/>
                  </a:cxn>
                  <a:cxn ang="0">
                    <a:pos x="88" y="208"/>
                  </a:cxn>
                  <a:cxn ang="0">
                    <a:pos x="84" y="212"/>
                  </a:cxn>
                  <a:cxn ang="0">
                    <a:pos x="72" y="212"/>
                  </a:cxn>
                  <a:cxn ang="0">
                    <a:pos x="68" y="210"/>
                  </a:cxn>
                  <a:cxn ang="0">
                    <a:pos x="64" y="200"/>
                  </a:cxn>
                  <a:cxn ang="0">
                    <a:pos x="68" y="190"/>
                  </a:cxn>
                  <a:cxn ang="0">
                    <a:pos x="168" y="90"/>
                  </a:cxn>
                  <a:cxn ang="0">
                    <a:pos x="178" y="84"/>
                  </a:cxn>
                  <a:cxn ang="0">
                    <a:pos x="188" y="88"/>
                  </a:cxn>
                  <a:cxn ang="0">
                    <a:pos x="150" y="50"/>
                  </a:cxn>
                  <a:cxn ang="0">
                    <a:pos x="152" y="54"/>
                  </a:cxn>
                  <a:cxn ang="0">
                    <a:pos x="152" y="66"/>
                  </a:cxn>
                  <a:cxn ang="0">
                    <a:pos x="50" y="170"/>
                  </a:cxn>
                  <a:cxn ang="0">
                    <a:pos x="44" y="172"/>
                  </a:cxn>
                  <a:cxn ang="0">
                    <a:pos x="34" y="172"/>
                  </a:cxn>
                  <a:cxn ang="0">
                    <a:pos x="30" y="170"/>
                  </a:cxn>
                  <a:cxn ang="0">
                    <a:pos x="26" y="160"/>
                  </a:cxn>
                  <a:cxn ang="0">
                    <a:pos x="30" y="150"/>
                  </a:cxn>
                  <a:cxn ang="0">
                    <a:pos x="130" y="50"/>
                  </a:cxn>
                  <a:cxn ang="0">
                    <a:pos x="140" y="46"/>
                  </a:cxn>
                  <a:cxn ang="0">
                    <a:pos x="150" y="50"/>
                  </a:cxn>
                </a:cxnLst>
                <a:rect l="0" t="0" r="r" b="b"/>
                <a:pathLst>
                  <a:path w="238" h="238">
                    <a:moveTo>
                      <a:pt x="78" y="56"/>
                    </a:moveTo>
                    <a:lnTo>
                      <a:pt x="54" y="80"/>
                    </a:lnTo>
                    <a:lnTo>
                      <a:pt x="16" y="118"/>
                    </a:lnTo>
                    <a:lnTo>
                      <a:pt x="16" y="118"/>
                    </a:lnTo>
                    <a:lnTo>
                      <a:pt x="8" y="126"/>
                    </a:lnTo>
                    <a:lnTo>
                      <a:pt x="4" y="134"/>
                    </a:lnTo>
                    <a:lnTo>
                      <a:pt x="2" y="142"/>
                    </a:lnTo>
                    <a:lnTo>
                      <a:pt x="0" y="152"/>
                    </a:lnTo>
                    <a:lnTo>
                      <a:pt x="2" y="162"/>
                    </a:lnTo>
                    <a:lnTo>
                      <a:pt x="4" y="170"/>
                    </a:lnTo>
                    <a:lnTo>
                      <a:pt x="8" y="180"/>
                    </a:lnTo>
                    <a:lnTo>
                      <a:pt x="14" y="188"/>
                    </a:lnTo>
                    <a:lnTo>
                      <a:pt x="50" y="224"/>
                    </a:lnTo>
                    <a:lnTo>
                      <a:pt x="50" y="224"/>
                    </a:lnTo>
                    <a:lnTo>
                      <a:pt x="58" y="230"/>
                    </a:lnTo>
                    <a:lnTo>
                      <a:pt x="66" y="234"/>
                    </a:lnTo>
                    <a:lnTo>
                      <a:pt x="76" y="236"/>
                    </a:lnTo>
                    <a:lnTo>
                      <a:pt x="86" y="238"/>
                    </a:lnTo>
                    <a:lnTo>
                      <a:pt x="96" y="236"/>
                    </a:lnTo>
                    <a:lnTo>
                      <a:pt x="104" y="234"/>
                    </a:lnTo>
                    <a:lnTo>
                      <a:pt x="112" y="230"/>
                    </a:lnTo>
                    <a:lnTo>
                      <a:pt x="120" y="224"/>
                    </a:lnTo>
                    <a:lnTo>
                      <a:pt x="160" y="186"/>
                    </a:lnTo>
                    <a:lnTo>
                      <a:pt x="182" y="162"/>
                    </a:lnTo>
                    <a:lnTo>
                      <a:pt x="238" y="106"/>
                    </a:lnTo>
                    <a:lnTo>
                      <a:pt x="132" y="0"/>
                    </a:lnTo>
                    <a:lnTo>
                      <a:pt x="78" y="56"/>
                    </a:lnTo>
                    <a:close/>
                    <a:moveTo>
                      <a:pt x="188" y="88"/>
                    </a:moveTo>
                    <a:lnTo>
                      <a:pt x="188" y="88"/>
                    </a:lnTo>
                    <a:lnTo>
                      <a:pt x="192" y="94"/>
                    </a:lnTo>
                    <a:lnTo>
                      <a:pt x="192" y="98"/>
                    </a:lnTo>
                    <a:lnTo>
                      <a:pt x="192" y="104"/>
                    </a:lnTo>
                    <a:lnTo>
                      <a:pt x="188" y="108"/>
                    </a:lnTo>
                    <a:lnTo>
                      <a:pt x="88" y="208"/>
                    </a:lnTo>
                    <a:lnTo>
                      <a:pt x="88" y="208"/>
                    </a:lnTo>
                    <a:lnTo>
                      <a:pt x="84" y="212"/>
                    </a:lnTo>
                    <a:lnTo>
                      <a:pt x="78" y="214"/>
                    </a:lnTo>
                    <a:lnTo>
                      <a:pt x="72" y="212"/>
                    </a:lnTo>
                    <a:lnTo>
                      <a:pt x="68" y="210"/>
                    </a:lnTo>
                    <a:lnTo>
                      <a:pt x="68" y="210"/>
                    </a:lnTo>
                    <a:lnTo>
                      <a:pt x="66" y="204"/>
                    </a:lnTo>
                    <a:lnTo>
                      <a:pt x="64" y="200"/>
                    </a:lnTo>
                    <a:lnTo>
                      <a:pt x="66" y="194"/>
                    </a:lnTo>
                    <a:lnTo>
                      <a:pt x="68" y="190"/>
                    </a:lnTo>
                    <a:lnTo>
                      <a:pt x="168" y="90"/>
                    </a:lnTo>
                    <a:lnTo>
                      <a:pt x="168" y="90"/>
                    </a:lnTo>
                    <a:lnTo>
                      <a:pt x="174" y="86"/>
                    </a:lnTo>
                    <a:lnTo>
                      <a:pt x="178" y="84"/>
                    </a:lnTo>
                    <a:lnTo>
                      <a:pt x="184" y="86"/>
                    </a:lnTo>
                    <a:lnTo>
                      <a:pt x="188" y="88"/>
                    </a:lnTo>
                    <a:lnTo>
                      <a:pt x="188" y="88"/>
                    </a:lnTo>
                    <a:close/>
                    <a:moveTo>
                      <a:pt x="150" y="50"/>
                    </a:moveTo>
                    <a:lnTo>
                      <a:pt x="150" y="50"/>
                    </a:lnTo>
                    <a:lnTo>
                      <a:pt x="152" y="54"/>
                    </a:lnTo>
                    <a:lnTo>
                      <a:pt x="154" y="60"/>
                    </a:lnTo>
                    <a:lnTo>
                      <a:pt x="152" y="66"/>
                    </a:lnTo>
                    <a:lnTo>
                      <a:pt x="150" y="70"/>
                    </a:lnTo>
                    <a:lnTo>
                      <a:pt x="50" y="170"/>
                    </a:lnTo>
                    <a:lnTo>
                      <a:pt x="50" y="170"/>
                    </a:lnTo>
                    <a:lnTo>
                      <a:pt x="44" y="172"/>
                    </a:lnTo>
                    <a:lnTo>
                      <a:pt x="40" y="174"/>
                    </a:lnTo>
                    <a:lnTo>
                      <a:pt x="34" y="172"/>
                    </a:lnTo>
                    <a:lnTo>
                      <a:pt x="30" y="170"/>
                    </a:lnTo>
                    <a:lnTo>
                      <a:pt x="30" y="170"/>
                    </a:lnTo>
                    <a:lnTo>
                      <a:pt x="26" y="166"/>
                    </a:lnTo>
                    <a:lnTo>
                      <a:pt x="26" y="160"/>
                    </a:lnTo>
                    <a:lnTo>
                      <a:pt x="26" y="154"/>
                    </a:lnTo>
                    <a:lnTo>
                      <a:pt x="30" y="150"/>
                    </a:lnTo>
                    <a:lnTo>
                      <a:pt x="130" y="50"/>
                    </a:lnTo>
                    <a:lnTo>
                      <a:pt x="130" y="50"/>
                    </a:lnTo>
                    <a:lnTo>
                      <a:pt x="134" y="46"/>
                    </a:lnTo>
                    <a:lnTo>
                      <a:pt x="140" y="46"/>
                    </a:lnTo>
                    <a:lnTo>
                      <a:pt x="146" y="46"/>
                    </a:lnTo>
                    <a:lnTo>
                      <a:pt x="150" y="50"/>
                    </a:lnTo>
                    <a:lnTo>
                      <a:pt x="150" y="50"/>
                    </a:lnTo>
                    <a:close/>
                  </a:path>
                </a:pathLst>
              </a:custGeom>
              <a:solidFill>
                <a:srgbClr val="C7505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sp>
            <p:nvSpPr>
              <p:cNvPr id="16" name="Freeform 211"/>
              <p:cNvSpPr>
                <a:spLocks/>
              </p:cNvSpPr>
              <p:nvPr/>
            </p:nvSpPr>
            <p:spPr bwMode="auto">
              <a:xfrm>
                <a:off x="1891136" y="2836200"/>
                <a:ext cx="377825" cy="377825"/>
              </a:xfrm>
              <a:custGeom>
                <a:avLst/>
                <a:gdLst/>
                <a:ahLst/>
                <a:cxnLst>
                  <a:cxn ang="0">
                    <a:pos x="38" y="238"/>
                  </a:cxn>
                  <a:cxn ang="0">
                    <a:pos x="104" y="170"/>
                  </a:cxn>
                  <a:cxn ang="0">
                    <a:pos x="128" y="196"/>
                  </a:cxn>
                  <a:cxn ang="0">
                    <a:pos x="238" y="86"/>
                  </a:cxn>
                  <a:cxn ang="0">
                    <a:pos x="150" y="0"/>
                  </a:cxn>
                  <a:cxn ang="0">
                    <a:pos x="42" y="110"/>
                  </a:cxn>
                  <a:cxn ang="0">
                    <a:pos x="68" y="134"/>
                  </a:cxn>
                  <a:cxn ang="0">
                    <a:pos x="0" y="200"/>
                  </a:cxn>
                  <a:cxn ang="0">
                    <a:pos x="38" y="238"/>
                  </a:cxn>
                </a:cxnLst>
                <a:rect l="0" t="0" r="r" b="b"/>
                <a:pathLst>
                  <a:path w="238" h="238">
                    <a:moveTo>
                      <a:pt x="38" y="238"/>
                    </a:moveTo>
                    <a:lnTo>
                      <a:pt x="104" y="170"/>
                    </a:lnTo>
                    <a:lnTo>
                      <a:pt x="128" y="196"/>
                    </a:lnTo>
                    <a:lnTo>
                      <a:pt x="238" y="86"/>
                    </a:lnTo>
                    <a:lnTo>
                      <a:pt x="150" y="0"/>
                    </a:lnTo>
                    <a:lnTo>
                      <a:pt x="42" y="110"/>
                    </a:lnTo>
                    <a:lnTo>
                      <a:pt x="68" y="134"/>
                    </a:lnTo>
                    <a:lnTo>
                      <a:pt x="0" y="200"/>
                    </a:lnTo>
                    <a:lnTo>
                      <a:pt x="38" y="238"/>
                    </a:lnTo>
                    <a:close/>
                  </a:path>
                </a:pathLst>
              </a:custGeom>
              <a:solidFill>
                <a:srgbClr val="C7505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grpSp>
      </p:grpSp>
      <p:sp>
        <p:nvSpPr>
          <p:cNvPr id="17" name="AutoShape 2"/>
          <p:cNvSpPr>
            <a:spLocks/>
          </p:cNvSpPr>
          <p:nvPr/>
        </p:nvSpPr>
        <p:spPr bwMode="auto">
          <a:xfrm>
            <a:off x="2236866" y="2578637"/>
            <a:ext cx="3452502" cy="3872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extLst/>
        </p:spPr>
        <p:txBody>
          <a:bodyPr wrap="square">
            <a:spAutoFit/>
          </a:bodyPr>
          <a:lstStyle/>
          <a:p>
            <a:pPr>
              <a:lnSpc>
                <a:spcPts val="2300"/>
              </a:lnSpc>
            </a:pPr>
            <a:r>
              <a:rPr lang="zh-CN" altLang="en-US" sz="2000" dirty="0"/>
              <a:t>提交项目介绍</a:t>
            </a:r>
            <a:endParaRPr lang="en-US" altLang="zh-CN" sz="2000" dirty="0"/>
          </a:p>
        </p:txBody>
      </p:sp>
      <p:grpSp>
        <p:nvGrpSpPr>
          <p:cNvPr id="5" name="组合 4"/>
          <p:cNvGrpSpPr/>
          <p:nvPr/>
        </p:nvGrpSpPr>
        <p:grpSpPr>
          <a:xfrm>
            <a:off x="4435206" y="4141761"/>
            <a:ext cx="1049497" cy="1049497"/>
            <a:chOff x="4435206" y="4141761"/>
            <a:chExt cx="1049497" cy="1049497"/>
          </a:xfrm>
        </p:grpSpPr>
        <p:sp>
          <p:nvSpPr>
            <p:cNvPr id="18" name="椭圆 17"/>
            <p:cNvSpPr/>
            <p:nvPr/>
          </p:nvSpPr>
          <p:spPr>
            <a:xfrm>
              <a:off x="4435206" y="4141761"/>
              <a:ext cx="1049497" cy="1049497"/>
            </a:xfrm>
            <a:prstGeom prst="ellipse">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康少女文字W5(P)" panose="040F0500000000000000" pitchFamily="82" charset="-122"/>
                <a:ea typeface="华康少女文字W5(P)" panose="040F0500000000000000" pitchFamily="82" charset="-122"/>
                <a:cs typeface="+mn-ea"/>
                <a:sym typeface="+mn-lt"/>
              </a:endParaRPr>
            </a:p>
          </p:txBody>
        </p:sp>
        <p:sp>
          <p:nvSpPr>
            <p:cNvPr id="19" name="Freeform 23"/>
            <p:cNvSpPr>
              <a:spLocks noEditPoints="1"/>
            </p:cNvSpPr>
            <p:nvPr/>
          </p:nvSpPr>
          <p:spPr bwMode="auto">
            <a:xfrm>
              <a:off x="4708935" y="4316555"/>
              <a:ext cx="520266" cy="692842"/>
            </a:xfrm>
            <a:custGeom>
              <a:avLst/>
              <a:gdLst/>
              <a:ahLst/>
              <a:cxnLst>
                <a:cxn ang="0">
                  <a:pos x="342" y="218"/>
                </a:cxn>
                <a:cxn ang="0">
                  <a:pos x="320" y="280"/>
                </a:cxn>
                <a:cxn ang="0">
                  <a:pos x="284" y="358"/>
                </a:cxn>
                <a:cxn ang="0">
                  <a:pos x="274" y="410"/>
                </a:cxn>
                <a:cxn ang="0">
                  <a:pos x="136" y="396"/>
                </a:cxn>
                <a:cxn ang="0">
                  <a:pos x="116" y="332"/>
                </a:cxn>
                <a:cxn ang="0">
                  <a:pos x="80" y="256"/>
                </a:cxn>
                <a:cxn ang="0">
                  <a:pos x="70" y="204"/>
                </a:cxn>
                <a:cxn ang="0">
                  <a:pos x="72" y="176"/>
                </a:cxn>
                <a:cxn ang="0">
                  <a:pos x="86" y="140"/>
                </a:cxn>
                <a:cxn ang="0">
                  <a:pos x="110" y="108"/>
                </a:cxn>
                <a:cxn ang="0">
                  <a:pos x="140" y="84"/>
                </a:cxn>
                <a:cxn ang="0">
                  <a:pos x="178" y="70"/>
                </a:cxn>
                <a:cxn ang="0">
                  <a:pos x="206" y="68"/>
                </a:cxn>
                <a:cxn ang="0">
                  <a:pos x="246" y="74"/>
                </a:cxn>
                <a:cxn ang="0">
                  <a:pos x="282" y="92"/>
                </a:cxn>
                <a:cxn ang="0">
                  <a:pos x="312" y="118"/>
                </a:cxn>
                <a:cxn ang="0">
                  <a:pos x="332" y="152"/>
                </a:cxn>
                <a:cxn ang="0">
                  <a:pos x="342" y="190"/>
                </a:cxn>
                <a:cxn ang="0">
                  <a:pos x="258" y="478"/>
                </a:cxn>
                <a:cxn ang="0">
                  <a:pos x="148" y="480"/>
                </a:cxn>
                <a:cxn ang="0">
                  <a:pos x="138" y="494"/>
                </a:cxn>
                <a:cxn ang="0">
                  <a:pos x="142" y="506"/>
                </a:cxn>
                <a:cxn ang="0">
                  <a:pos x="158" y="512"/>
                </a:cxn>
                <a:cxn ang="0">
                  <a:pos x="176" y="536"/>
                </a:cxn>
                <a:cxn ang="0">
                  <a:pos x="198" y="546"/>
                </a:cxn>
                <a:cxn ang="0">
                  <a:pos x="214" y="546"/>
                </a:cxn>
                <a:cxn ang="0">
                  <a:pos x="236" y="536"/>
                </a:cxn>
                <a:cxn ang="0">
                  <a:pos x="258" y="512"/>
                </a:cxn>
                <a:cxn ang="0">
                  <a:pos x="270" y="506"/>
                </a:cxn>
                <a:cxn ang="0">
                  <a:pos x="274" y="494"/>
                </a:cxn>
                <a:cxn ang="0">
                  <a:pos x="264" y="480"/>
                </a:cxn>
                <a:cxn ang="0">
                  <a:pos x="258" y="426"/>
                </a:cxn>
                <a:cxn ang="0">
                  <a:pos x="148" y="428"/>
                </a:cxn>
                <a:cxn ang="0">
                  <a:pos x="138" y="444"/>
                </a:cxn>
                <a:cxn ang="0">
                  <a:pos x="142" y="456"/>
                </a:cxn>
                <a:cxn ang="0">
                  <a:pos x="258" y="460"/>
                </a:cxn>
                <a:cxn ang="0">
                  <a:pos x="270" y="456"/>
                </a:cxn>
                <a:cxn ang="0">
                  <a:pos x="274" y="444"/>
                </a:cxn>
                <a:cxn ang="0">
                  <a:pos x="264" y="428"/>
                </a:cxn>
                <a:cxn ang="0">
                  <a:pos x="20" y="116"/>
                </a:cxn>
                <a:cxn ang="0">
                  <a:pos x="58" y="120"/>
                </a:cxn>
                <a:cxn ang="0">
                  <a:pos x="20" y="116"/>
                </a:cxn>
                <a:cxn ang="0">
                  <a:pos x="188" y="0"/>
                </a:cxn>
                <a:cxn ang="0">
                  <a:pos x="206" y="34"/>
                </a:cxn>
                <a:cxn ang="0">
                  <a:pos x="224" y="36"/>
                </a:cxn>
                <a:cxn ang="0">
                  <a:pos x="88" y="36"/>
                </a:cxn>
                <a:cxn ang="0">
                  <a:pos x="120" y="56"/>
                </a:cxn>
                <a:cxn ang="0">
                  <a:pos x="392" y="116"/>
                </a:cxn>
                <a:cxn ang="0">
                  <a:pos x="344" y="104"/>
                </a:cxn>
                <a:cxn ang="0">
                  <a:pos x="392" y="116"/>
                </a:cxn>
                <a:cxn ang="0">
                  <a:pos x="276" y="48"/>
                </a:cxn>
                <a:cxn ang="0">
                  <a:pos x="306" y="66"/>
                </a:cxn>
                <a:cxn ang="0">
                  <a:pos x="36" y="204"/>
                </a:cxn>
                <a:cxn ang="0">
                  <a:pos x="0" y="222"/>
                </a:cxn>
                <a:cxn ang="0">
                  <a:pos x="36" y="204"/>
                </a:cxn>
                <a:cxn ang="0">
                  <a:pos x="376" y="188"/>
                </a:cxn>
                <a:cxn ang="0">
                  <a:pos x="374" y="222"/>
                </a:cxn>
                <a:cxn ang="0">
                  <a:pos x="376" y="188"/>
                </a:cxn>
                <a:cxn ang="0">
                  <a:pos x="392" y="292"/>
                </a:cxn>
                <a:cxn ang="0">
                  <a:pos x="346" y="306"/>
                </a:cxn>
                <a:cxn ang="0">
                  <a:pos x="36" y="322"/>
                </a:cxn>
                <a:cxn ang="0">
                  <a:pos x="50" y="274"/>
                </a:cxn>
              </a:cxnLst>
              <a:rect l="0" t="0" r="r" b="b"/>
              <a:pathLst>
                <a:path w="410" h="546">
                  <a:moveTo>
                    <a:pt x="342" y="204"/>
                  </a:moveTo>
                  <a:lnTo>
                    <a:pt x="342" y="204"/>
                  </a:lnTo>
                  <a:lnTo>
                    <a:pt x="342" y="218"/>
                  </a:lnTo>
                  <a:lnTo>
                    <a:pt x="340" y="230"/>
                  </a:lnTo>
                  <a:lnTo>
                    <a:pt x="332" y="256"/>
                  </a:lnTo>
                  <a:lnTo>
                    <a:pt x="320" y="280"/>
                  </a:lnTo>
                  <a:lnTo>
                    <a:pt x="308" y="306"/>
                  </a:lnTo>
                  <a:lnTo>
                    <a:pt x="296" y="332"/>
                  </a:lnTo>
                  <a:lnTo>
                    <a:pt x="284" y="358"/>
                  </a:lnTo>
                  <a:lnTo>
                    <a:pt x="278" y="384"/>
                  </a:lnTo>
                  <a:lnTo>
                    <a:pt x="276" y="396"/>
                  </a:lnTo>
                  <a:lnTo>
                    <a:pt x="274" y="410"/>
                  </a:lnTo>
                  <a:lnTo>
                    <a:pt x="138" y="410"/>
                  </a:lnTo>
                  <a:lnTo>
                    <a:pt x="138" y="410"/>
                  </a:lnTo>
                  <a:lnTo>
                    <a:pt x="136" y="396"/>
                  </a:lnTo>
                  <a:lnTo>
                    <a:pt x="134" y="384"/>
                  </a:lnTo>
                  <a:lnTo>
                    <a:pt x="126" y="358"/>
                  </a:lnTo>
                  <a:lnTo>
                    <a:pt x="116" y="332"/>
                  </a:lnTo>
                  <a:lnTo>
                    <a:pt x="104" y="308"/>
                  </a:lnTo>
                  <a:lnTo>
                    <a:pt x="90" y="282"/>
                  </a:lnTo>
                  <a:lnTo>
                    <a:pt x="80" y="256"/>
                  </a:lnTo>
                  <a:lnTo>
                    <a:pt x="72" y="230"/>
                  </a:lnTo>
                  <a:lnTo>
                    <a:pt x="70" y="218"/>
                  </a:lnTo>
                  <a:lnTo>
                    <a:pt x="70" y="204"/>
                  </a:lnTo>
                  <a:lnTo>
                    <a:pt x="70" y="204"/>
                  </a:lnTo>
                  <a:lnTo>
                    <a:pt x="70" y="190"/>
                  </a:lnTo>
                  <a:lnTo>
                    <a:pt x="72" y="176"/>
                  </a:lnTo>
                  <a:lnTo>
                    <a:pt x="76" y="164"/>
                  </a:lnTo>
                  <a:lnTo>
                    <a:pt x="80" y="152"/>
                  </a:lnTo>
                  <a:lnTo>
                    <a:pt x="86" y="140"/>
                  </a:lnTo>
                  <a:lnTo>
                    <a:pt x="92" y="128"/>
                  </a:lnTo>
                  <a:lnTo>
                    <a:pt x="100" y="118"/>
                  </a:lnTo>
                  <a:lnTo>
                    <a:pt x="110" y="108"/>
                  </a:lnTo>
                  <a:lnTo>
                    <a:pt x="120" y="98"/>
                  </a:lnTo>
                  <a:lnTo>
                    <a:pt x="130" y="92"/>
                  </a:lnTo>
                  <a:lnTo>
                    <a:pt x="140" y="84"/>
                  </a:lnTo>
                  <a:lnTo>
                    <a:pt x="152" y="78"/>
                  </a:lnTo>
                  <a:lnTo>
                    <a:pt x="166" y="74"/>
                  </a:lnTo>
                  <a:lnTo>
                    <a:pt x="178" y="70"/>
                  </a:lnTo>
                  <a:lnTo>
                    <a:pt x="192" y="68"/>
                  </a:lnTo>
                  <a:lnTo>
                    <a:pt x="206" y="68"/>
                  </a:lnTo>
                  <a:lnTo>
                    <a:pt x="206" y="68"/>
                  </a:lnTo>
                  <a:lnTo>
                    <a:pt x="220" y="68"/>
                  </a:lnTo>
                  <a:lnTo>
                    <a:pt x="234" y="70"/>
                  </a:lnTo>
                  <a:lnTo>
                    <a:pt x="246" y="74"/>
                  </a:lnTo>
                  <a:lnTo>
                    <a:pt x="260" y="78"/>
                  </a:lnTo>
                  <a:lnTo>
                    <a:pt x="272" y="84"/>
                  </a:lnTo>
                  <a:lnTo>
                    <a:pt x="282" y="92"/>
                  </a:lnTo>
                  <a:lnTo>
                    <a:pt x="292" y="98"/>
                  </a:lnTo>
                  <a:lnTo>
                    <a:pt x="302" y="108"/>
                  </a:lnTo>
                  <a:lnTo>
                    <a:pt x="312" y="118"/>
                  </a:lnTo>
                  <a:lnTo>
                    <a:pt x="320" y="128"/>
                  </a:lnTo>
                  <a:lnTo>
                    <a:pt x="326" y="140"/>
                  </a:lnTo>
                  <a:lnTo>
                    <a:pt x="332" y="152"/>
                  </a:lnTo>
                  <a:lnTo>
                    <a:pt x="336" y="164"/>
                  </a:lnTo>
                  <a:lnTo>
                    <a:pt x="340" y="176"/>
                  </a:lnTo>
                  <a:lnTo>
                    <a:pt x="342" y="190"/>
                  </a:lnTo>
                  <a:lnTo>
                    <a:pt x="342" y="204"/>
                  </a:lnTo>
                  <a:lnTo>
                    <a:pt x="342" y="204"/>
                  </a:lnTo>
                  <a:close/>
                  <a:moveTo>
                    <a:pt x="258" y="478"/>
                  </a:moveTo>
                  <a:lnTo>
                    <a:pt x="154" y="478"/>
                  </a:lnTo>
                  <a:lnTo>
                    <a:pt x="154" y="478"/>
                  </a:lnTo>
                  <a:lnTo>
                    <a:pt x="148" y="480"/>
                  </a:lnTo>
                  <a:lnTo>
                    <a:pt x="142" y="482"/>
                  </a:lnTo>
                  <a:lnTo>
                    <a:pt x="138" y="488"/>
                  </a:lnTo>
                  <a:lnTo>
                    <a:pt x="138" y="494"/>
                  </a:lnTo>
                  <a:lnTo>
                    <a:pt x="138" y="494"/>
                  </a:lnTo>
                  <a:lnTo>
                    <a:pt x="138" y="502"/>
                  </a:lnTo>
                  <a:lnTo>
                    <a:pt x="142" y="506"/>
                  </a:lnTo>
                  <a:lnTo>
                    <a:pt x="148" y="510"/>
                  </a:lnTo>
                  <a:lnTo>
                    <a:pt x="154" y="512"/>
                  </a:lnTo>
                  <a:lnTo>
                    <a:pt x="158" y="512"/>
                  </a:lnTo>
                  <a:lnTo>
                    <a:pt x="158" y="512"/>
                  </a:lnTo>
                  <a:lnTo>
                    <a:pt x="166" y="526"/>
                  </a:lnTo>
                  <a:lnTo>
                    <a:pt x="176" y="536"/>
                  </a:lnTo>
                  <a:lnTo>
                    <a:pt x="182" y="540"/>
                  </a:lnTo>
                  <a:lnTo>
                    <a:pt x="190" y="544"/>
                  </a:lnTo>
                  <a:lnTo>
                    <a:pt x="198" y="546"/>
                  </a:lnTo>
                  <a:lnTo>
                    <a:pt x="206" y="546"/>
                  </a:lnTo>
                  <a:lnTo>
                    <a:pt x="206" y="546"/>
                  </a:lnTo>
                  <a:lnTo>
                    <a:pt x="214" y="546"/>
                  </a:lnTo>
                  <a:lnTo>
                    <a:pt x="222" y="544"/>
                  </a:lnTo>
                  <a:lnTo>
                    <a:pt x="230" y="540"/>
                  </a:lnTo>
                  <a:lnTo>
                    <a:pt x="236" y="536"/>
                  </a:lnTo>
                  <a:lnTo>
                    <a:pt x="246" y="526"/>
                  </a:lnTo>
                  <a:lnTo>
                    <a:pt x="254" y="512"/>
                  </a:lnTo>
                  <a:lnTo>
                    <a:pt x="258" y="512"/>
                  </a:lnTo>
                  <a:lnTo>
                    <a:pt x="258" y="512"/>
                  </a:lnTo>
                  <a:lnTo>
                    <a:pt x="264" y="510"/>
                  </a:lnTo>
                  <a:lnTo>
                    <a:pt x="270" y="506"/>
                  </a:lnTo>
                  <a:lnTo>
                    <a:pt x="272" y="502"/>
                  </a:lnTo>
                  <a:lnTo>
                    <a:pt x="274" y="494"/>
                  </a:lnTo>
                  <a:lnTo>
                    <a:pt x="274" y="494"/>
                  </a:lnTo>
                  <a:lnTo>
                    <a:pt x="272" y="488"/>
                  </a:lnTo>
                  <a:lnTo>
                    <a:pt x="270" y="482"/>
                  </a:lnTo>
                  <a:lnTo>
                    <a:pt x="264" y="480"/>
                  </a:lnTo>
                  <a:lnTo>
                    <a:pt x="258" y="478"/>
                  </a:lnTo>
                  <a:lnTo>
                    <a:pt x="258" y="478"/>
                  </a:lnTo>
                  <a:close/>
                  <a:moveTo>
                    <a:pt x="258" y="426"/>
                  </a:moveTo>
                  <a:lnTo>
                    <a:pt x="154" y="426"/>
                  </a:lnTo>
                  <a:lnTo>
                    <a:pt x="154" y="426"/>
                  </a:lnTo>
                  <a:lnTo>
                    <a:pt x="148" y="428"/>
                  </a:lnTo>
                  <a:lnTo>
                    <a:pt x="142" y="432"/>
                  </a:lnTo>
                  <a:lnTo>
                    <a:pt x="138" y="436"/>
                  </a:lnTo>
                  <a:lnTo>
                    <a:pt x="138" y="444"/>
                  </a:lnTo>
                  <a:lnTo>
                    <a:pt x="138" y="444"/>
                  </a:lnTo>
                  <a:lnTo>
                    <a:pt x="138" y="450"/>
                  </a:lnTo>
                  <a:lnTo>
                    <a:pt x="142" y="456"/>
                  </a:lnTo>
                  <a:lnTo>
                    <a:pt x="148" y="460"/>
                  </a:lnTo>
                  <a:lnTo>
                    <a:pt x="154" y="460"/>
                  </a:lnTo>
                  <a:lnTo>
                    <a:pt x="258" y="460"/>
                  </a:lnTo>
                  <a:lnTo>
                    <a:pt x="258" y="460"/>
                  </a:lnTo>
                  <a:lnTo>
                    <a:pt x="264" y="460"/>
                  </a:lnTo>
                  <a:lnTo>
                    <a:pt x="270" y="456"/>
                  </a:lnTo>
                  <a:lnTo>
                    <a:pt x="272" y="450"/>
                  </a:lnTo>
                  <a:lnTo>
                    <a:pt x="274" y="444"/>
                  </a:lnTo>
                  <a:lnTo>
                    <a:pt x="274" y="444"/>
                  </a:lnTo>
                  <a:lnTo>
                    <a:pt x="272" y="436"/>
                  </a:lnTo>
                  <a:lnTo>
                    <a:pt x="270" y="432"/>
                  </a:lnTo>
                  <a:lnTo>
                    <a:pt x="264" y="428"/>
                  </a:lnTo>
                  <a:lnTo>
                    <a:pt x="258" y="426"/>
                  </a:lnTo>
                  <a:lnTo>
                    <a:pt x="258" y="426"/>
                  </a:lnTo>
                  <a:close/>
                  <a:moveTo>
                    <a:pt x="20" y="116"/>
                  </a:moveTo>
                  <a:lnTo>
                    <a:pt x="50" y="134"/>
                  </a:lnTo>
                  <a:lnTo>
                    <a:pt x="50" y="134"/>
                  </a:lnTo>
                  <a:lnTo>
                    <a:pt x="58" y="120"/>
                  </a:lnTo>
                  <a:lnTo>
                    <a:pt x="68" y="104"/>
                  </a:lnTo>
                  <a:lnTo>
                    <a:pt x="36" y="88"/>
                  </a:lnTo>
                  <a:lnTo>
                    <a:pt x="20" y="116"/>
                  </a:lnTo>
                  <a:close/>
                  <a:moveTo>
                    <a:pt x="224" y="36"/>
                  </a:moveTo>
                  <a:lnTo>
                    <a:pt x="224" y="0"/>
                  </a:lnTo>
                  <a:lnTo>
                    <a:pt x="188" y="0"/>
                  </a:lnTo>
                  <a:lnTo>
                    <a:pt x="188" y="36"/>
                  </a:lnTo>
                  <a:lnTo>
                    <a:pt x="188" y="36"/>
                  </a:lnTo>
                  <a:lnTo>
                    <a:pt x="206" y="34"/>
                  </a:lnTo>
                  <a:lnTo>
                    <a:pt x="206" y="34"/>
                  </a:lnTo>
                  <a:lnTo>
                    <a:pt x="224" y="36"/>
                  </a:lnTo>
                  <a:lnTo>
                    <a:pt x="224" y="36"/>
                  </a:lnTo>
                  <a:close/>
                  <a:moveTo>
                    <a:pt x="136" y="48"/>
                  </a:moveTo>
                  <a:lnTo>
                    <a:pt x="118" y="18"/>
                  </a:lnTo>
                  <a:lnTo>
                    <a:pt x="88" y="36"/>
                  </a:lnTo>
                  <a:lnTo>
                    <a:pt x="106" y="66"/>
                  </a:lnTo>
                  <a:lnTo>
                    <a:pt x="106" y="66"/>
                  </a:lnTo>
                  <a:lnTo>
                    <a:pt x="120" y="56"/>
                  </a:lnTo>
                  <a:lnTo>
                    <a:pt x="136" y="48"/>
                  </a:lnTo>
                  <a:lnTo>
                    <a:pt x="136" y="48"/>
                  </a:lnTo>
                  <a:close/>
                  <a:moveTo>
                    <a:pt x="392" y="116"/>
                  </a:moveTo>
                  <a:lnTo>
                    <a:pt x="374" y="88"/>
                  </a:lnTo>
                  <a:lnTo>
                    <a:pt x="344" y="104"/>
                  </a:lnTo>
                  <a:lnTo>
                    <a:pt x="344" y="104"/>
                  </a:lnTo>
                  <a:lnTo>
                    <a:pt x="354" y="120"/>
                  </a:lnTo>
                  <a:lnTo>
                    <a:pt x="362" y="134"/>
                  </a:lnTo>
                  <a:lnTo>
                    <a:pt x="392" y="116"/>
                  </a:lnTo>
                  <a:close/>
                  <a:moveTo>
                    <a:pt x="324" y="36"/>
                  </a:moveTo>
                  <a:lnTo>
                    <a:pt x="294" y="18"/>
                  </a:lnTo>
                  <a:lnTo>
                    <a:pt x="276" y="48"/>
                  </a:lnTo>
                  <a:lnTo>
                    <a:pt x="276" y="48"/>
                  </a:lnTo>
                  <a:lnTo>
                    <a:pt x="292" y="56"/>
                  </a:lnTo>
                  <a:lnTo>
                    <a:pt x="306" y="66"/>
                  </a:lnTo>
                  <a:lnTo>
                    <a:pt x="324" y="36"/>
                  </a:lnTo>
                  <a:close/>
                  <a:moveTo>
                    <a:pt x="36" y="204"/>
                  </a:moveTo>
                  <a:lnTo>
                    <a:pt x="36" y="204"/>
                  </a:lnTo>
                  <a:lnTo>
                    <a:pt x="36" y="188"/>
                  </a:lnTo>
                  <a:lnTo>
                    <a:pt x="0" y="188"/>
                  </a:lnTo>
                  <a:lnTo>
                    <a:pt x="0" y="222"/>
                  </a:lnTo>
                  <a:lnTo>
                    <a:pt x="36" y="222"/>
                  </a:lnTo>
                  <a:lnTo>
                    <a:pt x="36" y="222"/>
                  </a:lnTo>
                  <a:lnTo>
                    <a:pt x="36" y="204"/>
                  </a:lnTo>
                  <a:lnTo>
                    <a:pt x="36" y="204"/>
                  </a:lnTo>
                  <a:close/>
                  <a:moveTo>
                    <a:pt x="376" y="188"/>
                  </a:moveTo>
                  <a:lnTo>
                    <a:pt x="376" y="188"/>
                  </a:lnTo>
                  <a:lnTo>
                    <a:pt x="376" y="204"/>
                  </a:lnTo>
                  <a:lnTo>
                    <a:pt x="376" y="204"/>
                  </a:lnTo>
                  <a:lnTo>
                    <a:pt x="374" y="222"/>
                  </a:lnTo>
                  <a:lnTo>
                    <a:pt x="410" y="222"/>
                  </a:lnTo>
                  <a:lnTo>
                    <a:pt x="410" y="188"/>
                  </a:lnTo>
                  <a:lnTo>
                    <a:pt x="376" y="188"/>
                  </a:lnTo>
                  <a:close/>
                  <a:moveTo>
                    <a:pt x="346" y="306"/>
                  </a:moveTo>
                  <a:lnTo>
                    <a:pt x="374" y="322"/>
                  </a:lnTo>
                  <a:lnTo>
                    <a:pt x="392" y="292"/>
                  </a:lnTo>
                  <a:lnTo>
                    <a:pt x="360" y="274"/>
                  </a:lnTo>
                  <a:lnTo>
                    <a:pt x="360" y="274"/>
                  </a:lnTo>
                  <a:lnTo>
                    <a:pt x="346" y="306"/>
                  </a:lnTo>
                  <a:lnTo>
                    <a:pt x="346" y="306"/>
                  </a:lnTo>
                  <a:close/>
                  <a:moveTo>
                    <a:pt x="20" y="292"/>
                  </a:moveTo>
                  <a:lnTo>
                    <a:pt x="36" y="322"/>
                  </a:lnTo>
                  <a:lnTo>
                    <a:pt x="64" y="306"/>
                  </a:lnTo>
                  <a:lnTo>
                    <a:pt x="64" y="306"/>
                  </a:lnTo>
                  <a:lnTo>
                    <a:pt x="50" y="274"/>
                  </a:lnTo>
                  <a:lnTo>
                    <a:pt x="20" y="292"/>
                  </a:lnTo>
                  <a:close/>
                </a:path>
              </a:pathLst>
            </a:custGeom>
            <a:solidFill>
              <a:srgbClr val="C7505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u="sng">
                <a:solidFill>
                  <a:prstClr val="black"/>
                </a:solidFill>
                <a:latin typeface="华康少女文字W5(P)" panose="040F0500000000000000" pitchFamily="82" charset="-122"/>
                <a:ea typeface="华康少女文字W5(P)" panose="040F0500000000000000" pitchFamily="82" charset="-122"/>
                <a:cs typeface="+mn-ea"/>
                <a:sym typeface="+mn-lt"/>
              </a:endParaRPr>
            </a:p>
          </p:txBody>
        </p:sp>
      </p:grpSp>
      <p:sp>
        <p:nvSpPr>
          <p:cNvPr id="20" name="AutoShape 2"/>
          <p:cNvSpPr>
            <a:spLocks/>
          </p:cNvSpPr>
          <p:nvPr/>
        </p:nvSpPr>
        <p:spPr bwMode="auto">
          <a:xfrm>
            <a:off x="4197799" y="5208515"/>
            <a:ext cx="1851110" cy="6822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extLst/>
        </p:spPr>
        <p:txBody>
          <a:bodyPr wrap="square">
            <a:spAutoFit/>
          </a:bodyPr>
          <a:lstStyle/>
          <a:p>
            <a:pPr>
              <a:lnSpc>
                <a:spcPts val="2300"/>
              </a:lnSpc>
            </a:pPr>
            <a:r>
              <a:rPr lang="zh-CN" altLang="en-US" sz="2000" dirty="0"/>
              <a:t>提交项目可行性分析，</a:t>
            </a:r>
            <a:r>
              <a:rPr lang="en-US" altLang="zh-CN" sz="2000" dirty="0"/>
              <a:t>PPT</a:t>
            </a:r>
          </a:p>
        </p:txBody>
      </p:sp>
      <p:sp>
        <p:nvSpPr>
          <p:cNvPr id="21" name="AutoShape 2"/>
          <p:cNvSpPr>
            <a:spLocks/>
          </p:cNvSpPr>
          <p:nvPr/>
        </p:nvSpPr>
        <p:spPr bwMode="auto">
          <a:xfrm>
            <a:off x="8678140" y="2872296"/>
            <a:ext cx="3513860" cy="4001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extLst/>
        </p:spPr>
        <p:txBody>
          <a:bodyPr wrap="square">
            <a:spAutoFit/>
          </a:bodyPr>
          <a:lstStyle/>
          <a:p>
            <a:pPr>
              <a:lnSpc>
                <a:spcPts val="2300"/>
              </a:lnSpc>
            </a:pPr>
            <a:r>
              <a:rPr lang="zh-CN" altLang="en-US" sz="2000" dirty="0"/>
              <a:t>提交项目需求分析，</a:t>
            </a:r>
            <a:r>
              <a:rPr lang="en-US" altLang="zh-CN" sz="2000" dirty="0"/>
              <a:t>PPT</a:t>
            </a:r>
          </a:p>
        </p:txBody>
      </p:sp>
      <p:sp>
        <p:nvSpPr>
          <p:cNvPr id="22" name="Freeform 17"/>
          <p:cNvSpPr>
            <a:spLocks noEditPoints="1"/>
          </p:cNvSpPr>
          <p:nvPr/>
        </p:nvSpPr>
        <p:spPr bwMode="auto">
          <a:xfrm>
            <a:off x="7664355" y="2705064"/>
            <a:ext cx="565164" cy="461071"/>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C75050">
              <a:alpha val="90000"/>
            </a:srgbClr>
          </a:solidFill>
          <a:ln>
            <a:noFill/>
          </a:ln>
        </p:spPr>
        <p:txBody>
          <a:bodyPr vert="horz" wrap="square" lIns="68579" tIns="34289" rIns="68579" bIns="34289" numCol="1" anchor="t" anchorCtr="0" compatLnSpc="1">
            <a:prstTxWarp prst="textNoShape">
              <a:avLst/>
            </a:prstTxWarp>
          </a:bodyPr>
          <a:lstStyle/>
          <a:p>
            <a:pPr defTabSz="685783"/>
            <a:endParaRPr lang="zh-CN" altLang="en-US" sz="1400">
              <a:solidFill>
                <a:srgbClr val="262626"/>
              </a:solidFill>
              <a:latin typeface="华康少女文字W5(P)" panose="040F0500000000000000" pitchFamily="82" charset="-122"/>
              <a:ea typeface="华康少女文字W5(P)" panose="040F0500000000000000" pitchFamily="82" charset="-122"/>
              <a:cs typeface="+mn-ea"/>
              <a:sym typeface="+mn-lt"/>
            </a:endParaRPr>
          </a:p>
        </p:txBody>
      </p:sp>
      <p:cxnSp>
        <p:nvCxnSpPr>
          <p:cNvPr id="23" name="直接连接符 22"/>
          <p:cNvCxnSpPr>
            <a:stCxn id="18" idx="6"/>
          </p:cNvCxnSpPr>
          <p:nvPr/>
        </p:nvCxnSpPr>
        <p:spPr>
          <a:xfrm>
            <a:off x="5484703" y="4666510"/>
            <a:ext cx="3007273" cy="2219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6806" y="3974291"/>
            <a:ext cx="1752875" cy="1624676"/>
          </a:xfrm>
          <a:prstGeom prst="ellipse">
            <a:avLst/>
          </a:prstGeom>
          <a:ln w="19050">
            <a:solidFill>
              <a:sysClr val="window" lastClr="FFFFFF">
                <a:alpha val="50000"/>
              </a:sysClr>
            </a:solidFill>
          </a:ln>
        </p:spPr>
      </p:pic>
      <p:grpSp>
        <p:nvGrpSpPr>
          <p:cNvPr id="38" name="组合 37"/>
          <p:cNvGrpSpPr/>
          <p:nvPr/>
        </p:nvGrpSpPr>
        <p:grpSpPr>
          <a:xfrm>
            <a:off x="1619248" y="2739913"/>
            <a:ext cx="2090059" cy="1926597"/>
            <a:chOff x="1619248" y="2739913"/>
            <a:chExt cx="2090059" cy="1926597"/>
          </a:xfrm>
        </p:grpSpPr>
        <p:sp>
          <p:nvSpPr>
            <p:cNvPr id="9" name="弧形 8"/>
            <p:cNvSpPr/>
            <p:nvPr/>
          </p:nvSpPr>
          <p:spPr>
            <a:xfrm rot="10800000">
              <a:off x="1619249" y="2739913"/>
              <a:ext cx="2090058" cy="1926597"/>
            </a:xfrm>
            <a:prstGeom prst="arc">
              <a:avLst>
                <a:gd name="adj1" fmla="val 16200000"/>
                <a:gd name="adj2" fmla="val 2"/>
              </a:avLst>
            </a:prstGeom>
            <a:ln w="635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cxnSp>
          <p:nvCxnSpPr>
            <p:cNvPr id="25" name="直接连接符 24"/>
            <p:cNvCxnSpPr>
              <a:stCxn id="12" idx="4"/>
              <a:endCxn id="9" idx="2"/>
            </p:cNvCxnSpPr>
            <p:nvPr/>
          </p:nvCxnSpPr>
          <p:spPr>
            <a:xfrm>
              <a:off x="1619248" y="3602463"/>
              <a:ext cx="1" cy="10074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2386750" y="2935600"/>
            <a:ext cx="2765611" cy="355867"/>
          </a:xfrm>
          <a:prstGeom prst="rect">
            <a:avLst/>
          </a:prstGeom>
          <a:noFill/>
        </p:spPr>
        <p:txBody>
          <a:bodyPr wrap="square" rtlCol="0">
            <a:spAutoFit/>
          </a:bodyPr>
          <a:lstStyle/>
          <a:p>
            <a:pPr>
              <a:lnSpc>
                <a:spcPts val="2300"/>
              </a:lnSpc>
            </a:pPr>
            <a:r>
              <a:rPr lang="en-US" altLang="zh-CN" sz="1400" dirty="0"/>
              <a:t>2019</a:t>
            </a:r>
            <a:r>
              <a:rPr lang="zh-CN" altLang="en-US" sz="1400" dirty="0"/>
              <a:t>年</a:t>
            </a:r>
            <a:r>
              <a:rPr lang="en-US" altLang="zh-CN" sz="1400" dirty="0"/>
              <a:t>3</a:t>
            </a:r>
            <a:r>
              <a:rPr lang="zh-CN" altLang="en-US" sz="1400" dirty="0"/>
              <a:t>月</a:t>
            </a:r>
            <a:r>
              <a:rPr lang="en-US" altLang="zh-CN" sz="1400" dirty="0"/>
              <a:t>3</a:t>
            </a:r>
            <a:r>
              <a:rPr lang="zh-CN" altLang="en-US" sz="1400" dirty="0"/>
              <a:t>日</a:t>
            </a:r>
            <a:endParaRPr lang="en-US" altLang="zh-CN" sz="1400" dirty="0"/>
          </a:p>
        </p:txBody>
      </p:sp>
      <p:sp>
        <p:nvSpPr>
          <p:cNvPr id="28" name="文本框 27"/>
          <p:cNvSpPr txBox="1"/>
          <p:nvPr/>
        </p:nvSpPr>
        <p:spPr>
          <a:xfrm>
            <a:off x="9245264" y="3287025"/>
            <a:ext cx="2648645" cy="355867"/>
          </a:xfrm>
          <a:prstGeom prst="rect">
            <a:avLst/>
          </a:prstGeom>
          <a:noFill/>
        </p:spPr>
        <p:txBody>
          <a:bodyPr wrap="square" rtlCol="0">
            <a:spAutoFit/>
          </a:bodyPr>
          <a:lstStyle/>
          <a:p>
            <a:pPr>
              <a:lnSpc>
                <a:spcPts val="2300"/>
              </a:lnSpc>
            </a:pPr>
            <a:r>
              <a:rPr lang="en-US" altLang="zh-CN" sz="1400" dirty="0"/>
              <a:t>2019</a:t>
            </a:r>
            <a:r>
              <a:rPr lang="zh-CN" altLang="en-US" sz="1400" dirty="0"/>
              <a:t>年</a:t>
            </a:r>
            <a:r>
              <a:rPr lang="en-US" altLang="zh-CN" sz="1400" dirty="0"/>
              <a:t>3</a:t>
            </a:r>
            <a:r>
              <a:rPr lang="zh-CN" altLang="en-US" sz="1400" dirty="0"/>
              <a:t>月</a:t>
            </a:r>
            <a:r>
              <a:rPr lang="en-US" altLang="zh-CN" sz="1400" dirty="0"/>
              <a:t>31</a:t>
            </a:r>
            <a:r>
              <a:rPr lang="zh-CN" altLang="en-US" sz="1400" dirty="0"/>
              <a:t>日</a:t>
            </a:r>
            <a:endParaRPr lang="en-US" altLang="zh-CN" sz="1400" dirty="0"/>
          </a:p>
        </p:txBody>
      </p:sp>
      <p:sp>
        <p:nvSpPr>
          <p:cNvPr id="39" name="Rectangle 52"/>
          <p:cNvSpPr>
            <a:spLocks noChangeArrowheads="1"/>
          </p:cNvSpPr>
          <p:nvPr/>
        </p:nvSpPr>
        <p:spPr bwMode="auto">
          <a:xfrm>
            <a:off x="430803" y="5171353"/>
            <a:ext cx="2118784" cy="355867"/>
          </a:xfrm>
          <a:prstGeom prst="rect">
            <a:avLst/>
          </a:prstGeom>
          <a:noFill/>
          <a:extLst/>
        </p:spPr>
        <p:txBody>
          <a:bodyPr wrap="square" rtlCol="0">
            <a:spAutoFit/>
          </a:bodyPr>
          <a:lstStyle/>
          <a:p>
            <a:pPr algn="ctr">
              <a:lnSpc>
                <a:spcPts val="2300"/>
              </a:lnSpc>
            </a:pPr>
            <a:r>
              <a:rPr lang="en-US" altLang="zh-CN" sz="1400" dirty="0"/>
              <a:t>2019</a:t>
            </a:r>
            <a:r>
              <a:rPr lang="zh-CN" altLang="en-US" sz="1400" dirty="0"/>
              <a:t>年</a:t>
            </a:r>
            <a:r>
              <a:rPr lang="en-US" altLang="zh-CN" sz="1400" dirty="0"/>
              <a:t>3</a:t>
            </a:r>
            <a:r>
              <a:rPr lang="zh-CN" altLang="en-US" sz="1400" dirty="0"/>
              <a:t>月</a:t>
            </a:r>
            <a:r>
              <a:rPr lang="en-US" altLang="zh-CN" sz="1400" dirty="0"/>
              <a:t>17</a:t>
            </a:r>
            <a:r>
              <a:rPr lang="zh-CN" altLang="en-US" sz="1400" dirty="0"/>
              <a:t>日</a:t>
            </a:r>
            <a:endParaRPr lang="en-US" altLang="zh-CN" sz="1400" dirty="0"/>
          </a:p>
        </p:txBody>
      </p:sp>
      <p:sp>
        <p:nvSpPr>
          <p:cNvPr id="40" name="矩形 39"/>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sp>
        <p:nvSpPr>
          <p:cNvPr id="42" name="文本框 41"/>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项目里程碑</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F1816C0C-F4F4-4F52-959A-7904AF0AA549}"/>
              </a:ext>
            </a:extLst>
          </p:cNvPr>
          <p:cNvSpPr/>
          <p:nvPr/>
        </p:nvSpPr>
        <p:spPr>
          <a:xfrm>
            <a:off x="343788" y="4763246"/>
            <a:ext cx="2480166" cy="400110"/>
          </a:xfrm>
          <a:prstGeom prst="rect">
            <a:avLst/>
          </a:prstGeom>
        </p:spPr>
        <p:txBody>
          <a:bodyPr wrap="none">
            <a:spAutoFit/>
          </a:bodyPr>
          <a:lstStyle/>
          <a:p>
            <a:r>
              <a:rPr lang="zh-CN" altLang="zh-CN" sz="2000" dirty="0"/>
              <a:t>提交项目计划，</a:t>
            </a:r>
            <a:r>
              <a:rPr lang="en-US" altLang="zh-CN" sz="2000" dirty="0"/>
              <a:t>PPT</a:t>
            </a:r>
            <a:endParaRPr lang="zh-CN" altLang="en-US" sz="2000" dirty="0"/>
          </a:p>
        </p:txBody>
      </p:sp>
      <p:sp>
        <p:nvSpPr>
          <p:cNvPr id="37" name="Rectangle 52">
            <a:extLst>
              <a:ext uri="{FF2B5EF4-FFF2-40B4-BE49-F238E27FC236}">
                <a16:creationId xmlns:a16="http://schemas.microsoft.com/office/drawing/2014/main" id="{8FF5593C-4E16-4079-9C73-1E6B9E9EC35A}"/>
              </a:ext>
            </a:extLst>
          </p:cNvPr>
          <p:cNvSpPr>
            <a:spLocks noChangeArrowheads="1"/>
          </p:cNvSpPr>
          <p:nvPr/>
        </p:nvSpPr>
        <p:spPr bwMode="auto">
          <a:xfrm>
            <a:off x="3930125" y="5940578"/>
            <a:ext cx="2118784" cy="355867"/>
          </a:xfrm>
          <a:prstGeom prst="rect">
            <a:avLst/>
          </a:prstGeom>
          <a:noFill/>
          <a:extLst/>
        </p:spPr>
        <p:txBody>
          <a:bodyPr wrap="square" rtlCol="0">
            <a:spAutoFit/>
          </a:bodyPr>
          <a:lstStyle/>
          <a:p>
            <a:pPr algn="ctr">
              <a:lnSpc>
                <a:spcPts val="2300"/>
              </a:lnSpc>
            </a:pPr>
            <a:r>
              <a:rPr lang="en-US" altLang="zh-CN" sz="1400" dirty="0"/>
              <a:t>2019</a:t>
            </a:r>
            <a:r>
              <a:rPr lang="zh-CN" altLang="en-US" sz="1400" dirty="0"/>
              <a:t>年</a:t>
            </a:r>
            <a:r>
              <a:rPr lang="en-US" altLang="zh-CN" sz="1400" dirty="0"/>
              <a:t>3</a:t>
            </a:r>
            <a:r>
              <a:rPr lang="zh-CN" altLang="en-US" sz="1400" dirty="0"/>
              <a:t>月</a:t>
            </a:r>
            <a:r>
              <a:rPr lang="en-US" altLang="zh-CN" sz="1400" dirty="0"/>
              <a:t>24</a:t>
            </a:r>
            <a:r>
              <a:rPr lang="zh-CN" altLang="en-US" sz="1400" dirty="0"/>
              <a:t>日</a:t>
            </a:r>
            <a:endParaRPr lang="en-US" altLang="zh-CN" sz="1400" dirty="0"/>
          </a:p>
        </p:txBody>
      </p:sp>
    </p:spTree>
    <p:extLst>
      <p:ext uri="{BB962C8B-B14F-4D97-AF65-F5344CB8AC3E}">
        <p14:creationId xmlns:p14="http://schemas.microsoft.com/office/powerpoint/2010/main" val="193777708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down)">
                                      <p:cBhvr>
                                        <p:cTn id="19" dur="500"/>
                                        <p:tgtEl>
                                          <p:spTgt spid="27"/>
                                        </p:tgtEl>
                                      </p:cBhvr>
                                    </p:animEffect>
                                  </p:childTnLst>
                                </p:cTn>
                              </p:par>
                              <p:par>
                                <p:cTn id="20" presetID="22" presetClass="entr" presetSubtype="4"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par>
                                <p:cTn id="32" presetID="22" presetClass="entr" presetSubtype="4"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par>
                                <p:cTn id="35" presetID="22" presetClass="entr" presetSubtype="4"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down)">
                                      <p:cBhvr>
                                        <p:cTn id="40" dur="500"/>
                                        <p:tgtEl>
                                          <p:spTgt spid="2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par>
                                <p:cTn id="47" presetID="22" presetClass="entr" presetSubtype="4"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down)">
                                      <p:cBhvr>
                                        <p:cTn id="52" dur="500"/>
                                        <p:tgtEl>
                                          <p:spTgt spid="39"/>
                                        </p:tgtEl>
                                      </p:cBhvr>
                                    </p:animEffect>
                                  </p:childTnLst>
                                </p:cTn>
                              </p:par>
                            </p:childTnLst>
                          </p:cTn>
                        </p:par>
                        <p:par>
                          <p:cTn id="53" fill="hold">
                            <p:stCondLst>
                              <p:cond delay="500"/>
                            </p:stCondLst>
                            <p:childTnLst>
                              <p:par>
                                <p:cTn id="54" presetID="49" presetClass="entr" presetSubtype="0" decel="100000" fill="hold"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 calcmode="lin" valueType="num">
                                      <p:cBhvr>
                                        <p:cTn id="58" dur="500" fill="hold"/>
                                        <p:tgtEl>
                                          <p:spTgt spid="43"/>
                                        </p:tgtEl>
                                        <p:attrNameLst>
                                          <p:attrName>style.rotation</p:attrName>
                                        </p:attrNameLst>
                                      </p:cBhvr>
                                      <p:tavLst>
                                        <p:tav tm="0">
                                          <p:val>
                                            <p:fltVal val="360"/>
                                          </p:val>
                                        </p:tav>
                                        <p:tav tm="100000">
                                          <p:val>
                                            <p:fltVal val="0"/>
                                          </p:val>
                                        </p:tav>
                                      </p:tavLst>
                                    </p:anim>
                                    <p:animEffect transition="in" filter="fade">
                                      <p:cBhvr>
                                        <p:cTn id="59" dur="500"/>
                                        <p:tgtEl>
                                          <p:spTgt spid="4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down)">
                                      <p:cBhvr>
                                        <p:cTn id="62" dur="500"/>
                                        <p:tgtEl>
                                          <p:spTgt spid="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down)">
                                      <p:cBhvr>
                                        <p:cTn id="6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20" grpId="0"/>
      <p:bldP spid="21" grpId="0"/>
      <p:bldP spid="22" grpId="0" animBg="1"/>
      <p:bldP spid="27" grpId="0"/>
      <p:bldP spid="28" grpId="0"/>
      <p:bldP spid="39" grpId="0"/>
      <p:bldP spid="2" grpId="0"/>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681533" y="0"/>
            <a:ext cx="1926597" cy="3342268"/>
            <a:chOff x="8681533" y="-438149"/>
            <a:chExt cx="1926597" cy="3780417"/>
          </a:xfrm>
        </p:grpSpPr>
        <p:cxnSp>
          <p:nvCxnSpPr>
            <p:cNvPr id="37" name="直接连接符 36"/>
            <p:cNvCxnSpPr/>
            <p:nvPr/>
          </p:nvCxnSpPr>
          <p:spPr>
            <a:xfrm>
              <a:off x="10608129" y="-438149"/>
              <a:ext cx="0" cy="2761654"/>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sp>
          <p:nvSpPr>
            <p:cNvPr id="38" name="弧形 37"/>
            <p:cNvSpPr/>
            <p:nvPr/>
          </p:nvSpPr>
          <p:spPr>
            <a:xfrm rot="5400000">
              <a:off x="8599803" y="1333940"/>
              <a:ext cx="2090058" cy="1926597"/>
            </a:xfrm>
            <a:prstGeom prst="arc">
              <a:avLst/>
            </a:prstGeom>
            <a:ln w="635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grpSp>
      <p:cxnSp>
        <p:nvCxnSpPr>
          <p:cNvPr id="39" name="直接连接符 38"/>
          <p:cNvCxnSpPr>
            <a:cxnSpLocks/>
          </p:cNvCxnSpPr>
          <p:nvPr/>
        </p:nvCxnSpPr>
        <p:spPr>
          <a:xfrm flipH="1">
            <a:off x="9311838" y="3342268"/>
            <a:ext cx="384617" cy="5325"/>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cxnSpLocks/>
            <a:stCxn id="52" idx="2"/>
          </p:cNvCxnSpPr>
          <p:nvPr/>
        </p:nvCxnSpPr>
        <p:spPr>
          <a:xfrm flipH="1">
            <a:off x="2526297" y="3328293"/>
            <a:ext cx="2019586" cy="7387"/>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479760" y="3335680"/>
            <a:ext cx="2091566" cy="1926597"/>
            <a:chOff x="1479760" y="3335680"/>
            <a:chExt cx="2091566" cy="1926597"/>
          </a:xfrm>
        </p:grpSpPr>
        <p:sp>
          <p:nvSpPr>
            <p:cNvPr id="43" name="弧形 42"/>
            <p:cNvSpPr/>
            <p:nvPr/>
          </p:nvSpPr>
          <p:spPr>
            <a:xfrm rot="10800000" flipV="1">
              <a:off x="1481268" y="3335680"/>
              <a:ext cx="2090058" cy="1926597"/>
            </a:xfrm>
            <a:prstGeom prst="arc">
              <a:avLst/>
            </a:prstGeom>
            <a:ln w="635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华康少女文字W5(P)" panose="040F0500000000000000" pitchFamily="82" charset="-122"/>
                <a:ea typeface="华康少女文字W5(P)" panose="040F0500000000000000" pitchFamily="82" charset="-122"/>
                <a:cs typeface="+mn-ea"/>
                <a:sym typeface="+mn-lt"/>
              </a:endParaRPr>
            </a:p>
          </p:txBody>
        </p:sp>
        <p:cxnSp>
          <p:nvCxnSpPr>
            <p:cNvPr id="44" name="直接连接符 43"/>
            <p:cNvCxnSpPr>
              <a:cxnSpLocks/>
              <a:stCxn id="60" idx="0"/>
            </p:cNvCxnSpPr>
            <p:nvPr/>
          </p:nvCxnSpPr>
          <p:spPr>
            <a:xfrm flipV="1">
              <a:off x="1479760" y="4298980"/>
              <a:ext cx="0" cy="840124"/>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47" name="AutoShape 2"/>
          <p:cNvSpPr>
            <a:spLocks/>
          </p:cNvSpPr>
          <p:nvPr/>
        </p:nvSpPr>
        <p:spPr bwMode="auto">
          <a:xfrm>
            <a:off x="8024933" y="3877685"/>
            <a:ext cx="3645437" cy="3872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extLst/>
        </p:spPr>
        <p:txBody>
          <a:bodyPr wrap="square">
            <a:spAutoFit/>
          </a:bodyPr>
          <a:lstStyle/>
          <a:p>
            <a:pPr>
              <a:lnSpc>
                <a:spcPts val="2300"/>
              </a:lnSpc>
            </a:pPr>
            <a:r>
              <a:rPr lang="zh-CN" altLang="en-US" sz="2000" dirty="0"/>
              <a:t>提交项目详细设计报告，</a:t>
            </a:r>
            <a:r>
              <a:rPr lang="en-US" altLang="zh-CN" sz="2000" dirty="0"/>
              <a:t>PPT</a:t>
            </a:r>
          </a:p>
        </p:txBody>
      </p:sp>
      <p:sp>
        <p:nvSpPr>
          <p:cNvPr id="48" name="文本框 47"/>
          <p:cNvSpPr txBox="1"/>
          <p:nvPr/>
        </p:nvSpPr>
        <p:spPr>
          <a:xfrm>
            <a:off x="8960881" y="4277455"/>
            <a:ext cx="2730406" cy="355867"/>
          </a:xfrm>
          <a:prstGeom prst="rect">
            <a:avLst/>
          </a:prstGeom>
          <a:noFill/>
        </p:spPr>
        <p:txBody>
          <a:bodyPr wrap="square" rtlCol="0">
            <a:spAutoFit/>
          </a:bodyPr>
          <a:lstStyle/>
          <a:p>
            <a:pPr>
              <a:lnSpc>
                <a:spcPts val="2300"/>
              </a:lnSpc>
            </a:pPr>
            <a:r>
              <a:rPr lang="en-US" altLang="zh-CN" sz="1400" dirty="0"/>
              <a:t>2019</a:t>
            </a:r>
            <a:r>
              <a:rPr lang="zh-CN" altLang="en-US" sz="1400" dirty="0"/>
              <a:t>年</a:t>
            </a:r>
            <a:r>
              <a:rPr lang="en-US" altLang="zh-CN" sz="1400" dirty="0"/>
              <a:t>5</a:t>
            </a:r>
            <a:r>
              <a:rPr lang="zh-CN" altLang="en-US" sz="1400" dirty="0"/>
              <a:t>月</a:t>
            </a:r>
            <a:r>
              <a:rPr lang="en-US" altLang="zh-CN" sz="1400" dirty="0"/>
              <a:t>5</a:t>
            </a:r>
            <a:r>
              <a:rPr lang="zh-CN" altLang="en-US" sz="1400" dirty="0"/>
              <a:t>日</a:t>
            </a:r>
            <a:endParaRPr lang="en-US" altLang="zh-CN" sz="1400" dirty="0"/>
          </a:p>
        </p:txBody>
      </p:sp>
      <p:cxnSp>
        <p:nvCxnSpPr>
          <p:cNvPr id="49" name="直接连接符 48"/>
          <p:cNvCxnSpPr>
            <a:cxnSpLocks/>
            <a:stCxn id="52" idx="6"/>
          </p:cNvCxnSpPr>
          <p:nvPr/>
        </p:nvCxnSpPr>
        <p:spPr>
          <a:xfrm>
            <a:off x="6298758" y="3328293"/>
            <a:ext cx="1972758" cy="13975"/>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50" name="AutoShape 2"/>
          <p:cNvSpPr>
            <a:spLocks/>
          </p:cNvSpPr>
          <p:nvPr/>
        </p:nvSpPr>
        <p:spPr bwMode="auto">
          <a:xfrm>
            <a:off x="6924603" y="734049"/>
            <a:ext cx="3513860" cy="4001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extLst/>
        </p:spPr>
        <p:txBody>
          <a:bodyPr wrap="square">
            <a:spAutoFit/>
          </a:bodyPr>
          <a:lstStyle/>
          <a:p>
            <a:pPr>
              <a:lnSpc>
                <a:spcPts val="2300"/>
              </a:lnSpc>
            </a:pPr>
            <a:r>
              <a:rPr lang="zh-CN" altLang="en-US" sz="2000" dirty="0"/>
              <a:t>提交项目总体设计报告，</a:t>
            </a:r>
            <a:r>
              <a:rPr lang="en-US" altLang="zh-CN" sz="2000" dirty="0"/>
              <a:t>PPT</a:t>
            </a:r>
          </a:p>
        </p:txBody>
      </p:sp>
      <p:pic>
        <p:nvPicPr>
          <p:cNvPr id="52"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6270" y="2482242"/>
            <a:ext cx="1692101" cy="1692101"/>
          </a:xfrm>
          <a:prstGeom prst="ellipse">
            <a:avLst/>
          </a:prstGeom>
          <a:ln w="19050">
            <a:solidFill>
              <a:sysClr val="window" lastClr="FFFFFF">
                <a:alpha val="50000"/>
              </a:sysClr>
            </a:solidFill>
          </a:ln>
        </p:spPr>
      </p:pic>
      <p:sp>
        <p:nvSpPr>
          <p:cNvPr id="53" name="文本框 52"/>
          <p:cNvSpPr txBox="1"/>
          <p:nvPr/>
        </p:nvSpPr>
        <p:spPr>
          <a:xfrm>
            <a:off x="7636559" y="1134159"/>
            <a:ext cx="2648645" cy="355867"/>
          </a:xfrm>
          <a:prstGeom prst="rect">
            <a:avLst/>
          </a:prstGeom>
          <a:noFill/>
        </p:spPr>
        <p:txBody>
          <a:bodyPr wrap="square" rtlCol="0">
            <a:spAutoFit/>
          </a:bodyPr>
          <a:lstStyle/>
          <a:p>
            <a:pPr>
              <a:lnSpc>
                <a:spcPts val="2300"/>
              </a:lnSpc>
            </a:pPr>
            <a:r>
              <a:rPr lang="en-US" altLang="zh-CN" sz="1400" dirty="0"/>
              <a:t>2019</a:t>
            </a:r>
            <a:r>
              <a:rPr lang="zh-CN" altLang="en-US" sz="1400" dirty="0"/>
              <a:t>年</a:t>
            </a:r>
            <a:r>
              <a:rPr lang="en-US" altLang="zh-CN" sz="1400" dirty="0"/>
              <a:t>4</a:t>
            </a:r>
            <a:r>
              <a:rPr lang="zh-CN" altLang="en-US" sz="1400" dirty="0"/>
              <a:t>月</a:t>
            </a:r>
            <a:r>
              <a:rPr lang="en-US" altLang="zh-CN" sz="1400" dirty="0"/>
              <a:t>14</a:t>
            </a:r>
            <a:r>
              <a:rPr lang="zh-CN" altLang="en-US" sz="1400" dirty="0"/>
              <a:t>日</a:t>
            </a:r>
            <a:endParaRPr lang="en-US" altLang="zh-CN" sz="1400" dirty="0"/>
          </a:p>
        </p:txBody>
      </p:sp>
      <p:sp>
        <p:nvSpPr>
          <p:cNvPr id="65" name="AutoShape 2"/>
          <p:cNvSpPr>
            <a:spLocks/>
          </p:cNvSpPr>
          <p:nvPr/>
        </p:nvSpPr>
        <p:spPr bwMode="auto">
          <a:xfrm>
            <a:off x="2036396" y="5465589"/>
            <a:ext cx="3452502" cy="4001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extLst/>
        </p:spPr>
        <p:txBody>
          <a:bodyPr wrap="square">
            <a:spAutoFit/>
          </a:bodyPr>
          <a:lstStyle/>
          <a:p>
            <a:pPr>
              <a:lnSpc>
                <a:spcPts val="2300"/>
              </a:lnSpc>
            </a:pPr>
            <a:r>
              <a:rPr lang="zh-CN" altLang="en-US" sz="2000" dirty="0"/>
              <a:t>课程评审</a:t>
            </a:r>
            <a:endParaRPr lang="en-US" altLang="zh-CN" sz="2000" dirty="0"/>
          </a:p>
        </p:txBody>
      </p:sp>
      <p:sp>
        <p:nvSpPr>
          <p:cNvPr id="66" name="文本框 65"/>
          <p:cNvSpPr txBox="1"/>
          <p:nvPr/>
        </p:nvSpPr>
        <p:spPr>
          <a:xfrm>
            <a:off x="2022623" y="5835390"/>
            <a:ext cx="3222698" cy="355867"/>
          </a:xfrm>
          <a:prstGeom prst="rect">
            <a:avLst/>
          </a:prstGeom>
          <a:noFill/>
        </p:spPr>
        <p:txBody>
          <a:bodyPr wrap="square" rtlCol="0">
            <a:spAutoFit/>
          </a:bodyPr>
          <a:lstStyle/>
          <a:p>
            <a:pPr>
              <a:lnSpc>
                <a:spcPts val="2300"/>
              </a:lnSpc>
            </a:pPr>
            <a:r>
              <a:rPr lang="en-US" altLang="zh-CN" sz="1400" dirty="0"/>
              <a:t>2019</a:t>
            </a:r>
            <a:r>
              <a:rPr lang="zh-CN" altLang="en-US" sz="1400" dirty="0"/>
              <a:t>年</a:t>
            </a:r>
            <a:r>
              <a:rPr lang="en-US" altLang="zh-CN" sz="1400" dirty="0"/>
              <a:t>6</a:t>
            </a:r>
            <a:r>
              <a:rPr lang="zh-CN" altLang="en-US" sz="1400" dirty="0"/>
              <a:t>月</a:t>
            </a:r>
            <a:r>
              <a:rPr lang="en-US" altLang="zh-CN" sz="1400" dirty="0"/>
              <a:t>18</a:t>
            </a:r>
            <a:r>
              <a:rPr lang="zh-CN" altLang="en-US" sz="1400" dirty="0"/>
              <a:t>日</a:t>
            </a:r>
            <a:endParaRPr lang="en-US" altLang="zh-CN" sz="1400" dirty="0"/>
          </a:p>
        </p:txBody>
      </p:sp>
      <p:cxnSp>
        <p:nvCxnSpPr>
          <p:cNvPr id="67" name="直接连接符 66"/>
          <p:cNvCxnSpPr>
            <a:cxnSpLocks/>
          </p:cNvCxnSpPr>
          <p:nvPr/>
        </p:nvCxnSpPr>
        <p:spPr>
          <a:xfrm flipV="1">
            <a:off x="1475832" y="5788817"/>
            <a:ext cx="0" cy="1178040"/>
          </a:xfrm>
          <a:prstGeom prst="line">
            <a:avLst/>
          </a:prstGeom>
          <a:ln w="6350">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262341" y="2810931"/>
            <a:ext cx="1049497" cy="1049497"/>
            <a:chOff x="8262341" y="2810931"/>
            <a:chExt cx="1049497" cy="1049497"/>
          </a:xfrm>
        </p:grpSpPr>
        <p:sp>
          <p:nvSpPr>
            <p:cNvPr id="45" name="椭圆 44"/>
            <p:cNvSpPr/>
            <p:nvPr/>
          </p:nvSpPr>
          <p:spPr>
            <a:xfrm>
              <a:off x="8262341" y="2810931"/>
              <a:ext cx="1049497" cy="1049497"/>
            </a:xfrm>
            <a:prstGeom prst="ellipse">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康少女文字W5(P)" panose="040F0500000000000000" pitchFamily="82" charset="-122"/>
                <a:ea typeface="华康少女文字W5(P)" panose="040F0500000000000000" pitchFamily="82" charset="-122"/>
                <a:cs typeface="+mn-ea"/>
                <a:sym typeface="+mn-lt"/>
              </a:endParaRPr>
            </a:p>
          </p:txBody>
        </p:sp>
        <p:sp>
          <p:nvSpPr>
            <p:cNvPr id="27" name="MH_Other_14"/>
            <p:cNvSpPr>
              <a:spLocks noEditPoints="1" noChangeArrowheads="1"/>
            </p:cNvSpPr>
            <p:nvPr>
              <p:custDataLst>
                <p:tags r:id="rId1"/>
              </p:custDataLst>
            </p:nvPr>
          </p:nvSpPr>
          <p:spPr bwMode="auto">
            <a:xfrm>
              <a:off x="8538088" y="3082293"/>
              <a:ext cx="531155" cy="525275"/>
            </a:xfrm>
            <a:custGeom>
              <a:avLst/>
              <a:gdLst>
                <a:gd name="T0" fmla="*/ 271436 w 95"/>
                <a:gd name="T1" fmla="*/ 189679 h 93"/>
                <a:gd name="T2" fmla="*/ 314468 w 95"/>
                <a:gd name="T3" fmla="*/ 169713 h 93"/>
                <a:gd name="T4" fmla="*/ 314468 w 95"/>
                <a:gd name="T5" fmla="*/ 136436 h 93"/>
                <a:gd name="T6" fmla="*/ 271436 w 95"/>
                <a:gd name="T7" fmla="*/ 119798 h 93"/>
                <a:gd name="T8" fmla="*/ 264815 w 95"/>
                <a:gd name="T9" fmla="*/ 99831 h 93"/>
                <a:gd name="T10" fmla="*/ 281366 w 95"/>
                <a:gd name="T11" fmla="*/ 56571 h 93"/>
                <a:gd name="T12" fmla="*/ 254885 w 95"/>
                <a:gd name="T13" fmla="*/ 33277 h 93"/>
                <a:gd name="T14" fmla="*/ 211852 w 95"/>
                <a:gd name="T15" fmla="*/ 49916 h 93"/>
                <a:gd name="T16" fmla="*/ 195301 w 95"/>
                <a:gd name="T17" fmla="*/ 43260 h 93"/>
                <a:gd name="T18" fmla="*/ 175440 w 95"/>
                <a:gd name="T19" fmla="*/ 0 h 93"/>
                <a:gd name="T20" fmla="*/ 139028 w 95"/>
                <a:gd name="T21" fmla="*/ 0 h 93"/>
                <a:gd name="T22" fmla="*/ 122477 w 95"/>
                <a:gd name="T23" fmla="*/ 43260 h 93"/>
                <a:gd name="T24" fmla="*/ 102616 w 95"/>
                <a:gd name="T25" fmla="*/ 49916 h 93"/>
                <a:gd name="T26" fmla="*/ 59583 w 95"/>
                <a:gd name="T27" fmla="*/ 33277 h 93"/>
                <a:gd name="T28" fmla="*/ 33102 w 95"/>
                <a:gd name="T29" fmla="*/ 56571 h 93"/>
                <a:gd name="T30" fmla="*/ 52963 w 95"/>
                <a:gd name="T31" fmla="*/ 99831 h 93"/>
                <a:gd name="T32" fmla="*/ 43032 w 95"/>
                <a:gd name="T33" fmla="*/ 119798 h 93"/>
                <a:gd name="T34" fmla="*/ 0 w 95"/>
                <a:gd name="T35" fmla="*/ 136436 h 93"/>
                <a:gd name="T36" fmla="*/ 0 w 95"/>
                <a:gd name="T37" fmla="*/ 173041 h 93"/>
                <a:gd name="T38" fmla="*/ 43032 w 95"/>
                <a:gd name="T39" fmla="*/ 189679 h 93"/>
                <a:gd name="T40" fmla="*/ 52963 w 95"/>
                <a:gd name="T41" fmla="*/ 209646 h 93"/>
                <a:gd name="T42" fmla="*/ 36412 w 95"/>
                <a:gd name="T43" fmla="*/ 252906 h 93"/>
                <a:gd name="T44" fmla="*/ 59583 w 95"/>
                <a:gd name="T45" fmla="*/ 276200 h 93"/>
                <a:gd name="T46" fmla="*/ 102616 w 95"/>
                <a:gd name="T47" fmla="*/ 259561 h 93"/>
                <a:gd name="T48" fmla="*/ 122477 w 95"/>
                <a:gd name="T49" fmla="*/ 266217 h 93"/>
                <a:gd name="T50" fmla="*/ 142338 w 95"/>
                <a:gd name="T51" fmla="*/ 309477 h 93"/>
                <a:gd name="T52" fmla="*/ 175440 w 95"/>
                <a:gd name="T53" fmla="*/ 309477 h 93"/>
                <a:gd name="T54" fmla="*/ 195301 w 95"/>
                <a:gd name="T55" fmla="*/ 266217 h 93"/>
                <a:gd name="T56" fmla="*/ 211852 w 95"/>
                <a:gd name="T57" fmla="*/ 259561 h 93"/>
                <a:gd name="T58" fmla="*/ 258195 w 95"/>
                <a:gd name="T59" fmla="*/ 276200 h 93"/>
                <a:gd name="T60" fmla="*/ 281366 w 95"/>
                <a:gd name="T61" fmla="*/ 249578 h 93"/>
                <a:gd name="T62" fmla="*/ 264815 w 95"/>
                <a:gd name="T63" fmla="*/ 209646 h 93"/>
                <a:gd name="T64" fmla="*/ 271436 w 95"/>
                <a:gd name="T65" fmla="*/ 189679 h 93"/>
                <a:gd name="T66" fmla="*/ 158889 w 95"/>
                <a:gd name="T67" fmla="*/ 202990 h 93"/>
                <a:gd name="T68" fmla="*/ 109236 w 95"/>
                <a:gd name="T69" fmla="*/ 153075 h 93"/>
                <a:gd name="T70" fmla="*/ 158889 w 95"/>
                <a:gd name="T71" fmla="*/ 106487 h 93"/>
                <a:gd name="T72" fmla="*/ 208542 w 95"/>
                <a:gd name="T73" fmla="*/ 153075 h 93"/>
                <a:gd name="T74" fmla="*/ 158889 w 95"/>
                <a:gd name="T75" fmla="*/ 20299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5"/>
                <a:gd name="T115" fmla="*/ 0 h 93"/>
                <a:gd name="T116" fmla="*/ 95 w 95"/>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solidFill>
              <a:srgbClr val="C75050"/>
            </a:solidFill>
            <a:ln w="9525" cmpd="sng">
              <a:noFill/>
              <a:bevel/>
              <a:headEnd/>
              <a:tailEnd/>
            </a:ln>
          </p:spPr>
          <p:txBody>
            <a:bodyPr>
              <a:normAutofit/>
            </a:bodyPr>
            <a:lstStyle/>
            <a:p>
              <a:pPr>
                <a:defRPr/>
              </a:pPr>
              <a:endParaRPr lang="zh-CN" altLang="en-US" sz="1600">
                <a:latin typeface="华康少女文字W5(P)" panose="040F0500000000000000" pitchFamily="82" charset="-122"/>
                <a:ea typeface="华康少女文字W5(P)" panose="040F0500000000000000" pitchFamily="82" charset="-122"/>
              </a:endParaRPr>
            </a:p>
          </p:txBody>
        </p:sp>
      </p:grpSp>
      <p:sp>
        <p:nvSpPr>
          <p:cNvPr id="28" name="KSO_Shape"/>
          <p:cNvSpPr>
            <a:spLocks noChangeAspect="1"/>
          </p:cNvSpPr>
          <p:nvPr/>
        </p:nvSpPr>
        <p:spPr bwMode="auto">
          <a:xfrm>
            <a:off x="11027323" y="822419"/>
            <a:ext cx="400050" cy="539750"/>
          </a:xfrm>
          <a:custGeom>
            <a:avLst/>
            <a:gdLst>
              <a:gd name="T0" fmla="*/ 1114659 w 1125538"/>
              <a:gd name="T1" fmla="*/ 1446451 h 1516063"/>
              <a:gd name="T2" fmla="*/ 1124632 w 1125538"/>
              <a:gd name="T3" fmla="*/ 1455581 h 1516063"/>
              <a:gd name="T4" fmla="*/ 1123952 w 1125538"/>
              <a:gd name="T5" fmla="*/ 1506706 h 1516063"/>
              <a:gd name="T6" fmla="*/ 1112619 w 1125538"/>
              <a:gd name="T7" fmla="*/ 1514922 h 1516063"/>
              <a:gd name="T8" fmla="*/ 14959 w 1125538"/>
              <a:gd name="T9" fmla="*/ 1515379 h 1516063"/>
              <a:gd name="T10" fmla="*/ 2720 w 1125538"/>
              <a:gd name="T11" fmla="*/ 1508075 h 1516063"/>
              <a:gd name="T12" fmla="*/ 453 w 1125538"/>
              <a:gd name="T13" fmla="*/ 1456950 h 1516063"/>
              <a:gd name="T14" fmla="*/ 9292 w 1125538"/>
              <a:gd name="T15" fmla="*/ 1447136 h 1516063"/>
              <a:gd name="T16" fmla="*/ 202628 w 1125538"/>
              <a:gd name="T17" fmla="*/ 1074964 h 1516063"/>
              <a:gd name="T18" fmla="*/ 218423 w 1125538"/>
              <a:gd name="T19" fmla="*/ 1080869 h 1516063"/>
              <a:gd name="T20" fmla="*/ 223838 w 1125538"/>
              <a:gd name="T21" fmla="*/ 1377473 h 1516063"/>
              <a:gd name="T22" fmla="*/ 216843 w 1125538"/>
              <a:gd name="T23" fmla="*/ 1389056 h 1516063"/>
              <a:gd name="T24" fmla="*/ 200146 w 1125538"/>
              <a:gd name="T25" fmla="*/ 1393825 h 1516063"/>
              <a:gd name="T26" fmla="*/ 8574 w 1125538"/>
              <a:gd name="T27" fmla="*/ 1390191 h 1516063"/>
              <a:gd name="T28" fmla="*/ 225 w 1125538"/>
              <a:gd name="T29" fmla="*/ 1379063 h 1516063"/>
              <a:gd name="T30" fmla="*/ 4287 w 1125538"/>
              <a:gd name="T31" fmla="*/ 1082005 h 1516063"/>
              <a:gd name="T32" fmla="*/ 18954 w 1125538"/>
              <a:gd name="T33" fmla="*/ 1075191 h 1516063"/>
              <a:gd name="T34" fmla="*/ 494553 w 1125538"/>
              <a:gd name="T35" fmla="*/ 906007 h 1516063"/>
              <a:gd name="T36" fmla="*/ 508443 w 1125538"/>
              <a:gd name="T37" fmla="*/ 918225 h 1516063"/>
              <a:gd name="T38" fmla="*/ 510720 w 1125538"/>
              <a:gd name="T39" fmla="*/ 1373688 h 1516063"/>
              <a:gd name="T40" fmla="*/ 500929 w 1125538"/>
              <a:gd name="T41" fmla="*/ 1389526 h 1516063"/>
              <a:gd name="T42" fmla="*/ 307154 w 1125538"/>
              <a:gd name="T43" fmla="*/ 1393599 h 1516063"/>
              <a:gd name="T44" fmla="*/ 291215 w 1125538"/>
              <a:gd name="T45" fmla="*/ 1384549 h 1516063"/>
              <a:gd name="T46" fmla="*/ 285750 w 1125538"/>
              <a:gd name="T47" fmla="*/ 930216 h 1516063"/>
              <a:gd name="T48" fmla="*/ 292581 w 1125538"/>
              <a:gd name="T49" fmla="*/ 912342 h 1516063"/>
              <a:gd name="T50" fmla="*/ 614065 w 1125538"/>
              <a:gd name="T51" fmla="*/ 754062 h 1516063"/>
              <a:gd name="T52" fmla="*/ 807605 w 1125538"/>
              <a:gd name="T53" fmla="*/ 758598 h 1516063"/>
              <a:gd name="T54" fmla="*/ 814388 w 1125538"/>
              <a:gd name="T55" fmla="*/ 776968 h 1516063"/>
              <a:gd name="T56" fmla="*/ 808962 w 1125538"/>
              <a:gd name="T57" fmla="*/ 1387929 h 1516063"/>
              <a:gd name="T58" fmla="*/ 790874 w 1125538"/>
              <a:gd name="T59" fmla="*/ 1393825 h 1516063"/>
              <a:gd name="T60" fmla="*/ 597559 w 1125538"/>
              <a:gd name="T61" fmla="*/ 1389290 h 1516063"/>
              <a:gd name="T62" fmla="*/ 590550 w 1125538"/>
              <a:gd name="T63" fmla="*/ 1370920 h 1516063"/>
              <a:gd name="T64" fmla="*/ 595977 w 1125538"/>
              <a:gd name="T65" fmla="*/ 759959 h 1516063"/>
              <a:gd name="T66" fmla="*/ 614065 w 1125538"/>
              <a:gd name="T67" fmla="*/ 754062 h 1516063"/>
              <a:gd name="T68" fmla="*/ 1117173 w 1125538"/>
              <a:gd name="T69" fmla="*/ 374198 h 1516063"/>
              <a:gd name="T70" fmla="*/ 1125538 w 1125538"/>
              <a:gd name="T71" fmla="*/ 395525 h 1516063"/>
              <a:gd name="T72" fmla="*/ 1121695 w 1125538"/>
              <a:gd name="T73" fmla="*/ 1383617 h 1516063"/>
              <a:gd name="T74" fmla="*/ 1106998 w 1125538"/>
              <a:gd name="T75" fmla="*/ 1390650 h 1516063"/>
              <a:gd name="T76" fmla="*/ 910292 w 1125538"/>
              <a:gd name="T77" fmla="*/ 1388381 h 1516063"/>
              <a:gd name="T78" fmla="*/ 901926 w 1125538"/>
              <a:gd name="T79" fmla="*/ 1366827 h 1516063"/>
              <a:gd name="T80" fmla="*/ 905544 w 1125538"/>
              <a:gd name="T81" fmla="*/ 378509 h 1516063"/>
              <a:gd name="T82" fmla="*/ 920466 w 1125538"/>
              <a:gd name="T83" fmla="*/ 371702 h 1516063"/>
              <a:gd name="T84" fmla="*/ 871862 w 1125538"/>
              <a:gd name="T85" fmla="*/ 250077 h 1516063"/>
              <a:gd name="T86" fmla="*/ 834181 w 1125538"/>
              <a:gd name="T87" fmla="*/ 369107 h 1516063"/>
              <a:gd name="T88" fmla="*/ 785151 w 1125538"/>
              <a:gd name="T89" fmla="*/ 471133 h 1516063"/>
              <a:gd name="T90" fmla="*/ 726588 w 1125538"/>
              <a:gd name="T91" fmla="*/ 557062 h 1516063"/>
              <a:gd name="T92" fmla="*/ 660533 w 1125538"/>
              <a:gd name="T93" fmla="*/ 628934 h 1516063"/>
              <a:gd name="T94" fmla="*/ 589258 w 1125538"/>
              <a:gd name="T95" fmla="*/ 687429 h 1516063"/>
              <a:gd name="T96" fmla="*/ 514351 w 1125538"/>
              <a:gd name="T97" fmla="*/ 733907 h 1516063"/>
              <a:gd name="T98" fmla="*/ 419015 w 1125538"/>
              <a:gd name="T99" fmla="*/ 777438 h 1516063"/>
              <a:gd name="T100" fmla="*/ 271244 w 1125538"/>
              <a:gd name="T101" fmla="*/ 819382 h 1516063"/>
              <a:gd name="T102" fmla="*/ 143448 w 1125538"/>
              <a:gd name="T103" fmla="*/ 835933 h 1516063"/>
              <a:gd name="T104" fmla="*/ 29499 w 1125538"/>
              <a:gd name="T105" fmla="*/ 836840 h 1516063"/>
              <a:gd name="T106" fmla="*/ 97823 w 1125538"/>
              <a:gd name="T107" fmla="*/ 823690 h 1516063"/>
              <a:gd name="T108" fmla="*/ 204055 w 1125538"/>
              <a:gd name="T109" fmla="*/ 801017 h 1516063"/>
              <a:gd name="T110" fmla="*/ 299618 w 1125538"/>
              <a:gd name="T111" fmla="*/ 770863 h 1516063"/>
              <a:gd name="T112" fmla="*/ 404715 w 1125538"/>
              <a:gd name="T113" fmla="*/ 724838 h 1516063"/>
              <a:gd name="T114" fmla="*/ 542725 w 1125538"/>
              <a:gd name="T115" fmla="*/ 635962 h 1516063"/>
              <a:gd name="T116" fmla="*/ 647822 w 1125538"/>
              <a:gd name="T117" fmla="*/ 535296 h 1516063"/>
              <a:gd name="T118" fmla="*/ 724091 w 1125538"/>
              <a:gd name="T119" fmla="*/ 431683 h 1516063"/>
              <a:gd name="T120" fmla="*/ 776299 w 1125538"/>
              <a:gd name="T121" fmla="*/ 333285 h 1516063"/>
              <a:gd name="T122" fmla="*/ 814206 w 1125538"/>
              <a:gd name="T123" fmla="*/ 229445 h 1516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5538" h="1516063">
                <a:moveTo>
                  <a:pt x="19039" y="1444625"/>
                </a:moveTo>
                <a:lnTo>
                  <a:pt x="21305" y="1444625"/>
                </a:lnTo>
                <a:lnTo>
                  <a:pt x="1104460" y="1444625"/>
                </a:lnTo>
                <a:lnTo>
                  <a:pt x="1106726" y="1444625"/>
                </a:lnTo>
                <a:lnTo>
                  <a:pt x="1108766" y="1444853"/>
                </a:lnTo>
                <a:lnTo>
                  <a:pt x="1110806" y="1445310"/>
                </a:lnTo>
                <a:lnTo>
                  <a:pt x="1112619" y="1445766"/>
                </a:lnTo>
                <a:lnTo>
                  <a:pt x="1114659" y="1446451"/>
                </a:lnTo>
                <a:lnTo>
                  <a:pt x="1116472" y="1447136"/>
                </a:lnTo>
                <a:lnTo>
                  <a:pt x="1118059" y="1448277"/>
                </a:lnTo>
                <a:lnTo>
                  <a:pt x="1119419" y="1449190"/>
                </a:lnTo>
                <a:lnTo>
                  <a:pt x="1120779" y="1450331"/>
                </a:lnTo>
                <a:lnTo>
                  <a:pt x="1122138" y="1451472"/>
                </a:lnTo>
                <a:lnTo>
                  <a:pt x="1123272" y="1452614"/>
                </a:lnTo>
                <a:lnTo>
                  <a:pt x="1123952" y="1453983"/>
                </a:lnTo>
                <a:lnTo>
                  <a:pt x="1124632" y="1455581"/>
                </a:lnTo>
                <a:lnTo>
                  <a:pt x="1125312" y="1456950"/>
                </a:lnTo>
                <a:lnTo>
                  <a:pt x="1125538" y="1458319"/>
                </a:lnTo>
                <a:lnTo>
                  <a:pt x="1125538" y="1459917"/>
                </a:lnTo>
                <a:lnTo>
                  <a:pt x="1125538" y="1500771"/>
                </a:lnTo>
                <a:lnTo>
                  <a:pt x="1125538" y="1502369"/>
                </a:lnTo>
                <a:lnTo>
                  <a:pt x="1125312" y="1503967"/>
                </a:lnTo>
                <a:lnTo>
                  <a:pt x="1124632" y="1505336"/>
                </a:lnTo>
                <a:lnTo>
                  <a:pt x="1123952" y="1506706"/>
                </a:lnTo>
                <a:lnTo>
                  <a:pt x="1123272" y="1508075"/>
                </a:lnTo>
                <a:lnTo>
                  <a:pt x="1122138" y="1509444"/>
                </a:lnTo>
                <a:lnTo>
                  <a:pt x="1120779" y="1510586"/>
                </a:lnTo>
                <a:lnTo>
                  <a:pt x="1119419" y="1511499"/>
                </a:lnTo>
                <a:lnTo>
                  <a:pt x="1118059" y="1512640"/>
                </a:lnTo>
                <a:lnTo>
                  <a:pt x="1116472" y="1513324"/>
                </a:lnTo>
                <a:lnTo>
                  <a:pt x="1114659" y="1514237"/>
                </a:lnTo>
                <a:lnTo>
                  <a:pt x="1112619" y="1514922"/>
                </a:lnTo>
                <a:lnTo>
                  <a:pt x="1110806" y="1515379"/>
                </a:lnTo>
                <a:lnTo>
                  <a:pt x="1108766" y="1515835"/>
                </a:lnTo>
                <a:lnTo>
                  <a:pt x="1106726" y="1516063"/>
                </a:lnTo>
                <a:lnTo>
                  <a:pt x="1104460" y="1516063"/>
                </a:lnTo>
                <a:lnTo>
                  <a:pt x="21305" y="1516063"/>
                </a:lnTo>
                <a:lnTo>
                  <a:pt x="19039" y="1516063"/>
                </a:lnTo>
                <a:lnTo>
                  <a:pt x="16772" y="1515835"/>
                </a:lnTo>
                <a:lnTo>
                  <a:pt x="14959" y="1515379"/>
                </a:lnTo>
                <a:lnTo>
                  <a:pt x="12919" y="1514922"/>
                </a:lnTo>
                <a:lnTo>
                  <a:pt x="11333" y="1514237"/>
                </a:lnTo>
                <a:lnTo>
                  <a:pt x="9292" y="1513324"/>
                </a:lnTo>
                <a:lnTo>
                  <a:pt x="7706" y="1512640"/>
                </a:lnTo>
                <a:lnTo>
                  <a:pt x="6346" y="1511499"/>
                </a:lnTo>
                <a:lnTo>
                  <a:pt x="4986" y="1510586"/>
                </a:lnTo>
                <a:lnTo>
                  <a:pt x="3853" y="1509444"/>
                </a:lnTo>
                <a:lnTo>
                  <a:pt x="2720" y="1508075"/>
                </a:lnTo>
                <a:lnTo>
                  <a:pt x="1586" y="1506706"/>
                </a:lnTo>
                <a:lnTo>
                  <a:pt x="906" y="1505336"/>
                </a:lnTo>
                <a:lnTo>
                  <a:pt x="453" y="1503967"/>
                </a:lnTo>
                <a:lnTo>
                  <a:pt x="226" y="1502369"/>
                </a:lnTo>
                <a:lnTo>
                  <a:pt x="0" y="1500771"/>
                </a:lnTo>
                <a:lnTo>
                  <a:pt x="0" y="1459917"/>
                </a:lnTo>
                <a:lnTo>
                  <a:pt x="226" y="1458319"/>
                </a:lnTo>
                <a:lnTo>
                  <a:pt x="453" y="1456950"/>
                </a:lnTo>
                <a:lnTo>
                  <a:pt x="906" y="1455581"/>
                </a:lnTo>
                <a:lnTo>
                  <a:pt x="1586" y="1453983"/>
                </a:lnTo>
                <a:lnTo>
                  <a:pt x="2720" y="1452614"/>
                </a:lnTo>
                <a:lnTo>
                  <a:pt x="3853" y="1451472"/>
                </a:lnTo>
                <a:lnTo>
                  <a:pt x="4986" y="1450331"/>
                </a:lnTo>
                <a:lnTo>
                  <a:pt x="6346" y="1449190"/>
                </a:lnTo>
                <a:lnTo>
                  <a:pt x="7706" y="1448277"/>
                </a:lnTo>
                <a:lnTo>
                  <a:pt x="9292" y="1447136"/>
                </a:lnTo>
                <a:lnTo>
                  <a:pt x="11333" y="1446451"/>
                </a:lnTo>
                <a:lnTo>
                  <a:pt x="12919" y="1445766"/>
                </a:lnTo>
                <a:lnTo>
                  <a:pt x="14959" y="1445310"/>
                </a:lnTo>
                <a:lnTo>
                  <a:pt x="16772" y="1444853"/>
                </a:lnTo>
                <a:lnTo>
                  <a:pt x="19039" y="1444625"/>
                </a:lnTo>
                <a:close/>
                <a:moveTo>
                  <a:pt x="23693" y="1074737"/>
                </a:moveTo>
                <a:lnTo>
                  <a:pt x="200146" y="1074737"/>
                </a:lnTo>
                <a:lnTo>
                  <a:pt x="202628" y="1074964"/>
                </a:lnTo>
                <a:lnTo>
                  <a:pt x="204884" y="1075191"/>
                </a:lnTo>
                <a:lnTo>
                  <a:pt x="207141" y="1075419"/>
                </a:lnTo>
                <a:lnTo>
                  <a:pt x="209397" y="1076100"/>
                </a:lnTo>
                <a:lnTo>
                  <a:pt x="211428" y="1076781"/>
                </a:lnTo>
                <a:lnTo>
                  <a:pt x="213233" y="1077690"/>
                </a:lnTo>
                <a:lnTo>
                  <a:pt x="215038" y="1078598"/>
                </a:lnTo>
                <a:lnTo>
                  <a:pt x="216843" y="1079734"/>
                </a:lnTo>
                <a:lnTo>
                  <a:pt x="218423" y="1080869"/>
                </a:lnTo>
                <a:lnTo>
                  <a:pt x="219551" y="1082005"/>
                </a:lnTo>
                <a:lnTo>
                  <a:pt x="220905" y="1083367"/>
                </a:lnTo>
                <a:lnTo>
                  <a:pt x="221807" y="1084957"/>
                </a:lnTo>
                <a:lnTo>
                  <a:pt x="222484" y="1086547"/>
                </a:lnTo>
                <a:lnTo>
                  <a:pt x="223161" y="1087910"/>
                </a:lnTo>
                <a:lnTo>
                  <a:pt x="223387" y="1089499"/>
                </a:lnTo>
                <a:lnTo>
                  <a:pt x="223838" y="1091316"/>
                </a:lnTo>
                <a:lnTo>
                  <a:pt x="223838" y="1377473"/>
                </a:lnTo>
                <a:lnTo>
                  <a:pt x="223387" y="1379063"/>
                </a:lnTo>
                <a:lnTo>
                  <a:pt x="223161" y="1380653"/>
                </a:lnTo>
                <a:lnTo>
                  <a:pt x="222484" y="1382470"/>
                </a:lnTo>
                <a:lnTo>
                  <a:pt x="221807" y="1383832"/>
                </a:lnTo>
                <a:lnTo>
                  <a:pt x="220905" y="1385195"/>
                </a:lnTo>
                <a:lnTo>
                  <a:pt x="219551" y="1386558"/>
                </a:lnTo>
                <a:lnTo>
                  <a:pt x="218423" y="1387693"/>
                </a:lnTo>
                <a:lnTo>
                  <a:pt x="216843" y="1389056"/>
                </a:lnTo>
                <a:lnTo>
                  <a:pt x="215038" y="1390191"/>
                </a:lnTo>
                <a:lnTo>
                  <a:pt x="213233" y="1391100"/>
                </a:lnTo>
                <a:lnTo>
                  <a:pt x="211428" y="1392008"/>
                </a:lnTo>
                <a:lnTo>
                  <a:pt x="209397" y="1392690"/>
                </a:lnTo>
                <a:lnTo>
                  <a:pt x="207141" y="1393144"/>
                </a:lnTo>
                <a:lnTo>
                  <a:pt x="204884" y="1393598"/>
                </a:lnTo>
                <a:lnTo>
                  <a:pt x="202628" y="1393825"/>
                </a:lnTo>
                <a:lnTo>
                  <a:pt x="200146" y="1393825"/>
                </a:lnTo>
                <a:lnTo>
                  <a:pt x="23693" y="1393825"/>
                </a:lnTo>
                <a:lnTo>
                  <a:pt x="21211" y="1393825"/>
                </a:lnTo>
                <a:lnTo>
                  <a:pt x="18954" y="1393598"/>
                </a:lnTo>
                <a:lnTo>
                  <a:pt x="16472" y="1393144"/>
                </a:lnTo>
                <a:lnTo>
                  <a:pt x="14441" y="1392690"/>
                </a:lnTo>
                <a:lnTo>
                  <a:pt x="12411" y="1392008"/>
                </a:lnTo>
                <a:lnTo>
                  <a:pt x="10605" y="1391100"/>
                </a:lnTo>
                <a:lnTo>
                  <a:pt x="8574" y="1390191"/>
                </a:lnTo>
                <a:lnTo>
                  <a:pt x="6995" y="1389056"/>
                </a:lnTo>
                <a:lnTo>
                  <a:pt x="5415" y="1387693"/>
                </a:lnTo>
                <a:lnTo>
                  <a:pt x="4287" y="1386558"/>
                </a:lnTo>
                <a:lnTo>
                  <a:pt x="3159" y="1385195"/>
                </a:lnTo>
                <a:lnTo>
                  <a:pt x="1805" y="1383832"/>
                </a:lnTo>
                <a:lnTo>
                  <a:pt x="1128" y="1382470"/>
                </a:lnTo>
                <a:lnTo>
                  <a:pt x="451" y="1380653"/>
                </a:lnTo>
                <a:lnTo>
                  <a:pt x="225" y="1379063"/>
                </a:lnTo>
                <a:lnTo>
                  <a:pt x="0" y="1377473"/>
                </a:lnTo>
                <a:lnTo>
                  <a:pt x="0" y="1091316"/>
                </a:lnTo>
                <a:lnTo>
                  <a:pt x="225" y="1089499"/>
                </a:lnTo>
                <a:lnTo>
                  <a:pt x="451" y="1087910"/>
                </a:lnTo>
                <a:lnTo>
                  <a:pt x="1128" y="1086547"/>
                </a:lnTo>
                <a:lnTo>
                  <a:pt x="1805" y="1084957"/>
                </a:lnTo>
                <a:lnTo>
                  <a:pt x="3159" y="1083367"/>
                </a:lnTo>
                <a:lnTo>
                  <a:pt x="4287" y="1082005"/>
                </a:lnTo>
                <a:lnTo>
                  <a:pt x="5415" y="1080869"/>
                </a:lnTo>
                <a:lnTo>
                  <a:pt x="6995" y="1079734"/>
                </a:lnTo>
                <a:lnTo>
                  <a:pt x="8574" y="1078598"/>
                </a:lnTo>
                <a:lnTo>
                  <a:pt x="10605" y="1077690"/>
                </a:lnTo>
                <a:lnTo>
                  <a:pt x="12411" y="1076781"/>
                </a:lnTo>
                <a:lnTo>
                  <a:pt x="14441" y="1076100"/>
                </a:lnTo>
                <a:lnTo>
                  <a:pt x="16472" y="1075419"/>
                </a:lnTo>
                <a:lnTo>
                  <a:pt x="18954" y="1075191"/>
                </a:lnTo>
                <a:lnTo>
                  <a:pt x="21211" y="1074964"/>
                </a:lnTo>
                <a:lnTo>
                  <a:pt x="23693" y="1074737"/>
                </a:lnTo>
                <a:close/>
                <a:moveTo>
                  <a:pt x="307154" y="904875"/>
                </a:moveTo>
                <a:lnTo>
                  <a:pt x="309431" y="904875"/>
                </a:lnTo>
                <a:lnTo>
                  <a:pt x="487494" y="904875"/>
                </a:lnTo>
                <a:lnTo>
                  <a:pt x="489771" y="904875"/>
                </a:lnTo>
                <a:lnTo>
                  <a:pt x="492276" y="905328"/>
                </a:lnTo>
                <a:lnTo>
                  <a:pt x="494553" y="906007"/>
                </a:lnTo>
                <a:lnTo>
                  <a:pt x="496602" y="906685"/>
                </a:lnTo>
                <a:lnTo>
                  <a:pt x="498652" y="908043"/>
                </a:lnTo>
                <a:lnTo>
                  <a:pt x="500929" y="909174"/>
                </a:lnTo>
                <a:lnTo>
                  <a:pt x="502523" y="910758"/>
                </a:lnTo>
                <a:lnTo>
                  <a:pt x="504344" y="912342"/>
                </a:lnTo>
                <a:lnTo>
                  <a:pt x="505710" y="913926"/>
                </a:lnTo>
                <a:lnTo>
                  <a:pt x="507304" y="916188"/>
                </a:lnTo>
                <a:lnTo>
                  <a:pt x="508443" y="918225"/>
                </a:lnTo>
                <a:lnTo>
                  <a:pt x="509354" y="920261"/>
                </a:lnTo>
                <a:lnTo>
                  <a:pt x="510264" y="922750"/>
                </a:lnTo>
                <a:lnTo>
                  <a:pt x="510720" y="925012"/>
                </a:lnTo>
                <a:lnTo>
                  <a:pt x="511175" y="927501"/>
                </a:lnTo>
                <a:lnTo>
                  <a:pt x="511175" y="930216"/>
                </a:lnTo>
                <a:lnTo>
                  <a:pt x="511175" y="1368484"/>
                </a:lnTo>
                <a:lnTo>
                  <a:pt x="511175" y="1370973"/>
                </a:lnTo>
                <a:lnTo>
                  <a:pt x="510720" y="1373688"/>
                </a:lnTo>
                <a:lnTo>
                  <a:pt x="510264" y="1376177"/>
                </a:lnTo>
                <a:lnTo>
                  <a:pt x="509354" y="1378439"/>
                </a:lnTo>
                <a:lnTo>
                  <a:pt x="508443" y="1380702"/>
                </a:lnTo>
                <a:lnTo>
                  <a:pt x="507304" y="1382738"/>
                </a:lnTo>
                <a:lnTo>
                  <a:pt x="505710" y="1384549"/>
                </a:lnTo>
                <a:lnTo>
                  <a:pt x="504344" y="1386359"/>
                </a:lnTo>
                <a:lnTo>
                  <a:pt x="502523" y="1388169"/>
                </a:lnTo>
                <a:lnTo>
                  <a:pt x="500929" y="1389526"/>
                </a:lnTo>
                <a:lnTo>
                  <a:pt x="498652" y="1390884"/>
                </a:lnTo>
                <a:lnTo>
                  <a:pt x="496602" y="1391789"/>
                </a:lnTo>
                <a:lnTo>
                  <a:pt x="494553" y="1392694"/>
                </a:lnTo>
                <a:lnTo>
                  <a:pt x="492276" y="1393373"/>
                </a:lnTo>
                <a:lnTo>
                  <a:pt x="489771" y="1393599"/>
                </a:lnTo>
                <a:lnTo>
                  <a:pt x="487494" y="1393825"/>
                </a:lnTo>
                <a:lnTo>
                  <a:pt x="309431" y="1393825"/>
                </a:lnTo>
                <a:lnTo>
                  <a:pt x="307154" y="1393599"/>
                </a:lnTo>
                <a:lnTo>
                  <a:pt x="304422" y="1393373"/>
                </a:lnTo>
                <a:lnTo>
                  <a:pt x="302372" y="1392694"/>
                </a:lnTo>
                <a:lnTo>
                  <a:pt x="300323" y="1391789"/>
                </a:lnTo>
                <a:lnTo>
                  <a:pt x="298274" y="1390884"/>
                </a:lnTo>
                <a:lnTo>
                  <a:pt x="295997" y="1389526"/>
                </a:lnTo>
                <a:lnTo>
                  <a:pt x="294403" y="1388169"/>
                </a:lnTo>
                <a:lnTo>
                  <a:pt x="292581" y="1386359"/>
                </a:lnTo>
                <a:lnTo>
                  <a:pt x="291215" y="1384549"/>
                </a:lnTo>
                <a:lnTo>
                  <a:pt x="289621" y="1382738"/>
                </a:lnTo>
                <a:lnTo>
                  <a:pt x="288483" y="1380702"/>
                </a:lnTo>
                <a:lnTo>
                  <a:pt x="287572" y="1378439"/>
                </a:lnTo>
                <a:lnTo>
                  <a:pt x="286661" y="1376177"/>
                </a:lnTo>
                <a:lnTo>
                  <a:pt x="286206" y="1373688"/>
                </a:lnTo>
                <a:lnTo>
                  <a:pt x="285750" y="1370973"/>
                </a:lnTo>
                <a:lnTo>
                  <a:pt x="285750" y="1368484"/>
                </a:lnTo>
                <a:lnTo>
                  <a:pt x="285750" y="930216"/>
                </a:lnTo>
                <a:lnTo>
                  <a:pt x="285750" y="927501"/>
                </a:lnTo>
                <a:lnTo>
                  <a:pt x="286206" y="925012"/>
                </a:lnTo>
                <a:lnTo>
                  <a:pt x="286661" y="922750"/>
                </a:lnTo>
                <a:lnTo>
                  <a:pt x="287572" y="920261"/>
                </a:lnTo>
                <a:lnTo>
                  <a:pt x="288483" y="918225"/>
                </a:lnTo>
                <a:lnTo>
                  <a:pt x="289621" y="916188"/>
                </a:lnTo>
                <a:lnTo>
                  <a:pt x="291215" y="913926"/>
                </a:lnTo>
                <a:lnTo>
                  <a:pt x="292581" y="912342"/>
                </a:lnTo>
                <a:lnTo>
                  <a:pt x="294403" y="910758"/>
                </a:lnTo>
                <a:lnTo>
                  <a:pt x="295997" y="909174"/>
                </a:lnTo>
                <a:lnTo>
                  <a:pt x="298274" y="908043"/>
                </a:lnTo>
                <a:lnTo>
                  <a:pt x="300323" y="906685"/>
                </a:lnTo>
                <a:lnTo>
                  <a:pt x="302372" y="906007"/>
                </a:lnTo>
                <a:lnTo>
                  <a:pt x="304422" y="905328"/>
                </a:lnTo>
                <a:lnTo>
                  <a:pt x="307154" y="904875"/>
                </a:lnTo>
                <a:close/>
                <a:moveTo>
                  <a:pt x="614065" y="754062"/>
                </a:moveTo>
                <a:lnTo>
                  <a:pt x="790874" y="754062"/>
                </a:lnTo>
                <a:lnTo>
                  <a:pt x="795848" y="754289"/>
                </a:lnTo>
                <a:lnTo>
                  <a:pt x="797883" y="754516"/>
                </a:lnTo>
                <a:lnTo>
                  <a:pt x="800144" y="754969"/>
                </a:lnTo>
                <a:lnTo>
                  <a:pt x="802179" y="755650"/>
                </a:lnTo>
                <a:lnTo>
                  <a:pt x="804214" y="756330"/>
                </a:lnTo>
                <a:lnTo>
                  <a:pt x="806023" y="757237"/>
                </a:lnTo>
                <a:lnTo>
                  <a:pt x="807605" y="758598"/>
                </a:lnTo>
                <a:lnTo>
                  <a:pt x="808962" y="759959"/>
                </a:lnTo>
                <a:lnTo>
                  <a:pt x="810545" y="761546"/>
                </a:lnTo>
                <a:lnTo>
                  <a:pt x="811675" y="763360"/>
                </a:lnTo>
                <a:lnTo>
                  <a:pt x="812579" y="765855"/>
                </a:lnTo>
                <a:lnTo>
                  <a:pt x="813484" y="768123"/>
                </a:lnTo>
                <a:lnTo>
                  <a:pt x="813936" y="770618"/>
                </a:lnTo>
                <a:lnTo>
                  <a:pt x="814388" y="773793"/>
                </a:lnTo>
                <a:lnTo>
                  <a:pt x="814388" y="776968"/>
                </a:lnTo>
                <a:lnTo>
                  <a:pt x="814388" y="1370920"/>
                </a:lnTo>
                <a:lnTo>
                  <a:pt x="814388" y="1374322"/>
                </a:lnTo>
                <a:lnTo>
                  <a:pt x="813936" y="1377043"/>
                </a:lnTo>
                <a:lnTo>
                  <a:pt x="813484" y="1379764"/>
                </a:lnTo>
                <a:lnTo>
                  <a:pt x="812579" y="1382259"/>
                </a:lnTo>
                <a:lnTo>
                  <a:pt x="811675" y="1384300"/>
                </a:lnTo>
                <a:lnTo>
                  <a:pt x="810545" y="1386114"/>
                </a:lnTo>
                <a:lnTo>
                  <a:pt x="808962" y="1387929"/>
                </a:lnTo>
                <a:lnTo>
                  <a:pt x="807605" y="1389290"/>
                </a:lnTo>
                <a:lnTo>
                  <a:pt x="806023" y="1390423"/>
                </a:lnTo>
                <a:lnTo>
                  <a:pt x="804214" y="1391331"/>
                </a:lnTo>
                <a:lnTo>
                  <a:pt x="802179" y="1392238"/>
                </a:lnTo>
                <a:lnTo>
                  <a:pt x="800144" y="1392691"/>
                </a:lnTo>
                <a:lnTo>
                  <a:pt x="797883" y="1393145"/>
                </a:lnTo>
                <a:lnTo>
                  <a:pt x="795848" y="1393598"/>
                </a:lnTo>
                <a:lnTo>
                  <a:pt x="790874" y="1393825"/>
                </a:lnTo>
                <a:lnTo>
                  <a:pt x="614065" y="1393825"/>
                </a:lnTo>
                <a:lnTo>
                  <a:pt x="609316" y="1393598"/>
                </a:lnTo>
                <a:lnTo>
                  <a:pt x="607055" y="1393145"/>
                </a:lnTo>
                <a:lnTo>
                  <a:pt x="605021" y="1392691"/>
                </a:lnTo>
                <a:lnTo>
                  <a:pt x="602760" y="1392238"/>
                </a:lnTo>
                <a:lnTo>
                  <a:pt x="600951" y="1391331"/>
                </a:lnTo>
                <a:lnTo>
                  <a:pt x="599142" y="1390423"/>
                </a:lnTo>
                <a:lnTo>
                  <a:pt x="597559" y="1389290"/>
                </a:lnTo>
                <a:lnTo>
                  <a:pt x="595977" y="1387929"/>
                </a:lnTo>
                <a:lnTo>
                  <a:pt x="594394" y="1386114"/>
                </a:lnTo>
                <a:lnTo>
                  <a:pt x="593263" y="1384300"/>
                </a:lnTo>
                <a:lnTo>
                  <a:pt x="592359" y="1382259"/>
                </a:lnTo>
                <a:lnTo>
                  <a:pt x="591681" y="1379764"/>
                </a:lnTo>
                <a:lnTo>
                  <a:pt x="591002" y="1377043"/>
                </a:lnTo>
                <a:lnTo>
                  <a:pt x="590776" y="1374322"/>
                </a:lnTo>
                <a:lnTo>
                  <a:pt x="590550" y="1370920"/>
                </a:lnTo>
                <a:lnTo>
                  <a:pt x="590550" y="776968"/>
                </a:lnTo>
                <a:lnTo>
                  <a:pt x="590776" y="773793"/>
                </a:lnTo>
                <a:lnTo>
                  <a:pt x="591002" y="770618"/>
                </a:lnTo>
                <a:lnTo>
                  <a:pt x="591681" y="768123"/>
                </a:lnTo>
                <a:lnTo>
                  <a:pt x="592359" y="765855"/>
                </a:lnTo>
                <a:lnTo>
                  <a:pt x="593263" y="763360"/>
                </a:lnTo>
                <a:lnTo>
                  <a:pt x="594394" y="761546"/>
                </a:lnTo>
                <a:lnTo>
                  <a:pt x="595977" y="759959"/>
                </a:lnTo>
                <a:lnTo>
                  <a:pt x="597559" y="758598"/>
                </a:lnTo>
                <a:lnTo>
                  <a:pt x="599142" y="757237"/>
                </a:lnTo>
                <a:lnTo>
                  <a:pt x="600951" y="756330"/>
                </a:lnTo>
                <a:lnTo>
                  <a:pt x="602760" y="755650"/>
                </a:lnTo>
                <a:lnTo>
                  <a:pt x="605021" y="754969"/>
                </a:lnTo>
                <a:lnTo>
                  <a:pt x="607055" y="754516"/>
                </a:lnTo>
                <a:lnTo>
                  <a:pt x="609316" y="754289"/>
                </a:lnTo>
                <a:lnTo>
                  <a:pt x="614065" y="754062"/>
                </a:lnTo>
                <a:close/>
                <a:moveTo>
                  <a:pt x="925215" y="371475"/>
                </a:moveTo>
                <a:lnTo>
                  <a:pt x="1102024" y="371475"/>
                </a:lnTo>
                <a:lnTo>
                  <a:pt x="1106998" y="371702"/>
                </a:lnTo>
                <a:lnTo>
                  <a:pt x="1109033" y="371702"/>
                </a:lnTo>
                <a:lnTo>
                  <a:pt x="1111294" y="371929"/>
                </a:lnTo>
                <a:lnTo>
                  <a:pt x="1113329" y="372383"/>
                </a:lnTo>
                <a:lnTo>
                  <a:pt x="1115364" y="373290"/>
                </a:lnTo>
                <a:lnTo>
                  <a:pt x="1117173" y="374198"/>
                </a:lnTo>
                <a:lnTo>
                  <a:pt x="1118755" y="375332"/>
                </a:lnTo>
                <a:lnTo>
                  <a:pt x="1120112" y="376694"/>
                </a:lnTo>
                <a:lnTo>
                  <a:pt x="1121695" y="378509"/>
                </a:lnTo>
                <a:lnTo>
                  <a:pt x="1122825" y="381004"/>
                </a:lnTo>
                <a:lnTo>
                  <a:pt x="1123729" y="383727"/>
                </a:lnTo>
                <a:lnTo>
                  <a:pt x="1124634" y="387130"/>
                </a:lnTo>
                <a:lnTo>
                  <a:pt x="1125086" y="390987"/>
                </a:lnTo>
                <a:lnTo>
                  <a:pt x="1125538" y="395525"/>
                </a:lnTo>
                <a:lnTo>
                  <a:pt x="1125538" y="400517"/>
                </a:lnTo>
                <a:lnTo>
                  <a:pt x="1125538" y="1361609"/>
                </a:lnTo>
                <a:lnTo>
                  <a:pt x="1125538" y="1366827"/>
                </a:lnTo>
                <a:lnTo>
                  <a:pt x="1125086" y="1371138"/>
                </a:lnTo>
                <a:lnTo>
                  <a:pt x="1124634" y="1375222"/>
                </a:lnTo>
                <a:lnTo>
                  <a:pt x="1123729" y="1378398"/>
                </a:lnTo>
                <a:lnTo>
                  <a:pt x="1122825" y="1381348"/>
                </a:lnTo>
                <a:lnTo>
                  <a:pt x="1121695" y="1383617"/>
                </a:lnTo>
                <a:lnTo>
                  <a:pt x="1120112" y="1385432"/>
                </a:lnTo>
                <a:lnTo>
                  <a:pt x="1118755" y="1387020"/>
                </a:lnTo>
                <a:lnTo>
                  <a:pt x="1117173" y="1388381"/>
                </a:lnTo>
                <a:lnTo>
                  <a:pt x="1115364" y="1389289"/>
                </a:lnTo>
                <a:lnTo>
                  <a:pt x="1113329" y="1389743"/>
                </a:lnTo>
                <a:lnTo>
                  <a:pt x="1111294" y="1390196"/>
                </a:lnTo>
                <a:lnTo>
                  <a:pt x="1109033" y="1390423"/>
                </a:lnTo>
                <a:lnTo>
                  <a:pt x="1106998" y="1390650"/>
                </a:lnTo>
                <a:lnTo>
                  <a:pt x="1102024" y="1390650"/>
                </a:lnTo>
                <a:lnTo>
                  <a:pt x="925215" y="1390650"/>
                </a:lnTo>
                <a:lnTo>
                  <a:pt x="920466" y="1390650"/>
                </a:lnTo>
                <a:lnTo>
                  <a:pt x="918205" y="1390423"/>
                </a:lnTo>
                <a:lnTo>
                  <a:pt x="916171" y="1390196"/>
                </a:lnTo>
                <a:lnTo>
                  <a:pt x="913910" y="1389743"/>
                </a:lnTo>
                <a:lnTo>
                  <a:pt x="912101" y="1389289"/>
                </a:lnTo>
                <a:lnTo>
                  <a:pt x="910292" y="1388381"/>
                </a:lnTo>
                <a:lnTo>
                  <a:pt x="908709" y="1387020"/>
                </a:lnTo>
                <a:lnTo>
                  <a:pt x="907127" y="1385432"/>
                </a:lnTo>
                <a:lnTo>
                  <a:pt x="905544" y="1383617"/>
                </a:lnTo>
                <a:lnTo>
                  <a:pt x="904413" y="1381348"/>
                </a:lnTo>
                <a:lnTo>
                  <a:pt x="903509" y="1378398"/>
                </a:lnTo>
                <a:lnTo>
                  <a:pt x="902831" y="1375222"/>
                </a:lnTo>
                <a:lnTo>
                  <a:pt x="902152" y="1371138"/>
                </a:lnTo>
                <a:lnTo>
                  <a:pt x="901926" y="1366827"/>
                </a:lnTo>
                <a:lnTo>
                  <a:pt x="901700" y="1361609"/>
                </a:lnTo>
                <a:lnTo>
                  <a:pt x="901700" y="400517"/>
                </a:lnTo>
                <a:lnTo>
                  <a:pt x="901926" y="395525"/>
                </a:lnTo>
                <a:lnTo>
                  <a:pt x="902152" y="390987"/>
                </a:lnTo>
                <a:lnTo>
                  <a:pt x="902831" y="387130"/>
                </a:lnTo>
                <a:lnTo>
                  <a:pt x="903509" y="383727"/>
                </a:lnTo>
                <a:lnTo>
                  <a:pt x="904413" y="381004"/>
                </a:lnTo>
                <a:lnTo>
                  <a:pt x="905544" y="378509"/>
                </a:lnTo>
                <a:lnTo>
                  <a:pt x="907127" y="376694"/>
                </a:lnTo>
                <a:lnTo>
                  <a:pt x="908709" y="375332"/>
                </a:lnTo>
                <a:lnTo>
                  <a:pt x="910292" y="374198"/>
                </a:lnTo>
                <a:lnTo>
                  <a:pt x="912101" y="373290"/>
                </a:lnTo>
                <a:lnTo>
                  <a:pt x="913910" y="372383"/>
                </a:lnTo>
                <a:lnTo>
                  <a:pt x="916171" y="371929"/>
                </a:lnTo>
                <a:lnTo>
                  <a:pt x="918205" y="371702"/>
                </a:lnTo>
                <a:lnTo>
                  <a:pt x="920466" y="371702"/>
                </a:lnTo>
                <a:lnTo>
                  <a:pt x="925215" y="371475"/>
                </a:lnTo>
                <a:close/>
                <a:moveTo>
                  <a:pt x="866187" y="0"/>
                </a:moveTo>
                <a:lnTo>
                  <a:pt x="1014412" y="183647"/>
                </a:lnTo>
                <a:lnTo>
                  <a:pt x="885708" y="183647"/>
                </a:lnTo>
                <a:lnTo>
                  <a:pt x="882530" y="200651"/>
                </a:lnTo>
                <a:lnTo>
                  <a:pt x="879126" y="217202"/>
                </a:lnTo>
                <a:lnTo>
                  <a:pt x="875494" y="233980"/>
                </a:lnTo>
                <a:lnTo>
                  <a:pt x="871862" y="250077"/>
                </a:lnTo>
                <a:lnTo>
                  <a:pt x="867776" y="265948"/>
                </a:lnTo>
                <a:lnTo>
                  <a:pt x="863690" y="281365"/>
                </a:lnTo>
                <a:lnTo>
                  <a:pt x="859150" y="296782"/>
                </a:lnTo>
                <a:lnTo>
                  <a:pt x="854384" y="311746"/>
                </a:lnTo>
                <a:lnTo>
                  <a:pt x="849844" y="326483"/>
                </a:lnTo>
                <a:lnTo>
                  <a:pt x="844623" y="340994"/>
                </a:lnTo>
                <a:lnTo>
                  <a:pt x="839402" y="355051"/>
                </a:lnTo>
                <a:lnTo>
                  <a:pt x="834181" y="369107"/>
                </a:lnTo>
                <a:lnTo>
                  <a:pt x="828734" y="382711"/>
                </a:lnTo>
                <a:lnTo>
                  <a:pt x="822832" y="396088"/>
                </a:lnTo>
                <a:lnTo>
                  <a:pt x="816930" y="409238"/>
                </a:lnTo>
                <a:lnTo>
                  <a:pt x="811028" y="422161"/>
                </a:lnTo>
                <a:lnTo>
                  <a:pt x="804900" y="434857"/>
                </a:lnTo>
                <a:lnTo>
                  <a:pt x="798317" y="446874"/>
                </a:lnTo>
                <a:lnTo>
                  <a:pt x="791734" y="459117"/>
                </a:lnTo>
                <a:lnTo>
                  <a:pt x="785151" y="471133"/>
                </a:lnTo>
                <a:lnTo>
                  <a:pt x="778342" y="482470"/>
                </a:lnTo>
                <a:lnTo>
                  <a:pt x="771305" y="494033"/>
                </a:lnTo>
                <a:lnTo>
                  <a:pt x="764041" y="505142"/>
                </a:lnTo>
                <a:lnTo>
                  <a:pt x="756777" y="516025"/>
                </a:lnTo>
                <a:lnTo>
                  <a:pt x="749514" y="526681"/>
                </a:lnTo>
                <a:lnTo>
                  <a:pt x="742023" y="537110"/>
                </a:lnTo>
                <a:lnTo>
                  <a:pt x="734305" y="547313"/>
                </a:lnTo>
                <a:lnTo>
                  <a:pt x="726588" y="557062"/>
                </a:lnTo>
                <a:lnTo>
                  <a:pt x="718643" y="567038"/>
                </a:lnTo>
                <a:lnTo>
                  <a:pt x="710698" y="576334"/>
                </a:lnTo>
                <a:lnTo>
                  <a:pt x="702754" y="585629"/>
                </a:lnTo>
                <a:lnTo>
                  <a:pt x="694582" y="594698"/>
                </a:lnTo>
                <a:lnTo>
                  <a:pt x="686183" y="603767"/>
                </a:lnTo>
                <a:lnTo>
                  <a:pt x="677785" y="612156"/>
                </a:lnTo>
                <a:lnTo>
                  <a:pt x="669159" y="620545"/>
                </a:lnTo>
                <a:lnTo>
                  <a:pt x="660533" y="628934"/>
                </a:lnTo>
                <a:lnTo>
                  <a:pt x="651908" y="636869"/>
                </a:lnTo>
                <a:lnTo>
                  <a:pt x="643282" y="644578"/>
                </a:lnTo>
                <a:lnTo>
                  <a:pt x="634429" y="652286"/>
                </a:lnTo>
                <a:lnTo>
                  <a:pt x="625577" y="659541"/>
                </a:lnTo>
                <a:lnTo>
                  <a:pt x="616497" y="666797"/>
                </a:lnTo>
                <a:lnTo>
                  <a:pt x="607417" y="673825"/>
                </a:lnTo>
                <a:lnTo>
                  <a:pt x="598338" y="680627"/>
                </a:lnTo>
                <a:lnTo>
                  <a:pt x="589258" y="687429"/>
                </a:lnTo>
                <a:lnTo>
                  <a:pt x="579952" y="693777"/>
                </a:lnTo>
                <a:lnTo>
                  <a:pt x="570645" y="700125"/>
                </a:lnTo>
                <a:lnTo>
                  <a:pt x="561565" y="706020"/>
                </a:lnTo>
                <a:lnTo>
                  <a:pt x="552259" y="711915"/>
                </a:lnTo>
                <a:lnTo>
                  <a:pt x="542725" y="717810"/>
                </a:lnTo>
                <a:lnTo>
                  <a:pt x="533191" y="723478"/>
                </a:lnTo>
                <a:lnTo>
                  <a:pt x="523885" y="728919"/>
                </a:lnTo>
                <a:lnTo>
                  <a:pt x="514351" y="733907"/>
                </a:lnTo>
                <a:lnTo>
                  <a:pt x="504818" y="739122"/>
                </a:lnTo>
                <a:lnTo>
                  <a:pt x="495284" y="743883"/>
                </a:lnTo>
                <a:lnTo>
                  <a:pt x="485750" y="748644"/>
                </a:lnTo>
                <a:lnTo>
                  <a:pt x="476217" y="753179"/>
                </a:lnTo>
                <a:lnTo>
                  <a:pt x="466683" y="757486"/>
                </a:lnTo>
                <a:lnTo>
                  <a:pt x="457149" y="761794"/>
                </a:lnTo>
                <a:lnTo>
                  <a:pt x="437855" y="769956"/>
                </a:lnTo>
                <a:lnTo>
                  <a:pt x="419015" y="777438"/>
                </a:lnTo>
                <a:lnTo>
                  <a:pt x="399948" y="784467"/>
                </a:lnTo>
                <a:lnTo>
                  <a:pt x="381107" y="790815"/>
                </a:lnTo>
                <a:lnTo>
                  <a:pt x="362040" y="796936"/>
                </a:lnTo>
                <a:lnTo>
                  <a:pt x="343654" y="802151"/>
                </a:lnTo>
                <a:lnTo>
                  <a:pt x="325041" y="807139"/>
                </a:lnTo>
                <a:lnTo>
                  <a:pt x="306881" y="811673"/>
                </a:lnTo>
                <a:lnTo>
                  <a:pt x="288722" y="815528"/>
                </a:lnTo>
                <a:lnTo>
                  <a:pt x="271244" y="819382"/>
                </a:lnTo>
                <a:lnTo>
                  <a:pt x="253539" y="822556"/>
                </a:lnTo>
                <a:lnTo>
                  <a:pt x="236514" y="825504"/>
                </a:lnTo>
                <a:lnTo>
                  <a:pt x="219944" y="827998"/>
                </a:lnTo>
                <a:lnTo>
                  <a:pt x="203828" y="830038"/>
                </a:lnTo>
                <a:lnTo>
                  <a:pt x="187938" y="831852"/>
                </a:lnTo>
                <a:lnTo>
                  <a:pt x="172503" y="833666"/>
                </a:lnTo>
                <a:lnTo>
                  <a:pt x="157748" y="835026"/>
                </a:lnTo>
                <a:lnTo>
                  <a:pt x="143448" y="835933"/>
                </a:lnTo>
                <a:lnTo>
                  <a:pt x="129602" y="836840"/>
                </a:lnTo>
                <a:lnTo>
                  <a:pt x="116436" y="837293"/>
                </a:lnTo>
                <a:lnTo>
                  <a:pt x="103725" y="837747"/>
                </a:lnTo>
                <a:lnTo>
                  <a:pt x="91921" y="837973"/>
                </a:lnTo>
                <a:lnTo>
                  <a:pt x="80571" y="838200"/>
                </a:lnTo>
                <a:lnTo>
                  <a:pt x="60369" y="837973"/>
                </a:lnTo>
                <a:lnTo>
                  <a:pt x="43345" y="837520"/>
                </a:lnTo>
                <a:lnTo>
                  <a:pt x="29499" y="836840"/>
                </a:lnTo>
                <a:lnTo>
                  <a:pt x="19511" y="836386"/>
                </a:lnTo>
                <a:lnTo>
                  <a:pt x="11112" y="835480"/>
                </a:lnTo>
                <a:lnTo>
                  <a:pt x="26094" y="834119"/>
                </a:lnTo>
                <a:lnTo>
                  <a:pt x="40848" y="832079"/>
                </a:lnTo>
                <a:lnTo>
                  <a:pt x="55375" y="830265"/>
                </a:lnTo>
                <a:lnTo>
                  <a:pt x="69676" y="828224"/>
                </a:lnTo>
                <a:lnTo>
                  <a:pt x="83976" y="826184"/>
                </a:lnTo>
                <a:lnTo>
                  <a:pt x="97823" y="823690"/>
                </a:lnTo>
                <a:lnTo>
                  <a:pt x="111669" y="821423"/>
                </a:lnTo>
                <a:lnTo>
                  <a:pt x="125516" y="818929"/>
                </a:lnTo>
                <a:lnTo>
                  <a:pt x="138908" y="815981"/>
                </a:lnTo>
                <a:lnTo>
                  <a:pt x="152301" y="813261"/>
                </a:lnTo>
                <a:lnTo>
                  <a:pt x="165693" y="810540"/>
                </a:lnTo>
                <a:lnTo>
                  <a:pt x="178405" y="807366"/>
                </a:lnTo>
                <a:lnTo>
                  <a:pt x="191343" y="804418"/>
                </a:lnTo>
                <a:lnTo>
                  <a:pt x="204055" y="801017"/>
                </a:lnTo>
                <a:lnTo>
                  <a:pt x="216312" y="797617"/>
                </a:lnTo>
                <a:lnTo>
                  <a:pt x="228797" y="793989"/>
                </a:lnTo>
                <a:lnTo>
                  <a:pt x="241054" y="790588"/>
                </a:lnTo>
                <a:lnTo>
                  <a:pt x="252858" y="786734"/>
                </a:lnTo>
                <a:lnTo>
                  <a:pt x="264888" y="783106"/>
                </a:lnTo>
                <a:lnTo>
                  <a:pt x="276692" y="779025"/>
                </a:lnTo>
                <a:lnTo>
                  <a:pt x="288041" y="775171"/>
                </a:lnTo>
                <a:lnTo>
                  <a:pt x="299618" y="770863"/>
                </a:lnTo>
                <a:lnTo>
                  <a:pt x="310513" y="766782"/>
                </a:lnTo>
                <a:lnTo>
                  <a:pt x="321863" y="762474"/>
                </a:lnTo>
                <a:lnTo>
                  <a:pt x="332531" y="757940"/>
                </a:lnTo>
                <a:lnTo>
                  <a:pt x="343427" y="753632"/>
                </a:lnTo>
                <a:lnTo>
                  <a:pt x="353869" y="748871"/>
                </a:lnTo>
                <a:lnTo>
                  <a:pt x="364310" y="744336"/>
                </a:lnTo>
                <a:lnTo>
                  <a:pt x="384739" y="734587"/>
                </a:lnTo>
                <a:lnTo>
                  <a:pt x="404715" y="724838"/>
                </a:lnTo>
                <a:lnTo>
                  <a:pt x="423782" y="714635"/>
                </a:lnTo>
                <a:lnTo>
                  <a:pt x="442622" y="703979"/>
                </a:lnTo>
                <a:lnTo>
                  <a:pt x="460554" y="693323"/>
                </a:lnTo>
                <a:lnTo>
                  <a:pt x="478260" y="682214"/>
                </a:lnTo>
                <a:lnTo>
                  <a:pt x="495057" y="671104"/>
                </a:lnTo>
                <a:lnTo>
                  <a:pt x="511400" y="659541"/>
                </a:lnTo>
                <a:lnTo>
                  <a:pt x="527290" y="647752"/>
                </a:lnTo>
                <a:lnTo>
                  <a:pt x="542725" y="635962"/>
                </a:lnTo>
                <a:lnTo>
                  <a:pt x="557479" y="623719"/>
                </a:lnTo>
                <a:lnTo>
                  <a:pt x="571780" y="611476"/>
                </a:lnTo>
                <a:lnTo>
                  <a:pt x="585853" y="599006"/>
                </a:lnTo>
                <a:lnTo>
                  <a:pt x="599246" y="586536"/>
                </a:lnTo>
                <a:lnTo>
                  <a:pt x="612184" y="574066"/>
                </a:lnTo>
                <a:lnTo>
                  <a:pt x="624215" y="561143"/>
                </a:lnTo>
                <a:lnTo>
                  <a:pt x="636245" y="548446"/>
                </a:lnTo>
                <a:lnTo>
                  <a:pt x="647822" y="535296"/>
                </a:lnTo>
                <a:lnTo>
                  <a:pt x="658717" y="522600"/>
                </a:lnTo>
                <a:lnTo>
                  <a:pt x="669613" y="509677"/>
                </a:lnTo>
                <a:lnTo>
                  <a:pt x="679601" y="496527"/>
                </a:lnTo>
                <a:lnTo>
                  <a:pt x="689361" y="483376"/>
                </a:lnTo>
                <a:lnTo>
                  <a:pt x="698441" y="470680"/>
                </a:lnTo>
                <a:lnTo>
                  <a:pt x="707520" y="457757"/>
                </a:lnTo>
                <a:lnTo>
                  <a:pt x="716146" y="444607"/>
                </a:lnTo>
                <a:lnTo>
                  <a:pt x="724091" y="431683"/>
                </a:lnTo>
                <a:lnTo>
                  <a:pt x="732035" y="419214"/>
                </a:lnTo>
                <a:lnTo>
                  <a:pt x="739299" y="406517"/>
                </a:lnTo>
                <a:lnTo>
                  <a:pt x="746336" y="393820"/>
                </a:lnTo>
                <a:lnTo>
                  <a:pt x="753146" y="381577"/>
                </a:lnTo>
                <a:lnTo>
                  <a:pt x="759501" y="369107"/>
                </a:lnTo>
                <a:lnTo>
                  <a:pt x="765176" y="356864"/>
                </a:lnTo>
                <a:lnTo>
                  <a:pt x="770851" y="345075"/>
                </a:lnTo>
                <a:lnTo>
                  <a:pt x="776299" y="333285"/>
                </a:lnTo>
                <a:lnTo>
                  <a:pt x="781520" y="321722"/>
                </a:lnTo>
                <a:lnTo>
                  <a:pt x="786059" y="310386"/>
                </a:lnTo>
                <a:lnTo>
                  <a:pt x="790599" y="299050"/>
                </a:lnTo>
                <a:lnTo>
                  <a:pt x="794685" y="288394"/>
                </a:lnTo>
                <a:lnTo>
                  <a:pt x="798544" y="277737"/>
                </a:lnTo>
                <a:lnTo>
                  <a:pt x="802176" y="267308"/>
                </a:lnTo>
                <a:lnTo>
                  <a:pt x="808531" y="247810"/>
                </a:lnTo>
                <a:lnTo>
                  <a:pt x="814206" y="229445"/>
                </a:lnTo>
                <a:lnTo>
                  <a:pt x="818973" y="212441"/>
                </a:lnTo>
                <a:lnTo>
                  <a:pt x="822605" y="197250"/>
                </a:lnTo>
                <a:lnTo>
                  <a:pt x="825783" y="183647"/>
                </a:lnTo>
                <a:lnTo>
                  <a:pt x="695944" y="183647"/>
                </a:lnTo>
                <a:lnTo>
                  <a:pt x="866187" y="0"/>
                </a:lnTo>
                <a:close/>
              </a:path>
            </a:pathLst>
          </a:custGeom>
          <a:solidFill>
            <a:srgbClr val="C75050"/>
          </a:solidFill>
          <a:ln>
            <a:noFill/>
          </a:ln>
          <a:extLst/>
        </p:spPr>
        <p:txBody>
          <a:bodyPr anchor="ctr"/>
          <a:lstStyle/>
          <a:p>
            <a:endParaRPr lang="zh-CN" altLang="en-US"/>
          </a:p>
        </p:txBody>
      </p:sp>
      <p:grpSp>
        <p:nvGrpSpPr>
          <p:cNvPr id="5" name="组合 4"/>
          <p:cNvGrpSpPr/>
          <p:nvPr/>
        </p:nvGrpSpPr>
        <p:grpSpPr>
          <a:xfrm>
            <a:off x="1154903" y="5139104"/>
            <a:ext cx="649713" cy="649713"/>
            <a:chOff x="1154903" y="5139104"/>
            <a:chExt cx="649713" cy="649713"/>
          </a:xfrm>
        </p:grpSpPr>
        <p:sp>
          <p:nvSpPr>
            <p:cNvPr id="60" name="椭圆 59"/>
            <p:cNvSpPr/>
            <p:nvPr/>
          </p:nvSpPr>
          <p:spPr>
            <a:xfrm>
              <a:off x="1154903" y="5139104"/>
              <a:ext cx="649713" cy="649713"/>
            </a:xfrm>
            <a:prstGeom prst="ellipse">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华康少女文字W5(P)" panose="040F0500000000000000" pitchFamily="82" charset="-122"/>
                <a:ea typeface="华康少女文字W5(P)" panose="040F0500000000000000" pitchFamily="82" charset="-122"/>
                <a:cs typeface="+mn-ea"/>
                <a:sym typeface="+mn-lt"/>
              </a:endParaRPr>
            </a:p>
          </p:txBody>
        </p:sp>
        <p:sp>
          <p:nvSpPr>
            <p:cNvPr id="34" name="KSO_Shape"/>
            <p:cNvSpPr>
              <a:spLocks noChangeAspect="1"/>
            </p:cNvSpPr>
            <p:nvPr/>
          </p:nvSpPr>
          <p:spPr bwMode="auto">
            <a:xfrm>
              <a:off x="1264236" y="5225598"/>
              <a:ext cx="437458" cy="440046"/>
            </a:xfrm>
            <a:custGeom>
              <a:avLst/>
              <a:gdLst>
                <a:gd name="T0" fmla="*/ 1295082 w 2109787"/>
                <a:gd name="T1" fmla="*/ 1930537 h 2125662"/>
                <a:gd name="T2" fmla="*/ 1378267 w 2109787"/>
                <a:gd name="T3" fmla="*/ 1684248 h 2125662"/>
                <a:gd name="T4" fmla="*/ 1361122 w 2109787"/>
                <a:gd name="T5" fmla="*/ 1545055 h 2125662"/>
                <a:gd name="T6" fmla="*/ 1566862 w 2109787"/>
                <a:gd name="T7" fmla="*/ 1567300 h 2125662"/>
                <a:gd name="T8" fmla="*/ 1528445 w 2109787"/>
                <a:gd name="T9" fmla="*/ 2041129 h 2125662"/>
                <a:gd name="T10" fmla="*/ 1651000 w 2109787"/>
                <a:gd name="T11" fmla="*/ 1844733 h 2125662"/>
                <a:gd name="T12" fmla="*/ 1901190 w 2109787"/>
                <a:gd name="T13" fmla="*/ 1450988 h 2125662"/>
                <a:gd name="T14" fmla="*/ 2088197 w 2109787"/>
                <a:gd name="T15" fmla="*/ 1575563 h 2125662"/>
                <a:gd name="T16" fmla="*/ 2077720 w 2109787"/>
                <a:gd name="T17" fmla="*/ 2010939 h 2125662"/>
                <a:gd name="T18" fmla="*/ 1755457 w 2109787"/>
                <a:gd name="T19" fmla="*/ 2109455 h 2125662"/>
                <a:gd name="T20" fmla="*/ 1116012 w 2109787"/>
                <a:gd name="T21" fmla="*/ 2102146 h 2125662"/>
                <a:gd name="T22" fmla="*/ 824229 w 2109787"/>
                <a:gd name="T23" fmla="*/ 1996956 h 2125662"/>
                <a:gd name="T24" fmla="*/ 842327 w 2109787"/>
                <a:gd name="T25" fmla="*/ 1547597 h 2125662"/>
                <a:gd name="T26" fmla="*/ 1079500 w 2109787"/>
                <a:gd name="T27" fmla="*/ 1446221 h 2125662"/>
                <a:gd name="T28" fmla="*/ 1156856 w 2109787"/>
                <a:gd name="T29" fmla="*/ 894212 h 2125662"/>
                <a:gd name="T30" fmla="*/ 1181274 w 2109787"/>
                <a:gd name="T31" fmla="*/ 1123523 h 2125662"/>
                <a:gd name="T32" fmla="*/ 1403890 w 2109787"/>
                <a:gd name="T33" fmla="*/ 1350929 h 2125662"/>
                <a:gd name="T34" fmla="*/ 1555473 w 2109787"/>
                <a:gd name="T35" fmla="*/ 1330602 h 2125662"/>
                <a:gd name="T36" fmla="*/ 1746695 w 2109787"/>
                <a:gd name="T37" fmla="*/ 1088269 h 2125662"/>
                <a:gd name="T38" fmla="*/ 1634435 w 2109787"/>
                <a:gd name="T39" fmla="*/ 939629 h 2125662"/>
                <a:gd name="T40" fmla="*/ 1329051 w 2109787"/>
                <a:gd name="T41" fmla="*/ 834184 h 2125662"/>
                <a:gd name="T42" fmla="*/ 1487609 w 2109787"/>
                <a:gd name="T43" fmla="*/ 501650 h 2125662"/>
                <a:gd name="T44" fmla="*/ 1685808 w 2109787"/>
                <a:gd name="T45" fmla="*/ 588039 h 2125662"/>
                <a:gd name="T46" fmla="*/ 1817729 w 2109787"/>
                <a:gd name="T47" fmla="*/ 779556 h 2125662"/>
                <a:gd name="T48" fmla="*/ 1848490 w 2109787"/>
                <a:gd name="T49" fmla="*/ 1036817 h 2125662"/>
                <a:gd name="T50" fmla="*/ 1748915 w 2109787"/>
                <a:gd name="T51" fmla="*/ 1271528 h 2125662"/>
                <a:gd name="T52" fmla="*/ 1576403 w 2109787"/>
                <a:gd name="T53" fmla="*/ 1417309 h 2125662"/>
                <a:gd name="T54" fmla="*/ 1403573 w 2109787"/>
                <a:gd name="T55" fmla="*/ 1442082 h 2125662"/>
                <a:gd name="T56" fmla="*/ 1224085 w 2109787"/>
                <a:gd name="T57" fmla="*/ 1336319 h 2125662"/>
                <a:gd name="T58" fmla="*/ 1088992 w 2109787"/>
                <a:gd name="T59" fmla="*/ 1130193 h 2125662"/>
                <a:gd name="T60" fmla="*/ 1072185 w 2109787"/>
                <a:gd name="T61" fmla="*/ 867850 h 2125662"/>
                <a:gd name="T62" fmla="*/ 1171443 w 2109787"/>
                <a:gd name="T63" fmla="*/ 647432 h 2125662"/>
                <a:gd name="T64" fmla="*/ 1349029 w 2109787"/>
                <a:gd name="T65" fmla="*/ 518483 h 2125662"/>
                <a:gd name="T66" fmla="*/ 894842 w 2109787"/>
                <a:gd name="T67" fmla="*/ 389721 h 2125662"/>
                <a:gd name="T68" fmla="*/ 783863 w 2109787"/>
                <a:gd name="T69" fmla="*/ 461707 h 2125662"/>
                <a:gd name="T70" fmla="*/ 646249 w 2109787"/>
                <a:gd name="T71" fmla="*/ 519107 h 2125662"/>
                <a:gd name="T72" fmla="*/ 649737 w 2109787"/>
                <a:gd name="T73" fmla="*/ 631367 h 2125662"/>
                <a:gd name="T74" fmla="*/ 859963 w 2109787"/>
                <a:gd name="T75" fmla="*/ 751873 h 2125662"/>
                <a:gd name="T76" fmla="*/ 989016 w 2109787"/>
                <a:gd name="T77" fmla="*/ 914873 h 2125662"/>
                <a:gd name="T78" fmla="*/ 926551 w 2109787"/>
                <a:gd name="T79" fmla="*/ 1110219 h 2125662"/>
                <a:gd name="T80" fmla="*/ 637054 w 2109787"/>
                <a:gd name="T81" fmla="*/ 1172057 h 2125662"/>
                <a:gd name="T82" fmla="*/ 648152 w 2109787"/>
                <a:gd name="T83" fmla="*/ 1081995 h 2125662"/>
                <a:gd name="T84" fmla="*/ 837450 w 2109787"/>
                <a:gd name="T85" fmla="*/ 1055674 h 2125662"/>
                <a:gd name="T86" fmla="*/ 874549 w 2109787"/>
                <a:gd name="T87" fmla="*/ 927557 h 2125662"/>
                <a:gd name="T88" fmla="*/ 734081 w 2109787"/>
                <a:gd name="T89" fmla="*/ 811174 h 2125662"/>
                <a:gd name="T90" fmla="*/ 535588 w 2109787"/>
                <a:gd name="T91" fmla="*/ 662762 h 2125662"/>
                <a:gd name="T92" fmla="*/ 561905 w 2109787"/>
                <a:gd name="T93" fmla="*/ 464879 h 2125662"/>
                <a:gd name="T94" fmla="*/ 832750 w 2109787"/>
                <a:gd name="T95" fmla="*/ 1588 h 2125662"/>
                <a:gd name="T96" fmla="*/ 1300854 w 2109787"/>
                <a:gd name="T97" fmla="*/ 193714 h 2125662"/>
                <a:gd name="T98" fmla="*/ 1132654 w 2109787"/>
                <a:gd name="T99" fmla="*/ 241031 h 2125662"/>
                <a:gd name="T100" fmla="*/ 735320 w 2109787"/>
                <a:gd name="T101" fmla="*/ 141316 h 2125662"/>
                <a:gd name="T102" fmla="*/ 411297 w 2109787"/>
                <a:gd name="T103" fmla="*/ 258815 h 2125662"/>
                <a:gd name="T104" fmla="*/ 196445 w 2109787"/>
                <a:gd name="T105" fmla="*/ 520171 h 2125662"/>
                <a:gd name="T106" fmla="*/ 143129 w 2109787"/>
                <a:gd name="T107" fmla="*/ 858378 h 2125662"/>
                <a:gd name="T108" fmla="*/ 247857 w 2109787"/>
                <a:gd name="T109" fmla="*/ 1145456 h 2125662"/>
                <a:gd name="T110" fmla="*/ 469056 w 2109787"/>
                <a:gd name="T111" fmla="*/ 1349968 h 2125662"/>
                <a:gd name="T112" fmla="*/ 542684 w 2109787"/>
                <a:gd name="T113" fmla="*/ 1533202 h 2125662"/>
                <a:gd name="T114" fmla="*/ 227229 w 2109787"/>
                <a:gd name="T115" fmla="*/ 1339170 h 2125662"/>
                <a:gd name="T116" fmla="*/ 37131 w 2109787"/>
                <a:gd name="T117" fmla="*/ 1025417 h 2125662"/>
                <a:gd name="T118" fmla="*/ 15868 w 2109787"/>
                <a:gd name="T119" fmla="*/ 627508 h 2125662"/>
                <a:gd name="T120" fmla="*/ 204062 w 2109787"/>
                <a:gd name="T121" fmla="*/ 257545 h 2125662"/>
                <a:gd name="T122" fmla="*/ 551570 w 2109787"/>
                <a:gd name="T123" fmla="*/ 35567 h 2125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09787" h="2125662">
                  <a:moveTo>
                    <a:pt x="1216342" y="1436687"/>
                  </a:moveTo>
                  <a:lnTo>
                    <a:pt x="1216977" y="1467831"/>
                  </a:lnTo>
                  <a:lnTo>
                    <a:pt x="1218247" y="1498021"/>
                  </a:lnTo>
                  <a:lnTo>
                    <a:pt x="1219517" y="1527894"/>
                  </a:lnTo>
                  <a:lnTo>
                    <a:pt x="1221105" y="1556813"/>
                  </a:lnTo>
                  <a:lnTo>
                    <a:pt x="1223010" y="1585097"/>
                  </a:lnTo>
                  <a:lnTo>
                    <a:pt x="1225550" y="1612427"/>
                  </a:lnTo>
                  <a:lnTo>
                    <a:pt x="1227772" y="1639121"/>
                  </a:lnTo>
                  <a:lnTo>
                    <a:pt x="1230630" y="1665180"/>
                  </a:lnTo>
                  <a:lnTo>
                    <a:pt x="1233487" y="1690286"/>
                  </a:lnTo>
                  <a:lnTo>
                    <a:pt x="1237297" y="1714756"/>
                  </a:lnTo>
                  <a:lnTo>
                    <a:pt x="1240790" y="1738273"/>
                  </a:lnTo>
                  <a:lnTo>
                    <a:pt x="1244917" y="1761154"/>
                  </a:lnTo>
                  <a:lnTo>
                    <a:pt x="1249362" y="1783399"/>
                  </a:lnTo>
                  <a:lnTo>
                    <a:pt x="1253807" y="1804691"/>
                  </a:lnTo>
                  <a:lnTo>
                    <a:pt x="1258570" y="1825030"/>
                  </a:lnTo>
                  <a:lnTo>
                    <a:pt x="1263967" y="1844733"/>
                  </a:lnTo>
                  <a:lnTo>
                    <a:pt x="1269365" y="1863801"/>
                  </a:lnTo>
                  <a:lnTo>
                    <a:pt x="1275397" y="1881597"/>
                  </a:lnTo>
                  <a:lnTo>
                    <a:pt x="1281430" y="1899076"/>
                  </a:lnTo>
                  <a:lnTo>
                    <a:pt x="1288097" y="1915283"/>
                  </a:lnTo>
                  <a:lnTo>
                    <a:pt x="1295082" y="1930537"/>
                  </a:lnTo>
                  <a:lnTo>
                    <a:pt x="1302067" y="1945474"/>
                  </a:lnTo>
                  <a:lnTo>
                    <a:pt x="1309687" y="1959457"/>
                  </a:lnTo>
                  <a:lnTo>
                    <a:pt x="1317625" y="1972168"/>
                  </a:lnTo>
                  <a:lnTo>
                    <a:pt x="1325562" y="1984244"/>
                  </a:lnTo>
                  <a:lnTo>
                    <a:pt x="1330007" y="1990282"/>
                  </a:lnTo>
                  <a:lnTo>
                    <a:pt x="1334135" y="1995685"/>
                  </a:lnTo>
                  <a:lnTo>
                    <a:pt x="1338262" y="2001087"/>
                  </a:lnTo>
                  <a:lnTo>
                    <a:pt x="1343025" y="2005854"/>
                  </a:lnTo>
                  <a:lnTo>
                    <a:pt x="1347470" y="2010621"/>
                  </a:lnTo>
                  <a:lnTo>
                    <a:pt x="1352232" y="2015388"/>
                  </a:lnTo>
                  <a:lnTo>
                    <a:pt x="1356677" y="2019519"/>
                  </a:lnTo>
                  <a:lnTo>
                    <a:pt x="1361440" y="2023968"/>
                  </a:lnTo>
                  <a:lnTo>
                    <a:pt x="1366520" y="2027782"/>
                  </a:lnTo>
                  <a:lnTo>
                    <a:pt x="1371282" y="2031278"/>
                  </a:lnTo>
                  <a:lnTo>
                    <a:pt x="1376362" y="2034773"/>
                  </a:lnTo>
                  <a:lnTo>
                    <a:pt x="1381442" y="2038269"/>
                  </a:lnTo>
                  <a:lnTo>
                    <a:pt x="1386840" y="2041129"/>
                  </a:lnTo>
                  <a:lnTo>
                    <a:pt x="1391920" y="2043989"/>
                  </a:lnTo>
                  <a:lnTo>
                    <a:pt x="1391920" y="1688379"/>
                  </a:lnTo>
                  <a:lnTo>
                    <a:pt x="1387475" y="1687108"/>
                  </a:lnTo>
                  <a:lnTo>
                    <a:pt x="1382395" y="1685837"/>
                  </a:lnTo>
                  <a:lnTo>
                    <a:pt x="1378267" y="1684248"/>
                  </a:lnTo>
                  <a:lnTo>
                    <a:pt x="1373505" y="1682341"/>
                  </a:lnTo>
                  <a:lnTo>
                    <a:pt x="1369695" y="1680117"/>
                  </a:lnTo>
                  <a:lnTo>
                    <a:pt x="1365885" y="1677256"/>
                  </a:lnTo>
                  <a:lnTo>
                    <a:pt x="1362075" y="1674079"/>
                  </a:lnTo>
                  <a:lnTo>
                    <a:pt x="1358900" y="1670901"/>
                  </a:lnTo>
                  <a:lnTo>
                    <a:pt x="1356042" y="1667405"/>
                  </a:lnTo>
                  <a:lnTo>
                    <a:pt x="1353502" y="1663274"/>
                  </a:lnTo>
                  <a:lnTo>
                    <a:pt x="1350962" y="1659460"/>
                  </a:lnTo>
                  <a:lnTo>
                    <a:pt x="1349057" y="1655329"/>
                  </a:lnTo>
                  <a:lnTo>
                    <a:pt x="1347470" y="1650562"/>
                  </a:lnTo>
                  <a:lnTo>
                    <a:pt x="1346517" y="1645795"/>
                  </a:lnTo>
                  <a:lnTo>
                    <a:pt x="1345882" y="1641346"/>
                  </a:lnTo>
                  <a:lnTo>
                    <a:pt x="1345565" y="1635943"/>
                  </a:lnTo>
                  <a:lnTo>
                    <a:pt x="1345565" y="1582872"/>
                  </a:lnTo>
                  <a:lnTo>
                    <a:pt x="1345882" y="1577469"/>
                  </a:lnTo>
                  <a:lnTo>
                    <a:pt x="1346517" y="1572385"/>
                  </a:lnTo>
                  <a:lnTo>
                    <a:pt x="1347787" y="1567300"/>
                  </a:lnTo>
                  <a:lnTo>
                    <a:pt x="1349692" y="1562215"/>
                  </a:lnTo>
                  <a:lnTo>
                    <a:pt x="1352232" y="1557449"/>
                  </a:lnTo>
                  <a:lnTo>
                    <a:pt x="1354772" y="1553317"/>
                  </a:lnTo>
                  <a:lnTo>
                    <a:pt x="1357630" y="1549186"/>
                  </a:lnTo>
                  <a:lnTo>
                    <a:pt x="1361122" y="1545055"/>
                  </a:lnTo>
                  <a:lnTo>
                    <a:pt x="1365250" y="1541877"/>
                  </a:lnTo>
                  <a:lnTo>
                    <a:pt x="1369060" y="1538699"/>
                  </a:lnTo>
                  <a:lnTo>
                    <a:pt x="1373505" y="1535839"/>
                  </a:lnTo>
                  <a:lnTo>
                    <a:pt x="1378267" y="1533614"/>
                  </a:lnTo>
                  <a:lnTo>
                    <a:pt x="1383030" y="1532025"/>
                  </a:lnTo>
                  <a:lnTo>
                    <a:pt x="1388427" y="1530754"/>
                  </a:lnTo>
                  <a:lnTo>
                    <a:pt x="1393507" y="1529801"/>
                  </a:lnTo>
                  <a:lnTo>
                    <a:pt x="1399222" y="1529483"/>
                  </a:lnTo>
                  <a:lnTo>
                    <a:pt x="1516062" y="1529483"/>
                  </a:lnTo>
                  <a:lnTo>
                    <a:pt x="1521460" y="1529801"/>
                  </a:lnTo>
                  <a:lnTo>
                    <a:pt x="1526857" y="1530754"/>
                  </a:lnTo>
                  <a:lnTo>
                    <a:pt x="1531937" y="1532025"/>
                  </a:lnTo>
                  <a:lnTo>
                    <a:pt x="1537017" y="1533614"/>
                  </a:lnTo>
                  <a:lnTo>
                    <a:pt x="1541462" y="1535839"/>
                  </a:lnTo>
                  <a:lnTo>
                    <a:pt x="1545907" y="1538699"/>
                  </a:lnTo>
                  <a:lnTo>
                    <a:pt x="1550035" y="1541877"/>
                  </a:lnTo>
                  <a:lnTo>
                    <a:pt x="1553845" y="1545055"/>
                  </a:lnTo>
                  <a:lnTo>
                    <a:pt x="1557020" y="1549186"/>
                  </a:lnTo>
                  <a:lnTo>
                    <a:pt x="1560512" y="1553317"/>
                  </a:lnTo>
                  <a:lnTo>
                    <a:pt x="1563052" y="1557449"/>
                  </a:lnTo>
                  <a:lnTo>
                    <a:pt x="1565275" y="1562215"/>
                  </a:lnTo>
                  <a:lnTo>
                    <a:pt x="1566862" y="1567300"/>
                  </a:lnTo>
                  <a:lnTo>
                    <a:pt x="1568132" y="1572385"/>
                  </a:lnTo>
                  <a:lnTo>
                    <a:pt x="1569085" y="1577469"/>
                  </a:lnTo>
                  <a:lnTo>
                    <a:pt x="1569402" y="1582872"/>
                  </a:lnTo>
                  <a:lnTo>
                    <a:pt x="1569402" y="1635943"/>
                  </a:lnTo>
                  <a:lnTo>
                    <a:pt x="1569085" y="1641346"/>
                  </a:lnTo>
                  <a:lnTo>
                    <a:pt x="1568450" y="1645795"/>
                  </a:lnTo>
                  <a:lnTo>
                    <a:pt x="1567180" y="1650562"/>
                  </a:lnTo>
                  <a:lnTo>
                    <a:pt x="1565910" y="1655329"/>
                  </a:lnTo>
                  <a:lnTo>
                    <a:pt x="1564005" y="1659460"/>
                  </a:lnTo>
                  <a:lnTo>
                    <a:pt x="1561782" y="1663274"/>
                  </a:lnTo>
                  <a:lnTo>
                    <a:pt x="1558607" y="1667405"/>
                  </a:lnTo>
                  <a:lnTo>
                    <a:pt x="1555750" y="1670901"/>
                  </a:lnTo>
                  <a:lnTo>
                    <a:pt x="1552575" y="1674079"/>
                  </a:lnTo>
                  <a:lnTo>
                    <a:pt x="1549082" y="1677256"/>
                  </a:lnTo>
                  <a:lnTo>
                    <a:pt x="1545272" y="1680117"/>
                  </a:lnTo>
                  <a:lnTo>
                    <a:pt x="1541145" y="1682341"/>
                  </a:lnTo>
                  <a:lnTo>
                    <a:pt x="1537017" y="1684248"/>
                  </a:lnTo>
                  <a:lnTo>
                    <a:pt x="1532255" y="1685837"/>
                  </a:lnTo>
                  <a:lnTo>
                    <a:pt x="1527810" y="1687108"/>
                  </a:lnTo>
                  <a:lnTo>
                    <a:pt x="1523047" y="1688379"/>
                  </a:lnTo>
                  <a:lnTo>
                    <a:pt x="1523047" y="2043989"/>
                  </a:lnTo>
                  <a:lnTo>
                    <a:pt x="1528445" y="2041129"/>
                  </a:lnTo>
                  <a:lnTo>
                    <a:pt x="1533525" y="2038269"/>
                  </a:lnTo>
                  <a:lnTo>
                    <a:pt x="1538605" y="2034773"/>
                  </a:lnTo>
                  <a:lnTo>
                    <a:pt x="1543685" y="2031278"/>
                  </a:lnTo>
                  <a:lnTo>
                    <a:pt x="1548765" y="2027782"/>
                  </a:lnTo>
                  <a:lnTo>
                    <a:pt x="1553527" y="2023968"/>
                  </a:lnTo>
                  <a:lnTo>
                    <a:pt x="1558290" y="2019519"/>
                  </a:lnTo>
                  <a:lnTo>
                    <a:pt x="1563052" y="2015388"/>
                  </a:lnTo>
                  <a:lnTo>
                    <a:pt x="1567497" y="2010621"/>
                  </a:lnTo>
                  <a:lnTo>
                    <a:pt x="1572260" y="2005854"/>
                  </a:lnTo>
                  <a:lnTo>
                    <a:pt x="1576705" y="2001087"/>
                  </a:lnTo>
                  <a:lnTo>
                    <a:pt x="1580832" y="1995685"/>
                  </a:lnTo>
                  <a:lnTo>
                    <a:pt x="1585277" y="1990282"/>
                  </a:lnTo>
                  <a:lnTo>
                    <a:pt x="1589405" y="1984244"/>
                  </a:lnTo>
                  <a:lnTo>
                    <a:pt x="1597660" y="1972168"/>
                  </a:lnTo>
                  <a:lnTo>
                    <a:pt x="1605280" y="1959457"/>
                  </a:lnTo>
                  <a:lnTo>
                    <a:pt x="1612900" y="1945474"/>
                  </a:lnTo>
                  <a:lnTo>
                    <a:pt x="1620202" y="1930537"/>
                  </a:lnTo>
                  <a:lnTo>
                    <a:pt x="1626870" y="1915283"/>
                  </a:lnTo>
                  <a:lnTo>
                    <a:pt x="1633537" y="1899076"/>
                  </a:lnTo>
                  <a:lnTo>
                    <a:pt x="1639570" y="1881597"/>
                  </a:lnTo>
                  <a:lnTo>
                    <a:pt x="1645602" y="1863801"/>
                  </a:lnTo>
                  <a:lnTo>
                    <a:pt x="1651000" y="1844733"/>
                  </a:lnTo>
                  <a:lnTo>
                    <a:pt x="1656397" y="1825030"/>
                  </a:lnTo>
                  <a:lnTo>
                    <a:pt x="1661160" y="1804691"/>
                  </a:lnTo>
                  <a:lnTo>
                    <a:pt x="1665922" y="1783399"/>
                  </a:lnTo>
                  <a:lnTo>
                    <a:pt x="1670050" y="1761154"/>
                  </a:lnTo>
                  <a:lnTo>
                    <a:pt x="1673860" y="1738273"/>
                  </a:lnTo>
                  <a:lnTo>
                    <a:pt x="1677987" y="1714756"/>
                  </a:lnTo>
                  <a:lnTo>
                    <a:pt x="1681162" y="1690286"/>
                  </a:lnTo>
                  <a:lnTo>
                    <a:pt x="1684337" y="1665180"/>
                  </a:lnTo>
                  <a:lnTo>
                    <a:pt x="1687195" y="1639121"/>
                  </a:lnTo>
                  <a:lnTo>
                    <a:pt x="1689735" y="1612427"/>
                  </a:lnTo>
                  <a:lnTo>
                    <a:pt x="1691957" y="1585097"/>
                  </a:lnTo>
                  <a:lnTo>
                    <a:pt x="1693862" y="1556813"/>
                  </a:lnTo>
                  <a:lnTo>
                    <a:pt x="1695450" y="1527894"/>
                  </a:lnTo>
                  <a:lnTo>
                    <a:pt x="1696720" y="1498021"/>
                  </a:lnTo>
                  <a:lnTo>
                    <a:pt x="1697672" y="1467831"/>
                  </a:lnTo>
                  <a:lnTo>
                    <a:pt x="1698942" y="1436687"/>
                  </a:lnTo>
                  <a:lnTo>
                    <a:pt x="1738312" y="1438912"/>
                  </a:lnTo>
                  <a:lnTo>
                    <a:pt x="1774825" y="1441454"/>
                  </a:lnTo>
                  <a:lnTo>
                    <a:pt x="1835150" y="1446221"/>
                  </a:lnTo>
                  <a:lnTo>
                    <a:pt x="1875472" y="1449399"/>
                  </a:lnTo>
                  <a:lnTo>
                    <a:pt x="1890077" y="1450670"/>
                  </a:lnTo>
                  <a:lnTo>
                    <a:pt x="1901190" y="1450988"/>
                  </a:lnTo>
                  <a:lnTo>
                    <a:pt x="1912620" y="1451941"/>
                  </a:lnTo>
                  <a:lnTo>
                    <a:pt x="1923415" y="1453212"/>
                  </a:lnTo>
                  <a:lnTo>
                    <a:pt x="1934210" y="1455119"/>
                  </a:lnTo>
                  <a:lnTo>
                    <a:pt x="1945005" y="1457662"/>
                  </a:lnTo>
                  <a:lnTo>
                    <a:pt x="1955482" y="1460522"/>
                  </a:lnTo>
                  <a:lnTo>
                    <a:pt x="1965642" y="1464017"/>
                  </a:lnTo>
                  <a:lnTo>
                    <a:pt x="1975485" y="1468149"/>
                  </a:lnTo>
                  <a:lnTo>
                    <a:pt x="1985327" y="1472598"/>
                  </a:lnTo>
                  <a:lnTo>
                    <a:pt x="1994852" y="1477047"/>
                  </a:lnTo>
                  <a:lnTo>
                    <a:pt x="2004060" y="1482767"/>
                  </a:lnTo>
                  <a:lnTo>
                    <a:pt x="2012950" y="1488170"/>
                  </a:lnTo>
                  <a:lnTo>
                    <a:pt x="2021522" y="1494526"/>
                  </a:lnTo>
                  <a:lnTo>
                    <a:pt x="2029777" y="1500881"/>
                  </a:lnTo>
                  <a:lnTo>
                    <a:pt x="2038032" y="1507873"/>
                  </a:lnTo>
                  <a:lnTo>
                    <a:pt x="2045652" y="1515182"/>
                  </a:lnTo>
                  <a:lnTo>
                    <a:pt x="2052637" y="1522809"/>
                  </a:lnTo>
                  <a:lnTo>
                    <a:pt x="2059622" y="1530754"/>
                  </a:lnTo>
                  <a:lnTo>
                    <a:pt x="2065972" y="1539334"/>
                  </a:lnTo>
                  <a:lnTo>
                    <a:pt x="2072322" y="1547597"/>
                  </a:lnTo>
                  <a:lnTo>
                    <a:pt x="2078037" y="1556495"/>
                  </a:lnTo>
                  <a:lnTo>
                    <a:pt x="2083435" y="1566029"/>
                  </a:lnTo>
                  <a:lnTo>
                    <a:pt x="2088197" y="1575563"/>
                  </a:lnTo>
                  <a:lnTo>
                    <a:pt x="2092642" y="1585414"/>
                  </a:lnTo>
                  <a:lnTo>
                    <a:pt x="2096452" y="1595266"/>
                  </a:lnTo>
                  <a:lnTo>
                    <a:pt x="2099945" y="1605117"/>
                  </a:lnTo>
                  <a:lnTo>
                    <a:pt x="2103120" y="1615605"/>
                  </a:lnTo>
                  <a:lnTo>
                    <a:pt x="2105660" y="1626410"/>
                  </a:lnTo>
                  <a:lnTo>
                    <a:pt x="2107247" y="1637215"/>
                  </a:lnTo>
                  <a:lnTo>
                    <a:pt x="2108835" y="1648337"/>
                  </a:lnTo>
                  <a:lnTo>
                    <a:pt x="2109470" y="1659460"/>
                  </a:lnTo>
                  <a:lnTo>
                    <a:pt x="2109787" y="1670901"/>
                  </a:lnTo>
                  <a:lnTo>
                    <a:pt x="2109787" y="1949605"/>
                  </a:lnTo>
                  <a:lnTo>
                    <a:pt x="2109787" y="1955325"/>
                  </a:lnTo>
                  <a:lnTo>
                    <a:pt x="2108835" y="1960728"/>
                  </a:lnTo>
                  <a:lnTo>
                    <a:pt x="2107882" y="1966448"/>
                  </a:lnTo>
                  <a:lnTo>
                    <a:pt x="2106295" y="1971850"/>
                  </a:lnTo>
                  <a:lnTo>
                    <a:pt x="2104072" y="1976935"/>
                  </a:lnTo>
                  <a:lnTo>
                    <a:pt x="2101532" y="1982020"/>
                  </a:lnTo>
                  <a:lnTo>
                    <a:pt x="2098675" y="1987105"/>
                  </a:lnTo>
                  <a:lnTo>
                    <a:pt x="2095182" y="1992189"/>
                  </a:lnTo>
                  <a:lnTo>
                    <a:pt x="2091690" y="1996956"/>
                  </a:lnTo>
                  <a:lnTo>
                    <a:pt x="2087245" y="2002041"/>
                  </a:lnTo>
                  <a:lnTo>
                    <a:pt x="2082800" y="2006490"/>
                  </a:lnTo>
                  <a:lnTo>
                    <a:pt x="2077720" y="2010939"/>
                  </a:lnTo>
                  <a:lnTo>
                    <a:pt x="2072322" y="2015706"/>
                  </a:lnTo>
                  <a:lnTo>
                    <a:pt x="2066607" y="2019837"/>
                  </a:lnTo>
                  <a:lnTo>
                    <a:pt x="2060575" y="2024286"/>
                  </a:lnTo>
                  <a:lnTo>
                    <a:pt x="2053907" y="2028418"/>
                  </a:lnTo>
                  <a:lnTo>
                    <a:pt x="2047240" y="2032549"/>
                  </a:lnTo>
                  <a:lnTo>
                    <a:pt x="2039937" y="2036680"/>
                  </a:lnTo>
                  <a:lnTo>
                    <a:pt x="2032317" y="2040494"/>
                  </a:lnTo>
                  <a:lnTo>
                    <a:pt x="2024697" y="2044307"/>
                  </a:lnTo>
                  <a:lnTo>
                    <a:pt x="2016442" y="2048121"/>
                  </a:lnTo>
                  <a:lnTo>
                    <a:pt x="2007870" y="2051934"/>
                  </a:lnTo>
                  <a:lnTo>
                    <a:pt x="1999297" y="2055430"/>
                  </a:lnTo>
                  <a:lnTo>
                    <a:pt x="1990090" y="2058926"/>
                  </a:lnTo>
                  <a:lnTo>
                    <a:pt x="1970722" y="2065599"/>
                  </a:lnTo>
                  <a:lnTo>
                    <a:pt x="1950402" y="2071955"/>
                  </a:lnTo>
                  <a:lnTo>
                    <a:pt x="1929130" y="2077675"/>
                  </a:lnTo>
                  <a:lnTo>
                    <a:pt x="1907222" y="2083396"/>
                  </a:lnTo>
                  <a:lnTo>
                    <a:pt x="1883727" y="2088480"/>
                  </a:lnTo>
                  <a:lnTo>
                    <a:pt x="1859597" y="2093565"/>
                  </a:lnTo>
                  <a:lnTo>
                    <a:pt x="1834515" y="2098014"/>
                  </a:lnTo>
                  <a:lnTo>
                    <a:pt x="1809115" y="2102146"/>
                  </a:lnTo>
                  <a:lnTo>
                    <a:pt x="1782762" y="2105959"/>
                  </a:lnTo>
                  <a:lnTo>
                    <a:pt x="1755457" y="2109455"/>
                  </a:lnTo>
                  <a:lnTo>
                    <a:pt x="1728152" y="2112633"/>
                  </a:lnTo>
                  <a:lnTo>
                    <a:pt x="1700212" y="2115175"/>
                  </a:lnTo>
                  <a:lnTo>
                    <a:pt x="1671637" y="2118035"/>
                  </a:lnTo>
                  <a:lnTo>
                    <a:pt x="1642745" y="2119942"/>
                  </a:lnTo>
                  <a:lnTo>
                    <a:pt x="1613535" y="2121849"/>
                  </a:lnTo>
                  <a:lnTo>
                    <a:pt x="1584325" y="2123120"/>
                  </a:lnTo>
                  <a:lnTo>
                    <a:pt x="1554480" y="2124391"/>
                  </a:lnTo>
                  <a:lnTo>
                    <a:pt x="1524635" y="2125027"/>
                  </a:lnTo>
                  <a:lnTo>
                    <a:pt x="1494790" y="2125344"/>
                  </a:lnTo>
                  <a:lnTo>
                    <a:pt x="1464945" y="2125662"/>
                  </a:lnTo>
                  <a:lnTo>
                    <a:pt x="1435100" y="2125344"/>
                  </a:lnTo>
                  <a:lnTo>
                    <a:pt x="1404937" y="2125027"/>
                  </a:lnTo>
                  <a:lnTo>
                    <a:pt x="1375092" y="2124391"/>
                  </a:lnTo>
                  <a:lnTo>
                    <a:pt x="1344930" y="2123120"/>
                  </a:lnTo>
                  <a:lnTo>
                    <a:pt x="1315085" y="2121849"/>
                  </a:lnTo>
                  <a:lnTo>
                    <a:pt x="1285557" y="2119942"/>
                  </a:lnTo>
                  <a:lnTo>
                    <a:pt x="1256030" y="2118035"/>
                  </a:lnTo>
                  <a:lnTo>
                    <a:pt x="1227455" y="2115175"/>
                  </a:lnTo>
                  <a:lnTo>
                    <a:pt x="1198562" y="2112633"/>
                  </a:lnTo>
                  <a:lnTo>
                    <a:pt x="1170622" y="2109455"/>
                  </a:lnTo>
                  <a:lnTo>
                    <a:pt x="1142682" y="2105959"/>
                  </a:lnTo>
                  <a:lnTo>
                    <a:pt x="1116012" y="2102146"/>
                  </a:lnTo>
                  <a:lnTo>
                    <a:pt x="1089660" y="2098014"/>
                  </a:lnTo>
                  <a:lnTo>
                    <a:pt x="1064260" y="2093565"/>
                  </a:lnTo>
                  <a:lnTo>
                    <a:pt x="1039177" y="2088480"/>
                  </a:lnTo>
                  <a:lnTo>
                    <a:pt x="1015364" y="2083396"/>
                  </a:lnTo>
                  <a:lnTo>
                    <a:pt x="992187" y="2077675"/>
                  </a:lnTo>
                  <a:lnTo>
                    <a:pt x="970597" y="2071955"/>
                  </a:lnTo>
                  <a:lnTo>
                    <a:pt x="949642" y="2065599"/>
                  </a:lnTo>
                  <a:lnTo>
                    <a:pt x="929639" y="2058926"/>
                  </a:lnTo>
                  <a:lnTo>
                    <a:pt x="910907" y="2051934"/>
                  </a:lnTo>
                  <a:lnTo>
                    <a:pt x="902334" y="2048121"/>
                  </a:lnTo>
                  <a:lnTo>
                    <a:pt x="893762" y="2044307"/>
                  </a:lnTo>
                  <a:lnTo>
                    <a:pt x="885507" y="2040494"/>
                  </a:lnTo>
                  <a:lnTo>
                    <a:pt x="877569" y="2036680"/>
                  </a:lnTo>
                  <a:lnTo>
                    <a:pt x="870584" y="2032549"/>
                  </a:lnTo>
                  <a:lnTo>
                    <a:pt x="863282" y="2028418"/>
                  </a:lnTo>
                  <a:lnTo>
                    <a:pt x="856614" y="2024286"/>
                  </a:lnTo>
                  <a:lnTo>
                    <a:pt x="850264" y="2019837"/>
                  </a:lnTo>
                  <a:lnTo>
                    <a:pt x="844232" y="2015706"/>
                  </a:lnTo>
                  <a:lnTo>
                    <a:pt x="838517" y="2010939"/>
                  </a:lnTo>
                  <a:lnTo>
                    <a:pt x="833437" y="2006490"/>
                  </a:lnTo>
                  <a:lnTo>
                    <a:pt x="828674" y="2002041"/>
                  </a:lnTo>
                  <a:lnTo>
                    <a:pt x="824229" y="1996956"/>
                  </a:lnTo>
                  <a:lnTo>
                    <a:pt x="820419" y="1992189"/>
                  </a:lnTo>
                  <a:lnTo>
                    <a:pt x="816609" y="1987105"/>
                  </a:lnTo>
                  <a:lnTo>
                    <a:pt x="813752" y="1982020"/>
                  </a:lnTo>
                  <a:lnTo>
                    <a:pt x="811212" y="1976935"/>
                  </a:lnTo>
                  <a:lnTo>
                    <a:pt x="808989" y="1971850"/>
                  </a:lnTo>
                  <a:lnTo>
                    <a:pt x="807084" y="1966448"/>
                  </a:lnTo>
                  <a:lnTo>
                    <a:pt x="805814" y="1960728"/>
                  </a:lnTo>
                  <a:lnTo>
                    <a:pt x="805179" y="1955325"/>
                  </a:lnTo>
                  <a:lnTo>
                    <a:pt x="804862" y="1949605"/>
                  </a:lnTo>
                  <a:lnTo>
                    <a:pt x="804862" y="1670901"/>
                  </a:lnTo>
                  <a:lnTo>
                    <a:pt x="805179" y="1659460"/>
                  </a:lnTo>
                  <a:lnTo>
                    <a:pt x="806132" y="1648337"/>
                  </a:lnTo>
                  <a:lnTo>
                    <a:pt x="807402" y="1637215"/>
                  </a:lnTo>
                  <a:lnTo>
                    <a:pt x="809624" y="1626410"/>
                  </a:lnTo>
                  <a:lnTo>
                    <a:pt x="812164" y="1615605"/>
                  </a:lnTo>
                  <a:lnTo>
                    <a:pt x="815022" y="1605117"/>
                  </a:lnTo>
                  <a:lnTo>
                    <a:pt x="818197" y="1595266"/>
                  </a:lnTo>
                  <a:lnTo>
                    <a:pt x="822324" y="1585414"/>
                  </a:lnTo>
                  <a:lnTo>
                    <a:pt x="826769" y="1575563"/>
                  </a:lnTo>
                  <a:lnTo>
                    <a:pt x="831849" y="1566029"/>
                  </a:lnTo>
                  <a:lnTo>
                    <a:pt x="836929" y="1556495"/>
                  </a:lnTo>
                  <a:lnTo>
                    <a:pt x="842327" y="1547597"/>
                  </a:lnTo>
                  <a:lnTo>
                    <a:pt x="848677" y="1539334"/>
                  </a:lnTo>
                  <a:lnTo>
                    <a:pt x="855344" y="1530754"/>
                  </a:lnTo>
                  <a:lnTo>
                    <a:pt x="862012" y="1522809"/>
                  </a:lnTo>
                  <a:lnTo>
                    <a:pt x="869632" y="1515182"/>
                  </a:lnTo>
                  <a:lnTo>
                    <a:pt x="876934" y="1507873"/>
                  </a:lnTo>
                  <a:lnTo>
                    <a:pt x="884872" y="1500881"/>
                  </a:lnTo>
                  <a:lnTo>
                    <a:pt x="893444" y="1494526"/>
                  </a:lnTo>
                  <a:lnTo>
                    <a:pt x="902017" y="1488170"/>
                  </a:lnTo>
                  <a:lnTo>
                    <a:pt x="910907" y="1482767"/>
                  </a:lnTo>
                  <a:lnTo>
                    <a:pt x="920114" y="1477047"/>
                  </a:lnTo>
                  <a:lnTo>
                    <a:pt x="929639" y="1472598"/>
                  </a:lnTo>
                  <a:lnTo>
                    <a:pt x="939482" y="1468149"/>
                  </a:lnTo>
                  <a:lnTo>
                    <a:pt x="949324" y="1464017"/>
                  </a:lnTo>
                  <a:lnTo>
                    <a:pt x="959802" y="1460522"/>
                  </a:lnTo>
                  <a:lnTo>
                    <a:pt x="969962" y="1457662"/>
                  </a:lnTo>
                  <a:lnTo>
                    <a:pt x="980439" y="1455119"/>
                  </a:lnTo>
                  <a:lnTo>
                    <a:pt x="991234" y="1453212"/>
                  </a:lnTo>
                  <a:lnTo>
                    <a:pt x="1002347" y="1451941"/>
                  </a:lnTo>
                  <a:lnTo>
                    <a:pt x="1013459" y="1450988"/>
                  </a:lnTo>
                  <a:lnTo>
                    <a:pt x="1024889" y="1450670"/>
                  </a:lnTo>
                  <a:lnTo>
                    <a:pt x="1039177" y="1449399"/>
                  </a:lnTo>
                  <a:lnTo>
                    <a:pt x="1079500" y="1446221"/>
                  </a:lnTo>
                  <a:lnTo>
                    <a:pt x="1140142" y="1441454"/>
                  </a:lnTo>
                  <a:lnTo>
                    <a:pt x="1176655" y="1438912"/>
                  </a:lnTo>
                  <a:lnTo>
                    <a:pt x="1216342" y="1436687"/>
                  </a:lnTo>
                  <a:close/>
                  <a:moveTo>
                    <a:pt x="1249771" y="769392"/>
                  </a:moveTo>
                  <a:lnTo>
                    <a:pt x="1245966" y="770028"/>
                  </a:lnTo>
                  <a:lnTo>
                    <a:pt x="1242477" y="770663"/>
                  </a:lnTo>
                  <a:lnTo>
                    <a:pt x="1239306" y="771933"/>
                  </a:lnTo>
                  <a:lnTo>
                    <a:pt x="1235818" y="773839"/>
                  </a:lnTo>
                  <a:lnTo>
                    <a:pt x="1232647" y="775427"/>
                  </a:lnTo>
                  <a:lnTo>
                    <a:pt x="1229476" y="777650"/>
                  </a:lnTo>
                  <a:lnTo>
                    <a:pt x="1226621" y="780191"/>
                  </a:lnTo>
                  <a:lnTo>
                    <a:pt x="1223450" y="782732"/>
                  </a:lnTo>
                  <a:lnTo>
                    <a:pt x="1217425" y="789084"/>
                  </a:lnTo>
                  <a:lnTo>
                    <a:pt x="1211717" y="796071"/>
                  </a:lnTo>
                  <a:lnTo>
                    <a:pt x="1206009" y="803376"/>
                  </a:lnTo>
                  <a:lnTo>
                    <a:pt x="1194275" y="819574"/>
                  </a:lnTo>
                  <a:lnTo>
                    <a:pt x="1186030" y="831008"/>
                  </a:lnTo>
                  <a:lnTo>
                    <a:pt x="1177785" y="843395"/>
                  </a:lnTo>
                  <a:lnTo>
                    <a:pt x="1169857" y="855781"/>
                  </a:lnTo>
                  <a:lnTo>
                    <a:pt x="1161929" y="868803"/>
                  </a:lnTo>
                  <a:lnTo>
                    <a:pt x="1159075" y="881507"/>
                  </a:lnTo>
                  <a:lnTo>
                    <a:pt x="1156856" y="894212"/>
                  </a:lnTo>
                  <a:lnTo>
                    <a:pt x="1154636" y="907233"/>
                  </a:lnTo>
                  <a:lnTo>
                    <a:pt x="1152733" y="920573"/>
                  </a:lnTo>
                  <a:lnTo>
                    <a:pt x="1151465" y="933595"/>
                  </a:lnTo>
                  <a:lnTo>
                    <a:pt x="1150513" y="947569"/>
                  </a:lnTo>
                  <a:lnTo>
                    <a:pt x="1149879" y="960909"/>
                  </a:lnTo>
                  <a:lnTo>
                    <a:pt x="1149879" y="974566"/>
                  </a:lnTo>
                  <a:lnTo>
                    <a:pt x="1149879" y="984412"/>
                  </a:lnTo>
                  <a:lnTo>
                    <a:pt x="1150196" y="994258"/>
                  </a:lnTo>
                  <a:lnTo>
                    <a:pt x="1151147" y="1003786"/>
                  </a:lnTo>
                  <a:lnTo>
                    <a:pt x="1151782" y="1013314"/>
                  </a:lnTo>
                  <a:lnTo>
                    <a:pt x="1153050" y="1023160"/>
                  </a:lnTo>
                  <a:lnTo>
                    <a:pt x="1154319" y="1032688"/>
                  </a:lnTo>
                  <a:lnTo>
                    <a:pt x="1156538" y="1042216"/>
                  </a:lnTo>
                  <a:lnTo>
                    <a:pt x="1158124" y="1051427"/>
                  </a:lnTo>
                  <a:lnTo>
                    <a:pt x="1160344" y="1060637"/>
                  </a:lnTo>
                  <a:lnTo>
                    <a:pt x="1162564" y="1069848"/>
                  </a:lnTo>
                  <a:lnTo>
                    <a:pt x="1165101" y="1079058"/>
                  </a:lnTo>
                  <a:lnTo>
                    <a:pt x="1168272" y="1088269"/>
                  </a:lnTo>
                  <a:lnTo>
                    <a:pt x="1171126" y="1096844"/>
                  </a:lnTo>
                  <a:lnTo>
                    <a:pt x="1174297" y="1106055"/>
                  </a:lnTo>
                  <a:lnTo>
                    <a:pt x="1177468" y="1114948"/>
                  </a:lnTo>
                  <a:lnTo>
                    <a:pt x="1181274" y="1123523"/>
                  </a:lnTo>
                  <a:lnTo>
                    <a:pt x="1184762" y="1132099"/>
                  </a:lnTo>
                  <a:lnTo>
                    <a:pt x="1188884" y="1140356"/>
                  </a:lnTo>
                  <a:lnTo>
                    <a:pt x="1193007" y="1148932"/>
                  </a:lnTo>
                  <a:lnTo>
                    <a:pt x="1197129" y="1157189"/>
                  </a:lnTo>
                  <a:lnTo>
                    <a:pt x="1206326" y="1173387"/>
                  </a:lnTo>
                  <a:lnTo>
                    <a:pt x="1215839" y="1188950"/>
                  </a:lnTo>
                  <a:lnTo>
                    <a:pt x="1225987" y="1204513"/>
                  </a:lnTo>
                  <a:lnTo>
                    <a:pt x="1236769" y="1219123"/>
                  </a:lnTo>
                  <a:lnTo>
                    <a:pt x="1247551" y="1233097"/>
                  </a:lnTo>
                  <a:lnTo>
                    <a:pt x="1258967" y="1246437"/>
                  </a:lnTo>
                  <a:lnTo>
                    <a:pt x="1271018" y="1259776"/>
                  </a:lnTo>
                  <a:lnTo>
                    <a:pt x="1283068" y="1271845"/>
                  </a:lnTo>
                  <a:lnTo>
                    <a:pt x="1295436" y="1283597"/>
                  </a:lnTo>
                  <a:lnTo>
                    <a:pt x="1308121" y="1294395"/>
                  </a:lnTo>
                  <a:lnTo>
                    <a:pt x="1320805" y="1304241"/>
                  </a:lnTo>
                  <a:lnTo>
                    <a:pt x="1333490" y="1313769"/>
                  </a:lnTo>
                  <a:lnTo>
                    <a:pt x="1346175" y="1322662"/>
                  </a:lnTo>
                  <a:lnTo>
                    <a:pt x="1359177" y="1330602"/>
                  </a:lnTo>
                  <a:lnTo>
                    <a:pt x="1371861" y="1337272"/>
                  </a:lnTo>
                  <a:lnTo>
                    <a:pt x="1384863" y="1343624"/>
                  </a:lnTo>
                  <a:lnTo>
                    <a:pt x="1397548" y="1348706"/>
                  </a:lnTo>
                  <a:lnTo>
                    <a:pt x="1403890" y="1350929"/>
                  </a:lnTo>
                  <a:lnTo>
                    <a:pt x="1410233" y="1353470"/>
                  </a:lnTo>
                  <a:lnTo>
                    <a:pt x="1416258" y="1355058"/>
                  </a:lnTo>
                  <a:lnTo>
                    <a:pt x="1422600" y="1356646"/>
                  </a:lnTo>
                  <a:lnTo>
                    <a:pt x="1428308" y="1358234"/>
                  </a:lnTo>
                  <a:lnTo>
                    <a:pt x="1434334" y="1359187"/>
                  </a:lnTo>
                  <a:lnTo>
                    <a:pt x="1440042" y="1360140"/>
                  </a:lnTo>
                  <a:lnTo>
                    <a:pt x="1446067" y="1360775"/>
                  </a:lnTo>
                  <a:lnTo>
                    <a:pt x="1451775" y="1361093"/>
                  </a:lnTo>
                  <a:lnTo>
                    <a:pt x="1457483" y="1361093"/>
                  </a:lnTo>
                  <a:lnTo>
                    <a:pt x="1462874" y="1361093"/>
                  </a:lnTo>
                  <a:lnTo>
                    <a:pt x="1468900" y="1360775"/>
                  </a:lnTo>
                  <a:lnTo>
                    <a:pt x="1474291" y="1360140"/>
                  </a:lnTo>
                  <a:lnTo>
                    <a:pt x="1480316" y="1359187"/>
                  </a:lnTo>
                  <a:lnTo>
                    <a:pt x="1486341" y="1358234"/>
                  </a:lnTo>
                  <a:lnTo>
                    <a:pt x="1492366" y="1356646"/>
                  </a:lnTo>
                  <a:lnTo>
                    <a:pt x="1498392" y="1355058"/>
                  </a:lnTo>
                  <a:lnTo>
                    <a:pt x="1504734" y="1353470"/>
                  </a:lnTo>
                  <a:lnTo>
                    <a:pt x="1510759" y="1350929"/>
                  </a:lnTo>
                  <a:lnTo>
                    <a:pt x="1517101" y="1348706"/>
                  </a:lnTo>
                  <a:lnTo>
                    <a:pt x="1529786" y="1343624"/>
                  </a:lnTo>
                  <a:lnTo>
                    <a:pt x="1542471" y="1337272"/>
                  </a:lnTo>
                  <a:lnTo>
                    <a:pt x="1555473" y="1330602"/>
                  </a:lnTo>
                  <a:lnTo>
                    <a:pt x="1568157" y="1322662"/>
                  </a:lnTo>
                  <a:lnTo>
                    <a:pt x="1581159" y="1313769"/>
                  </a:lnTo>
                  <a:lnTo>
                    <a:pt x="1593844" y="1304241"/>
                  </a:lnTo>
                  <a:lnTo>
                    <a:pt x="1606846" y="1294395"/>
                  </a:lnTo>
                  <a:lnTo>
                    <a:pt x="1619531" y="1283597"/>
                  </a:lnTo>
                  <a:lnTo>
                    <a:pt x="1631581" y="1271845"/>
                  </a:lnTo>
                  <a:lnTo>
                    <a:pt x="1643949" y="1259776"/>
                  </a:lnTo>
                  <a:lnTo>
                    <a:pt x="1655682" y="1246437"/>
                  </a:lnTo>
                  <a:lnTo>
                    <a:pt x="1667098" y="1233097"/>
                  </a:lnTo>
                  <a:lnTo>
                    <a:pt x="1678197" y="1219123"/>
                  </a:lnTo>
                  <a:lnTo>
                    <a:pt x="1688662" y="1204513"/>
                  </a:lnTo>
                  <a:lnTo>
                    <a:pt x="1698810" y="1188950"/>
                  </a:lnTo>
                  <a:lnTo>
                    <a:pt x="1708324" y="1173387"/>
                  </a:lnTo>
                  <a:lnTo>
                    <a:pt x="1717203" y="1157189"/>
                  </a:lnTo>
                  <a:lnTo>
                    <a:pt x="1721643" y="1148932"/>
                  </a:lnTo>
                  <a:lnTo>
                    <a:pt x="1725765" y="1140356"/>
                  </a:lnTo>
                  <a:lnTo>
                    <a:pt x="1729570" y="1132099"/>
                  </a:lnTo>
                  <a:lnTo>
                    <a:pt x="1733693" y="1123523"/>
                  </a:lnTo>
                  <a:lnTo>
                    <a:pt x="1737181" y="1114948"/>
                  </a:lnTo>
                  <a:lnTo>
                    <a:pt x="1740352" y="1106055"/>
                  </a:lnTo>
                  <a:lnTo>
                    <a:pt x="1743524" y="1096844"/>
                  </a:lnTo>
                  <a:lnTo>
                    <a:pt x="1746695" y="1088269"/>
                  </a:lnTo>
                  <a:lnTo>
                    <a:pt x="1749232" y="1079058"/>
                  </a:lnTo>
                  <a:lnTo>
                    <a:pt x="1751769" y="1069848"/>
                  </a:lnTo>
                  <a:lnTo>
                    <a:pt x="1754306" y="1060637"/>
                  </a:lnTo>
                  <a:lnTo>
                    <a:pt x="1756525" y="1051427"/>
                  </a:lnTo>
                  <a:lnTo>
                    <a:pt x="1758428" y="1042216"/>
                  </a:lnTo>
                  <a:lnTo>
                    <a:pt x="1760014" y="1032688"/>
                  </a:lnTo>
                  <a:lnTo>
                    <a:pt x="1761599" y="1023160"/>
                  </a:lnTo>
                  <a:lnTo>
                    <a:pt x="1762551" y="1013314"/>
                  </a:lnTo>
                  <a:lnTo>
                    <a:pt x="1763502" y="1003786"/>
                  </a:lnTo>
                  <a:lnTo>
                    <a:pt x="1764136" y="994258"/>
                  </a:lnTo>
                  <a:lnTo>
                    <a:pt x="1764453" y="984412"/>
                  </a:lnTo>
                  <a:lnTo>
                    <a:pt x="1764771" y="974566"/>
                  </a:lnTo>
                  <a:lnTo>
                    <a:pt x="1764453" y="962815"/>
                  </a:lnTo>
                  <a:lnTo>
                    <a:pt x="1763819" y="951063"/>
                  </a:lnTo>
                  <a:lnTo>
                    <a:pt x="1748598" y="950745"/>
                  </a:lnTo>
                  <a:lnTo>
                    <a:pt x="1733059" y="949793"/>
                  </a:lnTo>
                  <a:lnTo>
                    <a:pt x="1716886" y="948840"/>
                  </a:lnTo>
                  <a:lnTo>
                    <a:pt x="1701030" y="947569"/>
                  </a:lnTo>
                  <a:lnTo>
                    <a:pt x="1684223" y="945664"/>
                  </a:lnTo>
                  <a:lnTo>
                    <a:pt x="1667732" y="943758"/>
                  </a:lnTo>
                  <a:lnTo>
                    <a:pt x="1650925" y="941852"/>
                  </a:lnTo>
                  <a:lnTo>
                    <a:pt x="1634435" y="939629"/>
                  </a:lnTo>
                  <a:lnTo>
                    <a:pt x="1617628" y="937406"/>
                  </a:lnTo>
                  <a:lnTo>
                    <a:pt x="1600503" y="934548"/>
                  </a:lnTo>
                  <a:lnTo>
                    <a:pt x="1584013" y="931689"/>
                  </a:lnTo>
                  <a:lnTo>
                    <a:pt x="1567206" y="928513"/>
                  </a:lnTo>
                  <a:lnTo>
                    <a:pt x="1550716" y="925337"/>
                  </a:lnTo>
                  <a:lnTo>
                    <a:pt x="1533909" y="921526"/>
                  </a:lnTo>
                  <a:lnTo>
                    <a:pt x="1517736" y="917714"/>
                  </a:lnTo>
                  <a:lnTo>
                    <a:pt x="1502197" y="913903"/>
                  </a:lnTo>
                  <a:lnTo>
                    <a:pt x="1486024" y="909457"/>
                  </a:lnTo>
                  <a:lnTo>
                    <a:pt x="1470802" y="905010"/>
                  </a:lnTo>
                  <a:lnTo>
                    <a:pt x="1456215" y="900564"/>
                  </a:lnTo>
                  <a:lnTo>
                    <a:pt x="1441310" y="895164"/>
                  </a:lnTo>
                  <a:lnTo>
                    <a:pt x="1427357" y="890400"/>
                  </a:lnTo>
                  <a:lnTo>
                    <a:pt x="1413721" y="884683"/>
                  </a:lnTo>
                  <a:lnTo>
                    <a:pt x="1400719" y="879284"/>
                  </a:lnTo>
                  <a:lnTo>
                    <a:pt x="1388352" y="873250"/>
                  </a:lnTo>
                  <a:lnTo>
                    <a:pt x="1376618" y="867533"/>
                  </a:lnTo>
                  <a:lnTo>
                    <a:pt x="1365519" y="861181"/>
                  </a:lnTo>
                  <a:lnTo>
                    <a:pt x="1355054" y="854828"/>
                  </a:lnTo>
                  <a:lnTo>
                    <a:pt x="1345541" y="848159"/>
                  </a:lnTo>
                  <a:lnTo>
                    <a:pt x="1336661" y="841171"/>
                  </a:lnTo>
                  <a:lnTo>
                    <a:pt x="1329051" y="834184"/>
                  </a:lnTo>
                  <a:lnTo>
                    <a:pt x="1324928" y="830690"/>
                  </a:lnTo>
                  <a:lnTo>
                    <a:pt x="1321757" y="826879"/>
                  </a:lnTo>
                  <a:lnTo>
                    <a:pt x="1318586" y="823068"/>
                  </a:lnTo>
                  <a:lnTo>
                    <a:pt x="1315414" y="819574"/>
                  </a:lnTo>
                  <a:lnTo>
                    <a:pt x="1309706" y="811634"/>
                  </a:lnTo>
                  <a:lnTo>
                    <a:pt x="1303681" y="804647"/>
                  </a:lnTo>
                  <a:lnTo>
                    <a:pt x="1298607" y="798612"/>
                  </a:lnTo>
                  <a:lnTo>
                    <a:pt x="1293216" y="792578"/>
                  </a:lnTo>
                  <a:lnTo>
                    <a:pt x="1288142" y="787813"/>
                  </a:lnTo>
                  <a:lnTo>
                    <a:pt x="1283386" y="783367"/>
                  </a:lnTo>
                  <a:lnTo>
                    <a:pt x="1278312" y="779873"/>
                  </a:lnTo>
                  <a:lnTo>
                    <a:pt x="1273872" y="777015"/>
                  </a:lnTo>
                  <a:lnTo>
                    <a:pt x="1269432" y="774474"/>
                  </a:lnTo>
                  <a:lnTo>
                    <a:pt x="1265310" y="772251"/>
                  </a:lnTo>
                  <a:lnTo>
                    <a:pt x="1261187" y="770980"/>
                  </a:lnTo>
                  <a:lnTo>
                    <a:pt x="1257065" y="770028"/>
                  </a:lnTo>
                  <a:lnTo>
                    <a:pt x="1253576" y="769392"/>
                  </a:lnTo>
                  <a:lnTo>
                    <a:pt x="1249771" y="769392"/>
                  </a:lnTo>
                  <a:close/>
                  <a:moveTo>
                    <a:pt x="1457483" y="500062"/>
                  </a:moveTo>
                  <a:lnTo>
                    <a:pt x="1467631" y="500380"/>
                  </a:lnTo>
                  <a:lnTo>
                    <a:pt x="1477462" y="500697"/>
                  </a:lnTo>
                  <a:lnTo>
                    <a:pt x="1487609" y="501650"/>
                  </a:lnTo>
                  <a:lnTo>
                    <a:pt x="1497757" y="502603"/>
                  </a:lnTo>
                  <a:lnTo>
                    <a:pt x="1507588" y="503874"/>
                  </a:lnTo>
                  <a:lnTo>
                    <a:pt x="1517419" y="505462"/>
                  </a:lnTo>
                  <a:lnTo>
                    <a:pt x="1527249" y="507685"/>
                  </a:lnTo>
                  <a:lnTo>
                    <a:pt x="1537080" y="509908"/>
                  </a:lnTo>
                  <a:lnTo>
                    <a:pt x="1546276" y="512449"/>
                  </a:lnTo>
                  <a:lnTo>
                    <a:pt x="1556107" y="514990"/>
                  </a:lnTo>
                  <a:lnTo>
                    <a:pt x="1565303" y="518483"/>
                  </a:lnTo>
                  <a:lnTo>
                    <a:pt x="1574817" y="521659"/>
                  </a:lnTo>
                  <a:lnTo>
                    <a:pt x="1584013" y="525153"/>
                  </a:lnTo>
                  <a:lnTo>
                    <a:pt x="1592893" y="528964"/>
                  </a:lnTo>
                  <a:lnTo>
                    <a:pt x="1602089" y="533093"/>
                  </a:lnTo>
                  <a:lnTo>
                    <a:pt x="1610968" y="537540"/>
                  </a:lnTo>
                  <a:lnTo>
                    <a:pt x="1619848" y="542304"/>
                  </a:lnTo>
                  <a:lnTo>
                    <a:pt x="1628410" y="547068"/>
                  </a:lnTo>
                  <a:lnTo>
                    <a:pt x="1636972" y="552150"/>
                  </a:lnTo>
                  <a:lnTo>
                    <a:pt x="1645534" y="557549"/>
                  </a:lnTo>
                  <a:lnTo>
                    <a:pt x="1654096" y="562948"/>
                  </a:lnTo>
                  <a:lnTo>
                    <a:pt x="1662024" y="568983"/>
                  </a:lnTo>
                  <a:lnTo>
                    <a:pt x="1670269" y="575017"/>
                  </a:lnTo>
                  <a:lnTo>
                    <a:pt x="1678197" y="581369"/>
                  </a:lnTo>
                  <a:lnTo>
                    <a:pt x="1685808" y="588039"/>
                  </a:lnTo>
                  <a:lnTo>
                    <a:pt x="1693736" y="594391"/>
                  </a:lnTo>
                  <a:lnTo>
                    <a:pt x="1701347" y="601696"/>
                  </a:lnTo>
                  <a:lnTo>
                    <a:pt x="1708641" y="608684"/>
                  </a:lnTo>
                  <a:lnTo>
                    <a:pt x="1715934" y="615989"/>
                  </a:lnTo>
                  <a:lnTo>
                    <a:pt x="1723228" y="623611"/>
                  </a:lnTo>
                  <a:lnTo>
                    <a:pt x="1729888" y="631234"/>
                  </a:lnTo>
                  <a:lnTo>
                    <a:pt x="1736864" y="639174"/>
                  </a:lnTo>
                  <a:lnTo>
                    <a:pt x="1743207" y="647432"/>
                  </a:lnTo>
                  <a:lnTo>
                    <a:pt x="1749866" y="655689"/>
                  </a:lnTo>
                  <a:lnTo>
                    <a:pt x="1756208" y="664265"/>
                  </a:lnTo>
                  <a:lnTo>
                    <a:pt x="1762234" y="673158"/>
                  </a:lnTo>
                  <a:lnTo>
                    <a:pt x="1768259" y="682051"/>
                  </a:lnTo>
                  <a:lnTo>
                    <a:pt x="1773967" y="690944"/>
                  </a:lnTo>
                  <a:lnTo>
                    <a:pt x="1779675" y="700154"/>
                  </a:lnTo>
                  <a:lnTo>
                    <a:pt x="1785066" y="709682"/>
                  </a:lnTo>
                  <a:lnTo>
                    <a:pt x="1790140" y="719211"/>
                  </a:lnTo>
                  <a:lnTo>
                    <a:pt x="1795531" y="728739"/>
                  </a:lnTo>
                  <a:lnTo>
                    <a:pt x="1800288" y="738902"/>
                  </a:lnTo>
                  <a:lnTo>
                    <a:pt x="1805045" y="748430"/>
                  </a:lnTo>
                  <a:lnTo>
                    <a:pt x="1809484" y="758594"/>
                  </a:lnTo>
                  <a:lnTo>
                    <a:pt x="1813924" y="769075"/>
                  </a:lnTo>
                  <a:lnTo>
                    <a:pt x="1817729" y="779556"/>
                  </a:lnTo>
                  <a:lnTo>
                    <a:pt x="1821535" y="790037"/>
                  </a:lnTo>
                  <a:lnTo>
                    <a:pt x="1825340" y="800835"/>
                  </a:lnTo>
                  <a:lnTo>
                    <a:pt x="1828828" y="811634"/>
                  </a:lnTo>
                  <a:lnTo>
                    <a:pt x="1832000" y="822750"/>
                  </a:lnTo>
                  <a:lnTo>
                    <a:pt x="1834854" y="833866"/>
                  </a:lnTo>
                  <a:lnTo>
                    <a:pt x="1837708" y="844983"/>
                  </a:lnTo>
                  <a:lnTo>
                    <a:pt x="1840245" y="856416"/>
                  </a:lnTo>
                  <a:lnTo>
                    <a:pt x="1842464" y="867850"/>
                  </a:lnTo>
                  <a:lnTo>
                    <a:pt x="1844684" y="879284"/>
                  </a:lnTo>
                  <a:lnTo>
                    <a:pt x="1846270" y="890718"/>
                  </a:lnTo>
                  <a:lnTo>
                    <a:pt x="1847855" y="902469"/>
                  </a:lnTo>
                  <a:lnTo>
                    <a:pt x="1849758" y="914221"/>
                  </a:lnTo>
                  <a:lnTo>
                    <a:pt x="1850710" y="926290"/>
                  </a:lnTo>
                  <a:lnTo>
                    <a:pt x="1851661" y="938359"/>
                  </a:lnTo>
                  <a:lnTo>
                    <a:pt x="1852295" y="950428"/>
                  </a:lnTo>
                  <a:lnTo>
                    <a:pt x="1852612" y="962497"/>
                  </a:lnTo>
                  <a:lnTo>
                    <a:pt x="1852612" y="974566"/>
                  </a:lnTo>
                  <a:lnTo>
                    <a:pt x="1852612" y="987270"/>
                  </a:lnTo>
                  <a:lnTo>
                    <a:pt x="1851978" y="999657"/>
                  </a:lnTo>
                  <a:lnTo>
                    <a:pt x="1851344" y="1012361"/>
                  </a:lnTo>
                  <a:lnTo>
                    <a:pt x="1850075" y="1024430"/>
                  </a:lnTo>
                  <a:lnTo>
                    <a:pt x="1848490" y="1036817"/>
                  </a:lnTo>
                  <a:lnTo>
                    <a:pt x="1846587" y="1048886"/>
                  </a:lnTo>
                  <a:lnTo>
                    <a:pt x="1844367" y="1060955"/>
                  </a:lnTo>
                  <a:lnTo>
                    <a:pt x="1842147" y="1072706"/>
                  </a:lnTo>
                  <a:lnTo>
                    <a:pt x="1839293" y="1084458"/>
                  </a:lnTo>
                  <a:lnTo>
                    <a:pt x="1836122" y="1095891"/>
                  </a:lnTo>
                  <a:lnTo>
                    <a:pt x="1832951" y="1107643"/>
                  </a:lnTo>
                  <a:lnTo>
                    <a:pt x="1829463" y="1118759"/>
                  </a:lnTo>
                  <a:lnTo>
                    <a:pt x="1825974" y="1130193"/>
                  </a:lnTo>
                  <a:lnTo>
                    <a:pt x="1821535" y="1141309"/>
                  </a:lnTo>
                  <a:lnTo>
                    <a:pt x="1817412" y="1152108"/>
                  </a:lnTo>
                  <a:lnTo>
                    <a:pt x="1812655" y="1162906"/>
                  </a:lnTo>
                  <a:lnTo>
                    <a:pt x="1807899" y="1173705"/>
                  </a:lnTo>
                  <a:lnTo>
                    <a:pt x="1803142" y="1184186"/>
                  </a:lnTo>
                  <a:lnTo>
                    <a:pt x="1797751" y="1194667"/>
                  </a:lnTo>
                  <a:lnTo>
                    <a:pt x="1792360" y="1204830"/>
                  </a:lnTo>
                  <a:lnTo>
                    <a:pt x="1786652" y="1214994"/>
                  </a:lnTo>
                  <a:lnTo>
                    <a:pt x="1780944" y="1224840"/>
                  </a:lnTo>
                  <a:lnTo>
                    <a:pt x="1774601" y="1234050"/>
                  </a:lnTo>
                  <a:lnTo>
                    <a:pt x="1768576" y="1243896"/>
                  </a:lnTo>
                  <a:lnTo>
                    <a:pt x="1762234" y="1253107"/>
                  </a:lnTo>
                  <a:lnTo>
                    <a:pt x="1755891" y="1262317"/>
                  </a:lnTo>
                  <a:lnTo>
                    <a:pt x="1748915" y="1271528"/>
                  </a:lnTo>
                  <a:lnTo>
                    <a:pt x="1741938" y="1280103"/>
                  </a:lnTo>
                  <a:lnTo>
                    <a:pt x="1735279" y="1288678"/>
                  </a:lnTo>
                  <a:lnTo>
                    <a:pt x="1727985" y="1297254"/>
                  </a:lnTo>
                  <a:lnTo>
                    <a:pt x="1720691" y="1305194"/>
                  </a:lnTo>
                  <a:lnTo>
                    <a:pt x="1713397" y="1313452"/>
                  </a:lnTo>
                  <a:lnTo>
                    <a:pt x="1705787" y="1321392"/>
                  </a:lnTo>
                  <a:lnTo>
                    <a:pt x="1698493" y="1329014"/>
                  </a:lnTo>
                  <a:lnTo>
                    <a:pt x="1690565" y="1336319"/>
                  </a:lnTo>
                  <a:lnTo>
                    <a:pt x="1682637" y="1343624"/>
                  </a:lnTo>
                  <a:lnTo>
                    <a:pt x="1674709" y="1350612"/>
                  </a:lnTo>
                  <a:lnTo>
                    <a:pt x="1666781" y="1357599"/>
                  </a:lnTo>
                  <a:lnTo>
                    <a:pt x="1658853" y="1364269"/>
                  </a:lnTo>
                  <a:lnTo>
                    <a:pt x="1650608" y="1370303"/>
                  </a:lnTo>
                  <a:lnTo>
                    <a:pt x="1642680" y="1376655"/>
                  </a:lnTo>
                  <a:lnTo>
                    <a:pt x="1634435" y="1382372"/>
                  </a:lnTo>
                  <a:lnTo>
                    <a:pt x="1626190" y="1388407"/>
                  </a:lnTo>
                  <a:lnTo>
                    <a:pt x="1617945" y="1393806"/>
                  </a:lnTo>
                  <a:lnTo>
                    <a:pt x="1609700" y="1399205"/>
                  </a:lnTo>
                  <a:lnTo>
                    <a:pt x="1601455" y="1403970"/>
                  </a:lnTo>
                  <a:lnTo>
                    <a:pt x="1592893" y="1408416"/>
                  </a:lnTo>
                  <a:lnTo>
                    <a:pt x="1584648" y="1413180"/>
                  </a:lnTo>
                  <a:lnTo>
                    <a:pt x="1576403" y="1417309"/>
                  </a:lnTo>
                  <a:lnTo>
                    <a:pt x="1568157" y="1421120"/>
                  </a:lnTo>
                  <a:lnTo>
                    <a:pt x="1559912" y="1425249"/>
                  </a:lnTo>
                  <a:lnTo>
                    <a:pt x="1551667" y="1428743"/>
                  </a:lnTo>
                  <a:lnTo>
                    <a:pt x="1543422" y="1431601"/>
                  </a:lnTo>
                  <a:lnTo>
                    <a:pt x="1535177" y="1434777"/>
                  </a:lnTo>
                  <a:lnTo>
                    <a:pt x="1527249" y="1437636"/>
                  </a:lnTo>
                  <a:lnTo>
                    <a:pt x="1519004" y="1439859"/>
                  </a:lnTo>
                  <a:lnTo>
                    <a:pt x="1510759" y="1442082"/>
                  </a:lnTo>
                  <a:lnTo>
                    <a:pt x="1503148" y="1443670"/>
                  </a:lnTo>
                  <a:lnTo>
                    <a:pt x="1495220" y="1445576"/>
                  </a:lnTo>
                  <a:lnTo>
                    <a:pt x="1487292" y="1446846"/>
                  </a:lnTo>
                  <a:lnTo>
                    <a:pt x="1479999" y="1448117"/>
                  </a:lnTo>
                  <a:lnTo>
                    <a:pt x="1472071" y="1448752"/>
                  </a:lnTo>
                  <a:lnTo>
                    <a:pt x="1464460" y="1449070"/>
                  </a:lnTo>
                  <a:lnTo>
                    <a:pt x="1457483" y="1449387"/>
                  </a:lnTo>
                  <a:lnTo>
                    <a:pt x="1449872" y="1449070"/>
                  </a:lnTo>
                  <a:lnTo>
                    <a:pt x="1442579" y="1448752"/>
                  </a:lnTo>
                  <a:lnTo>
                    <a:pt x="1434968" y="1448117"/>
                  </a:lnTo>
                  <a:lnTo>
                    <a:pt x="1427357" y="1446846"/>
                  </a:lnTo>
                  <a:lnTo>
                    <a:pt x="1419429" y="1445576"/>
                  </a:lnTo>
                  <a:lnTo>
                    <a:pt x="1411818" y="1443670"/>
                  </a:lnTo>
                  <a:lnTo>
                    <a:pt x="1403573" y="1442082"/>
                  </a:lnTo>
                  <a:lnTo>
                    <a:pt x="1395645" y="1439859"/>
                  </a:lnTo>
                  <a:lnTo>
                    <a:pt x="1387717" y="1437636"/>
                  </a:lnTo>
                  <a:lnTo>
                    <a:pt x="1379472" y="1434777"/>
                  </a:lnTo>
                  <a:lnTo>
                    <a:pt x="1371227" y="1431601"/>
                  </a:lnTo>
                  <a:lnTo>
                    <a:pt x="1362982" y="1428743"/>
                  </a:lnTo>
                  <a:lnTo>
                    <a:pt x="1355054" y="1425249"/>
                  </a:lnTo>
                  <a:lnTo>
                    <a:pt x="1346492" y="1421120"/>
                  </a:lnTo>
                  <a:lnTo>
                    <a:pt x="1338247" y="1417309"/>
                  </a:lnTo>
                  <a:lnTo>
                    <a:pt x="1330002" y="1413180"/>
                  </a:lnTo>
                  <a:lnTo>
                    <a:pt x="1321757" y="1408416"/>
                  </a:lnTo>
                  <a:lnTo>
                    <a:pt x="1313195" y="1403970"/>
                  </a:lnTo>
                  <a:lnTo>
                    <a:pt x="1304950" y="1399205"/>
                  </a:lnTo>
                  <a:lnTo>
                    <a:pt x="1296705" y="1393806"/>
                  </a:lnTo>
                  <a:lnTo>
                    <a:pt x="1288459" y="1388407"/>
                  </a:lnTo>
                  <a:lnTo>
                    <a:pt x="1280214" y="1382372"/>
                  </a:lnTo>
                  <a:lnTo>
                    <a:pt x="1272286" y="1376655"/>
                  </a:lnTo>
                  <a:lnTo>
                    <a:pt x="1264041" y="1370303"/>
                  </a:lnTo>
                  <a:lnTo>
                    <a:pt x="1255796" y="1364269"/>
                  </a:lnTo>
                  <a:lnTo>
                    <a:pt x="1247551" y="1357599"/>
                  </a:lnTo>
                  <a:lnTo>
                    <a:pt x="1239940" y="1350612"/>
                  </a:lnTo>
                  <a:lnTo>
                    <a:pt x="1232012" y="1343624"/>
                  </a:lnTo>
                  <a:lnTo>
                    <a:pt x="1224085" y="1336319"/>
                  </a:lnTo>
                  <a:lnTo>
                    <a:pt x="1216474" y="1329014"/>
                  </a:lnTo>
                  <a:lnTo>
                    <a:pt x="1208863" y="1321392"/>
                  </a:lnTo>
                  <a:lnTo>
                    <a:pt x="1201252" y="1313452"/>
                  </a:lnTo>
                  <a:lnTo>
                    <a:pt x="1193958" y="1305194"/>
                  </a:lnTo>
                  <a:lnTo>
                    <a:pt x="1186665" y="1297254"/>
                  </a:lnTo>
                  <a:lnTo>
                    <a:pt x="1179688" y="1288678"/>
                  </a:lnTo>
                  <a:lnTo>
                    <a:pt x="1172711" y="1280103"/>
                  </a:lnTo>
                  <a:lnTo>
                    <a:pt x="1165735" y="1271528"/>
                  </a:lnTo>
                  <a:lnTo>
                    <a:pt x="1159075" y="1262317"/>
                  </a:lnTo>
                  <a:lnTo>
                    <a:pt x="1152416" y="1253107"/>
                  </a:lnTo>
                  <a:lnTo>
                    <a:pt x="1146073" y="1243896"/>
                  </a:lnTo>
                  <a:lnTo>
                    <a:pt x="1139731" y="1234050"/>
                  </a:lnTo>
                  <a:lnTo>
                    <a:pt x="1134023" y="1224840"/>
                  </a:lnTo>
                  <a:lnTo>
                    <a:pt x="1127998" y="1214994"/>
                  </a:lnTo>
                  <a:lnTo>
                    <a:pt x="1122607" y="1204830"/>
                  </a:lnTo>
                  <a:lnTo>
                    <a:pt x="1116899" y="1194667"/>
                  </a:lnTo>
                  <a:lnTo>
                    <a:pt x="1111825" y="1184186"/>
                  </a:lnTo>
                  <a:lnTo>
                    <a:pt x="1106751" y="1173705"/>
                  </a:lnTo>
                  <a:lnTo>
                    <a:pt x="1101994" y="1162906"/>
                  </a:lnTo>
                  <a:lnTo>
                    <a:pt x="1097237" y="1152108"/>
                  </a:lnTo>
                  <a:lnTo>
                    <a:pt x="1093115" y="1141309"/>
                  </a:lnTo>
                  <a:lnTo>
                    <a:pt x="1088992" y="1130193"/>
                  </a:lnTo>
                  <a:lnTo>
                    <a:pt x="1085187" y="1118759"/>
                  </a:lnTo>
                  <a:lnTo>
                    <a:pt x="1081699" y="1107643"/>
                  </a:lnTo>
                  <a:lnTo>
                    <a:pt x="1078527" y="1095891"/>
                  </a:lnTo>
                  <a:lnTo>
                    <a:pt x="1075356" y="1084458"/>
                  </a:lnTo>
                  <a:lnTo>
                    <a:pt x="1072502" y="1072706"/>
                  </a:lnTo>
                  <a:lnTo>
                    <a:pt x="1070282" y="1060955"/>
                  </a:lnTo>
                  <a:lnTo>
                    <a:pt x="1068062" y="1048886"/>
                  </a:lnTo>
                  <a:lnTo>
                    <a:pt x="1066477" y="1036817"/>
                  </a:lnTo>
                  <a:lnTo>
                    <a:pt x="1064891" y="1024430"/>
                  </a:lnTo>
                  <a:lnTo>
                    <a:pt x="1063623" y="1012361"/>
                  </a:lnTo>
                  <a:lnTo>
                    <a:pt x="1062671" y="999657"/>
                  </a:lnTo>
                  <a:lnTo>
                    <a:pt x="1062037" y="987270"/>
                  </a:lnTo>
                  <a:lnTo>
                    <a:pt x="1062037" y="974566"/>
                  </a:lnTo>
                  <a:lnTo>
                    <a:pt x="1062037" y="962497"/>
                  </a:lnTo>
                  <a:lnTo>
                    <a:pt x="1062354" y="950428"/>
                  </a:lnTo>
                  <a:lnTo>
                    <a:pt x="1063306" y="938359"/>
                  </a:lnTo>
                  <a:lnTo>
                    <a:pt x="1064257" y="926290"/>
                  </a:lnTo>
                  <a:lnTo>
                    <a:pt x="1065208" y="914221"/>
                  </a:lnTo>
                  <a:lnTo>
                    <a:pt x="1066794" y="902469"/>
                  </a:lnTo>
                  <a:lnTo>
                    <a:pt x="1068380" y="890718"/>
                  </a:lnTo>
                  <a:lnTo>
                    <a:pt x="1069965" y="879284"/>
                  </a:lnTo>
                  <a:lnTo>
                    <a:pt x="1072185" y="867850"/>
                  </a:lnTo>
                  <a:lnTo>
                    <a:pt x="1074405" y="856416"/>
                  </a:lnTo>
                  <a:lnTo>
                    <a:pt x="1077259" y="844983"/>
                  </a:lnTo>
                  <a:lnTo>
                    <a:pt x="1079796" y="833866"/>
                  </a:lnTo>
                  <a:lnTo>
                    <a:pt x="1082650" y="822750"/>
                  </a:lnTo>
                  <a:lnTo>
                    <a:pt x="1085821" y="811634"/>
                  </a:lnTo>
                  <a:lnTo>
                    <a:pt x="1089627" y="800835"/>
                  </a:lnTo>
                  <a:lnTo>
                    <a:pt x="1093115" y="790037"/>
                  </a:lnTo>
                  <a:lnTo>
                    <a:pt x="1096920" y="779556"/>
                  </a:lnTo>
                  <a:lnTo>
                    <a:pt x="1101043" y="769075"/>
                  </a:lnTo>
                  <a:lnTo>
                    <a:pt x="1105165" y="758594"/>
                  </a:lnTo>
                  <a:lnTo>
                    <a:pt x="1109922" y="748430"/>
                  </a:lnTo>
                  <a:lnTo>
                    <a:pt x="1114362" y="738902"/>
                  </a:lnTo>
                  <a:lnTo>
                    <a:pt x="1119118" y="728739"/>
                  </a:lnTo>
                  <a:lnTo>
                    <a:pt x="1124509" y="719211"/>
                  </a:lnTo>
                  <a:lnTo>
                    <a:pt x="1129583" y="709682"/>
                  </a:lnTo>
                  <a:lnTo>
                    <a:pt x="1135291" y="700154"/>
                  </a:lnTo>
                  <a:lnTo>
                    <a:pt x="1140682" y="690944"/>
                  </a:lnTo>
                  <a:lnTo>
                    <a:pt x="1146391" y="682051"/>
                  </a:lnTo>
                  <a:lnTo>
                    <a:pt x="1152416" y="673158"/>
                  </a:lnTo>
                  <a:lnTo>
                    <a:pt x="1158758" y="664265"/>
                  </a:lnTo>
                  <a:lnTo>
                    <a:pt x="1164783" y="655689"/>
                  </a:lnTo>
                  <a:lnTo>
                    <a:pt x="1171443" y="647432"/>
                  </a:lnTo>
                  <a:lnTo>
                    <a:pt x="1177785" y="639174"/>
                  </a:lnTo>
                  <a:lnTo>
                    <a:pt x="1184762" y="631234"/>
                  </a:lnTo>
                  <a:lnTo>
                    <a:pt x="1191738" y="623611"/>
                  </a:lnTo>
                  <a:lnTo>
                    <a:pt x="1198715" y="615989"/>
                  </a:lnTo>
                  <a:lnTo>
                    <a:pt x="1206009" y="608684"/>
                  </a:lnTo>
                  <a:lnTo>
                    <a:pt x="1213620" y="601696"/>
                  </a:lnTo>
                  <a:lnTo>
                    <a:pt x="1220913" y="594391"/>
                  </a:lnTo>
                  <a:lnTo>
                    <a:pt x="1228841" y="588039"/>
                  </a:lnTo>
                  <a:lnTo>
                    <a:pt x="1236769" y="581369"/>
                  </a:lnTo>
                  <a:lnTo>
                    <a:pt x="1244380" y="575017"/>
                  </a:lnTo>
                  <a:lnTo>
                    <a:pt x="1252625" y="568983"/>
                  </a:lnTo>
                  <a:lnTo>
                    <a:pt x="1260870" y="562948"/>
                  </a:lnTo>
                  <a:lnTo>
                    <a:pt x="1269115" y="557549"/>
                  </a:lnTo>
                  <a:lnTo>
                    <a:pt x="1277360" y="552150"/>
                  </a:lnTo>
                  <a:lnTo>
                    <a:pt x="1286240" y="547068"/>
                  </a:lnTo>
                  <a:lnTo>
                    <a:pt x="1294802" y="542304"/>
                  </a:lnTo>
                  <a:lnTo>
                    <a:pt x="1303364" y="537540"/>
                  </a:lnTo>
                  <a:lnTo>
                    <a:pt x="1312560" y="533093"/>
                  </a:lnTo>
                  <a:lnTo>
                    <a:pt x="1321757" y="528964"/>
                  </a:lnTo>
                  <a:lnTo>
                    <a:pt x="1330953" y="525153"/>
                  </a:lnTo>
                  <a:lnTo>
                    <a:pt x="1339833" y="521659"/>
                  </a:lnTo>
                  <a:lnTo>
                    <a:pt x="1349029" y="518483"/>
                  </a:lnTo>
                  <a:lnTo>
                    <a:pt x="1358542" y="514990"/>
                  </a:lnTo>
                  <a:lnTo>
                    <a:pt x="1368056" y="512449"/>
                  </a:lnTo>
                  <a:lnTo>
                    <a:pt x="1377887" y="509908"/>
                  </a:lnTo>
                  <a:lnTo>
                    <a:pt x="1387717" y="507685"/>
                  </a:lnTo>
                  <a:lnTo>
                    <a:pt x="1397231" y="505462"/>
                  </a:lnTo>
                  <a:lnTo>
                    <a:pt x="1407062" y="503874"/>
                  </a:lnTo>
                  <a:lnTo>
                    <a:pt x="1416892" y="502603"/>
                  </a:lnTo>
                  <a:lnTo>
                    <a:pt x="1427040" y="501650"/>
                  </a:lnTo>
                  <a:lnTo>
                    <a:pt x="1437188" y="500697"/>
                  </a:lnTo>
                  <a:lnTo>
                    <a:pt x="1447336" y="500380"/>
                  </a:lnTo>
                  <a:lnTo>
                    <a:pt x="1457483" y="500062"/>
                  </a:lnTo>
                  <a:close/>
                  <a:moveTo>
                    <a:pt x="716008" y="249237"/>
                  </a:moveTo>
                  <a:lnTo>
                    <a:pt x="795913" y="249237"/>
                  </a:lnTo>
                  <a:lnTo>
                    <a:pt x="795913" y="374499"/>
                  </a:lnTo>
                  <a:lnTo>
                    <a:pt x="810181" y="375133"/>
                  </a:lnTo>
                  <a:lnTo>
                    <a:pt x="823816" y="376402"/>
                  </a:lnTo>
                  <a:lnTo>
                    <a:pt x="837133" y="377670"/>
                  </a:lnTo>
                  <a:lnTo>
                    <a:pt x="849500" y="379890"/>
                  </a:lnTo>
                  <a:lnTo>
                    <a:pt x="861549" y="381793"/>
                  </a:lnTo>
                  <a:lnTo>
                    <a:pt x="873281" y="384330"/>
                  </a:lnTo>
                  <a:lnTo>
                    <a:pt x="884379" y="386867"/>
                  </a:lnTo>
                  <a:lnTo>
                    <a:pt x="894842" y="389721"/>
                  </a:lnTo>
                  <a:lnTo>
                    <a:pt x="904989" y="393209"/>
                  </a:lnTo>
                  <a:lnTo>
                    <a:pt x="914819" y="396698"/>
                  </a:lnTo>
                  <a:lnTo>
                    <a:pt x="924014" y="400186"/>
                  </a:lnTo>
                  <a:lnTo>
                    <a:pt x="932575" y="403991"/>
                  </a:lnTo>
                  <a:lnTo>
                    <a:pt x="941136" y="407797"/>
                  </a:lnTo>
                  <a:lnTo>
                    <a:pt x="949381" y="411602"/>
                  </a:lnTo>
                  <a:lnTo>
                    <a:pt x="956673" y="415725"/>
                  </a:lnTo>
                  <a:lnTo>
                    <a:pt x="963966" y="419847"/>
                  </a:lnTo>
                  <a:lnTo>
                    <a:pt x="931624" y="504836"/>
                  </a:lnTo>
                  <a:lnTo>
                    <a:pt x="920209" y="498810"/>
                  </a:lnTo>
                  <a:lnTo>
                    <a:pt x="906257" y="491517"/>
                  </a:lnTo>
                  <a:lnTo>
                    <a:pt x="898330" y="488028"/>
                  </a:lnTo>
                  <a:lnTo>
                    <a:pt x="890086" y="484540"/>
                  </a:lnTo>
                  <a:lnTo>
                    <a:pt x="880891" y="480735"/>
                  </a:lnTo>
                  <a:lnTo>
                    <a:pt x="871061" y="477246"/>
                  </a:lnTo>
                  <a:lnTo>
                    <a:pt x="860597" y="474075"/>
                  </a:lnTo>
                  <a:lnTo>
                    <a:pt x="849500" y="470904"/>
                  </a:lnTo>
                  <a:lnTo>
                    <a:pt x="837767" y="468367"/>
                  </a:lnTo>
                  <a:lnTo>
                    <a:pt x="825401" y="465830"/>
                  </a:lnTo>
                  <a:lnTo>
                    <a:pt x="812401" y="463927"/>
                  </a:lnTo>
                  <a:lnTo>
                    <a:pt x="798449" y="462659"/>
                  </a:lnTo>
                  <a:lnTo>
                    <a:pt x="783863" y="461707"/>
                  </a:lnTo>
                  <a:lnTo>
                    <a:pt x="768960" y="461390"/>
                  </a:lnTo>
                  <a:lnTo>
                    <a:pt x="759765" y="461390"/>
                  </a:lnTo>
                  <a:lnTo>
                    <a:pt x="751204" y="462024"/>
                  </a:lnTo>
                  <a:lnTo>
                    <a:pt x="742643" y="462659"/>
                  </a:lnTo>
                  <a:lnTo>
                    <a:pt x="734398" y="463927"/>
                  </a:lnTo>
                  <a:lnTo>
                    <a:pt x="726471" y="465196"/>
                  </a:lnTo>
                  <a:lnTo>
                    <a:pt x="719496" y="467098"/>
                  </a:lnTo>
                  <a:lnTo>
                    <a:pt x="712203" y="469001"/>
                  </a:lnTo>
                  <a:lnTo>
                    <a:pt x="705544" y="471538"/>
                  </a:lnTo>
                  <a:lnTo>
                    <a:pt x="699202" y="473758"/>
                  </a:lnTo>
                  <a:lnTo>
                    <a:pt x="693178" y="476612"/>
                  </a:lnTo>
                  <a:lnTo>
                    <a:pt x="687153" y="479466"/>
                  </a:lnTo>
                  <a:lnTo>
                    <a:pt x="682080" y="482637"/>
                  </a:lnTo>
                  <a:lnTo>
                    <a:pt x="676689" y="486126"/>
                  </a:lnTo>
                  <a:lnTo>
                    <a:pt x="671933" y="489614"/>
                  </a:lnTo>
                  <a:lnTo>
                    <a:pt x="667177" y="493419"/>
                  </a:lnTo>
                  <a:lnTo>
                    <a:pt x="663055" y="497542"/>
                  </a:lnTo>
                  <a:lnTo>
                    <a:pt x="659250" y="501348"/>
                  </a:lnTo>
                  <a:lnTo>
                    <a:pt x="655445" y="505470"/>
                  </a:lnTo>
                  <a:lnTo>
                    <a:pt x="652274" y="509910"/>
                  </a:lnTo>
                  <a:lnTo>
                    <a:pt x="649103" y="514350"/>
                  </a:lnTo>
                  <a:lnTo>
                    <a:pt x="646249" y="519107"/>
                  </a:lnTo>
                  <a:lnTo>
                    <a:pt x="643713" y="523546"/>
                  </a:lnTo>
                  <a:lnTo>
                    <a:pt x="641493" y="528303"/>
                  </a:lnTo>
                  <a:lnTo>
                    <a:pt x="639591" y="533060"/>
                  </a:lnTo>
                  <a:lnTo>
                    <a:pt x="637688" y="537817"/>
                  </a:lnTo>
                  <a:lnTo>
                    <a:pt x="636420" y="542891"/>
                  </a:lnTo>
                  <a:lnTo>
                    <a:pt x="635152" y="547647"/>
                  </a:lnTo>
                  <a:lnTo>
                    <a:pt x="633566" y="552721"/>
                  </a:lnTo>
                  <a:lnTo>
                    <a:pt x="632932" y="557478"/>
                  </a:lnTo>
                  <a:lnTo>
                    <a:pt x="632298" y="562235"/>
                  </a:lnTo>
                  <a:lnTo>
                    <a:pt x="631981" y="567309"/>
                  </a:lnTo>
                  <a:lnTo>
                    <a:pt x="631981" y="572066"/>
                  </a:lnTo>
                  <a:lnTo>
                    <a:pt x="631981" y="578408"/>
                  </a:lnTo>
                  <a:lnTo>
                    <a:pt x="632615" y="584433"/>
                  </a:lnTo>
                  <a:lnTo>
                    <a:pt x="633249" y="590459"/>
                  </a:lnTo>
                  <a:lnTo>
                    <a:pt x="634200" y="595850"/>
                  </a:lnTo>
                  <a:lnTo>
                    <a:pt x="635786" y="601558"/>
                  </a:lnTo>
                  <a:lnTo>
                    <a:pt x="637371" y="606632"/>
                  </a:lnTo>
                  <a:lnTo>
                    <a:pt x="639274" y="612023"/>
                  </a:lnTo>
                  <a:lnTo>
                    <a:pt x="641176" y="617097"/>
                  </a:lnTo>
                  <a:lnTo>
                    <a:pt x="643713" y="622171"/>
                  </a:lnTo>
                  <a:lnTo>
                    <a:pt x="646249" y="626927"/>
                  </a:lnTo>
                  <a:lnTo>
                    <a:pt x="649737" y="631367"/>
                  </a:lnTo>
                  <a:lnTo>
                    <a:pt x="652908" y="636124"/>
                  </a:lnTo>
                  <a:lnTo>
                    <a:pt x="656713" y="640564"/>
                  </a:lnTo>
                  <a:lnTo>
                    <a:pt x="660835" y="645320"/>
                  </a:lnTo>
                  <a:lnTo>
                    <a:pt x="665274" y="649443"/>
                  </a:lnTo>
                  <a:lnTo>
                    <a:pt x="670031" y="653566"/>
                  </a:lnTo>
                  <a:lnTo>
                    <a:pt x="675104" y="658005"/>
                  </a:lnTo>
                  <a:lnTo>
                    <a:pt x="680177" y="662128"/>
                  </a:lnTo>
                  <a:lnTo>
                    <a:pt x="686202" y="665933"/>
                  </a:lnTo>
                  <a:lnTo>
                    <a:pt x="691909" y="670373"/>
                  </a:lnTo>
                  <a:lnTo>
                    <a:pt x="698568" y="674178"/>
                  </a:lnTo>
                  <a:lnTo>
                    <a:pt x="705227" y="678301"/>
                  </a:lnTo>
                  <a:lnTo>
                    <a:pt x="719813" y="686229"/>
                  </a:lnTo>
                  <a:lnTo>
                    <a:pt x="735667" y="694474"/>
                  </a:lnTo>
                  <a:lnTo>
                    <a:pt x="753106" y="702402"/>
                  </a:lnTo>
                  <a:lnTo>
                    <a:pt x="771814" y="710964"/>
                  </a:lnTo>
                  <a:lnTo>
                    <a:pt x="792108" y="719527"/>
                  </a:lnTo>
                  <a:lnTo>
                    <a:pt x="804474" y="724600"/>
                  </a:lnTo>
                  <a:lnTo>
                    <a:pt x="816206" y="729991"/>
                  </a:lnTo>
                  <a:lnTo>
                    <a:pt x="827621" y="735065"/>
                  </a:lnTo>
                  <a:lnTo>
                    <a:pt x="838719" y="740774"/>
                  </a:lnTo>
                  <a:lnTo>
                    <a:pt x="849500" y="745847"/>
                  </a:lnTo>
                  <a:lnTo>
                    <a:pt x="859963" y="751873"/>
                  </a:lnTo>
                  <a:lnTo>
                    <a:pt x="870110" y="757264"/>
                  </a:lnTo>
                  <a:lnTo>
                    <a:pt x="879622" y="763289"/>
                  </a:lnTo>
                  <a:lnTo>
                    <a:pt x="888501" y="768997"/>
                  </a:lnTo>
                  <a:lnTo>
                    <a:pt x="897379" y="775340"/>
                  </a:lnTo>
                  <a:lnTo>
                    <a:pt x="905940" y="781365"/>
                  </a:lnTo>
                  <a:lnTo>
                    <a:pt x="914184" y="788024"/>
                  </a:lnTo>
                  <a:lnTo>
                    <a:pt x="921477" y="794367"/>
                  </a:lnTo>
                  <a:lnTo>
                    <a:pt x="928770" y="801026"/>
                  </a:lnTo>
                  <a:lnTo>
                    <a:pt x="935746" y="808003"/>
                  </a:lnTo>
                  <a:lnTo>
                    <a:pt x="942088" y="814980"/>
                  </a:lnTo>
                  <a:lnTo>
                    <a:pt x="948429" y="822273"/>
                  </a:lnTo>
                  <a:lnTo>
                    <a:pt x="953820" y="829250"/>
                  </a:lnTo>
                  <a:lnTo>
                    <a:pt x="959210" y="837178"/>
                  </a:lnTo>
                  <a:lnTo>
                    <a:pt x="963966" y="844789"/>
                  </a:lnTo>
                  <a:lnTo>
                    <a:pt x="968406" y="852717"/>
                  </a:lnTo>
                  <a:lnTo>
                    <a:pt x="972845" y="860962"/>
                  </a:lnTo>
                  <a:lnTo>
                    <a:pt x="976333" y="869524"/>
                  </a:lnTo>
                  <a:lnTo>
                    <a:pt x="979503" y="878087"/>
                  </a:lnTo>
                  <a:lnTo>
                    <a:pt x="982674" y="886966"/>
                  </a:lnTo>
                  <a:lnTo>
                    <a:pt x="985211" y="895845"/>
                  </a:lnTo>
                  <a:lnTo>
                    <a:pt x="987431" y="905359"/>
                  </a:lnTo>
                  <a:lnTo>
                    <a:pt x="989016" y="914873"/>
                  </a:lnTo>
                  <a:lnTo>
                    <a:pt x="990284" y="925020"/>
                  </a:lnTo>
                  <a:lnTo>
                    <a:pt x="991236" y="935168"/>
                  </a:lnTo>
                  <a:lnTo>
                    <a:pt x="991870" y="944999"/>
                  </a:lnTo>
                  <a:lnTo>
                    <a:pt x="992187" y="955781"/>
                  </a:lnTo>
                  <a:lnTo>
                    <a:pt x="991870" y="965295"/>
                  </a:lnTo>
                  <a:lnTo>
                    <a:pt x="991236" y="974808"/>
                  </a:lnTo>
                  <a:lnTo>
                    <a:pt x="990284" y="984322"/>
                  </a:lnTo>
                  <a:lnTo>
                    <a:pt x="989016" y="993835"/>
                  </a:lnTo>
                  <a:lnTo>
                    <a:pt x="987113" y="1002715"/>
                  </a:lnTo>
                  <a:lnTo>
                    <a:pt x="984894" y="1012228"/>
                  </a:lnTo>
                  <a:lnTo>
                    <a:pt x="982357" y="1021108"/>
                  </a:lnTo>
                  <a:lnTo>
                    <a:pt x="978869" y="1030304"/>
                  </a:lnTo>
                  <a:lnTo>
                    <a:pt x="975698" y="1039184"/>
                  </a:lnTo>
                  <a:lnTo>
                    <a:pt x="971893" y="1047429"/>
                  </a:lnTo>
                  <a:lnTo>
                    <a:pt x="967454" y="1055991"/>
                  </a:lnTo>
                  <a:lnTo>
                    <a:pt x="962698" y="1064553"/>
                  </a:lnTo>
                  <a:lnTo>
                    <a:pt x="957625" y="1072481"/>
                  </a:lnTo>
                  <a:lnTo>
                    <a:pt x="952234" y="1080409"/>
                  </a:lnTo>
                  <a:lnTo>
                    <a:pt x="946210" y="1088337"/>
                  </a:lnTo>
                  <a:lnTo>
                    <a:pt x="940185" y="1095631"/>
                  </a:lnTo>
                  <a:lnTo>
                    <a:pt x="933526" y="1102925"/>
                  </a:lnTo>
                  <a:lnTo>
                    <a:pt x="926551" y="1110219"/>
                  </a:lnTo>
                  <a:lnTo>
                    <a:pt x="918941" y="1116561"/>
                  </a:lnTo>
                  <a:lnTo>
                    <a:pt x="911014" y="1123221"/>
                  </a:lnTo>
                  <a:lnTo>
                    <a:pt x="903087" y="1129246"/>
                  </a:lnTo>
                  <a:lnTo>
                    <a:pt x="894525" y="1135271"/>
                  </a:lnTo>
                  <a:lnTo>
                    <a:pt x="885647" y="1140979"/>
                  </a:lnTo>
                  <a:lnTo>
                    <a:pt x="876134" y="1146370"/>
                  </a:lnTo>
                  <a:lnTo>
                    <a:pt x="866622" y="1151127"/>
                  </a:lnTo>
                  <a:lnTo>
                    <a:pt x="856475" y="1155884"/>
                  </a:lnTo>
                  <a:lnTo>
                    <a:pt x="846012" y="1160006"/>
                  </a:lnTo>
                  <a:lnTo>
                    <a:pt x="835231" y="1163812"/>
                  </a:lnTo>
                  <a:lnTo>
                    <a:pt x="824133" y="1167617"/>
                  </a:lnTo>
                  <a:lnTo>
                    <a:pt x="812401" y="1170471"/>
                  </a:lnTo>
                  <a:lnTo>
                    <a:pt x="800669" y="1173008"/>
                  </a:lnTo>
                  <a:lnTo>
                    <a:pt x="788303" y="1175228"/>
                  </a:lnTo>
                  <a:lnTo>
                    <a:pt x="788303" y="1309687"/>
                  </a:lnTo>
                  <a:lnTo>
                    <a:pt x="707129" y="1309687"/>
                  </a:lnTo>
                  <a:lnTo>
                    <a:pt x="707129" y="1179351"/>
                  </a:lnTo>
                  <a:lnTo>
                    <a:pt x="692861" y="1179034"/>
                  </a:lnTo>
                  <a:lnTo>
                    <a:pt x="678592" y="1178082"/>
                  </a:lnTo>
                  <a:lnTo>
                    <a:pt x="664640" y="1176180"/>
                  </a:lnTo>
                  <a:lnTo>
                    <a:pt x="650689" y="1174277"/>
                  </a:lnTo>
                  <a:lnTo>
                    <a:pt x="637054" y="1172057"/>
                  </a:lnTo>
                  <a:lnTo>
                    <a:pt x="623102" y="1169520"/>
                  </a:lnTo>
                  <a:lnTo>
                    <a:pt x="609785" y="1166349"/>
                  </a:lnTo>
                  <a:lnTo>
                    <a:pt x="596785" y="1162543"/>
                  </a:lnTo>
                  <a:lnTo>
                    <a:pt x="584101" y="1158738"/>
                  </a:lnTo>
                  <a:lnTo>
                    <a:pt x="572052" y="1154615"/>
                  </a:lnTo>
                  <a:lnTo>
                    <a:pt x="560003" y="1149859"/>
                  </a:lnTo>
                  <a:lnTo>
                    <a:pt x="548588" y="1144785"/>
                  </a:lnTo>
                  <a:lnTo>
                    <a:pt x="537807" y="1139394"/>
                  </a:lnTo>
                  <a:lnTo>
                    <a:pt x="527660" y="1134320"/>
                  </a:lnTo>
                  <a:lnTo>
                    <a:pt x="518148" y="1128294"/>
                  </a:lnTo>
                  <a:lnTo>
                    <a:pt x="509587" y="1122586"/>
                  </a:lnTo>
                  <a:lnTo>
                    <a:pt x="540027" y="1036012"/>
                  </a:lnTo>
                  <a:lnTo>
                    <a:pt x="549222" y="1041721"/>
                  </a:lnTo>
                  <a:lnTo>
                    <a:pt x="558735" y="1047112"/>
                  </a:lnTo>
                  <a:lnTo>
                    <a:pt x="568564" y="1052820"/>
                  </a:lnTo>
                  <a:lnTo>
                    <a:pt x="579028" y="1057577"/>
                  </a:lnTo>
                  <a:lnTo>
                    <a:pt x="589492" y="1062651"/>
                  </a:lnTo>
                  <a:lnTo>
                    <a:pt x="600590" y="1067090"/>
                  </a:lnTo>
                  <a:lnTo>
                    <a:pt x="612004" y="1071213"/>
                  </a:lnTo>
                  <a:lnTo>
                    <a:pt x="623737" y="1075335"/>
                  </a:lnTo>
                  <a:lnTo>
                    <a:pt x="635786" y="1078824"/>
                  </a:lnTo>
                  <a:lnTo>
                    <a:pt x="648152" y="1081995"/>
                  </a:lnTo>
                  <a:lnTo>
                    <a:pt x="660518" y="1084849"/>
                  </a:lnTo>
                  <a:lnTo>
                    <a:pt x="673201" y="1087069"/>
                  </a:lnTo>
                  <a:lnTo>
                    <a:pt x="686202" y="1088972"/>
                  </a:lnTo>
                  <a:lnTo>
                    <a:pt x="699519" y="1090240"/>
                  </a:lnTo>
                  <a:lnTo>
                    <a:pt x="712520" y="1091191"/>
                  </a:lnTo>
                  <a:lnTo>
                    <a:pt x="726154" y="1091509"/>
                  </a:lnTo>
                  <a:lnTo>
                    <a:pt x="734716" y="1091191"/>
                  </a:lnTo>
                  <a:lnTo>
                    <a:pt x="743277" y="1090874"/>
                  </a:lnTo>
                  <a:lnTo>
                    <a:pt x="751521" y="1090240"/>
                  </a:lnTo>
                  <a:lnTo>
                    <a:pt x="759131" y="1088972"/>
                  </a:lnTo>
                  <a:lnTo>
                    <a:pt x="767058" y="1087703"/>
                  </a:lnTo>
                  <a:lnTo>
                    <a:pt x="774668" y="1086117"/>
                  </a:lnTo>
                  <a:lnTo>
                    <a:pt x="781644" y="1083898"/>
                  </a:lnTo>
                  <a:lnTo>
                    <a:pt x="788937" y="1081995"/>
                  </a:lnTo>
                  <a:lnTo>
                    <a:pt x="795595" y="1079458"/>
                  </a:lnTo>
                  <a:lnTo>
                    <a:pt x="802571" y="1076921"/>
                  </a:lnTo>
                  <a:lnTo>
                    <a:pt x="809230" y="1074067"/>
                  </a:lnTo>
                  <a:lnTo>
                    <a:pt x="815255" y="1070579"/>
                  </a:lnTo>
                  <a:lnTo>
                    <a:pt x="821279" y="1067407"/>
                  </a:lnTo>
                  <a:lnTo>
                    <a:pt x="826987" y="1063919"/>
                  </a:lnTo>
                  <a:lnTo>
                    <a:pt x="832377" y="1059796"/>
                  </a:lnTo>
                  <a:lnTo>
                    <a:pt x="837450" y="1055674"/>
                  </a:lnTo>
                  <a:lnTo>
                    <a:pt x="842207" y="1051551"/>
                  </a:lnTo>
                  <a:lnTo>
                    <a:pt x="847280" y="1046795"/>
                  </a:lnTo>
                  <a:lnTo>
                    <a:pt x="851402" y="1042355"/>
                  </a:lnTo>
                  <a:lnTo>
                    <a:pt x="855524" y="1037281"/>
                  </a:lnTo>
                  <a:lnTo>
                    <a:pt x="859329" y="1032207"/>
                  </a:lnTo>
                  <a:lnTo>
                    <a:pt x="862817" y="1027133"/>
                  </a:lnTo>
                  <a:lnTo>
                    <a:pt x="866305" y="1021425"/>
                  </a:lnTo>
                  <a:lnTo>
                    <a:pt x="868842" y="1016034"/>
                  </a:lnTo>
                  <a:lnTo>
                    <a:pt x="871378" y="1010009"/>
                  </a:lnTo>
                  <a:lnTo>
                    <a:pt x="873598" y="1003983"/>
                  </a:lnTo>
                  <a:lnTo>
                    <a:pt x="875500" y="997641"/>
                  </a:lnTo>
                  <a:lnTo>
                    <a:pt x="877086" y="991299"/>
                  </a:lnTo>
                  <a:lnTo>
                    <a:pt x="878354" y="984956"/>
                  </a:lnTo>
                  <a:lnTo>
                    <a:pt x="879305" y="978297"/>
                  </a:lnTo>
                  <a:lnTo>
                    <a:pt x="879939" y="971954"/>
                  </a:lnTo>
                  <a:lnTo>
                    <a:pt x="879939" y="964978"/>
                  </a:lnTo>
                  <a:lnTo>
                    <a:pt x="879939" y="958318"/>
                  </a:lnTo>
                  <a:lnTo>
                    <a:pt x="879622" y="951976"/>
                  </a:lnTo>
                  <a:lnTo>
                    <a:pt x="878671" y="945950"/>
                  </a:lnTo>
                  <a:lnTo>
                    <a:pt x="877720" y="939608"/>
                  </a:lnTo>
                  <a:lnTo>
                    <a:pt x="876134" y="933266"/>
                  </a:lnTo>
                  <a:lnTo>
                    <a:pt x="874549" y="927557"/>
                  </a:lnTo>
                  <a:lnTo>
                    <a:pt x="872647" y="921849"/>
                  </a:lnTo>
                  <a:lnTo>
                    <a:pt x="870744" y="916458"/>
                  </a:lnTo>
                  <a:lnTo>
                    <a:pt x="868207" y="910750"/>
                  </a:lnTo>
                  <a:lnTo>
                    <a:pt x="865354" y="905676"/>
                  </a:lnTo>
                  <a:lnTo>
                    <a:pt x="862183" y="900602"/>
                  </a:lnTo>
                  <a:lnTo>
                    <a:pt x="859012" y="895211"/>
                  </a:lnTo>
                  <a:lnTo>
                    <a:pt x="855524" y="890454"/>
                  </a:lnTo>
                  <a:lnTo>
                    <a:pt x="851402" y="885380"/>
                  </a:lnTo>
                  <a:lnTo>
                    <a:pt x="847280" y="880624"/>
                  </a:lnTo>
                  <a:lnTo>
                    <a:pt x="842524" y="875867"/>
                  </a:lnTo>
                  <a:lnTo>
                    <a:pt x="838085" y="871427"/>
                  </a:lnTo>
                  <a:lnTo>
                    <a:pt x="833011" y="866987"/>
                  </a:lnTo>
                  <a:lnTo>
                    <a:pt x="827621" y="862231"/>
                  </a:lnTo>
                  <a:lnTo>
                    <a:pt x="822230" y="858108"/>
                  </a:lnTo>
                  <a:lnTo>
                    <a:pt x="816206" y="853985"/>
                  </a:lnTo>
                  <a:lnTo>
                    <a:pt x="810181" y="849546"/>
                  </a:lnTo>
                  <a:lnTo>
                    <a:pt x="803840" y="845740"/>
                  </a:lnTo>
                  <a:lnTo>
                    <a:pt x="797181" y="841301"/>
                  </a:lnTo>
                  <a:lnTo>
                    <a:pt x="782912" y="833690"/>
                  </a:lnTo>
                  <a:lnTo>
                    <a:pt x="767692" y="826079"/>
                  </a:lnTo>
                  <a:lnTo>
                    <a:pt x="751521" y="818785"/>
                  </a:lnTo>
                  <a:lnTo>
                    <a:pt x="734081" y="811174"/>
                  </a:lnTo>
                  <a:lnTo>
                    <a:pt x="709983" y="801344"/>
                  </a:lnTo>
                  <a:lnTo>
                    <a:pt x="687153" y="791196"/>
                  </a:lnTo>
                  <a:lnTo>
                    <a:pt x="676055" y="786439"/>
                  </a:lnTo>
                  <a:lnTo>
                    <a:pt x="665274" y="781048"/>
                  </a:lnTo>
                  <a:lnTo>
                    <a:pt x="655128" y="775657"/>
                  </a:lnTo>
                  <a:lnTo>
                    <a:pt x="644981" y="770266"/>
                  </a:lnTo>
                  <a:lnTo>
                    <a:pt x="635786" y="764875"/>
                  </a:lnTo>
                  <a:lnTo>
                    <a:pt x="626273" y="759167"/>
                  </a:lnTo>
                  <a:lnTo>
                    <a:pt x="617395" y="753458"/>
                  </a:lnTo>
                  <a:lnTo>
                    <a:pt x="608517" y="747433"/>
                  </a:lnTo>
                  <a:lnTo>
                    <a:pt x="600590" y="741408"/>
                  </a:lnTo>
                  <a:lnTo>
                    <a:pt x="592662" y="735065"/>
                  </a:lnTo>
                  <a:lnTo>
                    <a:pt x="585052" y="729040"/>
                  </a:lnTo>
                  <a:lnTo>
                    <a:pt x="578077" y="722381"/>
                  </a:lnTo>
                  <a:lnTo>
                    <a:pt x="571418" y="715721"/>
                  </a:lnTo>
                  <a:lnTo>
                    <a:pt x="565076" y="708744"/>
                  </a:lnTo>
                  <a:lnTo>
                    <a:pt x="559052" y="701451"/>
                  </a:lnTo>
                  <a:lnTo>
                    <a:pt x="553344" y="694474"/>
                  </a:lnTo>
                  <a:lnTo>
                    <a:pt x="548588" y="686546"/>
                  </a:lnTo>
                  <a:lnTo>
                    <a:pt x="543832" y="678935"/>
                  </a:lnTo>
                  <a:lnTo>
                    <a:pt x="539393" y="671007"/>
                  </a:lnTo>
                  <a:lnTo>
                    <a:pt x="535588" y="662762"/>
                  </a:lnTo>
                  <a:lnTo>
                    <a:pt x="532417" y="654200"/>
                  </a:lnTo>
                  <a:lnTo>
                    <a:pt x="529246" y="645955"/>
                  </a:lnTo>
                  <a:lnTo>
                    <a:pt x="526709" y="636758"/>
                  </a:lnTo>
                  <a:lnTo>
                    <a:pt x="524807" y="627562"/>
                  </a:lnTo>
                  <a:lnTo>
                    <a:pt x="523221" y="618048"/>
                  </a:lnTo>
                  <a:lnTo>
                    <a:pt x="521953" y="608217"/>
                  </a:lnTo>
                  <a:lnTo>
                    <a:pt x="521319" y="598069"/>
                  </a:lnTo>
                  <a:lnTo>
                    <a:pt x="521002" y="587922"/>
                  </a:lnTo>
                  <a:lnTo>
                    <a:pt x="521319" y="577774"/>
                  </a:lnTo>
                  <a:lnTo>
                    <a:pt x="521953" y="567943"/>
                  </a:lnTo>
                  <a:lnTo>
                    <a:pt x="522904" y="558429"/>
                  </a:lnTo>
                  <a:lnTo>
                    <a:pt x="524490" y="548916"/>
                  </a:lnTo>
                  <a:lnTo>
                    <a:pt x="526392" y="539402"/>
                  </a:lnTo>
                  <a:lnTo>
                    <a:pt x="528612" y="530523"/>
                  </a:lnTo>
                  <a:lnTo>
                    <a:pt x="531783" y="521643"/>
                  </a:lnTo>
                  <a:lnTo>
                    <a:pt x="534636" y="512764"/>
                  </a:lnTo>
                  <a:lnTo>
                    <a:pt x="538124" y="504202"/>
                  </a:lnTo>
                  <a:lnTo>
                    <a:pt x="541929" y="495956"/>
                  </a:lnTo>
                  <a:lnTo>
                    <a:pt x="546685" y="487711"/>
                  </a:lnTo>
                  <a:lnTo>
                    <a:pt x="551125" y="479783"/>
                  </a:lnTo>
                  <a:lnTo>
                    <a:pt x="556515" y="472489"/>
                  </a:lnTo>
                  <a:lnTo>
                    <a:pt x="561905" y="464879"/>
                  </a:lnTo>
                  <a:lnTo>
                    <a:pt x="567930" y="457585"/>
                  </a:lnTo>
                  <a:lnTo>
                    <a:pt x="573955" y="450925"/>
                  </a:lnTo>
                  <a:lnTo>
                    <a:pt x="580613" y="444266"/>
                  </a:lnTo>
                  <a:lnTo>
                    <a:pt x="587272" y="437923"/>
                  </a:lnTo>
                  <a:lnTo>
                    <a:pt x="594565" y="431581"/>
                  </a:lnTo>
                  <a:lnTo>
                    <a:pt x="602175" y="425873"/>
                  </a:lnTo>
                  <a:lnTo>
                    <a:pt x="609785" y="420165"/>
                  </a:lnTo>
                  <a:lnTo>
                    <a:pt x="618029" y="415091"/>
                  </a:lnTo>
                  <a:lnTo>
                    <a:pt x="626590" y="410017"/>
                  </a:lnTo>
                  <a:lnTo>
                    <a:pt x="635469" y="405577"/>
                  </a:lnTo>
                  <a:lnTo>
                    <a:pt x="644347" y="400820"/>
                  </a:lnTo>
                  <a:lnTo>
                    <a:pt x="653859" y="397015"/>
                  </a:lnTo>
                  <a:lnTo>
                    <a:pt x="663372" y="393526"/>
                  </a:lnTo>
                  <a:lnTo>
                    <a:pt x="673519" y="389721"/>
                  </a:lnTo>
                  <a:lnTo>
                    <a:pt x="683665" y="386867"/>
                  </a:lnTo>
                  <a:lnTo>
                    <a:pt x="694129" y="384330"/>
                  </a:lnTo>
                  <a:lnTo>
                    <a:pt x="704910" y="381793"/>
                  </a:lnTo>
                  <a:lnTo>
                    <a:pt x="716008" y="379890"/>
                  </a:lnTo>
                  <a:lnTo>
                    <a:pt x="716008" y="249237"/>
                  </a:lnTo>
                  <a:close/>
                  <a:moveTo>
                    <a:pt x="784828" y="0"/>
                  </a:moveTo>
                  <a:lnTo>
                    <a:pt x="808948" y="317"/>
                  </a:lnTo>
                  <a:lnTo>
                    <a:pt x="832750" y="1588"/>
                  </a:lnTo>
                  <a:lnTo>
                    <a:pt x="856551" y="3175"/>
                  </a:lnTo>
                  <a:lnTo>
                    <a:pt x="880036" y="5716"/>
                  </a:lnTo>
                  <a:lnTo>
                    <a:pt x="903203" y="9209"/>
                  </a:lnTo>
                  <a:lnTo>
                    <a:pt x="926370" y="13020"/>
                  </a:lnTo>
                  <a:lnTo>
                    <a:pt x="949538" y="17466"/>
                  </a:lnTo>
                  <a:lnTo>
                    <a:pt x="972387" y="22864"/>
                  </a:lnTo>
                  <a:lnTo>
                    <a:pt x="994920" y="28581"/>
                  </a:lnTo>
                  <a:lnTo>
                    <a:pt x="1017452" y="35249"/>
                  </a:lnTo>
                  <a:lnTo>
                    <a:pt x="1039668" y="42871"/>
                  </a:lnTo>
                  <a:lnTo>
                    <a:pt x="1061565" y="50493"/>
                  </a:lnTo>
                  <a:lnTo>
                    <a:pt x="1083146" y="59067"/>
                  </a:lnTo>
                  <a:lnTo>
                    <a:pt x="1104727" y="68276"/>
                  </a:lnTo>
                  <a:lnTo>
                    <a:pt x="1125990" y="78121"/>
                  </a:lnTo>
                  <a:lnTo>
                    <a:pt x="1146618" y="88283"/>
                  </a:lnTo>
                  <a:lnTo>
                    <a:pt x="1167246" y="99397"/>
                  </a:lnTo>
                  <a:lnTo>
                    <a:pt x="1187240" y="111147"/>
                  </a:lnTo>
                  <a:lnTo>
                    <a:pt x="1207233" y="123215"/>
                  </a:lnTo>
                  <a:lnTo>
                    <a:pt x="1226910" y="136553"/>
                  </a:lnTo>
                  <a:lnTo>
                    <a:pt x="1245634" y="149890"/>
                  </a:lnTo>
                  <a:lnTo>
                    <a:pt x="1264675" y="163863"/>
                  </a:lnTo>
                  <a:lnTo>
                    <a:pt x="1283082" y="178154"/>
                  </a:lnTo>
                  <a:lnTo>
                    <a:pt x="1300854" y="193714"/>
                  </a:lnTo>
                  <a:lnTo>
                    <a:pt x="1318309" y="209275"/>
                  </a:lnTo>
                  <a:lnTo>
                    <a:pt x="1335129" y="225153"/>
                  </a:lnTo>
                  <a:lnTo>
                    <a:pt x="1351949" y="242302"/>
                  </a:lnTo>
                  <a:lnTo>
                    <a:pt x="1368134" y="259450"/>
                  </a:lnTo>
                  <a:lnTo>
                    <a:pt x="1383368" y="277234"/>
                  </a:lnTo>
                  <a:lnTo>
                    <a:pt x="1398918" y="295335"/>
                  </a:lnTo>
                  <a:lnTo>
                    <a:pt x="1413199" y="314389"/>
                  </a:lnTo>
                  <a:lnTo>
                    <a:pt x="1427163" y="333760"/>
                  </a:lnTo>
                  <a:lnTo>
                    <a:pt x="1313549" y="414104"/>
                  </a:lnTo>
                  <a:lnTo>
                    <a:pt x="1301806" y="397908"/>
                  </a:lnTo>
                  <a:lnTo>
                    <a:pt x="1289747" y="382665"/>
                  </a:lnTo>
                  <a:lnTo>
                    <a:pt x="1277370" y="367740"/>
                  </a:lnTo>
                  <a:lnTo>
                    <a:pt x="1264675" y="352814"/>
                  </a:lnTo>
                  <a:lnTo>
                    <a:pt x="1251346" y="338524"/>
                  </a:lnTo>
                  <a:lnTo>
                    <a:pt x="1238017" y="324868"/>
                  </a:lnTo>
                  <a:lnTo>
                    <a:pt x="1223736" y="311531"/>
                  </a:lnTo>
                  <a:lnTo>
                    <a:pt x="1209455" y="298828"/>
                  </a:lnTo>
                  <a:lnTo>
                    <a:pt x="1194539" y="286126"/>
                  </a:lnTo>
                  <a:lnTo>
                    <a:pt x="1179623" y="274058"/>
                  </a:lnTo>
                  <a:lnTo>
                    <a:pt x="1164073" y="262308"/>
                  </a:lnTo>
                  <a:lnTo>
                    <a:pt x="1148522" y="251829"/>
                  </a:lnTo>
                  <a:lnTo>
                    <a:pt x="1132654" y="241031"/>
                  </a:lnTo>
                  <a:lnTo>
                    <a:pt x="1116151" y="230869"/>
                  </a:lnTo>
                  <a:lnTo>
                    <a:pt x="1099649" y="221342"/>
                  </a:lnTo>
                  <a:lnTo>
                    <a:pt x="1082511" y="212133"/>
                  </a:lnTo>
                  <a:lnTo>
                    <a:pt x="1065374" y="203559"/>
                  </a:lnTo>
                  <a:lnTo>
                    <a:pt x="1047919" y="195620"/>
                  </a:lnTo>
                  <a:lnTo>
                    <a:pt x="1030464" y="187998"/>
                  </a:lnTo>
                  <a:lnTo>
                    <a:pt x="1012375" y="180694"/>
                  </a:lnTo>
                  <a:lnTo>
                    <a:pt x="994603" y="174343"/>
                  </a:lnTo>
                  <a:lnTo>
                    <a:pt x="976196" y="168309"/>
                  </a:lnTo>
                  <a:lnTo>
                    <a:pt x="957472" y="162910"/>
                  </a:lnTo>
                  <a:lnTo>
                    <a:pt x="939065" y="157829"/>
                  </a:lnTo>
                  <a:lnTo>
                    <a:pt x="920341" y="153701"/>
                  </a:lnTo>
                  <a:lnTo>
                    <a:pt x="901616" y="150208"/>
                  </a:lnTo>
                  <a:lnTo>
                    <a:pt x="882258" y="146715"/>
                  </a:lnTo>
                  <a:lnTo>
                    <a:pt x="862899" y="144174"/>
                  </a:lnTo>
                  <a:lnTo>
                    <a:pt x="843857" y="141951"/>
                  </a:lnTo>
                  <a:lnTo>
                    <a:pt x="824181" y="140681"/>
                  </a:lnTo>
                  <a:lnTo>
                    <a:pt x="804505" y="139728"/>
                  </a:lnTo>
                  <a:lnTo>
                    <a:pt x="784828" y="139411"/>
                  </a:lnTo>
                  <a:lnTo>
                    <a:pt x="768326" y="139728"/>
                  </a:lnTo>
                  <a:lnTo>
                    <a:pt x="751823" y="140363"/>
                  </a:lnTo>
                  <a:lnTo>
                    <a:pt x="735320" y="141316"/>
                  </a:lnTo>
                  <a:lnTo>
                    <a:pt x="719135" y="142586"/>
                  </a:lnTo>
                  <a:lnTo>
                    <a:pt x="702632" y="144492"/>
                  </a:lnTo>
                  <a:lnTo>
                    <a:pt x="686764" y="146715"/>
                  </a:lnTo>
                  <a:lnTo>
                    <a:pt x="670897" y="149573"/>
                  </a:lnTo>
                  <a:lnTo>
                    <a:pt x="655029" y="152431"/>
                  </a:lnTo>
                  <a:lnTo>
                    <a:pt x="639478" y="155924"/>
                  </a:lnTo>
                  <a:lnTo>
                    <a:pt x="623927" y="160052"/>
                  </a:lnTo>
                  <a:lnTo>
                    <a:pt x="608377" y="163863"/>
                  </a:lnTo>
                  <a:lnTo>
                    <a:pt x="593144" y="168309"/>
                  </a:lnTo>
                  <a:lnTo>
                    <a:pt x="578228" y="173390"/>
                  </a:lnTo>
                  <a:lnTo>
                    <a:pt x="562994" y="178471"/>
                  </a:lnTo>
                  <a:lnTo>
                    <a:pt x="548396" y="184505"/>
                  </a:lnTo>
                  <a:lnTo>
                    <a:pt x="533797" y="190221"/>
                  </a:lnTo>
                  <a:lnTo>
                    <a:pt x="519516" y="196572"/>
                  </a:lnTo>
                  <a:lnTo>
                    <a:pt x="505235" y="203241"/>
                  </a:lnTo>
                  <a:lnTo>
                    <a:pt x="491271" y="210228"/>
                  </a:lnTo>
                  <a:lnTo>
                    <a:pt x="477308" y="217532"/>
                  </a:lnTo>
                  <a:lnTo>
                    <a:pt x="463978" y="225153"/>
                  </a:lnTo>
                  <a:lnTo>
                    <a:pt x="450332" y="233092"/>
                  </a:lnTo>
                  <a:lnTo>
                    <a:pt x="437003" y="241349"/>
                  </a:lnTo>
                  <a:lnTo>
                    <a:pt x="423991" y="249923"/>
                  </a:lnTo>
                  <a:lnTo>
                    <a:pt x="411297" y="258815"/>
                  </a:lnTo>
                  <a:lnTo>
                    <a:pt x="398603" y="268024"/>
                  </a:lnTo>
                  <a:lnTo>
                    <a:pt x="386543" y="277551"/>
                  </a:lnTo>
                  <a:lnTo>
                    <a:pt x="374483" y="287396"/>
                  </a:lnTo>
                  <a:lnTo>
                    <a:pt x="362424" y="296923"/>
                  </a:lnTo>
                  <a:lnTo>
                    <a:pt x="350999" y="307402"/>
                  </a:lnTo>
                  <a:lnTo>
                    <a:pt x="339574" y="317882"/>
                  </a:lnTo>
                  <a:lnTo>
                    <a:pt x="328466" y="328997"/>
                  </a:lnTo>
                  <a:lnTo>
                    <a:pt x="317676" y="340112"/>
                  </a:lnTo>
                  <a:lnTo>
                    <a:pt x="306886" y="351226"/>
                  </a:lnTo>
                  <a:lnTo>
                    <a:pt x="296730" y="362976"/>
                  </a:lnTo>
                  <a:lnTo>
                    <a:pt x="286575" y="374726"/>
                  </a:lnTo>
                  <a:lnTo>
                    <a:pt x="277054" y="386794"/>
                  </a:lnTo>
                  <a:lnTo>
                    <a:pt x="267533" y="399179"/>
                  </a:lnTo>
                  <a:lnTo>
                    <a:pt x="258330" y="411564"/>
                  </a:lnTo>
                  <a:lnTo>
                    <a:pt x="249444" y="424584"/>
                  </a:lnTo>
                  <a:lnTo>
                    <a:pt x="240875" y="437604"/>
                  </a:lnTo>
                  <a:lnTo>
                    <a:pt x="232624" y="450942"/>
                  </a:lnTo>
                  <a:lnTo>
                    <a:pt x="224690" y="464279"/>
                  </a:lnTo>
                  <a:lnTo>
                    <a:pt x="217073" y="477935"/>
                  </a:lnTo>
                  <a:lnTo>
                    <a:pt x="209774" y="491590"/>
                  </a:lnTo>
                  <a:lnTo>
                    <a:pt x="202792" y="505563"/>
                  </a:lnTo>
                  <a:lnTo>
                    <a:pt x="196445" y="520171"/>
                  </a:lnTo>
                  <a:lnTo>
                    <a:pt x="189780" y="534462"/>
                  </a:lnTo>
                  <a:lnTo>
                    <a:pt x="183751" y="548752"/>
                  </a:lnTo>
                  <a:lnTo>
                    <a:pt x="178355" y="563678"/>
                  </a:lnTo>
                  <a:lnTo>
                    <a:pt x="173278" y="578603"/>
                  </a:lnTo>
                  <a:lnTo>
                    <a:pt x="168200" y="593846"/>
                  </a:lnTo>
                  <a:lnTo>
                    <a:pt x="163757" y="608772"/>
                  </a:lnTo>
                  <a:lnTo>
                    <a:pt x="159314" y="624332"/>
                  </a:lnTo>
                  <a:lnTo>
                    <a:pt x="155506" y="639893"/>
                  </a:lnTo>
                  <a:lnTo>
                    <a:pt x="152332" y="655454"/>
                  </a:lnTo>
                  <a:lnTo>
                    <a:pt x="148841" y="671650"/>
                  </a:lnTo>
                  <a:lnTo>
                    <a:pt x="146302" y="687210"/>
                  </a:lnTo>
                  <a:lnTo>
                    <a:pt x="144081" y="703724"/>
                  </a:lnTo>
                  <a:lnTo>
                    <a:pt x="142494" y="719602"/>
                  </a:lnTo>
                  <a:lnTo>
                    <a:pt x="140907" y="735798"/>
                  </a:lnTo>
                  <a:lnTo>
                    <a:pt x="139955" y="752629"/>
                  </a:lnTo>
                  <a:lnTo>
                    <a:pt x="139320" y="769142"/>
                  </a:lnTo>
                  <a:lnTo>
                    <a:pt x="139003" y="785973"/>
                  </a:lnTo>
                  <a:lnTo>
                    <a:pt x="139320" y="800263"/>
                  </a:lnTo>
                  <a:lnTo>
                    <a:pt x="139638" y="814871"/>
                  </a:lnTo>
                  <a:lnTo>
                    <a:pt x="140590" y="829162"/>
                  </a:lnTo>
                  <a:lnTo>
                    <a:pt x="141542" y="844087"/>
                  </a:lnTo>
                  <a:lnTo>
                    <a:pt x="143129" y="858378"/>
                  </a:lnTo>
                  <a:lnTo>
                    <a:pt x="144715" y="872350"/>
                  </a:lnTo>
                  <a:lnTo>
                    <a:pt x="146620" y="886641"/>
                  </a:lnTo>
                  <a:lnTo>
                    <a:pt x="149158" y="900931"/>
                  </a:lnTo>
                  <a:lnTo>
                    <a:pt x="152015" y="914586"/>
                  </a:lnTo>
                  <a:lnTo>
                    <a:pt x="154871" y="928559"/>
                  </a:lnTo>
                  <a:lnTo>
                    <a:pt x="158044" y="942215"/>
                  </a:lnTo>
                  <a:lnTo>
                    <a:pt x="161853" y="955870"/>
                  </a:lnTo>
                  <a:lnTo>
                    <a:pt x="165661" y="969208"/>
                  </a:lnTo>
                  <a:lnTo>
                    <a:pt x="169469" y="983180"/>
                  </a:lnTo>
                  <a:lnTo>
                    <a:pt x="174230" y="996201"/>
                  </a:lnTo>
                  <a:lnTo>
                    <a:pt x="178673" y="1009538"/>
                  </a:lnTo>
                  <a:lnTo>
                    <a:pt x="183433" y="1022558"/>
                  </a:lnTo>
                  <a:lnTo>
                    <a:pt x="188828" y="1035261"/>
                  </a:lnTo>
                  <a:lnTo>
                    <a:pt x="194223" y="1047964"/>
                  </a:lnTo>
                  <a:lnTo>
                    <a:pt x="200253" y="1060666"/>
                  </a:lnTo>
                  <a:lnTo>
                    <a:pt x="205966" y="1073369"/>
                  </a:lnTo>
                  <a:lnTo>
                    <a:pt x="212630" y="1085754"/>
                  </a:lnTo>
                  <a:lnTo>
                    <a:pt x="219295" y="1098139"/>
                  </a:lnTo>
                  <a:lnTo>
                    <a:pt x="225642" y="1110206"/>
                  </a:lnTo>
                  <a:lnTo>
                    <a:pt x="232941" y="1121956"/>
                  </a:lnTo>
                  <a:lnTo>
                    <a:pt x="239923" y="1133706"/>
                  </a:lnTo>
                  <a:lnTo>
                    <a:pt x="247857" y="1145456"/>
                  </a:lnTo>
                  <a:lnTo>
                    <a:pt x="255474" y="1156571"/>
                  </a:lnTo>
                  <a:lnTo>
                    <a:pt x="263408" y="1168003"/>
                  </a:lnTo>
                  <a:lnTo>
                    <a:pt x="271659" y="1179118"/>
                  </a:lnTo>
                  <a:lnTo>
                    <a:pt x="280228" y="1189915"/>
                  </a:lnTo>
                  <a:lnTo>
                    <a:pt x="289114" y="1200395"/>
                  </a:lnTo>
                  <a:lnTo>
                    <a:pt x="297682" y="1210874"/>
                  </a:lnTo>
                  <a:lnTo>
                    <a:pt x="307203" y="1221036"/>
                  </a:lnTo>
                  <a:lnTo>
                    <a:pt x="316407" y="1231198"/>
                  </a:lnTo>
                  <a:lnTo>
                    <a:pt x="326245" y="1241361"/>
                  </a:lnTo>
                  <a:lnTo>
                    <a:pt x="336083" y="1250887"/>
                  </a:lnTo>
                  <a:lnTo>
                    <a:pt x="345604" y="1260414"/>
                  </a:lnTo>
                  <a:lnTo>
                    <a:pt x="356076" y="1269624"/>
                  </a:lnTo>
                  <a:lnTo>
                    <a:pt x="366549" y="1278833"/>
                  </a:lnTo>
                  <a:lnTo>
                    <a:pt x="377022" y="1287725"/>
                  </a:lnTo>
                  <a:lnTo>
                    <a:pt x="388130" y="1296299"/>
                  </a:lnTo>
                  <a:lnTo>
                    <a:pt x="398920" y="1304556"/>
                  </a:lnTo>
                  <a:lnTo>
                    <a:pt x="410345" y="1312813"/>
                  </a:lnTo>
                  <a:lnTo>
                    <a:pt x="421770" y="1320752"/>
                  </a:lnTo>
                  <a:lnTo>
                    <a:pt x="433195" y="1328373"/>
                  </a:lnTo>
                  <a:lnTo>
                    <a:pt x="444937" y="1335995"/>
                  </a:lnTo>
                  <a:lnTo>
                    <a:pt x="456997" y="1343299"/>
                  </a:lnTo>
                  <a:lnTo>
                    <a:pt x="469056" y="1349968"/>
                  </a:lnTo>
                  <a:lnTo>
                    <a:pt x="481116" y="1356636"/>
                  </a:lnTo>
                  <a:lnTo>
                    <a:pt x="493810" y="1362988"/>
                  </a:lnTo>
                  <a:lnTo>
                    <a:pt x="506187" y="1369339"/>
                  </a:lnTo>
                  <a:lnTo>
                    <a:pt x="518882" y="1375373"/>
                  </a:lnTo>
                  <a:lnTo>
                    <a:pt x="532211" y="1380771"/>
                  </a:lnTo>
                  <a:lnTo>
                    <a:pt x="545222" y="1386170"/>
                  </a:lnTo>
                  <a:lnTo>
                    <a:pt x="558551" y="1391569"/>
                  </a:lnTo>
                  <a:lnTo>
                    <a:pt x="571881" y="1396015"/>
                  </a:lnTo>
                  <a:lnTo>
                    <a:pt x="585210" y="1400778"/>
                  </a:lnTo>
                  <a:lnTo>
                    <a:pt x="598856" y="1404906"/>
                  </a:lnTo>
                  <a:lnTo>
                    <a:pt x="613137" y="1408717"/>
                  </a:lnTo>
                  <a:lnTo>
                    <a:pt x="626784" y="1412845"/>
                  </a:lnTo>
                  <a:lnTo>
                    <a:pt x="641065" y="1416021"/>
                  </a:lnTo>
                  <a:lnTo>
                    <a:pt x="655029" y="1418879"/>
                  </a:lnTo>
                  <a:lnTo>
                    <a:pt x="669627" y="1422055"/>
                  </a:lnTo>
                  <a:lnTo>
                    <a:pt x="644873" y="1558925"/>
                  </a:lnTo>
                  <a:lnTo>
                    <a:pt x="627418" y="1555432"/>
                  </a:lnTo>
                  <a:lnTo>
                    <a:pt x="609964" y="1551939"/>
                  </a:lnTo>
                  <a:lnTo>
                    <a:pt x="593144" y="1547493"/>
                  </a:lnTo>
                  <a:lnTo>
                    <a:pt x="576006" y="1543365"/>
                  </a:lnTo>
                  <a:lnTo>
                    <a:pt x="559186" y="1538601"/>
                  </a:lnTo>
                  <a:lnTo>
                    <a:pt x="542684" y="1533202"/>
                  </a:lnTo>
                  <a:lnTo>
                    <a:pt x="526181" y="1527804"/>
                  </a:lnTo>
                  <a:lnTo>
                    <a:pt x="509996" y="1521770"/>
                  </a:lnTo>
                  <a:lnTo>
                    <a:pt x="493493" y="1515736"/>
                  </a:lnTo>
                  <a:lnTo>
                    <a:pt x="477942" y="1509068"/>
                  </a:lnTo>
                  <a:lnTo>
                    <a:pt x="462074" y="1502081"/>
                  </a:lnTo>
                  <a:lnTo>
                    <a:pt x="446524" y="1495095"/>
                  </a:lnTo>
                  <a:lnTo>
                    <a:pt x="431291" y="1487473"/>
                  </a:lnTo>
                  <a:lnTo>
                    <a:pt x="416057" y="1479852"/>
                  </a:lnTo>
                  <a:lnTo>
                    <a:pt x="401141" y="1471595"/>
                  </a:lnTo>
                  <a:lnTo>
                    <a:pt x="386226" y="1463338"/>
                  </a:lnTo>
                  <a:lnTo>
                    <a:pt x="371944" y="1454446"/>
                  </a:lnTo>
                  <a:lnTo>
                    <a:pt x="357346" y="1445555"/>
                  </a:lnTo>
                  <a:lnTo>
                    <a:pt x="343382" y="1436028"/>
                  </a:lnTo>
                  <a:lnTo>
                    <a:pt x="329736" y="1426501"/>
                  </a:lnTo>
                  <a:lnTo>
                    <a:pt x="316089" y="1416339"/>
                  </a:lnTo>
                  <a:lnTo>
                    <a:pt x="302760" y="1406177"/>
                  </a:lnTo>
                  <a:lnTo>
                    <a:pt x="289431" y="1395697"/>
                  </a:lnTo>
                  <a:lnTo>
                    <a:pt x="276419" y="1384900"/>
                  </a:lnTo>
                  <a:lnTo>
                    <a:pt x="263725" y="1373785"/>
                  </a:lnTo>
                  <a:lnTo>
                    <a:pt x="251348" y="1362670"/>
                  </a:lnTo>
                  <a:lnTo>
                    <a:pt x="238971" y="1350920"/>
                  </a:lnTo>
                  <a:lnTo>
                    <a:pt x="227229" y="1339170"/>
                  </a:lnTo>
                  <a:lnTo>
                    <a:pt x="215486" y="1327103"/>
                  </a:lnTo>
                  <a:lnTo>
                    <a:pt x="204062" y="1315036"/>
                  </a:lnTo>
                  <a:lnTo>
                    <a:pt x="192954" y="1302333"/>
                  </a:lnTo>
                  <a:lnTo>
                    <a:pt x="182164" y="1289630"/>
                  </a:lnTo>
                  <a:lnTo>
                    <a:pt x="171374" y="1276928"/>
                  </a:lnTo>
                  <a:lnTo>
                    <a:pt x="161535" y="1263590"/>
                  </a:lnTo>
                  <a:lnTo>
                    <a:pt x="151380" y="1250252"/>
                  </a:lnTo>
                  <a:lnTo>
                    <a:pt x="141542" y="1236597"/>
                  </a:lnTo>
                  <a:lnTo>
                    <a:pt x="132021" y="1222624"/>
                  </a:lnTo>
                  <a:lnTo>
                    <a:pt x="122818" y="1208651"/>
                  </a:lnTo>
                  <a:lnTo>
                    <a:pt x="113932" y="1194361"/>
                  </a:lnTo>
                  <a:lnTo>
                    <a:pt x="105363" y="1180071"/>
                  </a:lnTo>
                  <a:lnTo>
                    <a:pt x="97112" y="1165145"/>
                  </a:lnTo>
                  <a:lnTo>
                    <a:pt x="89178" y="1150219"/>
                  </a:lnTo>
                  <a:lnTo>
                    <a:pt x="81561" y="1135294"/>
                  </a:lnTo>
                  <a:lnTo>
                    <a:pt x="74262" y="1120368"/>
                  </a:lnTo>
                  <a:lnTo>
                    <a:pt x="66962" y="1104808"/>
                  </a:lnTo>
                  <a:lnTo>
                    <a:pt x="60615" y="1089247"/>
                  </a:lnTo>
                  <a:lnTo>
                    <a:pt x="53951" y="1073369"/>
                  </a:lnTo>
                  <a:lnTo>
                    <a:pt x="48238" y="1057491"/>
                  </a:lnTo>
                  <a:lnTo>
                    <a:pt x="42208" y="1041612"/>
                  </a:lnTo>
                  <a:lnTo>
                    <a:pt x="37131" y="1025417"/>
                  </a:lnTo>
                  <a:lnTo>
                    <a:pt x="32053" y="1009221"/>
                  </a:lnTo>
                  <a:lnTo>
                    <a:pt x="27293" y="992390"/>
                  </a:lnTo>
                  <a:lnTo>
                    <a:pt x="23167" y="975876"/>
                  </a:lnTo>
                  <a:lnTo>
                    <a:pt x="19041" y="959363"/>
                  </a:lnTo>
                  <a:lnTo>
                    <a:pt x="15550" y="942532"/>
                  </a:lnTo>
                  <a:lnTo>
                    <a:pt x="12377" y="925701"/>
                  </a:lnTo>
                  <a:lnTo>
                    <a:pt x="9203" y="908235"/>
                  </a:lnTo>
                  <a:lnTo>
                    <a:pt x="6982" y="891087"/>
                  </a:lnTo>
                  <a:lnTo>
                    <a:pt x="4760" y="873621"/>
                  </a:lnTo>
                  <a:lnTo>
                    <a:pt x="3173" y="856472"/>
                  </a:lnTo>
                  <a:lnTo>
                    <a:pt x="1904" y="838689"/>
                  </a:lnTo>
                  <a:lnTo>
                    <a:pt x="952" y="821222"/>
                  </a:lnTo>
                  <a:lnTo>
                    <a:pt x="317" y="803439"/>
                  </a:lnTo>
                  <a:lnTo>
                    <a:pt x="0" y="785973"/>
                  </a:lnTo>
                  <a:lnTo>
                    <a:pt x="317" y="765649"/>
                  </a:lnTo>
                  <a:lnTo>
                    <a:pt x="952" y="745325"/>
                  </a:lnTo>
                  <a:lnTo>
                    <a:pt x="2221" y="725318"/>
                  </a:lnTo>
                  <a:lnTo>
                    <a:pt x="4125" y="705629"/>
                  </a:lnTo>
                  <a:lnTo>
                    <a:pt x="6030" y="685622"/>
                  </a:lnTo>
                  <a:lnTo>
                    <a:pt x="8886" y="666251"/>
                  </a:lnTo>
                  <a:lnTo>
                    <a:pt x="12377" y="646879"/>
                  </a:lnTo>
                  <a:lnTo>
                    <a:pt x="15868" y="627508"/>
                  </a:lnTo>
                  <a:lnTo>
                    <a:pt x="19993" y="608454"/>
                  </a:lnTo>
                  <a:lnTo>
                    <a:pt x="24754" y="589718"/>
                  </a:lnTo>
                  <a:lnTo>
                    <a:pt x="29831" y="570982"/>
                  </a:lnTo>
                  <a:lnTo>
                    <a:pt x="35227" y="552245"/>
                  </a:lnTo>
                  <a:lnTo>
                    <a:pt x="41256" y="534144"/>
                  </a:lnTo>
                  <a:lnTo>
                    <a:pt x="47604" y="515725"/>
                  </a:lnTo>
                  <a:lnTo>
                    <a:pt x="54268" y="497941"/>
                  </a:lnTo>
                  <a:lnTo>
                    <a:pt x="61567" y="480158"/>
                  </a:lnTo>
                  <a:lnTo>
                    <a:pt x="69501" y="462692"/>
                  </a:lnTo>
                  <a:lnTo>
                    <a:pt x="77435" y="445225"/>
                  </a:lnTo>
                  <a:lnTo>
                    <a:pt x="86004" y="428395"/>
                  </a:lnTo>
                  <a:lnTo>
                    <a:pt x="94890" y="411246"/>
                  </a:lnTo>
                  <a:lnTo>
                    <a:pt x="104093" y="395050"/>
                  </a:lnTo>
                  <a:lnTo>
                    <a:pt x="113614" y="378854"/>
                  </a:lnTo>
                  <a:lnTo>
                    <a:pt x="123770" y="362341"/>
                  </a:lnTo>
                  <a:lnTo>
                    <a:pt x="133925" y="346780"/>
                  </a:lnTo>
                  <a:lnTo>
                    <a:pt x="145033" y="330902"/>
                  </a:lnTo>
                  <a:lnTo>
                    <a:pt x="156140" y="315977"/>
                  </a:lnTo>
                  <a:lnTo>
                    <a:pt x="167565" y="301051"/>
                  </a:lnTo>
                  <a:lnTo>
                    <a:pt x="179308" y="286443"/>
                  </a:lnTo>
                  <a:lnTo>
                    <a:pt x="191367" y="271835"/>
                  </a:lnTo>
                  <a:lnTo>
                    <a:pt x="204062" y="257545"/>
                  </a:lnTo>
                  <a:lnTo>
                    <a:pt x="216756" y="243889"/>
                  </a:lnTo>
                  <a:lnTo>
                    <a:pt x="229768" y="230552"/>
                  </a:lnTo>
                  <a:lnTo>
                    <a:pt x="243731" y="217214"/>
                  </a:lnTo>
                  <a:lnTo>
                    <a:pt x="257378" y="204194"/>
                  </a:lnTo>
                  <a:lnTo>
                    <a:pt x="271342" y="191809"/>
                  </a:lnTo>
                  <a:lnTo>
                    <a:pt x="285623" y="179424"/>
                  </a:lnTo>
                  <a:lnTo>
                    <a:pt x="300539" y="167674"/>
                  </a:lnTo>
                  <a:lnTo>
                    <a:pt x="315455" y="156242"/>
                  </a:lnTo>
                  <a:lnTo>
                    <a:pt x="330688" y="145127"/>
                  </a:lnTo>
                  <a:lnTo>
                    <a:pt x="346556" y="134330"/>
                  </a:lnTo>
                  <a:lnTo>
                    <a:pt x="362106" y="124168"/>
                  </a:lnTo>
                  <a:lnTo>
                    <a:pt x="377974" y="114005"/>
                  </a:lnTo>
                  <a:lnTo>
                    <a:pt x="394477" y="104479"/>
                  </a:lnTo>
                  <a:lnTo>
                    <a:pt x="410980" y="94952"/>
                  </a:lnTo>
                  <a:lnTo>
                    <a:pt x="428117" y="86060"/>
                  </a:lnTo>
                  <a:lnTo>
                    <a:pt x="444937" y="77803"/>
                  </a:lnTo>
                  <a:lnTo>
                    <a:pt x="462392" y="69546"/>
                  </a:lnTo>
                  <a:lnTo>
                    <a:pt x="479529" y="61925"/>
                  </a:lnTo>
                  <a:lnTo>
                    <a:pt x="497619" y="54621"/>
                  </a:lnTo>
                  <a:lnTo>
                    <a:pt x="515391" y="47634"/>
                  </a:lnTo>
                  <a:lnTo>
                    <a:pt x="533480" y="41283"/>
                  </a:lnTo>
                  <a:lnTo>
                    <a:pt x="551570" y="35567"/>
                  </a:lnTo>
                  <a:lnTo>
                    <a:pt x="570294" y="29851"/>
                  </a:lnTo>
                  <a:lnTo>
                    <a:pt x="589018" y="24770"/>
                  </a:lnTo>
                  <a:lnTo>
                    <a:pt x="607742" y="20324"/>
                  </a:lnTo>
                  <a:lnTo>
                    <a:pt x="627101" y="15878"/>
                  </a:lnTo>
                  <a:lnTo>
                    <a:pt x="646143" y="12385"/>
                  </a:lnTo>
                  <a:lnTo>
                    <a:pt x="665501" y="9209"/>
                  </a:lnTo>
                  <a:lnTo>
                    <a:pt x="685178" y="6351"/>
                  </a:lnTo>
                  <a:lnTo>
                    <a:pt x="704854" y="4128"/>
                  </a:lnTo>
                  <a:lnTo>
                    <a:pt x="724530" y="2223"/>
                  </a:lnTo>
                  <a:lnTo>
                    <a:pt x="744524" y="952"/>
                  </a:lnTo>
                  <a:lnTo>
                    <a:pt x="764835" y="317"/>
                  </a:lnTo>
                  <a:lnTo>
                    <a:pt x="784828" y="0"/>
                  </a:lnTo>
                  <a:close/>
                </a:path>
              </a:pathLst>
            </a:custGeom>
            <a:solidFill>
              <a:srgbClr val="C75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6" name="矩形 5">
            <a:extLst>
              <a:ext uri="{FF2B5EF4-FFF2-40B4-BE49-F238E27FC236}">
                <a16:creationId xmlns:a16="http://schemas.microsoft.com/office/drawing/2014/main" id="{C74209E2-532F-4438-B7FD-A7B043E99EBA}"/>
              </a:ext>
            </a:extLst>
          </p:cNvPr>
          <p:cNvSpPr/>
          <p:nvPr/>
        </p:nvSpPr>
        <p:spPr>
          <a:xfrm>
            <a:off x="4098122" y="4469204"/>
            <a:ext cx="2993127" cy="400110"/>
          </a:xfrm>
          <a:prstGeom prst="rect">
            <a:avLst/>
          </a:prstGeom>
        </p:spPr>
        <p:txBody>
          <a:bodyPr wrap="none">
            <a:spAutoFit/>
          </a:bodyPr>
          <a:lstStyle/>
          <a:p>
            <a:r>
              <a:rPr lang="zh-CN" altLang="zh-CN" sz="2000" dirty="0"/>
              <a:t>提交系统测试报告，</a:t>
            </a:r>
            <a:r>
              <a:rPr lang="en-US" altLang="zh-CN" sz="2000" dirty="0"/>
              <a:t>PPT</a:t>
            </a:r>
            <a:endParaRPr lang="zh-CN" altLang="en-US" sz="2000" dirty="0"/>
          </a:p>
        </p:txBody>
      </p:sp>
      <p:sp>
        <p:nvSpPr>
          <p:cNvPr id="29" name="文本框 28">
            <a:extLst>
              <a:ext uri="{FF2B5EF4-FFF2-40B4-BE49-F238E27FC236}">
                <a16:creationId xmlns:a16="http://schemas.microsoft.com/office/drawing/2014/main" id="{B5292B0D-D12D-4977-B6E5-C730FBFBEB56}"/>
              </a:ext>
            </a:extLst>
          </p:cNvPr>
          <p:cNvSpPr txBox="1"/>
          <p:nvPr/>
        </p:nvSpPr>
        <p:spPr>
          <a:xfrm>
            <a:off x="4851553" y="4915159"/>
            <a:ext cx="2648645" cy="355867"/>
          </a:xfrm>
          <a:prstGeom prst="rect">
            <a:avLst/>
          </a:prstGeom>
          <a:noFill/>
        </p:spPr>
        <p:txBody>
          <a:bodyPr wrap="square" rtlCol="0">
            <a:spAutoFit/>
          </a:bodyPr>
          <a:lstStyle/>
          <a:p>
            <a:pPr>
              <a:lnSpc>
                <a:spcPts val="2300"/>
              </a:lnSpc>
            </a:pPr>
            <a:r>
              <a:rPr lang="en-US" altLang="zh-CN" sz="1400" dirty="0"/>
              <a:t>2019</a:t>
            </a:r>
            <a:r>
              <a:rPr lang="zh-CN" altLang="en-US" sz="1400" dirty="0"/>
              <a:t>年</a:t>
            </a:r>
            <a:r>
              <a:rPr lang="en-US" altLang="zh-CN" sz="1400" dirty="0"/>
              <a:t>5</a:t>
            </a:r>
            <a:r>
              <a:rPr lang="zh-CN" altLang="en-US" sz="1400" dirty="0"/>
              <a:t>月</a:t>
            </a:r>
            <a:r>
              <a:rPr lang="en-US" altLang="zh-CN" sz="1400" dirty="0"/>
              <a:t>26</a:t>
            </a:r>
            <a:r>
              <a:rPr lang="zh-CN" altLang="en-US" sz="1400" dirty="0"/>
              <a:t>日</a:t>
            </a:r>
            <a:endParaRPr lang="en-US" altLang="zh-CN" sz="1400" dirty="0"/>
          </a:p>
        </p:txBody>
      </p:sp>
      <p:sp>
        <p:nvSpPr>
          <p:cNvPr id="7" name="矩形 6">
            <a:extLst>
              <a:ext uri="{FF2B5EF4-FFF2-40B4-BE49-F238E27FC236}">
                <a16:creationId xmlns:a16="http://schemas.microsoft.com/office/drawing/2014/main" id="{12D32F2C-9089-47DD-B008-D0EF119444EB}"/>
              </a:ext>
            </a:extLst>
          </p:cNvPr>
          <p:cNvSpPr/>
          <p:nvPr/>
        </p:nvSpPr>
        <p:spPr>
          <a:xfrm>
            <a:off x="376562" y="2424191"/>
            <a:ext cx="2993127" cy="400110"/>
          </a:xfrm>
          <a:prstGeom prst="rect">
            <a:avLst/>
          </a:prstGeom>
        </p:spPr>
        <p:txBody>
          <a:bodyPr wrap="none">
            <a:spAutoFit/>
          </a:bodyPr>
          <a:lstStyle/>
          <a:p>
            <a:r>
              <a:rPr lang="zh-CN" altLang="zh-CN" sz="2000" dirty="0"/>
              <a:t>提交项目总结报告，</a:t>
            </a:r>
            <a:r>
              <a:rPr lang="en-US" altLang="zh-CN" sz="2000" dirty="0"/>
              <a:t>PPT</a:t>
            </a:r>
            <a:endParaRPr lang="zh-CN" altLang="en-US" sz="2000" dirty="0"/>
          </a:p>
        </p:txBody>
      </p:sp>
      <p:sp>
        <p:nvSpPr>
          <p:cNvPr id="8" name="矩形 7">
            <a:extLst>
              <a:ext uri="{FF2B5EF4-FFF2-40B4-BE49-F238E27FC236}">
                <a16:creationId xmlns:a16="http://schemas.microsoft.com/office/drawing/2014/main" id="{6D788AF7-B22B-425E-BE81-C25B6F4D564E}"/>
              </a:ext>
            </a:extLst>
          </p:cNvPr>
          <p:cNvSpPr/>
          <p:nvPr/>
        </p:nvSpPr>
        <p:spPr>
          <a:xfrm>
            <a:off x="885576" y="2853223"/>
            <a:ext cx="1319592" cy="307777"/>
          </a:xfrm>
          <a:prstGeom prst="rect">
            <a:avLst/>
          </a:prstGeom>
        </p:spPr>
        <p:txBody>
          <a:bodyPr wrap="none">
            <a:spAutoFit/>
          </a:bodyPr>
          <a:lstStyle/>
          <a:p>
            <a:r>
              <a:rPr lang="en-US" altLang="zh-CN" sz="1400" dirty="0"/>
              <a:t>2019</a:t>
            </a:r>
            <a:r>
              <a:rPr lang="zh-CN" altLang="zh-CN" sz="1400" dirty="0"/>
              <a:t>年</a:t>
            </a:r>
            <a:r>
              <a:rPr lang="en-US" altLang="zh-CN" sz="1400" dirty="0"/>
              <a:t>6</a:t>
            </a:r>
            <a:r>
              <a:rPr lang="zh-CN" altLang="zh-CN" sz="1400" dirty="0"/>
              <a:t>月</a:t>
            </a:r>
            <a:r>
              <a:rPr lang="en-US" altLang="zh-CN" sz="1400" dirty="0"/>
              <a:t>9</a:t>
            </a:r>
            <a:r>
              <a:rPr lang="zh-CN" altLang="zh-CN" sz="1400" dirty="0"/>
              <a:t>日</a:t>
            </a:r>
            <a:endParaRPr lang="zh-CN" altLang="en-US" sz="1400" dirty="0"/>
          </a:p>
        </p:txBody>
      </p:sp>
      <p:sp>
        <p:nvSpPr>
          <p:cNvPr id="9" name="文本框 8">
            <a:extLst>
              <a:ext uri="{FF2B5EF4-FFF2-40B4-BE49-F238E27FC236}">
                <a16:creationId xmlns:a16="http://schemas.microsoft.com/office/drawing/2014/main" id="{B722C67A-5D23-4E5D-AE90-EC3F2C6B41EE}"/>
              </a:ext>
            </a:extLst>
          </p:cNvPr>
          <p:cNvSpPr txBox="1"/>
          <p:nvPr/>
        </p:nvSpPr>
        <p:spPr>
          <a:xfrm>
            <a:off x="9162854" y="5865699"/>
            <a:ext cx="1445275" cy="369332"/>
          </a:xfrm>
          <a:prstGeom prst="rect">
            <a:avLst/>
          </a:prstGeom>
          <a:noFill/>
        </p:spPr>
        <p:txBody>
          <a:bodyPr wrap="square" rtlCol="0">
            <a:spAutoFit/>
          </a:bodyPr>
          <a:lstStyle/>
          <a:p>
            <a:r>
              <a:rPr lang="zh-CN" altLang="en-US" dirty="0"/>
              <a:t>注：</a:t>
            </a:r>
            <a:r>
              <a:rPr lang="en-US" altLang="zh-CN" dirty="0"/>
              <a:t>6</a:t>
            </a:r>
            <a:endParaRPr lang="zh-CN" altLang="en-US" dirty="0"/>
          </a:p>
        </p:txBody>
      </p:sp>
    </p:spTree>
    <p:extLst>
      <p:ext uri="{BB962C8B-B14F-4D97-AF65-F5344CB8AC3E}">
        <p14:creationId xmlns:p14="http://schemas.microsoft.com/office/powerpoint/2010/main" val="2181059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down)">
                                      <p:cBhvr>
                                        <p:cTn id="10" dur="500"/>
                                        <p:tgtEl>
                                          <p:spTgt spid="39"/>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down)">
                                      <p:cBhvr>
                                        <p:cTn id="16" dur="500"/>
                                        <p:tgtEl>
                                          <p:spTgt spid="4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down)">
                                      <p:cBhvr>
                                        <p:cTn id="19" dur="500"/>
                                        <p:tgtEl>
                                          <p:spTgt spid="48"/>
                                        </p:tgtEl>
                                      </p:cBhvr>
                                    </p:animEffect>
                                  </p:childTnLst>
                                </p:cTn>
                              </p:par>
                              <p:par>
                                <p:cTn id="20" presetID="22" presetClass="entr" presetSubtype="4"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down)">
                                      <p:cBhvr>
                                        <p:cTn id="22" dur="500"/>
                                        <p:tgtEl>
                                          <p:spTgt spid="49"/>
                                        </p:tgtEl>
                                      </p:cBhvr>
                                    </p:animEffect>
                                  </p:childTnLst>
                                </p:cTn>
                              </p:par>
                              <p:par>
                                <p:cTn id="23" presetID="22" presetClass="entr" presetSubtype="4"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down)">
                                      <p:cBhvr>
                                        <p:cTn id="25" dur="500"/>
                                        <p:tgtEl>
                                          <p:spTgt spid="5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00"/>
                                        <p:tgtEl>
                                          <p:spTgt spid="2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down)">
                                      <p:cBhvr>
                                        <p:cTn id="34" dur="500"/>
                                        <p:tgtEl>
                                          <p:spTgt spid="53"/>
                                        </p:tgtEl>
                                      </p:cBhvr>
                                    </p:animEffect>
                                  </p:childTnLst>
                                </p:cTn>
                              </p:par>
                              <p:par>
                                <p:cTn id="35" presetID="22" presetClass="entr" presetSubtype="4"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down)">
                                      <p:cBhvr>
                                        <p:cTn id="37" dur="500"/>
                                        <p:tgtEl>
                                          <p:spTgt spid="42"/>
                                        </p:tgtEl>
                                      </p:cBhvr>
                                    </p:animEffect>
                                  </p:childTnLst>
                                </p:cTn>
                              </p:par>
                              <p:par>
                                <p:cTn id="38" presetID="22" presetClass="entr" presetSubtype="4"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par>
                                <p:cTn id="41" presetID="22" presetClass="entr" presetSubtype="4"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ipe(down)">
                                      <p:cBhvr>
                                        <p:cTn id="46" dur="500"/>
                                        <p:tgtEl>
                                          <p:spTgt spid="6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wipe(down)">
                                      <p:cBhvr>
                                        <p:cTn id="49" dur="500"/>
                                        <p:tgtEl>
                                          <p:spTgt spid="66"/>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wipe(up)">
                                      <p:cBhvr>
                                        <p:cTn id="53" dur="500"/>
                                        <p:tgtEl>
                                          <p:spTgt spid="6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down)">
                                      <p:cBhvr>
                                        <p:cTn id="59" dur="500"/>
                                        <p:tgtEl>
                                          <p:spTgt spid="6"/>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down)">
                                      <p:cBhvr>
                                        <p:cTn id="62" dur="500"/>
                                        <p:tgtEl>
                                          <p:spTgt spid="7"/>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0" grpId="0"/>
      <p:bldP spid="53" grpId="0"/>
      <p:bldP spid="65" grpId="0"/>
      <p:bldP spid="66" grpId="0"/>
      <p:bldP spid="28" grpId="0" animBg="1"/>
      <p:bldP spid="6" grpId="0"/>
      <p:bldP spid="29"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B1E2D-D5D4-46D6-868D-15F916C1222E}"/>
              </a:ext>
            </a:extLst>
          </p:cNvPr>
          <p:cNvSpPr>
            <a:spLocks noGrp="1"/>
          </p:cNvSpPr>
          <p:nvPr>
            <p:ph type="title"/>
          </p:nvPr>
        </p:nvSpPr>
        <p:spPr>
          <a:xfrm>
            <a:off x="838200" y="365126"/>
            <a:ext cx="10515600" cy="841506"/>
          </a:xfrm>
        </p:spPr>
        <p:txBody>
          <a:bodyPr/>
          <a:lstStyle/>
          <a:p>
            <a:r>
              <a:rPr lang="zh-CN" altLang="en-US" dirty="0"/>
              <a:t>技术难点及风险</a:t>
            </a:r>
          </a:p>
        </p:txBody>
      </p:sp>
      <p:graphicFrame>
        <p:nvGraphicFramePr>
          <p:cNvPr id="4" name="内容占位符 3">
            <a:extLst>
              <a:ext uri="{FF2B5EF4-FFF2-40B4-BE49-F238E27FC236}">
                <a16:creationId xmlns:a16="http://schemas.microsoft.com/office/drawing/2014/main" id="{B66CB2B8-5216-4BB4-92B6-1D5BB7D773AA}"/>
              </a:ext>
            </a:extLst>
          </p:cNvPr>
          <p:cNvGraphicFramePr>
            <a:graphicFrameLocks noGrp="1"/>
          </p:cNvGraphicFramePr>
          <p:nvPr>
            <p:ph idx="1"/>
            <p:extLst>
              <p:ext uri="{D42A27DB-BD31-4B8C-83A1-F6EECF244321}">
                <p14:modId xmlns:p14="http://schemas.microsoft.com/office/powerpoint/2010/main" val="3629147376"/>
              </p:ext>
            </p:extLst>
          </p:nvPr>
        </p:nvGraphicFramePr>
        <p:xfrm>
          <a:off x="1659118" y="1602557"/>
          <a:ext cx="8484123" cy="4032800"/>
        </p:xfrm>
        <a:graphic>
          <a:graphicData uri="http://schemas.openxmlformats.org/drawingml/2006/table">
            <a:tbl>
              <a:tblPr firstRow="1" firstCol="1" bandRow="1">
                <a:tableStyleId>{5C22544A-7EE6-4342-B048-85BDC9FD1C3A}</a:tableStyleId>
              </a:tblPr>
              <a:tblGrid>
                <a:gridCol w="3784076">
                  <a:extLst>
                    <a:ext uri="{9D8B030D-6E8A-4147-A177-3AD203B41FA5}">
                      <a16:colId xmlns:a16="http://schemas.microsoft.com/office/drawing/2014/main" val="48853874"/>
                    </a:ext>
                  </a:extLst>
                </a:gridCol>
                <a:gridCol w="1909654">
                  <a:extLst>
                    <a:ext uri="{9D8B030D-6E8A-4147-A177-3AD203B41FA5}">
                      <a16:colId xmlns:a16="http://schemas.microsoft.com/office/drawing/2014/main" val="697470136"/>
                    </a:ext>
                  </a:extLst>
                </a:gridCol>
                <a:gridCol w="2790393">
                  <a:extLst>
                    <a:ext uri="{9D8B030D-6E8A-4147-A177-3AD203B41FA5}">
                      <a16:colId xmlns:a16="http://schemas.microsoft.com/office/drawing/2014/main" val="1926595594"/>
                    </a:ext>
                  </a:extLst>
                </a:gridCol>
              </a:tblGrid>
              <a:tr h="427920">
                <a:tc>
                  <a:txBody>
                    <a:bodyPr/>
                    <a:lstStyle/>
                    <a:p>
                      <a:pPr algn="ctr">
                        <a:spcAft>
                          <a:spcPts val="0"/>
                        </a:spcAft>
                      </a:pPr>
                      <a:r>
                        <a:rPr lang="zh-CN" sz="1600" kern="0">
                          <a:effectLst/>
                        </a:rPr>
                        <a:t>问题</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0">
                          <a:effectLst/>
                        </a:rPr>
                        <a:t>影响等级</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0" dirty="0">
                          <a:effectLst/>
                        </a:rPr>
                        <a:t>方案</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61244568"/>
                  </a:ext>
                </a:extLst>
              </a:tr>
              <a:tr h="637041">
                <a:tc>
                  <a:txBody>
                    <a:bodyPr/>
                    <a:lstStyle/>
                    <a:p>
                      <a:pPr algn="ctr">
                        <a:spcAft>
                          <a:spcPts val="0"/>
                        </a:spcAft>
                      </a:pPr>
                      <a:endParaRPr lang="en-US" sz="1600" kern="0" dirty="0">
                        <a:effectLst/>
                      </a:endParaRPr>
                    </a:p>
                    <a:p>
                      <a:pPr algn="ctr">
                        <a:spcAft>
                          <a:spcPts val="0"/>
                        </a:spcAft>
                      </a:pPr>
                      <a:r>
                        <a:rPr lang="en-US" sz="1600" kern="0" dirty="0">
                          <a:effectLst/>
                        </a:rPr>
                        <a:t>Php</a:t>
                      </a:r>
                      <a:r>
                        <a:rPr lang="zh-CN" sz="1600" kern="0" dirty="0">
                          <a:effectLst/>
                        </a:rPr>
                        <a:t>的学习</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endParaRPr lang="en-US" altLang="zh-CN" sz="1600" kern="0" dirty="0">
                        <a:effectLst/>
                      </a:endParaRPr>
                    </a:p>
                    <a:p>
                      <a:pPr algn="ctr">
                        <a:spcAft>
                          <a:spcPts val="0"/>
                        </a:spcAft>
                      </a:pPr>
                      <a:r>
                        <a:rPr lang="zh-CN" sz="1600" kern="0" dirty="0">
                          <a:effectLst/>
                        </a:rPr>
                        <a:t>中</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endParaRPr lang="en-US" altLang="zh-CN" sz="1600" kern="0" dirty="0">
                        <a:effectLst/>
                      </a:endParaRPr>
                    </a:p>
                    <a:p>
                      <a:pPr algn="ctr">
                        <a:spcAft>
                          <a:spcPts val="0"/>
                        </a:spcAft>
                      </a:pPr>
                      <a:r>
                        <a:rPr lang="zh-CN" sz="1600" kern="0" dirty="0">
                          <a:effectLst/>
                        </a:rPr>
                        <a:t>自学</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32684530"/>
                  </a:ext>
                </a:extLst>
              </a:tr>
              <a:tr h="631863">
                <a:tc>
                  <a:txBody>
                    <a:bodyPr/>
                    <a:lstStyle/>
                    <a:p>
                      <a:pPr algn="ctr">
                        <a:spcAft>
                          <a:spcPts val="0"/>
                        </a:spcAft>
                      </a:pPr>
                      <a:r>
                        <a:rPr lang="zh-CN" sz="1600" kern="0">
                          <a:effectLst/>
                        </a:rPr>
                        <a:t>服务器的搭建</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0">
                          <a:effectLst/>
                        </a:rPr>
                        <a:t>中</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endParaRPr lang="en-US" altLang="zh-CN" sz="1600" kern="0" dirty="0">
                        <a:effectLst/>
                      </a:endParaRPr>
                    </a:p>
                    <a:p>
                      <a:pPr algn="ctr">
                        <a:spcAft>
                          <a:spcPts val="0"/>
                        </a:spcAft>
                      </a:pPr>
                      <a:r>
                        <a:rPr lang="zh-CN" sz="1600" kern="0" dirty="0">
                          <a:effectLst/>
                        </a:rPr>
                        <a:t>自学</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36731506"/>
                  </a:ext>
                </a:extLst>
              </a:tr>
              <a:tr h="580889">
                <a:tc>
                  <a:txBody>
                    <a:bodyPr/>
                    <a:lstStyle/>
                    <a:p>
                      <a:pPr algn="ctr">
                        <a:spcAft>
                          <a:spcPts val="0"/>
                        </a:spcAft>
                      </a:pPr>
                      <a:endParaRPr lang="en-US" sz="1600" kern="0" dirty="0">
                        <a:effectLst/>
                      </a:endParaRPr>
                    </a:p>
                    <a:p>
                      <a:pPr algn="ctr">
                        <a:spcAft>
                          <a:spcPts val="0"/>
                        </a:spcAft>
                      </a:pPr>
                      <a:r>
                        <a:rPr lang="en-US" sz="1600" kern="0" dirty="0">
                          <a:effectLst/>
                        </a:rPr>
                        <a:t>Power designer</a:t>
                      </a:r>
                      <a:r>
                        <a:rPr lang="zh-CN" sz="1600" kern="0" dirty="0">
                          <a:effectLst/>
                        </a:rPr>
                        <a:t>的使用</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endParaRPr lang="en-US" altLang="zh-CN" sz="1600" kern="0" dirty="0">
                        <a:effectLst/>
                      </a:endParaRPr>
                    </a:p>
                    <a:p>
                      <a:pPr algn="ctr">
                        <a:spcAft>
                          <a:spcPts val="0"/>
                        </a:spcAft>
                      </a:pPr>
                      <a:r>
                        <a:rPr lang="zh-CN" sz="1600" kern="0" dirty="0">
                          <a:effectLst/>
                        </a:rPr>
                        <a:t>中</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endParaRPr lang="en-US" altLang="zh-CN" sz="1600" kern="0" dirty="0">
                        <a:effectLst/>
                      </a:endParaRPr>
                    </a:p>
                    <a:p>
                      <a:pPr algn="ctr">
                        <a:spcAft>
                          <a:spcPts val="0"/>
                        </a:spcAft>
                      </a:pPr>
                      <a:r>
                        <a:rPr lang="zh-CN" sz="1600" kern="0" dirty="0">
                          <a:effectLst/>
                        </a:rPr>
                        <a:t>自学</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8921276"/>
                  </a:ext>
                </a:extLst>
              </a:tr>
              <a:tr h="751282">
                <a:tc>
                  <a:txBody>
                    <a:bodyPr/>
                    <a:lstStyle/>
                    <a:p>
                      <a:pPr algn="ctr">
                        <a:spcAft>
                          <a:spcPts val="0"/>
                        </a:spcAft>
                      </a:pPr>
                      <a:endParaRPr lang="en-US" altLang="zh-CN" sz="1600" kern="0" dirty="0">
                        <a:effectLst/>
                      </a:endParaRPr>
                    </a:p>
                    <a:p>
                      <a:pPr algn="ctr">
                        <a:spcAft>
                          <a:spcPts val="0"/>
                        </a:spcAft>
                      </a:pPr>
                      <a:r>
                        <a:rPr lang="zh-CN" sz="1600" kern="0" dirty="0">
                          <a:effectLst/>
                        </a:rPr>
                        <a:t>人员变动</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endParaRPr lang="en-US" altLang="zh-CN" sz="1600" kern="0" dirty="0">
                        <a:effectLst/>
                      </a:endParaRPr>
                    </a:p>
                    <a:p>
                      <a:pPr algn="ctr">
                        <a:spcAft>
                          <a:spcPts val="0"/>
                        </a:spcAft>
                      </a:pPr>
                      <a:r>
                        <a:rPr lang="zh-CN" sz="1600" kern="0" dirty="0">
                          <a:effectLst/>
                        </a:rPr>
                        <a:t>大</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endParaRPr lang="en-US" altLang="zh-CN" sz="1600" kern="0" dirty="0">
                        <a:effectLst/>
                      </a:endParaRPr>
                    </a:p>
                    <a:p>
                      <a:pPr algn="ctr">
                        <a:spcAft>
                          <a:spcPts val="0"/>
                        </a:spcAft>
                      </a:pPr>
                      <a:r>
                        <a:rPr lang="zh-CN" sz="1600" kern="0" dirty="0">
                          <a:effectLst/>
                        </a:rPr>
                        <a:t>与老师交流，组长重新分配任务</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1488395"/>
                  </a:ext>
                </a:extLst>
              </a:tr>
              <a:tr h="575885">
                <a:tc>
                  <a:txBody>
                    <a:bodyPr/>
                    <a:lstStyle/>
                    <a:p>
                      <a:pPr algn="ctr">
                        <a:spcAft>
                          <a:spcPts val="0"/>
                        </a:spcAft>
                      </a:pPr>
                      <a:endParaRPr lang="en-US" altLang="zh-CN" sz="1600" kern="0" dirty="0">
                        <a:effectLst/>
                      </a:endParaRPr>
                    </a:p>
                    <a:p>
                      <a:pPr algn="ctr">
                        <a:spcAft>
                          <a:spcPts val="0"/>
                        </a:spcAft>
                      </a:pPr>
                      <a:r>
                        <a:rPr lang="zh-CN" sz="1600" kern="0" dirty="0">
                          <a:effectLst/>
                        </a:rPr>
                        <a:t>项目的延时交付</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endParaRPr lang="en-US" altLang="zh-CN" sz="1600" kern="0" dirty="0">
                        <a:effectLst/>
                      </a:endParaRPr>
                    </a:p>
                    <a:p>
                      <a:pPr algn="ctr">
                        <a:spcAft>
                          <a:spcPts val="0"/>
                        </a:spcAft>
                      </a:pPr>
                      <a:r>
                        <a:rPr lang="zh-CN" sz="1600" kern="0" dirty="0">
                          <a:effectLst/>
                        </a:rPr>
                        <a:t>较大</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0" dirty="0">
                          <a:effectLst/>
                        </a:rPr>
                        <a:t>组长根据具体情况，对接下来的工作进行再分配</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92403443"/>
                  </a:ext>
                </a:extLst>
              </a:tr>
              <a:tr h="427920">
                <a:tc>
                  <a:txBody>
                    <a:bodyPr/>
                    <a:lstStyle/>
                    <a:p>
                      <a:pPr algn="ctr">
                        <a:spcAft>
                          <a:spcPts val="0"/>
                        </a:spcAft>
                      </a:pPr>
                      <a:r>
                        <a:rPr lang="zh-CN" sz="1600" kern="0">
                          <a:effectLst/>
                        </a:rPr>
                        <a:t>组内产生矛盾</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0" dirty="0">
                          <a:effectLst/>
                        </a:rPr>
                        <a:t>大</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0" dirty="0">
                          <a:effectLst/>
                        </a:rPr>
                        <a:t>自行调节</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79998260"/>
                  </a:ext>
                </a:extLst>
              </a:tr>
            </a:tbl>
          </a:graphicData>
        </a:graphic>
      </p:graphicFrame>
    </p:spTree>
    <p:extLst>
      <p:ext uri="{BB962C8B-B14F-4D97-AF65-F5344CB8AC3E}">
        <p14:creationId xmlns:p14="http://schemas.microsoft.com/office/powerpoint/2010/main" val="2975909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138701" y="898798"/>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2" name="文本框 21"/>
          <p:cNvSpPr txBox="1"/>
          <p:nvPr/>
        </p:nvSpPr>
        <p:spPr>
          <a:xfrm>
            <a:off x="5311701" y="3396572"/>
            <a:ext cx="1568597" cy="484289"/>
          </a:xfrm>
          <a:prstGeom prst="rect">
            <a:avLst/>
          </a:prstGeom>
          <a:noFill/>
        </p:spPr>
        <p:txBody>
          <a:bodyPr vert="horz" wrap="none" rtlCol="0">
            <a:noAutofit/>
          </a:bodyPr>
          <a:lstStyle/>
          <a:p>
            <a:r>
              <a:rPr lang="zh-CN" altLang="en-US" sz="2400" b="1" spc="400" dirty="0">
                <a:solidFill>
                  <a:schemeClr val="tx1">
                    <a:lumMod val="75000"/>
                    <a:lumOff val="25000"/>
                  </a:schemeClr>
                </a:solidFill>
                <a:latin typeface="黑体" panose="02010609060101010101" pitchFamily="49" charset="-122"/>
                <a:ea typeface="黑体" panose="02010609060101010101" pitchFamily="49" charset="-122"/>
              </a:rPr>
              <a:t>第 四 章</a:t>
            </a:r>
          </a:p>
        </p:txBody>
      </p:sp>
      <p:sp>
        <p:nvSpPr>
          <p:cNvPr id="23" name="文本框 22"/>
          <p:cNvSpPr txBox="1"/>
          <p:nvPr/>
        </p:nvSpPr>
        <p:spPr>
          <a:xfrm>
            <a:off x="4015427" y="2733307"/>
            <a:ext cx="4161142" cy="393954"/>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26" name="TextBox 4"/>
          <p:cNvSpPr txBox="1">
            <a:spLocks noChangeArrowheads="1"/>
          </p:cNvSpPr>
          <p:nvPr/>
        </p:nvSpPr>
        <p:spPr bwMode="auto">
          <a:xfrm>
            <a:off x="4745622" y="2655164"/>
            <a:ext cx="270075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chemeClr val="bg1"/>
                </a:solidFill>
                <a:latin typeface="黑体" panose="02010609060101010101" pitchFamily="49" charset="-122"/>
                <a:ea typeface="黑体" panose="02010609060101010101" pitchFamily="49" charset="-122"/>
              </a:rPr>
              <a:t>资源申请</a:t>
            </a:r>
            <a:endParaRPr lang="en-US" altLang="zh-CN" sz="18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311702" y="1085504"/>
            <a:ext cx="1568596" cy="156966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THREE</a:t>
            </a:r>
            <a:endParaRPr lang="zh-CN" altLang="en-US" sz="4800" b="1" dirty="0">
              <a:solidFill>
                <a:schemeClr val="tx1">
                  <a:lumMod val="75000"/>
                  <a:lumOff val="25000"/>
                </a:schemeClr>
              </a:solidFill>
              <a:latin typeface="+mj-lt"/>
              <a:ea typeface="微软雅黑" panose="020B0503020204020204" pitchFamily="34" charset="-122"/>
            </a:endParaRPr>
          </a:p>
        </p:txBody>
      </p:sp>
      <p:sp>
        <p:nvSpPr>
          <p:cNvPr id="9" name="文本框 8">
            <a:extLst>
              <a:ext uri="{FF2B5EF4-FFF2-40B4-BE49-F238E27FC236}">
                <a16:creationId xmlns:a16="http://schemas.microsoft.com/office/drawing/2014/main" id="{D8F017A2-E40F-4286-B7D7-992644D94905}"/>
              </a:ext>
            </a:extLst>
          </p:cNvPr>
          <p:cNvSpPr txBox="1"/>
          <p:nvPr/>
        </p:nvSpPr>
        <p:spPr>
          <a:xfrm>
            <a:off x="5138701" y="4234389"/>
            <a:ext cx="3877371" cy="1726394"/>
          </a:xfrm>
          <a:prstGeom prst="rect">
            <a:avLst/>
          </a:prstGeom>
          <a:noFill/>
        </p:spPr>
        <p:txBody>
          <a:bodyPr/>
          <a:lstStyle/>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开发环境及需求</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4.2</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资源及预算</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4.3</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参考资料及附录</a:t>
            </a:r>
          </a:p>
          <a:p>
            <a:pPr algn="ctr">
              <a:lnSpc>
                <a:spcPct val="150000"/>
              </a:lnSpc>
              <a:defRPr/>
            </a:pP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0509999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04</a:t>
            </a:r>
          </a:p>
        </p:txBody>
      </p:sp>
      <p:sp>
        <p:nvSpPr>
          <p:cNvPr id="6" name="文本框 5"/>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开发环境及需求</a:t>
            </a:r>
          </a:p>
        </p:txBody>
      </p:sp>
      <p:grpSp>
        <p:nvGrpSpPr>
          <p:cNvPr id="7" name="组合 6"/>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Freeform 13"/>
          <p:cNvSpPr>
            <a:spLocks/>
          </p:cNvSpPr>
          <p:nvPr/>
        </p:nvSpPr>
        <p:spPr bwMode="auto">
          <a:xfrm>
            <a:off x="2592920" y="2235890"/>
            <a:ext cx="918633" cy="925269"/>
          </a:xfrm>
          <a:custGeom>
            <a:avLst/>
            <a:gdLst>
              <a:gd name="T0" fmla="*/ 184 w 184"/>
              <a:gd name="T1" fmla="*/ 185 h 185"/>
              <a:gd name="T2" fmla="*/ 0 w 184"/>
              <a:gd name="T3" fmla="*/ 0 h 185"/>
            </a:gdLst>
            <a:ahLst/>
            <a:cxnLst>
              <a:cxn ang="0">
                <a:pos x="T0" y="T1"/>
              </a:cxn>
              <a:cxn ang="0">
                <a:pos x="T2" y="T3"/>
              </a:cxn>
            </a:cxnLst>
            <a:rect l="0" t="0" r="r" b="b"/>
            <a:pathLst>
              <a:path w="184" h="185">
                <a:moveTo>
                  <a:pt x="184" y="185"/>
                </a:moveTo>
                <a:cubicBezTo>
                  <a:pt x="184" y="83"/>
                  <a:pt x="102" y="0"/>
                  <a:pt x="0" y="0"/>
                </a:cubicBezTo>
              </a:path>
            </a:pathLst>
          </a:custGeom>
          <a:noFill/>
          <a:ln w="6350" cap="flat" cmpd="sng">
            <a:solidFill>
              <a:schemeClr val="bg1">
                <a:lumMod val="50000"/>
              </a:schemeClr>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tx1">
                  <a:lumMod val="75000"/>
                  <a:lumOff val="25000"/>
                </a:schemeClr>
              </a:solidFill>
            </a:endParaRPr>
          </a:p>
        </p:txBody>
      </p:sp>
      <p:sp>
        <p:nvSpPr>
          <p:cNvPr id="21" name="Freeform 15"/>
          <p:cNvSpPr>
            <a:spLocks/>
          </p:cNvSpPr>
          <p:nvPr/>
        </p:nvSpPr>
        <p:spPr bwMode="auto">
          <a:xfrm>
            <a:off x="7332134" y="2235890"/>
            <a:ext cx="918633" cy="925269"/>
          </a:xfrm>
          <a:custGeom>
            <a:avLst/>
            <a:gdLst>
              <a:gd name="T0" fmla="*/ 184 w 184"/>
              <a:gd name="T1" fmla="*/ 185 h 185"/>
              <a:gd name="T2" fmla="*/ 0 w 184"/>
              <a:gd name="T3" fmla="*/ 0 h 185"/>
            </a:gdLst>
            <a:ahLst/>
            <a:cxnLst>
              <a:cxn ang="0">
                <a:pos x="T0" y="T1"/>
              </a:cxn>
              <a:cxn ang="0">
                <a:pos x="T2" y="T3"/>
              </a:cxn>
            </a:cxnLst>
            <a:rect l="0" t="0" r="r" b="b"/>
            <a:pathLst>
              <a:path w="184" h="185">
                <a:moveTo>
                  <a:pt x="184" y="185"/>
                </a:moveTo>
                <a:cubicBezTo>
                  <a:pt x="184" y="83"/>
                  <a:pt x="101" y="0"/>
                  <a:pt x="0" y="0"/>
                </a:cubicBezTo>
              </a:path>
            </a:pathLst>
          </a:custGeom>
          <a:noFill/>
          <a:ln w="6350" cap="flat" cmpd="sng">
            <a:solidFill>
              <a:schemeClr val="bg1">
                <a:lumMod val="50000"/>
              </a:schemeClr>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tx1">
                  <a:lumMod val="75000"/>
                  <a:lumOff val="25000"/>
                </a:schemeClr>
              </a:solidFill>
            </a:endParaRPr>
          </a:p>
        </p:txBody>
      </p:sp>
      <p:sp>
        <p:nvSpPr>
          <p:cNvPr id="22" name="Freeform 17"/>
          <p:cNvSpPr>
            <a:spLocks/>
          </p:cNvSpPr>
          <p:nvPr/>
        </p:nvSpPr>
        <p:spPr bwMode="auto">
          <a:xfrm>
            <a:off x="4878919" y="4537419"/>
            <a:ext cx="924983" cy="925268"/>
          </a:xfrm>
          <a:custGeom>
            <a:avLst/>
            <a:gdLst>
              <a:gd name="T0" fmla="*/ 0 w 185"/>
              <a:gd name="T1" fmla="*/ 185 h 185"/>
              <a:gd name="T2" fmla="*/ 185 w 185"/>
              <a:gd name="T3" fmla="*/ 0 h 185"/>
            </a:gdLst>
            <a:ahLst/>
            <a:cxnLst>
              <a:cxn ang="0">
                <a:pos x="T0" y="T1"/>
              </a:cxn>
              <a:cxn ang="0">
                <a:pos x="T2" y="T3"/>
              </a:cxn>
            </a:cxnLst>
            <a:rect l="0" t="0" r="r" b="b"/>
            <a:pathLst>
              <a:path w="185" h="185">
                <a:moveTo>
                  <a:pt x="0" y="185"/>
                </a:moveTo>
                <a:cubicBezTo>
                  <a:pt x="102" y="185"/>
                  <a:pt x="185" y="102"/>
                  <a:pt x="185" y="0"/>
                </a:cubicBezTo>
              </a:path>
            </a:pathLst>
          </a:custGeom>
          <a:noFill/>
          <a:ln w="6350" cap="flat" cmpd="sng">
            <a:solidFill>
              <a:schemeClr val="bg1">
                <a:lumMod val="50000"/>
              </a:schemeClr>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tx1">
                  <a:lumMod val="75000"/>
                  <a:lumOff val="25000"/>
                </a:schemeClr>
              </a:solidFill>
            </a:endParaRPr>
          </a:p>
        </p:txBody>
      </p:sp>
      <p:sp>
        <p:nvSpPr>
          <p:cNvPr id="23" name="Freeform 19"/>
          <p:cNvSpPr>
            <a:spLocks/>
          </p:cNvSpPr>
          <p:nvPr/>
        </p:nvSpPr>
        <p:spPr bwMode="auto">
          <a:xfrm>
            <a:off x="9687984" y="4537419"/>
            <a:ext cx="920749" cy="925268"/>
          </a:xfrm>
          <a:custGeom>
            <a:avLst/>
            <a:gdLst>
              <a:gd name="T0" fmla="*/ 0 w 184"/>
              <a:gd name="T1" fmla="*/ 185 h 185"/>
              <a:gd name="T2" fmla="*/ 184 w 184"/>
              <a:gd name="T3" fmla="*/ 0 h 185"/>
            </a:gdLst>
            <a:ahLst/>
            <a:cxnLst>
              <a:cxn ang="0">
                <a:pos x="T0" y="T1"/>
              </a:cxn>
              <a:cxn ang="0">
                <a:pos x="T2" y="T3"/>
              </a:cxn>
            </a:cxnLst>
            <a:rect l="0" t="0" r="r" b="b"/>
            <a:pathLst>
              <a:path w="184" h="185">
                <a:moveTo>
                  <a:pt x="0" y="185"/>
                </a:moveTo>
                <a:cubicBezTo>
                  <a:pt x="102" y="185"/>
                  <a:pt x="184" y="102"/>
                  <a:pt x="184" y="0"/>
                </a:cubicBezTo>
              </a:path>
            </a:pathLst>
          </a:custGeom>
          <a:noFill/>
          <a:ln w="6350" cap="flat" cmpd="sng">
            <a:solidFill>
              <a:schemeClr val="bg1">
                <a:lumMod val="50000"/>
              </a:schemeClr>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tx1">
                  <a:lumMod val="75000"/>
                  <a:lumOff val="25000"/>
                </a:schemeClr>
              </a:solidFill>
            </a:endParaRPr>
          </a:p>
        </p:txBody>
      </p:sp>
      <p:sp>
        <p:nvSpPr>
          <p:cNvPr id="24" name="Rectangle 32"/>
          <p:cNvSpPr>
            <a:spLocks noChangeArrowheads="1"/>
          </p:cNvSpPr>
          <p:nvPr/>
        </p:nvSpPr>
        <p:spPr bwMode="auto">
          <a:xfrm>
            <a:off x="4193837" y="2760323"/>
            <a:ext cx="1700358" cy="584775"/>
          </a:xfrm>
          <a:prstGeom prst="rect">
            <a:avLst/>
          </a:prstGeom>
          <a:noFill/>
          <a:extLst/>
        </p:spPr>
        <p:txBody>
          <a:bodyPr wrap="square" rtlCol="0">
            <a:spAutoFit/>
          </a:bodyPr>
          <a:lstStyle/>
          <a:p>
            <a:pPr algn="just">
              <a:spcAft>
                <a:spcPts val="0"/>
              </a:spcAft>
            </a:pPr>
            <a:r>
              <a:rPr lang="zh-CN" altLang="zh-CN" sz="1600" dirty="0"/>
              <a:t>页面编写</a:t>
            </a:r>
            <a:r>
              <a:rPr lang="en-US" altLang="zh-CN" sz="1600" dirty="0"/>
              <a:t>:</a:t>
            </a:r>
          </a:p>
          <a:p>
            <a:pPr algn="just">
              <a:spcAft>
                <a:spcPts val="0"/>
              </a:spcAft>
            </a:pPr>
            <a:r>
              <a:rPr lang="en-US" altLang="zh-CN" sz="1600" dirty="0"/>
              <a:t> Dreamweaver</a:t>
            </a:r>
            <a:endParaRPr lang="zh-CN" altLang="zh-CN" sz="1600" dirty="0"/>
          </a:p>
        </p:txBody>
      </p:sp>
      <p:sp>
        <p:nvSpPr>
          <p:cNvPr id="25" name="Rectangle 33"/>
          <p:cNvSpPr>
            <a:spLocks noChangeArrowheads="1"/>
          </p:cNvSpPr>
          <p:nvPr/>
        </p:nvSpPr>
        <p:spPr bwMode="auto">
          <a:xfrm>
            <a:off x="1583267" y="4219821"/>
            <a:ext cx="2017184" cy="656911"/>
          </a:xfrm>
          <a:prstGeom prst="rect">
            <a:avLst/>
          </a:prstGeom>
          <a:noFill/>
          <a:extLst/>
        </p:spPr>
        <p:txBody>
          <a:bodyPr wrap="square" rtlCol="0">
            <a:spAutoFit/>
          </a:bodyPr>
          <a:lstStyle/>
          <a:p>
            <a:pPr algn="ctr">
              <a:lnSpc>
                <a:spcPts val="2300"/>
              </a:lnSpc>
            </a:pPr>
            <a:r>
              <a:rPr lang="zh-CN" altLang="en-US" sz="1600" dirty="0"/>
              <a:t>服务器</a:t>
            </a:r>
            <a:r>
              <a:rPr lang="en-US" altLang="zh-CN" sz="1600" dirty="0"/>
              <a:t>: </a:t>
            </a:r>
          </a:p>
          <a:p>
            <a:pPr algn="ctr">
              <a:lnSpc>
                <a:spcPts val="2300"/>
              </a:lnSpc>
            </a:pPr>
            <a:r>
              <a:rPr lang="zh-CN" altLang="en-US" sz="1600" dirty="0"/>
              <a:t>阿里云服务器</a:t>
            </a:r>
          </a:p>
        </p:txBody>
      </p:sp>
      <p:sp>
        <p:nvSpPr>
          <p:cNvPr id="26" name="Rectangle 34"/>
          <p:cNvSpPr>
            <a:spLocks noChangeArrowheads="1"/>
          </p:cNvSpPr>
          <p:nvPr/>
        </p:nvSpPr>
        <p:spPr bwMode="auto">
          <a:xfrm>
            <a:off x="8591553" y="2780042"/>
            <a:ext cx="2552694" cy="584775"/>
          </a:xfrm>
          <a:prstGeom prst="rect">
            <a:avLst/>
          </a:prstGeom>
          <a:noFill/>
          <a:extLst/>
        </p:spPr>
        <p:txBody>
          <a:bodyPr wrap="square" rtlCol="0">
            <a:spAutoFit/>
          </a:bodyPr>
          <a:lstStyle/>
          <a:p>
            <a:pPr algn="just">
              <a:spcAft>
                <a:spcPts val="0"/>
              </a:spcAft>
            </a:pPr>
            <a:r>
              <a:rPr lang="zh-CN" altLang="zh-CN" sz="1600" dirty="0"/>
              <a:t>数据库管理</a:t>
            </a:r>
            <a:r>
              <a:rPr lang="en-US" altLang="zh-CN" sz="1600" dirty="0"/>
              <a:t>:</a:t>
            </a:r>
          </a:p>
          <a:p>
            <a:pPr algn="just">
              <a:spcAft>
                <a:spcPts val="0"/>
              </a:spcAft>
            </a:pPr>
            <a:r>
              <a:rPr lang="en-US" altLang="zh-CN" sz="1600" dirty="0"/>
              <a:t> MySQL</a:t>
            </a:r>
            <a:endParaRPr lang="zh-CN" altLang="zh-CN" sz="1600" dirty="0"/>
          </a:p>
        </p:txBody>
      </p:sp>
      <p:sp>
        <p:nvSpPr>
          <p:cNvPr id="27" name="Rectangle 35"/>
          <p:cNvSpPr>
            <a:spLocks noChangeArrowheads="1"/>
          </p:cNvSpPr>
          <p:nvPr/>
        </p:nvSpPr>
        <p:spPr bwMode="auto">
          <a:xfrm>
            <a:off x="6834718" y="4327869"/>
            <a:ext cx="2017183" cy="584775"/>
          </a:xfrm>
          <a:prstGeom prst="rect">
            <a:avLst/>
          </a:prstGeom>
          <a:noFill/>
          <a:extLst/>
        </p:spPr>
        <p:txBody>
          <a:bodyPr wrap="square" rtlCol="0">
            <a:spAutoFit/>
          </a:bodyPr>
          <a:lstStyle/>
          <a:p>
            <a:pPr algn="just">
              <a:spcAft>
                <a:spcPts val="0"/>
              </a:spcAft>
            </a:pPr>
            <a:r>
              <a:rPr lang="zh-CN" altLang="zh-CN" sz="1600" dirty="0"/>
              <a:t>操作系统</a:t>
            </a:r>
            <a:r>
              <a:rPr lang="en-US" altLang="zh-CN" sz="1600" dirty="0"/>
              <a:t>: </a:t>
            </a:r>
          </a:p>
          <a:p>
            <a:pPr algn="just">
              <a:spcAft>
                <a:spcPts val="0"/>
              </a:spcAft>
            </a:pPr>
            <a:r>
              <a:rPr lang="en-US" altLang="zh-CN" sz="1600" dirty="0"/>
              <a:t>window 10</a:t>
            </a:r>
            <a:endParaRPr lang="zh-CN" altLang="zh-CN" sz="1600" dirty="0"/>
          </a:p>
        </p:txBody>
      </p:sp>
      <p:grpSp>
        <p:nvGrpSpPr>
          <p:cNvPr id="28" name="组合 27"/>
          <p:cNvGrpSpPr/>
          <p:nvPr/>
        </p:nvGrpSpPr>
        <p:grpSpPr>
          <a:xfrm>
            <a:off x="9038169" y="3887400"/>
            <a:ext cx="1301751" cy="1300035"/>
            <a:chOff x="9038169" y="3887400"/>
            <a:chExt cx="1301751" cy="1300035"/>
          </a:xfrm>
        </p:grpSpPr>
        <p:sp>
          <p:nvSpPr>
            <p:cNvPr id="29" name="Oval 18"/>
            <p:cNvSpPr>
              <a:spLocks noChangeArrowheads="1"/>
            </p:cNvSpPr>
            <p:nvPr/>
          </p:nvSpPr>
          <p:spPr bwMode="auto">
            <a:xfrm>
              <a:off x="9038169" y="3887400"/>
              <a:ext cx="1301751" cy="1300035"/>
            </a:xfrm>
            <a:prstGeom prst="ellipse">
              <a:avLst/>
            </a:prstGeom>
            <a:solidFill>
              <a:srgbClr val="C75050"/>
            </a:solidFill>
            <a:ln w="6350">
              <a:solidFill>
                <a:schemeClr val="bg1"/>
              </a:solidFill>
            </a:ln>
            <a:extLst/>
          </p:spPr>
          <p:txBody>
            <a:bodyPr/>
            <a:lstStyle/>
            <a:p>
              <a:endParaRPr lang="zh-CN" altLang="en-US" sz="2400">
                <a:solidFill>
                  <a:schemeClr val="tx1">
                    <a:lumMod val="75000"/>
                    <a:lumOff val="25000"/>
                  </a:schemeClr>
                </a:solidFill>
              </a:endParaRPr>
            </a:p>
          </p:txBody>
        </p:sp>
        <p:grpSp>
          <p:nvGrpSpPr>
            <p:cNvPr id="30" name="组合 29"/>
            <p:cNvGrpSpPr/>
            <p:nvPr/>
          </p:nvGrpSpPr>
          <p:grpSpPr>
            <a:xfrm>
              <a:off x="9502446" y="4249420"/>
              <a:ext cx="371077" cy="575997"/>
              <a:chOff x="8402638" y="-3309938"/>
              <a:chExt cx="212725" cy="330201"/>
            </a:xfrm>
          </p:grpSpPr>
          <p:sp>
            <p:nvSpPr>
              <p:cNvPr id="31" name="Freeform 6"/>
              <p:cNvSpPr>
                <a:spLocks/>
              </p:cNvSpPr>
              <p:nvPr/>
            </p:nvSpPr>
            <p:spPr bwMode="auto">
              <a:xfrm>
                <a:off x="8420100" y="-3309938"/>
                <a:ext cx="176212" cy="146050"/>
              </a:xfrm>
              <a:custGeom>
                <a:avLst/>
                <a:gdLst>
                  <a:gd name="T0" fmla="*/ 47 w 47"/>
                  <a:gd name="T1" fmla="*/ 39 h 39"/>
                  <a:gd name="T2" fmla="*/ 47 w 47"/>
                  <a:gd name="T3" fmla="*/ 21 h 39"/>
                  <a:gd name="T4" fmla="*/ 47 w 47"/>
                  <a:gd name="T5" fmla="*/ 21 h 39"/>
                  <a:gd name="T6" fmla="*/ 24 w 47"/>
                  <a:gd name="T7" fmla="*/ 0 h 39"/>
                  <a:gd name="T8" fmla="*/ 0 w 47"/>
                  <a:gd name="T9" fmla="*/ 21 h 39"/>
                  <a:gd name="T10" fmla="*/ 0 w 47"/>
                  <a:gd name="T11" fmla="*/ 26 h 39"/>
                  <a:gd name="T12" fmla="*/ 0 w 47"/>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47" h="39">
                    <a:moveTo>
                      <a:pt x="47" y="39"/>
                    </a:moveTo>
                    <a:cubicBezTo>
                      <a:pt x="47" y="21"/>
                      <a:pt x="47" y="21"/>
                      <a:pt x="47" y="21"/>
                    </a:cubicBezTo>
                    <a:cubicBezTo>
                      <a:pt x="47" y="21"/>
                      <a:pt x="47" y="21"/>
                      <a:pt x="47" y="21"/>
                    </a:cubicBezTo>
                    <a:cubicBezTo>
                      <a:pt x="47" y="9"/>
                      <a:pt x="36" y="0"/>
                      <a:pt x="24" y="0"/>
                    </a:cubicBezTo>
                    <a:cubicBezTo>
                      <a:pt x="11" y="0"/>
                      <a:pt x="0" y="9"/>
                      <a:pt x="0" y="21"/>
                    </a:cubicBezTo>
                    <a:cubicBezTo>
                      <a:pt x="0" y="21"/>
                      <a:pt x="0" y="26"/>
                      <a:pt x="0" y="26"/>
                    </a:cubicBezTo>
                    <a:cubicBezTo>
                      <a:pt x="0" y="39"/>
                      <a:pt x="0" y="39"/>
                      <a:pt x="0" y="39"/>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sp>
            <p:nvSpPr>
              <p:cNvPr id="32" name="Freeform 7"/>
              <p:cNvSpPr>
                <a:spLocks noEditPoints="1"/>
              </p:cNvSpPr>
              <p:nvPr/>
            </p:nvSpPr>
            <p:spPr bwMode="auto">
              <a:xfrm>
                <a:off x="8402638" y="-3133725"/>
                <a:ext cx="212725" cy="153988"/>
              </a:xfrm>
              <a:custGeom>
                <a:avLst/>
                <a:gdLst>
                  <a:gd name="T0" fmla="*/ 55 w 57"/>
                  <a:gd name="T1" fmla="*/ 0 h 41"/>
                  <a:gd name="T2" fmla="*/ 3 w 57"/>
                  <a:gd name="T3" fmla="*/ 0 h 41"/>
                  <a:gd name="T4" fmla="*/ 0 w 57"/>
                  <a:gd name="T5" fmla="*/ 2 h 41"/>
                  <a:gd name="T6" fmla="*/ 0 w 57"/>
                  <a:gd name="T7" fmla="*/ 39 h 41"/>
                  <a:gd name="T8" fmla="*/ 3 w 57"/>
                  <a:gd name="T9" fmla="*/ 41 h 41"/>
                  <a:gd name="T10" fmla="*/ 55 w 57"/>
                  <a:gd name="T11" fmla="*/ 41 h 41"/>
                  <a:gd name="T12" fmla="*/ 57 w 57"/>
                  <a:gd name="T13" fmla="*/ 39 h 41"/>
                  <a:gd name="T14" fmla="*/ 57 w 57"/>
                  <a:gd name="T15" fmla="*/ 2 h 41"/>
                  <a:gd name="T16" fmla="*/ 55 w 57"/>
                  <a:gd name="T17" fmla="*/ 0 h 41"/>
                  <a:gd name="T18" fmla="*/ 30 w 57"/>
                  <a:gd name="T19" fmla="*/ 19 h 41"/>
                  <a:gd name="T20" fmla="*/ 32 w 57"/>
                  <a:gd name="T21" fmla="*/ 26 h 41"/>
                  <a:gd name="T22" fmla="*/ 31 w 57"/>
                  <a:gd name="T23" fmla="*/ 27 h 41"/>
                  <a:gd name="T24" fmla="*/ 30 w 57"/>
                  <a:gd name="T25" fmla="*/ 27 h 41"/>
                  <a:gd name="T26" fmla="*/ 27 w 57"/>
                  <a:gd name="T27" fmla="*/ 27 h 41"/>
                  <a:gd name="T28" fmla="*/ 26 w 57"/>
                  <a:gd name="T29" fmla="*/ 27 h 41"/>
                  <a:gd name="T30" fmla="*/ 26 w 57"/>
                  <a:gd name="T31" fmla="*/ 26 h 41"/>
                  <a:gd name="T32" fmla="*/ 27 w 57"/>
                  <a:gd name="T33" fmla="*/ 19 h 41"/>
                  <a:gd name="T34" fmla="*/ 24 w 57"/>
                  <a:gd name="T35" fmla="*/ 15 h 41"/>
                  <a:gd name="T36" fmla="*/ 29 w 57"/>
                  <a:gd name="T37" fmla="*/ 10 h 41"/>
                  <a:gd name="T38" fmla="*/ 33 w 57"/>
                  <a:gd name="T39" fmla="*/ 15 h 41"/>
                  <a:gd name="T40" fmla="*/ 30 w 57"/>
                  <a:gd name="T41"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7" h="41">
                    <a:moveTo>
                      <a:pt x="55" y="0"/>
                    </a:moveTo>
                    <a:cubicBezTo>
                      <a:pt x="3" y="0"/>
                      <a:pt x="3" y="0"/>
                      <a:pt x="3" y="0"/>
                    </a:cubicBezTo>
                    <a:cubicBezTo>
                      <a:pt x="1" y="0"/>
                      <a:pt x="0" y="1"/>
                      <a:pt x="0" y="2"/>
                    </a:cubicBezTo>
                    <a:cubicBezTo>
                      <a:pt x="0" y="39"/>
                      <a:pt x="0" y="39"/>
                      <a:pt x="0" y="39"/>
                    </a:cubicBezTo>
                    <a:cubicBezTo>
                      <a:pt x="0" y="40"/>
                      <a:pt x="1" y="41"/>
                      <a:pt x="3" y="41"/>
                    </a:cubicBezTo>
                    <a:cubicBezTo>
                      <a:pt x="55" y="41"/>
                      <a:pt x="55" y="41"/>
                      <a:pt x="55" y="41"/>
                    </a:cubicBezTo>
                    <a:cubicBezTo>
                      <a:pt x="56" y="41"/>
                      <a:pt x="57" y="40"/>
                      <a:pt x="57" y="39"/>
                    </a:cubicBezTo>
                    <a:cubicBezTo>
                      <a:pt x="57" y="2"/>
                      <a:pt x="57" y="2"/>
                      <a:pt x="57" y="2"/>
                    </a:cubicBezTo>
                    <a:cubicBezTo>
                      <a:pt x="57" y="1"/>
                      <a:pt x="56" y="0"/>
                      <a:pt x="55" y="0"/>
                    </a:cubicBezTo>
                    <a:close/>
                    <a:moveTo>
                      <a:pt x="30" y="19"/>
                    </a:moveTo>
                    <a:cubicBezTo>
                      <a:pt x="32" y="26"/>
                      <a:pt x="32" y="26"/>
                      <a:pt x="32" y="26"/>
                    </a:cubicBezTo>
                    <a:cubicBezTo>
                      <a:pt x="32" y="26"/>
                      <a:pt x="32" y="27"/>
                      <a:pt x="31" y="27"/>
                    </a:cubicBezTo>
                    <a:cubicBezTo>
                      <a:pt x="31" y="27"/>
                      <a:pt x="31" y="27"/>
                      <a:pt x="30" y="27"/>
                    </a:cubicBezTo>
                    <a:cubicBezTo>
                      <a:pt x="27" y="27"/>
                      <a:pt x="27" y="27"/>
                      <a:pt x="27" y="27"/>
                    </a:cubicBezTo>
                    <a:cubicBezTo>
                      <a:pt x="27" y="27"/>
                      <a:pt x="26" y="27"/>
                      <a:pt x="26" y="27"/>
                    </a:cubicBezTo>
                    <a:cubicBezTo>
                      <a:pt x="26" y="27"/>
                      <a:pt x="26" y="26"/>
                      <a:pt x="26" y="26"/>
                    </a:cubicBezTo>
                    <a:cubicBezTo>
                      <a:pt x="27" y="19"/>
                      <a:pt x="27" y="19"/>
                      <a:pt x="27" y="19"/>
                    </a:cubicBezTo>
                    <a:cubicBezTo>
                      <a:pt x="25" y="18"/>
                      <a:pt x="24" y="17"/>
                      <a:pt x="24" y="15"/>
                    </a:cubicBezTo>
                    <a:cubicBezTo>
                      <a:pt x="24" y="12"/>
                      <a:pt x="26" y="10"/>
                      <a:pt x="29" y="10"/>
                    </a:cubicBezTo>
                    <a:cubicBezTo>
                      <a:pt x="31" y="10"/>
                      <a:pt x="33" y="12"/>
                      <a:pt x="33" y="15"/>
                    </a:cubicBezTo>
                    <a:cubicBezTo>
                      <a:pt x="33" y="17"/>
                      <a:pt x="32" y="18"/>
                      <a:pt x="30" y="19"/>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grpSp>
      </p:grpSp>
      <p:grpSp>
        <p:nvGrpSpPr>
          <p:cNvPr id="33" name="组合 32"/>
          <p:cNvGrpSpPr/>
          <p:nvPr/>
        </p:nvGrpSpPr>
        <p:grpSpPr>
          <a:xfrm>
            <a:off x="6680200" y="2511143"/>
            <a:ext cx="1295400" cy="1302152"/>
            <a:chOff x="6680200" y="2511143"/>
            <a:chExt cx="1295400" cy="1302152"/>
          </a:xfrm>
        </p:grpSpPr>
        <p:sp>
          <p:nvSpPr>
            <p:cNvPr id="34" name="Oval 14"/>
            <p:cNvSpPr>
              <a:spLocks noChangeArrowheads="1"/>
            </p:cNvSpPr>
            <p:nvPr/>
          </p:nvSpPr>
          <p:spPr bwMode="auto">
            <a:xfrm>
              <a:off x="6680200" y="2511143"/>
              <a:ext cx="1295400" cy="1302152"/>
            </a:xfrm>
            <a:prstGeom prst="ellipse">
              <a:avLst/>
            </a:prstGeom>
            <a:solidFill>
              <a:srgbClr val="404040"/>
            </a:solidFill>
            <a:ln w="6350">
              <a:solidFill>
                <a:schemeClr val="bg1"/>
              </a:solidFill>
            </a:ln>
            <a:extLst/>
          </p:spPr>
          <p:txBody>
            <a:bodyPr/>
            <a:lstStyle/>
            <a:p>
              <a:endParaRPr lang="zh-CN" altLang="en-US" sz="2400">
                <a:solidFill>
                  <a:schemeClr val="tx1">
                    <a:lumMod val="75000"/>
                    <a:lumOff val="25000"/>
                  </a:schemeClr>
                </a:solidFill>
              </a:endParaRPr>
            </a:p>
          </p:txBody>
        </p:sp>
        <p:sp>
          <p:nvSpPr>
            <p:cNvPr id="35" name="Freeform 14"/>
            <p:cNvSpPr>
              <a:spLocks/>
            </p:cNvSpPr>
            <p:nvPr/>
          </p:nvSpPr>
          <p:spPr bwMode="auto">
            <a:xfrm>
              <a:off x="7089775" y="2895795"/>
              <a:ext cx="484716" cy="520700"/>
            </a:xfrm>
            <a:custGeom>
              <a:avLst/>
              <a:gdLst>
                <a:gd name="T0" fmla="*/ 91 w 97"/>
                <a:gd name="T1" fmla="*/ 56 h 104"/>
                <a:gd name="T2" fmla="*/ 53 w 97"/>
                <a:gd name="T3" fmla="*/ 93 h 104"/>
                <a:gd name="T4" fmla="*/ 11 w 97"/>
                <a:gd name="T5" fmla="*/ 93 h 104"/>
                <a:gd name="T6" fmla="*/ 11 w 97"/>
                <a:gd name="T7" fmla="*/ 53 h 104"/>
                <a:gd name="T8" fmla="*/ 59 w 97"/>
                <a:gd name="T9" fmla="*/ 8 h 104"/>
                <a:gd name="T10" fmla="*/ 88 w 97"/>
                <a:gd name="T11" fmla="*/ 8 h 104"/>
                <a:gd name="T12" fmla="*/ 88 w 97"/>
                <a:gd name="T13" fmla="*/ 36 h 104"/>
                <a:gd name="T14" fmla="*/ 47 w 97"/>
                <a:gd name="T15" fmla="*/ 76 h 104"/>
                <a:gd name="T16" fmla="*/ 29 w 97"/>
                <a:gd name="T17" fmla="*/ 76 h 104"/>
                <a:gd name="T18" fmla="*/ 29 w 97"/>
                <a:gd name="T19" fmla="*/ 59 h 104"/>
                <a:gd name="T20" fmla="*/ 62 w 97"/>
                <a:gd name="T21" fmla="*/ 2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4">
                  <a:moveTo>
                    <a:pt x="91" y="56"/>
                  </a:moveTo>
                  <a:cubicBezTo>
                    <a:pt x="53" y="93"/>
                    <a:pt x="53" y="93"/>
                    <a:pt x="53" y="93"/>
                  </a:cubicBezTo>
                  <a:cubicBezTo>
                    <a:pt x="42" y="104"/>
                    <a:pt x="23" y="104"/>
                    <a:pt x="11" y="93"/>
                  </a:cubicBezTo>
                  <a:cubicBezTo>
                    <a:pt x="0" y="82"/>
                    <a:pt x="0" y="64"/>
                    <a:pt x="11" y="53"/>
                  </a:cubicBezTo>
                  <a:cubicBezTo>
                    <a:pt x="59" y="8"/>
                    <a:pt x="59" y="8"/>
                    <a:pt x="59" y="8"/>
                  </a:cubicBezTo>
                  <a:cubicBezTo>
                    <a:pt x="67" y="0"/>
                    <a:pt x="80" y="0"/>
                    <a:pt x="88" y="8"/>
                  </a:cubicBezTo>
                  <a:cubicBezTo>
                    <a:pt x="97" y="15"/>
                    <a:pt x="97" y="28"/>
                    <a:pt x="88" y="36"/>
                  </a:cubicBezTo>
                  <a:cubicBezTo>
                    <a:pt x="47" y="76"/>
                    <a:pt x="47" y="76"/>
                    <a:pt x="47" y="76"/>
                  </a:cubicBezTo>
                  <a:cubicBezTo>
                    <a:pt x="42" y="80"/>
                    <a:pt x="34" y="80"/>
                    <a:pt x="29" y="76"/>
                  </a:cubicBezTo>
                  <a:cubicBezTo>
                    <a:pt x="24" y="71"/>
                    <a:pt x="24" y="63"/>
                    <a:pt x="29" y="59"/>
                  </a:cubicBezTo>
                  <a:cubicBezTo>
                    <a:pt x="62" y="27"/>
                    <a:pt x="62" y="27"/>
                    <a:pt x="62" y="27"/>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grpSp>
      <p:grpSp>
        <p:nvGrpSpPr>
          <p:cNvPr id="36" name="组合 35"/>
          <p:cNvGrpSpPr/>
          <p:nvPr/>
        </p:nvGrpSpPr>
        <p:grpSpPr>
          <a:xfrm>
            <a:off x="1943102" y="2511143"/>
            <a:ext cx="1299633" cy="1302152"/>
            <a:chOff x="1943102" y="2511143"/>
            <a:chExt cx="1299633" cy="1302152"/>
          </a:xfrm>
        </p:grpSpPr>
        <p:sp>
          <p:nvSpPr>
            <p:cNvPr id="37" name="Oval 12"/>
            <p:cNvSpPr>
              <a:spLocks noChangeArrowheads="1"/>
            </p:cNvSpPr>
            <p:nvPr/>
          </p:nvSpPr>
          <p:spPr bwMode="auto">
            <a:xfrm>
              <a:off x="1943102" y="2511143"/>
              <a:ext cx="1299633" cy="1302152"/>
            </a:xfrm>
            <a:prstGeom prst="ellipse">
              <a:avLst/>
            </a:prstGeom>
            <a:solidFill>
              <a:srgbClr val="404040"/>
            </a:solidFill>
            <a:ln w="6350">
              <a:solidFill>
                <a:schemeClr val="bg1"/>
              </a:solidFill>
            </a:ln>
            <a:extLst/>
          </p:spPr>
          <p:txBody>
            <a:bodyPr/>
            <a:lstStyle/>
            <a:p>
              <a:endParaRPr lang="zh-CN" altLang="en-US" sz="2400" dirty="0">
                <a:solidFill>
                  <a:schemeClr val="tx1">
                    <a:lumMod val="75000"/>
                    <a:lumOff val="25000"/>
                  </a:schemeClr>
                </a:solidFill>
              </a:endParaRPr>
            </a:p>
          </p:txBody>
        </p:sp>
        <p:sp>
          <p:nvSpPr>
            <p:cNvPr id="38" name="Freeform 27"/>
            <p:cNvSpPr>
              <a:spLocks/>
            </p:cNvSpPr>
            <p:nvPr/>
          </p:nvSpPr>
          <p:spPr bwMode="auto">
            <a:xfrm>
              <a:off x="2345269" y="2934677"/>
              <a:ext cx="495300" cy="455084"/>
            </a:xfrm>
            <a:custGeom>
              <a:avLst/>
              <a:gdLst>
                <a:gd name="T0" fmla="*/ 71 w 99"/>
                <a:gd name="T1" fmla="*/ 0 h 91"/>
                <a:gd name="T2" fmla="*/ 50 w 99"/>
                <a:gd name="T3" fmla="*/ 12 h 91"/>
                <a:gd name="T4" fmla="*/ 28 w 99"/>
                <a:gd name="T5" fmla="*/ 0 h 91"/>
                <a:gd name="T6" fmla="*/ 0 w 99"/>
                <a:gd name="T7" fmla="*/ 28 h 91"/>
                <a:gd name="T8" fmla="*/ 50 w 99"/>
                <a:gd name="T9" fmla="*/ 91 h 91"/>
                <a:gd name="T10" fmla="*/ 99 w 99"/>
                <a:gd name="T11" fmla="*/ 28 h 91"/>
                <a:gd name="T12" fmla="*/ 71 w 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99" h="91">
                  <a:moveTo>
                    <a:pt x="71" y="0"/>
                  </a:moveTo>
                  <a:cubicBezTo>
                    <a:pt x="60" y="0"/>
                    <a:pt x="50" y="12"/>
                    <a:pt x="50" y="12"/>
                  </a:cubicBezTo>
                  <a:cubicBezTo>
                    <a:pt x="50" y="12"/>
                    <a:pt x="40" y="0"/>
                    <a:pt x="28" y="0"/>
                  </a:cubicBezTo>
                  <a:cubicBezTo>
                    <a:pt x="16" y="0"/>
                    <a:pt x="0" y="8"/>
                    <a:pt x="0" y="28"/>
                  </a:cubicBezTo>
                  <a:cubicBezTo>
                    <a:pt x="0" y="52"/>
                    <a:pt x="34" y="83"/>
                    <a:pt x="50" y="91"/>
                  </a:cubicBezTo>
                  <a:cubicBezTo>
                    <a:pt x="65" y="83"/>
                    <a:pt x="99" y="52"/>
                    <a:pt x="99" y="28"/>
                  </a:cubicBezTo>
                  <a:cubicBezTo>
                    <a:pt x="99" y="8"/>
                    <a:pt x="83" y="0"/>
                    <a:pt x="71" y="0"/>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75000"/>
                    <a:lumOff val="25000"/>
                  </a:schemeClr>
                </a:solidFill>
              </a:endParaRPr>
            </a:p>
          </p:txBody>
        </p:sp>
      </p:grpSp>
      <p:grpSp>
        <p:nvGrpSpPr>
          <p:cNvPr id="39" name="组合 38"/>
          <p:cNvGrpSpPr/>
          <p:nvPr/>
        </p:nvGrpSpPr>
        <p:grpSpPr>
          <a:xfrm>
            <a:off x="4229102" y="3887400"/>
            <a:ext cx="1299633" cy="1300035"/>
            <a:chOff x="4229102" y="3887400"/>
            <a:chExt cx="1299633" cy="1300035"/>
          </a:xfrm>
        </p:grpSpPr>
        <p:sp>
          <p:nvSpPr>
            <p:cNvPr id="40" name="Oval 16"/>
            <p:cNvSpPr>
              <a:spLocks noChangeArrowheads="1"/>
            </p:cNvSpPr>
            <p:nvPr/>
          </p:nvSpPr>
          <p:spPr bwMode="auto">
            <a:xfrm>
              <a:off x="4229102" y="3887400"/>
              <a:ext cx="1299633" cy="1300035"/>
            </a:xfrm>
            <a:prstGeom prst="ellipse">
              <a:avLst/>
            </a:prstGeom>
            <a:solidFill>
              <a:srgbClr val="C75050"/>
            </a:solidFill>
            <a:ln w="6350">
              <a:solidFill>
                <a:schemeClr val="bg1"/>
              </a:solidFill>
            </a:ln>
            <a:extLst/>
          </p:spPr>
          <p:txBody>
            <a:bodyPr/>
            <a:lstStyle/>
            <a:p>
              <a:endParaRPr lang="zh-CN" altLang="en-US" sz="2400">
                <a:solidFill>
                  <a:schemeClr val="tx1">
                    <a:lumMod val="75000"/>
                    <a:lumOff val="25000"/>
                  </a:schemeClr>
                </a:solidFill>
              </a:endParaRPr>
            </a:p>
          </p:txBody>
        </p:sp>
        <p:grpSp>
          <p:nvGrpSpPr>
            <p:cNvPr id="41" name="组合 40"/>
            <p:cNvGrpSpPr/>
            <p:nvPr/>
          </p:nvGrpSpPr>
          <p:grpSpPr>
            <a:xfrm>
              <a:off x="4669367" y="4287652"/>
              <a:ext cx="419100" cy="499533"/>
              <a:chOff x="6932613" y="-3332163"/>
              <a:chExt cx="314325" cy="374650"/>
            </a:xfrm>
          </p:grpSpPr>
          <p:sp>
            <p:nvSpPr>
              <p:cNvPr id="42" name="Oval 28"/>
              <p:cNvSpPr>
                <a:spLocks noChangeArrowheads="1"/>
              </p:cNvSpPr>
              <p:nvPr/>
            </p:nvSpPr>
            <p:spPr bwMode="auto">
              <a:xfrm>
                <a:off x="6932613" y="-3271838"/>
                <a:ext cx="314325" cy="314325"/>
              </a:xfrm>
              <a:prstGeom prst="ellipse">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sp>
            <p:nvSpPr>
              <p:cNvPr id="43" name="Line 29"/>
              <p:cNvSpPr>
                <a:spLocks noChangeShapeType="1"/>
              </p:cNvSpPr>
              <p:nvPr/>
            </p:nvSpPr>
            <p:spPr bwMode="auto">
              <a:xfrm flipV="1">
                <a:off x="7089775" y="-3241675"/>
                <a:ext cx="0" cy="1270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sp>
            <p:nvSpPr>
              <p:cNvPr id="44" name="Line 30"/>
              <p:cNvSpPr>
                <a:spLocks noChangeShapeType="1"/>
              </p:cNvSpPr>
              <p:nvPr/>
            </p:nvSpPr>
            <p:spPr bwMode="auto">
              <a:xfrm>
                <a:off x="7089775" y="-3321050"/>
                <a:ext cx="0" cy="3810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sp>
            <p:nvSpPr>
              <p:cNvPr id="45" name="Line 31"/>
              <p:cNvSpPr>
                <a:spLocks noChangeShapeType="1"/>
              </p:cNvSpPr>
              <p:nvPr/>
            </p:nvSpPr>
            <p:spPr bwMode="auto">
              <a:xfrm>
                <a:off x="7059613" y="-3332163"/>
                <a:ext cx="60325" cy="0"/>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sp>
            <p:nvSpPr>
              <p:cNvPr id="46" name="Line 32"/>
              <p:cNvSpPr>
                <a:spLocks noChangeShapeType="1"/>
              </p:cNvSpPr>
              <p:nvPr/>
            </p:nvSpPr>
            <p:spPr bwMode="auto">
              <a:xfrm flipV="1">
                <a:off x="7089775" y="-3208338"/>
                <a:ext cx="93662" cy="93663"/>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sp>
            <p:nvSpPr>
              <p:cNvPr id="47" name="Line 33"/>
              <p:cNvSpPr>
                <a:spLocks noChangeShapeType="1"/>
              </p:cNvSpPr>
              <p:nvPr/>
            </p:nvSpPr>
            <p:spPr bwMode="auto">
              <a:xfrm flipV="1">
                <a:off x="7213600" y="-3271838"/>
                <a:ext cx="33337" cy="33338"/>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endParaRPr>
              </a:p>
            </p:txBody>
          </p:sp>
        </p:grpSp>
      </p:grpSp>
    </p:spTree>
    <p:extLst>
      <p:ext uri="{BB962C8B-B14F-4D97-AF65-F5344CB8AC3E}">
        <p14:creationId xmlns:p14="http://schemas.microsoft.com/office/powerpoint/2010/main" val="40222416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1500"/>
                            </p:stCondLst>
                            <p:childTnLst>
                              <p:par>
                                <p:cTn id="22" presetID="14" presetClass="entr" presetSubtype="1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horizontal)">
                                      <p:cBhvr>
                                        <p:cTn id="24" dur="500"/>
                                        <p:tgtEl>
                                          <p:spTgt spid="25"/>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p:cTn id="28" dur="500" fill="hold"/>
                                        <p:tgtEl>
                                          <p:spTgt spid="39"/>
                                        </p:tgtEl>
                                        <p:attrNameLst>
                                          <p:attrName>ppt_w</p:attrName>
                                        </p:attrNameLst>
                                      </p:cBhvr>
                                      <p:tavLst>
                                        <p:tav tm="0">
                                          <p:val>
                                            <p:fltVal val="0"/>
                                          </p:val>
                                        </p:tav>
                                        <p:tav tm="100000">
                                          <p:val>
                                            <p:strVal val="#ppt_w"/>
                                          </p:val>
                                        </p:tav>
                                      </p:tavLst>
                                    </p:anim>
                                    <p:anim calcmode="lin" valueType="num">
                                      <p:cBhvr>
                                        <p:cTn id="29" dur="500" fill="hold"/>
                                        <p:tgtEl>
                                          <p:spTgt spid="39"/>
                                        </p:tgtEl>
                                        <p:attrNameLst>
                                          <p:attrName>ppt_h</p:attrName>
                                        </p:attrNameLst>
                                      </p:cBhvr>
                                      <p:tavLst>
                                        <p:tav tm="0">
                                          <p:val>
                                            <p:fltVal val="0"/>
                                          </p:val>
                                        </p:tav>
                                        <p:tav tm="100000">
                                          <p:val>
                                            <p:strVal val="#ppt_h"/>
                                          </p:val>
                                        </p:tav>
                                      </p:tavLst>
                                    </p:anim>
                                    <p:animEffect transition="in" filter="fade">
                                      <p:cBhvr>
                                        <p:cTn id="30" dur="500"/>
                                        <p:tgtEl>
                                          <p:spTgt spid="39"/>
                                        </p:tgtEl>
                                      </p:cBhvr>
                                    </p:animEffect>
                                  </p:childTnLst>
                                </p:cTn>
                              </p:par>
                            </p:childTnLst>
                          </p:cTn>
                        </p:par>
                        <p:par>
                          <p:cTn id="31" fill="hold">
                            <p:stCondLst>
                              <p:cond delay="2500"/>
                            </p:stCondLst>
                            <p:childTnLst>
                              <p:par>
                                <p:cTn id="32" presetID="22" presetClass="entr" presetSubtype="4"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childTnLst>
                          </p:cTn>
                        </p:par>
                        <p:par>
                          <p:cTn id="35" fill="hold">
                            <p:stCondLst>
                              <p:cond delay="3000"/>
                            </p:stCondLst>
                            <p:childTnLst>
                              <p:par>
                                <p:cTn id="36" presetID="14" presetClass="entr" presetSubtype="1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randombar(horizontal)">
                                      <p:cBhvr>
                                        <p:cTn id="38" dur="500"/>
                                        <p:tgtEl>
                                          <p:spTgt spid="24"/>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Effect transition="in" filter="fade">
                                      <p:cBhvr>
                                        <p:cTn id="44" dur="500"/>
                                        <p:tgtEl>
                                          <p:spTgt spid="3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up)">
                                      <p:cBhvr>
                                        <p:cTn id="48" dur="500"/>
                                        <p:tgtEl>
                                          <p:spTgt spid="21"/>
                                        </p:tgtEl>
                                      </p:cBhvr>
                                    </p:animEffect>
                                  </p:childTnLst>
                                </p:cTn>
                              </p:par>
                            </p:childTnLst>
                          </p:cTn>
                        </p:par>
                        <p:par>
                          <p:cTn id="49" fill="hold">
                            <p:stCondLst>
                              <p:cond delay="4500"/>
                            </p:stCondLst>
                            <p:childTnLst>
                              <p:par>
                                <p:cTn id="50" presetID="14" presetClass="entr" presetSubtype="10"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childTnLst>
                          </p:cTn>
                        </p:par>
                        <p:par>
                          <p:cTn id="59" fill="hold">
                            <p:stCondLst>
                              <p:cond delay="5500"/>
                            </p:stCondLst>
                            <p:childTnLst>
                              <p:par>
                                <p:cTn id="60" presetID="22" presetClass="entr" presetSubtype="4"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childTnLst>
                          </p:cTn>
                        </p:par>
                        <p:par>
                          <p:cTn id="63" fill="hold">
                            <p:stCondLst>
                              <p:cond delay="6000"/>
                            </p:stCondLst>
                            <p:childTnLst>
                              <p:par>
                                <p:cTn id="64" presetID="14" presetClass="entr" presetSubtype="10"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randombar(horizontal)">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p:bldP spid="25" grpId="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51109" y="254328"/>
            <a:ext cx="486813" cy="523220"/>
          </a:xfrm>
          <a:prstGeom prst="rect">
            <a:avLst/>
          </a:prstGeom>
          <a:noFill/>
        </p:spPr>
        <p:txBody>
          <a:bodyPr wrap="square" rtlCol="0">
            <a:spAutoFit/>
          </a:bodyPr>
          <a:lstStyle/>
          <a:p>
            <a:r>
              <a:rPr lang="en-US" altLang="zh-CN" sz="2800" dirty="0">
                <a:latin typeface="+mj-lt"/>
                <a:ea typeface="+mj-ea"/>
              </a:rPr>
              <a:t>04</a:t>
            </a:r>
          </a:p>
        </p:txBody>
      </p:sp>
      <p:sp>
        <p:nvSpPr>
          <p:cNvPr id="6" name="文本框 5"/>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开发环境及需求</a:t>
            </a:r>
          </a:p>
        </p:txBody>
      </p:sp>
      <p:grpSp>
        <p:nvGrpSpPr>
          <p:cNvPr id="7" name="组合 6"/>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8732F266-33BB-499E-9C6E-B4D63CD27101}"/>
              </a:ext>
            </a:extLst>
          </p:cNvPr>
          <p:cNvSpPr/>
          <p:nvPr/>
        </p:nvSpPr>
        <p:spPr>
          <a:xfrm>
            <a:off x="991971" y="1226998"/>
            <a:ext cx="800219" cy="461665"/>
          </a:xfrm>
          <a:prstGeom prst="rect">
            <a:avLst/>
          </a:prstGeom>
        </p:spPr>
        <p:txBody>
          <a:bodyPr wrap="none">
            <a:spAutoFit/>
          </a:bodyPr>
          <a:lstStyle/>
          <a:p>
            <a:r>
              <a:rPr lang="zh-CN" altLang="en-US" sz="2400" kern="100" dirty="0">
                <a:solidFill>
                  <a:srgbClr val="000000"/>
                </a:solidFill>
                <a:latin typeface="+mn-ea"/>
                <a:cs typeface="Times New Roman" panose="02020603050405020304" pitchFamily="18" charset="0"/>
              </a:rPr>
              <a:t>预算</a:t>
            </a:r>
            <a:endParaRPr lang="zh-CN" altLang="en-US" sz="2400" dirty="0">
              <a:latin typeface="+mn-ea"/>
            </a:endParaRPr>
          </a:p>
        </p:txBody>
      </p:sp>
      <p:graphicFrame>
        <p:nvGraphicFramePr>
          <p:cNvPr id="11" name="表格 10">
            <a:extLst>
              <a:ext uri="{FF2B5EF4-FFF2-40B4-BE49-F238E27FC236}">
                <a16:creationId xmlns:a16="http://schemas.microsoft.com/office/drawing/2014/main" id="{539993F3-8036-402E-B084-E2E3012B66B0}"/>
              </a:ext>
            </a:extLst>
          </p:cNvPr>
          <p:cNvGraphicFramePr>
            <a:graphicFrameLocks noGrp="1"/>
          </p:cNvGraphicFramePr>
          <p:nvPr>
            <p:extLst>
              <p:ext uri="{D42A27DB-BD31-4B8C-83A1-F6EECF244321}">
                <p14:modId xmlns:p14="http://schemas.microsoft.com/office/powerpoint/2010/main" val="3936592820"/>
              </p:ext>
            </p:extLst>
          </p:nvPr>
        </p:nvGraphicFramePr>
        <p:xfrm>
          <a:off x="2183058" y="1071331"/>
          <a:ext cx="8752035" cy="5155100"/>
        </p:xfrm>
        <a:graphic>
          <a:graphicData uri="http://schemas.openxmlformats.org/drawingml/2006/table">
            <a:tbl>
              <a:tblPr firstRow="1" firstCol="1" bandRow="1">
                <a:tableStyleId>{5C22544A-7EE6-4342-B048-85BDC9FD1C3A}</a:tableStyleId>
              </a:tblPr>
              <a:tblGrid>
                <a:gridCol w="2097008">
                  <a:extLst>
                    <a:ext uri="{9D8B030D-6E8A-4147-A177-3AD203B41FA5}">
                      <a16:colId xmlns:a16="http://schemas.microsoft.com/office/drawing/2014/main" val="4172159610"/>
                    </a:ext>
                  </a:extLst>
                </a:gridCol>
                <a:gridCol w="1449019">
                  <a:extLst>
                    <a:ext uri="{9D8B030D-6E8A-4147-A177-3AD203B41FA5}">
                      <a16:colId xmlns:a16="http://schemas.microsoft.com/office/drawing/2014/main" val="1855319919"/>
                    </a:ext>
                  </a:extLst>
                </a:gridCol>
                <a:gridCol w="871305">
                  <a:extLst>
                    <a:ext uri="{9D8B030D-6E8A-4147-A177-3AD203B41FA5}">
                      <a16:colId xmlns:a16="http://schemas.microsoft.com/office/drawing/2014/main" val="3097702285"/>
                    </a:ext>
                  </a:extLst>
                </a:gridCol>
                <a:gridCol w="1479001">
                  <a:extLst>
                    <a:ext uri="{9D8B030D-6E8A-4147-A177-3AD203B41FA5}">
                      <a16:colId xmlns:a16="http://schemas.microsoft.com/office/drawing/2014/main" val="3502657375"/>
                    </a:ext>
                  </a:extLst>
                </a:gridCol>
                <a:gridCol w="2855702">
                  <a:extLst>
                    <a:ext uri="{9D8B030D-6E8A-4147-A177-3AD203B41FA5}">
                      <a16:colId xmlns:a16="http://schemas.microsoft.com/office/drawing/2014/main" val="3612613395"/>
                    </a:ext>
                  </a:extLst>
                </a:gridCol>
              </a:tblGrid>
              <a:tr h="851737">
                <a:tc>
                  <a:txBody>
                    <a:bodyPr/>
                    <a:lstStyle/>
                    <a:p>
                      <a:pPr algn="ctr">
                        <a:lnSpc>
                          <a:spcPts val="1200"/>
                        </a:lnSpc>
                        <a:spcBef>
                          <a:spcPts val="600"/>
                        </a:spcBef>
                        <a:spcAft>
                          <a:spcPts val="0"/>
                        </a:spcAft>
                      </a:pPr>
                      <a:endParaRPr lang="en-US" altLang="zh-CN" sz="1600" kern="100" dirty="0">
                        <a:effectLst/>
                        <a:latin typeface="Times New Roman" panose="02020603050405020304" pitchFamily="18" charset="0"/>
                        <a:ea typeface="仿宋_GB2312"/>
                      </a:endParaRPr>
                    </a:p>
                    <a:p>
                      <a:pPr algn="ctr">
                        <a:lnSpc>
                          <a:spcPts val="1200"/>
                        </a:lnSpc>
                        <a:spcBef>
                          <a:spcPts val="600"/>
                        </a:spcBef>
                        <a:spcAft>
                          <a:spcPts val="0"/>
                        </a:spcAft>
                      </a:pPr>
                      <a:endParaRPr lang="en-US" altLang="zh-CN" sz="1600" kern="100" dirty="0">
                        <a:effectLst/>
                        <a:latin typeface="Times New Roman" panose="02020603050405020304" pitchFamily="18" charset="0"/>
                        <a:ea typeface="仿宋_GB2312"/>
                      </a:endParaRPr>
                    </a:p>
                    <a:p>
                      <a:pPr algn="ctr">
                        <a:lnSpc>
                          <a:spcPts val="1200"/>
                        </a:lnSpc>
                        <a:spcBef>
                          <a:spcPts val="600"/>
                        </a:spcBef>
                        <a:spcAft>
                          <a:spcPts val="0"/>
                        </a:spcAft>
                      </a:pPr>
                      <a:r>
                        <a:rPr lang="zh-CN" sz="1600" kern="100" dirty="0">
                          <a:effectLst/>
                          <a:latin typeface="Times New Roman" panose="02020603050405020304" pitchFamily="18" charset="0"/>
                          <a:ea typeface="仿宋_GB2312"/>
                        </a:rPr>
                        <a:t>项目名称</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单价（元）</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数量</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小计（元）</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备注</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4547723"/>
                  </a:ext>
                </a:extLst>
              </a:tr>
              <a:tr h="1044701">
                <a:tc>
                  <a:txBody>
                    <a:bodyPr/>
                    <a:lstStyle/>
                    <a:p>
                      <a:pPr algn="ctr">
                        <a:lnSpc>
                          <a:spcPts val="1200"/>
                        </a:lnSpc>
                        <a:spcBef>
                          <a:spcPts val="600"/>
                        </a:spcBef>
                        <a:spcAft>
                          <a:spcPts val="0"/>
                        </a:spcAft>
                      </a:pPr>
                      <a:endParaRPr lang="en-US" altLang="zh-CN" sz="1600" kern="100" dirty="0">
                        <a:effectLst/>
                        <a:latin typeface="Times New Roman" panose="02020603050405020304" pitchFamily="18" charset="0"/>
                        <a:ea typeface="仿宋_GB2312"/>
                      </a:endParaRPr>
                    </a:p>
                    <a:p>
                      <a:pPr algn="ctr">
                        <a:lnSpc>
                          <a:spcPts val="1200"/>
                        </a:lnSpc>
                        <a:spcBef>
                          <a:spcPts val="600"/>
                        </a:spcBef>
                        <a:spcAft>
                          <a:spcPts val="0"/>
                        </a:spcAft>
                      </a:pPr>
                      <a:endParaRPr lang="en-US" altLang="zh-CN" sz="1600" kern="100" dirty="0">
                        <a:effectLst/>
                        <a:latin typeface="Times New Roman" panose="02020603050405020304" pitchFamily="18" charset="0"/>
                        <a:ea typeface="仿宋_GB2312"/>
                      </a:endParaRPr>
                    </a:p>
                    <a:p>
                      <a:pPr algn="ctr">
                        <a:lnSpc>
                          <a:spcPts val="1200"/>
                        </a:lnSpc>
                        <a:spcBef>
                          <a:spcPts val="600"/>
                        </a:spcBef>
                        <a:spcAft>
                          <a:spcPts val="0"/>
                        </a:spcAft>
                      </a:pPr>
                      <a:r>
                        <a:rPr lang="zh-CN" sz="1600" kern="100" dirty="0">
                          <a:effectLst/>
                          <a:latin typeface="Times New Roman" panose="02020603050405020304" pitchFamily="18" charset="0"/>
                          <a:ea typeface="仿宋_GB2312"/>
                        </a:rPr>
                        <a:t>人力费</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37/</a:t>
                      </a:r>
                      <a:r>
                        <a:rPr lang="zh-CN" sz="1600" kern="100" dirty="0">
                          <a:effectLst/>
                          <a:latin typeface="Times New Roman" panose="02020603050405020304" pitchFamily="18" charset="0"/>
                          <a:ea typeface="仿宋_GB2312"/>
                        </a:rPr>
                        <a:t>时</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3</a:t>
                      </a:r>
                      <a:r>
                        <a:rPr lang="zh-CN" sz="1600" kern="100" dirty="0">
                          <a:effectLst/>
                          <a:latin typeface="Times New Roman" panose="02020603050405020304" pitchFamily="18" charset="0"/>
                          <a:ea typeface="仿宋_GB2312"/>
                        </a:rPr>
                        <a:t>人</a:t>
                      </a:r>
                      <a:r>
                        <a:rPr lang="en-US" sz="1600" kern="100" dirty="0">
                          <a:effectLst/>
                          <a:latin typeface="Times New Roman" panose="02020603050405020304" pitchFamily="18" charset="0"/>
                          <a:ea typeface="仿宋_GB2312"/>
                        </a:rPr>
                        <a:t>/</a:t>
                      </a:r>
                      <a:r>
                        <a:rPr lang="zh-CN" sz="1600" kern="100" dirty="0">
                          <a:effectLst/>
                          <a:latin typeface="Times New Roman" panose="02020603050405020304" pitchFamily="18" charset="0"/>
                          <a:ea typeface="仿宋_GB2312"/>
                        </a:rPr>
                        <a:t>每人</a:t>
                      </a:r>
                      <a:r>
                        <a:rPr lang="en-US" sz="1600" kern="100" dirty="0">
                          <a:effectLst/>
                          <a:latin typeface="Times New Roman" panose="02020603050405020304" pitchFamily="18" charset="0"/>
                          <a:ea typeface="仿宋_GB2312"/>
                        </a:rPr>
                        <a:t>224</a:t>
                      </a:r>
                      <a:r>
                        <a:rPr lang="zh-CN" sz="1600" kern="100" dirty="0">
                          <a:effectLst/>
                          <a:latin typeface="Times New Roman" panose="02020603050405020304" pitchFamily="18" charset="0"/>
                          <a:ea typeface="仿宋_GB2312"/>
                        </a:rPr>
                        <a:t>小时</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24864</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人力资源费用</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701068"/>
                  </a:ext>
                </a:extLst>
              </a:tr>
              <a:tr h="829227">
                <a:tc>
                  <a:txBody>
                    <a:bodyPr/>
                    <a:lstStyle/>
                    <a:p>
                      <a:pPr algn="ctr">
                        <a:lnSpc>
                          <a:spcPts val="1200"/>
                        </a:lnSpc>
                        <a:spcBef>
                          <a:spcPts val="600"/>
                        </a:spcBef>
                        <a:spcAft>
                          <a:spcPts val="0"/>
                        </a:spcAft>
                      </a:pPr>
                      <a:endParaRPr lang="en-US" altLang="zh-CN" sz="1600" kern="100" dirty="0">
                        <a:effectLst/>
                        <a:latin typeface="Times New Roman" panose="02020603050405020304" pitchFamily="18" charset="0"/>
                        <a:ea typeface="仿宋_GB2312"/>
                      </a:endParaRPr>
                    </a:p>
                    <a:p>
                      <a:pPr algn="ctr">
                        <a:lnSpc>
                          <a:spcPts val="1200"/>
                        </a:lnSpc>
                        <a:spcBef>
                          <a:spcPts val="600"/>
                        </a:spcBef>
                        <a:spcAft>
                          <a:spcPts val="0"/>
                        </a:spcAft>
                      </a:pPr>
                      <a:r>
                        <a:rPr lang="zh-CN" sz="1600" kern="100" dirty="0">
                          <a:effectLst/>
                          <a:latin typeface="Times New Roman" panose="02020603050405020304" pitchFamily="18" charset="0"/>
                          <a:ea typeface="仿宋_GB2312"/>
                        </a:rPr>
                        <a:t>阿里云服务器</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114/</a:t>
                      </a:r>
                      <a:r>
                        <a:rPr lang="zh-CN" sz="1600" kern="100" dirty="0">
                          <a:effectLst/>
                          <a:latin typeface="Times New Roman" panose="02020603050405020304" pitchFamily="18" charset="0"/>
                          <a:ea typeface="仿宋_GB2312"/>
                        </a:rPr>
                        <a:t>年</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114</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作为网站的服务器</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0412501"/>
                  </a:ext>
                </a:extLst>
              </a:tr>
              <a:tr h="825912">
                <a:tc>
                  <a:txBody>
                    <a:bodyPr/>
                    <a:lstStyle/>
                    <a:p>
                      <a:pPr algn="ctr">
                        <a:lnSpc>
                          <a:spcPts val="1200"/>
                        </a:lnSpc>
                        <a:spcBef>
                          <a:spcPts val="600"/>
                        </a:spcBef>
                        <a:spcAft>
                          <a:spcPts val="0"/>
                        </a:spcAft>
                      </a:pPr>
                      <a:endParaRPr lang="en-US" altLang="zh-CN" sz="1600" kern="100" dirty="0">
                        <a:effectLst/>
                        <a:latin typeface="Times New Roman" panose="02020603050405020304" pitchFamily="18" charset="0"/>
                        <a:ea typeface="仿宋_GB2312"/>
                      </a:endParaRPr>
                    </a:p>
                    <a:p>
                      <a:pPr algn="ctr">
                        <a:lnSpc>
                          <a:spcPts val="1200"/>
                        </a:lnSpc>
                        <a:spcBef>
                          <a:spcPts val="600"/>
                        </a:spcBef>
                        <a:spcAft>
                          <a:spcPts val="0"/>
                        </a:spcAft>
                      </a:pPr>
                      <a:r>
                        <a:rPr lang="zh-CN" sz="1600" kern="100" dirty="0">
                          <a:effectLst/>
                          <a:latin typeface="Times New Roman" panose="02020603050405020304" pitchFamily="18" charset="0"/>
                          <a:ea typeface="仿宋_GB2312"/>
                        </a:rPr>
                        <a:t>域名</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29</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29</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作为网站的域名</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3346732"/>
                  </a:ext>
                </a:extLst>
              </a:tr>
              <a:tr h="881400">
                <a:tc>
                  <a:txBody>
                    <a:bodyPr/>
                    <a:lstStyle/>
                    <a:p>
                      <a:pPr algn="ctr">
                        <a:lnSpc>
                          <a:spcPts val="1200"/>
                        </a:lnSpc>
                        <a:spcBef>
                          <a:spcPts val="600"/>
                        </a:spcBef>
                        <a:spcAft>
                          <a:spcPts val="0"/>
                        </a:spcAft>
                      </a:pPr>
                      <a:endParaRPr lang="en-US" altLang="zh-CN" sz="1600" kern="100" dirty="0">
                        <a:effectLst/>
                        <a:latin typeface="Times New Roman" panose="02020603050405020304" pitchFamily="18" charset="0"/>
                        <a:ea typeface="仿宋_GB2312"/>
                      </a:endParaRPr>
                    </a:p>
                    <a:p>
                      <a:pPr algn="ctr">
                        <a:lnSpc>
                          <a:spcPts val="1200"/>
                        </a:lnSpc>
                        <a:spcBef>
                          <a:spcPts val="600"/>
                        </a:spcBef>
                        <a:spcAft>
                          <a:spcPts val="0"/>
                        </a:spcAft>
                      </a:pPr>
                      <a:r>
                        <a:rPr lang="zh-CN" sz="1600" kern="100" dirty="0">
                          <a:effectLst/>
                          <a:latin typeface="Times New Roman" panose="02020603050405020304" pitchFamily="18" charset="0"/>
                          <a:ea typeface="仿宋_GB2312"/>
                        </a:rPr>
                        <a:t>电脑</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略</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3</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略</a:t>
                      </a:r>
                      <a:endParaRPr lang="zh-CN" sz="1600" kern="100" dirty="0">
                        <a:effectLst/>
                        <a:latin typeface="Times New Roman" panose="02020603050405020304" pitchFamily="18" charset="0"/>
                        <a:ea typeface="宋体" panose="02010600030101010101" pitchFamily="2" charset="-122"/>
                      </a:endParaRPr>
                    </a:p>
                  </a:txBody>
                  <a:tcPr marL="68580" marR="68580" marT="0" marB="0">
                    <a:lnT w="12700" cap="flat" cmpd="sng" algn="ctr">
                      <a:solidFill>
                        <a:schemeClr val="bg1"/>
                      </a:solidFill>
                      <a:prstDash val="solid"/>
                      <a:round/>
                      <a:headEnd type="none" w="med" len="med"/>
                      <a:tailEnd type="none" w="med" len="med"/>
                    </a:lnT>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已有资源，对项目无影响</a:t>
                      </a:r>
                      <a:endParaRPr lang="zh-CN" sz="1600" kern="100" dirty="0">
                        <a:effectLst/>
                        <a:latin typeface="Times New Roman" panose="02020603050405020304" pitchFamily="18" charset="0"/>
                        <a:ea typeface="宋体" panose="02010600030101010101" pitchFamily="2" charset="-122"/>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3941967"/>
                  </a:ext>
                </a:extLst>
              </a:tr>
              <a:tr h="445447">
                <a:tc>
                  <a:txBody>
                    <a:bodyPr/>
                    <a:lstStyle/>
                    <a:p>
                      <a:pPr algn="ctr">
                        <a:lnSpc>
                          <a:spcPts val="1200"/>
                        </a:lnSpc>
                        <a:spcBef>
                          <a:spcPts val="600"/>
                        </a:spcBef>
                        <a:spcAft>
                          <a:spcPts val="0"/>
                        </a:spcAft>
                      </a:pPr>
                      <a:endParaRPr lang="en-US" sz="1600" kern="100" dirty="0">
                        <a:effectLst/>
                        <a:latin typeface="仿宋_GB2312"/>
                        <a:ea typeface="宋体" panose="02010600030101010101" pitchFamily="2" charset="-122"/>
                      </a:endParaRPr>
                    </a:p>
                    <a:p>
                      <a:pPr algn="ctr">
                        <a:lnSpc>
                          <a:spcPts val="1200"/>
                        </a:lnSpc>
                        <a:spcBef>
                          <a:spcPts val="600"/>
                        </a:spcBef>
                        <a:spcAft>
                          <a:spcPts val="0"/>
                        </a:spcAft>
                      </a:pPr>
                      <a:r>
                        <a:rPr lang="en-US" sz="1600" kern="100" dirty="0">
                          <a:effectLst/>
                          <a:latin typeface="仿宋_GB2312"/>
                          <a:ea typeface="宋体" panose="02010600030101010101" pitchFamily="2" charset="-122"/>
                        </a:rPr>
                        <a:t>Microsoft office project</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100" dirty="0">
                          <a:effectLst/>
                          <a:latin typeface="仿宋_GB2312"/>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190/</a:t>
                      </a:r>
                      <a:r>
                        <a:rPr lang="zh-CN" sz="1600" kern="100" dirty="0">
                          <a:effectLst/>
                          <a:latin typeface="Times New Roman" panose="02020603050405020304" pitchFamily="18" charset="0"/>
                          <a:ea typeface="仿宋_GB2312"/>
                        </a:rPr>
                        <a:t>月</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100">
                          <a:effectLst/>
                          <a:latin typeface="仿宋_GB2312"/>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p>
                      <a:pPr algn="ctr">
                        <a:spcAft>
                          <a:spcPts val="0"/>
                        </a:spcAft>
                      </a:pPr>
                      <a:r>
                        <a:rPr lang="en-US" sz="1600" kern="100">
                          <a:effectLst/>
                          <a:latin typeface="仿宋_GB2312"/>
                          <a:ea typeface="宋体" panose="02010600030101010101" pitchFamily="2" charset="-122"/>
                        </a:rPr>
                        <a:t>3</a:t>
                      </a:r>
                      <a:r>
                        <a:rPr lang="zh-CN" sz="1600" kern="100">
                          <a:effectLst/>
                          <a:latin typeface="Times New Roman" panose="02020603050405020304" pitchFamily="18" charset="0"/>
                          <a:ea typeface="仿宋_GB2312"/>
                        </a:rPr>
                        <a:t>人</a:t>
                      </a:r>
                      <a:r>
                        <a:rPr lang="en-US" sz="1600" kern="100">
                          <a:effectLst/>
                          <a:latin typeface="Times New Roman" panose="02020603050405020304" pitchFamily="18" charset="0"/>
                          <a:ea typeface="仿宋_GB2312"/>
                        </a:rPr>
                        <a:t>*4</a:t>
                      </a:r>
                      <a:r>
                        <a:rPr lang="zh-CN" sz="1600" kern="100">
                          <a:effectLst/>
                          <a:latin typeface="Times New Roman" panose="02020603050405020304" pitchFamily="18" charset="0"/>
                          <a:ea typeface="仿宋_GB2312"/>
                        </a:rPr>
                        <a:t>月</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tcPr>
                </a:tc>
                <a:tc>
                  <a:txBody>
                    <a:bodyPr/>
                    <a:lstStyle/>
                    <a:p>
                      <a:pPr algn="ctr">
                        <a:spcAft>
                          <a:spcPts val="0"/>
                        </a:spcAft>
                      </a:pPr>
                      <a:r>
                        <a:rPr lang="en-US" sz="1600" kern="100">
                          <a:effectLst/>
                          <a:latin typeface="仿宋_GB2312"/>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p>
                      <a:pPr algn="ctr">
                        <a:spcAft>
                          <a:spcPts val="0"/>
                        </a:spcAft>
                      </a:pPr>
                      <a:r>
                        <a:rPr lang="en-US" sz="1600" kern="100">
                          <a:effectLst/>
                          <a:latin typeface="仿宋_GB2312"/>
                          <a:ea typeface="宋体" panose="02010600030101010101" pitchFamily="2" charset="-122"/>
                        </a:rPr>
                        <a:t>2280</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effectLst/>
                          <a:latin typeface="仿宋_GB2312"/>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18117779"/>
                  </a:ext>
                </a:extLst>
              </a:tr>
            </a:tbl>
          </a:graphicData>
        </a:graphic>
      </p:graphicFrame>
    </p:spTree>
    <p:extLst>
      <p:ext uri="{BB962C8B-B14F-4D97-AF65-F5344CB8AC3E}">
        <p14:creationId xmlns:p14="http://schemas.microsoft.com/office/powerpoint/2010/main" val="19737204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content"/>
          <p:cNvSpPr txBox="1"/>
          <p:nvPr/>
        </p:nvSpPr>
        <p:spPr>
          <a:xfrm>
            <a:off x="856928" y="382543"/>
            <a:ext cx="3172877" cy="830997"/>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en-US" altLang="zh-CN" sz="4800" dirty="0">
                <a:solidFill>
                  <a:schemeClr val="tx1"/>
                </a:solidFill>
              </a:rPr>
              <a:t>content</a:t>
            </a:r>
            <a:endParaRPr lang="zh-CN" altLang="en-US" sz="4800" dirty="0">
              <a:solidFill>
                <a:schemeClr val="tx1"/>
              </a:solidFill>
            </a:endParaRPr>
          </a:p>
        </p:txBody>
      </p:sp>
      <p:grpSp>
        <p:nvGrpSpPr>
          <p:cNvPr id="7" name="组合 6"/>
          <p:cNvGrpSpPr/>
          <p:nvPr/>
        </p:nvGrpSpPr>
        <p:grpSpPr>
          <a:xfrm>
            <a:off x="2108643" y="1353763"/>
            <a:ext cx="486807" cy="646331"/>
            <a:chOff x="3207002" y="2256658"/>
            <a:chExt cx="486807" cy="646331"/>
          </a:xfrm>
        </p:grpSpPr>
        <p:sp>
          <p:nvSpPr>
            <p:cNvPr id="8" name="矩形 7"/>
            <p:cNvSpPr/>
            <p:nvPr/>
          </p:nvSpPr>
          <p:spPr>
            <a:xfrm>
              <a:off x="3225809"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7002" y="2256658"/>
              <a:ext cx="478972"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grpSp>
      <p:sp>
        <p:nvSpPr>
          <p:cNvPr id="10" name="文本框 9"/>
          <p:cNvSpPr txBox="1"/>
          <p:nvPr/>
        </p:nvSpPr>
        <p:spPr>
          <a:xfrm>
            <a:off x="2658715" y="1384542"/>
            <a:ext cx="1173799"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引言</a:t>
            </a:r>
          </a:p>
        </p:txBody>
      </p:sp>
      <p:grpSp>
        <p:nvGrpSpPr>
          <p:cNvPr id="11" name="组合 10"/>
          <p:cNvGrpSpPr/>
          <p:nvPr/>
        </p:nvGrpSpPr>
        <p:grpSpPr>
          <a:xfrm>
            <a:off x="6225500" y="1337692"/>
            <a:ext cx="668791" cy="646331"/>
            <a:chOff x="7312218" y="2256657"/>
            <a:chExt cx="668791" cy="646331"/>
          </a:xfrm>
        </p:grpSpPr>
        <p:sp>
          <p:nvSpPr>
            <p:cNvPr id="12" name="矩形 11"/>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312218" y="2256657"/>
              <a:ext cx="668791"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grpSp>
      <p:sp>
        <p:nvSpPr>
          <p:cNvPr id="14" name="文本框 13"/>
          <p:cNvSpPr txBox="1"/>
          <p:nvPr/>
        </p:nvSpPr>
        <p:spPr>
          <a:xfrm>
            <a:off x="6904235" y="1353763"/>
            <a:ext cx="1153047" cy="1077218"/>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dirty="0">
                <a:solidFill>
                  <a:schemeClr val="tx1"/>
                </a:solidFill>
                <a:latin typeface="黑体" panose="02010609060101010101" pitchFamily="49" charset="-122"/>
                <a:ea typeface="黑体" panose="02010609060101010101" pitchFamily="49" charset="-122"/>
              </a:rPr>
              <a:t>项目</a:t>
            </a:r>
            <a:r>
              <a:rPr lang="zh-CN" altLang="en-US" dirty="0">
                <a:latin typeface="黑体" panose="02010609060101010101" pitchFamily="49" charset="-122"/>
                <a:ea typeface="黑体" panose="02010609060101010101" pitchFamily="49" charset="-122"/>
              </a:rPr>
              <a:t>概述</a:t>
            </a:r>
          </a:p>
        </p:txBody>
      </p:sp>
      <p:grpSp>
        <p:nvGrpSpPr>
          <p:cNvPr id="15" name="组合 14"/>
          <p:cNvGrpSpPr/>
          <p:nvPr/>
        </p:nvGrpSpPr>
        <p:grpSpPr>
          <a:xfrm>
            <a:off x="2089258" y="3543090"/>
            <a:ext cx="657601" cy="646331"/>
            <a:chOff x="3175991" y="3700229"/>
            <a:chExt cx="657601" cy="646331"/>
          </a:xfrm>
        </p:grpSpPr>
        <p:sp>
          <p:nvSpPr>
            <p:cNvPr id="16" name="矩形 15"/>
            <p:cNvSpPr/>
            <p:nvPr/>
          </p:nvSpPr>
          <p:spPr>
            <a:xfrm>
              <a:off x="3225809" y="3782229"/>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175991" y="3700229"/>
              <a:ext cx="657601"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grpSp>
      <p:sp>
        <p:nvSpPr>
          <p:cNvPr id="18" name="文本框 17"/>
          <p:cNvSpPr txBox="1"/>
          <p:nvPr/>
        </p:nvSpPr>
        <p:spPr>
          <a:xfrm>
            <a:off x="2658715" y="3578631"/>
            <a:ext cx="1914597" cy="584775"/>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dirty="0">
                <a:solidFill>
                  <a:schemeClr val="tx1"/>
                </a:solidFill>
                <a:latin typeface="黑体" panose="02010609060101010101" pitchFamily="49" charset="-122"/>
                <a:ea typeface="黑体" panose="02010609060101010101" pitchFamily="49" charset="-122"/>
              </a:rPr>
              <a:t>实施计划</a:t>
            </a:r>
          </a:p>
        </p:txBody>
      </p:sp>
      <p:grpSp>
        <p:nvGrpSpPr>
          <p:cNvPr id="19" name="组合 18"/>
          <p:cNvGrpSpPr/>
          <p:nvPr/>
        </p:nvGrpSpPr>
        <p:grpSpPr>
          <a:xfrm>
            <a:off x="6272569" y="3602445"/>
            <a:ext cx="668790" cy="646331"/>
            <a:chOff x="7312219" y="3680564"/>
            <a:chExt cx="668790" cy="646331"/>
          </a:xfrm>
        </p:grpSpPr>
        <p:sp>
          <p:nvSpPr>
            <p:cNvPr id="20" name="矩形 19"/>
            <p:cNvSpPr/>
            <p:nvPr/>
          </p:nvSpPr>
          <p:spPr>
            <a:xfrm>
              <a:off x="7359287" y="3782229"/>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312219" y="3680564"/>
              <a:ext cx="668790"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04</a:t>
              </a:r>
              <a:endParaRPr lang="zh-CN" altLang="en-US" sz="3600" dirty="0">
                <a:solidFill>
                  <a:schemeClr val="bg1"/>
                </a:solidFill>
                <a:latin typeface="Agency FB" panose="020B0503020202020204" pitchFamily="34" charset="0"/>
              </a:endParaRPr>
            </a:p>
          </p:txBody>
        </p:sp>
      </p:grpSp>
      <p:sp>
        <p:nvSpPr>
          <p:cNvPr id="22" name="文本框 21"/>
          <p:cNvSpPr txBox="1"/>
          <p:nvPr/>
        </p:nvSpPr>
        <p:spPr>
          <a:xfrm>
            <a:off x="6951303" y="3657652"/>
            <a:ext cx="1473558" cy="1077218"/>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dirty="0">
                <a:solidFill>
                  <a:schemeClr val="tx1"/>
                </a:solidFill>
                <a:latin typeface="黑体" panose="02010609060101010101" pitchFamily="49" charset="-122"/>
                <a:ea typeface="黑体" panose="02010609060101010101" pitchFamily="49" charset="-122"/>
              </a:rPr>
              <a:t>资源</a:t>
            </a:r>
            <a:r>
              <a:rPr lang="zh-CN" altLang="en-US" dirty="0">
                <a:latin typeface="黑体" panose="02010609060101010101" pitchFamily="49" charset="-122"/>
                <a:ea typeface="黑体" panose="02010609060101010101" pitchFamily="49" charset="-122"/>
              </a:rPr>
              <a:t>申请</a:t>
            </a:r>
          </a:p>
        </p:txBody>
      </p:sp>
      <p:sp>
        <p:nvSpPr>
          <p:cNvPr id="23" name="文本框 22">
            <a:extLst>
              <a:ext uri="{FF2B5EF4-FFF2-40B4-BE49-F238E27FC236}">
                <a16:creationId xmlns:a16="http://schemas.microsoft.com/office/drawing/2014/main" id="{06E29AD3-5F1D-4ECD-9E75-BF9C36EC98AD}"/>
              </a:ext>
            </a:extLst>
          </p:cNvPr>
          <p:cNvSpPr txBox="1"/>
          <p:nvPr/>
        </p:nvSpPr>
        <p:spPr>
          <a:xfrm>
            <a:off x="2348129" y="1996950"/>
            <a:ext cx="1914597" cy="1485350"/>
          </a:xfrm>
          <a:prstGeom prst="rect">
            <a:avLst/>
          </a:prstGeom>
          <a:noFill/>
        </p:spPr>
        <p:txBody>
          <a:bodyPr/>
          <a:lstStyle/>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1.1</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编写目的</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1.2</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项目背景</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1.3</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定义</a:t>
            </a:r>
          </a:p>
          <a:p>
            <a:pPr algn="ctr">
              <a:lnSpc>
                <a:spcPct val="150000"/>
              </a:lnSpc>
              <a:defRPr/>
            </a:pP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6" name="文本框 25">
            <a:extLst>
              <a:ext uri="{FF2B5EF4-FFF2-40B4-BE49-F238E27FC236}">
                <a16:creationId xmlns:a16="http://schemas.microsoft.com/office/drawing/2014/main" id="{06C77B2E-9828-4301-84C4-DBE77422D053}"/>
              </a:ext>
            </a:extLst>
          </p:cNvPr>
          <p:cNvSpPr txBox="1"/>
          <p:nvPr/>
        </p:nvSpPr>
        <p:spPr>
          <a:xfrm>
            <a:off x="2348129" y="4271421"/>
            <a:ext cx="3877371" cy="1540202"/>
          </a:xfrm>
          <a:prstGeom prst="rect">
            <a:avLst/>
          </a:prstGeom>
          <a:noFill/>
        </p:spPr>
        <p:txBody>
          <a:bodyPr/>
          <a:lstStyle/>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3.1</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工作任务的分解</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3.2</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人员分工</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3.3</a:t>
            </a:r>
            <a:r>
              <a:rPr lang="zh-CN" altLang="zh-CN" sz="2000" dirty="0">
                <a:solidFill>
                  <a:schemeClr val="tx1">
                    <a:lumMod val="75000"/>
                    <a:lumOff val="25000"/>
                  </a:schemeClr>
                </a:solidFill>
                <a:latin typeface="黑体" panose="02010609060101010101" pitchFamily="49" charset="-122"/>
                <a:ea typeface="黑体" panose="02010609060101010101" pitchFamily="49" charset="-122"/>
              </a:rPr>
              <a:t>里程碑</a:t>
            </a:r>
            <a:endParaRPr lang="zh-CN" altLang="en-US"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7" name="文本框 26">
            <a:extLst>
              <a:ext uri="{FF2B5EF4-FFF2-40B4-BE49-F238E27FC236}">
                <a16:creationId xmlns:a16="http://schemas.microsoft.com/office/drawing/2014/main" id="{1F0C5141-55C5-4EA8-A69E-A116DC3460BF}"/>
              </a:ext>
            </a:extLst>
          </p:cNvPr>
          <p:cNvSpPr txBox="1"/>
          <p:nvPr/>
        </p:nvSpPr>
        <p:spPr>
          <a:xfrm>
            <a:off x="6606964" y="4306762"/>
            <a:ext cx="3877371" cy="1726394"/>
          </a:xfrm>
          <a:prstGeom prst="rect">
            <a:avLst/>
          </a:prstGeom>
          <a:noFill/>
        </p:spPr>
        <p:txBody>
          <a:bodyPr/>
          <a:lstStyle/>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4.1</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开发环境及需求</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4.2</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资源及预算</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4.3</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参考资料及附录</a:t>
            </a:r>
          </a:p>
          <a:p>
            <a:pPr algn="ctr">
              <a:lnSpc>
                <a:spcPct val="150000"/>
              </a:lnSpc>
              <a:defRPr/>
            </a:pP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4" name="文本框 23">
            <a:extLst>
              <a:ext uri="{FF2B5EF4-FFF2-40B4-BE49-F238E27FC236}">
                <a16:creationId xmlns:a16="http://schemas.microsoft.com/office/drawing/2014/main" id="{D11831BE-21A9-429C-9368-844A31EC2B35}"/>
              </a:ext>
            </a:extLst>
          </p:cNvPr>
          <p:cNvSpPr txBox="1"/>
          <p:nvPr/>
        </p:nvSpPr>
        <p:spPr>
          <a:xfrm>
            <a:off x="6606964" y="2007839"/>
            <a:ext cx="3877371" cy="1594606"/>
          </a:xfrm>
          <a:prstGeom prst="rect">
            <a:avLst/>
          </a:prstGeom>
          <a:noFill/>
        </p:spPr>
        <p:txBody>
          <a:bodyPr/>
          <a:lstStyle/>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2.1WBS</a:t>
            </a: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2.2</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程序文件及服务</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2.3</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服务</a:t>
            </a:r>
          </a:p>
        </p:txBody>
      </p:sp>
      <p:sp>
        <p:nvSpPr>
          <p:cNvPr id="2" name="文本框 1">
            <a:extLst>
              <a:ext uri="{FF2B5EF4-FFF2-40B4-BE49-F238E27FC236}">
                <a16:creationId xmlns:a16="http://schemas.microsoft.com/office/drawing/2014/main" id="{96772C34-18A8-4CB5-B689-AB2FFB1567EC}"/>
              </a:ext>
            </a:extLst>
          </p:cNvPr>
          <p:cNvSpPr txBox="1"/>
          <p:nvPr/>
        </p:nvSpPr>
        <p:spPr>
          <a:xfrm>
            <a:off x="9021452" y="6033156"/>
            <a:ext cx="1677971" cy="369332"/>
          </a:xfrm>
          <a:prstGeom prst="rect">
            <a:avLst/>
          </a:prstGeom>
          <a:noFill/>
        </p:spPr>
        <p:txBody>
          <a:bodyPr wrap="square" rtlCol="0">
            <a:spAutoFit/>
          </a:bodyPr>
          <a:lstStyle/>
          <a:p>
            <a:r>
              <a:rPr lang="zh-CN" altLang="en-US" dirty="0"/>
              <a:t>注：</a:t>
            </a:r>
            <a:r>
              <a:rPr lang="en-US" altLang="zh-CN" dirty="0"/>
              <a:t>1</a:t>
            </a:r>
            <a:endParaRPr lang="zh-CN" altLang="en-US" dirty="0"/>
          </a:p>
        </p:txBody>
      </p:sp>
    </p:spTree>
    <p:extLst>
      <p:ext uri="{BB962C8B-B14F-4D97-AF65-F5344CB8AC3E}">
        <p14:creationId xmlns:p14="http://schemas.microsoft.com/office/powerpoint/2010/main" val="23209771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17" presetClass="entr" presetSubtype="1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strVal val="#ppt_h"/>
                                          </p:val>
                                        </p:tav>
                                        <p:tav tm="100000">
                                          <p:val>
                                            <p:strVal val="#ppt_h"/>
                                          </p:val>
                                        </p:tav>
                                      </p:tavLst>
                                    </p:anim>
                                  </p:childTnLst>
                                </p:cTn>
                              </p:par>
                            </p:childTnLst>
                          </p:cTn>
                        </p:par>
                        <p:par>
                          <p:cTn id="25" fill="hold">
                            <p:stCondLst>
                              <p:cond delay="2250"/>
                            </p:stCondLst>
                            <p:childTnLst>
                              <p:par>
                                <p:cTn id="26" presetID="42"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750"/>
                                        <p:tgtEl>
                                          <p:spTgt spid="14"/>
                                        </p:tgtEl>
                                      </p:cBhvr>
                                    </p:animEffect>
                                    <p:anim calcmode="lin" valueType="num">
                                      <p:cBhvr>
                                        <p:cTn id="29" dur="750" fill="hold"/>
                                        <p:tgtEl>
                                          <p:spTgt spid="14"/>
                                        </p:tgtEl>
                                        <p:attrNameLst>
                                          <p:attrName>ppt_x</p:attrName>
                                        </p:attrNameLst>
                                      </p:cBhvr>
                                      <p:tavLst>
                                        <p:tav tm="0">
                                          <p:val>
                                            <p:strVal val="#ppt_x"/>
                                          </p:val>
                                        </p:tav>
                                        <p:tav tm="100000">
                                          <p:val>
                                            <p:strVal val="#ppt_x"/>
                                          </p:val>
                                        </p:tav>
                                      </p:tavLst>
                                    </p:anim>
                                    <p:anim calcmode="lin" valueType="num">
                                      <p:cBhvr>
                                        <p:cTn id="30" dur="750" fill="hold"/>
                                        <p:tgtEl>
                                          <p:spTgt spid="14"/>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17" presetClass="entr" presetSubtype="1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strVal val="#ppt_h"/>
                                          </p:val>
                                        </p:tav>
                                        <p:tav tm="100000">
                                          <p:val>
                                            <p:strVal val="#ppt_h"/>
                                          </p:val>
                                        </p:tav>
                                      </p:tavLst>
                                    </p:anim>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750"/>
                                        <p:tgtEl>
                                          <p:spTgt spid="18"/>
                                        </p:tgtEl>
                                      </p:cBhvr>
                                    </p:animEffect>
                                    <p:anim calcmode="lin" valueType="num">
                                      <p:cBhvr>
                                        <p:cTn id="40" dur="750" fill="hold"/>
                                        <p:tgtEl>
                                          <p:spTgt spid="18"/>
                                        </p:tgtEl>
                                        <p:attrNameLst>
                                          <p:attrName>ppt_x</p:attrName>
                                        </p:attrNameLst>
                                      </p:cBhvr>
                                      <p:tavLst>
                                        <p:tav tm="0">
                                          <p:val>
                                            <p:strVal val="#ppt_x"/>
                                          </p:val>
                                        </p:tav>
                                        <p:tav tm="100000">
                                          <p:val>
                                            <p:strVal val="#ppt_x"/>
                                          </p:val>
                                        </p:tav>
                                      </p:tavLst>
                                    </p:anim>
                                    <p:anim calcmode="lin" valueType="num">
                                      <p:cBhvr>
                                        <p:cTn id="41" dur="750" fill="hold"/>
                                        <p:tgtEl>
                                          <p:spTgt spid="18"/>
                                        </p:tgtEl>
                                        <p:attrNameLst>
                                          <p:attrName>ppt_y</p:attrName>
                                        </p:attrNameLst>
                                      </p:cBhvr>
                                      <p:tavLst>
                                        <p:tav tm="0">
                                          <p:val>
                                            <p:strVal val="#ppt_y+.1"/>
                                          </p:val>
                                        </p:tav>
                                        <p:tav tm="100000">
                                          <p:val>
                                            <p:strVal val="#ppt_y"/>
                                          </p:val>
                                        </p:tav>
                                      </p:tavLst>
                                    </p:anim>
                                  </p:childTnLst>
                                </p:cTn>
                              </p:par>
                            </p:childTnLst>
                          </p:cTn>
                        </p:par>
                        <p:par>
                          <p:cTn id="42" fill="hold">
                            <p:stCondLst>
                              <p:cond delay="4250"/>
                            </p:stCondLst>
                            <p:childTnLst>
                              <p:par>
                                <p:cTn id="43" presetID="17" presetClass="entr" presetSubtype="10"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strVal val="#ppt_h"/>
                                          </p:val>
                                        </p:tav>
                                        <p:tav tm="100000">
                                          <p:val>
                                            <p:strVal val="#ppt_h"/>
                                          </p:val>
                                        </p:tav>
                                      </p:tavLst>
                                    </p:anim>
                                  </p:childTnLst>
                                </p:cTn>
                              </p:par>
                            </p:childTnLst>
                          </p:cTn>
                        </p:par>
                        <p:par>
                          <p:cTn id="47" fill="hold">
                            <p:stCondLst>
                              <p:cond delay="4750"/>
                            </p:stCondLst>
                            <p:childTnLst>
                              <p:par>
                                <p:cTn id="48" presetID="42" presetClass="entr" presetSubtype="0"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750"/>
                                        <p:tgtEl>
                                          <p:spTgt spid="22"/>
                                        </p:tgtEl>
                                      </p:cBhvr>
                                    </p:animEffect>
                                    <p:anim calcmode="lin" valueType="num">
                                      <p:cBhvr>
                                        <p:cTn id="51" dur="750" fill="hold"/>
                                        <p:tgtEl>
                                          <p:spTgt spid="22"/>
                                        </p:tgtEl>
                                        <p:attrNameLst>
                                          <p:attrName>ppt_x</p:attrName>
                                        </p:attrNameLst>
                                      </p:cBhvr>
                                      <p:tavLst>
                                        <p:tav tm="0">
                                          <p:val>
                                            <p:strVal val="#ppt_x"/>
                                          </p:val>
                                        </p:tav>
                                        <p:tav tm="100000">
                                          <p:val>
                                            <p:strVal val="#ppt_x"/>
                                          </p:val>
                                        </p:tav>
                                      </p:tavLst>
                                    </p:anim>
                                    <p:anim calcmode="lin" valueType="num">
                                      <p:cBhvr>
                                        <p:cTn id="52" dur="7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4" grpId="0"/>
      <p:bldP spid="18"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0785DC9-D217-452B-A7D6-C1E780D0A7F3}"/>
              </a:ext>
            </a:extLst>
          </p:cNvPr>
          <p:cNvGrpSpPr/>
          <p:nvPr/>
        </p:nvGrpSpPr>
        <p:grpSpPr>
          <a:xfrm rot="17100000">
            <a:off x="308076" y="280241"/>
            <a:ext cx="481872" cy="469661"/>
            <a:chOff x="1032060" y="5022216"/>
            <a:chExt cx="753746" cy="734645"/>
          </a:xfrm>
        </p:grpSpPr>
        <p:sp>
          <p:nvSpPr>
            <p:cNvPr id="5" name="等腰三角形 4">
              <a:extLst>
                <a:ext uri="{FF2B5EF4-FFF2-40B4-BE49-F238E27FC236}">
                  <a16:creationId xmlns:a16="http://schemas.microsoft.com/office/drawing/2014/main" id="{B6D8DEB1-413C-4D20-877D-1B23C3E733A1}"/>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87270836-3B23-4D47-8773-7DFE58EB8F0A}"/>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3F8987B1-60B7-4EC2-AB24-04DBC6AA5D38}"/>
              </a:ext>
            </a:extLst>
          </p:cNvPr>
          <p:cNvSpPr txBox="1"/>
          <p:nvPr/>
        </p:nvSpPr>
        <p:spPr>
          <a:xfrm>
            <a:off x="787973" y="266441"/>
            <a:ext cx="681725" cy="523220"/>
          </a:xfrm>
          <a:prstGeom prst="rect">
            <a:avLst/>
          </a:prstGeom>
          <a:noFill/>
        </p:spPr>
        <p:txBody>
          <a:bodyPr wrap="square" rtlCol="0">
            <a:spAutoFit/>
          </a:bodyPr>
          <a:lstStyle/>
          <a:p>
            <a:r>
              <a:rPr lang="en-US" altLang="zh-CN" sz="2800" dirty="0">
                <a:latin typeface="+mj-lt"/>
                <a:ea typeface="+mj-ea"/>
              </a:rPr>
              <a:t>04</a:t>
            </a:r>
          </a:p>
        </p:txBody>
      </p:sp>
      <p:sp>
        <p:nvSpPr>
          <p:cNvPr id="12" name="文本框 11">
            <a:extLst>
              <a:ext uri="{FF2B5EF4-FFF2-40B4-BE49-F238E27FC236}">
                <a16:creationId xmlns:a16="http://schemas.microsoft.com/office/drawing/2014/main" id="{FE72A060-26BE-4F30-8804-F47610BDC259}"/>
              </a:ext>
            </a:extLst>
          </p:cNvPr>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开发环境及需求</a:t>
            </a:r>
          </a:p>
        </p:txBody>
      </p:sp>
      <p:sp>
        <p:nvSpPr>
          <p:cNvPr id="13" name="矩形 12">
            <a:extLst>
              <a:ext uri="{FF2B5EF4-FFF2-40B4-BE49-F238E27FC236}">
                <a16:creationId xmlns:a16="http://schemas.microsoft.com/office/drawing/2014/main" id="{8B874C5C-30C7-46BB-A6F1-F2E4E66525B8}"/>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13">
            <a:extLst>
              <a:ext uri="{FF2B5EF4-FFF2-40B4-BE49-F238E27FC236}">
                <a16:creationId xmlns:a16="http://schemas.microsoft.com/office/drawing/2014/main" id="{4D91EE7C-F8B2-40AE-BE56-2CE5D2C4666F}"/>
              </a:ext>
            </a:extLst>
          </p:cNvPr>
          <p:cNvGraphicFramePr>
            <a:graphicFrameLocks noGrp="1"/>
          </p:cNvGraphicFramePr>
          <p:nvPr>
            <p:extLst>
              <p:ext uri="{D42A27DB-BD31-4B8C-83A1-F6EECF244321}">
                <p14:modId xmlns:p14="http://schemas.microsoft.com/office/powerpoint/2010/main" val="260467370"/>
              </p:ext>
            </p:extLst>
          </p:nvPr>
        </p:nvGraphicFramePr>
        <p:xfrm>
          <a:off x="1719982" y="1278870"/>
          <a:ext cx="8752035" cy="4432977"/>
        </p:xfrm>
        <a:graphic>
          <a:graphicData uri="http://schemas.openxmlformats.org/drawingml/2006/table">
            <a:tbl>
              <a:tblPr firstRow="1" firstCol="1" bandRow="1">
                <a:tableStyleId>{5C22544A-7EE6-4342-B048-85BDC9FD1C3A}</a:tableStyleId>
              </a:tblPr>
              <a:tblGrid>
                <a:gridCol w="2097008">
                  <a:extLst>
                    <a:ext uri="{9D8B030D-6E8A-4147-A177-3AD203B41FA5}">
                      <a16:colId xmlns:a16="http://schemas.microsoft.com/office/drawing/2014/main" val="2188805353"/>
                    </a:ext>
                  </a:extLst>
                </a:gridCol>
                <a:gridCol w="1449019">
                  <a:extLst>
                    <a:ext uri="{9D8B030D-6E8A-4147-A177-3AD203B41FA5}">
                      <a16:colId xmlns:a16="http://schemas.microsoft.com/office/drawing/2014/main" val="4092871292"/>
                    </a:ext>
                  </a:extLst>
                </a:gridCol>
                <a:gridCol w="871305">
                  <a:extLst>
                    <a:ext uri="{9D8B030D-6E8A-4147-A177-3AD203B41FA5}">
                      <a16:colId xmlns:a16="http://schemas.microsoft.com/office/drawing/2014/main" val="1922863496"/>
                    </a:ext>
                  </a:extLst>
                </a:gridCol>
                <a:gridCol w="1479001">
                  <a:extLst>
                    <a:ext uri="{9D8B030D-6E8A-4147-A177-3AD203B41FA5}">
                      <a16:colId xmlns:a16="http://schemas.microsoft.com/office/drawing/2014/main" val="3559010839"/>
                    </a:ext>
                  </a:extLst>
                </a:gridCol>
                <a:gridCol w="2855702">
                  <a:extLst>
                    <a:ext uri="{9D8B030D-6E8A-4147-A177-3AD203B41FA5}">
                      <a16:colId xmlns:a16="http://schemas.microsoft.com/office/drawing/2014/main" val="4200126381"/>
                    </a:ext>
                  </a:extLst>
                </a:gridCol>
              </a:tblGrid>
              <a:tr h="851737">
                <a:tc>
                  <a:txBody>
                    <a:bodyPr/>
                    <a:lstStyle/>
                    <a:p>
                      <a:pPr algn="ctr">
                        <a:lnSpc>
                          <a:spcPts val="1200"/>
                        </a:lnSpc>
                        <a:spcBef>
                          <a:spcPts val="600"/>
                        </a:spcBef>
                        <a:spcAft>
                          <a:spcPts val="0"/>
                        </a:spcAft>
                      </a:pPr>
                      <a:endParaRPr lang="en-US" altLang="zh-CN" sz="1600" kern="100" dirty="0">
                        <a:effectLst/>
                        <a:latin typeface="Times New Roman" panose="02020603050405020304" pitchFamily="18" charset="0"/>
                        <a:ea typeface="仿宋_GB2312"/>
                      </a:endParaRPr>
                    </a:p>
                    <a:p>
                      <a:pPr algn="ctr">
                        <a:lnSpc>
                          <a:spcPts val="1200"/>
                        </a:lnSpc>
                        <a:spcBef>
                          <a:spcPts val="600"/>
                        </a:spcBef>
                        <a:spcAft>
                          <a:spcPts val="0"/>
                        </a:spcAft>
                      </a:pPr>
                      <a:endParaRPr lang="en-US" altLang="zh-CN" sz="1600" kern="100" dirty="0">
                        <a:effectLst/>
                        <a:latin typeface="Times New Roman" panose="02020603050405020304" pitchFamily="18" charset="0"/>
                        <a:ea typeface="仿宋_GB2312"/>
                      </a:endParaRPr>
                    </a:p>
                    <a:p>
                      <a:pPr algn="ctr">
                        <a:lnSpc>
                          <a:spcPts val="1200"/>
                        </a:lnSpc>
                        <a:spcBef>
                          <a:spcPts val="600"/>
                        </a:spcBef>
                        <a:spcAft>
                          <a:spcPts val="0"/>
                        </a:spcAft>
                      </a:pPr>
                      <a:r>
                        <a:rPr lang="zh-CN" sz="1600" kern="100" dirty="0">
                          <a:effectLst/>
                          <a:latin typeface="Times New Roman" panose="02020603050405020304" pitchFamily="18" charset="0"/>
                          <a:ea typeface="仿宋_GB2312"/>
                        </a:rPr>
                        <a:t>项目名称</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单价（元）</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数量</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小计（元）</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备注</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9125829"/>
                  </a:ext>
                </a:extLst>
              </a:tr>
              <a:tr h="1044701">
                <a:tc>
                  <a:txBody>
                    <a:bodyPr/>
                    <a:lstStyle/>
                    <a:p>
                      <a:pPr algn="ctr">
                        <a:lnSpc>
                          <a:spcPts val="1200"/>
                        </a:lnSpc>
                        <a:spcBef>
                          <a:spcPts val="600"/>
                        </a:spcBef>
                        <a:spcAft>
                          <a:spcPts val="0"/>
                        </a:spcAft>
                      </a:pPr>
                      <a:endParaRPr lang="en-US" sz="1600" kern="100" dirty="0">
                        <a:effectLst/>
                        <a:latin typeface="仿宋_GB2312"/>
                        <a:ea typeface="宋体" panose="02010600030101010101" pitchFamily="2" charset="-122"/>
                      </a:endParaRPr>
                    </a:p>
                    <a:p>
                      <a:pPr algn="ctr">
                        <a:lnSpc>
                          <a:spcPts val="1200"/>
                        </a:lnSpc>
                        <a:spcBef>
                          <a:spcPts val="600"/>
                        </a:spcBef>
                        <a:spcAft>
                          <a:spcPts val="0"/>
                        </a:spcAft>
                      </a:pPr>
                      <a:endParaRPr lang="en-US" sz="1600" kern="100" dirty="0">
                        <a:effectLst/>
                        <a:latin typeface="仿宋_GB2312"/>
                        <a:ea typeface="宋体" panose="02010600030101010101" pitchFamily="2" charset="-122"/>
                      </a:endParaRPr>
                    </a:p>
                    <a:p>
                      <a:pPr algn="ctr">
                        <a:lnSpc>
                          <a:spcPts val="1200"/>
                        </a:lnSpc>
                        <a:spcBef>
                          <a:spcPts val="600"/>
                        </a:spcBef>
                        <a:spcAft>
                          <a:spcPts val="0"/>
                        </a:spcAft>
                      </a:pPr>
                      <a:r>
                        <a:rPr lang="en-US" sz="1600" kern="100" dirty="0">
                          <a:effectLst/>
                          <a:latin typeface="仿宋_GB2312"/>
                          <a:ea typeface="宋体" panose="02010600030101010101" pitchFamily="2" charset="-122"/>
                        </a:rPr>
                        <a:t>Axure </a:t>
                      </a:r>
                      <a:r>
                        <a:rPr lang="en-US" sz="1600" kern="100" dirty="0" err="1">
                          <a:effectLst/>
                          <a:latin typeface="仿宋_GB2312"/>
                          <a:ea typeface="宋体" panose="02010600030101010101" pitchFamily="2" charset="-122"/>
                        </a:rPr>
                        <a:t>rp</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4000/</a:t>
                      </a:r>
                      <a:r>
                        <a:rPr lang="zh-CN" sz="1600" kern="100" dirty="0">
                          <a:effectLst/>
                          <a:latin typeface="Times New Roman" panose="02020603050405020304" pitchFamily="18" charset="0"/>
                          <a:ea typeface="仿宋_GB2312"/>
                        </a:rPr>
                        <a:t>人</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1</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4000</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100" dirty="0">
                          <a:effectLst/>
                          <a:latin typeface="仿宋_GB2312"/>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6074232"/>
                  </a:ext>
                </a:extLst>
              </a:tr>
              <a:tr h="829227">
                <a:tc>
                  <a:txBody>
                    <a:bodyPr/>
                    <a:lstStyle/>
                    <a:p>
                      <a:pPr algn="ctr">
                        <a:lnSpc>
                          <a:spcPts val="1200"/>
                        </a:lnSpc>
                        <a:spcBef>
                          <a:spcPts val="600"/>
                        </a:spcBef>
                        <a:spcAft>
                          <a:spcPts val="0"/>
                        </a:spcAft>
                      </a:pPr>
                      <a:endParaRPr lang="en-US" altLang="zh-CN" sz="1600" kern="100" dirty="0">
                        <a:effectLst/>
                        <a:latin typeface="Times New Roman" panose="02020603050405020304" pitchFamily="18" charset="0"/>
                        <a:ea typeface="仿宋_GB2312"/>
                      </a:endParaRPr>
                    </a:p>
                    <a:p>
                      <a:pPr algn="ctr">
                        <a:lnSpc>
                          <a:spcPts val="1200"/>
                        </a:lnSpc>
                        <a:spcBef>
                          <a:spcPts val="600"/>
                        </a:spcBef>
                        <a:spcAft>
                          <a:spcPts val="0"/>
                        </a:spcAft>
                      </a:pPr>
                      <a:r>
                        <a:rPr lang="zh-CN" sz="1600" kern="100" dirty="0">
                          <a:effectLst/>
                          <a:latin typeface="Times New Roman" panose="02020603050405020304" pitchFamily="18" charset="0"/>
                          <a:ea typeface="仿宋_GB2312"/>
                        </a:rPr>
                        <a:t>团建费用</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100" dirty="0">
                          <a:effectLst/>
                          <a:latin typeface="仿宋_GB2312"/>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300/</a:t>
                      </a:r>
                      <a:r>
                        <a:rPr lang="zh-CN" sz="1600" kern="100" dirty="0">
                          <a:effectLst/>
                          <a:latin typeface="Times New Roman" panose="02020603050405020304" pitchFamily="18" charset="0"/>
                          <a:ea typeface="仿宋_GB2312"/>
                        </a:rPr>
                        <a:t>人</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100" dirty="0">
                          <a:effectLst/>
                          <a:latin typeface="仿宋_GB2312"/>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3</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600" kern="100" dirty="0">
                          <a:effectLst/>
                          <a:latin typeface="仿宋_GB2312"/>
                          <a:ea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900</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用于团队建设的物资购买</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3098436"/>
                  </a:ext>
                </a:extLst>
              </a:tr>
              <a:tr h="825912">
                <a:tc>
                  <a:txBody>
                    <a:bodyPr/>
                    <a:lstStyle/>
                    <a:p>
                      <a:pPr algn="ctr">
                        <a:lnSpc>
                          <a:spcPts val="1200"/>
                        </a:lnSpc>
                        <a:spcBef>
                          <a:spcPts val="600"/>
                        </a:spcBef>
                        <a:spcAft>
                          <a:spcPts val="0"/>
                        </a:spcAft>
                      </a:pPr>
                      <a:endParaRPr lang="en-US" altLang="zh-CN" sz="1600" kern="100" dirty="0">
                        <a:effectLst/>
                        <a:latin typeface="Times New Roman" panose="02020603050405020304" pitchFamily="18" charset="0"/>
                        <a:ea typeface="仿宋_GB2312"/>
                      </a:endParaRPr>
                    </a:p>
                    <a:p>
                      <a:pPr algn="ctr">
                        <a:lnSpc>
                          <a:spcPts val="1200"/>
                        </a:lnSpc>
                        <a:spcBef>
                          <a:spcPts val="600"/>
                        </a:spcBef>
                        <a:spcAft>
                          <a:spcPts val="0"/>
                        </a:spcAft>
                      </a:pPr>
                      <a:r>
                        <a:rPr lang="zh-CN" sz="1600" kern="100" dirty="0">
                          <a:effectLst/>
                          <a:latin typeface="Times New Roman" panose="02020603050405020304" pitchFamily="18" charset="0"/>
                          <a:ea typeface="仿宋_GB2312"/>
                        </a:rPr>
                        <a:t>应急费用</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500</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endParaRPr lang="en-US" altLang="zh-CN" sz="1600" kern="100" dirty="0">
                        <a:effectLst/>
                        <a:latin typeface="Times New Roman" panose="02020603050405020304" pitchFamily="18" charset="0"/>
                        <a:ea typeface="仿宋_GB2312"/>
                      </a:endParaRPr>
                    </a:p>
                    <a:p>
                      <a:pPr algn="ctr">
                        <a:spcAft>
                          <a:spcPts val="0"/>
                        </a:spcAft>
                      </a:pPr>
                      <a:r>
                        <a:rPr lang="zh-CN" sz="1600" kern="100" dirty="0">
                          <a:effectLst/>
                          <a:latin typeface="Times New Roman" panose="02020603050405020304" pitchFamily="18" charset="0"/>
                          <a:ea typeface="仿宋_GB2312"/>
                        </a:rPr>
                        <a:t>用于突发情况的应急费用</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0451564"/>
                  </a:ext>
                </a:extLst>
              </a:tr>
              <a:tr h="881400">
                <a:tc>
                  <a:txBody>
                    <a:bodyPr/>
                    <a:lstStyle/>
                    <a:p>
                      <a:pPr algn="ctr">
                        <a:lnSpc>
                          <a:spcPts val="1200"/>
                        </a:lnSpc>
                        <a:spcBef>
                          <a:spcPts val="600"/>
                        </a:spcBef>
                        <a:spcAft>
                          <a:spcPts val="0"/>
                        </a:spcAft>
                      </a:pPr>
                      <a:endParaRPr lang="en-US" altLang="zh-CN" sz="1600" kern="100" dirty="0">
                        <a:effectLst/>
                        <a:latin typeface="Times New Roman" panose="02020603050405020304" pitchFamily="18" charset="0"/>
                        <a:ea typeface="仿宋_GB2312"/>
                      </a:endParaRPr>
                    </a:p>
                    <a:p>
                      <a:pPr algn="ctr">
                        <a:lnSpc>
                          <a:spcPts val="1200"/>
                        </a:lnSpc>
                        <a:spcBef>
                          <a:spcPts val="600"/>
                        </a:spcBef>
                        <a:spcAft>
                          <a:spcPts val="0"/>
                        </a:spcAft>
                      </a:pPr>
                      <a:r>
                        <a:rPr lang="zh-CN" sz="1600" kern="100" dirty="0">
                          <a:effectLst/>
                          <a:latin typeface="Times New Roman" panose="02020603050405020304" pitchFamily="18" charset="0"/>
                          <a:ea typeface="仿宋_GB2312"/>
                        </a:rPr>
                        <a:t>总计</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spcAft>
                          <a:spcPts val="0"/>
                        </a:spcAft>
                      </a:pPr>
                      <a:endParaRPr lang="en-US" sz="1600" kern="100" dirty="0">
                        <a:effectLst/>
                        <a:latin typeface="仿宋_GB2312"/>
                        <a:ea typeface="宋体" panose="02010600030101010101" pitchFamily="2" charset="-122"/>
                      </a:endParaRPr>
                    </a:p>
                    <a:p>
                      <a:pPr algn="ctr">
                        <a:spcAft>
                          <a:spcPts val="0"/>
                        </a:spcAft>
                      </a:pPr>
                      <a:r>
                        <a:rPr lang="en-US" sz="1600" kern="100" dirty="0">
                          <a:effectLst/>
                          <a:latin typeface="仿宋_GB2312"/>
                          <a:ea typeface="宋体" panose="02010600030101010101" pitchFamily="2" charset="-122"/>
                        </a:rPr>
                        <a:t>32688</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endParaRPr lang="zh-CN" altLang="en-US"/>
                    </a:p>
                  </a:txBody>
                  <a:tcPr>
                    <a:lnT w="12700" cap="flat" cmpd="sng" algn="ctr">
                      <a:solidFill>
                        <a:schemeClr val="bg1"/>
                      </a:solidFill>
                      <a:prstDash val="solid"/>
                      <a:round/>
                      <a:headEnd type="none" w="med" len="med"/>
                      <a:tailEnd type="none" w="med" len="med"/>
                    </a:lnT>
                  </a:tcPr>
                </a:tc>
                <a:tc hMerge="1">
                  <a:txBody>
                    <a:bodyPr/>
                    <a:lstStyle/>
                    <a:p>
                      <a:endParaRPr lang="zh-CN" alt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3446856"/>
                  </a:ext>
                </a:extLst>
              </a:tr>
            </a:tbl>
          </a:graphicData>
        </a:graphic>
      </p:graphicFrame>
      <p:sp>
        <p:nvSpPr>
          <p:cNvPr id="16" name="文本框 15">
            <a:extLst>
              <a:ext uri="{FF2B5EF4-FFF2-40B4-BE49-F238E27FC236}">
                <a16:creationId xmlns:a16="http://schemas.microsoft.com/office/drawing/2014/main" id="{AC9AD1FA-6E12-4669-B99A-D0A9C8FD981A}"/>
              </a:ext>
            </a:extLst>
          </p:cNvPr>
          <p:cNvSpPr txBox="1"/>
          <p:nvPr/>
        </p:nvSpPr>
        <p:spPr>
          <a:xfrm>
            <a:off x="9841584" y="6287678"/>
            <a:ext cx="1036948" cy="369332"/>
          </a:xfrm>
          <a:prstGeom prst="rect">
            <a:avLst/>
          </a:prstGeom>
          <a:noFill/>
        </p:spPr>
        <p:txBody>
          <a:bodyPr wrap="square" rtlCol="0">
            <a:spAutoFit/>
          </a:bodyPr>
          <a:lstStyle/>
          <a:p>
            <a:r>
              <a:rPr lang="zh-CN" altLang="en-US" dirty="0"/>
              <a:t>注：</a:t>
            </a:r>
            <a:r>
              <a:rPr lang="en-US" altLang="zh-CN" dirty="0"/>
              <a:t>7</a:t>
            </a:r>
            <a:endParaRPr lang="zh-CN" altLang="en-US" dirty="0"/>
          </a:p>
        </p:txBody>
      </p:sp>
    </p:spTree>
    <p:extLst>
      <p:ext uri="{BB962C8B-B14F-4D97-AF65-F5344CB8AC3E}">
        <p14:creationId xmlns:p14="http://schemas.microsoft.com/office/powerpoint/2010/main" val="215370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 y="0"/>
            <a:ext cx="12197976" cy="6858000"/>
          </a:xfrm>
          <a:prstGeom prst="rect">
            <a:avLst/>
          </a:prstGeom>
        </p:spPr>
      </p:pic>
      <p:sp>
        <p:nvSpPr>
          <p:cNvPr id="3" name="任意多边形 2"/>
          <p:cNvSpPr/>
          <p:nvPr/>
        </p:nvSpPr>
        <p:spPr>
          <a:xfrm flipH="1">
            <a:off x="2752319" y="-29029"/>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flipH="1">
            <a:off x="10979357"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028576" y="230819"/>
            <a:ext cx="689325" cy="523220"/>
          </a:xfrm>
          <a:prstGeom prst="rect">
            <a:avLst/>
          </a:prstGeom>
          <a:noFill/>
        </p:spPr>
        <p:txBody>
          <a:bodyPr wrap="square" rtlCol="0">
            <a:spAutoFit/>
          </a:bodyPr>
          <a:lstStyle/>
          <a:p>
            <a:r>
              <a:rPr lang="en-US" altLang="zh-CN" sz="2800" dirty="0">
                <a:latin typeface="+mj-lt"/>
                <a:ea typeface="+mj-ea"/>
              </a:rPr>
              <a:t>01</a:t>
            </a:r>
          </a:p>
        </p:txBody>
      </p:sp>
      <p:sp>
        <p:nvSpPr>
          <p:cNvPr id="8" name="文本框 7"/>
          <p:cNvSpPr txBox="1"/>
          <p:nvPr/>
        </p:nvSpPr>
        <p:spPr>
          <a:xfrm>
            <a:off x="8891055" y="197558"/>
            <a:ext cx="2773576"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参考资料</a:t>
            </a:r>
          </a:p>
        </p:txBody>
      </p:sp>
      <p:grpSp>
        <p:nvGrpSpPr>
          <p:cNvPr id="9" name="组合 8"/>
          <p:cNvGrpSpPr/>
          <p:nvPr/>
        </p:nvGrpSpPr>
        <p:grpSpPr>
          <a:xfrm rot="18336603">
            <a:off x="11503732" y="301041"/>
            <a:ext cx="481872" cy="469661"/>
            <a:chOff x="1032060" y="5022216"/>
            <a:chExt cx="753746" cy="734645"/>
          </a:xfrm>
        </p:grpSpPr>
        <p:sp>
          <p:nvSpPr>
            <p:cNvPr id="10" name="等腰三角形 9"/>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6289781" flipH="1" flipV="1">
              <a:off x="1003006" y="5062727"/>
              <a:ext cx="587410" cy="506388"/>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E3F94A76-250E-45B7-8909-09FE6C8A38EF}"/>
              </a:ext>
            </a:extLst>
          </p:cNvPr>
          <p:cNvSpPr txBox="1"/>
          <p:nvPr/>
        </p:nvSpPr>
        <p:spPr>
          <a:xfrm>
            <a:off x="5171809" y="1300834"/>
            <a:ext cx="6318981" cy="5632311"/>
          </a:xfrm>
          <a:prstGeom prst="rect">
            <a:avLst/>
          </a:prstGeom>
          <a:noFill/>
        </p:spPr>
        <p:txBody>
          <a:bodyPr wrap="square" rtlCol="0">
            <a:spAutoFit/>
          </a:bodyPr>
          <a:lstStyle/>
          <a:p>
            <a:r>
              <a:rPr lang="en-US" altLang="zh-CN" dirty="0"/>
              <a:t>1</a:t>
            </a:r>
            <a:r>
              <a:rPr lang="zh-CN" altLang="zh-CN" dirty="0"/>
              <a:t>、</a:t>
            </a:r>
            <a:r>
              <a:rPr lang="en-US" altLang="zh-CN" dirty="0"/>
              <a:t> ISO</a:t>
            </a:r>
            <a:r>
              <a:rPr lang="zh-CN" altLang="en-US" dirty="0"/>
              <a:t>软件项目计划模板</a:t>
            </a:r>
            <a:endParaRPr lang="en-US" altLang="zh-CN" dirty="0"/>
          </a:p>
          <a:p>
            <a:endParaRPr lang="en-US" altLang="zh-CN" dirty="0"/>
          </a:p>
          <a:p>
            <a:r>
              <a:rPr lang="en-US" altLang="zh-CN" dirty="0"/>
              <a:t>2</a:t>
            </a:r>
            <a:r>
              <a:rPr lang="zh-CN" altLang="zh-CN" dirty="0"/>
              <a:t>、</a:t>
            </a:r>
            <a:r>
              <a:rPr lang="zh-CN" altLang="en-US" dirty="0"/>
              <a:t>博客园：一个典型的软件</a:t>
            </a:r>
            <a:r>
              <a:rPr lang="en-US" altLang="zh-CN" dirty="0" err="1"/>
              <a:t>wbs</a:t>
            </a:r>
            <a:r>
              <a:rPr lang="zh-CN" altLang="en-US" dirty="0"/>
              <a:t>评析 </a:t>
            </a:r>
            <a:r>
              <a:rPr lang="en-US" altLang="zh-CN" dirty="0"/>
              <a:t>2019-03-20 http://www.cnblogs.com/caidehui/archive/2010/06/04/1750209.html </a:t>
            </a:r>
          </a:p>
          <a:p>
            <a:endParaRPr lang="en-US" altLang="zh-CN" dirty="0"/>
          </a:p>
          <a:p>
            <a:r>
              <a:rPr lang="en-US" altLang="zh-CN" dirty="0"/>
              <a:t>3</a:t>
            </a:r>
            <a:r>
              <a:rPr lang="zh-CN" altLang="en-US" dirty="0"/>
              <a:t>、</a:t>
            </a:r>
            <a:r>
              <a:rPr lang="zh-CN" altLang="zh-CN" dirty="0"/>
              <a:t>豆瓣读书</a:t>
            </a:r>
            <a:r>
              <a:rPr lang="en-US" altLang="zh-CN" dirty="0">
                <a:hlinkClick r:id="rId5"/>
              </a:rPr>
              <a:t>https://book.douban.com</a:t>
            </a:r>
            <a:r>
              <a:rPr lang="en-US" altLang="zh-CN" dirty="0"/>
              <a:t>  2019-03-16</a:t>
            </a:r>
          </a:p>
          <a:p>
            <a:endParaRPr lang="en-US" altLang="zh-CN" dirty="0"/>
          </a:p>
          <a:p>
            <a:r>
              <a:rPr lang="en-US" altLang="zh-CN" dirty="0"/>
              <a:t>4</a:t>
            </a:r>
            <a:r>
              <a:rPr lang="zh-CN" altLang="zh-CN" dirty="0"/>
              <a:t>、张海藩，牟永敏</a:t>
            </a:r>
            <a:r>
              <a:rPr lang="en-US" altLang="zh-CN" dirty="0"/>
              <a:t>. </a:t>
            </a:r>
            <a:r>
              <a:rPr lang="zh-CN" altLang="zh-CN" dirty="0"/>
              <a:t>软件工程导论（第六版）—北京—清华大学出版社</a:t>
            </a:r>
            <a:r>
              <a:rPr lang="en-US" altLang="zh-CN" dirty="0"/>
              <a:t>.</a:t>
            </a:r>
          </a:p>
          <a:p>
            <a:endParaRPr lang="en-US" altLang="zh-CN" dirty="0"/>
          </a:p>
          <a:p>
            <a:r>
              <a:rPr lang="en-US" altLang="zh-CN" dirty="0"/>
              <a:t>5</a:t>
            </a:r>
            <a:r>
              <a:rPr lang="zh-CN" altLang="en-US" dirty="0"/>
              <a:t>、</a:t>
            </a:r>
            <a:r>
              <a:rPr lang="en-US" altLang="zh-CN" dirty="0"/>
              <a:t> ISO</a:t>
            </a:r>
            <a:r>
              <a:rPr lang="zh-CN" altLang="en-US" dirty="0"/>
              <a:t>软件项目可行性分析模板</a:t>
            </a:r>
            <a:endParaRPr lang="en-US" altLang="zh-CN" dirty="0"/>
          </a:p>
          <a:p>
            <a:endParaRPr lang="en-US" altLang="zh-CN" dirty="0"/>
          </a:p>
          <a:p>
            <a:r>
              <a:rPr lang="en-US" altLang="zh-CN" dirty="0"/>
              <a:t>6</a:t>
            </a:r>
            <a:r>
              <a:rPr lang="zh-CN" altLang="zh-CN" dirty="0"/>
              <a:t>、</a:t>
            </a:r>
            <a:r>
              <a:rPr lang="zh-CN" altLang="en-US" dirty="0"/>
              <a:t>网站开发项目计划</a:t>
            </a:r>
            <a:r>
              <a:rPr lang="en-US" altLang="zh-CN" dirty="0"/>
              <a:t>-</a:t>
            </a:r>
            <a:r>
              <a:rPr lang="zh-CN" altLang="en-US" dirty="0"/>
              <a:t>百度文库 </a:t>
            </a:r>
            <a:r>
              <a:rPr lang="en-US" altLang="zh-CN" dirty="0"/>
              <a:t> 2019-03-20 https://wenku.baidu.com/view/abe933b6c9d376eeaeaad1f34693daef5ff71379.html </a:t>
            </a:r>
          </a:p>
          <a:p>
            <a:endParaRPr lang="en-US" altLang="zh-CN" dirty="0"/>
          </a:p>
          <a:p>
            <a:r>
              <a:rPr lang="en-US" altLang="zh-CN" dirty="0"/>
              <a:t>7</a:t>
            </a:r>
            <a:r>
              <a:rPr lang="zh-CN" altLang="zh-CN" dirty="0"/>
              <a:t>、</a:t>
            </a:r>
            <a:r>
              <a:rPr lang="zh-CN" altLang="en-US" dirty="0"/>
              <a:t>软件工程基础：首页及课程介绍</a:t>
            </a:r>
            <a:r>
              <a:rPr lang="en-US" altLang="zh-CN" dirty="0"/>
              <a:t>PPT  </a:t>
            </a:r>
            <a:r>
              <a:rPr lang="zh-CN" altLang="en-US" dirty="0"/>
              <a:t>（第</a:t>
            </a:r>
            <a:r>
              <a:rPr lang="en-US" altLang="zh-CN" dirty="0"/>
              <a:t>18</a:t>
            </a:r>
            <a:r>
              <a:rPr lang="zh-CN" altLang="en-US" dirty="0"/>
              <a:t>页）</a:t>
            </a:r>
            <a:endParaRPr lang="en-US"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17376408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44D1A6-EE58-4F85-820A-89BFC6772CA0}"/>
              </a:ext>
            </a:extLst>
          </p:cNvPr>
          <p:cNvSpPr>
            <a:spLocks noGrp="1"/>
          </p:cNvSpPr>
          <p:nvPr>
            <p:ph type="title"/>
          </p:nvPr>
        </p:nvSpPr>
        <p:spPr/>
        <p:txBody>
          <a:bodyPr/>
          <a:lstStyle/>
          <a:p>
            <a:r>
              <a:rPr lang="en-US" altLang="zh-CN" dirty="0"/>
              <a:t>GANTT</a:t>
            </a:r>
            <a:r>
              <a:rPr lang="zh-CN" altLang="en-US" dirty="0"/>
              <a:t>图</a:t>
            </a:r>
          </a:p>
        </p:txBody>
      </p:sp>
      <p:pic>
        <p:nvPicPr>
          <p:cNvPr id="4" name="内容占位符 3">
            <a:extLst>
              <a:ext uri="{FF2B5EF4-FFF2-40B4-BE49-F238E27FC236}">
                <a16:creationId xmlns:a16="http://schemas.microsoft.com/office/drawing/2014/main" id="{FC1CCF25-1763-4CD1-AE66-25903D4C6C13}"/>
              </a:ext>
            </a:extLst>
          </p:cNvPr>
          <p:cNvPicPr>
            <a:picLocks noGrp="1" noChangeAspect="1"/>
          </p:cNvPicPr>
          <p:nvPr>
            <p:ph idx="1"/>
          </p:nvPr>
        </p:nvPicPr>
        <p:blipFill>
          <a:blip r:embed="rId2"/>
          <a:stretch>
            <a:fillRect/>
          </a:stretch>
        </p:blipFill>
        <p:spPr>
          <a:xfrm>
            <a:off x="137358" y="1404594"/>
            <a:ext cx="11897416" cy="5184742"/>
          </a:xfrm>
          <a:prstGeom prst="rect">
            <a:avLst/>
          </a:prstGeom>
        </p:spPr>
      </p:pic>
    </p:spTree>
    <p:extLst>
      <p:ext uri="{BB962C8B-B14F-4D97-AF65-F5344CB8AC3E}">
        <p14:creationId xmlns:p14="http://schemas.microsoft.com/office/powerpoint/2010/main" val="3352734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731AEC81-7844-4020-A9E3-814DAA1BFF1E}"/>
              </a:ext>
            </a:extLst>
          </p:cNvPr>
          <p:cNvPicPr>
            <a:picLocks noGrp="1" noChangeAspect="1"/>
          </p:cNvPicPr>
          <p:nvPr>
            <p:ph idx="1"/>
          </p:nvPr>
        </p:nvPicPr>
        <p:blipFill>
          <a:blip r:embed="rId2"/>
          <a:stretch>
            <a:fillRect/>
          </a:stretch>
        </p:blipFill>
        <p:spPr>
          <a:xfrm>
            <a:off x="286596" y="725863"/>
            <a:ext cx="11805932" cy="5165889"/>
          </a:xfrm>
          <a:prstGeom prst="rect">
            <a:avLst/>
          </a:prstGeom>
        </p:spPr>
      </p:pic>
    </p:spTree>
    <p:extLst>
      <p:ext uri="{BB962C8B-B14F-4D97-AF65-F5344CB8AC3E}">
        <p14:creationId xmlns:p14="http://schemas.microsoft.com/office/powerpoint/2010/main" val="1202296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7991D-C257-4C7F-8797-696F43FFED55}"/>
              </a:ext>
            </a:extLst>
          </p:cNvPr>
          <p:cNvSpPr>
            <a:spLocks noGrp="1"/>
          </p:cNvSpPr>
          <p:nvPr>
            <p:ph type="title"/>
          </p:nvPr>
        </p:nvSpPr>
        <p:spPr/>
        <p:txBody>
          <a:bodyPr/>
          <a:lstStyle/>
          <a:p>
            <a:r>
              <a:rPr lang="zh-CN" altLang="zh-CN" dirty="0"/>
              <a:t>配置管理工具</a:t>
            </a:r>
            <a:r>
              <a:rPr lang="zh-CN" altLang="en-US" dirty="0"/>
              <a:t>以及相关文档</a:t>
            </a:r>
          </a:p>
        </p:txBody>
      </p:sp>
      <p:pic>
        <p:nvPicPr>
          <p:cNvPr id="6" name="内容占位符 5">
            <a:extLst>
              <a:ext uri="{FF2B5EF4-FFF2-40B4-BE49-F238E27FC236}">
                <a16:creationId xmlns:a16="http://schemas.microsoft.com/office/drawing/2014/main" id="{E488D743-55BB-42F2-AD7E-5C2F9F3E6D99}"/>
              </a:ext>
            </a:extLst>
          </p:cNvPr>
          <p:cNvPicPr>
            <a:picLocks noGrp="1" noChangeAspect="1"/>
          </p:cNvPicPr>
          <p:nvPr>
            <p:ph idx="1"/>
          </p:nvPr>
        </p:nvPicPr>
        <p:blipFill>
          <a:blip r:embed="rId2"/>
          <a:stretch>
            <a:fillRect/>
          </a:stretch>
        </p:blipFill>
        <p:spPr>
          <a:xfrm>
            <a:off x="456316" y="1494009"/>
            <a:ext cx="6619875" cy="2695575"/>
          </a:xfrm>
          <a:prstGeom prst="rect">
            <a:avLst/>
          </a:prstGeom>
        </p:spPr>
      </p:pic>
      <p:pic>
        <p:nvPicPr>
          <p:cNvPr id="7" name="内容占位符 4">
            <a:extLst>
              <a:ext uri="{FF2B5EF4-FFF2-40B4-BE49-F238E27FC236}">
                <a16:creationId xmlns:a16="http://schemas.microsoft.com/office/drawing/2014/main" id="{5EFBDB55-B932-403C-9DE6-51DEC323FF81}"/>
              </a:ext>
            </a:extLst>
          </p:cNvPr>
          <p:cNvPicPr>
            <a:picLocks noChangeAspect="1"/>
          </p:cNvPicPr>
          <p:nvPr/>
        </p:nvPicPr>
        <p:blipFill>
          <a:blip r:embed="rId3"/>
          <a:stretch>
            <a:fillRect/>
          </a:stretch>
        </p:blipFill>
        <p:spPr>
          <a:xfrm>
            <a:off x="3597896" y="1690688"/>
            <a:ext cx="5353050" cy="3562350"/>
          </a:xfrm>
          <a:prstGeom prst="rect">
            <a:avLst/>
          </a:prstGeom>
        </p:spPr>
      </p:pic>
      <p:pic>
        <p:nvPicPr>
          <p:cNvPr id="8" name="内容占位符 3">
            <a:extLst>
              <a:ext uri="{FF2B5EF4-FFF2-40B4-BE49-F238E27FC236}">
                <a16:creationId xmlns:a16="http://schemas.microsoft.com/office/drawing/2014/main" id="{8966B656-1A16-4963-A134-B483702937D6}"/>
              </a:ext>
            </a:extLst>
          </p:cNvPr>
          <p:cNvPicPr>
            <a:picLocks noChangeAspect="1"/>
          </p:cNvPicPr>
          <p:nvPr/>
        </p:nvPicPr>
        <p:blipFill>
          <a:blip r:embed="rId4"/>
          <a:stretch>
            <a:fillRect/>
          </a:stretch>
        </p:blipFill>
        <p:spPr>
          <a:xfrm>
            <a:off x="6757546" y="2133854"/>
            <a:ext cx="4914900" cy="3790950"/>
          </a:xfrm>
          <a:prstGeom prst="rect">
            <a:avLst/>
          </a:prstGeom>
        </p:spPr>
      </p:pic>
      <p:pic>
        <p:nvPicPr>
          <p:cNvPr id="3" name="图片 2">
            <a:extLst>
              <a:ext uri="{FF2B5EF4-FFF2-40B4-BE49-F238E27FC236}">
                <a16:creationId xmlns:a16="http://schemas.microsoft.com/office/drawing/2014/main" id="{4CF570F8-2014-4230-990B-088C94DEF3A6}"/>
              </a:ext>
            </a:extLst>
          </p:cNvPr>
          <p:cNvPicPr>
            <a:picLocks noChangeAspect="1"/>
          </p:cNvPicPr>
          <p:nvPr/>
        </p:nvPicPr>
        <p:blipFill>
          <a:blip r:embed="rId5"/>
          <a:stretch>
            <a:fillRect/>
          </a:stretch>
        </p:blipFill>
        <p:spPr>
          <a:xfrm>
            <a:off x="456316" y="4595572"/>
            <a:ext cx="4581525" cy="2057400"/>
          </a:xfrm>
          <a:prstGeom prst="rect">
            <a:avLst/>
          </a:prstGeom>
        </p:spPr>
      </p:pic>
    </p:spTree>
    <p:extLst>
      <p:ext uri="{BB962C8B-B14F-4D97-AF65-F5344CB8AC3E}">
        <p14:creationId xmlns:p14="http://schemas.microsoft.com/office/powerpoint/2010/main" val="4161608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1914C-4D93-47D2-B612-C2614E9E577F}"/>
              </a:ext>
            </a:extLst>
          </p:cNvPr>
          <p:cNvSpPr>
            <a:spLocks noGrp="1"/>
          </p:cNvSpPr>
          <p:nvPr>
            <p:ph type="title"/>
          </p:nvPr>
        </p:nvSpPr>
        <p:spPr>
          <a:xfrm>
            <a:off x="838200" y="365126"/>
            <a:ext cx="10515600" cy="907494"/>
          </a:xfrm>
        </p:spPr>
        <p:txBody>
          <a:bodyPr/>
          <a:lstStyle/>
          <a:p>
            <a:r>
              <a:rPr lang="zh-CN" altLang="en-US" dirty="0"/>
              <a:t>会议记录</a:t>
            </a:r>
          </a:p>
        </p:txBody>
      </p:sp>
      <p:sp>
        <p:nvSpPr>
          <p:cNvPr id="3" name="内容占位符 2">
            <a:extLst>
              <a:ext uri="{FF2B5EF4-FFF2-40B4-BE49-F238E27FC236}">
                <a16:creationId xmlns:a16="http://schemas.microsoft.com/office/drawing/2014/main" id="{C350BF9C-54D3-402A-84A6-77D2F8E6C09B}"/>
              </a:ext>
            </a:extLst>
          </p:cNvPr>
          <p:cNvSpPr>
            <a:spLocks noGrp="1"/>
          </p:cNvSpPr>
          <p:nvPr>
            <p:ph idx="1"/>
          </p:nvPr>
        </p:nvSpPr>
        <p:spPr>
          <a:xfrm>
            <a:off x="838200" y="1084082"/>
            <a:ext cx="10515600" cy="5092881"/>
          </a:xfrm>
        </p:spPr>
        <p:txBody>
          <a:bodyPr/>
          <a:lstStyle/>
          <a:p>
            <a:r>
              <a:rPr lang="zh-CN" altLang="zh-CN" b="1" dirty="0"/>
              <a:t>主题：图书评论网站建设会议</a:t>
            </a:r>
            <a:endParaRPr lang="zh-CN" altLang="zh-CN" dirty="0"/>
          </a:p>
          <a:p>
            <a:r>
              <a:rPr lang="zh-CN" altLang="zh-CN" b="1" dirty="0"/>
              <a:t>时间：</a:t>
            </a:r>
            <a:r>
              <a:rPr lang="en-US" altLang="zh-CN" b="1" dirty="0"/>
              <a:t>2019/3/19</a:t>
            </a:r>
            <a:endParaRPr lang="zh-CN" altLang="zh-CN" dirty="0"/>
          </a:p>
          <a:p>
            <a:r>
              <a:rPr lang="zh-CN" altLang="zh-CN" b="1" dirty="0"/>
              <a:t>地点：</a:t>
            </a:r>
            <a:r>
              <a:rPr lang="en-US" altLang="zh-CN" b="1" dirty="0"/>
              <a:t>526</a:t>
            </a:r>
            <a:r>
              <a:rPr lang="zh-CN" altLang="zh-CN" b="1" dirty="0"/>
              <a:t>寝室</a:t>
            </a:r>
            <a:endParaRPr lang="zh-CN" altLang="zh-CN" dirty="0"/>
          </a:p>
          <a:p>
            <a:r>
              <a:rPr lang="zh-CN" altLang="zh-CN" b="1" dirty="0"/>
              <a:t>对象：陈杰 陈传岭 周泽鑫</a:t>
            </a:r>
            <a:endParaRPr lang="zh-CN" altLang="zh-CN" dirty="0"/>
          </a:p>
          <a:p>
            <a:r>
              <a:rPr lang="en-US" altLang="zh-CN" dirty="0"/>
              <a:t>G17</a:t>
            </a:r>
            <a:r>
              <a:rPr lang="zh-CN" altLang="zh-CN" dirty="0"/>
              <a:t>小组在寝室中讨论了关于图书评价网站的规划。首先我们对杨老师早上对我们提的意见总结了一下，我们认识到自己对这个项目之前做的工作并不完整。</a:t>
            </a:r>
          </a:p>
          <a:p>
            <a:r>
              <a:rPr lang="zh-CN" altLang="zh-CN" dirty="0"/>
              <a:t>我们在会议时商量了对云服务的选择进行了一定的讨论也决定了我们小组网站的域名，也针对每个人分配了不同的任务，让每个人都积极的参与进这个项目的活动。</a:t>
            </a:r>
          </a:p>
          <a:p>
            <a:endParaRPr lang="zh-CN" altLang="en-US" dirty="0"/>
          </a:p>
        </p:txBody>
      </p:sp>
    </p:spTree>
    <p:extLst>
      <p:ext uri="{BB962C8B-B14F-4D97-AF65-F5344CB8AC3E}">
        <p14:creationId xmlns:p14="http://schemas.microsoft.com/office/powerpoint/2010/main" val="705923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5ED5C-A49C-476D-9525-5D9D449CA0DC}"/>
              </a:ext>
            </a:extLst>
          </p:cNvPr>
          <p:cNvSpPr>
            <a:spLocks noGrp="1"/>
          </p:cNvSpPr>
          <p:nvPr>
            <p:ph type="title"/>
          </p:nvPr>
        </p:nvSpPr>
        <p:spPr>
          <a:xfrm>
            <a:off x="838200" y="365125"/>
            <a:ext cx="10515600" cy="709531"/>
          </a:xfrm>
        </p:spPr>
        <p:txBody>
          <a:bodyPr/>
          <a:lstStyle/>
          <a:p>
            <a:r>
              <a:rPr lang="zh-CN" altLang="en-US" dirty="0"/>
              <a:t>会议记录</a:t>
            </a:r>
          </a:p>
        </p:txBody>
      </p:sp>
      <p:sp>
        <p:nvSpPr>
          <p:cNvPr id="3" name="内容占位符 2">
            <a:extLst>
              <a:ext uri="{FF2B5EF4-FFF2-40B4-BE49-F238E27FC236}">
                <a16:creationId xmlns:a16="http://schemas.microsoft.com/office/drawing/2014/main" id="{FAF77500-C3C5-4DBA-B679-1576B04250ED}"/>
              </a:ext>
            </a:extLst>
          </p:cNvPr>
          <p:cNvSpPr>
            <a:spLocks noGrp="1"/>
          </p:cNvSpPr>
          <p:nvPr>
            <p:ph idx="1"/>
          </p:nvPr>
        </p:nvSpPr>
        <p:spPr>
          <a:xfrm>
            <a:off x="838200" y="1074656"/>
            <a:ext cx="10515600" cy="5102307"/>
          </a:xfrm>
        </p:spPr>
        <p:txBody>
          <a:bodyPr>
            <a:normAutofit fontScale="70000" lnSpcReduction="20000"/>
          </a:bodyPr>
          <a:lstStyle/>
          <a:p>
            <a:r>
              <a:rPr lang="zh-CN" altLang="zh-CN" b="1" dirty="0"/>
              <a:t>杨老师对我们的意见如下：</a:t>
            </a:r>
            <a:endParaRPr lang="zh-CN" altLang="zh-CN" dirty="0"/>
          </a:p>
          <a:p>
            <a:r>
              <a:rPr lang="zh-CN" altLang="zh-CN" dirty="0"/>
              <a:t>目录需要包括全部标题概括（例如后记包括）</a:t>
            </a:r>
          </a:p>
          <a:p>
            <a:r>
              <a:rPr lang="en-US" altLang="zh-CN" dirty="0"/>
              <a:t>PPT </a:t>
            </a:r>
            <a:r>
              <a:rPr lang="zh-CN" altLang="zh-CN" dirty="0"/>
              <a:t>编写目的和项目背景需要简化和明确，少一些杂话</a:t>
            </a:r>
          </a:p>
          <a:p>
            <a:r>
              <a:rPr lang="zh-CN" altLang="zh-CN" dirty="0"/>
              <a:t>期待的用户是谁，准备给谁看</a:t>
            </a:r>
          </a:p>
          <a:p>
            <a:r>
              <a:rPr lang="zh-CN" altLang="zh-CN" dirty="0"/>
              <a:t>证明“书社”意义（调查，记录）总结（例如</a:t>
            </a:r>
            <a:r>
              <a:rPr lang="en-US" altLang="zh-CN" dirty="0"/>
              <a:t>30%</a:t>
            </a:r>
            <a:r>
              <a:rPr lang="zh-CN" altLang="zh-CN" dirty="0"/>
              <a:t>人会去使用，找特例调研）</a:t>
            </a:r>
          </a:p>
          <a:p>
            <a:r>
              <a:rPr lang="en-US" altLang="zh-CN" dirty="0"/>
              <a:t>PPT</a:t>
            </a:r>
            <a:r>
              <a:rPr lang="zh-CN" altLang="zh-CN" dirty="0"/>
              <a:t>程序与文件需要明确，</a:t>
            </a:r>
          </a:p>
          <a:p>
            <a:r>
              <a:rPr lang="zh-CN" altLang="zh-CN" dirty="0"/>
              <a:t>网站应能直接观看而不是下载观看。（使用豆瓣书评来举例）</a:t>
            </a:r>
          </a:p>
          <a:p>
            <a:r>
              <a:rPr lang="en-US" altLang="zh-CN" dirty="0"/>
              <a:t> </a:t>
            </a:r>
            <a:endParaRPr lang="zh-CN" altLang="zh-CN" dirty="0"/>
          </a:p>
          <a:p>
            <a:r>
              <a:rPr lang="zh-CN" altLang="zh-CN" dirty="0"/>
              <a:t>对用户和书籍进行分类（标签）</a:t>
            </a:r>
          </a:p>
          <a:p>
            <a:r>
              <a:rPr lang="zh-CN" altLang="zh-CN" dirty="0"/>
              <a:t>对评论排序，可回复和再回复。</a:t>
            </a:r>
          </a:p>
          <a:p>
            <a:r>
              <a:rPr lang="zh-CN" altLang="zh-CN" dirty="0"/>
              <a:t>启动阶段工作没写完整。（搭建环境，确定组员，选题，模板，</a:t>
            </a:r>
          </a:p>
          <a:p>
            <a:r>
              <a:rPr lang="zh-CN" altLang="zh-CN" dirty="0"/>
              <a:t>设计</a:t>
            </a:r>
            <a:r>
              <a:rPr lang="en-US" altLang="zh-CN" dirty="0"/>
              <a:t>logo</a:t>
            </a:r>
            <a:r>
              <a:rPr lang="zh-CN" altLang="zh-CN" dirty="0"/>
              <a:t>，计划，开会，讨论）</a:t>
            </a:r>
          </a:p>
          <a:p>
            <a:r>
              <a:rPr lang="zh-CN" altLang="zh-CN" dirty="0"/>
              <a:t>需要学习的技能的时间估算。</a:t>
            </a:r>
          </a:p>
          <a:p>
            <a:r>
              <a:rPr lang="zh-CN" altLang="zh-CN" dirty="0"/>
              <a:t>参考资料格式</a:t>
            </a:r>
          </a:p>
          <a:p>
            <a:r>
              <a:rPr lang="zh-CN" altLang="zh-CN" dirty="0"/>
              <a:t>人员工作及打分，分配不合理</a:t>
            </a:r>
          </a:p>
          <a:p>
            <a:endParaRPr lang="zh-CN" altLang="en-US" dirty="0"/>
          </a:p>
        </p:txBody>
      </p:sp>
    </p:spTree>
    <p:extLst>
      <p:ext uri="{BB962C8B-B14F-4D97-AF65-F5344CB8AC3E}">
        <p14:creationId xmlns:p14="http://schemas.microsoft.com/office/powerpoint/2010/main" val="1014707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5AB83-1FDC-4526-A508-A7DB084D7BB3}"/>
              </a:ext>
            </a:extLst>
          </p:cNvPr>
          <p:cNvSpPr>
            <a:spLocks noGrp="1"/>
          </p:cNvSpPr>
          <p:nvPr>
            <p:ph type="title"/>
          </p:nvPr>
        </p:nvSpPr>
        <p:spPr>
          <a:xfrm>
            <a:off x="838200" y="365126"/>
            <a:ext cx="10515600" cy="605836"/>
          </a:xfrm>
        </p:spPr>
        <p:txBody>
          <a:bodyPr>
            <a:normAutofit fontScale="90000"/>
          </a:bodyPr>
          <a:lstStyle/>
          <a:p>
            <a:r>
              <a:rPr lang="zh-CN" altLang="en-US" dirty="0"/>
              <a:t>会议记录</a:t>
            </a:r>
          </a:p>
        </p:txBody>
      </p:sp>
      <p:sp>
        <p:nvSpPr>
          <p:cNvPr id="3" name="内容占位符 2">
            <a:extLst>
              <a:ext uri="{FF2B5EF4-FFF2-40B4-BE49-F238E27FC236}">
                <a16:creationId xmlns:a16="http://schemas.microsoft.com/office/drawing/2014/main" id="{ED164659-3C8B-4C2A-B800-6836B6F60C1B}"/>
              </a:ext>
            </a:extLst>
          </p:cNvPr>
          <p:cNvSpPr>
            <a:spLocks noGrp="1"/>
          </p:cNvSpPr>
          <p:nvPr>
            <p:ph idx="1"/>
          </p:nvPr>
        </p:nvSpPr>
        <p:spPr>
          <a:xfrm>
            <a:off x="838200" y="970962"/>
            <a:ext cx="10515600" cy="5206001"/>
          </a:xfrm>
        </p:spPr>
        <p:txBody>
          <a:bodyPr>
            <a:normAutofit lnSpcReduction="10000"/>
          </a:bodyPr>
          <a:lstStyle/>
          <a:p>
            <a:r>
              <a:rPr lang="zh-CN" altLang="zh-CN" b="1" dirty="0"/>
              <a:t>因此我们对每个人的工作进行了分工。具体如下：</a:t>
            </a:r>
            <a:endParaRPr lang="zh-CN" altLang="zh-CN" dirty="0"/>
          </a:p>
          <a:p>
            <a:r>
              <a:rPr lang="zh-CN" altLang="zh-CN" dirty="0"/>
              <a:t>陈杰：按照书本内容修改图表</a:t>
            </a:r>
          </a:p>
          <a:p>
            <a:r>
              <a:rPr lang="zh-CN" altLang="zh-CN" dirty="0"/>
              <a:t>编写会议记录</a:t>
            </a:r>
          </a:p>
          <a:p>
            <a:r>
              <a:rPr lang="zh-CN" altLang="zh-CN" dirty="0"/>
              <a:t>用户调查记录</a:t>
            </a:r>
          </a:p>
          <a:p>
            <a:r>
              <a:rPr lang="en-US" altLang="zh-CN" dirty="0"/>
              <a:t> </a:t>
            </a:r>
            <a:endParaRPr lang="zh-CN" altLang="zh-CN" dirty="0"/>
          </a:p>
          <a:p>
            <a:r>
              <a:rPr lang="zh-CN" altLang="zh-CN" dirty="0"/>
              <a:t>陈传岭：项目计划（</a:t>
            </a:r>
            <a:r>
              <a:rPr lang="en-US" altLang="zh-CN" dirty="0"/>
              <a:t>ISO</a:t>
            </a:r>
            <a:r>
              <a:rPr lang="zh-CN" altLang="zh-CN" dirty="0"/>
              <a:t>标准）</a:t>
            </a:r>
          </a:p>
          <a:p>
            <a:r>
              <a:rPr lang="en-US" altLang="zh-CN" dirty="0"/>
              <a:t>PPT</a:t>
            </a:r>
            <a:r>
              <a:rPr lang="zh-CN" altLang="zh-CN" dirty="0"/>
              <a:t>目录修改</a:t>
            </a:r>
          </a:p>
          <a:p>
            <a:r>
              <a:rPr lang="zh-CN" altLang="zh-CN" dirty="0"/>
              <a:t>参考资料修改</a:t>
            </a:r>
          </a:p>
          <a:p>
            <a:r>
              <a:rPr lang="en-US" altLang="zh-CN" dirty="0"/>
              <a:t> </a:t>
            </a:r>
            <a:endParaRPr lang="zh-CN" altLang="zh-CN" dirty="0"/>
          </a:p>
          <a:p>
            <a:r>
              <a:rPr lang="zh-CN" altLang="zh-CN" dirty="0"/>
              <a:t>周泽鑫：用户功能细化</a:t>
            </a:r>
          </a:p>
          <a:p>
            <a:r>
              <a:rPr lang="zh-CN" altLang="zh-CN" dirty="0"/>
              <a:t>技术可行性分析（软件，语言）</a:t>
            </a:r>
          </a:p>
          <a:p>
            <a:endParaRPr lang="zh-CN" altLang="en-US" dirty="0"/>
          </a:p>
        </p:txBody>
      </p:sp>
      <p:pic>
        <p:nvPicPr>
          <p:cNvPr id="4" name="图片 3" descr="C:\Users\Admin\AppData\Local\Temp\WeChat Files\1aa17aa934af014f5eb707200c6f5c5.jpg">
            <a:extLst>
              <a:ext uri="{FF2B5EF4-FFF2-40B4-BE49-F238E27FC236}">
                <a16:creationId xmlns:a16="http://schemas.microsoft.com/office/drawing/2014/main" id="{155A22C1-4705-43A4-BFEA-D33542A45C9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9507" y="2656562"/>
            <a:ext cx="3713417" cy="2924106"/>
          </a:xfrm>
          <a:prstGeom prst="rect">
            <a:avLst/>
          </a:prstGeom>
          <a:noFill/>
          <a:ln>
            <a:noFill/>
          </a:ln>
        </p:spPr>
      </p:pic>
    </p:spTree>
    <p:extLst>
      <p:ext uri="{BB962C8B-B14F-4D97-AF65-F5344CB8AC3E}">
        <p14:creationId xmlns:p14="http://schemas.microsoft.com/office/powerpoint/2010/main" val="1294449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E9029-DAA4-4AA4-930A-1F8EF3B64614}"/>
              </a:ext>
            </a:extLst>
          </p:cNvPr>
          <p:cNvSpPr>
            <a:spLocks noGrp="1"/>
          </p:cNvSpPr>
          <p:nvPr>
            <p:ph type="title"/>
          </p:nvPr>
        </p:nvSpPr>
        <p:spPr/>
        <p:txBody>
          <a:bodyPr/>
          <a:lstStyle/>
          <a:p>
            <a:r>
              <a:rPr lang="zh-CN" altLang="en-US" dirty="0"/>
              <a:t>会议记录</a:t>
            </a:r>
          </a:p>
        </p:txBody>
      </p:sp>
      <p:sp>
        <p:nvSpPr>
          <p:cNvPr id="3" name="内容占位符 2">
            <a:extLst>
              <a:ext uri="{FF2B5EF4-FFF2-40B4-BE49-F238E27FC236}">
                <a16:creationId xmlns:a16="http://schemas.microsoft.com/office/drawing/2014/main" id="{62E9DD5D-1311-4A0F-91E5-99A68B8AC159}"/>
              </a:ext>
            </a:extLst>
          </p:cNvPr>
          <p:cNvSpPr>
            <a:spLocks noGrp="1"/>
          </p:cNvSpPr>
          <p:nvPr>
            <p:ph idx="1"/>
          </p:nvPr>
        </p:nvSpPr>
        <p:spPr/>
        <p:txBody>
          <a:bodyPr/>
          <a:lstStyle/>
          <a:p>
            <a:r>
              <a:rPr lang="zh-CN" altLang="en-US" dirty="0"/>
              <a:t>因为没有录音，</a:t>
            </a:r>
            <a:endParaRPr lang="en-US" altLang="zh-CN" dirty="0"/>
          </a:p>
          <a:p>
            <a:r>
              <a:rPr lang="zh-CN" altLang="en-US" dirty="0"/>
              <a:t>只能用可信度稍</a:t>
            </a:r>
            <a:endParaRPr lang="en-US" altLang="zh-CN" dirty="0"/>
          </a:p>
          <a:p>
            <a:r>
              <a:rPr lang="zh-CN" altLang="en-US" dirty="0"/>
              <a:t>低的召开会议的</a:t>
            </a:r>
            <a:endParaRPr lang="en-US" altLang="zh-CN" dirty="0"/>
          </a:p>
          <a:p>
            <a:r>
              <a:rPr lang="zh-CN" altLang="en-US" dirty="0"/>
              <a:t>聊天截图</a:t>
            </a:r>
          </a:p>
        </p:txBody>
      </p:sp>
      <p:pic>
        <p:nvPicPr>
          <p:cNvPr id="5" name="图片 4">
            <a:extLst>
              <a:ext uri="{FF2B5EF4-FFF2-40B4-BE49-F238E27FC236}">
                <a16:creationId xmlns:a16="http://schemas.microsoft.com/office/drawing/2014/main" id="{8F4904F4-2648-42DB-BB8F-FEF65FBC08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838" y="0"/>
            <a:ext cx="3336324" cy="6858000"/>
          </a:xfrm>
          <a:prstGeom prst="rect">
            <a:avLst/>
          </a:prstGeom>
        </p:spPr>
      </p:pic>
    </p:spTree>
    <p:extLst>
      <p:ext uri="{BB962C8B-B14F-4D97-AF65-F5344CB8AC3E}">
        <p14:creationId xmlns:p14="http://schemas.microsoft.com/office/powerpoint/2010/main" val="1020432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F1B08-CD37-4EF8-836E-142153A28018}"/>
              </a:ext>
            </a:extLst>
          </p:cNvPr>
          <p:cNvSpPr>
            <a:spLocks noGrp="1"/>
          </p:cNvSpPr>
          <p:nvPr>
            <p:ph type="title"/>
          </p:nvPr>
        </p:nvSpPr>
        <p:spPr>
          <a:xfrm>
            <a:off x="838200" y="365126"/>
            <a:ext cx="10515600" cy="794372"/>
          </a:xfrm>
        </p:spPr>
        <p:txBody>
          <a:bodyPr/>
          <a:lstStyle/>
          <a:p>
            <a:r>
              <a:rPr lang="zh-CN" altLang="en-US" dirty="0"/>
              <a:t>小组分工及打分</a:t>
            </a:r>
          </a:p>
        </p:txBody>
      </p:sp>
      <p:sp>
        <p:nvSpPr>
          <p:cNvPr id="3" name="内容占位符 2">
            <a:extLst>
              <a:ext uri="{FF2B5EF4-FFF2-40B4-BE49-F238E27FC236}">
                <a16:creationId xmlns:a16="http://schemas.microsoft.com/office/drawing/2014/main" id="{889CF558-59C2-4515-AC77-0368C25815F5}"/>
              </a:ext>
            </a:extLst>
          </p:cNvPr>
          <p:cNvSpPr>
            <a:spLocks noGrp="1"/>
          </p:cNvSpPr>
          <p:nvPr>
            <p:ph idx="1"/>
          </p:nvPr>
        </p:nvSpPr>
        <p:spPr>
          <a:xfrm>
            <a:off x="838200" y="1385740"/>
            <a:ext cx="10515600" cy="4791223"/>
          </a:xfrm>
        </p:spPr>
        <p:txBody>
          <a:bodyPr/>
          <a:lstStyle/>
          <a:p>
            <a:r>
              <a:rPr lang="zh-CN" altLang="en-US" dirty="0"/>
              <a:t>陈传岭 （</a:t>
            </a:r>
            <a:r>
              <a:rPr lang="en-US" altLang="zh-CN" dirty="0"/>
              <a:t>74</a:t>
            </a:r>
            <a:r>
              <a:rPr lang="zh-CN" altLang="en-US" dirty="0"/>
              <a:t>）</a:t>
            </a:r>
            <a:endParaRPr lang="en-US" altLang="zh-CN" dirty="0"/>
          </a:p>
          <a:p>
            <a:r>
              <a:rPr lang="zh-CN" altLang="en-US" dirty="0"/>
              <a:t>分工的制定，</a:t>
            </a:r>
            <a:r>
              <a:rPr lang="en-US" altLang="zh-CN" dirty="0"/>
              <a:t>ISO</a:t>
            </a:r>
            <a:r>
              <a:rPr lang="zh-CN" altLang="en-US" dirty="0"/>
              <a:t>模板的查找，甘特图绘制</a:t>
            </a:r>
            <a:endParaRPr lang="en-US" altLang="zh-CN" dirty="0"/>
          </a:p>
          <a:p>
            <a:r>
              <a:rPr lang="zh-CN" altLang="en-US" dirty="0"/>
              <a:t>问题：分工不及时，制作拖沓</a:t>
            </a:r>
            <a:endParaRPr lang="en-US" altLang="zh-CN" dirty="0"/>
          </a:p>
          <a:p>
            <a:r>
              <a:rPr lang="zh-CN" altLang="en-US" dirty="0"/>
              <a:t>陈杰 （</a:t>
            </a:r>
            <a:r>
              <a:rPr lang="en-US" altLang="zh-CN" dirty="0"/>
              <a:t>73</a:t>
            </a:r>
            <a:r>
              <a:rPr lang="zh-CN" altLang="en-US" dirty="0"/>
              <a:t>）</a:t>
            </a:r>
            <a:endParaRPr lang="en-US" altLang="zh-CN" dirty="0"/>
          </a:p>
          <a:p>
            <a:r>
              <a:rPr lang="zh-CN" altLang="en-US" dirty="0"/>
              <a:t>数据流图制作，</a:t>
            </a:r>
            <a:r>
              <a:rPr lang="en-US" altLang="zh-CN" dirty="0" err="1"/>
              <a:t>wbs</a:t>
            </a:r>
            <a:r>
              <a:rPr lang="zh-CN" altLang="en-US" dirty="0"/>
              <a:t>图制作，用户需求访问，会议记录整理</a:t>
            </a:r>
            <a:endParaRPr lang="en-US" altLang="zh-CN" dirty="0"/>
          </a:p>
          <a:p>
            <a:r>
              <a:rPr lang="zh-CN" altLang="en-US" dirty="0"/>
              <a:t>问题：分工反馈不及时</a:t>
            </a:r>
            <a:endParaRPr lang="en-US" altLang="zh-CN" dirty="0"/>
          </a:p>
          <a:p>
            <a:r>
              <a:rPr lang="zh-CN" altLang="en-US" dirty="0"/>
              <a:t>周泽鑫  （</a:t>
            </a:r>
            <a:r>
              <a:rPr lang="en-US" altLang="zh-CN" dirty="0"/>
              <a:t>73</a:t>
            </a:r>
            <a:r>
              <a:rPr lang="zh-CN" altLang="en-US" dirty="0"/>
              <a:t>）</a:t>
            </a:r>
            <a:endParaRPr lang="en-US" altLang="zh-CN" dirty="0"/>
          </a:p>
          <a:p>
            <a:r>
              <a:rPr lang="en-US" altLang="zh-CN" dirty="0"/>
              <a:t>PPT</a:t>
            </a:r>
            <a:r>
              <a:rPr lang="zh-CN" altLang="en-US" dirty="0"/>
              <a:t>制作，技术可行性分析，资源申请</a:t>
            </a:r>
            <a:endParaRPr lang="en-US" altLang="zh-CN" dirty="0"/>
          </a:p>
          <a:p>
            <a:r>
              <a:rPr lang="zh-CN" altLang="en-US" dirty="0"/>
              <a:t>问题：工作完成不完整</a:t>
            </a:r>
          </a:p>
        </p:txBody>
      </p:sp>
    </p:spTree>
    <p:extLst>
      <p:ext uri="{BB962C8B-B14F-4D97-AF65-F5344CB8AC3E}">
        <p14:creationId xmlns:p14="http://schemas.microsoft.com/office/powerpoint/2010/main" val="90917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grpSp>
        <p:nvGrpSpPr>
          <p:cNvPr id="2" name="组合 1">
            <a:extLst>
              <a:ext uri="{FF2B5EF4-FFF2-40B4-BE49-F238E27FC236}">
                <a16:creationId xmlns:a16="http://schemas.microsoft.com/office/drawing/2014/main" id="{BA408E99-98E6-45A6-AAFA-CA8056918C86}"/>
              </a:ext>
            </a:extLst>
          </p:cNvPr>
          <p:cNvGrpSpPr/>
          <p:nvPr/>
        </p:nvGrpSpPr>
        <p:grpSpPr>
          <a:xfrm>
            <a:off x="4015429" y="1054158"/>
            <a:ext cx="4161142" cy="3045017"/>
            <a:chOff x="4015429" y="876828"/>
            <a:chExt cx="4161142" cy="3045017"/>
          </a:xfrm>
        </p:grpSpPr>
        <p:sp>
          <p:nvSpPr>
            <p:cNvPr id="21" name="矩形 20"/>
            <p:cNvSpPr/>
            <p:nvPr/>
          </p:nvSpPr>
          <p:spPr>
            <a:xfrm>
              <a:off x="5138700" y="876828"/>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22" name="文本框 21"/>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chemeClr val="tx1">
                      <a:lumMod val="75000"/>
                      <a:lumOff val="25000"/>
                    </a:schemeClr>
                  </a:solidFill>
                  <a:latin typeface="黑体" panose="02010609060101010101" pitchFamily="49" charset="-122"/>
                  <a:ea typeface="黑体" panose="02010609060101010101" pitchFamily="49" charset="-122"/>
                </a:rPr>
                <a:t>第 一 章</a:t>
              </a:r>
            </a:p>
          </p:txBody>
        </p:sp>
        <p:sp>
          <p:nvSpPr>
            <p:cNvPr id="23" name="文本框 22"/>
            <p:cNvSpPr txBox="1"/>
            <p:nvPr/>
          </p:nvSpPr>
          <p:spPr>
            <a:xfrm>
              <a:off x="4015429" y="2654776"/>
              <a:ext cx="4161142" cy="393954"/>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26" name="TextBox 4"/>
            <p:cNvSpPr txBox="1">
              <a:spLocks noChangeArrowheads="1"/>
            </p:cNvSpPr>
            <p:nvPr/>
          </p:nvSpPr>
          <p:spPr bwMode="auto">
            <a:xfrm>
              <a:off x="4745624" y="2576633"/>
              <a:ext cx="270075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chemeClr val="bg1"/>
                  </a:solidFill>
                  <a:latin typeface="黑体" panose="02010609060101010101" pitchFamily="49" charset="-122"/>
                  <a:ea typeface="黑体" panose="02010609060101010101" pitchFamily="49" charset="-122"/>
                </a:rPr>
                <a:t>引言</a:t>
              </a:r>
              <a:endParaRPr lang="en-US" altLang="zh-CN" sz="18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58968" y="1006973"/>
              <a:ext cx="1274063" cy="156966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ONE</a:t>
              </a:r>
              <a:endParaRPr lang="zh-CN" altLang="en-US" sz="4800" b="1" dirty="0">
                <a:solidFill>
                  <a:schemeClr val="tx1">
                    <a:lumMod val="75000"/>
                    <a:lumOff val="25000"/>
                  </a:schemeClr>
                </a:solidFill>
                <a:latin typeface="+mj-lt"/>
                <a:ea typeface="微软雅黑" panose="020B0503020204020204" pitchFamily="34" charset="-122"/>
              </a:endParaRPr>
            </a:p>
          </p:txBody>
        </p:sp>
      </p:grpSp>
      <p:sp>
        <p:nvSpPr>
          <p:cNvPr id="9" name="文本框 8">
            <a:extLst>
              <a:ext uri="{FF2B5EF4-FFF2-40B4-BE49-F238E27FC236}">
                <a16:creationId xmlns:a16="http://schemas.microsoft.com/office/drawing/2014/main" id="{92448EFC-C498-4C48-BAC0-6819AF6716DA}"/>
              </a:ext>
            </a:extLst>
          </p:cNvPr>
          <p:cNvSpPr txBox="1"/>
          <p:nvPr/>
        </p:nvSpPr>
        <p:spPr>
          <a:xfrm>
            <a:off x="5311704" y="4313631"/>
            <a:ext cx="2672800" cy="1615830"/>
          </a:xfrm>
          <a:prstGeom prst="rect">
            <a:avLst/>
          </a:prstGeom>
          <a:noFill/>
        </p:spPr>
        <p:txBody>
          <a:bodyPr/>
          <a:lstStyle/>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1.1</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编写目的</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1.2</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项目背景</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1.3</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定义</a:t>
            </a:r>
          </a:p>
        </p:txBody>
      </p:sp>
    </p:spTree>
    <p:extLst>
      <p:ext uri="{BB962C8B-B14F-4D97-AF65-F5344CB8AC3E}">
        <p14:creationId xmlns:p14="http://schemas.microsoft.com/office/powerpoint/2010/main" val="174182954"/>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320000">
            <a:off x="3597399" y="666070"/>
            <a:ext cx="5374594" cy="4630173"/>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034971" y="1530614"/>
            <a:ext cx="4122058" cy="4122058"/>
            <a:chOff x="4034971" y="1530614"/>
            <a:chExt cx="4122058" cy="4122058"/>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61719" y="2688998"/>
              <a:ext cx="2017486" cy="1107996"/>
            </a:xfrm>
            <a:prstGeom prst="rect">
              <a:avLst/>
            </a:prstGeom>
            <a:noFill/>
          </p:spPr>
          <p:txBody>
            <a:bodyPr wrap="square" rtlCol="0">
              <a:spAutoFit/>
            </a:bodyPr>
            <a:lstStyle/>
            <a:p>
              <a:r>
                <a:rPr lang="en-US" altLang="zh-CN" sz="6600" dirty="0">
                  <a:solidFill>
                    <a:schemeClr val="bg1"/>
                  </a:solidFill>
                  <a:latin typeface="Agency FB" panose="020B0503020202020204" pitchFamily="34" charset="0"/>
                </a:rPr>
                <a:t>2019</a:t>
              </a:r>
              <a:endParaRPr lang="zh-CN" altLang="en-US" sz="6600" dirty="0">
                <a:solidFill>
                  <a:schemeClr val="bg1"/>
                </a:solidFill>
                <a:latin typeface="Agency FB" panose="020B0503020202020204" pitchFamily="34" charset="0"/>
              </a:endParaRPr>
            </a:p>
          </p:txBody>
        </p:sp>
        <p:cxnSp>
          <p:nvCxnSpPr>
            <p:cNvPr id="12" name="直接连接符 11"/>
            <p:cNvCxnSpPr/>
            <p:nvPr/>
          </p:nvCxnSpPr>
          <p:spPr>
            <a:xfrm>
              <a:off x="4892994" y="3790381"/>
              <a:ext cx="23862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820414" y="3821630"/>
              <a:ext cx="3336615" cy="769441"/>
            </a:xfrm>
            <a:prstGeom prst="rect">
              <a:avLst/>
            </a:prstGeom>
            <a:noFill/>
          </p:spPr>
          <p:txBody>
            <a:bodyPr wrap="square" rtlCol="0">
              <a:spAutoFit/>
            </a:bodyPr>
            <a:lstStyle/>
            <a:p>
              <a:r>
                <a:rPr lang="zh-CN" altLang="en-US" sz="4400" dirty="0">
                  <a:solidFill>
                    <a:schemeClr val="bg1"/>
                  </a:solidFill>
                  <a:latin typeface="黑体" panose="02010609060101010101" pitchFamily="49" charset="-122"/>
                  <a:ea typeface="黑体" panose="02010609060101010101" pitchFamily="49" charset="-122"/>
                </a:rPr>
                <a:t>感谢观看</a:t>
              </a:r>
            </a:p>
          </p:txBody>
        </p:sp>
      </p:gr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6077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1250"/>
                                        <p:tgtEl>
                                          <p:spTgt spid="9"/>
                                        </p:tgtEl>
                                      </p:cBhvr>
                                    </p:animEffect>
                                  </p:childTnLst>
                                </p:cTn>
                              </p:par>
                            </p:childTnLst>
                          </p:cTn>
                        </p:par>
                        <p:par>
                          <p:cTn id="8" fill="hold">
                            <p:stCondLst>
                              <p:cond delay="1250"/>
                            </p:stCondLst>
                            <p:childTnLst>
                              <p:par>
                                <p:cTn id="9" presetID="49" presetClass="entr" presetSubtype="0" decel="10000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800" fill="hold"/>
                                        <p:tgtEl>
                                          <p:spTgt spid="4"/>
                                        </p:tgtEl>
                                        <p:attrNameLst>
                                          <p:attrName>ppt_w</p:attrName>
                                        </p:attrNameLst>
                                      </p:cBhvr>
                                      <p:tavLst>
                                        <p:tav tm="0">
                                          <p:val>
                                            <p:fltVal val="0"/>
                                          </p:val>
                                        </p:tav>
                                        <p:tav tm="100000">
                                          <p:val>
                                            <p:strVal val="#ppt_w"/>
                                          </p:val>
                                        </p:tav>
                                      </p:tavLst>
                                    </p:anim>
                                    <p:anim calcmode="lin" valueType="num">
                                      <p:cBhvr>
                                        <p:cTn id="12" dur="800" fill="hold"/>
                                        <p:tgtEl>
                                          <p:spTgt spid="4"/>
                                        </p:tgtEl>
                                        <p:attrNameLst>
                                          <p:attrName>ppt_h</p:attrName>
                                        </p:attrNameLst>
                                      </p:cBhvr>
                                      <p:tavLst>
                                        <p:tav tm="0">
                                          <p:val>
                                            <p:fltVal val="0"/>
                                          </p:val>
                                        </p:tav>
                                        <p:tav tm="100000">
                                          <p:val>
                                            <p:strVal val="#ppt_h"/>
                                          </p:val>
                                        </p:tav>
                                      </p:tavLst>
                                    </p:anim>
                                    <p:anim calcmode="lin" valueType="num">
                                      <p:cBhvr>
                                        <p:cTn id="13" dur="800" fill="hold"/>
                                        <p:tgtEl>
                                          <p:spTgt spid="4"/>
                                        </p:tgtEl>
                                        <p:attrNameLst>
                                          <p:attrName>style.rotation</p:attrName>
                                        </p:attrNameLst>
                                      </p:cBhvr>
                                      <p:tavLst>
                                        <p:tav tm="0">
                                          <p:val>
                                            <p:fltVal val="360"/>
                                          </p:val>
                                        </p:tav>
                                        <p:tav tm="100000">
                                          <p:val>
                                            <p:fltVal val="0"/>
                                          </p:val>
                                        </p:tav>
                                      </p:tavLst>
                                    </p:anim>
                                    <p:animEffect transition="in" filter="fade">
                                      <p:cBhvr>
                                        <p:cTn id="14" dur="800"/>
                                        <p:tgtEl>
                                          <p:spTgt spid="4"/>
                                        </p:tgtEl>
                                      </p:cBhvr>
                                    </p:animEffect>
                                  </p:childTnLst>
                                </p:cTn>
                              </p:par>
                            </p:childTnLst>
                          </p:cTn>
                        </p:par>
                        <p:par>
                          <p:cTn id="15" fill="hold">
                            <p:stCondLst>
                              <p:cond delay="2050"/>
                            </p:stCondLst>
                            <p:childTnLst>
                              <p:par>
                                <p:cTn id="16" presetID="49" presetClass="entr" presetSubtype="0" decel="10000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800" fill="hold"/>
                                        <p:tgtEl>
                                          <p:spTgt spid="17"/>
                                        </p:tgtEl>
                                        <p:attrNameLst>
                                          <p:attrName>ppt_w</p:attrName>
                                        </p:attrNameLst>
                                      </p:cBhvr>
                                      <p:tavLst>
                                        <p:tav tm="0">
                                          <p:val>
                                            <p:fltVal val="0"/>
                                          </p:val>
                                        </p:tav>
                                        <p:tav tm="100000">
                                          <p:val>
                                            <p:strVal val="#ppt_w"/>
                                          </p:val>
                                        </p:tav>
                                      </p:tavLst>
                                    </p:anim>
                                    <p:anim calcmode="lin" valueType="num">
                                      <p:cBhvr>
                                        <p:cTn id="19" dur="800" fill="hold"/>
                                        <p:tgtEl>
                                          <p:spTgt spid="17"/>
                                        </p:tgtEl>
                                        <p:attrNameLst>
                                          <p:attrName>ppt_h</p:attrName>
                                        </p:attrNameLst>
                                      </p:cBhvr>
                                      <p:tavLst>
                                        <p:tav tm="0">
                                          <p:val>
                                            <p:fltVal val="0"/>
                                          </p:val>
                                        </p:tav>
                                        <p:tav tm="100000">
                                          <p:val>
                                            <p:strVal val="#ppt_h"/>
                                          </p:val>
                                        </p:tav>
                                      </p:tavLst>
                                    </p:anim>
                                    <p:anim calcmode="lin" valueType="num">
                                      <p:cBhvr>
                                        <p:cTn id="20" dur="800" fill="hold"/>
                                        <p:tgtEl>
                                          <p:spTgt spid="17"/>
                                        </p:tgtEl>
                                        <p:attrNameLst>
                                          <p:attrName>style.rotation</p:attrName>
                                        </p:attrNameLst>
                                      </p:cBhvr>
                                      <p:tavLst>
                                        <p:tav tm="0">
                                          <p:val>
                                            <p:fltVal val="360"/>
                                          </p:val>
                                        </p:tav>
                                        <p:tav tm="100000">
                                          <p:val>
                                            <p:fltVal val="0"/>
                                          </p:val>
                                        </p:tav>
                                      </p:tavLst>
                                    </p:anim>
                                    <p:animEffect transition="in" filter="fade">
                                      <p:cBhvr>
                                        <p:cTn id="21" dur="800"/>
                                        <p:tgtEl>
                                          <p:spTgt spid="17"/>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800" fill="hold"/>
                                        <p:tgtEl>
                                          <p:spTgt spid="18"/>
                                        </p:tgtEl>
                                        <p:attrNameLst>
                                          <p:attrName>ppt_w</p:attrName>
                                        </p:attrNameLst>
                                      </p:cBhvr>
                                      <p:tavLst>
                                        <p:tav tm="0">
                                          <p:val>
                                            <p:fltVal val="0"/>
                                          </p:val>
                                        </p:tav>
                                        <p:tav tm="100000">
                                          <p:val>
                                            <p:strVal val="#ppt_w"/>
                                          </p:val>
                                        </p:tav>
                                      </p:tavLst>
                                    </p:anim>
                                    <p:anim calcmode="lin" valueType="num">
                                      <p:cBhvr>
                                        <p:cTn id="25" dur="800" fill="hold"/>
                                        <p:tgtEl>
                                          <p:spTgt spid="18"/>
                                        </p:tgtEl>
                                        <p:attrNameLst>
                                          <p:attrName>ppt_h</p:attrName>
                                        </p:attrNameLst>
                                      </p:cBhvr>
                                      <p:tavLst>
                                        <p:tav tm="0">
                                          <p:val>
                                            <p:fltVal val="0"/>
                                          </p:val>
                                        </p:tav>
                                        <p:tav tm="100000">
                                          <p:val>
                                            <p:strVal val="#ppt_h"/>
                                          </p:val>
                                        </p:tav>
                                      </p:tavLst>
                                    </p:anim>
                                    <p:anim calcmode="lin" valueType="num">
                                      <p:cBhvr>
                                        <p:cTn id="26" dur="800" fill="hold"/>
                                        <p:tgtEl>
                                          <p:spTgt spid="18"/>
                                        </p:tgtEl>
                                        <p:attrNameLst>
                                          <p:attrName>style.rotation</p:attrName>
                                        </p:attrNameLst>
                                      </p:cBhvr>
                                      <p:tavLst>
                                        <p:tav tm="0">
                                          <p:val>
                                            <p:fltVal val="360"/>
                                          </p:val>
                                        </p:tav>
                                        <p:tav tm="100000">
                                          <p:val>
                                            <p:fltVal val="0"/>
                                          </p:val>
                                        </p:tav>
                                      </p:tavLst>
                                    </p:anim>
                                    <p:animEffect transition="in" filter="fade">
                                      <p:cBhvr>
                                        <p:cTn id="27" dur="800"/>
                                        <p:tgtEl>
                                          <p:spTgt spid="18"/>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800" fill="hold"/>
                                        <p:tgtEl>
                                          <p:spTgt spid="19"/>
                                        </p:tgtEl>
                                        <p:attrNameLst>
                                          <p:attrName>ppt_w</p:attrName>
                                        </p:attrNameLst>
                                      </p:cBhvr>
                                      <p:tavLst>
                                        <p:tav tm="0">
                                          <p:val>
                                            <p:fltVal val="0"/>
                                          </p:val>
                                        </p:tav>
                                        <p:tav tm="100000">
                                          <p:val>
                                            <p:strVal val="#ppt_w"/>
                                          </p:val>
                                        </p:tav>
                                      </p:tavLst>
                                    </p:anim>
                                    <p:anim calcmode="lin" valueType="num">
                                      <p:cBhvr>
                                        <p:cTn id="31" dur="800" fill="hold"/>
                                        <p:tgtEl>
                                          <p:spTgt spid="19"/>
                                        </p:tgtEl>
                                        <p:attrNameLst>
                                          <p:attrName>ppt_h</p:attrName>
                                        </p:attrNameLst>
                                      </p:cBhvr>
                                      <p:tavLst>
                                        <p:tav tm="0">
                                          <p:val>
                                            <p:fltVal val="0"/>
                                          </p:val>
                                        </p:tav>
                                        <p:tav tm="100000">
                                          <p:val>
                                            <p:strVal val="#ppt_h"/>
                                          </p:val>
                                        </p:tav>
                                      </p:tavLst>
                                    </p:anim>
                                    <p:anim calcmode="lin" valueType="num">
                                      <p:cBhvr>
                                        <p:cTn id="32" dur="800" fill="hold"/>
                                        <p:tgtEl>
                                          <p:spTgt spid="19"/>
                                        </p:tgtEl>
                                        <p:attrNameLst>
                                          <p:attrName>style.rotation</p:attrName>
                                        </p:attrNameLst>
                                      </p:cBhvr>
                                      <p:tavLst>
                                        <p:tav tm="0">
                                          <p:val>
                                            <p:fltVal val="360"/>
                                          </p:val>
                                        </p:tav>
                                        <p:tav tm="100000">
                                          <p:val>
                                            <p:fltVal val="0"/>
                                          </p:val>
                                        </p:tav>
                                      </p:tavLst>
                                    </p:anim>
                                    <p:animEffect transition="in" filter="fade">
                                      <p:cBhvr>
                                        <p:cTn id="33" dur="800"/>
                                        <p:tgtEl>
                                          <p:spTgt spid="19"/>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800" fill="hold"/>
                                        <p:tgtEl>
                                          <p:spTgt spid="20"/>
                                        </p:tgtEl>
                                        <p:attrNameLst>
                                          <p:attrName>ppt_w</p:attrName>
                                        </p:attrNameLst>
                                      </p:cBhvr>
                                      <p:tavLst>
                                        <p:tav tm="0">
                                          <p:val>
                                            <p:fltVal val="0"/>
                                          </p:val>
                                        </p:tav>
                                        <p:tav tm="100000">
                                          <p:val>
                                            <p:strVal val="#ppt_w"/>
                                          </p:val>
                                        </p:tav>
                                      </p:tavLst>
                                    </p:anim>
                                    <p:anim calcmode="lin" valueType="num">
                                      <p:cBhvr>
                                        <p:cTn id="37" dur="800" fill="hold"/>
                                        <p:tgtEl>
                                          <p:spTgt spid="20"/>
                                        </p:tgtEl>
                                        <p:attrNameLst>
                                          <p:attrName>ppt_h</p:attrName>
                                        </p:attrNameLst>
                                      </p:cBhvr>
                                      <p:tavLst>
                                        <p:tav tm="0">
                                          <p:val>
                                            <p:fltVal val="0"/>
                                          </p:val>
                                        </p:tav>
                                        <p:tav tm="100000">
                                          <p:val>
                                            <p:strVal val="#ppt_h"/>
                                          </p:val>
                                        </p:tav>
                                      </p:tavLst>
                                    </p:anim>
                                    <p:anim calcmode="lin" valueType="num">
                                      <p:cBhvr>
                                        <p:cTn id="38" dur="800" fill="hold"/>
                                        <p:tgtEl>
                                          <p:spTgt spid="20"/>
                                        </p:tgtEl>
                                        <p:attrNameLst>
                                          <p:attrName>style.rotation</p:attrName>
                                        </p:attrNameLst>
                                      </p:cBhvr>
                                      <p:tavLst>
                                        <p:tav tm="0">
                                          <p:val>
                                            <p:fltVal val="360"/>
                                          </p:val>
                                        </p:tav>
                                        <p:tav tm="100000">
                                          <p:val>
                                            <p:fltVal val="0"/>
                                          </p:val>
                                        </p:tav>
                                      </p:tavLst>
                                    </p:anim>
                                    <p:animEffect transition="in" filter="fade">
                                      <p:cBhvr>
                                        <p:cTn id="39" dur="800"/>
                                        <p:tgtEl>
                                          <p:spTgt spid="20"/>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800" fill="hold"/>
                                        <p:tgtEl>
                                          <p:spTgt spid="14"/>
                                        </p:tgtEl>
                                        <p:attrNameLst>
                                          <p:attrName>ppt_w</p:attrName>
                                        </p:attrNameLst>
                                      </p:cBhvr>
                                      <p:tavLst>
                                        <p:tav tm="0">
                                          <p:val>
                                            <p:fltVal val="0"/>
                                          </p:val>
                                        </p:tav>
                                        <p:tav tm="100000">
                                          <p:val>
                                            <p:strVal val="#ppt_w"/>
                                          </p:val>
                                        </p:tav>
                                      </p:tavLst>
                                    </p:anim>
                                    <p:anim calcmode="lin" valueType="num">
                                      <p:cBhvr>
                                        <p:cTn id="43" dur="800" fill="hold"/>
                                        <p:tgtEl>
                                          <p:spTgt spid="14"/>
                                        </p:tgtEl>
                                        <p:attrNameLst>
                                          <p:attrName>ppt_h</p:attrName>
                                        </p:attrNameLst>
                                      </p:cBhvr>
                                      <p:tavLst>
                                        <p:tav tm="0">
                                          <p:val>
                                            <p:fltVal val="0"/>
                                          </p:val>
                                        </p:tav>
                                        <p:tav tm="100000">
                                          <p:val>
                                            <p:strVal val="#ppt_h"/>
                                          </p:val>
                                        </p:tav>
                                      </p:tavLst>
                                    </p:anim>
                                    <p:anim calcmode="lin" valueType="num">
                                      <p:cBhvr>
                                        <p:cTn id="44" dur="800" fill="hold"/>
                                        <p:tgtEl>
                                          <p:spTgt spid="14"/>
                                        </p:tgtEl>
                                        <p:attrNameLst>
                                          <p:attrName>style.rotation</p:attrName>
                                        </p:attrNameLst>
                                      </p:cBhvr>
                                      <p:tavLst>
                                        <p:tav tm="0">
                                          <p:val>
                                            <p:fltVal val="360"/>
                                          </p:val>
                                        </p:tav>
                                        <p:tav tm="100000">
                                          <p:val>
                                            <p:fltVal val="0"/>
                                          </p:val>
                                        </p:tav>
                                      </p:tavLst>
                                    </p:anim>
                                    <p:animEffect transition="in" filter="fade">
                                      <p:cBhvr>
                                        <p:cTn id="45"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01</a:t>
            </a:r>
          </a:p>
        </p:txBody>
      </p:sp>
      <p:sp>
        <p:nvSpPr>
          <p:cNvPr id="19" name="文本框 18"/>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编写目的</a:t>
            </a:r>
          </a:p>
        </p:txBody>
      </p:sp>
      <p:grpSp>
        <p:nvGrpSpPr>
          <p:cNvPr id="20" name="组合 19"/>
          <p:cNvGrpSpPr/>
          <p:nvPr/>
        </p:nvGrpSpPr>
        <p:grpSpPr>
          <a:xfrm rot="17100000">
            <a:off x="175953" y="261388"/>
            <a:ext cx="481872" cy="469661"/>
            <a:chOff x="1032060" y="5022216"/>
            <a:chExt cx="753746" cy="734645"/>
          </a:xfrm>
        </p:grpSpPr>
        <p:sp>
          <p:nvSpPr>
            <p:cNvPr id="21" name="等腰三角形 20"/>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91971" y="2337926"/>
            <a:ext cx="4044259" cy="3223888"/>
            <a:chOff x="651109" y="2376419"/>
            <a:chExt cx="4653448" cy="3709504"/>
          </a:xfrm>
        </p:grpSpPr>
        <p:grpSp>
          <p:nvGrpSpPr>
            <p:cNvPr id="26" name="组合 25"/>
            <p:cNvGrpSpPr/>
            <p:nvPr/>
          </p:nvGrpSpPr>
          <p:grpSpPr>
            <a:xfrm>
              <a:off x="651109" y="2376419"/>
              <a:ext cx="4653448" cy="3709504"/>
              <a:chOff x="676860" y="2373244"/>
              <a:chExt cx="4653448" cy="3709504"/>
            </a:xfrm>
          </p:grpSpPr>
          <p:grpSp>
            <p:nvGrpSpPr>
              <p:cNvPr id="5" name="Group 4"/>
              <p:cNvGrpSpPr>
                <a:grpSpLocks noChangeAspect="1"/>
              </p:cNvGrpSpPr>
              <p:nvPr/>
            </p:nvGrpSpPr>
            <p:grpSpPr bwMode="auto">
              <a:xfrm>
                <a:off x="676860" y="2373244"/>
                <a:ext cx="4653448" cy="3709504"/>
                <a:chOff x="223" y="839"/>
                <a:chExt cx="3109" cy="2530"/>
              </a:xfrm>
            </p:grpSpPr>
            <p:sp>
              <p:nvSpPr>
                <p:cNvPr id="7" name="Freeform 5"/>
                <p:cNvSpPr>
                  <a:spLocks/>
                </p:cNvSpPr>
                <p:nvPr/>
              </p:nvSpPr>
              <p:spPr bwMode="auto">
                <a:xfrm>
                  <a:off x="223" y="839"/>
                  <a:ext cx="3109" cy="1927"/>
                </a:xfrm>
                <a:custGeom>
                  <a:avLst/>
                  <a:gdLst>
                    <a:gd name="T0" fmla="*/ 0 w 1313"/>
                    <a:gd name="T1" fmla="*/ 795 h 795"/>
                    <a:gd name="T2" fmla="*/ 0 w 1313"/>
                    <a:gd name="T3" fmla="*/ 29 h 795"/>
                    <a:gd name="T4" fmla="*/ 29 w 1313"/>
                    <a:gd name="T5" fmla="*/ 0 h 795"/>
                    <a:gd name="T6" fmla="*/ 1284 w 1313"/>
                    <a:gd name="T7" fmla="*/ 0 h 795"/>
                    <a:gd name="T8" fmla="*/ 1313 w 1313"/>
                    <a:gd name="T9" fmla="*/ 29 h 795"/>
                    <a:gd name="T10" fmla="*/ 1313 w 1313"/>
                    <a:gd name="T11" fmla="*/ 795 h 795"/>
                    <a:gd name="T12" fmla="*/ 0 w 1313"/>
                    <a:gd name="T13" fmla="*/ 795 h 795"/>
                  </a:gdLst>
                  <a:ahLst/>
                  <a:cxnLst>
                    <a:cxn ang="0">
                      <a:pos x="T0" y="T1"/>
                    </a:cxn>
                    <a:cxn ang="0">
                      <a:pos x="T2" y="T3"/>
                    </a:cxn>
                    <a:cxn ang="0">
                      <a:pos x="T4" y="T5"/>
                    </a:cxn>
                    <a:cxn ang="0">
                      <a:pos x="T6" y="T7"/>
                    </a:cxn>
                    <a:cxn ang="0">
                      <a:pos x="T8" y="T9"/>
                    </a:cxn>
                    <a:cxn ang="0">
                      <a:pos x="T10" y="T11"/>
                    </a:cxn>
                    <a:cxn ang="0">
                      <a:pos x="T12" y="T13"/>
                    </a:cxn>
                  </a:cxnLst>
                  <a:rect l="0" t="0" r="r" b="b"/>
                  <a:pathLst>
                    <a:path w="1313" h="795">
                      <a:moveTo>
                        <a:pt x="0" y="795"/>
                      </a:moveTo>
                      <a:cubicBezTo>
                        <a:pt x="0" y="29"/>
                        <a:pt x="0" y="29"/>
                        <a:pt x="0" y="29"/>
                      </a:cubicBezTo>
                      <a:cubicBezTo>
                        <a:pt x="0" y="13"/>
                        <a:pt x="13" y="0"/>
                        <a:pt x="29" y="0"/>
                      </a:cubicBezTo>
                      <a:cubicBezTo>
                        <a:pt x="1284" y="0"/>
                        <a:pt x="1284" y="0"/>
                        <a:pt x="1284" y="0"/>
                      </a:cubicBezTo>
                      <a:cubicBezTo>
                        <a:pt x="1300" y="0"/>
                        <a:pt x="1313" y="13"/>
                        <a:pt x="1313" y="29"/>
                      </a:cubicBezTo>
                      <a:cubicBezTo>
                        <a:pt x="1313" y="795"/>
                        <a:pt x="1313" y="795"/>
                        <a:pt x="1313" y="795"/>
                      </a:cubicBezTo>
                      <a:lnTo>
                        <a:pt x="0" y="795"/>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223" y="2766"/>
                  <a:ext cx="3109" cy="139"/>
                </a:xfrm>
                <a:custGeom>
                  <a:avLst/>
                  <a:gdLst>
                    <a:gd name="T0" fmla="*/ 1284 w 1313"/>
                    <a:gd name="T1" fmla="*/ 118 h 118"/>
                    <a:gd name="T2" fmla="*/ 29 w 1313"/>
                    <a:gd name="T3" fmla="*/ 118 h 118"/>
                    <a:gd name="T4" fmla="*/ 0 w 1313"/>
                    <a:gd name="T5" fmla="*/ 89 h 118"/>
                    <a:gd name="T6" fmla="*/ 0 w 1313"/>
                    <a:gd name="T7" fmla="*/ 0 h 118"/>
                    <a:gd name="T8" fmla="*/ 1313 w 1313"/>
                    <a:gd name="T9" fmla="*/ 0 h 118"/>
                    <a:gd name="T10" fmla="*/ 1313 w 1313"/>
                    <a:gd name="T11" fmla="*/ 89 h 118"/>
                    <a:gd name="T12" fmla="*/ 1284 w 1313"/>
                    <a:gd name="T13" fmla="*/ 118 h 118"/>
                  </a:gdLst>
                  <a:ahLst/>
                  <a:cxnLst>
                    <a:cxn ang="0">
                      <a:pos x="T0" y="T1"/>
                    </a:cxn>
                    <a:cxn ang="0">
                      <a:pos x="T2" y="T3"/>
                    </a:cxn>
                    <a:cxn ang="0">
                      <a:pos x="T4" y="T5"/>
                    </a:cxn>
                    <a:cxn ang="0">
                      <a:pos x="T6" y="T7"/>
                    </a:cxn>
                    <a:cxn ang="0">
                      <a:pos x="T8" y="T9"/>
                    </a:cxn>
                    <a:cxn ang="0">
                      <a:pos x="T10" y="T11"/>
                    </a:cxn>
                    <a:cxn ang="0">
                      <a:pos x="T12" y="T13"/>
                    </a:cxn>
                  </a:cxnLst>
                  <a:rect l="0" t="0" r="r" b="b"/>
                  <a:pathLst>
                    <a:path w="1313" h="118">
                      <a:moveTo>
                        <a:pt x="1284" y="118"/>
                      </a:moveTo>
                      <a:cubicBezTo>
                        <a:pt x="29" y="118"/>
                        <a:pt x="29" y="118"/>
                        <a:pt x="29" y="118"/>
                      </a:cubicBezTo>
                      <a:cubicBezTo>
                        <a:pt x="13" y="118"/>
                        <a:pt x="0" y="105"/>
                        <a:pt x="0" y="89"/>
                      </a:cubicBezTo>
                      <a:cubicBezTo>
                        <a:pt x="0" y="0"/>
                        <a:pt x="0" y="0"/>
                        <a:pt x="0" y="0"/>
                      </a:cubicBezTo>
                      <a:cubicBezTo>
                        <a:pt x="1313" y="0"/>
                        <a:pt x="1313" y="0"/>
                        <a:pt x="1313" y="0"/>
                      </a:cubicBezTo>
                      <a:cubicBezTo>
                        <a:pt x="1313" y="89"/>
                        <a:pt x="1313" y="89"/>
                        <a:pt x="1313" y="89"/>
                      </a:cubicBezTo>
                      <a:cubicBezTo>
                        <a:pt x="1313" y="105"/>
                        <a:pt x="1300" y="118"/>
                        <a:pt x="1284" y="118"/>
                      </a:cubicBezTo>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1284" y="2905"/>
                  <a:ext cx="1041" cy="376"/>
                </a:xfrm>
                <a:custGeom>
                  <a:avLst/>
                  <a:gdLst>
                    <a:gd name="T0" fmla="*/ 0 w 1041"/>
                    <a:gd name="T1" fmla="*/ 376 h 376"/>
                    <a:gd name="T2" fmla="*/ 0 w 1041"/>
                    <a:gd name="T3" fmla="*/ 338 h 376"/>
                    <a:gd name="T4" fmla="*/ 120 w 1041"/>
                    <a:gd name="T5" fmla="*/ 324 h 376"/>
                    <a:gd name="T6" fmla="*/ 206 w 1041"/>
                    <a:gd name="T7" fmla="*/ 0 h 376"/>
                    <a:gd name="T8" fmla="*/ 833 w 1041"/>
                    <a:gd name="T9" fmla="*/ 0 h 376"/>
                    <a:gd name="T10" fmla="*/ 918 w 1041"/>
                    <a:gd name="T11" fmla="*/ 324 h 376"/>
                    <a:gd name="T12" fmla="*/ 1041 w 1041"/>
                    <a:gd name="T13" fmla="*/ 338 h 376"/>
                    <a:gd name="T14" fmla="*/ 1041 w 1041"/>
                    <a:gd name="T15" fmla="*/ 376 h 376"/>
                    <a:gd name="T16" fmla="*/ 0 w 1041"/>
                    <a:gd name="T17" fmla="*/ 37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1" h="376">
                      <a:moveTo>
                        <a:pt x="0" y="376"/>
                      </a:moveTo>
                      <a:lnTo>
                        <a:pt x="0" y="338"/>
                      </a:lnTo>
                      <a:lnTo>
                        <a:pt x="120" y="324"/>
                      </a:lnTo>
                      <a:lnTo>
                        <a:pt x="206" y="0"/>
                      </a:lnTo>
                      <a:lnTo>
                        <a:pt x="833" y="0"/>
                      </a:lnTo>
                      <a:lnTo>
                        <a:pt x="918" y="324"/>
                      </a:lnTo>
                      <a:lnTo>
                        <a:pt x="1041" y="338"/>
                      </a:lnTo>
                      <a:lnTo>
                        <a:pt x="1041" y="376"/>
                      </a:lnTo>
                      <a:lnTo>
                        <a:pt x="0" y="376"/>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1284" y="2993"/>
                  <a:ext cx="1041" cy="376"/>
                </a:xfrm>
                <a:custGeom>
                  <a:avLst/>
                  <a:gdLst>
                    <a:gd name="T0" fmla="*/ 0 w 1041"/>
                    <a:gd name="T1" fmla="*/ 376 h 376"/>
                    <a:gd name="T2" fmla="*/ 0 w 1041"/>
                    <a:gd name="T3" fmla="*/ 338 h 376"/>
                    <a:gd name="T4" fmla="*/ 120 w 1041"/>
                    <a:gd name="T5" fmla="*/ 324 h 376"/>
                    <a:gd name="T6" fmla="*/ 206 w 1041"/>
                    <a:gd name="T7" fmla="*/ 0 h 376"/>
                    <a:gd name="T8" fmla="*/ 833 w 1041"/>
                    <a:gd name="T9" fmla="*/ 0 h 376"/>
                    <a:gd name="T10" fmla="*/ 918 w 1041"/>
                    <a:gd name="T11" fmla="*/ 324 h 376"/>
                    <a:gd name="T12" fmla="*/ 1041 w 1041"/>
                    <a:gd name="T13" fmla="*/ 338 h 376"/>
                    <a:gd name="T14" fmla="*/ 1041 w 1041"/>
                    <a:gd name="T15" fmla="*/ 376 h 376"/>
                    <a:gd name="T16" fmla="*/ 0 w 1041"/>
                    <a:gd name="T17" fmla="*/ 37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1" h="376">
                      <a:moveTo>
                        <a:pt x="0" y="376"/>
                      </a:moveTo>
                      <a:lnTo>
                        <a:pt x="0" y="338"/>
                      </a:lnTo>
                      <a:lnTo>
                        <a:pt x="120" y="324"/>
                      </a:lnTo>
                      <a:lnTo>
                        <a:pt x="206" y="0"/>
                      </a:lnTo>
                      <a:lnTo>
                        <a:pt x="833" y="0"/>
                      </a:lnTo>
                      <a:lnTo>
                        <a:pt x="918" y="324"/>
                      </a:lnTo>
                      <a:lnTo>
                        <a:pt x="1041" y="338"/>
                      </a:lnTo>
                      <a:lnTo>
                        <a:pt x="1041" y="376"/>
                      </a:lnTo>
                      <a:lnTo>
                        <a:pt x="0" y="37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9"/>
                <p:cNvSpPr>
                  <a:spLocks noChangeArrowheads="1"/>
                </p:cNvSpPr>
                <p:nvPr/>
              </p:nvSpPr>
              <p:spPr bwMode="auto">
                <a:xfrm>
                  <a:off x="1793" y="882"/>
                  <a:ext cx="30" cy="33"/>
                </a:xfrm>
                <a:prstGeom prst="ellipse">
                  <a:avLst/>
                </a:pr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0"/>
                <p:cNvSpPr>
                  <a:spLocks noChangeArrowheads="1"/>
                </p:cNvSpPr>
                <p:nvPr/>
              </p:nvSpPr>
              <p:spPr bwMode="auto">
                <a:xfrm>
                  <a:off x="318" y="960"/>
                  <a:ext cx="2919" cy="1639"/>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1478" y="2993"/>
                  <a:ext cx="651" cy="61"/>
                </a:xfrm>
                <a:custGeom>
                  <a:avLst/>
                  <a:gdLst>
                    <a:gd name="T0" fmla="*/ 639 w 651"/>
                    <a:gd name="T1" fmla="*/ 0 h 61"/>
                    <a:gd name="T2" fmla="*/ 12 w 651"/>
                    <a:gd name="T3" fmla="*/ 0 h 61"/>
                    <a:gd name="T4" fmla="*/ 0 w 651"/>
                    <a:gd name="T5" fmla="*/ 61 h 61"/>
                    <a:gd name="T6" fmla="*/ 651 w 651"/>
                    <a:gd name="T7" fmla="*/ 61 h 61"/>
                    <a:gd name="T8" fmla="*/ 639 w 651"/>
                    <a:gd name="T9" fmla="*/ 0 h 61"/>
                  </a:gdLst>
                  <a:ahLst/>
                  <a:cxnLst>
                    <a:cxn ang="0">
                      <a:pos x="T0" y="T1"/>
                    </a:cxn>
                    <a:cxn ang="0">
                      <a:pos x="T2" y="T3"/>
                    </a:cxn>
                    <a:cxn ang="0">
                      <a:pos x="T4" y="T5"/>
                    </a:cxn>
                    <a:cxn ang="0">
                      <a:pos x="T6" y="T7"/>
                    </a:cxn>
                    <a:cxn ang="0">
                      <a:pos x="T8" y="T9"/>
                    </a:cxn>
                  </a:cxnLst>
                  <a:rect l="0" t="0" r="r" b="b"/>
                  <a:pathLst>
                    <a:path w="651" h="61">
                      <a:moveTo>
                        <a:pt x="639" y="0"/>
                      </a:moveTo>
                      <a:lnTo>
                        <a:pt x="12" y="0"/>
                      </a:lnTo>
                      <a:lnTo>
                        <a:pt x="0" y="61"/>
                      </a:lnTo>
                      <a:lnTo>
                        <a:pt x="651" y="61"/>
                      </a:lnTo>
                      <a:lnTo>
                        <a:pt x="639" y="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478" y="2993"/>
                  <a:ext cx="651" cy="61"/>
                </a:xfrm>
                <a:custGeom>
                  <a:avLst/>
                  <a:gdLst>
                    <a:gd name="T0" fmla="*/ 639 w 651"/>
                    <a:gd name="T1" fmla="*/ 0 h 61"/>
                    <a:gd name="T2" fmla="*/ 12 w 651"/>
                    <a:gd name="T3" fmla="*/ 0 h 61"/>
                    <a:gd name="T4" fmla="*/ 0 w 651"/>
                    <a:gd name="T5" fmla="*/ 61 h 61"/>
                    <a:gd name="T6" fmla="*/ 651 w 651"/>
                    <a:gd name="T7" fmla="*/ 61 h 61"/>
                    <a:gd name="T8" fmla="*/ 639 w 651"/>
                    <a:gd name="T9" fmla="*/ 0 h 61"/>
                  </a:gdLst>
                  <a:ahLst/>
                  <a:cxnLst>
                    <a:cxn ang="0">
                      <a:pos x="T0" y="T1"/>
                    </a:cxn>
                    <a:cxn ang="0">
                      <a:pos x="T2" y="T3"/>
                    </a:cxn>
                    <a:cxn ang="0">
                      <a:pos x="T4" y="T5"/>
                    </a:cxn>
                    <a:cxn ang="0">
                      <a:pos x="T6" y="T7"/>
                    </a:cxn>
                    <a:cxn ang="0">
                      <a:pos x="T8" y="T9"/>
                    </a:cxn>
                  </a:cxnLst>
                  <a:rect l="0" t="0" r="r" b="b"/>
                  <a:pathLst>
                    <a:path w="651" h="61">
                      <a:moveTo>
                        <a:pt x="639" y="0"/>
                      </a:moveTo>
                      <a:lnTo>
                        <a:pt x="12" y="0"/>
                      </a:lnTo>
                      <a:lnTo>
                        <a:pt x="0" y="61"/>
                      </a:lnTo>
                      <a:lnTo>
                        <a:pt x="651" y="61"/>
                      </a:lnTo>
                      <a:lnTo>
                        <a:pt x="6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773" y="2623870"/>
                <a:ext cx="4185139" cy="2520208"/>
              </a:xfrm>
              <a:prstGeom prst="rect">
                <a:avLst/>
              </a:prstGeom>
            </p:spPr>
          </p:pic>
        </p:grpSp>
        <p:sp>
          <p:nvSpPr>
            <p:cNvPr id="2" name="同心圆 1"/>
            <p:cNvSpPr/>
            <p:nvPr/>
          </p:nvSpPr>
          <p:spPr>
            <a:xfrm>
              <a:off x="2892923" y="5500243"/>
              <a:ext cx="247650" cy="247650"/>
            </a:xfrm>
            <a:prstGeom prst="donut">
              <a:avLst>
                <a:gd name="adj" fmla="val 703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椭圆 2"/>
            <p:cNvSpPr/>
            <p:nvPr/>
          </p:nvSpPr>
          <p:spPr>
            <a:xfrm>
              <a:off x="2947469" y="5554789"/>
              <a:ext cx="138557" cy="1385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Freeform 5"/>
          <p:cNvSpPr>
            <a:spLocks noEditPoints="1"/>
          </p:cNvSpPr>
          <p:nvPr/>
        </p:nvSpPr>
        <p:spPr bwMode="auto">
          <a:xfrm>
            <a:off x="6651405" y="2085926"/>
            <a:ext cx="504000" cy="504000"/>
          </a:xfrm>
          <a:custGeom>
            <a:avLst/>
            <a:gdLst>
              <a:gd name="T0" fmla="*/ 140 w 145"/>
              <a:gd name="T1" fmla="*/ 124 h 144"/>
              <a:gd name="T2" fmla="*/ 106 w 145"/>
              <a:gd name="T3" fmla="*/ 89 h 144"/>
              <a:gd name="T4" fmla="*/ 105 w 145"/>
              <a:gd name="T5" fmla="*/ 88 h 144"/>
              <a:gd name="T6" fmla="*/ 114 w 145"/>
              <a:gd name="T7" fmla="*/ 57 h 144"/>
              <a:gd name="T8" fmla="*/ 57 w 145"/>
              <a:gd name="T9" fmla="*/ 0 h 144"/>
              <a:gd name="T10" fmla="*/ 0 w 145"/>
              <a:gd name="T11" fmla="*/ 57 h 144"/>
              <a:gd name="T12" fmla="*/ 57 w 145"/>
              <a:gd name="T13" fmla="*/ 114 h 144"/>
              <a:gd name="T14" fmla="*/ 88 w 145"/>
              <a:gd name="T15" fmla="*/ 105 h 144"/>
              <a:gd name="T16" fmla="*/ 89 w 145"/>
              <a:gd name="T17" fmla="*/ 106 h 144"/>
              <a:gd name="T18" fmla="*/ 124 w 145"/>
              <a:gd name="T19" fmla="*/ 140 h 144"/>
              <a:gd name="T20" fmla="*/ 132 w 145"/>
              <a:gd name="T21" fmla="*/ 144 h 144"/>
              <a:gd name="T22" fmla="*/ 140 w 145"/>
              <a:gd name="T23" fmla="*/ 140 h 144"/>
              <a:gd name="T24" fmla="*/ 140 w 145"/>
              <a:gd name="T25" fmla="*/ 124 h 144"/>
              <a:gd name="T26" fmla="*/ 57 w 145"/>
              <a:gd name="T27" fmla="*/ 96 h 144"/>
              <a:gd name="T28" fmla="*/ 18 w 145"/>
              <a:gd name="T29" fmla="*/ 57 h 144"/>
              <a:gd name="T30" fmla="*/ 57 w 145"/>
              <a:gd name="T31" fmla="*/ 18 h 144"/>
              <a:gd name="T32" fmla="*/ 96 w 145"/>
              <a:gd name="T33" fmla="*/ 57 h 144"/>
              <a:gd name="T34" fmla="*/ 57 w 145"/>
              <a:gd name="T35"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144">
                <a:moveTo>
                  <a:pt x="140" y="124"/>
                </a:moveTo>
                <a:cubicBezTo>
                  <a:pt x="106" y="89"/>
                  <a:pt x="106" y="89"/>
                  <a:pt x="106" y="89"/>
                </a:cubicBezTo>
                <a:cubicBezTo>
                  <a:pt x="106" y="89"/>
                  <a:pt x="105" y="88"/>
                  <a:pt x="105" y="88"/>
                </a:cubicBezTo>
                <a:cubicBezTo>
                  <a:pt x="111" y="79"/>
                  <a:pt x="114" y="68"/>
                  <a:pt x="114" y="57"/>
                </a:cubicBezTo>
                <a:cubicBezTo>
                  <a:pt x="114" y="26"/>
                  <a:pt x="88" y="0"/>
                  <a:pt x="57" y="0"/>
                </a:cubicBezTo>
                <a:cubicBezTo>
                  <a:pt x="26" y="0"/>
                  <a:pt x="0" y="26"/>
                  <a:pt x="0" y="57"/>
                </a:cubicBezTo>
                <a:cubicBezTo>
                  <a:pt x="0" y="88"/>
                  <a:pt x="26" y="114"/>
                  <a:pt x="57" y="114"/>
                </a:cubicBezTo>
                <a:cubicBezTo>
                  <a:pt x="68" y="114"/>
                  <a:pt x="79" y="111"/>
                  <a:pt x="88" y="105"/>
                </a:cubicBezTo>
                <a:cubicBezTo>
                  <a:pt x="88" y="105"/>
                  <a:pt x="89" y="106"/>
                  <a:pt x="89" y="106"/>
                </a:cubicBezTo>
                <a:cubicBezTo>
                  <a:pt x="124" y="140"/>
                  <a:pt x="124" y="140"/>
                  <a:pt x="124" y="140"/>
                </a:cubicBezTo>
                <a:cubicBezTo>
                  <a:pt x="126" y="143"/>
                  <a:pt x="129" y="144"/>
                  <a:pt x="132" y="144"/>
                </a:cubicBezTo>
                <a:cubicBezTo>
                  <a:pt x="135" y="144"/>
                  <a:pt x="138" y="143"/>
                  <a:pt x="140" y="140"/>
                </a:cubicBezTo>
                <a:cubicBezTo>
                  <a:pt x="145" y="136"/>
                  <a:pt x="145" y="128"/>
                  <a:pt x="140" y="124"/>
                </a:cubicBezTo>
                <a:moveTo>
                  <a:pt x="57" y="96"/>
                </a:moveTo>
                <a:cubicBezTo>
                  <a:pt x="36" y="96"/>
                  <a:pt x="18" y="78"/>
                  <a:pt x="18" y="57"/>
                </a:cubicBezTo>
                <a:cubicBezTo>
                  <a:pt x="18" y="35"/>
                  <a:pt x="36" y="18"/>
                  <a:pt x="57" y="18"/>
                </a:cubicBezTo>
                <a:cubicBezTo>
                  <a:pt x="78" y="18"/>
                  <a:pt x="96" y="35"/>
                  <a:pt x="96" y="57"/>
                </a:cubicBezTo>
                <a:cubicBezTo>
                  <a:pt x="96" y="78"/>
                  <a:pt x="78" y="96"/>
                  <a:pt x="57" y="9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9"/>
          <p:cNvSpPr>
            <a:spLocks noEditPoints="1"/>
          </p:cNvSpPr>
          <p:nvPr/>
        </p:nvSpPr>
        <p:spPr bwMode="auto">
          <a:xfrm>
            <a:off x="6509330" y="3913460"/>
            <a:ext cx="504000" cy="504000"/>
          </a:xfrm>
          <a:custGeom>
            <a:avLst/>
            <a:gdLst>
              <a:gd name="T0" fmla="*/ 132 w 144"/>
              <a:gd name="T1" fmla="*/ 61 h 144"/>
              <a:gd name="T2" fmla="*/ 121 w 144"/>
              <a:gd name="T3" fmla="*/ 46 h 144"/>
              <a:gd name="T4" fmla="*/ 127 w 144"/>
              <a:gd name="T5" fmla="*/ 33 h 144"/>
              <a:gd name="T6" fmla="*/ 119 w 144"/>
              <a:gd name="T7" fmla="*/ 17 h 144"/>
              <a:gd name="T8" fmla="*/ 106 w 144"/>
              <a:gd name="T9" fmla="*/ 22 h 144"/>
              <a:gd name="T10" fmla="*/ 88 w 144"/>
              <a:gd name="T11" fmla="*/ 19 h 144"/>
              <a:gd name="T12" fmla="*/ 83 w 144"/>
              <a:gd name="T13" fmla="*/ 6 h 144"/>
              <a:gd name="T14" fmla="*/ 66 w 144"/>
              <a:gd name="T15" fmla="*/ 0 h 144"/>
              <a:gd name="T16" fmla="*/ 61 w 144"/>
              <a:gd name="T17" fmla="*/ 12 h 144"/>
              <a:gd name="T18" fmla="*/ 46 w 144"/>
              <a:gd name="T19" fmla="*/ 23 h 144"/>
              <a:gd name="T20" fmla="*/ 33 w 144"/>
              <a:gd name="T21" fmla="*/ 17 h 144"/>
              <a:gd name="T22" fmla="*/ 17 w 144"/>
              <a:gd name="T23" fmla="*/ 25 h 144"/>
              <a:gd name="T24" fmla="*/ 22 w 144"/>
              <a:gd name="T25" fmla="*/ 38 h 144"/>
              <a:gd name="T26" fmla="*/ 19 w 144"/>
              <a:gd name="T27" fmla="*/ 56 h 144"/>
              <a:gd name="T28" fmla="*/ 6 w 144"/>
              <a:gd name="T29" fmla="*/ 61 h 144"/>
              <a:gd name="T30" fmla="*/ 0 w 144"/>
              <a:gd name="T31" fmla="*/ 78 h 144"/>
              <a:gd name="T32" fmla="*/ 12 w 144"/>
              <a:gd name="T33" fmla="*/ 83 h 144"/>
              <a:gd name="T34" fmla="*/ 23 w 144"/>
              <a:gd name="T35" fmla="*/ 98 h 144"/>
              <a:gd name="T36" fmla="*/ 17 w 144"/>
              <a:gd name="T37" fmla="*/ 111 h 144"/>
              <a:gd name="T38" fmla="*/ 25 w 144"/>
              <a:gd name="T39" fmla="*/ 127 h 144"/>
              <a:gd name="T40" fmla="*/ 38 w 144"/>
              <a:gd name="T41" fmla="*/ 122 h 144"/>
              <a:gd name="T42" fmla="*/ 56 w 144"/>
              <a:gd name="T43" fmla="*/ 125 h 144"/>
              <a:gd name="T44" fmla="*/ 61 w 144"/>
              <a:gd name="T45" fmla="*/ 138 h 144"/>
              <a:gd name="T46" fmla="*/ 78 w 144"/>
              <a:gd name="T47" fmla="*/ 144 h 144"/>
              <a:gd name="T48" fmla="*/ 83 w 144"/>
              <a:gd name="T49" fmla="*/ 132 h 144"/>
              <a:gd name="T50" fmla="*/ 98 w 144"/>
              <a:gd name="T51" fmla="*/ 121 h 144"/>
              <a:gd name="T52" fmla="*/ 111 w 144"/>
              <a:gd name="T53" fmla="*/ 127 h 144"/>
              <a:gd name="T54" fmla="*/ 127 w 144"/>
              <a:gd name="T55" fmla="*/ 119 h 144"/>
              <a:gd name="T56" fmla="*/ 122 w 144"/>
              <a:gd name="T57" fmla="*/ 106 h 144"/>
              <a:gd name="T58" fmla="*/ 125 w 144"/>
              <a:gd name="T59" fmla="*/ 88 h 144"/>
              <a:gd name="T60" fmla="*/ 138 w 144"/>
              <a:gd name="T61" fmla="*/ 83 h 144"/>
              <a:gd name="T62" fmla="*/ 144 w 144"/>
              <a:gd name="T63" fmla="*/ 66 h 144"/>
              <a:gd name="T64" fmla="*/ 100 w 144"/>
              <a:gd name="T65" fmla="*/ 72 h 144"/>
              <a:gd name="T66" fmla="*/ 44 w 144"/>
              <a:gd name="T67" fmla="*/ 72 h 144"/>
              <a:gd name="T68" fmla="*/ 100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1" name="Group 12"/>
          <p:cNvGrpSpPr>
            <a:grpSpLocks/>
          </p:cNvGrpSpPr>
          <p:nvPr/>
        </p:nvGrpSpPr>
        <p:grpSpPr bwMode="auto">
          <a:xfrm>
            <a:off x="10471631" y="2830240"/>
            <a:ext cx="522500" cy="468000"/>
            <a:chOff x="4638" y="1688"/>
            <a:chExt cx="418" cy="361"/>
          </a:xfrm>
          <a:solidFill>
            <a:schemeClr val="bg1"/>
          </a:solidFill>
        </p:grpSpPr>
        <p:sp>
          <p:nvSpPr>
            <p:cNvPr id="32" name="Freeform 13"/>
            <p:cNvSpPr>
              <a:spLocks/>
            </p:cNvSpPr>
            <p:nvPr/>
          </p:nvSpPr>
          <p:spPr bwMode="auto">
            <a:xfrm>
              <a:off x="4638" y="1782"/>
              <a:ext cx="331" cy="267"/>
            </a:xfrm>
            <a:custGeom>
              <a:avLst/>
              <a:gdLst>
                <a:gd name="T0" fmla="*/ 123 w 138"/>
                <a:gd name="T1" fmla="*/ 83 h 111"/>
                <a:gd name="T2" fmla="*/ 89 w 138"/>
                <a:gd name="T3" fmla="*/ 93 h 111"/>
                <a:gd name="T4" fmla="*/ 85 w 138"/>
                <a:gd name="T5" fmla="*/ 93 h 111"/>
                <a:gd name="T6" fmla="*/ 83 w 138"/>
                <a:gd name="T7" fmla="*/ 92 h 111"/>
                <a:gd name="T8" fmla="*/ 79 w 138"/>
                <a:gd name="T9" fmla="*/ 92 h 111"/>
                <a:gd name="T10" fmla="*/ 77 w 138"/>
                <a:gd name="T11" fmla="*/ 91 h 111"/>
                <a:gd name="T12" fmla="*/ 74 w 138"/>
                <a:gd name="T13" fmla="*/ 91 h 111"/>
                <a:gd name="T14" fmla="*/ 72 w 138"/>
                <a:gd name="T15" fmla="*/ 90 h 111"/>
                <a:gd name="T16" fmla="*/ 68 w 138"/>
                <a:gd name="T17" fmla="*/ 89 h 111"/>
                <a:gd name="T18" fmla="*/ 67 w 138"/>
                <a:gd name="T19" fmla="*/ 88 h 111"/>
                <a:gd name="T20" fmla="*/ 63 w 138"/>
                <a:gd name="T21" fmla="*/ 86 h 111"/>
                <a:gd name="T22" fmla="*/ 63 w 138"/>
                <a:gd name="T23" fmla="*/ 86 h 111"/>
                <a:gd name="T24" fmla="*/ 50 w 138"/>
                <a:gd name="T25" fmla="*/ 76 h 111"/>
                <a:gd name="T26" fmla="*/ 50 w 138"/>
                <a:gd name="T27" fmla="*/ 76 h 111"/>
                <a:gd name="T28" fmla="*/ 46 w 138"/>
                <a:gd name="T29" fmla="*/ 72 h 111"/>
                <a:gd name="T30" fmla="*/ 45 w 138"/>
                <a:gd name="T31" fmla="*/ 71 h 111"/>
                <a:gd name="T32" fmla="*/ 33 w 138"/>
                <a:gd name="T33" fmla="*/ 36 h 111"/>
                <a:gd name="T34" fmla="*/ 48 w 138"/>
                <a:gd name="T35" fmla="*/ 36 h 111"/>
                <a:gd name="T36" fmla="*/ 24 w 138"/>
                <a:gd name="T37" fmla="*/ 0 h 111"/>
                <a:gd name="T38" fmla="*/ 0 w 138"/>
                <a:gd name="T39" fmla="*/ 36 h 111"/>
                <a:gd name="T40" fmla="*/ 15 w 138"/>
                <a:gd name="T41" fmla="*/ 36 h 111"/>
                <a:gd name="T42" fmla="*/ 28 w 138"/>
                <a:gd name="T43" fmla="*/ 78 h 111"/>
                <a:gd name="T44" fmla="*/ 29 w 138"/>
                <a:gd name="T45" fmla="*/ 79 h 111"/>
                <a:gd name="T46" fmla="*/ 31 w 138"/>
                <a:gd name="T47" fmla="*/ 83 h 111"/>
                <a:gd name="T48" fmla="*/ 32 w 138"/>
                <a:gd name="T49" fmla="*/ 84 h 111"/>
                <a:gd name="T50" fmla="*/ 37 w 138"/>
                <a:gd name="T51" fmla="*/ 89 h 111"/>
                <a:gd name="T52" fmla="*/ 37 w 138"/>
                <a:gd name="T53" fmla="*/ 89 h 111"/>
                <a:gd name="T54" fmla="*/ 54 w 138"/>
                <a:gd name="T55" fmla="*/ 102 h 111"/>
                <a:gd name="T56" fmla="*/ 54 w 138"/>
                <a:gd name="T57" fmla="*/ 102 h 111"/>
                <a:gd name="T58" fmla="*/ 60 w 138"/>
                <a:gd name="T59" fmla="*/ 105 h 111"/>
                <a:gd name="T60" fmla="*/ 61 w 138"/>
                <a:gd name="T61" fmla="*/ 105 h 111"/>
                <a:gd name="T62" fmla="*/ 66 w 138"/>
                <a:gd name="T63" fmla="*/ 107 h 111"/>
                <a:gd name="T64" fmla="*/ 68 w 138"/>
                <a:gd name="T65" fmla="*/ 108 h 111"/>
                <a:gd name="T66" fmla="*/ 73 w 138"/>
                <a:gd name="T67" fmla="*/ 109 h 111"/>
                <a:gd name="T68" fmla="*/ 76 w 138"/>
                <a:gd name="T69" fmla="*/ 110 h 111"/>
                <a:gd name="T70" fmla="*/ 77 w 138"/>
                <a:gd name="T71" fmla="*/ 110 h 111"/>
                <a:gd name="T72" fmla="*/ 81 w 138"/>
                <a:gd name="T73" fmla="*/ 110 h 111"/>
                <a:gd name="T74" fmla="*/ 83 w 138"/>
                <a:gd name="T75" fmla="*/ 111 h 111"/>
                <a:gd name="T76" fmla="*/ 90 w 138"/>
                <a:gd name="T77" fmla="*/ 111 h 111"/>
                <a:gd name="T78" fmla="*/ 133 w 138"/>
                <a:gd name="T79" fmla="*/ 97 h 111"/>
                <a:gd name="T80" fmla="*/ 135 w 138"/>
                <a:gd name="T81" fmla="*/ 85 h 111"/>
                <a:gd name="T82" fmla="*/ 123 w 138"/>
                <a:gd name="T83" fmla="*/ 8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 h="111">
                  <a:moveTo>
                    <a:pt x="123" y="83"/>
                  </a:moveTo>
                  <a:cubicBezTo>
                    <a:pt x="113" y="90"/>
                    <a:pt x="101" y="93"/>
                    <a:pt x="89" y="93"/>
                  </a:cubicBezTo>
                  <a:cubicBezTo>
                    <a:pt x="88" y="93"/>
                    <a:pt x="86" y="93"/>
                    <a:pt x="85" y="93"/>
                  </a:cubicBezTo>
                  <a:cubicBezTo>
                    <a:pt x="84" y="93"/>
                    <a:pt x="83" y="93"/>
                    <a:pt x="83" y="92"/>
                  </a:cubicBezTo>
                  <a:cubicBezTo>
                    <a:pt x="82" y="92"/>
                    <a:pt x="80" y="92"/>
                    <a:pt x="79" y="92"/>
                  </a:cubicBezTo>
                  <a:cubicBezTo>
                    <a:pt x="78" y="92"/>
                    <a:pt x="78" y="92"/>
                    <a:pt x="77" y="91"/>
                  </a:cubicBezTo>
                  <a:cubicBezTo>
                    <a:pt x="76" y="91"/>
                    <a:pt x="75" y="91"/>
                    <a:pt x="74" y="91"/>
                  </a:cubicBezTo>
                  <a:cubicBezTo>
                    <a:pt x="73" y="90"/>
                    <a:pt x="72" y="90"/>
                    <a:pt x="72" y="90"/>
                  </a:cubicBezTo>
                  <a:cubicBezTo>
                    <a:pt x="71" y="90"/>
                    <a:pt x="69" y="89"/>
                    <a:pt x="68" y="89"/>
                  </a:cubicBezTo>
                  <a:cubicBezTo>
                    <a:pt x="68" y="88"/>
                    <a:pt x="68" y="88"/>
                    <a:pt x="67" y="88"/>
                  </a:cubicBezTo>
                  <a:cubicBezTo>
                    <a:pt x="66" y="88"/>
                    <a:pt x="64" y="87"/>
                    <a:pt x="63" y="86"/>
                  </a:cubicBezTo>
                  <a:cubicBezTo>
                    <a:pt x="63" y="86"/>
                    <a:pt x="63" y="86"/>
                    <a:pt x="63" y="86"/>
                  </a:cubicBezTo>
                  <a:cubicBezTo>
                    <a:pt x="58" y="83"/>
                    <a:pt x="54" y="80"/>
                    <a:pt x="50" y="76"/>
                  </a:cubicBezTo>
                  <a:cubicBezTo>
                    <a:pt x="50" y="76"/>
                    <a:pt x="50" y="76"/>
                    <a:pt x="50" y="76"/>
                  </a:cubicBezTo>
                  <a:cubicBezTo>
                    <a:pt x="48" y="75"/>
                    <a:pt x="47" y="74"/>
                    <a:pt x="46" y="72"/>
                  </a:cubicBezTo>
                  <a:cubicBezTo>
                    <a:pt x="46" y="72"/>
                    <a:pt x="46" y="72"/>
                    <a:pt x="45" y="71"/>
                  </a:cubicBezTo>
                  <a:cubicBezTo>
                    <a:pt x="38" y="62"/>
                    <a:pt x="33" y="49"/>
                    <a:pt x="33" y="36"/>
                  </a:cubicBezTo>
                  <a:cubicBezTo>
                    <a:pt x="48" y="36"/>
                    <a:pt x="48" y="36"/>
                    <a:pt x="48" y="36"/>
                  </a:cubicBezTo>
                  <a:cubicBezTo>
                    <a:pt x="24" y="0"/>
                    <a:pt x="24" y="0"/>
                    <a:pt x="24" y="0"/>
                  </a:cubicBezTo>
                  <a:cubicBezTo>
                    <a:pt x="0" y="36"/>
                    <a:pt x="0" y="36"/>
                    <a:pt x="0" y="36"/>
                  </a:cubicBezTo>
                  <a:cubicBezTo>
                    <a:pt x="15" y="36"/>
                    <a:pt x="15" y="36"/>
                    <a:pt x="15" y="36"/>
                  </a:cubicBezTo>
                  <a:cubicBezTo>
                    <a:pt x="15" y="52"/>
                    <a:pt x="20" y="66"/>
                    <a:pt x="28" y="78"/>
                  </a:cubicBezTo>
                  <a:cubicBezTo>
                    <a:pt x="28" y="79"/>
                    <a:pt x="28" y="79"/>
                    <a:pt x="29" y="79"/>
                  </a:cubicBezTo>
                  <a:cubicBezTo>
                    <a:pt x="29" y="80"/>
                    <a:pt x="30" y="81"/>
                    <a:pt x="31" y="83"/>
                  </a:cubicBezTo>
                  <a:cubicBezTo>
                    <a:pt x="32" y="83"/>
                    <a:pt x="32" y="83"/>
                    <a:pt x="32" y="84"/>
                  </a:cubicBezTo>
                  <a:cubicBezTo>
                    <a:pt x="34" y="86"/>
                    <a:pt x="35" y="87"/>
                    <a:pt x="37" y="89"/>
                  </a:cubicBezTo>
                  <a:cubicBezTo>
                    <a:pt x="37" y="89"/>
                    <a:pt x="37" y="89"/>
                    <a:pt x="37" y="89"/>
                  </a:cubicBezTo>
                  <a:cubicBezTo>
                    <a:pt x="42" y="94"/>
                    <a:pt x="48" y="98"/>
                    <a:pt x="54" y="102"/>
                  </a:cubicBezTo>
                  <a:cubicBezTo>
                    <a:pt x="54" y="102"/>
                    <a:pt x="54" y="102"/>
                    <a:pt x="54" y="102"/>
                  </a:cubicBezTo>
                  <a:cubicBezTo>
                    <a:pt x="56" y="103"/>
                    <a:pt x="58" y="104"/>
                    <a:pt x="60" y="105"/>
                  </a:cubicBezTo>
                  <a:cubicBezTo>
                    <a:pt x="60" y="105"/>
                    <a:pt x="61" y="105"/>
                    <a:pt x="61" y="105"/>
                  </a:cubicBezTo>
                  <a:cubicBezTo>
                    <a:pt x="63" y="106"/>
                    <a:pt x="64" y="106"/>
                    <a:pt x="66" y="107"/>
                  </a:cubicBezTo>
                  <a:cubicBezTo>
                    <a:pt x="67" y="107"/>
                    <a:pt x="68" y="108"/>
                    <a:pt x="68" y="108"/>
                  </a:cubicBezTo>
                  <a:cubicBezTo>
                    <a:pt x="70" y="108"/>
                    <a:pt x="71" y="109"/>
                    <a:pt x="73" y="109"/>
                  </a:cubicBezTo>
                  <a:cubicBezTo>
                    <a:pt x="74" y="109"/>
                    <a:pt x="75" y="109"/>
                    <a:pt x="76" y="110"/>
                  </a:cubicBezTo>
                  <a:cubicBezTo>
                    <a:pt x="76" y="110"/>
                    <a:pt x="77" y="110"/>
                    <a:pt x="77" y="110"/>
                  </a:cubicBezTo>
                  <a:cubicBezTo>
                    <a:pt x="78" y="110"/>
                    <a:pt x="80" y="110"/>
                    <a:pt x="81" y="110"/>
                  </a:cubicBezTo>
                  <a:cubicBezTo>
                    <a:pt x="82" y="110"/>
                    <a:pt x="82" y="111"/>
                    <a:pt x="83" y="111"/>
                  </a:cubicBezTo>
                  <a:cubicBezTo>
                    <a:pt x="85" y="111"/>
                    <a:pt x="88" y="111"/>
                    <a:pt x="90" y="111"/>
                  </a:cubicBezTo>
                  <a:cubicBezTo>
                    <a:pt x="105" y="111"/>
                    <a:pt x="120" y="106"/>
                    <a:pt x="133" y="97"/>
                  </a:cubicBezTo>
                  <a:cubicBezTo>
                    <a:pt x="137" y="95"/>
                    <a:pt x="138" y="89"/>
                    <a:pt x="135" y="85"/>
                  </a:cubicBezTo>
                  <a:cubicBezTo>
                    <a:pt x="132" y="81"/>
                    <a:pt x="127" y="80"/>
                    <a:pt x="123" y="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4"/>
            <p:cNvSpPr>
              <a:spLocks/>
            </p:cNvSpPr>
            <p:nvPr/>
          </p:nvSpPr>
          <p:spPr bwMode="auto">
            <a:xfrm>
              <a:off x="4739" y="1688"/>
              <a:ext cx="317" cy="267"/>
            </a:xfrm>
            <a:custGeom>
              <a:avLst/>
              <a:gdLst>
                <a:gd name="T0" fmla="*/ 123 w 138"/>
                <a:gd name="T1" fmla="*/ 75 h 111"/>
                <a:gd name="T2" fmla="*/ 110 w 138"/>
                <a:gd name="T3" fmla="*/ 33 h 111"/>
                <a:gd name="T4" fmla="*/ 109 w 138"/>
                <a:gd name="T5" fmla="*/ 32 h 111"/>
                <a:gd name="T6" fmla="*/ 106 w 138"/>
                <a:gd name="T7" fmla="*/ 28 h 111"/>
                <a:gd name="T8" fmla="*/ 106 w 138"/>
                <a:gd name="T9" fmla="*/ 27 h 111"/>
                <a:gd name="T10" fmla="*/ 78 w 138"/>
                <a:gd name="T11" fmla="*/ 6 h 111"/>
                <a:gd name="T12" fmla="*/ 77 w 138"/>
                <a:gd name="T13" fmla="*/ 6 h 111"/>
                <a:gd name="T14" fmla="*/ 72 w 138"/>
                <a:gd name="T15" fmla="*/ 4 h 111"/>
                <a:gd name="T16" fmla="*/ 70 w 138"/>
                <a:gd name="T17" fmla="*/ 3 h 111"/>
                <a:gd name="T18" fmla="*/ 65 w 138"/>
                <a:gd name="T19" fmla="*/ 2 h 111"/>
                <a:gd name="T20" fmla="*/ 62 w 138"/>
                <a:gd name="T21" fmla="*/ 1 h 111"/>
                <a:gd name="T22" fmla="*/ 61 w 138"/>
                <a:gd name="T23" fmla="*/ 1 h 111"/>
                <a:gd name="T24" fmla="*/ 57 w 138"/>
                <a:gd name="T25" fmla="*/ 1 h 111"/>
                <a:gd name="T26" fmla="*/ 55 w 138"/>
                <a:gd name="T27" fmla="*/ 0 h 111"/>
                <a:gd name="T28" fmla="*/ 49 w 138"/>
                <a:gd name="T29" fmla="*/ 0 h 111"/>
                <a:gd name="T30" fmla="*/ 48 w 138"/>
                <a:gd name="T31" fmla="*/ 0 h 111"/>
                <a:gd name="T32" fmla="*/ 48 w 138"/>
                <a:gd name="T33" fmla="*/ 0 h 111"/>
                <a:gd name="T34" fmla="*/ 5 w 138"/>
                <a:gd name="T35" fmla="*/ 14 h 111"/>
                <a:gd name="T36" fmla="*/ 3 w 138"/>
                <a:gd name="T37" fmla="*/ 26 h 111"/>
                <a:gd name="T38" fmla="*/ 15 w 138"/>
                <a:gd name="T39" fmla="*/ 28 h 111"/>
                <a:gd name="T40" fmla="*/ 48 w 138"/>
                <a:gd name="T41" fmla="*/ 18 h 111"/>
                <a:gd name="T42" fmla="*/ 53 w 138"/>
                <a:gd name="T43" fmla="*/ 18 h 111"/>
                <a:gd name="T44" fmla="*/ 55 w 138"/>
                <a:gd name="T45" fmla="*/ 18 h 111"/>
                <a:gd name="T46" fmla="*/ 59 w 138"/>
                <a:gd name="T47" fmla="*/ 19 h 111"/>
                <a:gd name="T48" fmla="*/ 61 w 138"/>
                <a:gd name="T49" fmla="*/ 19 h 111"/>
                <a:gd name="T50" fmla="*/ 65 w 138"/>
                <a:gd name="T51" fmla="*/ 20 h 111"/>
                <a:gd name="T52" fmla="*/ 66 w 138"/>
                <a:gd name="T53" fmla="*/ 21 h 111"/>
                <a:gd name="T54" fmla="*/ 70 w 138"/>
                <a:gd name="T55" fmla="*/ 22 h 111"/>
                <a:gd name="T56" fmla="*/ 70 w 138"/>
                <a:gd name="T57" fmla="*/ 23 h 111"/>
                <a:gd name="T58" fmla="*/ 92 w 138"/>
                <a:gd name="T59" fmla="*/ 39 h 111"/>
                <a:gd name="T60" fmla="*/ 92 w 138"/>
                <a:gd name="T61" fmla="*/ 39 h 111"/>
                <a:gd name="T62" fmla="*/ 105 w 138"/>
                <a:gd name="T63" fmla="*/ 75 h 111"/>
                <a:gd name="T64" fmla="*/ 90 w 138"/>
                <a:gd name="T65" fmla="*/ 75 h 111"/>
                <a:gd name="T66" fmla="*/ 114 w 138"/>
                <a:gd name="T67" fmla="*/ 111 h 111"/>
                <a:gd name="T68" fmla="*/ 138 w 138"/>
                <a:gd name="T69" fmla="*/ 75 h 111"/>
                <a:gd name="T70" fmla="*/ 123 w 138"/>
                <a:gd name="T71" fmla="*/ 7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 h="111">
                  <a:moveTo>
                    <a:pt x="123" y="75"/>
                  </a:moveTo>
                  <a:cubicBezTo>
                    <a:pt x="123" y="59"/>
                    <a:pt x="118" y="45"/>
                    <a:pt x="110" y="33"/>
                  </a:cubicBezTo>
                  <a:cubicBezTo>
                    <a:pt x="110" y="32"/>
                    <a:pt x="110" y="32"/>
                    <a:pt x="109" y="32"/>
                  </a:cubicBezTo>
                  <a:cubicBezTo>
                    <a:pt x="108" y="30"/>
                    <a:pt x="107" y="29"/>
                    <a:pt x="106" y="28"/>
                  </a:cubicBezTo>
                  <a:cubicBezTo>
                    <a:pt x="106" y="28"/>
                    <a:pt x="106" y="27"/>
                    <a:pt x="106" y="27"/>
                  </a:cubicBezTo>
                  <a:cubicBezTo>
                    <a:pt x="98" y="18"/>
                    <a:pt x="89" y="11"/>
                    <a:pt x="78" y="6"/>
                  </a:cubicBezTo>
                  <a:cubicBezTo>
                    <a:pt x="77" y="6"/>
                    <a:pt x="77" y="6"/>
                    <a:pt x="77" y="6"/>
                  </a:cubicBezTo>
                  <a:cubicBezTo>
                    <a:pt x="75" y="5"/>
                    <a:pt x="73" y="4"/>
                    <a:pt x="72" y="4"/>
                  </a:cubicBezTo>
                  <a:cubicBezTo>
                    <a:pt x="71" y="4"/>
                    <a:pt x="70" y="3"/>
                    <a:pt x="70" y="3"/>
                  </a:cubicBezTo>
                  <a:cubicBezTo>
                    <a:pt x="68" y="3"/>
                    <a:pt x="67" y="2"/>
                    <a:pt x="65" y="2"/>
                  </a:cubicBezTo>
                  <a:cubicBezTo>
                    <a:pt x="64" y="2"/>
                    <a:pt x="63" y="2"/>
                    <a:pt x="62" y="1"/>
                  </a:cubicBezTo>
                  <a:cubicBezTo>
                    <a:pt x="62" y="1"/>
                    <a:pt x="61" y="1"/>
                    <a:pt x="61" y="1"/>
                  </a:cubicBezTo>
                  <a:cubicBezTo>
                    <a:pt x="60" y="1"/>
                    <a:pt x="59" y="1"/>
                    <a:pt x="57" y="1"/>
                  </a:cubicBezTo>
                  <a:cubicBezTo>
                    <a:pt x="57" y="1"/>
                    <a:pt x="56" y="0"/>
                    <a:pt x="55" y="0"/>
                  </a:cubicBezTo>
                  <a:cubicBezTo>
                    <a:pt x="53" y="0"/>
                    <a:pt x="51" y="0"/>
                    <a:pt x="49" y="0"/>
                  </a:cubicBezTo>
                  <a:cubicBezTo>
                    <a:pt x="49" y="0"/>
                    <a:pt x="48" y="0"/>
                    <a:pt x="48" y="0"/>
                  </a:cubicBezTo>
                  <a:cubicBezTo>
                    <a:pt x="48" y="0"/>
                    <a:pt x="48" y="0"/>
                    <a:pt x="48" y="0"/>
                  </a:cubicBezTo>
                  <a:cubicBezTo>
                    <a:pt x="33" y="0"/>
                    <a:pt x="18" y="5"/>
                    <a:pt x="5" y="14"/>
                  </a:cubicBezTo>
                  <a:cubicBezTo>
                    <a:pt x="1" y="16"/>
                    <a:pt x="0" y="22"/>
                    <a:pt x="3" y="26"/>
                  </a:cubicBezTo>
                  <a:cubicBezTo>
                    <a:pt x="6" y="30"/>
                    <a:pt x="11" y="31"/>
                    <a:pt x="15" y="28"/>
                  </a:cubicBezTo>
                  <a:cubicBezTo>
                    <a:pt x="25" y="21"/>
                    <a:pt x="37" y="18"/>
                    <a:pt x="48" y="18"/>
                  </a:cubicBezTo>
                  <a:cubicBezTo>
                    <a:pt x="50" y="18"/>
                    <a:pt x="52" y="18"/>
                    <a:pt x="53" y="18"/>
                  </a:cubicBezTo>
                  <a:cubicBezTo>
                    <a:pt x="54" y="18"/>
                    <a:pt x="54" y="18"/>
                    <a:pt x="55" y="18"/>
                  </a:cubicBezTo>
                  <a:cubicBezTo>
                    <a:pt x="56" y="19"/>
                    <a:pt x="58" y="19"/>
                    <a:pt x="59" y="19"/>
                  </a:cubicBezTo>
                  <a:cubicBezTo>
                    <a:pt x="60" y="19"/>
                    <a:pt x="60" y="19"/>
                    <a:pt x="61" y="19"/>
                  </a:cubicBezTo>
                  <a:cubicBezTo>
                    <a:pt x="62" y="20"/>
                    <a:pt x="63" y="20"/>
                    <a:pt x="65" y="20"/>
                  </a:cubicBezTo>
                  <a:cubicBezTo>
                    <a:pt x="65" y="21"/>
                    <a:pt x="65" y="21"/>
                    <a:pt x="66" y="21"/>
                  </a:cubicBezTo>
                  <a:cubicBezTo>
                    <a:pt x="67" y="21"/>
                    <a:pt x="69" y="22"/>
                    <a:pt x="70" y="22"/>
                  </a:cubicBezTo>
                  <a:cubicBezTo>
                    <a:pt x="70" y="22"/>
                    <a:pt x="70" y="23"/>
                    <a:pt x="70" y="23"/>
                  </a:cubicBezTo>
                  <a:cubicBezTo>
                    <a:pt x="79" y="26"/>
                    <a:pt x="86" y="32"/>
                    <a:pt x="92" y="39"/>
                  </a:cubicBezTo>
                  <a:cubicBezTo>
                    <a:pt x="92" y="39"/>
                    <a:pt x="92" y="39"/>
                    <a:pt x="92" y="39"/>
                  </a:cubicBezTo>
                  <a:cubicBezTo>
                    <a:pt x="100" y="49"/>
                    <a:pt x="105" y="61"/>
                    <a:pt x="105" y="75"/>
                  </a:cubicBezTo>
                  <a:cubicBezTo>
                    <a:pt x="90" y="75"/>
                    <a:pt x="90" y="75"/>
                    <a:pt x="90" y="75"/>
                  </a:cubicBezTo>
                  <a:cubicBezTo>
                    <a:pt x="114" y="111"/>
                    <a:pt x="114" y="111"/>
                    <a:pt x="114" y="111"/>
                  </a:cubicBezTo>
                  <a:cubicBezTo>
                    <a:pt x="138" y="75"/>
                    <a:pt x="138" y="75"/>
                    <a:pt x="138" y="75"/>
                  </a:cubicBezTo>
                  <a:lnTo>
                    <a:pt x="123"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2" name="文本框 41"/>
          <p:cNvSpPr txBox="1"/>
          <p:nvPr/>
        </p:nvSpPr>
        <p:spPr>
          <a:xfrm>
            <a:off x="5768531" y="2190484"/>
            <a:ext cx="5225600" cy="2862322"/>
          </a:xfrm>
          <a:prstGeom prst="rect">
            <a:avLst/>
          </a:prstGeom>
          <a:noFill/>
        </p:spPr>
        <p:txBody>
          <a:bodyPr wrap="square" rtlCol="0">
            <a:spAutoFit/>
          </a:bodyPr>
          <a:lstStyle/>
          <a:p>
            <a:pPr algn="just"/>
            <a:r>
              <a:rPr lang="zh-CN" altLang="zh-CN" dirty="0"/>
              <a:t>本文档是</a:t>
            </a:r>
            <a:r>
              <a:rPr lang="en-US" altLang="zh-CN" dirty="0"/>
              <a:t>G17</a:t>
            </a:r>
            <a:r>
              <a:rPr lang="zh-CN" altLang="zh-CN" dirty="0"/>
              <a:t>小组根据项目的初步需求，并对“书社”网站项目的各项需求进行全面分析之后，做出的软件项目开发计划，便于项目团队成员更好地了解项目情况，明确各成员分工、使项目工作开展的各个过程合理有序。</a:t>
            </a:r>
            <a:endParaRPr lang="en-US" altLang="zh-CN" dirty="0"/>
          </a:p>
          <a:p>
            <a:pPr algn="just"/>
            <a:endParaRPr lang="en-US" altLang="zh-CN" dirty="0"/>
          </a:p>
          <a:p>
            <a:pPr algn="just"/>
            <a:r>
              <a:rPr lang="zh-CN" altLang="zh-CN" dirty="0"/>
              <a:t>该文档将作为项目的问题定义、可行性研究、需求分析、开发阶段所有项目活动的行动基础，并作为项目团队开展和检查项目的工作依据。可供支持项目组内部的研发工作。</a:t>
            </a:r>
          </a:p>
        </p:txBody>
      </p:sp>
    </p:spTree>
    <p:extLst>
      <p:ext uri="{BB962C8B-B14F-4D97-AF65-F5344CB8AC3E}">
        <p14:creationId xmlns:p14="http://schemas.microsoft.com/office/powerpoint/2010/main" val="11472191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 calcmode="lin" valueType="num">
                                      <p:cBhvr>
                                        <p:cTn id="9" dur="500" fill="hold"/>
                                        <p:tgtEl>
                                          <p:spTgt spid="20"/>
                                        </p:tgtEl>
                                        <p:attrNameLst>
                                          <p:attrName>style.rotation</p:attrName>
                                        </p:attrNameLst>
                                      </p:cBhvr>
                                      <p:tavLst>
                                        <p:tav tm="0">
                                          <p:val>
                                            <p:fltVal val="360"/>
                                          </p:val>
                                        </p:tav>
                                        <p:tav tm="100000">
                                          <p:val>
                                            <p:fltVal val="0"/>
                                          </p:val>
                                        </p:tav>
                                      </p:tavLst>
                                    </p:anim>
                                    <p:animEffect transition="in" filter="fade">
                                      <p:cBhvr>
                                        <p:cTn id="10" dur="500"/>
                                        <p:tgtEl>
                                          <p:spTgt spid="20"/>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750"/>
                                        <p:tgtEl>
                                          <p:spTgt spid="29"/>
                                        </p:tgtEl>
                                      </p:cBhvr>
                                    </p:animEffect>
                                  </p:childTnLst>
                                </p:cTn>
                              </p:par>
                            </p:childTnLst>
                          </p:cTn>
                        </p:par>
                        <p:par>
                          <p:cTn id="21" fill="hold">
                            <p:stCondLst>
                              <p:cond delay="1750"/>
                            </p:stCondLst>
                            <p:childTnLst>
                              <p:par>
                                <p:cTn id="22" presetID="10" presetClass="entr" presetSubtype="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750"/>
                                        <p:tgtEl>
                                          <p:spTgt spid="31"/>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5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01</a:t>
            </a:r>
          </a:p>
        </p:txBody>
      </p:sp>
      <p:sp>
        <p:nvSpPr>
          <p:cNvPr id="25" name="文本框 24"/>
          <p:cNvSpPr txBox="1"/>
          <p:nvPr/>
        </p:nvSpPr>
        <p:spPr>
          <a:xfrm>
            <a:off x="1402304" y="241629"/>
            <a:ext cx="513648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项目背景</a:t>
            </a:r>
          </a:p>
        </p:txBody>
      </p:sp>
      <p:grpSp>
        <p:nvGrpSpPr>
          <p:cNvPr id="26" name="组合 25"/>
          <p:cNvGrpSpPr/>
          <p:nvPr/>
        </p:nvGrpSpPr>
        <p:grpSpPr>
          <a:xfrm rot="17100000">
            <a:off x="175953" y="261388"/>
            <a:ext cx="481872" cy="469661"/>
            <a:chOff x="1032060" y="5022216"/>
            <a:chExt cx="753746" cy="734645"/>
          </a:xfrm>
        </p:grpSpPr>
        <p:sp>
          <p:nvSpPr>
            <p:cNvPr id="33" name="等腰三角形 32"/>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7E1A93B5-728A-4AFE-8BDB-8D26642EB6D5}"/>
              </a:ext>
            </a:extLst>
          </p:cNvPr>
          <p:cNvSpPr txBox="1"/>
          <p:nvPr/>
        </p:nvSpPr>
        <p:spPr>
          <a:xfrm>
            <a:off x="5826751" y="1256666"/>
            <a:ext cx="5373278" cy="5078313"/>
          </a:xfrm>
          <a:prstGeom prst="rect">
            <a:avLst/>
          </a:prstGeom>
          <a:noFill/>
        </p:spPr>
        <p:txBody>
          <a:bodyPr wrap="square" rtlCol="0">
            <a:spAutoFit/>
          </a:bodyPr>
          <a:lstStyle/>
          <a:p>
            <a:r>
              <a:rPr lang="zh-CN" altLang="zh-CN" dirty="0"/>
              <a:t>大学生在校园中有着太多的诱惑，网游、电影、手游</a:t>
            </a:r>
            <a:r>
              <a:rPr lang="en-US" altLang="zh-CN" dirty="0"/>
              <a:t>…</a:t>
            </a:r>
            <a:r>
              <a:rPr lang="zh-CN" altLang="zh-CN" dirty="0"/>
              <a:t>这些诱惑充斥着我们的大学生活。</a:t>
            </a:r>
            <a:endParaRPr lang="en-US" altLang="zh-CN" dirty="0"/>
          </a:p>
          <a:p>
            <a:endParaRPr lang="en-US" altLang="zh-CN" dirty="0"/>
          </a:p>
          <a:p>
            <a:r>
              <a:rPr lang="zh-CN" altLang="zh-CN" dirty="0"/>
              <a:t>大部分人没有时间，而有时间的人又不知道读什么书好。再或者当你读完一本好书后，急切的想要分享，但周围的人却没有兴趣。</a:t>
            </a:r>
            <a:endParaRPr lang="en-US" altLang="zh-CN" dirty="0"/>
          </a:p>
          <a:p>
            <a:r>
              <a:rPr lang="zh-CN" altLang="zh-CN" dirty="0"/>
              <a:t>志同道合的朋友才长久，爱玩游戏的朋友好找，爱看书的朋友可不好找。</a:t>
            </a:r>
            <a:endParaRPr lang="en-US" altLang="zh-CN" dirty="0"/>
          </a:p>
          <a:p>
            <a:endParaRPr lang="en-US" altLang="zh-CN" dirty="0"/>
          </a:p>
          <a:p>
            <a:r>
              <a:rPr lang="zh-CN" altLang="zh-CN" dirty="0"/>
              <a:t>因此，建立一个图书的交友网站的需求还是存在的。</a:t>
            </a:r>
          </a:p>
          <a:p>
            <a:r>
              <a:rPr lang="zh-CN" altLang="zh-CN" dirty="0"/>
              <a:t>本次我们将要开发的网站名称叫做“书社”，本项目的提出者是陈传岭，项目开发将由陈传岭，陈杰，周泽鑫共同负责。所面向的用户为浙江大学城市学院的学生以及老师。</a:t>
            </a:r>
            <a:endParaRPr lang="en-US" altLang="zh-CN" dirty="0"/>
          </a:p>
          <a:p>
            <a:r>
              <a:rPr lang="zh-CN" altLang="zh-CN" dirty="0"/>
              <a:t>我们将使用阿里云来作为网站的服务器，数据库管理将使用</a:t>
            </a:r>
            <a:r>
              <a:rPr lang="en-US" altLang="zh-CN" dirty="0"/>
              <a:t>Microsoft Office Access</a:t>
            </a:r>
            <a:r>
              <a:rPr lang="zh-CN" altLang="zh-CN" dirty="0"/>
              <a:t>关系数据库，网站代码将采用</a:t>
            </a:r>
            <a:r>
              <a:rPr lang="en-US" altLang="zh-CN" dirty="0"/>
              <a:t>ASP</a:t>
            </a:r>
            <a:r>
              <a:rPr lang="zh-CN" altLang="zh-CN" dirty="0"/>
              <a:t>。</a:t>
            </a:r>
          </a:p>
          <a:p>
            <a:endParaRPr lang="zh-CN" altLang="en-US" dirty="0"/>
          </a:p>
        </p:txBody>
      </p:sp>
      <p:pic>
        <p:nvPicPr>
          <p:cNvPr id="12" name="图片 11">
            <a:extLst>
              <a:ext uri="{FF2B5EF4-FFF2-40B4-BE49-F238E27FC236}">
                <a16:creationId xmlns:a16="http://schemas.microsoft.com/office/drawing/2014/main" id="{CFA5F4A8-57C1-400E-987C-F7A827B0A55A}"/>
              </a:ext>
            </a:extLst>
          </p:cNvPr>
          <p:cNvPicPr>
            <a:picLocks noChangeAspect="1"/>
          </p:cNvPicPr>
          <p:nvPr/>
        </p:nvPicPr>
        <p:blipFill rotWithShape="1">
          <a:blip r:embed="rId4">
            <a:extLst>
              <a:ext uri="{28A0092B-C50C-407E-A947-70E740481C1C}">
                <a14:useLocalDpi xmlns:a14="http://schemas.microsoft.com/office/drawing/2010/main" val="0"/>
              </a:ext>
            </a:extLst>
          </a:blip>
          <a:srcRect l="12811" t="9076" b="5613"/>
          <a:stretch/>
        </p:blipFill>
        <p:spPr>
          <a:xfrm>
            <a:off x="991971" y="1764347"/>
            <a:ext cx="4152388" cy="4062953"/>
          </a:xfrm>
          <a:prstGeom prst="rect">
            <a:avLst/>
          </a:prstGeom>
        </p:spPr>
      </p:pic>
    </p:spTree>
    <p:custDataLst>
      <p:tags r:id="rId1"/>
    </p:custDataLst>
    <p:extLst>
      <p:ext uri="{BB962C8B-B14F-4D97-AF65-F5344CB8AC3E}">
        <p14:creationId xmlns:p14="http://schemas.microsoft.com/office/powerpoint/2010/main" val="130826520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360"/>
                                          </p:val>
                                        </p:tav>
                                        <p:tav tm="100000">
                                          <p:val>
                                            <p:fltVal val="0"/>
                                          </p:val>
                                        </p:tav>
                                      </p:tavLst>
                                    </p:anim>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1)">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043879" y="3447941"/>
            <a:ext cx="3626662" cy="584775"/>
          </a:xfrm>
          <a:prstGeom prst="rect">
            <a:avLst/>
          </a:prstGeom>
          <a:noFill/>
        </p:spPr>
        <p:txBody>
          <a:bodyPr wrap="square" rtlCol="0">
            <a:spAutoFit/>
          </a:bodyPr>
          <a:lstStyle/>
          <a:p>
            <a:pPr algn="just"/>
            <a:r>
              <a:rPr lang="en-US" altLang="zh-CN" sz="1600" dirty="0">
                <a:solidFill>
                  <a:schemeClr val="bg1"/>
                </a:solidFill>
              </a:rPr>
              <a:t>The quick brown fox jumps over the lazy dog. </a:t>
            </a:r>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01</a:t>
            </a:r>
          </a:p>
        </p:txBody>
      </p:sp>
      <p:sp>
        <p:nvSpPr>
          <p:cNvPr id="37" name="文本框 36"/>
          <p:cNvSpPr txBox="1"/>
          <p:nvPr/>
        </p:nvSpPr>
        <p:spPr>
          <a:xfrm>
            <a:off x="1387677" y="241629"/>
            <a:ext cx="5136482" cy="523220"/>
          </a:xfrm>
          <a:prstGeom prst="rect">
            <a:avLst/>
          </a:prstGeom>
          <a:noFill/>
        </p:spPr>
        <p:txBody>
          <a:bodyPr wrap="square" rtlCol="0">
            <a:spAutoFit/>
          </a:bodyPr>
          <a:lstStyle/>
          <a:p>
            <a:r>
              <a:rPr lang="zh-CN" altLang="zh-CN" sz="2800" dirty="0">
                <a:latin typeface="黑体" panose="02010609060101010101" pitchFamily="49" charset="-122"/>
                <a:ea typeface="黑体" panose="02010609060101010101" pitchFamily="49" charset="-122"/>
              </a:rPr>
              <a:t>定义</a:t>
            </a:r>
            <a:endParaRPr lang="zh-CN" altLang="en-US" sz="2800" dirty="0">
              <a:latin typeface="黑体" panose="02010609060101010101" pitchFamily="49" charset="-122"/>
              <a:ea typeface="黑体" panose="02010609060101010101" pitchFamily="49" charset="-122"/>
            </a:endParaRPr>
          </a:p>
        </p:txBody>
      </p:sp>
      <p:grpSp>
        <p:nvGrpSpPr>
          <p:cNvPr id="38" name="组合 37"/>
          <p:cNvGrpSpPr/>
          <p:nvPr/>
        </p:nvGrpSpPr>
        <p:grpSpPr>
          <a:xfrm rot="17100000">
            <a:off x="175953" y="261388"/>
            <a:ext cx="481872" cy="469661"/>
            <a:chOff x="1032060" y="5022216"/>
            <a:chExt cx="753746" cy="734645"/>
          </a:xfrm>
        </p:grpSpPr>
        <p:sp>
          <p:nvSpPr>
            <p:cNvPr id="39" name="等腰三角形 38"/>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表格 1">
            <a:extLst>
              <a:ext uri="{FF2B5EF4-FFF2-40B4-BE49-F238E27FC236}">
                <a16:creationId xmlns:a16="http://schemas.microsoft.com/office/drawing/2014/main" id="{D42610BA-C183-40A7-9BF6-CFB843974B80}"/>
              </a:ext>
            </a:extLst>
          </p:cNvPr>
          <p:cNvGraphicFramePr>
            <a:graphicFrameLocks noGrp="1"/>
          </p:cNvGraphicFramePr>
          <p:nvPr>
            <p:extLst>
              <p:ext uri="{D42A27DB-BD31-4B8C-83A1-F6EECF244321}">
                <p14:modId xmlns:p14="http://schemas.microsoft.com/office/powerpoint/2010/main" val="3186695267"/>
              </p:ext>
            </p:extLst>
          </p:nvPr>
        </p:nvGraphicFramePr>
        <p:xfrm>
          <a:off x="352859" y="826404"/>
          <a:ext cx="11038788" cy="5303520"/>
        </p:xfrm>
        <a:graphic>
          <a:graphicData uri="http://schemas.openxmlformats.org/drawingml/2006/table">
            <a:tbl>
              <a:tblPr firstRow="1" bandRow="1">
                <a:tableStyleId>{5C22544A-7EE6-4342-B048-85BDC9FD1C3A}</a:tableStyleId>
              </a:tblPr>
              <a:tblGrid>
                <a:gridCol w="3210473">
                  <a:extLst>
                    <a:ext uri="{9D8B030D-6E8A-4147-A177-3AD203B41FA5}">
                      <a16:colId xmlns:a16="http://schemas.microsoft.com/office/drawing/2014/main" val="1735463029"/>
                    </a:ext>
                  </a:extLst>
                </a:gridCol>
                <a:gridCol w="7828315">
                  <a:extLst>
                    <a:ext uri="{9D8B030D-6E8A-4147-A177-3AD203B41FA5}">
                      <a16:colId xmlns:a16="http://schemas.microsoft.com/office/drawing/2014/main" val="4179235986"/>
                    </a:ext>
                  </a:extLst>
                </a:gridCol>
              </a:tblGrid>
              <a:tr h="1568271">
                <a:tc>
                  <a:txBody>
                    <a:bodyPr/>
                    <a:lstStyle/>
                    <a:p>
                      <a:pPr algn="ctr"/>
                      <a:r>
                        <a:rPr lang="en-US" altLang="zh-CN" sz="1800" b="0" kern="1200" dirty="0">
                          <a:solidFill>
                            <a:schemeClr val="tx1"/>
                          </a:solidFill>
                          <a:effectLst/>
                          <a:latin typeface="+mn-lt"/>
                          <a:ea typeface="+mn-ea"/>
                          <a:cs typeface="+mn-cs"/>
                        </a:rPr>
                        <a:t> </a:t>
                      </a:r>
                      <a:endParaRPr lang="zh-CN" altLang="zh-CN" sz="1800" b="0" kern="1200" dirty="0">
                        <a:solidFill>
                          <a:schemeClr val="tx1"/>
                        </a:solidFill>
                        <a:effectLst/>
                        <a:latin typeface="+mn-lt"/>
                        <a:ea typeface="+mn-ea"/>
                        <a:cs typeface="+mn-cs"/>
                      </a:endParaRPr>
                    </a:p>
                    <a:p>
                      <a:pPr algn="ctr"/>
                      <a:endParaRPr lang="en-US" altLang="zh-CN" sz="1800" b="0" kern="1200" dirty="0">
                        <a:solidFill>
                          <a:schemeClr val="tx1"/>
                        </a:solidFill>
                        <a:effectLst/>
                        <a:latin typeface="+mn-lt"/>
                        <a:ea typeface="+mn-ea"/>
                        <a:cs typeface="+mn-cs"/>
                      </a:endParaRPr>
                    </a:p>
                    <a:p>
                      <a:pPr algn="ctr"/>
                      <a:r>
                        <a:rPr lang="en-US" altLang="zh-CN" sz="1800" b="1" kern="1200" dirty="0">
                          <a:solidFill>
                            <a:schemeClr val="lt1"/>
                          </a:solidFill>
                          <a:effectLst/>
                          <a:latin typeface="+mn-lt"/>
                          <a:ea typeface="+mn-ea"/>
                          <a:cs typeface="+mn-cs"/>
                        </a:rPr>
                        <a:t>MySQL</a:t>
                      </a:r>
                      <a:endParaRPr lang="zh-CN" altLang="en-US"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1" kern="1200" dirty="0">
                          <a:solidFill>
                            <a:schemeClr val="lt1"/>
                          </a:solidFill>
                          <a:effectLst/>
                          <a:latin typeface="+mn-lt"/>
                          <a:ea typeface="+mn-ea"/>
                          <a:cs typeface="+mn-cs"/>
                        </a:rPr>
                        <a:t>MySQL</a:t>
                      </a:r>
                      <a:r>
                        <a:rPr lang="zh-CN" altLang="zh-CN" sz="1800" b="1" kern="1200" dirty="0">
                          <a:solidFill>
                            <a:schemeClr val="lt1"/>
                          </a:solidFill>
                          <a:effectLst/>
                          <a:latin typeface="+mn-lt"/>
                          <a:ea typeface="+mn-ea"/>
                          <a:cs typeface="+mn-cs"/>
                        </a:rPr>
                        <a:t>是一个关系型数据库管理系统，由瑞典</a:t>
                      </a:r>
                      <a:r>
                        <a:rPr lang="en-US" altLang="zh-CN" sz="1800" b="1" kern="1200" dirty="0">
                          <a:solidFill>
                            <a:schemeClr val="lt1"/>
                          </a:solidFill>
                          <a:effectLst/>
                          <a:latin typeface="+mn-lt"/>
                          <a:ea typeface="+mn-ea"/>
                          <a:cs typeface="+mn-cs"/>
                        </a:rPr>
                        <a:t>MySQL AB </a:t>
                      </a:r>
                      <a:r>
                        <a:rPr lang="zh-CN" altLang="zh-CN" sz="1800" b="1" kern="1200" dirty="0">
                          <a:solidFill>
                            <a:schemeClr val="lt1"/>
                          </a:solidFill>
                          <a:effectLst/>
                          <a:latin typeface="+mn-lt"/>
                          <a:ea typeface="+mn-ea"/>
                          <a:cs typeface="+mn-cs"/>
                        </a:rPr>
                        <a:t>公司开发，目前属于</a:t>
                      </a:r>
                      <a:r>
                        <a:rPr lang="en-US" altLang="zh-CN" sz="1800" b="1" kern="1200" dirty="0">
                          <a:solidFill>
                            <a:schemeClr val="lt1"/>
                          </a:solidFill>
                          <a:effectLst/>
                          <a:latin typeface="+mn-lt"/>
                          <a:ea typeface="+mn-ea"/>
                          <a:cs typeface="+mn-cs"/>
                        </a:rPr>
                        <a:t> Oracle </a:t>
                      </a:r>
                      <a:r>
                        <a:rPr lang="zh-CN" altLang="zh-CN" sz="1800" b="1" kern="1200" dirty="0">
                          <a:solidFill>
                            <a:schemeClr val="lt1"/>
                          </a:solidFill>
                          <a:effectLst/>
                          <a:latin typeface="+mn-lt"/>
                          <a:ea typeface="+mn-ea"/>
                          <a:cs typeface="+mn-cs"/>
                        </a:rPr>
                        <a:t>旗下产品。</a:t>
                      </a:r>
                      <a:r>
                        <a:rPr lang="en-US" altLang="zh-CN" sz="1800" b="1" kern="1200" dirty="0">
                          <a:solidFill>
                            <a:schemeClr val="lt1"/>
                          </a:solidFill>
                          <a:effectLst/>
                          <a:latin typeface="+mn-lt"/>
                          <a:ea typeface="+mn-ea"/>
                          <a:cs typeface="+mn-cs"/>
                        </a:rPr>
                        <a:t>MySQL </a:t>
                      </a:r>
                      <a:r>
                        <a:rPr lang="zh-CN" altLang="zh-CN" sz="1800" b="1" kern="1200" dirty="0">
                          <a:solidFill>
                            <a:schemeClr val="lt1"/>
                          </a:solidFill>
                          <a:effectLst/>
                          <a:latin typeface="+mn-lt"/>
                          <a:ea typeface="+mn-ea"/>
                          <a:cs typeface="+mn-cs"/>
                        </a:rPr>
                        <a:t>是最流行的关系型数据库管理系统之一，在</a:t>
                      </a:r>
                      <a:r>
                        <a:rPr lang="en-US" altLang="zh-CN" sz="1800" b="1" kern="1200" dirty="0">
                          <a:solidFill>
                            <a:schemeClr val="lt1"/>
                          </a:solidFill>
                          <a:effectLst/>
                          <a:latin typeface="+mn-lt"/>
                          <a:ea typeface="+mn-ea"/>
                          <a:cs typeface="+mn-cs"/>
                        </a:rPr>
                        <a:t> WEB </a:t>
                      </a:r>
                      <a:r>
                        <a:rPr lang="zh-CN" altLang="zh-CN" sz="1800" b="1" kern="1200" dirty="0">
                          <a:solidFill>
                            <a:schemeClr val="lt1"/>
                          </a:solidFill>
                          <a:effectLst/>
                          <a:latin typeface="+mn-lt"/>
                          <a:ea typeface="+mn-ea"/>
                          <a:cs typeface="+mn-cs"/>
                        </a:rPr>
                        <a:t>应用方面，</a:t>
                      </a:r>
                      <a:r>
                        <a:rPr lang="en-US" altLang="zh-CN" sz="1800" b="1" kern="1200" dirty="0">
                          <a:solidFill>
                            <a:schemeClr val="lt1"/>
                          </a:solidFill>
                          <a:effectLst/>
                          <a:latin typeface="+mn-lt"/>
                          <a:ea typeface="+mn-ea"/>
                          <a:cs typeface="+mn-cs"/>
                        </a:rPr>
                        <a:t>MySQL</a:t>
                      </a:r>
                      <a:r>
                        <a:rPr lang="zh-CN" altLang="zh-CN" sz="1800" b="1" kern="1200" dirty="0">
                          <a:solidFill>
                            <a:schemeClr val="lt1"/>
                          </a:solidFill>
                          <a:effectLst/>
                          <a:latin typeface="+mn-lt"/>
                          <a:ea typeface="+mn-ea"/>
                          <a:cs typeface="+mn-cs"/>
                        </a:rPr>
                        <a:t>是最好的 </a:t>
                      </a:r>
                      <a:r>
                        <a:rPr lang="en-US" altLang="zh-CN" sz="1800" b="1" kern="1200" dirty="0">
                          <a:solidFill>
                            <a:schemeClr val="lt1"/>
                          </a:solidFill>
                          <a:effectLst/>
                          <a:latin typeface="+mn-lt"/>
                          <a:ea typeface="+mn-ea"/>
                          <a:cs typeface="+mn-cs"/>
                        </a:rPr>
                        <a:t>RDBMS (Relational Database Management System</a:t>
                      </a:r>
                      <a:r>
                        <a:rPr lang="zh-CN" altLang="zh-CN" sz="1800" b="1" kern="1200" dirty="0">
                          <a:solidFill>
                            <a:schemeClr val="lt1"/>
                          </a:solidFill>
                          <a:effectLst/>
                          <a:latin typeface="+mn-lt"/>
                          <a:ea typeface="+mn-ea"/>
                          <a:cs typeface="+mn-cs"/>
                        </a:rPr>
                        <a:t>，关系数据库管理系统</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应用软件。</a:t>
                      </a:r>
                    </a:p>
                    <a:p>
                      <a:r>
                        <a:rPr lang="en-US" altLang="zh-CN" sz="1800" b="1" kern="1200" dirty="0">
                          <a:solidFill>
                            <a:schemeClr val="lt1"/>
                          </a:solidFill>
                          <a:effectLst/>
                          <a:latin typeface="+mn-lt"/>
                          <a:ea typeface="+mn-ea"/>
                          <a:cs typeface="+mn-cs"/>
                        </a:rPr>
                        <a:t>MySQL</a:t>
                      </a:r>
                      <a:r>
                        <a:rPr lang="zh-CN" altLang="zh-CN" sz="1800" b="1" kern="1200" dirty="0">
                          <a:solidFill>
                            <a:schemeClr val="lt1"/>
                          </a:solidFill>
                          <a:effectLst/>
                          <a:latin typeface="+mn-lt"/>
                          <a:ea typeface="+mn-ea"/>
                          <a:cs typeface="+mn-cs"/>
                        </a:rPr>
                        <a:t>是一种关系数据库管理系统，关系数据库将数据保存在不同的表中，而不是将所有数据放在一个大仓库内，这样就增加了速度并提高了灵活性。</a:t>
                      </a:r>
                    </a:p>
                    <a:p>
                      <a:r>
                        <a:rPr lang="en-US" altLang="zh-CN" sz="1800" b="1" kern="1200" dirty="0">
                          <a:solidFill>
                            <a:schemeClr val="lt1"/>
                          </a:solidFill>
                          <a:effectLst/>
                          <a:latin typeface="+mn-lt"/>
                          <a:ea typeface="+mn-ea"/>
                          <a:cs typeface="+mn-cs"/>
                        </a:rPr>
                        <a:t>MySQL</a:t>
                      </a:r>
                      <a:r>
                        <a:rPr lang="zh-CN" altLang="zh-CN" sz="1800" b="1" kern="1200" dirty="0">
                          <a:solidFill>
                            <a:schemeClr val="lt1"/>
                          </a:solidFill>
                          <a:effectLst/>
                          <a:latin typeface="+mn-lt"/>
                          <a:ea typeface="+mn-ea"/>
                          <a:cs typeface="+mn-cs"/>
                        </a:rPr>
                        <a:t>所使用的</a:t>
                      </a:r>
                      <a:r>
                        <a:rPr lang="en-US" altLang="zh-CN" sz="1800" b="1" kern="1200" dirty="0">
                          <a:solidFill>
                            <a:schemeClr val="lt1"/>
                          </a:solidFill>
                          <a:effectLst/>
                          <a:latin typeface="+mn-lt"/>
                          <a:ea typeface="+mn-ea"/>
                          <a:cs typeface="+mn-cs"/>
                        </a:rPr>
                        <a:t> SQL </a:t>
                      </a:r>
                      <a:r>
                        <a:rPr lang="zh-CN" altLang="zh-CN" sz="1800" b="1" kern="1200" dirty="0">
                          <a:solidFill>
                            <a:schemeClr val="lt1"/>
                          </a:solidFill>
                          <a:effectLst/>
                          <a:latin typeface="+mn-lt"/>
                          <a:ea typeface="+mn-ea"/>
                          <a:cs typeface="+mn-cs"/>
                        </a:rPr>
                        <a:t>语言是用于访问数据库的最常用标准化语言。</a:t>
                      </a:r>
                      <a:r>
                        <a:rPr lang="en-US" altLang="zh-CN" sz="1800" b="1" kern="1200" dirty="0">
                          <a:solidFill>
                            <a:schemeClr val="lt1"/>
                          </a:solidFill>
                          <a:effectLst/>
                          <a:latin typeface="+mn-lt"/>
                          <a:ea typeface="+mn-ea"/>
                          <a:cs typeface="+mn-cs"/>
                        </a:rPr>
                        <a:t>MySQL </a:t>
                      </a:r>
                      <a:r>
                        <a:rPr lang="zh-CN" altLang="zh-CN" sz="1800" b="1" kern="1200" dirty="0">
                          <a:solidFill>
                            <a:schemeClr val="lt1"/>
                          </a:solidFill>
                          <a:effectLst/>
                          <a:latin typeface="+mn-lt"/>
                          <a:ea typeface="+mn-ea"/>
                          <a:cs typeface="+mn-cs"/>
                        </a:rPr>
                        <a:t>软件采用了双授权政策，分为社区版和商业版，由于其体积小、速度快、总体拥有成本低，尤其是开放源码这一特点，一般中小型网站的开发都选择</a:t>
                      </a:r>
                      <a:r>
                        <a:rPr lang="en-US" altLang="zh-CN" sz="1800" b="1" kern="1200" dirty="0">
                          <a:solidFill>
                            <a:schemeClr val="lt1"/>
                          </a:solidFill>
                          <a:effectLst/>
                          <a:latin typeface="+mn-lt"/>
                          <a:ea typeface="+mn-ea"/>
                          <a:cs typeface="+mn-cs"/>
                        </a:rPr>
                        <a:t> MySQL </a:t>
                      </a:r>
                      <a:r>
                        <a:rPr lang="zh-CN" altLang="zh-CN" sz="1800" b="1" kern="1200" dirty="0">
                          <a:solidFill>
                            <a:schemeClr val="lt1"/>
                          </a:solidFill>
                          <a:effectLst/>
                          <a:latin typeface="+mn-lt"/>
                          <a:ea typeface="+mn-ea"/>
                          <a:cs typeface="+mn-cs"/>
                        </a:rPr>
                        <a:t>作为网站数据库。软件</a:t>
                      </a:r>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“高级用户”可以使用它来构建软件应用程序。</a:t>
                      </a:r>
                      <a:endParaRPr lang="zh-CN" sz="1050" b="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2829114"/>
                  </a:ext>
                </a:extLst>
              </a:tr>
              <a:tr h="1410696">
                <a:tc>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en-US" altLang="zh-CN" sz="1800" kern="1200" dirty="0">
                          <a:solidFill>
                            <a:schemeClr val="dk1"/>
                          </a:solidFill>
                          <a:effectLst/>
                          <a:latin typeface="+mn-lt"/>
                          <a:ea typeface="+mn-ea"/>
                          <a:cs typeface="+mn-cs"/>
                        </a:rPr>
                        <a:t>PHP</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kern="1200" dirty="0">
                          <a:solidFill>
                            <a:schemeClr val="dk1"/>
                          </a:solidFill>
                          <a:effectLst/>
                          <a:latin typeface="+mn-lt"/>
                          <a:ea typeface="+mn-ea"/>
                          <a:cs typeface="+mn-cs"/>
                        </a:rPr>
                        <a:t>PHP</a:t>
                      </a:r>
                      <a:r>
                        <a:rPr lang="zh-CN" altLang="zh-CN" sz="1800" kern="1200" dirty="0">
                          <a:solidFill>
                            <a:schemeClr val="dk1"/>
                          </a:solidFill>
                          <a:effectLst/>
                          <a:latin typeface="+mn-lt"/>
                          <a:ea typeface="+mn-ea"/>
                          <a:cs typeface="+mn-cs"/>
                        </a:rPr>
                        <a:t>（外文名</a:t>
                      </a:r>
                      <a:r>
                        <a:rPr lang="en-US" altLang="zh-CN" sz="1800" kern="1200" dirty="0">
                          <a:solidFill>
                            <a:schemeClr val="dk1"/>
                          </a:solidFill>
                          <a:effectLst/>
                          <a:latin typeface="+mn-lt"/>
                          <a:ea typeface="+mn-ea"/>
                          <a:cs typeface="+mn-cs"/>
                        </a:rPr>
                        <a:t>:PHP: Hypertext Preprocessor</a:t>
                      </a:r>
                      <a:r>
                        <a:rPr lang="zh-CN" altLang="zh-CN" sz="1800" kern="1200" dirty="0">
                          <a:solidFill>
                            <a:schemeClr val="dk1"/>
                          </a:solidFill>
                          <a:effectLst/>
                          <a:latin typeface="+mn-lt"/>
                          <a:ea typeface="+mn-ea"/>
                          <a:cs typeface="+mn-cs"/>
                        </a:rPr>
                        <a:t>，中文名：“超文本预处理器”）是一种通用开源脚本语言。语法吸收了</a:t>
                      </a:r>
                      <a:r>
                        <a:rPr lang="en-US" altLang="zh-CN" sz="1800" kern="1200" dirty="0">
                          <a:solidFill>
                            <a:schemeClr val="dk1"/>
                          </a:solidFill>
                          <a:effectLst/>
                          <a:latin typeface="+mn-lt"/>
                          <a:ea typeface="+mn-ea"/>
                          <a:cs typeface="+mn-cs"/>
                        </a:rPr>
                        <a:t>C</a:t>
                      </a:r>
                      <a:r>
                        <a:rPr lang="zh-CN" altLang="zh-CN" sz="1800" kern="1200" dirty="0">
                          <a:solidFill>
                            <a:schemeClr val="dk1"/>
                          </a:solidFill>
                          <a:effectLst/>
                          <a:latin typeface="+mn-lt"/>
                          <a:ea typeface="+mn-ea"/>
                          <a:cs typeface="+mn-cs"/>
                        </a:rPr>
                        <a:t>语言、</a:t>
                      </a:r>
                      <a:r>
                        <a:rPr lang="en-US" altLang="zh-CN" sz="1800" kern="1200" dirty="0">
                          <a:solidFill>
                            <a:schemeClr val="dk1"/>
                          </a:solidFill>
                          <a:effectLst/>
                          <a:latin typeface="+mn-lt"/>
                          <a:ea typeface="+mn-ea"/>
                          <a:cs typeface="+mn-cs"/>
                        </a:rPr>
                        <a:t>Java</a:t>
                      </a:r>
                      <a:r>
                        <a:rPr lang="zh-CN" altLang="zh-CN" sz="1800" kern="1200" dirty="0">
                          <a:solidFill>
                            <a:schemeClr val="dk1"/>
                          </a:solidFill>
                          <a:effectLst/>
                          <a:latin typeface="+mn-lt"/>
                          <a:ea typeface="+mn-ea"/>
                          <a:cs typeface="+mn-cs"/>
                        </a:rPr>
                        <a:t>和</a:t>
                      </a:r>
                      <a:r>
                        <a:rPr lang="en-US" altLang="zh-CN" sz="1800" kern="1200" dirty="0">
                          <a:solidFill>
                            <a:schemeClr val="dk1"/>
                          </a:solidFill>
                          <a:effectLst/>
                          <a:latin typeface="+mn-lt"/>
                          <a:ea typeface="+mn-ea"/>
                          <a:cs typeface="+mn-cs"/>
                        </a:rPr>
                        <a:t>Perl</a:t>
                      </a:r>
                      <a:r>
                        <a:rPr lang="zh-CN" altLang="zh-CN" sz="1800" kern="1200" dirty="0">
                          <a:solidFill>
                            <a:schemeClr val="dk1"/>
                          </a:solidFill>
                          <a:effectLst/>
                          <a:latin typeface="+mn-lt"/>
                          <a:ea typeface="+mn-ea"/>
                          <a:cs typeface="+mn-cs"/>
                        </a:rPr>
                        <a:t>的特点，利于学习，使用广泛，主要适用于</a:t>
                      </a:r>
                      <a:r>
                        <a:rPr lang="en-US" altLang="zh-CN" sz="1800" kern="1200" dirty="0">
                          <a:solidFill>
                            <a:schemeClr val="dk1"/>
                          </a:solidFill>
                          <a:effectLst/>
                          <a:latin typeface="+mn-lt"/>
                          <a:ea typeface="+mn-ea"/>
                          <a:cs typeface="+mn-cs"/>
                        </a:rPr>
                        <a:t>Web</a:t>
                      </a:r>
                      <a:r>
                        <a:rPr lang="zh-CN" altLang="zh-CN" sz="1800" kern="1200" dirty="0">
                          <a:solidFill>
                            <a:schemeClr val="dk1"/>
                          </a:solidFill>
                          <a:effectLst/>
                          <a:latin typeface="+mn-lt"/>
                          <a:ea typeface="+mn-ea"/>
                          <a:cs typeface="+mn-cs"/>
                        </a:rPr>
                        <a:t>开发领域。</a:t>
                      </a:r>
                      <a:r>
                        <a:rPr lang="en-US" altLang="zh-CN" sz="1800" kern="1200" dirty="0">
                          <a:solidFill>
                            <a:schemeClr val="dk1"/>
                          </a:solidFill>
                          <a:effectLst/>
                          <a:latin typeface="+mn-lt"/>
                          <a:ea typeface="+mn-ea"/>
                          <a:cs typeface="+mn-cs"/>
                        </a:rPr>
                        <a:t>PHP </a:t>
                      </a:r>
                      <a:r>
                        <a:rPr lang="zh-CN" altLang="zh-CN" sz="1800" kern="1200" dirty="0">
                          <a:solidFill>
                            <a:schemeClr val="dk1"/>
                          </a:solidFill>
                          <a:effectLst/>
                          <a:latin typeface="+mn-lt"/>
                          <a:ea typeface="+mn-ea"/>
                          <a:cs typeface="+mn-cs"/>
                        </a:rPr>
                        <a:t>独特的语法混合了</a:t>
                      </a:r>
                      <a:r>
                        <a:rPr lang="en-US" altLang="zh-CN" sz="1800" kern="1200" dirty="0">
                          <a:solidFill>
                            <a:schemeClr val="dk1"/>
                          </a:solidFill>
                          <a:effectLst/>
                          <a:latin typeface="+mn-lt"/>
                          <a:ea typeface="+mn-ea"/>
                          <a:cs typeface="+mn-cs"/>
                        </a:rPr>
                        <a:t>C</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Java</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Perl</a:t>
                      </a:r>
                      <a:r>
                        <a:rPr lang="zh-CN" altLang="zh-CN" sz="1800" kern="1200" dirty="0">
                          <a:solidFill>
                            <a:schemeClr val="dk1"/>
                          </a:solidFill>
                          <a:effectLst/>
                          <a:latin typeface="+mn-lt"/>
                          <a:ea typeface="+mn-ea"/>
                          <a:cs typeface="+mn-cs"/>
                        </a:rPr>
                        <a:t>以及</a:t>
                      </a:r>
                      <a:r>
                        <a:rPr lang="en-US" altLang="zh-CN" sz="1800" kern="1200" dirty="0">
                          <a:solidFill>
                            <a:schemeClr val="dk1"/>
                          </a:solidFill>
                          <a:effectLst/>
                          <a:latin typeface="+mn-lt"/>
                          <a:ea typeface="+mn-ea"/>
                          <a:cs typeface="+mn-cs"/>
                        </a:rPr>
                        <a:t>PHP</a:t>
                      </a:r>
                      <a:r>
                        <a:rPr lang="zh-CN" altLang="zh-CN" sz="1800" kern="1200" dirty="0">
                          <a:solidFill>
                            <a:schemeClr val="dk1"/>
                          </a:solidFill>
                          <a:effectLst/>
                          <a:latin typeface="+mn-lt"/>
                          <a:ea typeface="+mn-ea"/>
                          <a:cs typeface="+mn-cs"/>
                        </a:rPr>
                        <a:t>自创的语法。它可以比</a:t>
                      </a:r>
                      <a:r>
                        <a:rPr lang="en-US" altLang="zh-CN" sz="1800" kern="1200" dirty="0">
                          <a:solidFill>
                            <a:schemeClr val="dk1"/>
                          </a:solidFill>
                          <a:effectLst/>
                          <a:latin typeface="+mn-lt"/>
                          <a:ea typeface="+mn-ea"/>
                          <a:cs typeface="+mn-cs"/>
                        </a:rPr>
                        <a:t>CGI</a:t>
                      </a:r>
                      <a:r>
                        <a:rPr lang="zh-CN" altLang="zh-CN" sz="1800" kern="1200" dirty="0">
                          <a:solidFill>
                            <a:schemeClr val="dk1"/>
                          </a:solidFill>
                          <a:effectLst/>
                          <a:latin typeface="+mn-lt"/>
                          <a:ea typeface="+mn-ea"/>
                          <a:cs typeface="+mn-cs"/>
                        </a:rPr>
                        <a:t>或者</a:t>
                      </a:r>
                      <a:r>
                        <a:rPr lang="en-US" altLang="zh-CN" sz="1800" kern="1200" dirty="0">
                          <a:solidFill>
                            <a:schemeClr val="dk1"/>
                          </a:solidFill>
                          <a:effectLst/>
                          <a:latin typeface="+mn-lt"/>
                          <a:ea typeface="+mn-ea"/>
                          <a:cs typeface="+mn-cs"/>
                        </a:rPr>
                        <a:t>Perl</a:t>
                      </a:r>
                      <a:r>
                        <a:rPr lang="zh-CN" altLang="zh-CN" sz="1800" kern="1200" dirty="0">
                          <a:solidFill>
                            <a:schemeClr val="dk1"/>
                          </a:solidFill>
                          <a:effectLst/>
                          <a:latin typeface="+mn-lt"/>
                          <a:ea typeface="+mn-ea"/>
                          <a:cs typeface="+mn-cs"/>
                        </a:rPr>
                        <a:t>更快速地执行动态网页。用</a:t>
                      </a:r>
                      <a:r>
                        <a:rPr lang="en-US" altLang="zh-CN" sz="1800" kern="1200" dirty="0">
                          <a:solidFill>
                            <a:schemeClr val="dk1"/>
                          </a:solidFill>
                          <a:effectLst/>
                          <a:latin typeface="+mn-lt"/>
                          <a:ea typeface="+mn-ea"/>
                          <a:cs typeface="+mn-cs"/>
                        </a:rPr>
                        <a:t>PHP</a:t>
                      </a:r>
                      <a:r>
                        <a:rPr lang="zh-CN" altLang="zh-CN" sz="1800" kern="1200" dirty="0">
                          <a:solidFill>
                            <a:schemeClr val="dk1"/>
                          </a:solidFill>
                          <a:effectLst/>
                          <a:latin typeface="+mn-lt"/>
                          <a:ea typeface="+mn-ea"/>
                          <a:cs typeface="+mn-cs"/>
                        </a:rPr>
                        <a:t>做出的动态页面与其他的编程语言相比，</a:t>
                      </a:r>
                      <a:r>
                        <a:rPr lang="en-US" altLang="zh-CN" sz="1800" kern="1200" dirty="0">
                          <a:solidFill>
                            <a:schemeClr val="dk1"/>
                          </a:solidFill>
                          <a:effectLst/>
                          <a:latin typeface="+mn-lt"/>
                          <a:ea typeface="+mn-ea"/>
                          <a:cs typeface="+mn-cs"/>
                        </a:rPr>
                        <a:t>PHP</a:t>
                      </a:r>
                      <a:r>
                        <a:rPr lang="zh-CN" altLang="zh-CN" sz="1800" kern="1200" dirty="0">
                          <a:solidFill>
                            <a:schemeClr val="dk1"/>
                          </a:solidFill>
                          <a:effectLst/>
                          <a:latin typeface="+mn-lt"/>
                          <a:ea typeface="+mn-ea"/>
                          <a:cs typeface="+mn-cs"/>
                        </a:rPr>
                        <a:t>是将程序嵌入到</a:t>
                      </a:r>
                      <a:r>
                        <a:rPr lang="en-US" altLang="zh-CN" sz="1800" kern="1200" dirty="0">
                          <a:solidFill>
                            <a:schemeClr val="dk1"/>
                          </a:solidFill>
                          <a:effectLst/>
                          <a:latin typeface="+mn-lt"/>
                          <a:ea typeface="+mn-ea"/>
                          <a:cs typeface="+mn-cs"/>
                        </a:rPr>
                        <a:t>HTML</a:t>
                      </a:r>
                      <a:r>
                        <a:rPr lang="zh-CN" altLang="zh-CN" sz="1800" kern="1200" dirty="0">
                          <a:solidFill>
                            <a:schemeClr val="dk1"/>
                          </a:solidFill>
                          <a:effectLst/>
                          <a:latin typeface="+mn-lt"/>
                          <a:ea typeface="+mn-ea"/>
                          <a:cs typeface="+mn-cs"/>
                        </a:rPr>
                        <a:t>（标准通用标记语言下的一个应用）文档中去执行，执行效率比完全生成</a:t>
                      </a:r>
                      <a:r>
                        <a:rPr lang="en-US" altLang="zh-CN" sz="1800" kern="1200" dirty="0">
                          <a:solidFill>
                            <a:schemeClr val="dk1"/>
                          </a:solidFill>
                          <a:effectLst/>
                          <a:latin typeface="+mn-lt"/>
                          <a:ea typeface="+mn-ea"/>
                          <a:cs typeface="+mn-cs"/>
                        </a:rPr>
                        <a:t>HTML</a:t>
                      </a:r>
                      <a:r>
                        <a:rPr lang="zh-CN" altLang="zh-CN" sz="1800" kern="1200" dirty="0">
                          <a:solidFill>
                            <a:schemeClr val="dk1"/>
                          </a:solidFill>
                          <a:effectLst/>
                          <a:latin typeface="+mn-lt"/>
                          <a:ea typeface="+mn-ea"/>
                          <a:cs typeface="+mn-cs"/>
                        </a:rPr>
                        <a:t>标记的</a:t>
                      </a:r>
                      <a:r>
                        <a:rPr lang="en-US" altLang="zh-CN" sz="1800" kern="1200" dirty="0">
                          <a:solidFill>
                            <a:schemeClr val="dk1"/>
                          </a:solidFill>
                          <a:effectLst/>
                          <a:latin typeface="+mn-lt"/>
                          <a:ea typeface="+mn-ea"/>
                          <a:cs typeface="+mn-cs"/>
                        </a:rPr>
                        <a:t>CGI</a:t>
                      </a:r>
                      <a:r>
                        <a:rPr lang="zh-CN" altLang="zh-CN" sz="1800" kern="1200" dirty="0">
                          <a:solidFill>
                            <a:schemeClr val="dk1"/>
                          </a:solidFill>
                          <a:effectLst/>
                          <a:latin typeface="+mn-lt"/>
                          <a:ea typeface="+mn-ea"/>
                          <a:cs typeface="+mn-cs"/>
                        </a:rPr>
                        <a:t>要高许多；</a:t>
                      </a:r>
                      <a:r>
                        <a:rPr lang="en-US" altLang="zh-CN" sz="1800" kern="1200" dirty="0">
                          <a:solidFill>
                            <a:schemeClr val="dk1"/>
                          </a:solidFill>
                          <a:effectLst/>
                          <a:latin typeface="+mn-lt"/>
                          <a:ea typeface="+mn-ea"/>
                          <a:cs typeface="+mn-cs"/>
                        </a:rPr>
                        <a:t>PHP</a:t>
                      </a:r>
                      <a:r>
                        <a:rPr lang="zh-CN" altLang="zh-CN" sz="1800" kern="1200" dirty="0">
                          <a:solidFill>
                            <a:schemeClr val="dk1"/>
                          </a:solidFill>
                          <a:effectLst/>
                          <a:latin typeface="+mn-lt"/>
                          <a:ea typeface="+mn-ea"/>
                          <a:cs typeface="+mn-cs"/>
                        </a:rPr>
                        <a:t>还可以执行编译后代码，编译可以达到加密和优化代码运行，使代码运行更快</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807849"/>
                  </a:ext>
                </a:extLst>
              </a:tr>
            </a:tbl>
          </a:graphicData>
        </a:graphic>
      </p:graphicFrame>
    </p:spTree>
    <p:extLst>
      <p:ext uri="{BB962C8B-B14F-4D97-AF65-F5344CB8AC3E}">
        <p14:creationId xmlns:p14="http://schemas.microsoft.com/office/powerpoint/2010/main" val="35002791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B69C83C6-DDE8-4F5A-8636-8D85DEB44871}"/>
              </a:ext>
            </a:extLst>
          </p:cNvPr>
          <p:cNvGraphicFramePr>
            <a:graphicFrameLocks noGrp="1"/>
          </p:cNvGraphicFramePr>
          <p:nvPr>
            <p:extLst>
              <p:ext uri="{D42A27DB-BD31-4B8C-83A1-F6EECF244321}">
                <p14:modId xmlns:p14="http://schemas.microsoft.com/office/powerpoint/2010/main" val="2884243910"/>
              </p:ext>
            </p:extLst>
          </p:nvPr>
        </p:nvGraphicFramePr>
        <p:xfrm>
          <a:off x="1394643" y="1280160"/>
          <a:ext cx="9402714" cy="4297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80962424"/>
                    </a:ext>
                  </a:extLst>
                </a:gridCol>
                <a:gridCol w="5338714">
                  <a:extLst>
                    <a:ext uri="{9D8B030D-6E8A-4147-A177-3AD203B41FA5}">
                      <a16:colId xmlns:a16="http://schemas.microsoft.com/office/drawing/2014/main" val="4268361140"/>
                    </a:ext>
                  </a:extLst>
                </a:gridCol>
              </a:tblGrid>
              <a:tr h="370840">
                <a:tc>
                  <a:txBody>
                    <a:bodyPr/>
                    <a:lstStyle/>
                    <a:p>
                      <a:pPr algn="ctr"/>
                      <a:r>
                        <a:rPr lang="en-US" altLang="zh-CN" sz="1800" b="1" kern="1200" dirty="0">
                          <a:solidFill>
                            <a:schemeClr val="lt1"/>
                          </a:solidFill>
                          <a:effectLst/>
                          <a:latin typeface="+mn-lt"/>
                          <a:ea typeface="+mn-ea"/>
                          <a:cs typeface="+mn-cs"/>
                        </a:rPr>
                        <a:t>            </a:t>
                      </a:r>
                    </a:p>
                    <a:p>
                      <a:pPr algn="ctr"/>
                      <a:endParaRPr lang="en-US" altLang="zh-CN" sz="1800" b="1" kern="1200" dirty="0">
                        <a:solidFill>
                          <a:schemeClr val="lt1"/>
                        </a:solidFill>
                        <a:effectLst/>
                        <a:latin typeface="+mn-lt"/>
                        <a:ea typeface="+mn-ea"/>
                        <a:cs typeface="+mn-cs"/>
                      </a:endParaRPr>
                    </a:p>
                    <a:p>
                      <a:pPr algn="ctr"/>
                      <a:endParaRPr lang="en-US" altLang="zh-CN" sz="1800" b="1" kern="1200" dirty="0">
                        <a:solidFill>
                          <a:schemeClr val="lt1"/>
                        </a:solidFill>
                        <a:effectLst/>
                        <a:latin typeface="+mn-lt"/>
                        <a:ea typeface="+mn-ea"/>
                        <a:cs typeface="+mn-cs"/>
                      </a:endParaRPr>
                    </a:p>
                    <a:p>
                      <a:pPr algn="ctr"/>
                      <a:endParaRPr lang="en-US" altLang="zh-CN" sz="1800" b="1" kern="1200" dirty="0">
                        <a:solidFill>
                          <a:schemeClr val="lt1"/>
                        </a:solidFill>
                        <a:effectLst/>
                        <a:latin typeface="+mn-lt"/>
                        <a:ea typeface="+mn-ea"/>
                        <a:cs typeface="+mn-cs"/>
                      </a:endParaRPr>
                    </a:p>
                    <a:p>
                      <a:pPr algn="ctr"/>
                      <a:r>
                        <a:rPr lang="en-US" altLang="zh-CN" sz="1800" b="1" kern="1200" dirty="0">
                          <a:solidFill>
                            <a:schemeClr val="lt1"/>
                          </a:solidFill>
                          <a:effectLst/>
                          <a:latin typeface="+mn-lt"/>
                          <a:ea typeface="+mn-ea"/>
                          <a:cs typeface="+mn-cs"/>
                        </a:rPr>
                        <a:t>Dreamweaver</a:t>
                      </a:r>
                      <a:endParaRPr lang="zh-CN" altLang="en-US" dirty="0"/>
                    </a:p>
                  </a:txBody>
                  <a:tcPr/>
                </a:tc>
                <a:tc>
                  <a:txBody>
                    <a:bodyPr/>
                    <a:lstStyle/>
                    <a:p>
                      <a:r>
                        <a:rPr lang="en-US" altLang="zh-CN" sz="1800" b="1" kern="1200" dirty="0">
                          <a:solidFill>
                            <a:schemeClr val="lt1"/>
                          </a:solidFill>
                          <a:effectLst/>
                          <a:latin typeface="+mn-lt"/>
                          <a:ea typeface="+mn-ea"/>
                          <a:cs typeface="+mn-cs"/>
                        </a:rPr>
                        <a:t>Adobe Dreamweaver</a:t>
                      </a:r>
                      <a:r>
                        <a:rPr lang="zh-CN" altLang="zh-CN" sz="1800" b="1" kern="1200" dirty="0">
                          <a:solidFill>
                            <a:schemeClr val="lt1"/>
                          </a:solidFill>
                          <a:effectLst/>
                          <a:latin typeface="+mn-lt"/>
                          <a:ea typeface="+mn-ea"/>
                          <a:cs typeface="+mn-cs"/>
                        </a:rPr>
                        <a:t>，简称“</a:t>
                      </a:r>
                      <a:r>
                        <a:rPr lang="en-US" altLang="zh-CN" sz="1800" b="1" kern="1200" dirty="0">
                          <a:solidFill>
                            <a:schemeClr val="lt1"/>
                          </a:solidFill>
                          <a:effectLst/>
                          <a:latin typeface="+mn-lt"/>
                          <a:ea typeface="+mn-ea"/>
                          <a:cs typeface="+mn-cs"/>
                        </a:rPr>
                        <a:t>DW</a:t>
                      </a:r>
                      <a:r>
                        <a:rPr lang="zh-CN" altLang="zh-CN" sz="1800" b="1" kern="1200" dirty="0">
                          <a:solidFill>
                            <a:schemeClr val="lt1"/>
                          </a:solidFill>
                          <a:effectLst/>
                          <a:latin typeface="+mn-lt"/>
                          <a:ea typeface="+mn-ea"/>
                          <a:cs typeface="+mn-cs"/>
                        </a:rPr>
                        <a:t>”，中文名称</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梦想编织者</a:t>
                      </a:r>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，最初为美国</a:t>
                      </a:r>
                      <a:r>
                        <a:rPr lang="en-US" altLang="zh-CN" sz="1800" b="1" kern="1200" dirty="0">
                          <a:solidFill>
                            <a:schemeClr val="lt1"/>
                          </a:solidFill>
                          <a:effectLst/>
                          <a:latin typeface="+mn-lt"/>
                          <a:ea typeface="+mn-ea"/>
                          <a:cs typeface="+mn-cs"/>
                        </a:rPr>
                        <a:t>MACROMEDIA</a:t>
                      </a:r>
                      <a:r>
                        <a:rPr lang="zh-CN" altLang="zh-CN" sz="1800" b="1" kern="1200" dirty="0">
                          <a:solidFill>
                            <a:schemeClr val="lt1"/>
                          </a:solidFill>
                          <a:effectLst/>
                          <a:latin typeface="+mn-lt"/>
                          <a:ea typeface="+mn-ea"/>
                          <a:cs typeface="+mn-cs"/>
                        </a:rPr>
                        <a:t>公司开发</a:t>
                      </a:r>
                      <a:r>
                        <a:rPr lang="en-US" altLang="zh-CN" sz="1800" b="1" kern="1200" dirty="0">
                          <a:solidFill>
                            <a:schemeClr val="lt1"/>
                          </a:solidFill>
                          <a:effectLst/>
                          <a:latin typeface="+mn-lt"/>
                          <a:ea typeface="+mn-ea"/>
                          <a:cs typeface="+mn-cs"/>
                        </a:rPr>
                        <a:t>2005</a:t>
                      </a:r>
                      <a:r>
                        <a:rPr lang="zh-CN" altLang="zh-CN" sz="1800" b="1" kern="1200" dirty="0">
                          <a:solidFill>
                            <a:schemeClr val="lt1"/>
                          </a:solidFill>
                          <a:effectLst/>
                          <a:latin typeface="+mn-lt"/>
                          <a:ea typeface="+mn-ea"/>
                          <a:cs typeface="+mn-cs"/>
                        </a:rPr>
                        <a:t>年被</a:t>
                      </a:r>
                      <a:r>
                        <a:rPr lang="en-US" altLang="zh-CN" sz="1800" b="1" kern="1200" dirty="0">
                          <a:solidFill>
                            <a:schemeClr val="lt1"/>
                          </a:solidFill>
                          <a:effectLst/>
                          <a:latin typeface="+mn-lt"/>
                          <a:ea typeface="+mn-ea"/>
                          <a:cs typeface="+mn-cs"/>
                        </a:rPr>
                        <a:t>Adobe</a:t>
                      </a:r>
                      <a:r>
                        <a:rPr lang="zh-CN" altLang="zh-CN" sz="1800" b="1" kern="1200" dirty="0">
                          <a:solidFill>
                            <a:schemeClr val="lt1"/>
                          </a:solidFill>
                          <a:effectLst/>
                          <a:latin typeface="+mn-lt"/>
                          <a:ea typeface="+mn-ea"/>
                          <a:cs typeface="+mn-cs"/>
                        </a:rPr>
                        <a:t>公司收购。</a:t>
                      </a:r>
                      <a:r>
                        <a:rPr lang="en-US" altLang="zh-CN" sz="1800" b="1" kern="1200" dirty="0">
                          <a:solidFill>
                            <a:schemeClr val="lt1"/>
                          </a:solidFill>
                          <a:effectLst/>
                          <a:latin typeface="+mn-lt"/>
                          <a:ea typeface="+mn-ea"/>
                          <a:cs typeface="+mn-cs"/>
                        </a:rPr>
                        <a:t>DW</a:t>
                      </a:r>
                      <a:r>
                        <a:rPr lang="zh-CN" altLang="zh-CN" sz="1800" b="1" kern="1200" dirty="0">
                          <a:solidFill>
                            <a:schemeClr val="lt1"/>
                          </a:solidFill>
                          <a:effectLst/>
                          <a:latin typeface="+mn-lt"/>
                          <a:ea typeface="+mn-ea"/>
                          <a:cs typeface="+mn-cs"/>
                        </a:rPr>
                        <a:t>是集网页制作和管理网站于一身的所见即所得网页代码编辑器。利用对</a:t>
                      </a:r>
                      <a:r>
                        <a:rPr lang="en-US" altLang="zh-CN" sz="1800" b="1" kern="1200" dirty="0">
                          <a:solidFill>
                            <a:schemeClr val="lt1"/>
                          </a:solidFill>
                          <a:effectLst/>
                          <a:latin typeface="+mn-lt"/>
                          <a:ea typeface="+mn-ea"/>
                          <a:cs typeface="+mn-cs"/>
                        </a:rPr>
                        <a:t> HTML</a:t>
                      </a:r>
                      <a:r>
                        <a:rPr lang="zh-CN" altLang="zh-CN" sz="1800" b="1" kern="1200" dirty="0">
                          <a:solidFill>
                            <a:schemeClr val="lt1"/>
                          </a:solidFill>
                          <a:effectLst/>
                          <a:latin typeface="+mn-lt"/>
                          <a:ea typeface="+mn-ea"/>
                          <a:cs typeface="+mn-cs"/>
                        </a:rPr>
                        <a:t>、</a:t>
                      </a:r>
                      <a:r>
                        <a:rPr lang="en-US" altLang="zh-CN" sz="1800" b="1" kern="1200" dirty="0">
                          <a:solidFill>
                            <a:schemeClr val="lt1"/>
                          </a:solidFill>
                          <a:effectLst/>
                          <a:latin typeface="+mn-lt"/>
                          <a:ea typeface="+mn-ea"/>
                          <a:cs typeface="+mn-cs"/>
                        </a:rPr>
                        <a:t>CSS</a:t>
                      </a:r>
                      <a:r>
                        <a:rPr lang="zh-CN" altLang="zh-CN" sz="1800" b="1" kern="1200" dirty="0">
                          <a:solidFill>
                            <a:schemeClr val="lt1"/>
                          </a:solidFill>
                          <a:effectLst/>
                          <a:latin typeface="+mn-lt"/>
                          <a:ea typeface="+mn-ea"/>
                          <a:cs typeface="+mn-cs"/>
                        </a:rPr>
                        <a:t>、</a:t>
                      </a:r>
                      <a:r>
                        <a:rPr lang="en-US" altLang="zh-CN" sz="1800" b="1" kern="1200" dirty="0">
                          <a:solidFill>
                            <a:schemeClr val="lt1"/>
                          </a:solidFill>
                          <a:effectLst/>
                          <a:latin typeface="+mn-lt"/>
                          <a:ea typeface="+mn-ea"/>
                          <a:cs typeface="+mn-cs"/>
                        </a:rPr>
                        <a:t>JavaScript</a:t>
                      </a:r>
                      <a:r>
                        <a:rPr lang="zh-CN" altLang="zh-CN" sz="1800" b="1" kern="1200" dirty="0">
                          <a:solidFill>
                            <a:schemeClr val="lt1"/>
                          </a:solidFill>
                          <a:effectLst/>
                          <a:latin typeface="+mn-lt"/>
                          <a:ea typeface="+mn-ea"/>
                          <a:cs typeface="+mn-cs"/>
                        </a:rPr>
                        <a:t>等内容的支持，设计师和程序员可以在几乎任何地方快速制作和进行网站建设。</a:t>
                      </a:r>
                      <a:endParaRPr lang="zh-CN" altLang="en-US" dirty="0"/>
                    </a:p>
                  </a:txBody>
                  <a:tcPr/>
                </a:tc>
                <a:extLst>
                  <a:ext uri="{0D108BD9-81ED-4DB2-BD59-A6C34878D82A}">
                    <a16:rowId xmlns:a16="http://schemas.microsoft.com/office/drawing/2014/main" val="3105210714"/>
                  </a:ext>
                </a:extLst>
              </a:tr>
              <a:tr h="370840">
                <a:tc>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en-US" altLang="zh-CN" sz="1800" kern="1200" dirty="0" err="1">
                          <a:solidFill>
                            <a:schemeClr val="dk1"/>
                          </a:solidFill>
                          <a:effectLst/>
                          <a:latin typeface="+mn-lt"/>
                          <a:ea typeface="+mn-ea"/>
                          <a:cs typeface="+mn-cs"/>
                        </a:rPr>
                        <a:t>thinkPHP</a:t>
                      </a:r>
                      <a:endParaRPr lang="zh-CN" altLang="en-US" dirty="0"/>
                    </a:p>
                  </a:txBody>
                  <a:tcPr/>
                </a:tc>
                <a:tc>
                  <a:txBody>
                    <a:bodyPr/>
                    <a:lstStyle/>
                    <a:p>
                      <a:r>
                        <a:rPr lang="en-US" altLang="zh-CN" sz="1800" kern="1200" dirty="0" err="1">
                          <a:solidFill>
                            <a:schemeClr val="dk1"/>
                          </a:solidFill>
                          <a:effectLst/>
                          <a:latin typeface="+mn-lt"/>
                          <a:ea typeface="+mn-ea"/>
                          <a:cs typeface="+mn-cs"/>
                        </a:rPr>
                        <a:t>ThinkPHP</a:t>
                      </a:r>
                      <a:r>
                        <a:rPr lang="zh-CN" altLang="zh-CN" sz="1800" kern="1200" dirty="0">
                          <a:solidFill>
                            <a:schemeClr val="dk1"/>
                          </a:solidFill>
                          <a:effectLst/>
                          <a:latin typeface="+mn-lt"/>
                          <a:ea typeface="+mn-ea"/>
                          <a:cs typeface="+mn-cs"/>
                        </a:rPr>
                        <a:t>是为了简化企业级应用开发和敏捷</a:t>
                      </a:r>
                      <a:r>
                        <a:rPr lang="en-US" altLang="zh-CN" sz="1800" kern="1200" dirty="0">
                          <a:solidFill>
                            <a:schemeClr val="dk1"/>
                          </a:solidFill>
                          <a:effectLst/>
                          <a:latin typeface="+mn-lt"/>
                          <a:ea typeface="+mn-ea"/>
                          <a:cs typeface="+mn-cs"/>
                        </a:rPr>
                        <a:t>WEB</a:t>
                      </a:r>
                      <a:r>
                        <a:rPr lang="zh-CN" altLang="zh-CN" sz="1800" kern="1200" dirty="0">
                          <a:solidFill>
                            <a:schemeClr val="dk1"/>
                          </a:solidFill>
                          <a:effectLst/>
                          <a:latin typeface="+mn-lt"/>
                          <a:ea typeface="+mn-ea"/>
                          <a:cs typeface="+mn-cs"/>
                        </a:rPr>
                        <a:t>应用开发而诞生的。最早诞生于</a:t>
                      </a:r>
                      <a:r>
                        <a:rPr lang="en-US" altLang="zh-CN" sz="1800" kern="1200" dirty="0">
                          <a:solidFill>
                            <a:schemeClr val="dk1"/>
                          </a:solidFill>
                          <a:effectLst/>
                          <a:latin typeface="+mn-lt"/>
                          <a:ea typeface="+mn-ea"/>
                          <a:cs typeface="+mn-cs"/>
                        </a:rPr>
                        <a:t>2006</a:t>
                      </a:r>
                      <a:r>
                        <a:rPr lang="zh-CN" altLang="zh-CN" sz="1800" kern="1200" dirty="0">
                          <a:solidFill>
                            <a:schemeClr val="dk1"/>
                          </a:solidFill>
                          <a:effectLst/>
                          <a:latin typeface="+mn-lt"/>
                          <a:ea typeface="+mn-ea"/>
                          <a:cs typeface="+mn-cs"/>
                        </a:rPr>
                        <a:t>年初，</a:t>
                      </a:r>
                      <a:r>
                        <a:rPr lang="en-US" altLang="zh-CN" sz="1800" kern="1200" dirty="0">
                          <a:solidFill>
                            <a:schemeClr val="dk1"/>
                          </a:solidFill>
                          <a:effectLst/>
                          <a:latin typeface="+mn-lt"/>
                          <a:ea typeface="+mn-ea"/>
                          <a:cs typeface="+mn-cs"/>
                        </a:rPr>
                        <a:t>2007</a:t>
                      </a:r>
                      <a:r>
                        <a:rPr lang="zh-CN" altLang="zh-CN" sz="1800" kern="1200" dirty="0">
                          <a:solidFill>
                            <a:schemeClr val="dk1"/>
                          </a:solidFill>
                          <a:effectLst/>
                          <a:latin typeface="+mn-lt"/>
                          <a:ea typeface="+mn-ea"/>
                          <a:cs typeface="+mn-cs"/>
                        </a:rPr>
                        <a:t>年元旦正式更名为</a:t>
                      </a:r>
                      <a:r>
                        <a:rPr lang="en-US" altLang="zh-CN" sz="1800" kern="1200" dirty="0" err="1">
                          <a:solidFill>
                            <a:schemeClr val="dk1"/>
                          </a:solidFill>
                          <a:effectLst/>
                          <a:latin typeface="+mn-lt"/>
                          <a:ea typeface="+mn-ea"/>
                          <a:cs typeface="+mn-cs"/>
                        </a:rPr>
                        <a:t>ThinkPHP</a:t>
                      </a:r>
                      <a:r>
                        <a:rPr lang="zh-CN" altLang="zh-CN" sz="1800" kern="1200" dirty="0">
                          <a:solidFill>
                            <a:schemeClr val="dk1"/>
                          </a:solidFill>
                          <a:effectLst/>
                          <a:latin typeface="+mn-lt"/>
                          <a:ea typeface="+mn-ea"/>
                          <a:cs typeface="+mn-cs"/>
                        </a:rPr>
                        <a:t>，并且遵循</a:t>
                      </a:r>
                      <a:r>
                        <a:rPr lang="en-US" altLang="zh-CN" sz="1800" kern="1200" dirty="0">
                          <a:solidFill>
                            <a:schemeClr val="dk1"/>
                          </a:solidFill>
                          <a:effectLst/>
                          <a:latin typeface="+mn-lt"/>
                          <a:ea typeface="+mn-ea"/>
                          <a:cs typeface="+mn-cs"/>
                        </a:rPr>
                        <a:t>Apache2</a:t>
                      </a:r>
                      <a:r>
                        <a:rPr lang="zh-CN" altLang="zh-CN" sz="1800" kern="1200" dirty="0">
                          <a:solidFill>
                            <a:schemeClr val="dk1"/>
                          </a:solidFill>
                          <a:effectLst/>
                          <a:latin typeface="+mn-lt"/>
                          <a:ea typeface="+mn-ea"/>
                          <a:cs typeface="+mn-cs"/>
                        </a:rPr>
                        <a:t>开源协议发布。</a:t>
                      </a:r>
                      <a:r>
                        <a:rPr lang="en-US" altLang="zh-CN" sz="1800" kern="1200" dirty="0" err="1">
                          <a:solidFill>
                            <a:schemeClr val="dk1"/>
                          </a:solidFill>
                          <a:effectLst/>
                          <a:latin typeface="+mn-lt"/>
                          <a:ea typeface="+mn-ea"/>
                          <a:cs typeface="+mn-cs"/>
                        </a:rPr>
                        <a:t>ThinkPHP</a:t>
                      </a:r>
                      <a:r>
                        <a:rPr lang="zh-CN" altLang="zh-CN" sz="1800" kern="1200" dirty="0">
                          <a:solidFill>
                            <a:schemeClr val="dk1"/>
                          </a:solidFill>
                          <a:effectLst/>
                          <a:latin typeface="+mn-lt"/>
                          <a:ea typeface="+mn-ea"/>
                          <a:cs typeface="+mn-cs"/>
                        </a:rPr>
                        <a:t>从诞生以来一直秉承简洁实用的设计原则，在保持出色的性能和至简的代码的同时，也注重易用性。并且拥有众多原创功能和特性，在社区团队的积极参与下，在易用性、扩展性和性能方面不断优化和改进。</a:t>
                      </a:r>
                      <a:endParaRPr lang="zh-CN" altLang="en-US" dirty="0"/>
                    </a:p>
                  </a:txBody>
                  <a:tcPr/>
                </a:tc>
                <a:extLst>
                  <a:ext uri="{0D108BD9-81ED-4DB2-BD59-A6C34878D82A}">
                    <a16:rowId xmlns:a16="http://schemas.microsoft.com/office/drawing/2014/main" val="336462653"/>
                  </a:ext>
                </a:extLst>
              </a:tr>
            </a:tbl>
          </a:graphicData>
        </a:graphic>
      </p:graphicFrame>
    </p:spTree>
    <p:extLst>
      <p:ext uri="{BB962C8B-B14F-4D97-AF65-F5344CB8AC3E}">
        <p14:creationId xmlns:p14="http://schemas.microsoft.com/office/powerpoint/2010/main" val="279600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138702" y="6626004"/>
            <a:ext cx="1914597" cy="231996"/>
          </a:xfrm>
          <a:prstGeom prst="rect">
            <a:avLst/>
          </a:prstGeom>
          <a:solidFill>
            <a:srgbClr val="C75050"/>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grpSp>
        <p:nvGrpSpPr>
          <p:cNvPr id="2" name="组合 1">
            <a:extLst>
              <a:ext uri="{FF2B5EF4-FFF2-40B4-BE49-F238E27FC236}">
                <a16:creationId xmlns:a16="http://schemas.microsoft.com/office/drawing/2014/main" id="{2DC0CC98-859A-487A-A7CB-D3A9C2BAB6F0}"/>
              </a:ext>
            </a:extLst>
          </p:cNvPr>
          <p:cNvGrpSpPr/>
          <p:nvPr/>
        </p:nvGrpSpPr>
        <p:grpSpPr>
          <a:xfrm>
            <a:off x="3937067" y="745047"/>
            <a:ext cx="4317866" cy="3352519"/>
            <a:chOff x="4015428" y="820267"/>
            <a:chExt cx="4161142" cy="3045017"/>
          </a:xfrm>
        </p:grpSpPr>
        <p:sp>
          <p:nvSpPr>
            <p:cNvPr id="22" name="文本框 21"/>
            <p:cNvSpPr txBox="1"/>
            <p:nvPr/>
          </p:nvSpPr>
          <p:spPr>
            <a:xfrm>
              <a:off x="5311703" y="3318041"/>
              <a:ext cx="1568597" cy="484289"/>
            </a:xfrm>
            <a:prstGeom prst="rect">
              <a:avLst/>
            </a:prstGeom>
            <a:noFill/>
          </p:spPr>
          <p:txBody>
            <a:bodyPr vert="horz" wrap="none" rtlCol="0">
              <a:noAutofit/>
            </a:bodyPr>
            <a:lstStyle/>
            <a:p>
              <a:r>
                <a:rPr lang="zh-CN" altLang="en-US" sz="2400" b="1" spc="400" dirty="0">
                  <a:solidFill>
                    <a:schemeClr val="tx1">
                      <a:lumMod val="75000"/>
                      <a:lumOff val="25000"/>
                    </a:schemeClr>
                  </a:solidFill>
                  <a:latin typeface="黑体" panose="02010609060101010101" pitchFamily="49" charset="-122"/>
                  <a:ea typeface="黑体" panose="02010609060101010101" pitchFamily="49" charset="-122"/>
                </a:rPr>
                <a:t>第 二 章</a:t>
              </a:r>
            </a:p>
          </p:txBody>
        </p:sp>
        <p:sp>
          <p:nvSpPr>
            <p:cNvPr id="9" name="矩形 8">
              <a:extLst>
                <a:ext uri="{FF2B5EF4-FFF2-40B4-BE49-F238E27FC236}">
                  <a16:creationId xmlns:a16="http://schemas.microsoft.com/office/drawing/2014/main" id="{D3227517-8DC4-45FA-99D0-151803F8F7BF}"/>
                </a:ext>
              </a:extLst>
            </p:cNvPr>
            <p:cNvSpPr/>
            <p:nvPr/>
          </p:nvSpPr>
          <p:spPr>
            <a:xfrm>
              <a:off x="5138702" y="820267"/>
              <a:ext cx="1914597" cy="3045017"/>
            </a:xfrm>
            <a:prstGeom prst="rect">
              <a:avLst/>
            </a:prstGeom>
            <a:noFill/>
            <a:ln w="19050" cap="flat" cmpd="sng" algn="ctr">
              <a:solidFill>
                <a:srgbClr val="C75050"/>
              </a:solidFill>
              <a:prstDash val="solid"/>
              <a:miter lim="800000"/>
            </a:ln>
            <a:effectLst/>
          </p:spPr>
          <p:txBody>
            <a:bodyPr rtlCol="0" anchor="ctr"/>
            <a:lstStyle/>
            <a:p>
              <a:pPr algn="ctr">
                <a:defRPr/>
              </a:pPr>
              <a:endParaRPr lang="zh-CN" altLang="en-US" kern="0">
                <a:solidFill>
                  <a:prstClr val="white"/>
                </a:solidFill>
              </a:endParaRPr>
            </a:p>
          </p:txBody>
        </p:sp>
        <p:sp>
          <p:nvSpPr>
            <p:cNvPr id="10" name="文本框 9">
              <a:extLst>
                <a:ext uri="{FF2B5EF4-FFF2-40B4-BE49-F238E27FC236}">
                  <a16:creationId xmlns:a16="http://schemas.microsoft.com/office/drawing/2014/main" id="{0DBC45DE-A0AA-4648-ACF4-16BFFFA8B250}"/>
                </a:ext>
              </a:extLst>
            </p:cNvPr>
            <p:cNvSpPr txBox="1"/>
            <p:nvPr/>
          </p:nvSpPr>
          <p:spPr>
            <a:xfrm>
              <a:off x="4015428" y="2654776"/>
              <a:ext cx="4161142" cy="393954"/>
            </a:xfrm>
            <a:prstGeom prst="rect">
              <a:avLst/>
            </a:prstGeom>
            <a:solidFill>
              <a:srgbClr val="C75050"/>
            </a:solidFill>
          </p:spPr>
          <p:txBody>
            <a:bodyPr wrap="square" rtlCol="0">
              <a:noAutofit/>
            </a:bodyPr>
            <a:lstStyle/>
            <a:p>
              <a:pPr algn="ctr">
                <a:lnSpc>
                  <a:spcPct val="130000"/>
                </a:lnSpc>
              </a:pPr>
              <a:endParaRPr lang="zh-CN" altLang="en-US" sz="1600" kern="0" spc="2000">
                <a:solidFill>
                  <a:srgbClr val="282728"/>
                </a:solidFill>
                <a:latin typeface="Mistral" panose="03090702030407020403" pitchFamily="66" charset="0"/>
                <a:ea typeface="幼圆" panose="02010509060101010101" pitchFamily="49" charset="-122"/>
              </a:endParaRPr>
            </a:p>
          </p:txBody>
        </p:sp>
        <p:sp>
          <p:nvSpPr>
            <p:cNvPr id="11" name="TextBox 4">
              <a:extLst>
                <a:ext uri="{FF2B5EF4-FFF2-40B4-BE49-F238E27FC236}">
                  <a16:creationId xmlns:a16="http://schemas.microsoft.com/office/drawing/2014/main" id="{68BE5851-780D-4342-B4CF-7CFAFCFE3BEA}"/>
                </a:ext>
              </a:extLst>
            </p:cNvPr>
            <p:cNvSpPr txBox="1">
              <a:spLocks noChangeArrowheads="1"/>
            </p:cNvSpPr>
            <p:nvPr/>
          </p:nvSpPr>
          <p:spPr bwMode="auto">
            <a:xfrm>
              <a:off x="4745623" y="2576633"/>
              <a:ext cx="270075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zh-CN" dirty="0"/>
                <a:t>项目概述</a:t>
              </a:r>
              <a:endParaRPr lang="en-US" altLang="zh-CN" sz="1800" dirty="0">
                <a:solidFill>
                  <a:schemeClr val="bg1"/>
                </a:solidFill>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C2CCE31D-43FA-4306-8336-2F3581871D16}"/>
                </a:ext>
              </a:extLst>
            </p:cNvPr>
            <p:cNvSpPr txBox="1"/>
            <p:nvPr/>
          </p:nvSpPr>
          <p:spPr>
            <a:xfrm>
              <a:off x="5458967" y="1006973"/>
              <a:ext cx="1274063" cy="1569660"/>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mj-lt"/>
                  <a:ea typeface="微软雅黑" panose="020B0503020204020204" pitchFamily="34" charset="-122"/>
                </a:rPr>
                <a:t>PART   TWO</a:t>
              </a:r>
              <a:endParaRPr lang="zh-CN" altLang="en-US" sz="4800" b="1" dirty="0">
                <a:solidFill>
                  <a:schemeClr val="tx1">
                    <a:lumMod val="75000"/>
                    <a:lumOff val="25000"/>
                  </a:schemeClr>
                </a:solidFill>
                <a:latin typeface="+mj-lt"/>
                <a:ea typeface="微软雅黑" panose="020B0503020204020204" pitchFamily="34" charset="-122"/>
              </a:endParaRPr>
            </a:p>
          </p:txBody>
        </p:sp>
      </p:grpSp>
      <p:sp>
        <p:nvSpPr>
          <p:cNvPr id="13" name="文本框 12">
            <a:extLst>
              <a:ext uri="{FF2B5EF4-FFF2-40B4-BE49-F238E27FC236}">
                <a16:creationId xmlns:a16="http://schemas.microsoft.com/office/drawing/2014/main" id="{04F715C3-B620-4AF7-808C-6F174EFEA599}"/>
              </a:ext>
            </a:extLst>
          </p:cNvPr>
          <p:cNvSpPr txBox="1"/>
          <p:nvPr/>
        </p:nvSpPr>
        <p:spPr>
          <a:xfrm>
            <a:off x="4694764" y="4409916"/>
            <a:ext cx="3877371" cy="1594606"/>
          </a:xfrm>
          <a:prstGeom prst="rect">
            <a:avLst/>
          </a:prstGeom>
          <a:noFill/>
        </p:spPr>
        <p:txBody>
          <a:bodyPr/>
          <a:lstStyle/>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2.1WBS</a:t>
            </a: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2.2</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程序文件及服务</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2.3</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服务</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en-US" altLang="zh-CN" sz="2000" dirty="0">
                <a:solidFill>
                  <a:schemeClr val="tx1">
                    <a:lumMod val="75000"/>
                    <a:lumOff val="25000"/>
                  </a:schemeClr>
                </a:solidFill>
                <a:latin typeface="黑体" panose="02010609060101010101" pitchFamily="49" charset="-122"/>
                <a:ea typeface="黑体" panose="02010609060101010101" pitchFamily="49" charset="-122"/>
              </a:rPr>
              <a:t>2.4</a:t>
            </a: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主要的技术可行性</a:t>
            </a:r>
          </a:p>
        </p:txBody>
      </p:sp>
    </p:spTree>
    <p:extLst>
      <p:ext uri="{BB962C8B-B14F-4D97-AF65-F5344CB8AC3E}">
        <p14:creationId xmlns:p14="http://schemas.microsoft.com/office/powerpoint/2010/main" val="1231640589"/>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ULTRA_SCORM_COURSE_ID" val="1E2F398C-C7B4-4454-8F6F-76CFD20B0B8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Content List"/>
  <p:tag name="ISPRING_PLAYERS_CUSTOMIZATION" val="UEsDBBQAAgAIAJVte0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VbXtK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JVte0q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lW17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lW17Sm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lW17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lW17Sp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lW17Sr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lm17Sg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CWbXtKKwvAbUoAAABrAAAAGwAAAHVuaXZlcnNhbC91bml2ZXJzYWwucG5nLnhtbLOxr8jNUShLLSrOzM+zVTLUM1Cyt+PlsikoSi3LTC1XqACKGekZQICSQiUqtzwzpSQDKGRgbowQzEjNTM8osVWyMDCFC+oDzQQAUEsBAgAAFAACAAgAlW17ShUOrShkBAAABxEAAB0AAAAAAAAAAQAAAAAAAAAAAHVuaXZlcnNhbC9jb21tb25fbWVzc2FnZXMubG5nUEsBAgAAFAACAAgAlW17Sgh+CyMpAwAAhgwAACcAAAAAAAAAAQAAAAAAnwQAAHVuaXZlcnNhbC9mbGFzaF9wdWJsaXNoaW5nX3NldHRpbmdzLnhtbFBLAQIAABQAAgAIAJVte0q1/AlkugIAAFUKAAAhAAAAAAAAAAEAAAAAAA0IAAB1bml2ZXJzYWwvZmxhc2hfc2tpbl9zZXR0aW5ncy54bWxQSwECAAAUAAIACACVbXtKKpYPZ/4CAACXCwAAJgAAAAAAAAABAAAAAAAGCwAAdW5pdmVyc2FsL2h0bWxfcHVibGlzaGluZ19zZXR0aW5ncy54bWxQSwECAAAUAAIACACVbXtKaHFSkZoBAAAfBgAAHwAAAAAAAAABAAAAAABIDgAAdW5pdmVyc2FsL2h0bWxfc2tpbl9zZXR0aW5ncy5qc1BLAQIAABQAAgAIAJVte0o9PC/RwQAAAOUBAAAaAAAAAAAAAAEAAAAAAB8QAAB1bml2ZXJzYWwvaTE4bl9wcmVzZXRzLnhtbFBLAQIAABQAAgAIAJVte0qa+ZZkawAAAGsAAAAcAAAAAAAAAAEAAAAAABgRAAB1bml2ZXJzYWwvbG9jYWxfc2V0dGluZ3MueG1sUEsBAgAAFAACAAgARJRXRyO0Tvv7AgAAsAgAABQAAAAAAAAAAQAAAAAAvREAAHVuaXZlcnNhbC9wbGF5ZXIueG1sUEsBAgAAFAACAAgAlW17SrCHI/RsAQAA9wIAACkAAAAAAAAAAQAAAAAA6hQAAHVuaXZlcnNhbC9za2luX2N1c3RvbWl6YXRpb25fc2V0dGluZ3MueG1sUEsBAgAAFAACAAgAlm17SgXZichKDQAA1SEAABcAAAAAAAAAAAAAAAAAnRYAAHVuaXZlcnNhbC91bml2ZXJzYWwucG5nUEsBAgAAFAACAAgAlm17SisLwG1KAAAAawAAABsAAAAAAAAAAQAAAAAAHCQAAHVuaXZlcnNhbC91bml2ZXJzYWwucG5nLnhtbFBLBQYAAAAACwALAEkDAACfJAAAAAA="/>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TuWHP#"/>
  <p:tag name="MH_LAYOUT" val="Text"/>
  <p:tag name="MH" val="20160315165528"/>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50803134832"/>
  <p:tag name="MH_LIBRARY" val="GRAPHIC"/>
  <p:tag name="MH_TYPE" val="Other"/>
  <p:tag name="MH_ORDER" val="1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gency FB"/>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2707</TotalTime>
  <Words>2909</Words>
  <Application>Microsoft Office PowerPoint</Application>
  <PresentationFormat>宽屏</PresentationFormat>
  <Paragraphs>710</Paragraphs>
  <Slides>40</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 HERMANN</vt:lpstr>
      <vt:lpstr>仿宋_GB2312</vt:lpstr>
      <vt:lpstr>黑体</vt:lpstr>
      <vt:lpstr>华康少女文字W5(P)</vt:lpstr>
      <vt:lpstr>微软雅黑</vt:lpstr>
      <vt:lpstr>Agency FB</vt:lpstr>
      <vt:lpstr>Arial</vt:lpstr>
      <vt:lpstr>Calibri</vt:lpstr>
      <vt:lpstr>Mistral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关键的技术可行性分析（web与APP对比）</vt:lpstr>
      <vt:lpstr>关键的技术可行性分析（web与APP对比）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技术难点及风险</vt:lpstr>
      <vt:lpstr>PowerPoint 演示文稿</vt:lpstr>
      <vt:lpstr>PowerPoint 演示文稿</vt:lpstr>
      <vt:lpstr>PowerPoint 演示文稿</vt:lpstr>
      <vt:lpstr>PowerPoint 演示文稿</vt:lpstr>
      <vt:lpstr>PowerPoint 演示文稿</vt:lpstr>
      <vt:lpstr>GANTT图</vt:lpstr>
      <vt:lpstr>PowerPoint 演示文稿</vt:lpstr>
      <vt:lpstr>配置管理工具以及相关文档</vt:lpstr>
      <vt:lpstr>会议记录</vt:lpstr>
      <vt:lpstr>会议记录</vt:lpstr>
      <vt:lpstr>会议记录</vt:lpstr>
      <vt:lpstr>会议记录</vt:lpstr>
      <vt:lpstr>小组分工及打分</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keywords>user</cp:keywords>
  <cp:lastModifiedBy>HP</cp:lastModifiedBy>
  <cp:revision>285</cp:revision>
  <dcterms:created xsi:type="dcterms:W3CDTF">2015-12-31T14:36:27Z</dcterms:created>
  <dcterms:modified xsi:type="dcterms:W3CDTF">2019-03-23T02:18:14Z</dcterms:modified>
</cp:coreProperties>
</file>