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346" r:id="rId3"/>
    <p:sldId id="284" r:id="rId4"/>
    <p:sldId id="258" r:id="rId5"/>
    <p:sldId id="330" r:id="rId6"/>
    <p:sldId id="331" r:id="rId7"/>
    <p:sldId id="333" r:id="rId8"/>
    <p:sldId id="332" r:id="rId9"/>
    <p:sldId id="322" r:id="rId10"/>
    <p:sldId id="302" r:id="rId11"/>
    <p:sldId id="303" r:id="rId12"/>
    <p:sldId id="300" r:id="rId13"/>
    <p:sldId id="335" r:id="rId14"/>
    <p:sldId id="301" r:id="rId15"/>
    <p:sldId id="336" r:id="rId16"/>
    <p:sldId id="337" r:id="rId17"/>
    <p:sldId id="323" r:id="rId18"/>
    <p:sldId id="320" r:id="rId19"/>
    <p:sldId id="338" r:id="rId20"/>
    <p:sldId id="339" r:id="rId21"/>
    <p:sldId id="324" r:id="rId22"/>
    <p:sldId id="340" r:id="rId23"/>
    <p:sldId id="314" r:id="rId24"/>
    <p:sldId id="341" r:id="rId25"/>
    <p:sldId id="342" r:id="rId26"/>
    <p:sldId id="343" r:id="rId27"/>
    <p:sldId id="344" r:id="rId28"/>
    <p:sldId id="345" r:id="rId29"/>
    <p:sldId id="326" r:id="rId30"/>
    <p:sldId id="327" r:id="rId31"/>
    <p:sldId id="334" r:id="rId32"/>
    <p:sldId id="261"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A8DF"/>
    <a:srgbClr val="A20000"/>
    <a:srgbClr val="A40000"/>
    <a:srgbClr val="9E0000"/>
    <a:srgbClr val="C7450B"/>
    <a:srgbClr val="E24E0C"/>
    <a:srgbClr val="DC6140"/>
    <a:srgbClr val="E60000"/>
    <a:srgbClr val="C9670D"/>
    <a:srgbClr val="66B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86" d="100"/>
          <a:sy n="86" d="100"/>
        </p:scale>
        <p:origin x="562" y="62"/>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2974695" y="3207747"/>
            <a:ext cx="5067861" cy="558799"/>
          </a:xfrm>
        </p:spPr>
        <p:txBody>
          <a:bodyPr anchor="ctr">
            <a:normAutofit/>
          </a:bodyPr>
          <a:lstStyle>
            <a:lvl1pPr marL="0" indent="0" algn="l">
              <a:buNone/>
              <a:defRPr sz="2000">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2974695" y="2127842"/>
            <a:ext cx="5067861" cy="1079905"/>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2974695" y="4997249"/>
            <a:ext cx="506786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2974695" y="5293520"/>
            <a:ext cx="506786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6554AAE4-3838-4EE1-A776-08BF4BF2929B}"/>
              </a:ext>
            </a:extLst>
          </p:cNvPr>
          <p:cNvGrpSpPr/>
          <p:nvPr userDrawn="1"/>
        </p:nvGrpSpPr>
        <p:grpSpPr>
          <a:xfrm>
            <a:off x="341313" y="466725"/>
            <a:ext cx="2994025" cy="3965575"/>
            <a:chOff x="341313" y="466725"/>
            <a:chExt cx="2994025" cy="3965575"/>
          </a:xfrm>
        </p:grpSpPr>
        <p:pic>
          <p:nvPicPr>
            <p:cNvPr id="34" name="Picture 83">
              <a:extLst>
                <a:ext uri="{FF2B5EF4-FFF2-40B4-BE49-F238E27FC236}">
                  <a16:creationId xmlns:a16="http://schemas.microsoft.com/office/drawing/2014/main" id="{1EA98029-EDD7-496B-88F1-996B1ECCEBD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solidFill>
              <a:schemeClr val="accent1">
                <a:lumMod val="20000"/>
                <a:lumOff val="80000"/>
              </a:schemeClr>
            </a:solidFill>
            <a:ln>
              <a:noFill/>
            </a:ln>
            <a:effectLst>
              <a:softEdge rad="12700"/>
            </a:effectLst>
          </p:spPr>
        </p:pic>
        <p:sp>
          <p:nvSpPr>
            <p:cNvPr id="35" name="Freeform 84">
              <a:extLst>
                <a:ext uri="{FF2B5EF4-FFF2-40B4-BE49-F238E27FC236}">
                  <a16:creationId xmlns:a16="http://schemas.microsoft.com/office/drawing/2014/main" id="{42582CBB-D044-450E-8DE2-B23634B0D57B}"/>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32" name="Freeform 31">
            <a:extLst>
              <a:ext uri="{FF2B5EF4-FFF2-40B4-BE49-F238E27FC236}">
                <a16:creationId xmlns:a16="http://schemas.microsoft.com/office/drawing/2014/main" id="{33788523-D21D-449E-9EE6-E0F2B20A5EE0}"/>
              </a:ext>
            </a:extLst>
          </p:cNvPr>
          <p:cNvSpPr>
            <a:spLocks/>
          </p:cNvSpPr>
          <p:nvPr userDrawn="1"/>
        </p:nvSpPr>
        <p:spPr bwMode="auto">
          <a:xfrm>
            <a:off x="1908176" y="1879600"/>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3">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2123498" y="2270503"/>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124614" y="3165853"/>
            <a:ext cx="5419185"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2019/5/12</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2019/5/12</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3756025" y="2477181"/>
            <a:ext cx="4589462"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756025" y="4783417"/>
            <a:ext cx="4589462"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3756026" y="4487146"/>
            <a:ext cx="4589462"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2019/5/12</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jpe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 Id="rId4" Type="http://schemas.openxmlformats.org/officeDocument/2006/relationships/hyperlink" Target="https://www.historychannel.com.au/this...history/first-actual-computer-bug-discovered/"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themeOverride" Target="../theme/themeOverride3.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g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40">
            <a:extLst>
              <a:ext uri="{FF2B5EF4-FFF2-40B4-BE49-F238E27FC236}">
                <a16:creationId xmlns:a16="http://schemas.microsoft.com/office/drawing/2014/main" id="{CDB1CAA5-6AB1-480B-9DC7-6D26FF73FC7F}"/>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 name="组合 8">
            <a:extLst>
              <a:ext uri="{FF2B5EF4-FFF2-40B4-BE49-F238E27FC236}">
                <a16:creationId xmlns:a16="http://schemas.microsoft.com/office/drawing/2014/main" id="{F8173659-7F88-4F4E-8A21-0E8CED562423}"/>
              </a:ext>
            </a:extLst>
          </p:cNvPr>
          <p:cNvGrpSpPr/>
          <p:nvPr/>
        </p:nvGrpSpPr>
        <p:grpSpPr>
          <a:xfrm>
            <a:off x="341313" y="466725"/>
            <a:ext cx="2994025" cy="3965575"/>
            <a:chOff x="341313" y="466725"/>
            <a:chExt cx="2994025" cy="3965575"/>
          </a:xfrm>
        </p:grpSpPr>
        <p:pic>
          <p:nvPicPr>
            <p:cNvPr id="10" name="Picture 83">
              <a:extLst>
                <a:ext uri="{FF2B5EF4-FFF2-40B4-BE49-F238E27FC236}">
                  <a16:creationId xmlns:a16="http://schemas.microsoft.com/office/drawing/2014/main" id="{C1C56D13-7EF3-4F6D-9AF7-57A6B9AFE5A5}"/>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solidFill>
              <a:schemeClr val="accent1">
                <a:lumMod val="20000"/>
                <a:lumOff val="80000"/>
              </a:schemeClr>
            </a:solidFill>
            <a:ln>
              <a:noFill/>
            </a:ln>
            <a:effectLst>
              <a:softEdge rad="12700"/>
            </a:effectLst>
          </p:spPr>
        </p:pic>
        <p:sp>
          <p:nvSpPr>
            <p:cNvPr id="11" name="Freeform 84">
              <a:extLst>
                <a:ext uri="{FF2B5EF4-FFF2-40B4-BE49-F238E27FC236}">
                  <a16:creationId xmlns:a16="http://schemas.microsoft.com/office/drawing/2014/main" id="{66C13BB0-3579-45C6-A47D-AA9473D8A94D}"/>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2" name="Picture 85">
            <a:extLst>
              <a:ext uri="{FF2B5EF4-FFF2-40B4-BE49-F238E27FC236}">
                <a16:creationId xmlns:a16="http://schemas.microsoft.com/office/drawing/2014/main" id="{9B1DB2D2-451B-4930-8ACC-669185F2BE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5000" y="1071563"/>
            <a:ext cx="3949700" cy="5649913"/>
          </a:xfrm>
          <a:prstGeom prst="rect">
            <a:avLst/>
          </a:prstGeom>
          <a:solidFill>
            <a:schemeClr val="accent1"/>
          </a:solidFill>
          <a:ln>
            <a:noFill/>
          </a:ln>
          <a:effectLst>
            <a:softEdge rad="63500"/>
          </a:effectLst>
        </p:spPr>
      </p:pic>
      <p:sp>
        <p:nvSpPr>
          <p:cNvPr id="13" name="Freeform 86">
            <a:extLst>
              <a:ext uri="{FF2B5EF4-FFF2-40B4-BE49-F238E27FC236}">
                <a16:creationId xmlns:a16="http://schemas.microsoft.com/office/drawing/2014/main" id="{12BBE426-D8D8-48FB-B66D-8C889BD2BD1C}"/>
              </a:ext>
            </a:extLst>
          </p:cNvPr>
          <p:cNvSpPr>
            <a:spLocks/>
          </p:cNvSpPr>
          <p:nvPr/>
        </p:nvSpPr>
        <p:spPr bwMode="auto">
          <a:xfrm>
            <a:off x="8488363"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7">
            <a:extLst>
              <a:ext uri="{FF2B5EF4-FFF2-40B4-BE49-F238E27FC236}">
                <a16:creationId xmlns:a16="http://schemas.microsoft.com/office/drawing/2014/main" id="{AE2118D2-4A69-4567-BDC8-9421588DDF3F}"/>
              </a:ext>
            </a:extLst>
          </p:cNvPr>
          <p:cNvSpPr>
            <a:spLocks/>
          </p:cNvSpPr>
          <p:nvPr/>
        </p:nvSpPr>
        <p:spPr bwMode="auto">
          <a:xfrm>
            <a:off x="6948488" y="5737225"/>
            <a:ext cx="212725" cy="195263"/>
          </a:xfrm>
          <a:custGeom>
            <a:avLst/>
            <a:gdLst>
              <a:gd name="T0" fmla="*/ 13 w 137"/>
              <a:gd name="T1" fmla="*/ 0 h 127"/>
              <a:gd name="T2" fmla="*/ 2 w 137"/>
              <a:gd name="T3" fmla="*/ 14 h 127"/>
              <a:gd name="T4" fmla="*/ 31 w 137"/>
              <a:gd name="T5" fmla="*/ 119 h 127"/>
              <a:gd name="T6" fmla="*/ 42 w 137"/>
              <a:gd name="T7" fmla="*/ 127 h 127"/>
              <a:gd name="T8" fmla="*/ 49 w 137"/>
              <a:gd name="T9" fmla="*/ 124 h 127"/>
              <a:gd name="T10" fmla="*/ 131 w 137"/>
              <a:gd name="T11" fmla="*/ 45 h 127"/>
              <a:gd name="T12" fmla="*/ 126 w 137"/>
              <a:gd name="T13" fmla="*/ 26 h 127"/>
              <a:gd name="T14" fmla="*/ 15 w 137"/>
              <a:gd name="T15" fmla="*/ 1 h 127"/>
              <a:gd name="T16" fmla="*/ 13 w 137"/>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7">
                <a:moveTo>
                  <a:pt x="13" y="0"/>
                </a:moveTo>
                <a:cubicBezTo>
                  <a:pt x="6" y="0"/>
                  <a:pt x="0" y="7"/>
                  <a:pt x="2" y="14"/>
                </a:cubicBezTo>
                <a:cubicBezTo>
                  <a:pt x="31" y="119"/>
                  <a:pt x="31" y="119"/>
                  <a:pt x="31" y="119"/>
                </a:cubicBezTo>
                <a:cubicBezTo>
                  <a:pt x="32" y="124"/>
                  <a:pt x="37" y="127"/>
                  <a:pt x="42" y="127"/>
                </a:cubicBezTo>
                <a:cubicBezTo>
                  <a:pt x="44" y="127"/>
                  <a:pt x="47" y="126"/>
                  <a:pt x="49" y="124"/>
                </a:cubicBezTo>
                <a:cubicBezTo>
                  <a:pt x="131" y="45"/>
                  <a:pt x="131" y="45"/>
                  <a:pt x="131" y="45"/>
                </a:cubicBezTo>
                <a:cubicBezTo>
                  <a:pt x="137" y="39"/>
                  <a:pt x="134" y="28"/>
                  <a:pt x="126" y="26"/>
                </a:cubicBezTo>
                <a:cubicBezTo>
                  <a:pt x="15" y="1"/>
                  <a:pt x="15" y="1"/>
                  <a:pt x="15" y="1"/>
                </a:cubicBezTo>
                <a:cubicBezTo>
                  <a:pt x="14" y="0"/>
                  <a:pt x="13" y="0"/>
                  <a:pt x="13"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0">
            <a:extLst>
              <a:ext uri="{FF2B5EF4-FFF2-40B4-BE49-F238E27FC236}">
                <a16:creationId xmlns:a16="http://schemas.microsoft.com/office/drawing/2014/main" id="{BD60545C-3C50-44DE-ACBA-57BAE247C691}"/>
              </a:ext>
            </a:extLst>
          </p:cNvPr>
          <p:cNvSpPr>
            <a:spLocks/>
          </p:cNvSpPr>
          <p:nvPr/>
        </p:nvSpPr>
        <p:spPr bwMode="auto">
          <a:xfrm>
            <a:off x="8561388" y="2544763"/>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31">
            <a:extLst>
              <a:ext uri="{FF2B5EF4-FFF2-40B4-BE49-F238E27FC236}">
                <a16:creationId xmlns:a16="http://schemas.microsoft.com/office/drawing/2014/main" id="{32BBAC9D-0962-4078-9034-EFD5B9F739FA}"/>
              </a:ext>
            </a:extLst>
          </p:cNvPr>
          <p:cNvSpPr>
            <a:spLocks/>
          </p:cNvSpPr>
          <p:nvPr/>
        </p:nvSpPr>
        <p:spPr bwMode="auto">
          <a:xfrm>
            <a:off x="1908176" y="1879600"/>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3">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41">
            <a:extLst>
              <a:ext uri="{FF2B5EF4-FFF2-40B4-BE49-F238E27FC236}">
                <a16:creationId xmlns:a16="http://schemas.microsoft.com/office/drawing/2014/main" id="{51BA1AA4-F470-43A7-93EC-95CC6378BA02}"/>
              </a:ext>
            </a:extLst>
          </p:cNvPr>
          <p:cNvSpPr>
            <a:spLocks/>
          </p:cNvSpPr>
          <p:nvPr/>
        </p:nvSpPr>
        <p:spPr bwMode="auto">
          <a:xfrm>
            <a:off x="1588"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42">
            <a:extLst>
              <a:ext uri="{FF2B5EF4-FFF2-40B4-BE49-F238E27FC236}">
                <a16:creationId xmlns:a16="http://schemas.microsoft.com/office/drawing/2014/main" id="{AA9565A3-CCEF-44EE-A7B9-72491E59E605}"/>
              </a:ext>
            </a:extLst>
          </p:cNvPr>
          <p:cNvSpPr>
            <a:spLocks noEditPoints="1"/>
          </p:cNvSpPr>
          <p:nvPr/>
        </p:nvSpPr>
        <p:spPr bwMode="auto">
          <a:xfrm>
            <a:off x="1570038" y="5037138"/>
            <a:ext cx="98425" cy="98425"/>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8 h 62"/>
              <a:gd name="T12" fmla="*/ 8 w 62"/>
              <a:gd name="T13" fmla="*/ 31 h 62"/>
              <a:gd name="T14" fmla="*/ 31 w 62"/>
              <a:gd name="T15" fmla="*/ 54 h 62"/>
              <a:gd name="T16" fmla="*/ 54 w 62"/>
              <a:gd name="T17" fmla="*/ 31 h 62"/>
              <a:gd name="T18" fmla="*/ 31 w 62"/>
              <a:gd name="T19"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8"/>
                </a:moveTo>
                <a:cubicBezTo>
                  <a:pt x="18" y="8"/>
                  <a:pt x="8" y="18"/>
                  <a:pt x="8" y="31"/>
                </a:cubicBezTo>
                <a:cubicBezTo>
                  <a:pt x="8" y="44"/>
                  <a:pt x="18" y="54"/>
                  <a:pt x="31" y="54"/>
                </a:cubicBezTo>
                <a:cubicBezTo>
                  <a:pt x="44" y="54"/>
                  <a:pt x="54" y="44"/>
                  <a:pt x="54" y="31"/>
                </a:cubicBezTo>
                <a:cubicBezTo>
                  <a:pt x="54" y="18"/>
                  <a:pt x="44" y="8"/>
                  <a:pt x="31" y="8"/>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3">
            <a:extLst>
              <a:ext uri="{FF2B5EF4-FFF2-40B4-BE49-F238E27FC236}">
                <a16:creationId xmlns:a16="http://schemas.microsoft.com/office/drawing/2014/main" id="{F1A21518-312F-4AE7-A762-154245B13CDF}"/>
              </a:ext>
            </a:extLst>
          </p:cNvPr>
          <p:cNvSpPr>
            <a:spLocks noEditPoints="1"/>
          </p:cNvSpPr>
          <p:nvPr/>
        </p:nvSpPr>
        <p:spPr bwMode="auto">
          <a:xfrm>
            <a:off x="1533525" y="4999038"/>
            <a:ext cx="173038" cy="174625"/>
          </a:xfrm>
          <a:custGeom>
            <a:avLst/>
            <a:gdLst>
              <a:gd name="T0" fmla="*/ 54 w 109"/>
              <a:gd name="T1" fmla="*/ 106 h 110"/>
              <a:gd name="T2" fmla="*/ 4 w 109"/>
              <a:gd name="T3" fmla="*/ 55 h 110"/>
              <a:gd name="T4" fmla="*/ 54 w 109"/>
              <a:gd name="T5" fmla="*/ 4 h 110"/>
              <a:gd name="T6" fmla="*/ 105 w 109"/>
              <a:gd name="T7" fmla="*/ 55 h 110"/>
              <a:gd name="T8" fmla="*/ 54 w 109"/>
              <a:gd name="T9" fmla="*/ 106 h 110"/>
              <a:gd name="T10" fmla="*/ 54 w 109"/>
              <a:gd name="T11" fmla="*/ 0 h 110"/>
              <a:gd name="T12" fmla="*/ 0 w 109"/>
              <a:gd name="T13" fmla="*/ 55 h 110"/>
              <a:gd name="T14" fmla="*/ 54 w 109"/>
              <a:gd name="T15" fmla="*/ 110 h 110"/>
              <a:gd name="T16" fmla="*/ 109 w 109"/>
              <a:gd name="T17" fmla="*/ 55 h 110"/>
              <a:gd name="T18" fmla="*/ 54 w 109"/>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54" y="106"/>
                </a:moveTo>
                <a:cubicBezTo>
                  <a:pt x="26" y="106"/>
                  <a:pt x="4" y="83"/>
                  <a:pt x="4" y="55"/>
                </a:cubicBezTo>
                <a:cubicBezTo>
                  <a:pt x="4" y="27"/>
                  <a:pt x="26" y="4"/>
                  <a:pt x="54" y="4"/>
                </a:cubicBezTo>
                <a:cubicBezTo>
                  <a:pt x="82" y="4"/>
                  <a:pt x="105" y="27"/>
                  <a:pt x="105" y="55"/>
                </a:cubicBezTo>
                <a:cubicBezTo>
                  <a:pt x="105" y="83"/>
                  <a:pt x="82" y="106"/>
                  <a:pt x="54" y="106"/>
                </a:cubicBezTo>
                <a:moveTo>
                  <a:pt x="54" y="0"/>
                </a:moveTo>
                <a:cubicBezTo>
                  <a:pt x="24" y="0"/>
                  <a:pt x="0" y="25"/>
                  <a:pt x="0" y="55"/>
                </a:cubicBezTo>
                <a:cubicBezTo>
                  <a:pt x="0" y="85"/>
                  <a:pt x="24" y="110"/>
                  <a:pt x="54" y="110"/>
                </a:cubicBezTo>
                <a:cubicBezTo>
                  <a:pt x="84" y="110"/>
                  <a:pt x="109" y="85"/>
                  <a:pt x="109" y="55"/>
                </a:cubicBezTo>
                <a:cubicBezTo>
                  <a:pt x="109" y="25"/>
                  <a:pt x="84" y="0"/>
                  <a:pt x="54"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19">
            <a:extLst>
              <a:ext uri="{FF2B5EF4-FFF2-40B4-BE49-F238E27FC236}">
                <a16:creationId xmlns:a16="http://schemas.microsoft.com/office/drawing/2014/main" id="{D0657507-6D47-4F38-A586-34508C800EF1}"/>
              </a:ext>
            </a:extLst>
          </p:cNvPr>
          <p:cNvGrpSpPr/>
          <p:nvPr/>
        </p:nvGrpSpPr>
        <p:grpSpPr>
          <a:xfrm>
            <a:off x="8780463" y="2408238"/>
            <a:ext cx="363538" cy="363538"/>
            <a:chOff x="8707996" y="2689225"/>
            <a:chExt cx="363538" cy="363538"/>
          </a:xfrm>
        </p:grpSpPr>
        <p:sp>
          <p:nvSpPr>
            <p:cNvPr id="21" name="Freeform 44">
              <a:extLst>
                <a:ext uri="{FF2B5EF4-FFF2-40B4-BE49-F238E27FC236}">
                  <a16:creationId xmlns:a16="http://schemas.microsoft.com/office/drawing/2014/main" id="{B3DD8A5A-2540-45FF-973D-566FFC60A303}"/>
                </a:ext>
              </a:extLst>
            </p:cNvPr>
            <p:cNvSpPr>
              <a:spLocks noEditPoints="1"/>
            </p:cNvSpPr>
            <p:nvPr userDrawn="1"/>
          </p:nvSpPr>
          <p:spPr bwMode="auto">
            <a:xfrm>
              <a:off x="8785783" y="2767013"/>
              <a:ext cx="207963" cy="207963"/>
            </a:xfrm>
            <a:custGeom>
              <a:avLst/>
              <a:gdLst>
                <a:gd name="T0" fmla="*/ 66 w 131"/>
                <a:gd name="T1" fmla="*/ 131 h 131"/>
                <a:gd name="T2" fmla="*/ 0 w 131"/>
                <a:gd name="T3" fmla="*/ 66 h 131"/>
                <a:gd name="T4" fmla="*/ 66 w 131"/>
                <a:gd name="T5" fmla="*/ 0 h 131"/>
                <a:gd name="T6" fmla="*/ 131 w 131"/>
                <a:gd name="T7" fmla="*/ 66 h 131"/>
                <a:gd name="T8" fmla="*/ 66 w 131"/>
                <a:gd name="T9" fmla="*/ 131 h 131"/>
                <a:gd name="T10" fmla="*/ 66 w 131"/>
                <a:gd name="T11" fmla="*/ 17 h 131"/>
                <a:gd name="T12" fmla="*/ 17 w 131"/>
                <a:gd name="T13" fmla="*/ 66 h 131"/>
                <a:gd name="T14" fmla="*/ 66 w 131"/>
                <a:gd name="T15" fmla="*/ 115 h 131"/>
                <a:gd name="T16" fmla="*/ 114 w 131"/>
                <a:gd name="T17" fmla="*/ 66 h 131"/>
                <a:gd name="T18" fmla="*/ 66 w 131"/>
                <a:gd name="T19" fmla="*/ 1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30" y="131"/>
                    <a:pt x="0" y="102"/>
                    <a:pt x="0" y="66"/>
                  </a:cubicBezTo>
                  <a:cubicBezTo>
                    <a:pt x="0" y="30"/>
                    <a:pt x="30" y="0"/>
                    <a:pt x="66" y="0"/>
                  </a:cubicBezTo>
                  <a:cubicBezTo>
                    <a:pt x="102" y="0"/>
                    <a:pt x="131" y="30"/>
                    <a:pt x="131" y="66"/>
                  </a:cubicBezTo>
                  <a:cubicBezTo>
                    <a:pt x="131" y="102"/>
                    <a:pt x="102" y="131"/>
                    <a:pt x="66" y="131"/>
                  </a:cubicBezTo>
                  <a:close/>
                  <a:moveTo>
                    <a:pt x="66" y="17"/>
                  </a:moveTo>
                  <a:cubicBezTo>
                    <a:pt x="39" y="17"/>
                    <a:pt x="17" y="39"/>
                    <a:pt x="17" y="66"/>
                  </a:cubicBezTo>
                  <a:cubicBezTo>
                    <a:pt x="17" y="93"/>
                    <a:pt x="39" y="115"/>
                    <a:pt x="66" y="115"/>
                  </a:cubicBezTo>
                  <a:cubicBezTo>
                    <a:pt x="93" y="115"/>
                    <a:pt x="114" y="93"/>
                    <a:pt x="114" y="66"/>
                  </a:cubicBezTo>
                  <a:cubicBezTo>
                    <a:pt x="114" y="39"/>
                    <a:pt x="93" y="17"/>
                    <a:pt x="66" y="17"/>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5">
              <a:extLst>
                <a:ext uri="{FF2B5EF4-FFF2-40B4-BE49-F238E27FC236}">
                  <a16:creationId xmlns:a16="http://schemas.microsoft.com/office/drawing/2014/main" id="{301BE98E-84A8-427C-B08A-5367D43EE1CE}"/>
                </a:ext>
              </a:extLst>
            </p:cNvPr>
            <p:cNvSpPr>
              <a:spLocks noEditPoints="1"/>
            </p:cNvSpPr>
            <p:nvPr userDrawn="1"/>
          </p:nvSpPr>
          <p:spPr bwMode="auto">
            <a:xfrm>
              <a:off x="8707996" y="2689225"/>
              <a:ext cx="363538" cy="363538"/>
            </a:xfrm>
            <a:custGeom>
              <a:avLst/>
              <a:gdLst>
                <a:gd name="T0" fmla="*/ 115 w 229"/>
                <a:gd name="T1" fmla="*/ 221 h 229"/>
                <a:gd name="T2" fmla="*/ 8 w 229"/>
                <a:gd name="T3" fmla="*/ 115 h 229"/>
                <a:gd name="T4" fmla="*/ 115 w 229"/>
                <a:gd name="T5" fmla="*/ 9 h 229"/>
                <a:gd name="T6" fmla="*/ 221 w 229"/>
                <a:gd name="T7" fmla="*/ 115 h 229"/>
                <a:gd name="T8" fmla="*/ 115 w 229"/>
                <a:gd name="T9" fmla="*/ 221 h 229"/>
                <a:gd name="T10" fmla="*/ 115 w 229"/>
                <a:gd name="T11" fmla="*/ 0 h 229"/>
                <a:gd name="T12" fmla="*/ 0 w 229"/>
                <a:gd name="T13" fmla="*/ 115 h 229"/>
                <a:gd name="T14" fmla="*/ 115 w 229"/>
                <a:gd name="T15" fmla="*/ 229 h 229"/>
                <a:gd name="T16" fmla="*/ 229 w 229"/>
                <a:gd name="T17" fmla="*/ 115 h 229"/>
                <a:gd name="T18" fmla="*/ 115 w 229"/>
                <a:gd name="T19"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229">
                  <a:moveTo>
                    <a:pt x="115" y="221"/>
                  </a:moveTo>
                  <a:cubicBezTo>
                    <a:pt x="56" y="221"/>
                    <a:pt x="8" y="173"/>
                    <a:pt x="8" y="115"/>
                  </a:cubicBezTo>
                  <a:cubicBezTo>
                    <a:pt x="8" y="56"/>
                    <a:pt x="56" y="9"/>
                    <a:pt x="115" y="9"/>
                  </a:cubicBezTo>
                  <a:cubicBezTo>
                    <a:pt x="173" y="9"/>
                    <a:pt x="221" y="56"/>
                    <a:pt x="221" y="115"/>
                  </a:cubicBezTo>
                  <a:cubicBezTo>
                    <a:pt x="221" y="173"/>
                    <a:pt x="173" y="221"/>
                    <a:pt x="115" y="221"/>
                  </a:cubicBezTo>
                  <a:moveTo>
                    <a:pt x="115" y="0"/>
                  </a:moveTo>
                  <a:cubicBezTo>
                    <a:pt x="52" y="0"/>
                    <a:pt x="0" y="52"/>
                    <a:pt x="0" y="115"/>
                  </a:cubicBezTo>
                  <a:cubicBezTo>
                    <a:pt x="0" y="178"/>
                    <a:pt x="52" y="229"/>
                    <a:pt x="115" y="229"/>
                  </a:cubicBezTo>
                  <a:cubicBezTo>
                    <a:pt x="178" y="229"/>
                    <a:pt x="229" y="178"/>
                    <a:pt x="229" y="115"/>
                  </a:cubicBezTo>
                  <a:cubicBezTo>
                    <a:pt x="229" y="52"/>
                    <a:pt x="178" y="0"/>
                    <a:pt x="115"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Freeform 46">
            <a:extLst>
              <a:ext uri="{FF2B5EF4-FFF2-40B4-BE49-F238E27FC236}">
                <a16:creationId xmlns:a16="http://schemas.microsoft.com/office/drawing/2014/main" id="{3040B2C5-DE09-40F2-B6DE-74E2734F8787}"/>
              </a:ext>
            </a:extLst>
          </p:cNvPr>
          <p:cNvSpPr>
            <a:spLocks noEditPoints="1"/>
          </p:cNvSpPr>
          <p:nvPr/>
        </p:nvSpPr>
        <p:spPr bwMode="auto">
          <a:xfrm>
            <a:off x="7793038" y="4189413"/>
            <a:ext cx="204788" cy="203200"/>
          </a:xfrm>
          <a:custGeom>
            <a:avLst/>
            <a:gdLst>
              <a:gd name="T0" fmla="*/ 129 w 129"/>
              <a:gd name="T1" fmla="*/ 128 h 128"/>
              <a:gd name="T2" fmla="*/ 0 w 129"/>
              <a:gd name="T3" fmla="*/ 128 h 128"/>
              <a:gd name="T4" fmla="*/ 0 w 129"/>
              <a:gd name="T5" fmla="*/ 0 h 128"/>
              <a:gd name="T6" fmla="*/ 129 w 129"/>
              <a:gd name="T7" fmla="*/ 0 h 128"/>
              <a:gd name="T8" fmla="*/ 129 w 129"/>
              <a:gd name="T9" fmla="*/ 128 h 128"/>
              <a:gd name="T10" fmla="*/ 0 w 129"/>
              <a:gd name="T11" fmla="*/ 128 h 128"/>
              <a:gd name="T12" fmla="*/ 124 w 129"/>
              <a:gd name="T13" fmla="*/ 128 h 128"/>
              <a:gd name="T14" fmla="*/ 124 w 129"/>
              <a:gd name="T15" fmla="*/ 0 h 128"/>
              <a:gd name="T16" fmla="*/ 0 w 129"/>
              <a:gd name="T17" fmla="*/ 0 h 128"/>
              <a:gd name="T18" fmla="*/ 0 w 129"/>
              <a:gd name="T1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129" y="128"/>
                </a:moveTo>
                <a:lnTo>
                  <a:pt x="0" y="128"/>
                </a:lnTo>
                <a:lnTo>
                  <a:pt x="0" y="0"/>
                </a:lnTo>
                <a:lnTo>
                  <a:pt x="129" y="0"/>
                </a:lnTo>
                <a:lnTo>
                  <a:pt x="129" y="128"/>
                </a:lnTo>
                <a:close/>
                <a:moveTo>
                  <a:pt x="0" y="128"/>
                </a:moveTo>
                <a:lnTo>
                  <a:pt x="124" y="128"/>
                </a:lnTo>
                <a:lnTo>
                  <a:pt x="124" y="0"/>
                </a:lnTo>
                <a:lnTo>
                  <a:pt x="0" y="0"/>
                </a:lnTo>
                <a:lnTo>
                  <a:pt x="0" y="12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7">
            <a:extLst>
              <a:ext uri="{FF2B5EF4-FFF2-40B4-BE49-F238E27FC236}">
                <a16:creationId xmlns:a16="http://schemas.microsoft.com/office/drawing/2014/main" id="{6576A99A-565D-4758-8896-01DF344AC41A}"/>
              </a:ext>
            </a:extLst>
          </p:cNvPr>
          <p:cNvSpPr>
            <a:spLocks noEditPoints="1"/>
          </p:cNvSpPr>
          <p:nvPr/>
        </p:nvSpPr>
        <p:spPr bwMode="auto">
          <a:xfrm>
            <a:off x="687388" y="4189413"/>
            <a:ext cx="211138" cy="203200"/>
          </a:xfrm>
          <a:custGeom>
            <a:avLst/>
            <a:gdLst>
              <a:gd name="T0" fmla="*/ 133 w 133"/>
              <a:gd name="T1" fmla="*/ 128 h 128"/>
              <a:gd name="T2" fmla="*/ 0 w 133"/>
              <a:gd name="T3" fmla="*/ 128 h 128"/>
              <a:gd name="T4" fmla="*/ 0 w 133"/>
              <a:gd name="T5" fmla="*/ 0 h 128"/>
              <a:gd name="T6" fmla="*/ 133 w 133"/>
              <a:gd name="T7" fmla="*/ 0 h 128"/>
              <a:gd name="T8" fmla="*/ 133 w 133"/>
              <a:gd name="T9" fmla="*/ 128 h 128"/>
              <a:gd name="T10" fmla="*/ 4 w 133"/>
              <a:gd name="T11" fmla="*/ 124 h 128"/>
              <a:gd name="T12" fmla="*/ 129 w 133"/>
              <a:gd name="T13" fmla="*/ 124 h 128"/>
              <a:gd name="T14" fmla="*/ 129 w 133"/>
              <a:gd name="T15" fmla="*/ 0 h 128"/>
              <a:gd name="T16" fmla="*/ 4 w 133"/>
              <a:gd name="T17" fmla="*/ 0 h 128"/>
              <a:gd name="T18" fmla="*/ 4 w 133"/>
              <a:gd name="T1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28">
                <a:moveTo>
                  <a:pt x="133" y="128"/>
                </a:moveTo>
                <a:lnTo>
                  <a:pt x="0" y="128"/>
                </a:lnTo>
                <a:lnTo>
                  <a:pt x="0" y="0"/>
                </a:lnTo>
                <a:lnTo>
                  <a:pt x="133" y="0"/>
                </a:lnTo>
                <a:lnTo>
                  <a:pt x="133" y="128"/>
                </a:lnTo>
                <a:close/>
                <a:moveTo>
                  <a:pt x="4" y="124"/>
                </a:moveTo>
                <a:lnTo>
                  <a:pt x="129" y="124"/>
                </a:lnTo>
                <a:lnTo>
                  <a:pt x="129" y="0"/>
                </a:lnTo>
                <a:lnTo>
                  <a:pt x="4" y="0"/>
                </a:lnTo>
                <a:lnTo>
                  <a:pt x="4" y="12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48">
            <a:extLst>
              <a:ext uri="{FF2B5EF4-FFF2-40B4-BE49-F238E27FC236}">
                <a16:creationId xmlns:a16="http://schemas.microsoft.com/office/drawing/2014/main" id="{7C141B6C-ED08-453E-AFF5-1AE0C6612C7D}"/>
              </a:ext>
            </a:extLst>
          </p:cNvPr>
          <p:cNvSpPr>
            <a:spLocks noEditPoints="1"/>
          </p:cNvSpPr>
          <p:nvPr/>
        </p:nvSpPr>
        <p:spPr bwMode="auto">
          <a:xfrm>
            <a:off x="7469188" y="5084763"/>
            <a:ext cx="330200" cy="330200"/>
          </a:xfrm>
          <a:custGeom>
            <a:avLst/>
            <a:gdLst>
              <a:gd name="T0" fmla="*/ 208 w 208"/>
              <a:gd name="T1" fmla="*/ 208 h 208"/>
              <a:gd name="T2" fmla="*/ 0 w 208"/>
              <a:gd name="T3" fmla="*/ 208 h 208"/>
              <a:gd name="T4" fmla="*/ 0 w 208"/>
              <a:gd name="T5" fmla="*/ 0 h 208"/>
              <a:gd name="T6" fmla="*/ 208 w 208"/>
              <a:gd name="T7" fmla="*/ 0 h 208"/>
              <a:gd name="T8" fmla="*/ 208 w 208"/>
              <a:gd name="T9" fmla="*/ 208 h 208"/>
              <a:gd name="T10" fmla="*/ 4 w 208"/>
              <a:gd name="T11" fmla="*/ 204 h 208"/>
              <a:gd name="T12" fmla="*/ 204 w 208"/>
              <a:gd name="T13" fmla="*/ 204 h 208"/>
              <a:gd name="T14" fmla="*/ 204 w 208"/>
              <a:gd name="T15" fmla="*/ 4 h 208"/>
              <a:gd name="T16" fmla="*/ 4 w 208"/>
              <a:gd name="T17" fmla="*/ 4 h 208"/>
              <a:gd name="T18" fmla="*/ 4 w 208"/>
              <a:gd name="T19"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208"/>
                </a:moveTo>
                <a:lnTo>
                  <a:pt x="0" y="208"/>
                </a:lnTo>
                <a:lnTo>
                  <a:pt x="0" y="0"/>
                </a:lnTo>
                <a:lnTo>
                  <a:pt x="208" y="0"/>
                </a:lnTo>
                <a:lnTo>
                  <a:pt x="208" y="208"/>
                </a:lnTo>
                <a:close/>
                <a:moveTo>
                  <a:pt x="4" y="204"/>
                </a:moveTo>
                <a:lnTo>
                  <a:pt x="204" y="204"/>
                </a:lnTo>
                <a:lnTo>
                  <a:pt x="204" y="4"/>
                </a:lnTo>
                <a:lnTo>
                  <a:pt x="4" y="4"/>
                </a:lnTo>
                <a:lnTo>
                  <a:pt x="4" y="20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49">
            <a:extLst>
              <a:ext uri="{FF2B5EF4-FFF2-40B4-BE49-F238E27FC236}">
                <a16:creationId xmlns:a16="http://schemas.microsoft.com/office/drawing/2014/main" id="{FE79F880-AD80-431A-9F29-BA2A94F62084}"/>
              </a:ext>
            </a:extLst>
          </p:cNvPr>
          <p:cNvSpPr>
            <a:spLocks noEditPoints="1"/>
          </p:cNvSpPr>
          <p:nvPr/>
        </p:nvSpPr>
        <p:spPr bwMode="auto">
          <a:xfrm>
            <a:off x="8588375" y="5910263"/>
            <a:ext cx="330200" cy="336550"/>
          </a:xfrm>
          <a:custGeom>
            <a:avLst/>
            <a:gdLst>
              <a:gd name="T0" fmla="*/ 208 w 208"/>
              <a:gd name="T1" fmla="*/ 212 h 212"/>
              <a:gd name="T2" fmla="*/ 0 w 208"/>
              <a:gd name="T3" fmla="*/ 212 h 212"/>
              <a:gd name="T4" fmla="*/ 0 w 208"/>
              <a:gd name="T5" fmla="*/ 0 h 212"/>
              <a:gd name="T6" fmla="*/ 208 w 208"/>
              <a:gd name="T7" fmla="*/ 0 h 212"/>
              <a:gd name="T8" fmla="*/ 208 w 208"/>
              <a:gd name="T9" fmla="*/ 212 h 212"/>
              <a:gd name="T10" fmla="*/ 4 w 208"/>
              <a:gd name="T11" fmla="*/ 208 h 212"/>
              <a:gd name="T12" fmla="*/ 204 w 208"/>
              <a:gd name="T13" fmla="*/ 208 h 212"/>
              <a:gd name="T14" fmla="*/ 204 w 208"/>
              <a:gd name="T15" fmla="*/ 4 h 212"/>
              <a:gd name="T16" fmla="*/ 4 w 208"/>
              <a:gd name="T17" fmla="*/ 4 h 212"/>
              <a:gd name="T18" fmla="*/ 4 w 208"/>
              <a:gd name="T19" fmla="*/ 2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2">
                <a:moveTo>
                  <a:pt x="208" y="212"/>
                </a:moveTo>
                <a:lnTo>
                  <a:pt x="0" y="212"/>
                </a:lnTo>
                <a:lnTo>
                  <a:pt x="0" y="0"/>
                </a:lnTo>
                <a:lnTo>
                  <a:pt x="208" y="0"/>
                </a:lnTo>
                <a:lnTo>
                  <a:pt x="208" y="212"/>
                </a:lnTo>
                <a:close/>
                <a:moveTo>
                  <a:pt x="4" y="208"/>
                </a:moveTo>
                <a:lnTo>
                  <a:pt x="204" y="208"/>
                </a:lnTo>
                <a:lnTo>
                  <a:pt x="204" y="4"/>
                </a:lnTo>
                <a:lnTo>
                  <a:pt x="4" y="4"/>
                </a:lnTo>
                <a:lnTo>
                  <a:pt x="4" y="20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标题 3"/>
          <p:cNvSpPr>
            <a:spLocks noGrp="1"/>
          </p:cNvSpPr>
          <p:nvPr>
            <p:ph type="ctrTitle"/>
          </p:nvPr>
        </p:nvSpPr>
        <p:spPr/>
        <p:txBody>
          <a:bodyPr>
            <a:noAutofit/>
          </a:bodyPr>
          <a:lstStyle/>
          <a:p>
            <a:r>
              <a:rPr lang="zh-CN" altLang="en-US" sz="4400" dirty="0"/>
              <a:t>软件测试基础</a:t>
            </a:r>
          </a:p>
        </p:txBody>
      </p:sp>
      <p:sp>
        <p:nvSpPr>
          <p:cNvPr id="6" name="文本占位符 5"/>
          <p:cNvSpPr>
            <a:spLocks noGrp="1"/>
          </p:cNvSpPr>
          <p:nvPr>
            <p:ph type="body" sz="quarter" idx="10"/>
          </p:nvPr>
        </p:nvSpPr>
        <p:spPr>
          <a:xfrm>
            <a:off x="2517833" y="4565863"/>
            <a:ext cx="913724" cy="739976"/>
          </a:xfrm>
        </p:spPr>
        <p:txBody>
          <a:bodyPr/>
          <a:lstStyle/>
          <a:p>
            <a:r>
              <a:rPr lang="en-US" altLang="zh-CN" sz="2800" dirty="0"/>
              <a:t>G17</a:t>
            </a:r>
          </a:p>
        </p:txBody>
      </p:sp>
      <p:pic>
        <p:nvPicPr>
          <p:cNvPr id="29" name="图片 28">
            <a:extLst>
              <a:ext uri="{FF2B5EF4-FFF2-40B4-BE49-F238E27FC236}">
                <a16:creationId xmlns:a16="http://schemas.microsoft.com/office/drawing/2014/main" id="{24E9C637-8DB3-493E-A009-9AD16588D9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8609" y="3034461"/>
            <a:ext cx="1729022" cy="1594158"/>
          </a:xfrm>
          <a:prstGeom prst="rect">
            <a:avLst/>
          </a:prstGeom>
        </p:spPr>
      </p:pic>
      <p:sp>
        <p:nvSpPr>
          <p:cNvPr id="2" name="文本框 1">
            <a:extLst>
              <a:ext uri="{FF2B5EF4-FFF2-40B4-BE49-F238E27FC236}">
                <a16:creationId xmlns:a16="http://schemas.microsoft.com/office/drawing/2014/main" id="{A642CAF8-5185-48CF-949D-A6B66478F184}"/>
              </a:ext>
            </a:extLst>
          </p:cNvPr>
          <p:cNvSpPr txBox="1"/>
          <p:nvPr/>
        </p:nvSpPr>
        <p:spPr>
          <a:xfrm>
            <a:off x="3509159" y="4744839"/>
            <a:ext cx="4237057" cy="369332"/>
          </a:xfrm>
          <a:prstGeom prst="rect">
            <a:avLst/>
          </a:prstGeom>
          <a:noFill/>
        </p:spPr>
        <p:txBody>
          <a:bodyPr wrap="none" rtlCol="0">
            <a:spAutoFit/>
          </a:bodyPr>
          <a:lstStyle/>
          <a:p>
            <a:r>
              <a:rPr lang="zh-CN" altLang="en-US" dirty="0"/>
              <a:t>组长：陈传岭 制作：周泽鑫 组员：陈杰</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1.</a:t>
            </a:r>
            <a:r>
              <a:rPr lang="zh-CN" altLang="en-US" sz="2600" dirty="0"/>
              <a:t>所有测试都应该能追溯到用户需求</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grpSp>
        <p:nvGrpSpPr>
          <p:cNvPr id="5" name="组合 4">
            <a:extLst>
              <a:ext uri="{FF2B5EF4-FFF2-40B4-BE49-F238E27FC236}">
                <a16:creationId xmlns:a16="http://schemas.microsoft.com/office/drawing/2014/main" id="{EE9BA1B4-CE1C-4195-8C5E-6140483F6BFA}"/>
              </a:ext>
            </a:extLst>
          </p:cNvPr>
          <p:cNvGrpSpPr/>
          <p:nvPr/>
        </p:nvGrpSpPr>
        <p:grpSpPr>
          <a:xfrm>
            <a:off x="-10722" y="1915422"/>
            <a:ext cx="12191999" cy="3008680"/>
            <a:chOff x="1" y="2421539"/>
            <a:chExt cx="12191999" cy="3008680"/>
          </a:xfrm>
        </p:grpSpPr>
        <p:sp>
          <p:nvSpPr>
            <p:cNvPr id="6" name="ís1íḍe">
              <a:extLst>
                <a:ext uri="{FF2B5EF4-FFF2-40B4-BE49-F238E27FC236}">
                  <a16:creationId xmlns:a16="http://schemas.microsoft.com/office/drawing/2014/main" id="{5BE36EC4-230B-40C2-9E84-ECEBFE7B0C8B}"/>
                </a:ext>
              </a:extLst>
            </p:cNvPr>
            <p:cNvSpPr>
              <a:spLocks/>
            </p:cNvSpPr>
            <p:nvPr/>
          </p:nvSpPr>
          <p:spPr>
            <a:xfrm>
              <a:off x="1" y="2421539"/>
              <a:ext cx="12191999" cy="2026875"/>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nvGrpSpPr>
            <p:cNvPr id="8" name="组合 7">
              <a:extLst>
                <a:ext uri="{FF2B5EF4-FFF2-40B4-BE49-F238E27FC236}">
                  <a16:creationId xmlns:a16="http://schemas.microsoft.com/office/drawing/2014/main" id="{337C50F1-0184-4738-A61B-C62440BA45AA}"/>
                </a:ext>
              </a:extLst>
            </p:cNvPr>
            <p:cNvGrpSpPr/>
            <p:nvPr/>
          </p:nvGrpSpPr>
          <p:grpSpPr>
            <a:xfrm>
              <a:off x="1839577" y="4041319"/>
              <a:ext cx="836894" cy="836894"/>
              <a:chOff x="7043444" y="1148015"/>
              <a:chExt cx="1297072" cy="1297072"/>
            </a:xfrm>
          </p:grpSpPr>
          <p:sp>
            <p:nvSpPr>
              <p:cNvPr id="25" name="Oval 5">
                <a:extLst>
                  <a:ext uri="{FF2B5EF4-FFF2-40B4-BE49-F238E27FC236}">
                    <a16:creationId xmlns:a16="http://schemas.microsoft.com/office/drawing/2014/main" id="{EB6D5067-3632-4C29-918A-3D9D9EE1E69F}"/>
                  </a:ext>
                </a:extLst>
              </p:cNvPr>
              <p:cNvSpPr>
                <a:spLocks/>
              </p:cNvSpPr>
              <p:nvPr/>
            </p:nvSpPr>
            <p:spPr bwMode="auto">
              <a:xfrm>
                <a:off x="7043444" y="1148015"/>
                <a:ext cx="1297072" cy="1297072"/>
              </a:xfrm>
              <a:prstGeom prst="ellipse">
                <a:avLst/>
              </a:prstGeom>
              <a:solidFill>
                <a:schemeClr val="bg1"/>
              </a:solidFill>
              <a:ln w="28575">
                <a:solidFill>
                  <a:schemeClr val="bg1">
                    <a:lumMod val="85000"/>
                  </a:schemeClr>
                </a:solidFill>
              </a:ln>
              <a:effectLst/>
              <a:extLst/>
            </p:spPr>
            <p:txBody>
              <a:bodyPr lIns="0" tIns="0" rIns="0" bIns="0"/>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3200"/>
              </a:p>
            </p:txBody>
          </p:sp>
          <p:sp>
            <p:nvSpPr>
              <p:cNvPr id="26" name="bank_289176">
                <a:extLst>
                  <a:ext uri="{FF2B5EF4-FFF2-40B4-BE49-F238E27FC236}">
                    <a16:creationId xmlns:a16="http://schemas.microsoft.com/office/drawing/2014/main" id="{B6C611F6-705C-436C-A3F9-C07B2EB63C08}"/>
                  </a:ext>
                </a:extLst>
              </p:cNvPr>
              <p:cNvSpPr>
                <a:spLocks noChangeAspect="1"/>
              </p:cNvSpPr>
              <p:nvPr/>
            </p:nvSpPr>
            <p:spPr bwMode="auto">
              <a:xfrm>
                <a:off x="7442648" y="1556431"/>
                <a:ext cx="498672" cy="48024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tx1">
                  <a:lumMod val="50000"/>
                  <a:lumOff val="50000"/>
                </a:schemeClr>
              </a:solidFill>
              <a:ln>
                <a:noFill/>
              </a:ln>
            </p:spPr>
            <p:txBody>
              <a:bodyPr/>
              <a:lstStyle/>
              <a:p>
                <a:endParaRPr lang="zh-CN" altLang="en-US"/>
              </a:p>
            </p:txBody>
          </p:sp>
        </p:grpSp>
        <p:sp>
          <p:nvSpPr>
            <p:cNvPr id="23" name="íṩḻídè">
              <a:extLst>
                <a:ext uri="{FF2B5EF4-FFF2-40B4-BE49-F238E27FC236}">
                  <a16:creationId xmlns:a16="http://schemas.microsoft.com/office/drawing/2014/main" id="{59DFB2CF-F617-4FC4-B012-033DD6CC9FA2}"/>
                </a:ext>
              </a:extLst>
            </p:cNvPr>
            <p:cNvSpPr txBox="1"/>
            <p:nvPr/>
          </p:nvSpPr>
          <p:spPr bwMode="auto">
            <a:xfrm>
              <a:off x="669321" y="3195267"/>
              <a:ext cx="3177406"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bg1"/>
                  </a:solidFill>
                </a:rPr>
                <a:t>用户需求</a:t>
              </a:r>
              <a:endParaRPr lang="en-US" altLang="zh-CN" sz="2000" b="1" dirty="0">
                <a:solidFill>
                  <a:schemeClr val="bg1"/>
                </a:solidFill>
              </a:endParaRPr>
            </a:p>
          </p:txBody>
        </p:sp>
        <p:sp>
          <p:nvSpPr>
            <p:cNvPr id="19" name="íṩḻídè">
              <a:extLst>
                <a:ext uri="{FF2B5EF4-FFF2-40B4-BE49-F238E27FC236}">
                  <a16:creationId xmlns:a16="http://schemas.microsoft.com/office/drawing/2014/main" id="{97298A94-F46D-4390-B42C-C4F221A8D024}"/>
                </a:ext>
              </a:extLst>
            </p:cNvPr>
            <p:cNvSpPr txBox="1"/>
            <p:nvPr/>
          </p:nvSpPr>
          <p:spPr bwMode="auto">
            <a:xfrm>
              <a:off x="2806165" y="4960589"/>
              <a:ext cx="6888250"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t>最严重的的错误是导致程序不能满足用户需求的错误。</a:t>
              </a:r>
              <a:endParaRPr lang="en-US" altLang="zh-CN" sz="2000" b="1" dirty="0"/>
            </a:p>
          </p:txBody>
        </p:sp>
        <p:sp>
          <p:nvSpPr>
            <p:cNvPr id="15" name="íṩḻídè">
              <a:extLst>
                <a:ext uri="{FF2B5EF4-FFF2-40B4-BE49-F238E27FC236}">
                  <a16:creationId xmlns:a16="http://schemas.microsoft.com/office/drawing/2014/main" id="{12C778B4-DB48-482A-882A-5B1754670E4C}"/>
                </a:ext>
              </a:extLst>
            </p:cNvPr>
            <p:cNvSpPr txBox="1"/>
            <p:nvPr/>
          </p:nvSpPr>
          <p:spPr bwMode="auto">
            <a:xfrm>
              <a:off x="8338090" y="3154081"/>
              <a:ext cx="3177406"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solidFill>
                    <a:schemeClr val="bg1"/>
                  </a:solidFill>
                </a:rPr>
                <a:t>产品展示</a:t>
              </a:r>
              <a:endParaRPr lang="en-US" altLang="zh-CN" sz="2000" b="1" dirty="0">
                <a:solidFill>
                  <a:schemeClr val="bg1"/>
                </a:solidFill>
              </a:endParaRPr>
            </a:p>
          </p:txBody>
        </p:sp>
        <p:grpSp>
          <p:nvGrpSpPr>
            <p:cNvPr id="12" name="组合 11">
              <a:extLst>
                <a:ext uri="{FF2B5EF4-FFF2-40B4-BE49-F238E27FC236}">
                  <a16:creationId xmlns:a16="http://schemas.microsoft.com/office/drawing/2014/main" id="{67F7711F-E3D2-4B79-947C-B80E667FFC79}"/>
                </a:ext>
              </a:extLst>
            </p:cNvPr>
            <p:cNvGrpSpPr/>
            <p:nvPr/>
          </p:nvGrpSpPr>
          <p:grpSpPr>
            <a:xfrm>
              <a:off x="9511750" y="4041319"/>
              <a:ext cx="836894" cy="836894"/>
              <a:chOff x="7043444" y="1148015"/>
              <a:chExt cx="1297072" cy="1297072"/>
            </a:xfrm>
          </p:grpSpPr>
          <p:sp>
            <p:nvSpPr>
              <p:cNvPr id="13" name="Oval 5">
                <a:extLst>
                  <a:ext uri="{FF2B5EF4-FFF2-40B4-BE49-F238E27FC236}">
                    <a16:creationId xmlns:a16="http://schemas.microsoft.com/office/drawing/2014/main" id="{98F9C91A-D60C-4D29-B9B6-E58D740BAD1F}"/>
                  </a:ext>
                </a:extLst>
              </p:cNvPr>
              <p:cNvSpPr>
                <a:spLocks/>
              </p:cNvSpPr>
              <p:nvPr/>
            </p:nvSpPr>
            <p:spPr bwMode="auto">
              <a:xfrm>
                <a:off x="7043444" y="1148015"/>
                <a:ext cx="1297072" cy="1297072"/>
              </a:xfrm>
              <a:prstGeom prst="ellipse">
                <a:avLst/>
              </a:prstGeom>
              <a:solidFill>
                <a:schemeClr val="bg1"/>
              </a:solidFill>
              <a:ln w="28575">
                <a:solidFill>
                  <a:schemeClr val="bg1">
                    <a:lumMod val="85000"/>
                  </a:schemeClr>
                </a:solidFill>
              </a:ln>
              <a:effectLst/>
              <a:extLst/>
            </p:spPr>
            <p:txBody>
              <a:bodyPr lIns="0" tIns="0" rIns="0" bIns="0"/>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3200"/>
              </a:p>
            </p:txBody>
          </p:sp>
          <p:sp>
            <p:nvSpPr>
              <p:cNvPr id="14" name="bank_289176">
                <a:extLst>
                  <a:ext uri="{FF2B5EF4-FFF2-40B4-BE49-F238E27FC236}">
                    <a16:creationId xmlns:a16="http://schemas.microsoft.com/office/drawing/2014/main" id="{82C2D489-3C2E-4886-AA87-C3A5C160ECB9}"/>
                  </a:ext>
                </a:extLst>
              </p:cNvPr>
              <p:cNvSpPr>
                <a:spLocks noChangeAspect="1"/>
              </p:cNvSpPr>
              <p:nvPr/>
            </p:nvSpPr>
            <p:spPr bwMode="auto">
              <a:xfrm>
                <a:off x="7442648" y="1556431"/>
                <a:ext cx="498672" cy="48024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tx1">
                  <a:lumMod val="50000"/>
                  <a:lumOff val="50000"/>
                </a:schemeClr>
              </a:solidFill>
              <a:ln>
                <a:noFill/>
              </a:ln>
            </p:spPr>
            <p:txBody>
              <a:bodyPr/>
              <a:lstStyle/>
              <a:p>
                <a:endParaRPr lang="zh-CN" altLang="en-US"/>
              </a:p>
            </p:txBody>
          </p:sp>
        </p:grpSp>
      </p:grpSp>
      <p:sp>
        <p:nvSpPr>
          <p:cNvPr id="34" name="箭头: 右 33">
            <a:extLst>
              <a:ext uri="{FF2B5EF4-FFF2-40B4-BE49-F238E27FC236}">
                <a16:creationId xmlns:a16="http://schemas.microsoft.com/office/drawing/2014/main" id="{5341960A-E073-40AC-BC1B-A661C48F2132}"/>
              </a:ext>
            </a:extLst>
          </p:cNvPr>
          <p:cNvSpPr/>
          <p:nvPr/>
        </p:nvSpPr>
        <p:spPr>
          <a:xfrm>
            <a:off x="6565929" y="2744142"/>
            <a:ext cx="1633491" cy="35748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右 36">
            <a:extLst>
              <a:ext uri="{FF2B5EF4-FFF2-40B4-BE49-F238E27FC236}">
                <a16:creationId xmlns:a16="http://schemas.microsoft.com/office/drawing/2014/main" id="{171AB0E6-2FA3-4716-8F85-DA775B42900F}"/>
              </a:ext>
            </a:extLst>
          </p:cNvPr>
          <p:cNvSpPr/>
          <p:nvPr/>
        </p:nvSpPr>
        <p:spPr>
          <a:xfrm rot="10800000">
            <a:off x="3843447" y="2744142"/>
            <a:ext cx="1633491" cy="35748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C8BF20C4-9672-4AE5-B827-DF0FD9A8BD53}"/>
              </a:ext>
            </a:extLst>
          </p:cNvPr>
          <p:cNvSpPr txBox="1"/>
          <p:nvPr/>
        </p:nvSpPr>
        <p:spPr>
          <a:xfrm>
            <a:off x="5610602" y="2458317"/>
            <a:ext cx="800219" cy="461665"/>
          </a:xfrm>
          <a:prstGeom prst="rect">
            <a:avLst/>
          </a:prstGeom>
          <a:noFill/>
        </p:spPr>
        <p:txBody>
          <a:bodyPr wrap="none" rtlCol="0">
            <a:spAutoFit/>
          </a:bodyPr>
          <a:lstStyle/>
          <a:p>
            <a:r>
              <a:rPr lang="zh-CN" altLang="en-US" sz="2400" b="1" dirty="0">
                <a:effectLst>
                  <a:outerShdw blurRad="38100" dist="38100" dir="2700000" algn="tl">
                    <a:srgbClr val="000000">
                      <a:alpha val="43137"/>
                    </a:srgbClr>
                  </a:outerShdw>
                </a:effectLst>
              </a:rPr>
              <a:t>对比</a:t>
            </a:r>
          </a:p>
        </p:txBody>
      </p:sp>
    </p:spTree>
    <p:extLst>
      <p:ext uri="{BB962C8B-B14F-4D97-AF65-F5344CB8AC3E}">
        <p14:creationId xmlns:p14="http://schemas.microsoft.com/office/powerpoint/2010/main" val="271911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600" dirty="0"/>
              <a:t>2.</a:t>
            </a:r>
            <a:r>
              <a:rPr lang="zh-CN" altLang="en-US" sz="2600" dirty="0"/>
              <a:t>应该远在测试开始之前就制定出测试计划</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a:p>
        </p:txBody>
      </p:sp>
      <p:grpSp>
        <p:nvGrpSpPr>
          <p:cNvPr id="5" name="804eedb3-8c42-4950-a565-5ea0b562000b"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A75AA51-6A55-431C-8427-81A1B8422F21}"/>
              </a:ext>
            </a:extLst>
          </p:cNvPr>
          <p:cNvGrpSpPr>
            <a:grpSpLocks noChangeAspect="1"/>
          </p:cNvGrpSpPr>
          <p:nvPr>
            <p:custDataLst>
              <p:tags r:id="rId1"/>
            </p:custDataLst>
          </p:nvPr>
        </p:nvGrpSpPr>
        <p:grpSpPr>
          <a:xfrm>
            <a:off x="1634108" y="1504045"/>
            <a:ext cx="8780846" cy="3991954"/>
            <a:chOff x="-636374" y="1408275"/>
            <a:chExt cx="8780846" cy="3991954"/>
          </a:xfrm>
        </p:grpSpPr>
        <p:grpSp>
          <p:nvGrpSpPr>
            <p:cNvPr id="6" name="i$ļiḋê">
              <a:extLst>
                <a:ext uri="{FF2B5EF4-FFF2-40B4-BE49-F238E27FC236}">
                  <a16:creationId xmlns:a16="http://schemas.microsoft.com/office/drawing/2014/main" id="{59AAF05E-0E2B-4E75-9D08-C565B61E8182}"/>
                </a:ext>
              </a:extLst>
            </p:cNvPr>
            <p:cNvGrpSpPr/>
            <p:nvPr/>
          </p:nvGrpSpPr>
          <p:grpSpPr>
            <a:xfrm>
              <a:off x="4547470" y="2437883"/>
              <a:ext cx="3097061" cy="2825308"/>
              <a:chOff x="1088828" y="2165990"/>
              <a:chExt cx="4457368" cy="4066252"/>
            </a:xfrm>
          </p:grpSpPr>
          <p:sp>
            <p:nvSpPr>
              <p:cNvPr id="31" name="iṥľïḑe">
                <a:extLst>
                  <a:ext uri="{FF2B5EF4-FFF2-40B4-BE49-F238E27FC236}">
                    <a16:creationId xmlns:a16="http://schemas.microsoft.com/office/drawing/2014/main" id="{398A2F3D-68FB-4D09-A3D9-28C56B30483F}"/>
                  </a:ext>
                </a:extLst>
              </p:cNvPr>
              <p:cNvSpPr/>
              <p:nvPr/>
            </p:nvSpPr>
            <p:spPr>
              <a:xfrm>
                <a:off x="2754870" y="2165990"/>
                <a:ext cx="1405973" cy="1586362"/>
              </a:xfrm>
              <a:custGeom>
                <a:avLst/>
                <a:gdLst/>
                <a:ahLst/>
                <a:cxnLst>
                  <a:cxn ang="0">
                    <a:pos x="wd2" y="hd2"/>
                  </a:cxn>
                  <a:cxn ang="5400000">
                    <a:pos x="wd2" y="hd2"/>
                  </a:cxn>
                  <a:cxn ang="10800000">
                    <a:pos x="wd2" y="hd2"/>
                  </a:cxn>
                  <a:cxn ang="16200000">
                    <a:pos x="wd2" y="hd2"/>
                  </a:cxn>
                </a:cxnLst>
                <a:rect l="0" t="0" r="r" b="b"/>
                <a:pathLst>
                  <a:path w="21595" h="21458" extrusionOk="0">
                    <a:moveTo>
                      <a:pt x="14768" y="0"/>
                    </a:moveTo>
                    <a:cubicBezTo>
                      <a:pt x="11682" y="279"/>
                      <a:pt x="8751" y="1325"/>
                      <a:pt x="6316" y="3018"/>
                    </a:cubicBezTo>
                    <a:cubicBezTo>
                      <a:pt x="3974" y="4646"/>
                      <a:pt x="2184" y="6809"/>
                      <a:pt x="1141" y="9271"/>
                    </a:cubicBezTo>
                    <a:cubicBezTo>
                      <a:pt x="2104" y="9290"/>
                      <a:pt x="2984" y="9759"/>
                      <a:pt x="3451" y="10501"/>
                    </a:cubicBezTo>
                    <a:cubicBezTo>
                      <a:pt x="4024" y="11411"/>
                      <a:pt x="3878" y="12542"/>
                      <a:pt x="3086" y="13315"/>
                    </a:cubicBezTo>
                    <a:lnTo>
                      <a:pt x="0" y="15442"/>
                    </a:lnTo>
                    <a:lnTo>
                      <a:pt x="4923" y="15200"/>
                    </a:lnTo>
                    <a:cubicBezTo>
                      <a:pt x="5306" y="15206"/>
                      <a:pt x="5677" y="15267"/>
                      <a:pt x="6024" y="15374"/>
                    </a:cubicBezTo>
                    <a:cubicBezTo>
                      <a:pt x="6371" y="15481"/>
                      <a:pt x="6711" y="15640"/>
                      <a:pt x="6954" y="15902"/>
                    </a:cubicBezTo>
                    <a:cubicBezTo>
                      <a:pt x="7352" y="16332"/>
                      <a:pt x="7393" y="16938"/>
                      <a:pt x="7056" y="17405"/>
                    </a:cubicBezTo>
                    <a:cubicBezTo>
                      <a:pt x="6814" y="17687"/>
                      <a:pt x="6637" y="18007"/>
                      <a:pt x="6534" y="18348"/>
                    </a:cubicBezTo>
                    <a:cubicBezTo>
                      <a:pt x="6441" y="18655"/>
                      <a:pt x="6409" y="18974"/>
                      <a:pt x="6440" y="19291"/>
                    </a:cubicBezTo>
                    <a:cubicBezTo>
                      <a:pt x="6624" y="20412"/>
                      <a:pt x="7633" y="21288"/>
                      <a:pt x="8908" y="21436"/>
                    </a:cubicBezTo>
                    <a:cubicBezTo>
                      <a:pt x="10328" y="21600"/>
                      <a:pt x="11673" y="20831"/>
                      <a:pt x="12079" y="19622"/>
                    </a:cubicBezTo>
                    <a:cubicBezTo>
                      <a:pt x="12197" y="19191"/>
                      <a:pt x="12191" y="18740"/>
                      <a:pt x="12062" y="18311"/>
                    </a:cubicBezTo>
                    <a:cubicBezTo>
                      <a:pt x="11962" y="17978"/>
                      <a:pt x="11789" y="17666"/>
                      <a:pt x="11554" y="17390"/>
                    </a:cubicBezTo>
                    <a:cubicBezTo>
                      <a:pt x="11216" y="16965"/>
                      <a:pt x="11162" y="16414"/>
                      <a:pt x="11412" y="15944"/>
                    </a:cubicBezTo>
                    <a:cubicBezTo>
                      <a:pt x="11706" y="15392"/>
                      <a:pt x="12355" y="15058"/>
                      <a:pt x="13045" y="15102"/>
                    </a:cubicBezTo>
                    <a:lnTo>
                      <a:pt x="15810" y="15677"/>
                    </a:lnTo>
                    <a:lnTo>
                      <a:pt x="16049" y="14612"/>
                    </a:lnTo>
                    <a:cubicBezTo>
                      <a:pt x="15557" y="13797"/>
                      <a:pt x="15190" y="12927"/>
                      <a:pt x="14958" y="12027"/>
                    </a:cubicBezTo>
                    <a:cubicBezTo>
                      <a:pt x="14730" y="11140"/>
                      <a:pt x="14635" y="10231"/>
                      <a:pt x="14674" y="9322"/>
                    </a:cubicBezTo>
                    <a:cubicBezTo>
                      <a:pt x="14713" y="8979"/>
                      <a:pt x="14902" y="8663"/>
                      <a:pt x="15203" y="8441"/>
                    </a:cubicBezTo>
                    <a:cubicBezTo>
                      <a:pt x="15695" y="8077"/>
                      <a:pt x="16391" y="8018"/>
                      <a:pt x="16954" y="8292"/>
                    </a:cubicBezTo>
                    <a:cubicBezTo>
                      <a:pt x="17187" y="8445"/>
                      <a:pt x="17436" y="8578"/>
                      <a:pt x="17696" y="8690"/>
                    </a:cubicBezTo>
                    <a:cubicBezTo>
                      <a:pt x="17915" y="8785"/>
                      <a:pt x="18143" y="8864"/>
                      <a:pt x="18380" y="8912"/>
                    </a:cubicBezTo>
                    <a:cubicBezTo>
                      <a:pt x="18952" y="9030"/>
                      <a:pt x="19554" y="8967"/>
                      <a:pt x="20079" y="8734"/>
                    </a:cubicBezTo>
                    <a:cubicBezTo>
                      <a:pt x="21011" y="8266"/>
                      <a:pt x="21589" y="7396"/>
                      <a:pt x="21595" y="6452"/>
                    </a:cubicBezTo>
                    <a:cubicBezTo>
                      <a:pt x="21600" y="5680"/>
                      <a:pt x="21217" y="4947"/>
                      <a:pt x="20548" y="4448"/>
                    </a:cubicBezTo>
                    <a:cubicBezTo>
                      <a:pt x="20044" y="4129"/>
                      <a:pt x="19435" y="3967"/>
                      <a:pt x="18815" y="3986"/>
                    </a:cubicBezTo>
                    <a:cubicBezTo>
                      <a:pt x="18253" y="4004"/>
                      <a:pt x="17711" y="4171"/>
                      <a:pt x="17260" y="4465"/>
                    </a:cubicBezTo>
                    <a:cubicBezTo>
                      <a:pt x="16658" y="4811"/>
                      <a:pt x="15876" y="4793"/>
                      <a:pt x="15297" y="4418"/>
                    </a:cubicBezTo>
                    <a:cubicBezTo>
                      <a:pt x="14878" y="4147"/>
                      <a:pt x="14626" y="3721"/>
                      <a:pt x="14614" y="3264"/>
                    </a:cubicBezTo>
                    <a:lnTo>
                      <a:pt x="14768" y="0"/>
                    </a:lnTo>
                    <a:close/>
                  </a:path>
                </a:pathLst>
              </a:custGeom>
              <a:solidFill>
                <a:schemeClr val="accent1"/>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2" name="íS1iḍé">
                <a:extLst>
                  <a:ext uri="{FF2B5EF4-FFF2-40B4-BE49-F238E27FC236}">
                    <a16:creationId xmlns:a16="http://schemas.microsoft.com/office/drawing/2014/main" id="{DCD6248B-3C84-4C08-B031-09DF71E1A61D}"/>
                  </a:ext>
                </a:extLst>
              </p:cNvPr>
              <p:cNvSpPr/>
              <p:nvPr/>
            </p:nvSpPr>
            <p:spPr>
              <a:xfrm>
                <a:off x="4110125" y="5254924"/>
                <a:ext cx="637136" cy="704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03"/>
                    </a:lnTo>
                    <a:lnTo>
                      <a:pt x="3317" y="21600"/>
                    </a:lnTo>
                    <a:lnTo>
                      <a:pt x="18095" y="21600"/>
                    </a:lnTo>
                    <a:lnTo>
                      <a:pt x="21600" y="18432"/>
                    </a:lnTo>
                    <a:lnTo>
                      <a:pt x="21600" y="8"/>
                    </a:lnTo>
                    <a:lnTo>
                      <a:pt x="0" y="0"/>
                    </a:lnTo>
                    <a:close/>
                  </a:path>
                </a:pathLst>
              </a:cu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solidFill>
                      <a:srgbClr val="000000"/>
                    </a:solidFill>
                  </a:defRPr>
                </a:pPr>
                <a:endParaRPr/>
              </a:p>
            </p:txBody>
          </p:sp>
          <p:sp>
            <p:nvSpPr>
              <p:cNvPr id="33" name="iṩľíďè">
                <a:extLst>
                  <a:ext uri="{FF2B5EF4-FFF2-40B4-BE49-F238E27FC236}">
                    <a16:creationId xmlns:a16="http://schemas.microsoft.com/office/drawing/2014/main" id="{3EC73DEB-A320-420A-BAFE-9EB74A084E89}"/>
                  </a:ext>
                </a:extLst>
              </p:cNvPr>
              <p:cNvSpPr/>
              <p:nvPr/>
            </p:nvSpPr>
            <p:spPr>
              <a:xfrm>
                <a:off x="3978266" y="5010187"/>
                <a:ext cx="915351" cy="291882"/>
              </a:xfrm>
              <a:prstGeom prst="roundRect">
                <a:avLst>
                  <a:gd name="adj" fmla="val 35919"/>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endParaRPr/>
              </a:p>
            </p:txBody>
          </p:sp>
          <p:sp>
            <p:nvSpPr>
              <p:cNvPr id="34" name="îṥḷîḋé">
                <a:extLst>
                  <a:ext uri="{FF2B5EF4-FFF2-40B4-BE49-F238E27FC236}">
                    <a16:creationId xmlns:a16="http://schemas.microsoft.com/office/drawing/2014/main" id="{1C384539-1C07-4271-A182-D272F399E873}"/>
                  </a:ext>
                </a:extLst>
              </p:cNvPr>
              <p:cNvSpPr/>
              <p:nvPr/>
            </p:nvSpPr>
            <p:spPr>
              <a:xfrm>
                <a:off x="1610490" y="2269332"/>
                <a:ext cx="889593" cy="889389"/>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5" name="išliḍe">
                <a:extLst>
                  <a:ext uri="{FF2B5EF4-FFF2-40B4-BE49-F238E27FC236}">
                    <a16:creationId xmlns:a16="http://schemas.microsoft.com/office/drawing/2014/main" id="{F659681D-1148-4270-A30F-EB71CC067BF6}"/>
                  </a:ext>
                </a:extLst>
              </p:cNvPr>
              <p:cNvSpPr/>
              <p:nvPr/>
            </p:nvSpPr>
            <p:spPr>
              <a:xfrm>
                <a:off x="1088828" y="2852951"/>
                <a:ext cx="2320078" cy="3379291"/>
              </a:xfrm>
              <a:custGeom>
                <a:avLst/>
                <a:gdLst/>
                <a:ahLst/>
                <a:cxnLst>
                  <a:cxn ang="0">
                    <a:pos x="wd2" y="hd2"/>
                  </a:cxn>
                  <a:cxn ang="5400000">
                    <a:pos x="wd2" y="hd2"/>
                  </a:cxn>
                  <a:cxn ang="10800000">
                    <a:pos x="wd2" y="hd2"/>
                  </a:cxn>
                  <a:cxn ang="16200000">
                    <a:pos x="wd2" y="hd2"/>
                  </a:cxn>
                </a:cxnLst>
                <a:rect l="0" t="0" r="r" b="b"/>
                <a:pathLst>
                  <a:path w="21250" h="21276" extrusionOk="0">
                    <a:moveTo>
                      <a:pt x="15139" y="153"/>
                    </a:moveTo>
                    <a:lnTo>
                      <a:pt x="10554" y="2666"/>
                    </a:lnTo>
                    <a:lnTo>
                      <a:pt x="8420" y="2691"/>
                    </a:lnTo>
                    <a:lnTo>
                      <a:pt x="9880" y="2576"/>
                    </a:lnTo>
                    <a:cubicBezTo>
                      <a:pt x="9292" y="2366"/>
                      <a:pt x="8640" y="2257"/>
                      <a:pt x="7977" y="2256"/>
                    </a:cubicBezTo>
                    <a:cubicBezTo>
                      <a:pt x="7299" y="2256"/>
                      <a:pt x="6632" y="2371"/>
                      <a:pt x="6033" y="2590"/>
                    </a:cubicBezTo>
                    <a:cubicBezTo>
                      <a:pt x="5847" y="2669"/>
                      <a:pt x="5686" y="2774"/>
                      <a:pt x="5559" y="2897"/>
                    </a:cubicBezTo>
                    <a:cubicBezTo>
                      <a:pt x="5268" y="3179"/>
                      <a:pt x="5183" y="3522"/>
                      <a:pt x="5134" y="3855"/>
                    </a:cubicBezTo>
                    <a:cubicBezTo>
                      <a:pt x="5083" y="4197"/>
                      <a:pt x="5069" y="4546"/>
                      <a:pt x="5094" y="4899"/>
                    </a:cubicBezTo>
                    <a:lnTo>
                      <a:pt x="5880" y="14818"/>
                    </a:lnTo>
                    <a:lnTo>
                      <a:pt x="591" y="18707"/>
                    </a:lnTo>
                    <a:cubicBezTo>
                      <a:pt x="-161" y="19253"/>
                      <a:pt x="-200" y="20099"/>
                      <a:pt x="500" y="20677"/>
                    </a:cubicBezTo>
                    <a:cubicBezTo>
                      <a:pt x="1276" y="21318"/>
                      <a:pt x="2661" y="21405"/>
                      <a:pt x="3592" y="20871"/>
                    </a:cubicBezTo>
                    <a:lnTo>
                      <a:pt x="9585" y="16419"/>
                    </a:lnTo>
                    <a:cubicBezTo>
                      <a:pt x="9810" y="16257"/>
                      <a:pt x="9989" y="16067"/>
                      <a:pt x="10111" y="15859"/>
                    </a:cubicBezTo>
                    <a:cubicBezTo>
                      <a:pt x="10235" y="15649"/>
                      <a:pt x="10300" y="15425"/>
                      <a:pt x="10302" y="15198"/>
                    </a:cubicBezTo>
                    <a:lnTo>
                      <a:pt x="10408" y="12572"/>
                    </a:lnTo>
                    <a:lnTo>
                      <a:pt x="10862" y="12365"/>
                    </a:lnTo>
                    <a:cubicBezTo>
                      <a:pt x="11063" y="12280"/>
                      <a:pt x="11241" y="12172"/>
                      <a:pt x="11387" y="12045"/>
                    </a:cubicBezTo>
                    <a:cubicBezTo>
                      <a:pt x="11527" y="11923"/>
                      <a:pt x="11636" y="11787"/>
                      <a:pt x="11710" y="11641"/>
                    </a:cubicBezTo>
                    <a:lnTo>
                      <a:pt x="12674" y="9915"/>
                    </a:lnTo>
                    <a:lnTo>
                      <a:pt x="11917" y="11736"/>
                    </a:lnTo>
                    <a:cubicBezTo>
                      <a:pt x="11847" y="11880"/>
                      <a:pt x="11742" y="12015"/>
                      <a:pt x="11605" y="12135"/>
                    </a:cubicBezTo>
                    <a:cubicBezTo>
                      <a:pt x="11462" y="12261"/>
                      <a:pt x="11287" y="12368"/>
                      <a:pt x="11089" y="12451"/>
                    </a:cubicBezTo>
                    <a:lnTo>
                      <a:pt x="10671" y="12648"/>
                    </a:lnTo>
                    <a:lnTo>
                      <a:pt x="14607" y="14752"/>
                    </a:lnTo>
                    <a:lnTo>
                      <a:pt x="16850" y="20281"/>
                    </a:lnTo>
                    <a:cubicBezTo>
                      <a:pt x="17307" y="21070"/>
                      <a:pt x="18592" y="21469"/>
                      <a:pt x="19755" y="21183"/>
                    </a:cubicBezTo>
                    <a:cubicBezTo>
                      <a:pt x="20783" y="20930"/>
                      <a:pt x="21400" y="20208"/>
                      <a:pt x="21219" y="19468"/>
                    </a:cubicBezTo>
                    <a:lnTo>
                      <a:pt x="18564" y="13517"/>
                    </a:lnTo>
                    <a:cubicBezTo>
                      <a:pt x="18484" y="13324"/>
                      <a:pt x="18361" y="13141"/>
                      <a:pt x="18198" y="12974"/>
                    </a:cubicBezTo>
                    <a:cubicBezTo>
                      <a:pt x="18060" y="12834"/>
                      <a:pt x="17897" y="12708"/>
                      <a:pt x="17711" y="12598"/>
                    </a:cubicBezTo>
                    <a:lnTo>
                      <a:pt x="12806" y="9592"/>
                    </a:lnTo>
                    <a:lnTo>
                      <a:pt x="12168" y="4943"/>
                    </a:lnTo>
                    <a:lnTo>
                      <a:pt x="12599" y="6696"/>
                    </a:lnTo>
                    <a:lnTo>
                      <a:pt x="13014" y="6844"/>
                    </a:lnTo>
                    <a:cubicBezTo>
                      <a:pt x="13142" y="6874"/>
                      <a:pt x="13274" y="6896"/>
                      <a:pt x="13407" y="6911"/>
                    </a:cubicBezTo>
                    <a:cubicBezTo>
                      <a:pt x="13587" y="6930"/>
                      <a:pt x="13769" y="6934"/>
                      <a:pt x="13950" y="6923"/>
                    </a:cubicBezTo>
                    <a:lnTo>
                      <a:pt x="19601" y="6672"/>
                    </a:lnTo>
                    <a:cubicBezTo>
                      <a:pt x="20440" y="6578"/>
                      <a:pt x="21026" y="6051"/>
                      <a:pt x="20937" y="5470"/>
                    </a:cubicBezTo>
                    <a:cubicBezTo>
                      <a:pt x="20848" y="4885"/>
                      <a:pt x="20105" y="4451"/>
                      <a:pt x="19250" y="4484"/>
                    </a:cubicBezTo>
                    <a:lnTo>
                      <a:pt x="14113" y="4776"/>
                    </a:lnTo>
                    <a:lnTo>
                      <a:pt x="13074" y="4140"/>
                    </a:lnTo>
                    <a:lnTo>
                      <a:pt x="12521" y="4445"/>
                    </a:lnTo>
                    <a:cubicBezTo>
                      <a:pt x="12361" y="4505"/>
                      <a:pt x="12192" y="4553"/>
                      <a:pt x="12017" y="4588"/>
                    </a:cubicBezTo>
                    <a:cubicBezTo>
                      <a:pt x="11788" y="4635"/>
                      <a:pt x="11551" y="4659"/>
                      <a:pt x="11312" y="4660"/>
                    </a:cubicBezTo>
                    <a:lnTo>
                      <a:pt x="10129" y="4744"/>
                    </a:lnTo>
                    <a:lnTo>
                      <a:pt x="11322" y="4611"/>
                    </a:lnTo>
                    <a:cubicBezTo>
                      <a:pt x="11528" y="4586"/>
                      <a:pt x="11730" y="4549"/>
                      <a:pt x="11926" y="4499"/>
                    </a:cubicBezTo>
                    <a:cubicBezTo>
                      <a:pt x="12100" y="4454"/>
                      <a:pt x="12268" y="4399"/>
                      <a:pt x="12429" y="4335"/>
                    </a:cubicBezTo>
                    <a:lnTo>
                      <a:pt x="16883" y="2016"/>
                    </a:lnTo>
                    <a:cubicBezTo>
                      <a:pt x="17624" y="1648"/>
                      <a:pt x="17778" y="933"/>
                      <a:pt x="17225" y="433"/>
                    </a:cubicBezTo>
                    <a:cubicBezTo>
                      <a:pt x="16734" y="-11"/>
                      <a:pt x="15837" y="-131"/>
                      <a:pt x="15139" y="153"/>
                    </a:cubicBez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6" name="išľiḑè">
                <a:extLst>
                  <a:ext uri="{FF2B5EF4-FFF2-40B4-BE49-F238E27FC236}">
                    <a16:creationId xmlns:a16="http://schemas.microsoft.com/office/drawing/2014/main" id="{424D3D75-4217-4B8C-B02E-10F63FCF3FA9}"/>
                  </a:ext>
                </a:extLst>
              </p:cNvPr>
              <p:cNvSpPr/>
              <p:nvPr/>
            </p:nvSpPr>
            <p:spPr>
              <a:xfrm>
                <a:off x="4348796" y="2690054"/>
                <a:ext cx="1197400" cy="1146344"/>
              </a:xfrm>
              <a:custGeom>
                <a:avLst/>
                <a:gdLst/>
                <a:ahLst/>
                <a:cxnLst>
                  <a:cxn ang="0">
                    <a:pos x="wd2" y="hd2"/>
                  </a:cxn>
                  <a:cxn ang="5400000">
                    <a:pos x="wd2" y="hd2"/>
                  </a:cxn>
                  <a:cxn ang="10800000">
                    <a:pos x="wd2" y="hd2"/>
                  </a:cxn>
                  <a:cxn ang="16200000">
                    <a:pos x="wd2" y="hd2"/>
                  </a:cxn>
                </a:cxnLst>
                <a:rect l="0" t="0" r="r" b="b"/>
                <a:pathLst>
                  <a:path w="21454" h="21119" extrusionOk="0">
                    <a:moveTo>
                      <a:pt x="160" y="104"/>
                    </a:moveTo>
                    <a:lnTo>
                      <a:pt x="1" y="4052"/>
                    </a:lnTo>
                    <a:cubicBezTo>
                      <a:pt x="-7" y="4404"/>
                      <a:pt x="39" y="4740"/>
                      <a:pt x="129" y="5058"/>
                    </a:cubicBezTo>
                    <a:cubicBezTo>
                      <a:pt x="208" y="5333"/>
                      <a:pt x="325" y="5616"/>
                      <a:pt x="569" y="5794"/>
                    </a:cubicBezTo>
                    <a:cubicBezTo>
                      <a:pt x="1209" y="6259"/>
                      <a:pt x="1949" y="5684"/>
                      <a:pt x="2629" y="5313"/>
                    </a:cubicBezTo>
                    <a:cubicBezTo>
                      <a:pt x="2861" y="5186"/>
                      <a:pt x="3107" y="5086"/>
                      <a:pt x="3362" y="5016"/>
                    </a:cubicBezTo>
                    <a:cubicBezTo>
                      <a:pt x="5496" y="4484"/>
                      <a:pt x="7636" y="5868"/>
                      <a:pt x="8093" y="8076"/>
                    </a:cubicBezTo>
                    <a:cubicBezTo>
                      <a:pt x="8528" y="10173"/>
                      <a:pt x="7265" y="12246"/>
                      <a:pt x="5240" y="12761"/>
                    </a:cubicBezTo>
                    <a:cubicBezTo>
                      <a:pt x="4654" y="12914"/>
                      <a:pt x="4042" y="12925"/>
                      <a:pt x="3451" y="12793"/>
                    </a:cubicBezTo>
                    <a:cubicBezTo>
                      <a:pt x="3032" y="12700"/>
                      <a:pt x="2632" y="12536"/>
                      <a:pt x="2265" y="12308"/>
                    </a:cubicBezTo>
                    <a:cubicBezTo>
                      <a:pt x="1811" y="11919"/>
                      <a:pt x="1163" y="11880"/>
                      <a:pt x="667" y="12211"/>
                    </a:cubicBezTo>
                    <a:cubicBezTo>
                      <a:pt x="240" y="12497"/>
                      <a:pt x="10" y="13009"/>
                      <a:pt x="75" y="13529"/>
                    </a:cubicBezTo>
                    <a:cubicBezTo>
                      <a:pt x="95" y="14568"/>
                      <a:pt x="216" y="15603"/>
                      <a:pt x="436" y="16617"/>
                    </a:cubicBezTo>
                    <a:cubicBezTo>
                      <a:pt x="679" y="17735"/>
                      <a:pt x="1041" y="18822"/>
                      <a:pt x="1515" y="19858"/>
                    </a:cubicBezTo>
                    <a:lnTo>
                      <a:pt x="8609" y="21077"/>
                    </a:lnTo>
                    <a:cubicBezTo>
                      <a:pt x="8838" y="21129"/>
                      <a:pt x="9067" y="21131"/>
                      <a:pt x="9285" y="21090"/>
                    </a:cubicBezTo>
                    <a:cubicBezTo>
                      <a:pt x="9367" y="21074"/>
                      <a:pt x="9447" y="21053"/>
                      <a:pt x="9526" y="21024"/>
                    </a:cubicBezTo>
                    <a:cubicBezTo>
                      <a:pt x="9604" y="20995"/>
                      <a:pt x="9679" y="20958"/>
                      <a:pt x="9749" y="20913"/>
                    </a:cubicBezTo>
                    <a:cubicBezTo>
                      <a:pt x="9942" y="20788"/>
                      <a:pt x="10091" y="20596"/>
                      <a:pt x="10180" y="20365"/>
                    </a:cubicBezTo>
                    <a:cubicBezTo>
                      <a:pt x="10469" y="19621"/>
                      <a:pt x="10057" y="18873"/>
                      <a:pt x="9804" y="18157"/>
                    </a:cubicBezTo>
                    <a:cubicBezTo>
                      <a:pt x="9643" y="17702"/>
                      <a:pt x="9540" y="17226"/>
                      <a:pt x="9500" y="16737"/>
                    </a:cubicBezTo>
                    <a:cubicBezTo>
                      <a:pt x="9365" y="15414"/>
                      <a:pt x="9896" y="14111"/>
                      <a:pt x="10910" y="13283"/>
                    </a:cubicBezTo>
                    <a:cubicBezTo>
                      <a:pt x="11674" y="12658"/>
                      <a:pt x="12647" y="12367"/>
                      <a:pt x="13619" y="12473"/>
                    </a:cubicBezTo>
                    <a:cubicBezTo>
                      <a:pt x="14755" y="12578"/>
                      <a:pt x="15790" y="13189"/>
                      <a:pt x="16452" y="14144"/>
                    </a:cubicBezTo>
                    <a:cubicBezTo>
                      <a:pt x="17056" y="15017"/>
                      <a:pt x="17295" y="16103"/>
                      <a:pt x="17115" y="17158"/>
                    </a:cubicBezTo>
                    <a:cubicBezTo>
                      <a:pt x="17055" y="17619"/>
                      <a:pt x="16918" y="18062"/>
                      <a:pt x="16713" y="18470"/>
                    </a:cubicBezTo>
                    <a:cubicBezTo>
                      <a:pt x="16450" y="18993"/>
                      <a:pt x="16064" y="19547"/>
                      <a:pt x="16298" y="20112"/>
                    </a:cubicBezTo>
                    <a:cubicBezTo>
                      <a:pt x="16435" y="20441"/>
                      <a:pt x="16733" y="20628"/>
                      <a:pt x="17036" y="20741"/>
                    </a:cubicBezTo>
                    <a:cubicBezTo>
                      <a:pt x="17304" y="20841"/>
                      <a:pt x="17594" y="20892"/>
                      <a:pt x="17897" y="20880"/>
                    </a:cubicBezTo>
                    <a:lnTo>
                      <a:pt x="21448" y="20388"/>
                    </a:lnTo>
                    <a:cubicBezTo>
                      <a:pt x="21593" y="14575"/>
                      <a:pt x="19256" y="8988"/>
                      <a:pt x="15052" y="5098"/>
                    </a:cubicBezTo>
                    <a:cubicBezTo>
                      <a:pt x="10997" y="1345"/>
                      <a:pt x="5588" y="-469"/>
                      <a:pt x="160" y="10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7" name="îś1îḑé">
                <a:extLst>
                  <a:ext uri="{FF2B5EF4-FFF2-40B4-BE49-F238E27FC236}">
                    <a16:creationId xmlns:a16="http://schemas.microsoft.com/office/drawing/2014/main" id="{3AAEA5FC-C30C-403E-9D7B-6DE0520F2D4B}"/>
                  </a:ext>
                </a:extLst>
              </p:cNvPr>
              <p:cNvSpPr/>
              <p:nvPr/>
            </p:nvSpPr>
            <p:spPr>
              <a:xfrm>
                <a:off x="3367949" y="3863414"/>
                <a:ext cx="1445026" cy="1121086"/>
              </a:xfrm>
              <a:custGeom>
                <a:avLst/>
                <a:gdLst/>
                <a:ahLst/>
                <a:cxnLst>
                  <a:cxn ang="0">
                    <a:pos x="wd2" y="hd2"/>
                  </a:cxn>
                  <a:cxn ang="5400000">
                    <a:pos x="wd2" y="hd2"/>
                  </a:cxn>
                  <a:cxn ang="10800000">
                    <a:pos x="wd2" y="hd2"/>
                  </a:cxn>
                  <a:cxn ang="16200000">
                    <a:pos x="wd2" y="hd2"/>
                  </a:cxn>
                </a:cxnLst>
                <a:rect l="0" t="0" r="r" b="b"/>
                <a:pathLst>
                  <a:path w="21547" h="21571" extrusionOk="0">
                    <a:moveTo>
                      <a:pt x="0" y="314"/>
                    </a:moveTo>
                    <a:lnTo>
                      <a:pt x="4873" y="107"/>
                    </a:lnTo>
                    <a:cubicBezTo>
                      <a:pt x="5177" y="49"/>
                      <a:pt x="5475" y="84"/>
                      <a:pt x="5750" y="194"/>
                    </a:cubicBezTo>
                    <a:cubicBezTo>
                      <a:pt x="5978" y="285"/>
                      <a:pt x="6205" y="432"/>
                      <a:pt x="6345" y="709"/>
                    </a:cubicBezTo>
                    <a:cubicBezTo>
                      <a:pt x="6658" y="1329"/>
                      <a:pt x="6350" y="2057"/>
                      <a:pt x="6129" y="2710"/>
                    </a:cubicBezTo>
                    <a:cubicBezTo>
                      <a:pt x="6003" y="3083"/>
                      <a:pt x="5906" y="3473"/>
                      <a:pt x="5842" y="3879"/>
                    </a:cubicBezTo>
                    <a:cubicBezTo>
                      <a:pt x="5657" y="4975"/>
                      <a:pt x="5829" y="6120"/>
                      <a:pt x="6317" y="7049"/>
                    </a:cubicBezTo>
                    <a:cubicBezTo>
                      <a:pt x="6942" y="8238"/>
                      <a:pt x="7998" y="8928"/>
                      <a:pt x="9111" y="8873"/>
                    </a:cubicBezTo>
                    <a:cubicBezTo>
                      <a:pt x="9937" y="8859"/>
                      <a:pt x="10726" y="8423"/>
                      <a:pt x="11304" y="7660"/>
                    </a:cubicBezTo>
                    <a:cubicBezTo>
                      <a:pt x="11883" y="6896"/>
                      <a:pt x="12204" y="5865"/>
                      <a:pt x="12195" y="4796"/>
                    </a:cubicBezTo>
                    <a:cubicBezTo>
                      <a:pt x="12209" y="4355"/>
                      <a:pt x="12172" y="3913"/>
                      <a:pt x="12085" y="3486"/>
                    </a:cubicBezTo>
                    <a:cubicBezTo>
                      <a:pt x="12002" y="3084"/>
                      <a:pt x="11875" y="2699"/>
                      <a:pt x="11708" y="2342"/>
                    </a:cubicBezTo>
                    <a:cubicBezTo>
                      <a:pt x="11563" y="2084"/>
                      <a:pt x="11478" y="1788"/>
                      <a:pt x="11453" y="1486"/>
                    </a:cubicBezTo>
                    <a:cubicBezTo>
                      <a:pt x="11428" y="1189"/>
                      <a:pt x="11461" y="876"/>
                      <a:pt x="11590" y="606"/>
                    </a:cubicBezTo>
                    <a:cubicBezTo>
                      <a:pt x="11712" y="350"/>
                      <a:pt x="11902" y="175"/>
                      <a:pt x="12110" y="81"/>
                    </a:cubicBezTo>
                    <a:cubicBezTo>
                      <a:pt x="12322" y="-14"/>
                      <a:pt x="12557" y="-29"/>
                      <a:pt x="12785" y="54"/>
                    </a:cubicBezTo>
                    <a:lnTo>
                      <a:pt x="15202" y="732"/>
                    </a:lnTo>
                    <a:lnTo>
                      <a:pt x="14626" y="4996"/>
                    </a:lnTo>
                    <a:cubicBezTo>
                      <a:pt x="14456" y="5780"/>
                      <a:pt x="14650" y="6621"/>
                      <a:pt x="15126" y="7156"/>
                    </a:cubicBezTo>
                    <a:cubicBezTo>
                      <a:pt x="15656" y="7752"/>
                      <a:pt x="16420" y="7850"/>
                      <a:pt x="17031" y="7401"/>
                    </a:cubicBezTo>
                    <a:cubicBezTo>
                      <a:pt x="17428" y="7050"/>
                      <a:pt x="17871" y="6812"/>
                      <a:pt x="18332" y="6694"/>
                    </a:cubicBezTo>
                    <a:cubicBezTo>
                      <a:pt x="18760" y="6585"/>
                      <a:pt x="19207" y="6579"/>
                      <a:pt x="19641" y="6729"/>
                    </a:cubicBezTo>
                    <a:cubicBezTo>
                      <a:pt x="20809" y="7132"/>
                      <a:pt x="21600" y="8534"/>
                      <a:pt x="21539" y="10093"/>
                    </a:cubicBezTo>
                    <a:cubicBezTo>
                      <a:pt x="21597" y="11021"/>
                      <a:pt x="21348" y="11937"/>
                      <a:pt x="20851" y="12614"/>
                    </a:cubicBezTo>
                    <a:cubicBezTo>
                      <a:pt x="20191" y="13515"/>
                      <a:pt x="19198" y="13871"/>
                      <a:pt x="18271" y="13539"/>
                    </a:cubicBezTo>
                    <a:cubicBezTo>
                      <a:pt x="18003" y="13375"/>
                      <a:pt x="17745" y="13204"/>
                      <a:pt x="17495" y="13027"/>
                    </a:cubicBezTo>
                    <a:cubicBezTo>
                      <a:pt x="17264" y="12862"/>
                      <a:pt x="17035" y="12690"/>
                      <a:pt x="16785" y="12597"/>
                    </a:cubicBezTo>
                    <a:cubicBezTo>
                      <a:pt x="16368" y="12443"/>
                      <a:pt x="15905" y="12508"/>
                      <a:pt x="15521" y="12836"/>
                    </a:cubicBezTo>
                    <a:cubicBezTo>
                      <a:pt x="15219" y="13093"/>
                      <a:pt x="15015" y="13476"/>
                      <a:pt x="14886" y="13887"/>
                    </a:cubicBezTo>
                    <a:cubicBezTo>
                      <a:pt x="14743" y="14344"/>
                      <a:pt x="14689" y="14850"/>
                      <a:pt x="14743" y="15362"/>
                    </a:cubicBezTo>
                    <a:lnTo>
                      <a:pt x="15381" y="21571"/>
                    </a:lnTo>
                    <a:lnTo>
                      <a:pt x="7502" y="21086"/>
                    </a:lnTo>
                    <a:cubicBezTo>
                      <a:pt x="7111" y="20411"/>
                      <a:pt x="6769" y="19690"/>
                      <a:pt x="6481" y="18934"/>
                    </a:cubicBezTo>
                    <a:cubicBezTo>
                      <a:pt x="6130" y="18010"/>
                      <a:pt x="5862" y="17039"/>
                      <a:pt x="5681" y="16038"/>
                    </a:cubicBezTo>
                    <a:cubicBezTo>
                      <a:pt x="5501" y="15157"/>
                      <a:pt x="5192" y="14328"/>
                      <a:pt x="4772" y="13596"/>
                    </a:cubicBezTo>
                    <a:cubicBezTo>
                      <a:pt x="4534" y="13180"/>
                      <a:pt x="4261" y="12799"/>
                      <a:pt x="3990" y="12418"/>
                    </a:cubicBezTo>
                    <a:cubicBezTo>
                      <a:pt x="3744" y="12074"/>
                      <a:pt x="3500" y="11728"/>
                      <a:pt x="3256" y="11381"/>
                    </a:cubicBezTo>
                    <a:cubicBezTo>
                      <a:pt x="2270" y="9728"/>
                      <a:pt x="1486" y="7891"/>
                      <a:pt x="930" y="5932"/>
                    </a:cubicBezTo>
                    <a:cubicBezTo>
                      <a:pt x="417" y="4125"/>
                      <a:pt x="104" y="2234"/>
                      <a:pt x="0" y="31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8" name="îṥḻîḋè">
                <a:extLst>
                  <a:ext uri="{FF2B5EF4-FFF2-40B4-BE49-F238E27FC236}">
                    <a16:creationId xmlns:a16="http://schemas.microsoft.com/office/drawing/2014/main" id="{79D2DADE-040F-4019-98BF-831D9FAAF5AA}"/>
                  </a:ext>
                </a:extLst>
              </p:cNvPr>
              <p:cNvSpPr/>
              <p:nvPr/>
            </p:nvSpPr>
            <p:spPr>
              <a:xfrm>
                <a:off x="4375225" y="3407197"/>
                <a:ext cx="1166487" cy="1554764"/>
              </a:xfrm>
              <a:custGeom>
                <a:avLst/>
                <a:gdLst/>
                <a:ahLst/>
                <a:cxnLst>
                  <a:cxn ang="0">
                    <a:pos x="wd2" y="hd2"/>
                  </a:cxn>
                  <a:cxn ang="5400000">
                    <a:pos x="wd2" y="hd2"/>
                  </a:cxn>
                  <a:cxn ang="10800000">
                    <a:pos x="wd2" y="hd2"/>
                  </a:cxn>
                  <a:cxn ang="16200000">
                    <a:pos x="wd2" y="hd2"/>
                  </a:cxn>
                </a:cxnLst>
                <a:rect l="0" t="0" r="r" b="b"/>
                <a:pathLst>
                  <a:path w="21569" h="21444" extrusionOk="0">
                    <a:moveTo>
                      <a:pt x="1113" y="5524"/>
                    </a:moveTo>
                    <a:lnTo>
                      <a:pt x="50" y="9863"/>
                    </a:lnTo>
                    <a:cubicBezTo>
                      <a:pt x="-31" y="10120"/>
                      <a:pt x="-12" y="10380"/>
                      <a:pt x="91" y="10618"/>
                    </a:cubicBezTo>
                    <a:cubicBezTo>
                      <a:pt x="181" y="10828"/>
                      <a:pt x="339" y="11028"/>
                      <a:pt x="597" y="11160"/>
                    </a:cubicBezTo>
                    <a:cubicBezTo>
                      <a:pt x="871" y="11300"/>
                      <a:pt x="1200" y="11335"/>
                      <a:pt x="1514" y="11318"/>
                    </a:cubicBezTo>
                    <a:cubicBezTo>
                      <a:pt x="1872" y="11299"/>
                      <a:pt x="2227" y="11212"/>
                      <a:pt x="2541" y="11055"/>
                    </a:cubicBezTo>
                    <a:cubicBezTo>
                      <a:pt x="3686" y="10503"/>
                      <a:pt x="5126" y="10420"/>
                      <a:pt x="6371" y="10834"/>
                    </a:cubicBezTo>
                    <a:cubicBezTo>
                      <a:pt x="7680" y="11269"/>
                      <a:pt x="8582" y="12188"/>
                      <a:pt x="8744" y="13250"/>
                    </a:cubicBezTo>
                    <a:cubicBezTo>
                      <a:pt x="8916" y="14139"/>
                      <a:pt x="8522" y="15036"/>
                      <a:pt x="7680" y="15677"/>
                    </a:cubicBezTo>
                    <a:cubicBezTo>
                      <a:pt x="6641" y="16468"/>
                      <a:pt x="5093" y="16754"/>
                      <a:pt x="3679" y="16417"/>
                    </a:cubicBezTo>
                    <a:cubicBezTo>
                      <a:pt x="3315" y="16281"/>
                      <a:pt x="2953" y="16159"/>
                      <a:pt x="2587" y="16051"/>
                    </a:cubicBezTo>
                    <a:cubicBezTo>
                      <a:pt x="2030" y="15886"/>
                      <a:pt x="1394" y="15743"/>
                      <a:pt x="844" y="15975"/>
                    </a:cubicBezTo>
                    <a:cubicBezTo>
                      <a:pt x="546" y="16101"/>
                      <a:pt x="357" y="16313"/>
                      <a:pt x="245" y="16537"/>
                    </a:cubicBezTo>
                    <a:cubicBezTo>
                      <a:pt x="126" y="16776"/>
                      <a:pt x="90" y="17041"/>
                      <a:pt x="158" y="17308"/>
                    </a:cubicBezTo>
                    <a:lnTo>
                      <a:pt x="958" y="21444"/>
                    </a:lnTo>
                    <a:lnTo>
                      <a:pt x="11789" y="21421"/>
                    </a:lnTo>
                    <a:cubicBezTo>
                      <a:pt x="12290" y="21042"/>
                      <a:pt x="12711" y="20608"/>
                      <a:pt x="13035" y="20134"/>
                    </a:cubicBezTo>
                    <a:cubicBezTo>
                      <a:pt x="13378" y="19631"/>
                      <a:pt x="13609" y="19089"/>
                      <a:pt x="13717" y="18531"/>
                    </a:cubicBezTo>
                    <a:cubicBezTo>
                      <a:pt x="13955" y="17950"/>
                      <a:pt x="14289" y="17393"/>
                      <a:pt x="14713" y="16875"/>
                    </a:cubicBezTo>
                    <a:cubicBezTo>
                      <a:pt x="15148" y="16342"/>
                      <a:pt x="15674" y="15854"/>
                      <a:pt x="16276" y="15422"/>
                    </a:cubicBezTo>
                    <a:cubicBezTo>
                      <a:pt x="17987" y="14068"/>
                      <a:pt x="19334" y="12481"/>
                      <a:pt x="20243" y="10747"/>
                    </a:cubicBezTo>
                    <a:cubicBezTo>
                      <a:pt x="21043" y="9221"/>
                      <a:pt x="21492" y="7605"/>
                      <a:pt x="21569" y="5967"/>
                    </a:cubicBezTo>
                    <a:lnTo>
                      <a:pt x="18132" y="6285"/>
                    </a:lnTo>
                    <a:cubicBezTo>
                      <a:pt x="17862" y="6304"/>
                      <a:pt x="17593" y="6301"/>
                      <a:pt x="17330" y="6276"/>
                    </a:cubicBezTo>
                    <a:cubicBezTo>
                      <a:pt x="16700" y="6215"/>
                      <a:pt x="16071" y="6026"/>
                      <a:pt x="15700" y="5619"/>
                    </a:cubicBezTo>
                    <a:cubicBezTo>
                      <a:pt x="15375" y="5263"/>
                      <a:pt x="15332" y="4804"/>
                      <a:pt x="15590" y="4419"/>
                    </a:cubicBezTo>
                    <a:cubicBezTo>
                      <a:pt x="17038" y="3297"/>
                      <a:pt x="16870" y="1489"/>
                      <a:pt x="15230" y="526"/>
                    </a:cubicBezTo>
                    <a:cubicBezTo>
                      <a:pt x="14280" y="-32"/>
                      <a:pt x="12998" y="-156"/>
                      <a:pt x="11889" y="202"/>
                    </a:cubicBezTo>
                    <a:cubicBezTo>
                      <a:pt x="11204" y="429"/>
                      <a:pt x="10647" y="828"/>
                      <a:pt x="10317" y="1330"/>
                    </a:cubicBezTo>
                    <a:cubicBezTo>
                      <a:pt x="9996" y="1818"/>
                      <a:pt x="9907" y="2356"/>
                      <a:pt x="9979" y="2877"/>
                    </a:cubicBezTo>
                    <a:cubicBezTo>
                      <a:pt x="10052" y="3399"/>
                      <a:pt x="10288" y="3911"/>
                      <a:pt x="10686" y="4368"/>
                    </a:cubicBezTo>
                    <a:cubicBezTo>
                      <a:pt x="10959" y="4864"/>
                      <a:pt x="10859" y="5430"/>
                      <a:pt x="10422" y="5855"/>
                    </a:cubicBezTo>
                    <a:cubicBezTo>
                      <a:pt x="9948" y="6318"/>
                      <a:pt x="9161" y="6537"/>
                      <a:pt x="8396" y="6420"/>
                    </a:cubicBezTo>
                    <a:lnTo>
                      <a:pt x="1113" y="5524"/>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9" name="iṥ1îḍé">
                <a:extLst>
                  <a:ext uri="{FF2B5EF4-FFF2-40B4-BE49-F238E27FC236}">
                    <a16:creationId xmlns:a16="http://schemas.microsoft.com/office/drawing/2014/main" id="{417FE46F-8DAF-4D70-85F6-EEFC46997C0F}"/>
                  </a:ext>
                </a:extLst>
              </p:cNvPr>
              <p:cNvSpPr/>
              <p:nvPr/>
            </p:nvSpPr>
            <p:spPr>
              <a:xfrm>
                <a:off x="4228051" y="5991500"/>
                <a:ext cx="407295" cy="116726"/>
              </a:xfrm>
              <a:custGeom>
                <a:avLst/>
                <a:gdLst/>
                <a:ahLst/>
                <a:cxnLst>
                  <a:cxn ang="0">
                    <a:pos x="wd2" y="hd2"/>
                  </a:cxn>
                  <a:cxn ang="5400000">
                    <a:pos x="wd2" y="hd2"/>
                  </a:cxn>
                  <a:cxn ang="10800000">
                    <a:pos x="wd2" y="hd2"/>
                  </a:cxn>
                  <a:cxn ang="16200000">
                    <a:pos x="wd2" y="hd2"/>
                  </a:cxn>
                </a:cxnLst>
                <a:rect l="0" t="0" r="r" b="b"/>
                <a:pathLst>
                  <a:path w="21600" h="21498" extrusionOk="0">
                    <a:moveTo>
                      <a:pt x="0" y="102"/>
                    </a:moveTo>
                    <a:lnTo>
                      <a:pt x="2875" y="16209"/>
                    </a:lnTo>
                    <a:cubicBezTo>
                      <a:pt x="5436" y="19804"/>
                      <a:pt x="8177" y="21600"/>
                      <a:pt x="10940" y="21494"/>
                    </a:cubicBezTo>
                    <a:cubicBezTo>
                      <a:pt x="13546" y="21393"/>
                      <a:pt x="16123" y="19601"/>
                      <a:pt x="18539" y="16209"/>
                    </a:cubicBezTo>
                    <a:lnTo>
                      <a:pt x="21600" y="0"/>
                    </a:lnTo>
                    <a:lnTo>
                      <a:pt x="0" y="102"/>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defTabSz="455612"/>
                <a:endParaRPr>
                  <a:solidFill>
                    <a:srgbClr val="070707"/>
                  </a:solidFill>
                </a:endParaRPr>
              </a:p>
            </p:txBody>
          </p:sp>
          <p:sp>
            <p:nvSpPr>
              <p:cNvPr id="40" name="ïṡľïḓé">
                <a:extLst>
                  <a:ext uri="{FF2B5EF4-FFF2-40B4-BE49-F238E27FC236}">
                    <a16:creationId xmlns:a16="http://schemas.microsoft.com/office/drawing/2014/main" id="{C5EA8BEF-7DB3-4EE6-92ED-DC5556933BF0}"/>
                  </a:ext>
                </a:extLst>
              </p:cNvPr>
              <p:cNvSpPr/>
              <p:nvPr/>
            </p:nvSpPr>
            <p:spPr>
              <a:xfrm>
                <a:off x="3855467" y="4940379"/>
                <a:ext cx="591994" cy="249240"/>
              </a:xfrm>
              <a:custGeom>
                <a:avLst/>
                <a:gdLst/>
                <a:ahLst/>
                <a:cxnLst>
                  <a:cxn ang="0">
                    <a:pos x="wd2" y="hd2"/>
                  </a:cxn>
                  <a:cxn ang="5400000">
                    <a:pos x="wd2" y="hd2"/>
                  </a:cxn>
                  <a:cxn ang="10800000">
                    <a:pos x="wd2" y="hd2"/>
                  </a:cxn>
                  <a:cxn ang="16200000">
                    <a:pos x="wd2" y="hd2"/>
                  </a:cxn>
                </a:cxnLst>
                <a:rect l="0" t="0" r="r" b="b"/>
                <a:pathLst>
                  <a:path w="21600" h="21600" extrusionOk="0">
                    <a:moveTo>
                      <a:pt x="110" y="0"/>
                    </a:moveTo>
                    <a:lnTo>
                      <a:pt x="21600" y="0"/>
                    </a:lnTo>
                    <a:lnTo>
                      <a:pt x="21600" y="21600"/>
                    </a:lnTo>
                    <a:lnTo>
                      <a:pt x="4909" y="21584"/>
                    </a:lnTo>
                    <a:cubicBezTo>
                      <a:pt x="3985" y="20289"/>
                      <a:pt x="3089" y="18888"/>
                      <a:pt x="2222" y="17386"/>
                    </a:cubicBezTo>
                    <a:cubicBezTo>
                      <a:pt x="1456" y="16058"/>
                      <a:pt x="715" y="14653"/>
                      <a:pt x="0" y="13173"/>
                    </a:cubicBezTo>
                    <a:lnTo>
                      <a:pt x="11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41" name="ïsļïḋé">
                <a:extLst>
                  <a:ext uri="{FF2B5EF4-FFF2-40B4-BE49-F238E27FC236}">
                    <a16:creationId xmlns:a16="http://schemas.microsoft.com/office/drawing/2014/main" id="{FB0B9B65-364E-4D33-88EE-429E8D62EAAB}"/>
                  </a:ext>
                </a:extLst>
              </p:cNvPr>
              <p:cNvSpPr/>
              <p:nvPr/>
            </p:nvSpPr>
            <p:spPr>
              <a:xfrm>
                <a:off x="4438857" y="4940379"/>
                <a:ext cx="589498" cy="249240"/>
              </a:xfrm>
              <a:custGeom>
                <a:avLst/>
                <a:gdLst/>
                <a:ahLst/>
                <a:cxnLst>
                  <a:cxn ang="0">
                    <a:pos x="wd2" y="hd2"/>
                  </a:cxn>
                  <a:cxn ang="5400000">
                    <a:pos x="wd2" y="hd2"/>
                  </a:cxn>
                  <a:cxn ang="10800000">
                    <a:pos x="wd2" y="hd2"/>
                  </a:cxn>
                  <a:cxn ang="16200000">
                    <a:pos x="wd2" y="hd2"/>
                  </a:cxn>
                </a:cxnLst>
                <a:rect l="0" t="0" r="r" b="b"/>
                <a:pathLst>
                  <a:path w="21600" h="21600" extrusionOk="0">
                    <a:moveTo>
                      <a:pt x="21490" y="0"/>
                    </a:moveTo>
                    <a:lnTo>
                      <a:pt x="0" y="0"/>
                    </a:lnTo>
                    <a:lnTo>
                      <a:pt x="0" y="21600"/>
                    </a:lnTo>
                    <a:lnTo>
                      <a:pt x="16691" y="21584"/>
                    </a:lnTo>
                    <a:cubicBezTo>
                      <a:pt x="17615" y="20289"/>
                      <a:pt x="18511" y="18888"/>
                      <a:pt x="19378" y="17386"/>
                    </a:cubicBezTo>
                    <a:cubicBezTo>
                      <a:pt x="20144" y="16058"/>
                      <a:pt x="20885" y="14653"/>
                      <a:pt x="21600" y="13173"/>
                    </a:cubicBezTo>
                    <a:lnTo>
                      <a:pt x="2149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42" name="işḷiďé">
                <a:extLst>
                  <a:ext uri="{FF2B5EF4-FFF2-40B4-BE49-F238E27FC236}">
                    <a16:creationId xmlns:a16="http://schemas.microsoft.com/office/drawing/2014/main" id="{DFAE287B-B40D-42A4-A883-D44D9964C7F0}"/>
                  </a:ext>
                </a:extLst>
              </p:cNvPr>
              <p:cNvSpPr/>
              <p:nvPr/>
            </p:nvSpPr>
            <p:spPr>
              <a:xfrm>
                <a:off x="3854333" y="4937877"/>
                <a:ext cx="1172956" cy="72311"/>
              </a:xfrm>
              <a:prstGeom prst="rect">
                <a:avLst/>
              </a:pr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2400"/>
                </a:pPr>
                <a:endParaRPr/>
              </a:p>
            </p:txBody>
          </p:sp>
          <p:sp>
            <p:nvSpPr>
              <p:cNvPr id="43" name="isḻidé">
                <a:extLst>
                  <a:ext uri="{FF2B5EF4-FFF2-40B4-BE49-F238E27FC236}">
                    <a16:creationId xmlns:a16="http://schemas.microsoft.com/office/drawing/2014/main" id="{B5403A9B-D5DA-4741-8D30-F84881E25210}"/>
                  </a:ext>
                </a:extLst>
              </p:cNvPr>
              <p:cNvSpPr/>
              <p:nvPr/>
            </p:nvSpPr>
            <p:spPr>
              <a:xfrm rot="21245215">
                <a:off x="4069053" y="5371263"/>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endParaRPr/>
              </a:p>
            </p:txBody>
          </p:sp>
          <p:sp>
            <p:nvSpPr>
              <p:cNvPr id="44" name="ïṡļïdê">
                <a:extLst>
                  <a:ext uri="{FF2B5EF4-FFF2-40B4-BE49-F238E27FC236}">
                    <a16:creationId xmlns:a16="http://schemas.microsoft.com/office/drawing/2014/main" id="{E2B889AC-5613-4E99-8132-7C8A68A2FD30}"/>
                  </a:ext>
                </a:extLst>
              </p:cNvPr>
              <p:cNvSpPr/>
              <p:nvPr/>
            </p:nvSpPr>
            <p:spPr>
              <a:xfrm rot="21245215">
                <a:off x="4069053" y="5493885"/>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endParaRPr/>
              </a:p>
            </p:txBody>
          </p:sp>
          <p:sp>
            <p:nvSpPr>
              <p:cNvPr id="45" name="iśľîḍè">
                <a:extLst>
                  <a:ext uri="{FF2B5EF4-FFF2-40B4-BE49-F238E27FC236}">
                    <a16:creationId xmlns:a16="http://schemas.microsoft.com/office/drawing/2014/main" id="{BC7C53CA-6173-47F2-9140-637267FBCC88}"/>
                  </a:ext>
                </a:extLst>
              </p:cNvPr>
              <p:cNvSpPr/>
              <p:nvPr/>
            </p:nvSpPr>
            <p:spPr>
              <a:xfrm rot="21245215">
                <a:off x="4069053" y="5616505"/>
                <a:ext cx="719279" cy="72311"/>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endParaRPr/>
              </a:p>
            </p:txBody>
          </p:sp>
          <p:sp>
            <p:nvSpPr>
              <p:cNvPr id="46" name="ïṧľíḑè">
                <a:extLst>
                  <a:ext uri="{FF2B5EF4-FFF2-40B4-BE49-F238E27FC236}">
                    <a16:creationId xmlns:a16="http://schemas.microsoft.com/office/drawing/2014/main" id="{DB71EF5D-47D8-40CD-A776-0CF3AE1E54B3}"/>
                  </a:ext>
                </a:extLst>
              </p:cNvPr>
              <p:cNvSpPr/>
              <p:nvPr/>
            </p:nvSpPr>
            <p:spPr>
              <a:xfrm rot="21245215">
                <a:off x="4069053" y="5739127"/>
                <a:ext cx="719279" cy="72310"/>
              </a:xfrm>
              <a:prstGeom prst="roundRect">
                <a:avLst>
                  <a:gd name="adj" fmla="val 50000"/>
                </a:avLst>
              </a:pr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pPr>
                <a:endParaRPr/>
              </a:p>
            </p:txBody>
          </p:sp>
        </p:grpSp>
        <p:sp>
          <p:nvSpPr>
            <p:cNvPr id="29" name="ïṣľíḍè">
              <a:extLst>
                <a:ext uri="{FF2B5EF4-FFF2-40B4-BE49-F238E27FC236}">
                  <a16:creationId xmlns:a16="http://schemas.microsoft.com/office/drawing/2014/main" id="{434C6171-9B90-41EC-B4A7-716BFFBF7F7B}"/>
                </a:ext>
              </a:extLst>
            </p:cNvPr>
            <p:cNvSpPr/>
            <p:nvPr/>
          </p:nvSpPr>
          <p:spPr>
            <a:xfrm>
              <a:off x="-636374" y="2106258"/>
              <a:ext cx="4296984" cy="31524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dirty="0"/>
                <a:t>一旦完成了需求模型就可以着手制定测试计划，在建立了设计模型之后就可以立即开始设计详细的测试方案。</a:t>
              </a:r>
              <a:endParaRPr lang="en-US" altLang="zh-CN" dirty="0"/>
            </a:p>
            <a:p>
              <a:pPr>
                <a:lnSpc>
                  <a:spcPct val="150000"/>
                </a:lnSpc>
                <a:spcBef>
                  <a:spcPct val="0"/>
                </a:spcBef>
              </a:pPr>
              <a:endParaRPr lang="en-US" altLang="zh-CN" dirty="0"/>
            </a:p>
            <a:p>
              <a:pPr>
                <a:lnSpc>
                  <a:spcPct val="150000"/>
                </a:lnSpc>
                <a:spcBef>
                  <a:spcPct val="0"/>
                </a:spcBef>
              </a:pPr>
              <a:r>
                <a:rPr lang="zh-CN" altLang="en-US" dirty="0"/>
                <a:t>因此，在编码之前就可以对所有测试工作进行计划和设计。</a:t>
              </a:r>
              <a:endParaRPr lang="en-US" altLang="zh-CN" dirty="0"/>
            </a:p>
          </p:txBody>
        </p:sp>
        <p:sp>
          <p:nvSpPr>
            <p:cNvPr id="28" name="iṧľîḋé">
              <a:extLst>
                <a:ext uri="{FF2B5EF4-FFF2-40B4-BE49-F238E27FC236}">
                  <a16:creationId xmlns:a16="http://schemas.microsoft.com/office/drawing/2014/main" id="{E4477A83-1FB3-4615-A0EE-BB7A8ABBCF0E}"/>
                </a:ext>
              </a:extLst>
            </p:cNvPr>
            <p:cNvSpPr/>
            <p:nvPr/>
          </p:nvSpPr>
          <p:spPr bwMode="auto">
            <a:xfrm>
              <a:off x="7860378" y="1408275"/>
              <a:ext cx="284094" cy="283037"/>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a:noFill/>
            </a:ln>
          </p:spPr>
          <p:txBody>
            <a:bodyPr/>
            <a:lstStyle/>
            <a:p>
              <a:endParaRPr lang="zh-CN" altLang="en-US" dirty="0"/>
            </a:p>
          </p:txBody>
        </p:sp>
        <p:sp>
          <p:nvSpPr>
            <p:cNvPr id="23" name="í$ḷîdê">
              <a:extLst>
                <a:ext uri="{FF2B5EF4-FFF2-40B4-BE49-F238E27FC236}">
                  <a16:creationId xmlns:a16="http://schemas.microsoft.com/office/drawing/2014/main" id="{B69AF623-F920-4680-B79D-1F8362C7F32E}"/>
                </a:ext>
              </a:extLst>
            </p:cNvPr>
            <p:cNvSpPr/>
            <p:nvPr/>
          </p:nvSpPr>
          <p:spPr bwMode="auto">
            <a:xfrm>
              <a:off x="7860378" y="3262734"/>
              <a:ext cx="284094" cy="283037"/>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a:noFill/>
            </a:ln>
          </p:spPr>
          <p:txBody>
            <a:bodyPr/>
            <a:lstStyle/>
            <a:p>
              <a:endParaRPr lang="zh-CN" altLang="en-US"/>
            </a:p>
          </p:txBody>
        </p:sp>
        <p:sp>
          <p:nvSpPr>
            <p:cNvPr id="18" name="i$ļiḑe">
              <a:extLst>
                <a:ext uri="{FF2B5EF4-FFF2-40B4-BE49-F238E27FC236}">
                  <a16:creationId xmlns:a16="http://schemas.microsoft.com/office/drawing/2014/main" id="{36F3CFF0-B3B7-45EE-91AB-E1866FE46200}"/>
                </a:ext>
              </a:extLst>
            </p:cNvPr>
            <p:cNvSpPr/>
            <p:nvPr/>
          </p:nvSpPr>
          <p:spPr bwMode="auto">
            <a:xfrm>
              <a:off x="7860378" y="5117192"/>
              <a:ext cx="284094" cy="283037"/>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a:noFill/>
            </a:ln>
          </p:spPr>
          <p:txBody>
            <a:bodyPr/>
            <a:lstStyle/>
            <a:p>
              <a:endParaRPr lang="zh-CN" altLang="en-US"/>
            </a:p>
          </p:txBody>
        </p:sp>
      </p:grpSp>
    </p:spTree>
    <p:extLst>
      <p:ext uri="{BB962C8B-B14F-4D97-AF65-F5344CB8AC3E}">
        <p14:creationId xmlns:p14="http://schemas.microsoft.com/office/powerpoint/2010/main" val="233492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3.</a:t>
            </a:r>
            <a:r>
              <a:rPr lang="zh-CN" altLang="en-US" sz="2600" dirty="0"/>
              <a:t>把</a:t>
            </a:r>
            <a:r>
              <a:rPr lang="en-US" altLang="zh-CN" sz="2600" dirty="0"/>
              <a:t>Pareto</a:t>
            </a:r>
            <a:r>
              <a:rPr lang="zh-CN" altLang="en-US" sz="2600" dirty="0"/>
              <a:t>原理应用到软件测试中</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grpSp>
        <p:nvGrpSpPr>
          <p:cNvPr id="5" name="8bf22f34-57b5-4231-b591-e293d09106c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0CBBF66-FBE1-4C32-8447-BCEA664C7A53}"/>
              </a:ext>
            </a:extLst>
          </p:cNvPr>
          <p:cNvGrpSpPr>
            <a:grpSpLocks noChangeAspect="1"/>
          </p:cNvGrpSpPr>
          <p:nvPr>
            <p:custDataLst>
              <p:tags r:id="rId1"/>
            </p:custDataLst>
          </p:nvPr>
        </p:nvGrpSpPr>
        <p:grpSpPr>
          <a:xfrm>
            <a:off x="1440227" y="1342677"/>
            <a:ext cx="9256688" cy="2784733"/>
            <a:chOff x="1424852" y="1138026"/>
            <a:chExt cx="9256688" cy="2784733"/>
          </a:xfrm>
        </p:grpSpPr>
        <p:sp>
          <p:nvSpPr>
            <p:cNvPr id="6" name="iśliḋè">
              <a:extLst>
                <a:ext uri="{FF2B5EF4-FFF2-40B4-BE49-F238E27FC236}">
                  <a16:creationId xmlns:a16="http://schemas.microsoft.com/office/drawing/2014/main" id="{F2431012-8330-466B-A0D4-05CDDF026D65}"/>
                </a:ext>
              </a:extLst>
            </p:cNvPr>
            <p:cNvSpPr/>
            <p:nvPr/>
          </p:nvSpPr>
          <p:spPr bwMode="auto">
            <a:xfrm>
              <a:off x="1424852" y="1138026"/>
              <a:ext cx="881285" cy="2784733"/>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chemeClr val="tx2">
                <a:lumMod val="40000"/>
                <a:lumOff val="60000"/>
              </a:schemeClr>
            </a:solidFill>
            <a:ln>
              <a:noFill/>
            </a:ln>
            <a:effectLst>
              <a:outerShdw blurRad="76200" dir="13500000" sy="23000" kx="1200000" algn="br" rotWithShape="0">
                <a:prstClr val="black">
                  <a:alpha val="6000"/>
                </a:prstClr>
              </a:outerShdw>
            </a:effectLst>
          </p:spPr>
          <p:txBody>
            <a:bodyPr vert="horz" wrap="square" lIns="162560" tIns="81280" rIns="162560" bIns="81280" numCol="1" anchor="t" anchorCtr="0" compatLnSpc="1">
              <a:prstTxWarp prst="textNoShape">
                <a:avLst/>
              </a:prstTxWarp>
            </a:bodyPr>
            <a:lstStyle/>
            <a:p>
              <a:pPr algn="ctr"/>
              <a:endParaRPr lang="id-ID" sz="3200"/>
            </a:p>
          </p:txBody>
        </p:sp>
        <p:sp>
          <p:nvSpPr>
            <p:cNvPr id="8" name="îṩḷiḑe">
              <a:extLst>
                <a:ext uri="{FF2B5EF4-FFF2-40B4-BE49-F238E27FC236}">
                  <a16:creationId xmlns:a16="http://schemas.microsoft.com/office/drawing/2014/main" id="{CA1D4205-E0E1-466D-97A6-029FEA64EA17}"/>
                </a:ext>
              </a:extLst>
            </p:cNvPr>
            <p:cNvSpPr txBox="1"/>
            <p:nvPr/>
          </p:nvSpPr>
          <p:spPr bwMode="auto">
            <a:xfrm>
              <a:off x="2561622" y="1446356"/>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Pareto</a:t>
              </a:r>
              <a:r>
                <a:rPr lang="zh-CN" altLang="en-US" sz="2000" b="1" dirty="0"/>
                <a:t>原理</a:t>
              </a:r>
              <a:endParaRPr lang="en-US" altLang="zh-CN" sz="2000" b="1" dirty="0"/>
            </a:p>
          </p:txBody>
        </p:sp>
        <p:sp>
          <p:nvSpPr>
            <p:cNvPr id="18" name="iSḻíḑê">
              <a:extLst>
                <a:ext uri="{FF2B5EF4-FFF2-40B4-BE49-F238E27FC236}">
                  <a16:creationId xmlns:a16="http://schemas.microsoft.com/office/drawing/2014/main" id="{5F1EE8C9-B129-49E0-9A87-DC26ED9F2B37}"/>
                </a:ext>
              </a:extLst>
            </p:cNvPr>
            <p:cNvSpPr/>
            <p:nvPr/>
          </p:nvSpPr>
          <p:spPr bwMode="auto">
            <a:xfrm>
              <a:off x="9971472" y="1138026"/>
              <a:ext cx="710068" cy="2784733"/>
            </a:xfrm>
            <a:custGeom>
              <a:avLst/>
              <a:gdLst>
                <a:gd name="T0" fmla="*/ 556 w 592"/>
                <a:gd name="T1" fmla="*/ 422 h 2332"/>
                <a:gd name="T2" fmla="*/ 463 w 592"/>
                <a:gd name="T3" fmla="*/ 340 h 2332"/>
                <a:gd name="T4" fmla="*/ 443 w 592"/>
                <a:gd name="T5" fmla="*/ 286 h 2332"/>
                <a:gd name="T6" fmla="*/ 465 w 592"/>
                <a:gd name="T7" fmla="*/ 223 h 2332"/>
                <a:gd name="T8" fmla="*/ 398 w 592"/>
                <a:gd name="T9" fmla="*/ 18 h 2332"/>
                <a:gd name="T10" fmla="*/ 390 w 592"/>
                <a:gd name="T11" fmla="*/ 12 h 2332"/>
                <a:gd name="T12" fmla="*/ 322 w 592"/>
                <a:gd name="T13" fmla="*/ 0 h 2332"/>
                <a:gd name="T14" fmla="*/ 189 w 592"/>
                <a:gd name="T15" fmla="*/ 79 h 2332"/>
                <a:gd name="T16" fmla="*/ 206 w 592"/>
                <a:gd name="T17" fmla="*/ 92 h 2332"/>
                <a:gd name="T18" fmla="*/ 201 w 592"/>
                <a:gd name="T19" fmla="*/ 210 h 2332"/>
                <a:gd name="T20" fmla="*/ 202 w 592"/>
                <a:gd name="T21" fmla="*/ 262 h 2332"/>
                <a:gd name="T22" fmla="*/ 111 w 592"/>
                <a:gd name="T23" fmla="*/ 332 h 2332"/>
                <a:gd name="T24" fmla="*/ 65 w 592"/>
                <a:gd name="T25" fmla="*/ 494 h 2332"/>
                <a:gd name="T26" fmla="*/ 52 w 592"/>
                <a:gd name="T27" fmla="*/ 521 h 2332"/>
                <a:gd name="T28" fmla="*/ 13 w 592"/>
                <a:gd name="T29" fmla="*/ 778 h 2332"/>
                <a:gd name="T30" fmla="*/ 86 w 592"/>
                <a:gd name="T31" fmla="*/ 846 h 2332"/>
                <a:gd name="T32" fmla="*/ 90 w 592"/>
                <a:gd name="T33" fmla="*/ 1054 h 2332"/>
                <a:gd name="T34" fmla="*/ 124 w 592"/>
                <a:gd name="T35" fmla="*/ 1245 h 2332"/>
                <a:gd name="T36" fmla="*/ 195 w 592"/>
                <a:gd name="T37" fmla="*/ 1920 h 2332"/>
                <a:gd name="T38" fmla="*/ 203 w 592"/>
                <a:gd name="T39" fmla="*/ 2029 h 2332"/>
                <a:gd name="T40" fmla="*/ 147 w 592"/>
                <a:gd name="T41" fmla="*/ 2144 h 2332"/>
                <a:gd name="T42" fmla="*/ 195 w 592"/>
                <a:gd name="T43" fmla="*/ 2217 h 2332"/>
                <a:gd name="T44" fmla="*/ 297 w 592"/>
                <a:gd name="T45" fmla="*/ 2212 h 2332"/>
                <a:gd name="T46" fmla="*/ 315 w 592"/>
                <a:gd name="T47" fmla="*/ 2229 h 2332"/>
                <a:gd name="T48" fmla="*/ 267 w 592"/>
                <a:gd name="T49" fmla="*/ 2266 h 2332"/>
                <a:gd name="T50" fmla="*/ 355 w 592"/>
                <a:gd name="T51" fmla="*/ 2330 h 2332"/>
                <a:gd name="T52" fmla="*/ 531 w 592"/>
                <a:gd name="T53" fmla="*/ 2277 h 2332"/>
                <a:gd name="T54" fmla="*/ 545 w 592"/>
                <a:gd name="T55" fmla="*/ 2157 h 2332"/>
                <a:gd name="T56" fmla="*/ 527 w 592"/>
                <a:gd name="T57" fmla="*/ 1629 h 2332"/>
                <a:gd name="T58" fmla="*/ 491 w 592"/>
                <a:gd name="T59" fmla="*/ 1517 h 2332"/>
                <a:gd name="T60" fmla="*/ 494 w 592"/>
                <a:gd name="T61" fmla="*/ 1408 h 2332"/>
                <a:gd name="T62" fmla="*/ 487 w 592"/>
                <a:gd name="T63" fmla="*/ 1324 h 2332"/>
                <a:gd name="T64" fmla="*/ 517 w 592"/>
                <a:gd name="T65" fmla="*/ 1126 h 2332"/>
                <a:gd name="T66" fmla="*/ 503 w 592"/>
                <a:gd name="T67" fmla="*/ 988 h 2332"/>
                <a:gd name="T68" fmla="*/ 510 w 592"/>
                <a:gd name="T69" fmla="*/ 908 h 2332"/>
                <a:gd name="T70" fmla="*/ 539 w 592"/>
                <a:gd name="T71" fmla="*/ 754 h 2332"/>
                <a:gd name="T72" fmla="*/ 592 w 592"/>
                <a:gd name="T73" fmla="*/ 630 h 2332"/>
                <a:gd name="T74" fmla="*/ 222 w 592"/>
                <a:gd name="T75" fmla="*/ 401 h 2332"/>
                <a:gd name="T76" fmla="*/ 155 w 592"/>
                <a:gd name="T77" fmla="*/ 469 h 2332"/>
                <a:gd name="T78" fmla="*/ 128 w 592"/>
                <a:gd name="T79" fmla="*/ 500 h 2332"/>
                <a:gd name="T80" fmla="*/ 175 w 592"/>
                <a:gd name="T81" fmla="*/ 422 h 2332"/>
                <a:gd name="T82" fmla="*/ 216 w 592"/>
                <a:gd name="T83" fmla="*/ 381 h 2332"/>
                <a:gd name="T84" fmla="*/ 235 w 592"/>
                <a:gd name="T85" fmla="*/ 362 h 2332"/>
                <a:gd name="T86" fmla="*/ 279 w 592"/>
                <a:gd name="T87" fmla="*/ 364 h 2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2" h="2332">
                  <a:moveTo>
                    <a:pt x="592" y="630"/>
                  </a:moveTo>
                  <a:cubicBezTo>
                    <a:pt x="591" y="574"/>
                    <a:pt x="589" y="534"/>
                    <a:pt x="586" y="511"/>
                  </a:cubicBezTo>
                  <a:cubicBezTo>
                    <a:pt x="582" y="472"/>
                    <a:pt x="572" y="443"/>
                    <a:pt x="556" y="422"/>
                  </a:cubicBezTo>
                  <a:cubicBezTo>
                    <a:pt x="553" y="418"/>
                    <a:pt x="547" y="412"/>
                    <a:pt x="539" y="406"/>
                  </a:cubicBezTo>
                  <a:cubicBezTo>
                    <a:pt x="529" y="397"/>
                    <a:pt x="523" y="391"/>
                    <a:pt x="520" y="388"/>
                  </a:cubicBezTo>
                  <a:cubicBezTo>
                    <a:pt x="497" y="365"/>
                    <a:pt x="478" y="349"/>
                    <a:pt x="463" y="340"/>
                  </a:cubicBezTo>
                  <a:cubicBezTo>
                    <a:pt x="463" y="336"/>
                    <a:pt x="460" y="328"/>
                    <a:pt x="454" y="318"/>
                  </a:cubicBezTo>
                  <a:cubicBezTo>
                    <a:pt x="454" y="317"/>
                    <a:pt x="453" y="316"/>
                    <a:pt x="453" y="315"/>
                  </a:cubicBezTo>
                  <a:cubicBezTo>
                    <a:pt x="447" y="303"/>
                    <a:pt x="443" y="293"/>
                    <a:pt x="443" y="286"/>
                  </a:cubicBezTo>
                  <a:cubicBezTo>
                    <a:pt x="441" y="284"/>
                    <a:pt x="439" y="284"/>
                    <a:pt x="436" y="284"/>
                  </a:cubicBezTo>
                  <a:cubicBezTo>
                    <a:pt x="434" y="284"/>
                    <a:pt x="431" y="283"/>
                    <a:pt x="427" y="283"/>
                  </a:cubicBezTo>
                  <a:cubicBezTo>
                    <a:pt x="444" y="271"/>
                    <a:pt x="456" y="251"/>
                    <a:pt x="465" y="223"/>
                  </a:cubicBezTo>
                  <a:cubicBezTo>
                    <a:pt x="473" y="196"/>
                    <a:pt x="476" y="168"/>
                    <a:pt x="474" y="138"/>
                  </a:cubicBezTo>
                  <a:cubicBezTo>
                    <a:pt x="472" y="107"/>
                    <a:pt x="465" y="80"/>
                    <a:pt x="453" y="60"/>
                  </a:cubicBezTo>
                  <a:cubicBezTo>
                    <a:pt x="439" y="36"/>
                    <a:pt x="421" y="22"/>
                    <a:pt x="398" y="18"/>
                  </a:cubicBezTo>
                  <a:cubicBezTo>
                    <a:pt x="395" y="18"/>
                    <a:pt x="395" y="16"/>
                    <a:pt x="397" y="14"/>
                  </a:cubicBezTo>
                  <a:cubicBezTo>
                    <a:pt x="398" y="12"/>
                    <a:pt x="398" y="11"/>
                    <a:pt x="396" y="11"/>
                  </a:cubicBezTo>
                  <a:cubicBezTo>
                    <a:pt x="393" y="10"/>
                    <a:pt x="391" y="10"/>
                    <a:pt x="390" y="12"/>
                  </a:cubicBezTo>
                  <a:cubicBezTo>
                    <a:pt x="389" y="14"/>
                    <a:pt x="388" y="16"/>
                    <a:pt x="387" y="16"/>
                  </a:cubicBezTo>
                  <a:cubicBezTo>
                    <a:pt x="383" y="11"/>
                    <a:pt x="374" y="7"/>
                    <a:pt x="359" y="4"/>
                  </a:cubicBezTo>
                  <a:cubicBezTo>
                    <a:pt x="346" y="1"/>
                    <a:pt x="333" y="0"/>
                    <a:pt x="322" y="0"/>
                  </a:cubicBezTo>
                  <a:cubicBezTo>
                    <a:pt x="301" y="3"/>
                    <a:pt x="277" y="12"/>
                    <a:pt x="249" y="28"/>
                  </a:cubicBezTo>
                  <a:cubicBezTo>
                    <a:pt x="234" y="37"/>
                    <a:pt x="214" y="49"/>
                    <a:pt x="189" y="64"/>
                  </a:cubicBezTo>
                  <a:cubicBezTo>
                    <a:pt x="191" y="69"/>
                    <a:pt x="190" y="74"/>
                    <a:pt x="189" y="79"/>
                  </a:cubicBezTo>
                  <a:cubicBezTo>
                    <a:pt x="187" y="82"/>
                    <a:pt x="185" y="86"/>
                    <a:pt x="183" y="94"/>
                  </a:cubicBezTo>
                  <a:cubicBezTo>
                    <a:pt x="188" y="95"/>
                    <a:pt x="193" y="95"/>
                    <a:pt x="197" y="94"/>
                  </a:cubicBezTo>
                  <a:cubicBezTo>
                    <a:pt x="202" y="92"/>
                    <a:pt x="205" y="92"/>
                    <a:pt x="206" y="92"/>
                  </a:cubicBezTo>
                  <a:cubicBezTo>
                    <a:pt x="204" y="100"/>
                    <a:pt x="200" y="113"/>
                    <a:pt x="194" y="130"/>
                  </a:cubicBezTo>
                  <a:cubicBezTo>
                    <a:pt x="190" y="144"/>
                    <a:pt x="189" y="160"/>
                    <a:pt x="189" y="174"/>
                  </a:cubicBezTo>
                  <a:cubicBezTo>
                    <a:pt x="203" y="182"/>
                    <a:pt x="207" y="194"/>
                    <a:pt x="201" y="210"/>
                  </a:cubicBezTo>
                  <a:cubicBezTo>
                    <a:pt x="198" y="219"/>
                    <a:pt x="191" y="233"/>
                    <a:pt x="181" y="252"/>
                  </a:cubicBezTo>
                  <a:cubicBezTo>
                    <a:pt x="181" y="256"/>
                    <a:pt x="184" y="258"/>
                    <a:pt x="189" y="260"/>
                  </a:cubicBezTo>
                  <a:cubicBezTo>
                    <a:pt x="191" y="261"/>
                    <a:pt x="195" y="262"/>
                    <a:pt x="202" y="262"/>
                  </a:cubicBezTo>
                  <a:cubicBezTo>
                    <a:pt x="202" y="274"/>
                    <a:pt x="203" y="283"/>
                    <a:pt x="205" y="290"/>
                  </a:cubicBezTo>
                  <a:cubicBezTo>
                    <a:pt x="207" y="294"/>
                    <a:pt x="211" y="300"/>
                    <a:pt x="217" y="308"/>
                  </a:cubicBezTo>
                  <a:cubicBezTo>
                    <a:pt x="180" y="300"/>
                    <a:pt x="145" y="308"/>
                    <a:pt x="111" y="332"/>
                  </a:cubicBezTo>
                  <a:cubicBezTo>
                    <a:pt x="107" y="344"/>
                    <a:pt x="101" y="367"/>
                    <a:pt x="95" y="402"/>
                  </a:cubicBezTo>
                  <a:cubicBezTo>
                    <a:pt x="89" y="436"/>
                    <a:pt x="82" y="460"/>
                    <a:pt x="75" y="475"/>
                  </a:cubicBezTo>
                  <a:cubicBezTo>
                    <a:pt x="73" y="479"/>
                    <a:pt x="70" y="485"/>
                    <a:pt x="65" y="494"/>
                  </a:cubicBezTo>
                  <a:cubicBezTo>
                    <a:pt x="63" y="498"/>
                    <a:pt x="61" y="501"/>
                    <a:pt x="59" y="504"/>
                  </a:cubicBezTo>
                  <a:cubicBezTo>
                    <a:pt x="57" y="508"/>
                    <a:pt x="55" y="512"/>
                    <a:pt x="54" y="515"/>
                  </a:cubicBezTo>
                  <a:cubicBezTo>
                    <a:pt x="53" y="517"/>
                    <a:pt x="53" y="519"/>
                    <a:pt x="52" y="521"/>
                  </a:cubicBezTo>
                  <a:cubicBezTo>
                    <a:pt x="36" y="559"/>
                    <a:pt x="26" y="582"/>
                    <a:pt x="23" y="592"/>
                  </a:cubicBezTo>
                  <a:cubicBezTo>
                    <a:pt x="12" y="622"/>
                    <a:pt x="5" y="650"/>
                    <a:pt x="3" y="676"/>
                  </a:cubicBezTo>
                  <a:cubicBezTo>
                    <a:pt x="0" y="718"/>
                    <a:pt x="4" y="753"/>
                    <a:pt x="13" y="778"/>
                  </a:cubicBezTo>
                  <a:cubicBezTo>
                    <a:pt x="27" y="812"/>
                    <a:pt x="51" y="826"/>
                    <a:pt x="86" y="820"/>
                  </a:cubicBezTo>
                  <a:cubicBezTo>
                    <a:pt x="88" y="822"/>
                    <a:pt x="89" y="827"/>
                    <a:pt x="88" y="832"/>
                  </a:cubicBezTo>
                  <a:cubicBezTo>
                    <a:pt x="87" y="836"/>
                    <a:pt x="87" y="840"/>
                    <a:pt x="86" y="846"/>
                  </a:cubicBezTo>
                  <a:cubicBezTo>
                    <a:pt x="89" y="846"/>
                    <a:pt x="93" y="848"/>
                    <a:pt x="99" y="849"/>
                  </a:cubicBezTo>
                  <a:cubicBezTo>
                    <a:pt x="104" y="850"/>
                    <a:pt x="108" y="851"/>
                    <a:pt x="111" y="851"/>
                  </a:cubicBezTo>
                  <a:cubicBezTo>
                    <a:pt x="109" y="883"/>
                    <a:pt x="102" y="951"/>
                    <a:pt x="90" y="1054"/>
                  </a:cubicBezTo>
                  <a:cubicBezTo>
                    <a:pt x="80" y="1138"/>
                    <a:pt x="75" y="1205"/>
                    <a:pt x="77" y="1256"/>
                  </a:cubicBezTo>
                  <a:cubicBezTo>
                    <a:pt x="82" y="1253"/>
                    <a:pt x="89" y="1251"/>
                    <a:pt x="100" y="1250"/>
                  </a:cubicBezTo>
                  <a:cubicBezTo>
                    <a:pt x="112" y="1248"/>
                    <a:pt x="120" y="1246"/>
                    <a:pt x="124" y="1245"/>
                  </a:cubicBezTo>
                  <a:cubicBezTo>
                    <a:pt x="128" y="1310"/>
                    <a:pt x="134" y="1412"/>
                    <a:pt x="142" y="1551"/>
                  </a:cubicBezTo>
                  <a:cubicBezTo>
                    <a:pt x="150" y="1674"/>
                    <a:pt x="161" y="1773"/>
                    <a:pt x="175" y="1846"/>
                  </a:cubicBezTo>
                  <a:cubicBezTo>
                    <a:pt x="177" y="1862"/>
                    <a:pt x="185" y="1886"/>
                    <a:pt x="195" y="1920"/>
                  </a:cubicBezTo>
                  <a:cubicBezTo>
                    <a:pt x="198" y="1930"/>
                    <a:pt x="202" y="1943"/>
                    <a:pt x="208" y="1962"/>
                  </a:cubicBezTo>
                  <a:cubicBezTo>
                    <a:pt x="213" y="1977"/>
                    <a:pt x="215" y="1988"/>
                    <a:pt x="215" y="1994"/>
                  </a:cubicBezTo>
                  <a:cubicBezTo>
                    <a:pt x="215" y="1996"/>
                    <a:pt x="211" y="2008"/>
                    <a:pt x="203" y="2029"/>
                  </a:cubicBezTo>
                  <a:cubicBezTo>
                    <a:pt x="198" y="2043"/>
                    <a:pt x="200" y="2054"/>
                    <a:pt x="208" y="2062"/>
                  </a:cubicBezTo>
                  <a:cubicBezTo>
                    <a:pt x="204" y="2072"/>
                    <a:pt x="193" y="2086"/>
                    <a:pt x="176" y="2103"/>
                  </a:cubicBezTo>
                  <a:cubicBezTo>
                    <a:pt x="159" y="2120"/>
                    <a:pt x="150" y="2133"/>
                    <a:pt x="147" y="2144"/>
                  </a:cubicBezTo>
                  <a:cubicBezTo>
                    <a:pt x="132" y="2155"/>
                    <a:pt x="107" y="2160"/>
                    <a:pt x="73" y="2160"/>
                  </a:cubicBezTo>
                  <a:cubicBezTo>
                    <a:pt x="35" y="2176"/>
                    <a:pt x="45" y="2198"/>
                    <a:pt x="103" y="2226"/>
                  </a:cubicBezTo>
                  <a:cubicBezTo>
                    <a:pt x="131" y="2229"/>
                    <a:pt x="161" y="2226"/>
                    <a:pt x="195" y="2217"/>
                  </a:cubicBezTo>
                  <a:cubicBezTo>
                    <a:pt x="250" y="2202"/>
                    <a:pt x="277" y="2194"/>
                    <a:pt x="278" y="2194"/>
                  </a:cubicBezTo>
                  <a:cubicBezTo>
                    <a:pt x="281" y="2195"/>
                    <a:pt x="285" y="2198"/>
                    <a:pt x="288" y="2202"/>
                  </a:cubicBezTo>
                  <a:cubicBezTo>
                    <a:pt x="291" y="2208"/>
                    <a:pt x="294" y="2211"/>
                    <a:pt x="297" y="2212"/>
                  </a:cubicBezTo>
                  <a:cubicBezTo>
                    <a:pt x="300" y="2212"/>
                    <a:pt x="305" y="2211"/>
                    <a:pt x="313" y="2210"/>
                  </a:cubicBezTo>
                  <a:cubicBezTo>
                    <a:pt x="319" y="2209"/>
                    <a:pt x="324" y="2209"/>
                    <a:pt x="329" y="2209"/>
                  </a:cubicBezTo>
                  <a:cubicBezTo>
                    <a:pt x="325" y="2213"/>
                    <a:pt x="321" y="2219"/>
                    <a:pt x="315" y="2229"/>
                  </a:cubicBezTo>
                  <a:cubicBezTo>
                    <a:pt x="309" y="2238"/>
                    <a:pt x="304" y="2245"/>
                    <a:pt x="299" y="2249"/>
                  </a:cubicBezTo>
                  <a:cubicBezTo>
                    <a:pt x="296" y="2252"/>
                    <a:pt x="291" y="2255"/>
                    <a:pt x="283" y="2258"/>
                  </a:cubicBezTo>
                  <a:cubicBezTo>
                    <a:pt x="275" y="2261"/>
                    <a:pt x="270" y="2264"/>
                    <a:pt x="267" y="2266"/>
                  </a:cubicBezTo>
                  <a:cubicBezTo>
                    <a:pt x="264" y="2269"/>
                    <a:pt x="259" y="2275"/>
                    <a:pt x="253" y="2285"/>
                  </a:cubicBezTo>
                  <a:cubicBezTo>
                    <a:pt x="248" y="2292"/>
                    <a:pt x="247" y="2299"/>
                    <a:pt x="252" y="2304"/>
                  </a:cubicBezTo>
                  <a:cubicBezTo>
                    <a:pt x="268" y="2324"/>
                    <a:pt x="303" y="2332"/>
                    <a:pt x="355" y="2330"/>
                  </a:cubicBezTo>
                  <a:cubicBezTo>
                    <a:pt x="406" y="2326"/>
                    <a:pt x="443" y="2314"/>
                    <a:pt x="467" y="2292"/>
                  </a:cubicBezTo>
                  <a:cubicBezTo>
                    <a:pt x="477" y="2296"/>
                    <a:pt x="489" y="2297"/>
                    <a:pt x="501" y="2293"/>
                  </a:cubicBezTo>
                  <a:cubicBezTo>
                    <a:pt x="511" y="2290"/>
                    <a:pt x="521" y="2285"/>
                    <a:pt x="531" y="2277"/>
                  </a:cubicBezTo>
                  <a:cubicBezTo>
                    <a:pt x="531" y="2265"/>
                    <a:pt x="530" y="2252"/>
                    <a:pt x="527" y="2237"/>
                  </a:cubicBezTo>
                  <a:cubicBezTo>
                    <a:pt x="523" y="2212"/>
                    <a:pt x="520" y="2199"/>
                    <a:pt x="520" y="2199"/>
                  </a:cubicBezTo>
                  <a:cubicBezTo>
                    <a:pt x="534" y="2191"/>
                    <a:pt x="542" y="2177"/>
                    <a:pt x="545" y="2157"/>
                  </a:cubicBezTo>
                  <a:cubicBezTo>
                    <a:pt x="547" y="2135"/>
                    <a:pt x="538" y="2124"/>
                    <a:pt x="516" y="2123"/>
                  </a:cubicBezTo>
                  <a:cubicBezTo>
                    <a:pt x="538" y="2067"/>
                    <a:pt x="548" y="1987"/>
                    <a:pt x="547" y="1884"/>
                  </a:cubicBezTo>
                  <a:cubicBezTo>
                    <a:pt x="546" y="1815"/>
                    <a:pt x="539" y="1730"/>
                    <a:pt x="527" y="1629"/>
                  </a:cubicBezTo>
                  <a:cubicBezTo>
                    <a:pt x="524" y="1610"/>
                    <a:pt x="519" y="1590"/>
                    <a:pt x="512" y="1570"/>
                  </a:cubicBezTo>
                  <a:cubicBezTo>
                    <a:pt x="511" y="1568"/>
                    <a:pt x="507" y="1559"/>
                    <a:pt x="500" y="1543"/>
                  </a:cubicBezTo>
                  <a:cubicBezTo>
                    <a:pt x="494" y="1532"/>
                    <a:pt x="491" y="1524"/>
                    <a:pt x="491" y="1517"/>
                  </a:cubicBezTo>
                  <a:cubicBezTo>
                    <a:pt x="490" y="1507"/>
                    <a:pt x="491" y="1492"/>
                    <a:pt x="493" y="1470"/>
                  </a:cubicBezTo>
                  <a:cubicBezTo>
                    <a:pt x="497" y="1448"/>
                    <a:pt x="497" y="1432"/>
                    <a:pt x="497" y="1422"/>
                  </a:cubicBezTo>
                  <a:cubicBezTo>
                    <a:pt x="497" y="1419"/>
                    <a:pt x="496" y="1414"/>
                    <a:pt x="494" y="1408"/>
                  </a:cubicBezTo>
                  <a:cubicBezTo>
                    <a:pt x="492" y="1401"/>
                    <a:pt x="491" y="1396"/>
                    <a:pt x="491" y="1393"/>
                  </a:cubicBezTo>
                  <a:cubicBezTo>
                    <a:pt x="493" y="1358"/>
                    <a:pt x="493" y="1358"/>
                    <a:pt x="493" y="1358"/>
                  </a:cubicBezTo>
                  <a:cubicBezTo>
                    <a:pt x="493" y="1344"/>
                    <a:pt x="491" y="1332"/>
                    <a:pt x="487" y="1324"/>
                  </a:cubicBezTo>
                  <a:cubicBezTo>
                    <a:pt x="490" y="1308"/>
                    <a:pt x="493" y="1290"/>
                    <a:pt x="495" y="1270"/>
                  </a:cubicBezTo>
                  <a:cubicBezTo>
                    <a:pt x="498" y="1246"/>
                    <a:pt x="500" y="1230"/>
                    <a:pt x="501" y="1218"/>
                  </a:cubicBezTo>
                  <a:cubicBezTo>
                    <a:pt x="509" y="1178"/>
                    <a:pt x="514" y="1146"/>
                    <a:pt x="517" y="1126"/>
                  </a:cubicBezTo>
                  <a:cubicBezTo>
                    <a:pt x="522" y="1088"/>
                    <a:pt x="522" y="1056"/>
                    <a:pt x="516" y="1028"/>
                  </a:cubicBezTo>
                  <a:cubicBezTo>
                    <a:pt x="515" y="1024"/>
                    <a:pt x="513" y="1018"/>
                    <a:pt x="510" y="1009"/>
                  </a:cubicBezTo>
                  <a:cubicBezTo>
                    <a:pt x="506" y="1000"/>
                    <a:pt x="504" y="994"/>
                    <a:pt x="503" y="988"/>
                  </a:cubicBezTo>
                  <a:cubicBezTo>
                    <a:pt x="501" y="969"/>
                    <a:pt x="501" y="952"/>
                    <a:pt x="501" y="936"/>
                  </a:cubicBezTo>
                  <a:cubicBezTo>
                    <a:pt x="502" y="932"/>
                    <a:pt x="503" y="927"/>
                    <a:pt x="505" y="922"/>
                  </a:cubicBezTo>
                  <a:cubicBezTo>
                    <a:pt x="507" y="915"/>
                    <a:pt x="509" y="910"/>
                    <a:pt x="510" y="908"/>
                  </a:cubicBezTo>
                  <a:cubicBezTo>
                    <a:pt x="512" y="896"/>
                    <a:pt x="515" y="878"/>
                    <a:pt x="517" y="852"/>
                  </a:cubicBezTo>
                  <a:cubicBezTo>
                    <a:pt x="519" y="826"/>
                    <a:pt x="522" y="808"/>
                    <a:pt x="525" y="796"/>
                  </a:cubicBezTo>
                  <a:cubicBezTo>
                    <a:pt x="527" y="785"/>
                    <a:pt x="532" y="771"/>
                    <a:pt x="539" y="754"/>
                  </a:cubicBezTo>
                  <a:cubicBezTo>
                    <a:pt x="550" y="725"/>
                    <a:pt x="556" y="710"/>
                    <a:pt x="556" y="710"/>
                  </a:cubicBezTo>
                  <a:cubicBezTo>
                    <a:pt x="566" y="681"/>
                    <a:pt x="571" y="666"/>
                    <a:pt x="572" y="666"/>
                  </a:cubicBezTo>
                  <a:cubicBezTo>
                    <a:pt x="578" y="650"/>
                    <a:pt x="585" y="638"/>
                    <a:pt x="592" y="630"/>
                  </a:cubicBezTo>
                  <a:close/>
                  <a:moveTo>
                    <a:pt x="279" y="364"/>
                  </a:moveTo>
                  <a:cubicBezTo>
                    <a:pt x="274" y="372"/>
                    <a:pt x="272" y="377"/>
                    <a:pt x="271" y="378"/>
                  </a:cubicBezTo>
                  <a:cubicBezTo>
                    <a:pt x="266" y="382"/>
                    <a:pt x="249" y="390"/>
                    <a:pt x="222" y="401"/>
                  </a:cubicBezTo>
                  <a:cubicBezTo>
                    <a:pt x="201" y="410"/>
                    <a:pt x="187" y="419"/>
                    <a:pt x="179" y="429"/>
                  </a:cubicBezTo>
                  <a:cubicBezTo>
                    <a:pt x="175" y="433"/>
                    <a:pt x="172" y="440"/>
                    <a:pt x="167" y="449"/>
                  </a:cubicBezTo>
                  <a:cubicBezTo>
                    <a:pt x="163" y="458"/>
                    <a:pt x="159" y="465"/>
                    <a:pt x="155" y="469"/>
                  </a:cubicBezTo>
                  <a:cubicBezTo>
                    <a:pt x="154" y="477"/>
                    <a:pt x="151" y="485"/>
                    <a:pt x="147" y="492"/>
                  </a:cubicBezTo>
                  <a:cubicBezTo>
                    <a:pt x="145" y="497"/>
                    <a:pt x="140" y="503"/>
                    <a:pt x="135" y="511"/>
                  </a:cubicBezTo>
                  <a:cubicBezTo>
                    <a:pt x="131" y="508"/>
                    <a:pt x="129" y="504"/>
                    <a:pt x="128" y="500"/>
                  </a:cubicBezTo>
                  <a:cubicBezTo>
                    <a:pt x="124" y="488"/>
                    <a:pt x="130" y="472"/>
                    <a:pt x="145" y="452"/>
                  </a:cubicBezTo>
                  <a:cubicBezTo>
                    <a:pt x="147" y="449"/>
                    <a:pt x="153" y="444"/>
                    <a:pt x="160" y="438"/>
                  </a:cubicBezTo>
                  <a:cubicBezTo>
                    <a:pt x="167" y="432"/>
                    <a:pt x="172" y="426"/>
                    <a:pt x="175" y="422"/>
                  </a:cubicBezTo>
                  <a:cubicBezTo>
                    <a:pt x="178" y="417"/>
                    <a:pt x="181" y="410"/>
                    <a:pt x="183" y="400"/>
                  </a:cubicBezTo>
                  <a:cubicBezTo>
                    <a:pt x="186" y="389"/>
                    <a:pt x="189" y="381"/>
                    <a:pt x="191" y="376"/>
                  </a:cubicBezTo>
                  <a:cubicBezTo>
                    <a:pt x="201" y="380"/>
                    <a:pt x="209" y="382"/>
                    <a:pt x="216" y="381"/>
                  </a:cubicBezTo>
                  <a:cubicBezTo>
                    <a:pt x="223" y="380"/>
                    <a:pt x="231" y="378"/>
                    <a:pt x="240" y="374"/>
                  </a:cubicBezTo>
                  <a:cubicBezTo>
                    <a:pt x="240" y="372"/>
                    <a:pt x="239" y="370"/>
                    <a:pt x="237" y="368"/>
                  </a:cubicBezTo>
                  <a:cubicBezTo>
                    <a:pt x="235" y="366"/>
                    <a:pt x="235" y="364"/>
                    <a:pt x="235" y="362"/>
                  </a:cubicBezTo>
                  <a:cubicBezTo>
                    <a:pt x="242" y="364"/>
                    <a:pt x="250" y="362"/>
                    <a:pt x="258" y="354"/>
                  </a:cubicBezTo>
                  <a:cubicBezTo>
                    <a:pt x="267" y="347"/>
                    <a:pt x="275" y="345"/>
                    <a:pt x="282" y="348"/>
                  </a:cubicBezTo>
                  <a:cubicBezTo>
                    <a:pt x="283" y="352"/>
                    <a:pt x="283" y="358"/>
                    <a:pt x="279" y="364"/>
                  </a:cubicBezTo>
                  <a:cubicBezTo>
                    <a:pt x="279" y="364"/>
                    <a:pt x="279" y="364"/>
                    <a:pt x="279" y="364"/>
                  </a:cubicBezTo>
                  <a:close/>
                </a:path>
              </a:pathLst>
            </a:custGeom>
            <a:solidFill>
              <a:schemeClr val="tx2">
                <a:lumMod val="40000"/>
                <a:lumOff val="60000"/>
              </a:schemeClr>
            </a:solidFill>
            <a:ln>
              <a:noFill/>
            </a:ln>
            <a:effectLst>
              <a:outerShdw blurRad="76200" dir="13500000" sy="23000" kx="1200000" algn="br" rotWithShape="0">
                <a:prstClr val="black">
                  <a:alpha val="6000"/>
                </a:prstClr>
              </a:outerShdw>
            </a:effectLst>
          </p:spPr>
          <p:txBody>
            <a:bodyPr vert="horz" wrap="square" lIns="162560" tIns="81280" rIns="162560" bIns="81280" numCol="1" anchor="t" anchorCtr="0" compatLnSpc="1">
              <a:prstTxWarp prst="textNoShape">
                <a:avLst/>
              </a:prstTxWarp>
            </a:bodyPr>
            <a:lstStyle/>
            <a:p>
              <a:pPr algn="ctr"/>
              <a:endParaRPr lang="id-ID" sz="3200"/>
            </a:p>
          </p:txBody>
        </p:sp>
      </p:grpSp>
      <p:sp>
        <p:nvSpPr>
          <p:cNvPr id="22" name="矩形 21">
            <a:extLst>
              <a:ext uri="{FF2B5EF4-FFF2-40B4-BE49-F238E27FC236}">
                <a16:creationId xmlns:a16="http://schemas.microsoft.com/office/drawing/2014/main" id="{F8677377-AE0D-4CB0-A970-BEE694629FF9}"/>
              </a:ext>
            </a:extLst>
          </p:cNvPr>
          <p:cNvSpPr/>
          <p:nvPr/>
        </p:nvSpPr>
        <p:spPr>
          <a:xfrm>
            <a:off x="3020571" y="2217945"/>
            <a:ext cx="6096000" cy="1754326"/>
          </a:xfrm>
          <a:prstGeom prst="rect">
            <a:avLst/>
          </a:prstGeom>
        </p:spPr>
        <p:txBody>
          <a:bodyPr>
            <a:spAutoFit/>
          </a:bodyPr>
          <a:lstStyle/>
          <a:p>
            <a:r>
              <a:rPr lang="en-US" altLang="zh-CN" dirty="0"/>
              <a:t>Pareto principle</a:t>
            </a:r>
            <a:r>
              <a:rPr lang="zh-CN" altLang="en-US" dirty="0"/>
              <a:t>也被称为 </a:t>
            </a:r>
            <a:endParaRPr lang="en-US" altLang="zh-CN" dirty="0"/>
          </a:p>
          <a:p>
            <a:r>
              <a:rPr lang="en-US" altLang="zh-CN" b="1" dirty="0"/>
              <a:t>80/20 </a:t>
            </a:r>
            <a:r>
              <a:rPr lang="zh-CN" altLang="en-US" b="1" dirty="0"/>
              <a:t>法则、关键少数法则、八二法则</a:t>
            </a:r>
            <a:endParaRPr lang="en-US" altLang="zh-CN" b="1" dirty="0"/>
          </a:p>
          <a:p>
            <a:endParaRPr lang="en-US" altLang="zh-CN" dirty="0"/>
          </a:p>
          <a:p>
            <a:r>
              <a:rPr lang="zh-CN" altLang="en-US" dirty="0"/>
              <a:t>约仅有</a:t>
            </a:r>
            <a:r>
              <a:rPr lang="en-US" altLang="zh-CN" dirty="0"/>
              <a:t>20%</a:t>
            </a:r>
            <a:r>
              <a:rPr lang="zh-CN" altLang="en-US" dirty="0"/>
              <a:t>的变因操纵着</a:t>
            </a:r>
            <a:r>
              <a:rPr lang="en-US" altLang="zh-CN" dirty="0"/>
              <a:t>80%</a:t>
            </a:r>
            <a:r>
              <a:rPr lang="zh-CN" altLang="en-US" dirty="0"/>
              <a:t>的局面。也就是说：所有变量中，最重要的仅有</a:t>
            </a:r>
            <a:r>
              <a:rPr lang="en-US" altLang="zh-CN" dirty="0"/>
              <a:t>20%</a:t>
            </a:r>
            <a:r>
              <a:rPr lang="zh-CN" altLang="en-US" dirty="0"/>
              <a:t>，虽然剩余的</a:t>
            </a:r>
            <a:r>
              <a:rPr lang="en-US" altLang="zh-CN" dirty="0"/>
              <a:t>80%</a:t>
            </a:r>
            <a:r>
              <a:rPr lang="zh-CN" altLang="en-US" dirty="0"/>
              <a:t>占了多数，控制的范围却远低于“关键的少数”。</a:t>
            </a:r>
          </a:p>
        </p:txBody>
      </p:sp>
      <p:sp>
        <p:nvSpPr>
          <p:cNvPr id="23" name="文本框 22">
            <a:extLst>
              <a:ext uri="{FF2B5EF4-FFF2-40B4-BE49-F238E27FC236}">
                <a16:creationId xmlns:a16="http://schemas.microsoft.com/office/drawing/2014/main" id="{BBC28366-67F3-469C-8B0A-625E23C525FE}"/>
              </a:ext>
            </a:extLst>
          </p:cNvPr>
          <p:cNvSpPr txBox="1"/>
          <p:nvPr/>
        </p:nvSpPr>
        <p:spPr>
          <a:xfrm>
            <a:off x="3020571" y="4868992"/>
            <a:ext cx="6647974" cy="646331"/>
          </a:xfrm>
          <a:prstGeom prst="rect">
            <a:avLst/>
          </a:prstGeom>
          <a:noFill/>
        </p:spPr>
        <p:txBody>
          <a:bodyPr wrap="none" rtlCol="0">
            <a:spAutoFit/>
          </a:bodyPr>
          <a:lstStyle/>
          <a:p>
            <a:r>
              <a:rPr lang="zh-CN" altLang="en-US" dirty="0"/>
              <a:t>测试发现的错误中的</a:t>
            </a:r>
            <a:r>
              <a:rPr lang="en-US" altLang="zh-CN" dirty="0"/>
              <a:t>80%</a:t>
            </a:r>
            <a:r>
              <a:rPr lang="zh-CN" altLang="en-US" dirty="0"/>
              <a:t>很可能是由程序中的</a:t>
            </a:r>
            <a:r>
              <a:rPr lang="en-US" altLang="zh-CN" dirty="0"/>
              <a:t>20%</a:t>
            </a:r>
            <a:r>
              <a:rPr lang="zh-CN" altLang="en-US" dirty="0"/>
              <a:t>的模块造成的</a:t>
            </a:r>
            <a:endParaRPr lang="en-US" altLang="zh-CN" dirty="0"/>
          </a:p>
          <a:p>
            <a:r>
              <a:rPr lang="zh-CN" altLang="en-US" dirty="0"/>
              <a:t>问题就是，怎么找出这些可以的模块并彻底地测试他们</a:t>
            </a:r>
          </a:p>
        </p:txBody>
      </p:sp>
      <p:sp>
        <p:nvSpPr>
          <p:cNvPr id="24" name="îṩḷiḑe">
            <a:extLst>
              <a:ext uri="{FF2B5EF4-FFF2-40B4-BE49-F238E27FC236}">
                <a16:creationId xmlns:a16="http://schemas.microsoft.com/office/drawing/2014/main" id="{65F87DF3-B741-4E52-B5D7-4C460FC95412}"/>
              </a:ext>
            </a:extLst>
          </p:cNvPr>
          <p:cNvSpPr txBox="1"/>
          <p:nvPr/>
        </p:nvSpPr>
        <p:spPr bwMode="auto">
          <a:xfrm>
            <a:off x="1113743" y="4377675"/>
            <a:ext cx="238478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zh-CN" altLang="en-US" sz="2000" b="1" dirty="0"/>
              <a:t>在计算机领域：</a:t>
            </a:r>
            <a:endParaRPr lang="en-US" altLang="zh-CN" sz="2000" b="1" dirty="0"/>
          </a:p>
        </p:txBody>
      </p:sp>
    </p:spTree>
    <p:extLst>
      <p:ext uri="{BB962C8B-B14F-4D97-AF65-F5344CB8AC3E}">
        <p14:creationId xmlns:p14="http://schemas.microsoft.com/office/powerpoint/2010/main" val="158752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4.</a:t>
            </a:r>
            <a:r>
              <a:rPr lang="zh-CN" altLang="en-US" sz="2600" dirty="0"/>
              <a:t>应该从“小规模”开始，并逐步进行“大规模”测试</a:t>
            </a: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22" name="矩形 21">
            <a:extLst>
              <a:ext uri="{FF2B5EF4-FFF2-40B4-BE49-F238E27FC236}">
                <a16:creationId xmlns:a16="http://schemas.microsoft.com/office/drawing/2014/main" id="{F8677377-AE0D-4CB0-A970-BEE694629FF9}"/>
              </a:ext>
            </a:extLst>
          </p:cNvPr>
          <p:cNvSpPr/>
          <p:nvPr/>
        </p:nvSpPr>
        <p:spPr>
          <a:xfrm>
            <a:off x="3409121" y="2170860"/>
            <a:ext cx="5271173" cy="923330"/>
          </a:xfrm>
          <a:prstGeom prst="rect">
            <a:avLst/>
          </a:prstGeom>
        </p:spPr>
        <p:txBody>
          <a:bodyPr wrap="square">
            <a:spAutoFit/>
          </a:bodyPr>
          <a:lstStyle/>
          <a:p>
            <a:r>
              <a:rPr lang="zh-CN" altLang="en-US" dirty="0"/>
              <a:t>通常，首先重点测试单个程序模块，</a:t>
            </a:r>
            <a:endParaRPr lang="en-US" altLang="zh-CN" dirty="0"/>
          </a:p>
          <a:p>
            <a:r>
              <a:rPr lang="zh-CN" altLang="en-US" dirty="0"/>
              <a:t>然后把测试重点转向在集成的模块簇中寻找错误，</a:t>
            </a:r>
            <a:endParaRPr lang="en-US" altLang="zh-CN" dirty="0"/>
          </a:p>
          <a:p>
            <a:r>
              <a:rPr lang="zh-CN" altLang="en-US" dirty="0"/>
              <a:t>最后在整个系统中寻找错误。</a:t>
            </a:r>
          </a:p>
        </p:txBody>
      </p:sp>
      <p:sp>
        <p:nvSpPr>
          <p:cNvPr id="11" name="îṧlídè">
            <a:extLst>
              <a:ext uri="{FF2B5EF4-FFF2-40B4-BE49-F238E27FC236}">
                <a16:creationId xmlns:a16="http://schemas.microsoft.com/office/drawing/2014/main" id="{49253332-B3BF-46F6-A2F2-B71EAE1A3115}"/>
              </a:ext>
            </a:extLst>
          </p:cNvPr>
          <p:cNvSpPr/>
          <p:nvPr/>
        </p:nvSpPr>
        <p:spPr bwMode="auto">
          <a:xfrm>
            <a:off x="9668545" y="1390240"/>
            <a:ext cx="1109367" cy="2784733"/>
          </a:xfrm>
          <a:custGeom>
            <a:avLst/>
            <a:gdLst>
              <a:gd name="T0" fmla="*/ 137 w 180"/>
              <a:gd name="T1" fmla="*/ 75 h 457"/>
              <a:gd name="T2" fmla="*/ 99 w 180"/>
              <a:gd name="T3" fmla="*/ 61 h 457"/>
              <a:gd name="T4" fmla="*/ 81 w 180"/>
              <a:gd name="T5" fmla="*/ 69 h 457"/>
              <a:gd name="T6" fmla="*/ 95 w 180"/>
              <a:gd name="T7" fmla="*/ 56 h 457"/>
              <a:gd name="T8" fmla="*/ 101 w 180"/>
              <a:gd name="T9" fmla="*/ 47 h 457"/>
              <a:gd name="T10" fmla="*/ 89 w 180"/>
              <a:gd name="T11" fmla="*/ 3 h 457"/>
              <a:gd name="T12" fmla="*/ 60 w 180"/>
              <a:gd name="T13" fmla="*/ 39 h 457"/>
              <a:gd name="T14" fmla="*/ 64 w 180"/>
              <a:gd name="T15" fmla="*/ 63 h 457"/>
              <a:gd name="T16" fmla="*/ 61 w 180"/>
              <a:gd name="T17" fmla="*/ 68 h 457"/>
              <a:gd name="T18" fmla="*/ 61 w 180"/>
              <a:gd name="T19" fmla="*/ 67 h 457"/>
              <a:gd name="T20" fmla="*/ 26 w 180"/>
              <a:gd name="T21" fmla="*/ 92 h 457"/>
              <a:gd name="T22" fmla="*/ 7 w 180"/>
              <a:gd name="T23" fmla="*/ 118 h 457"/>
              <a:gd name="T24" fmla="*/ 9 w 180"/>
              <a:gd name="T25" fmla="*/ 149 h 457"/>
              <a:gd name="T26" fmla="*/ 32 w 180"/>
              <a:gd name="T27" fmla="*/ 178 h 457"/>
              <a:gd name="T28" fmla="*/ 39 w 180"/>
              <a:gd name="T29" fmla="*/ 220 h 457"/>
              <a:gd name="T30" fmla="*/ 47 w 180"/>
              <a:gd name="T31" fmla="*/ 318 h 457"/>
              <a:gd name="T32" fmla="*/ 57 w 180"/>
              <a:gd name="T33" fmla="*/ 359 h 457"/>
              <a:gd name="T34" fmla="*/ 39 w 180"/>
              <a:gd name="T35" fmla="*/ 403 h 457"/>
              <a:gd name="T36" fmla="*/ 51 w 180"/>
              <a:gd name="T37" fmla="*/ 416 h 457"/>
              <a:gd name="T38" fmla="*/ 86 w 180"/>
              <a:gd name="T39" fmla="*/ 403 h 457"/>
              <a:gd name="T40" fmla="*/ 82 w 180"/>
              <a:gd name="T41" fmla="*/ 382 h 457"/>
              <a:gd name="T42" fmla="*/ 85 w 180"/>
              <a:gd name="T43" fmla="*/ 336 h 457"/>
              <a:gd name="T44" fmla="*/ 81 w 180"/>
              <a:gd name="T45" fmla="*/ 303 h 457"/>
              <a:gd name="T46" fmla="*/ 86 w 180"/>
              <a:gd name="T47" fmla="*/ 327 h 457"/>
              <a:gd name="T48" fmla="*/ 90 w 180"/>
              <a:gd name="T49" fmla="*/ 378 h 457"/>
              <a:gd name="T50" fmla="*/ 96 w 180"/>
              <a:gd name="T51" fmla="*/ 418 h 457"/>
              <a:gd name="T52" fmla="*/ 96 w 180"/>
              <a:gd name="T53" fmla="*/ 456 h 457"/>
              <a:gd name="T54" fmla="*/ 122 w 180"/>
              <a:gd name="T55" fmla="*/ 421 h 457"/>
              <a:gd name="T56" fmla="*/ 124 w 180"/>
              <a:gd name="T57" fmla="*/ 384 h 457"/>
              <a:gd name="T58" fmla="*/ 124 w 180"/>
              <a:gd name="T59" fmla="*/ 355 h 457"/>
              <a:gd name="T60" fmla="*/ 123 w 180"/>
              <a:gd name="T61" fmla="*/ 335 h 457"/>
              <a:gd name="T62" fmla="*/ 116 w 180"/>
              <a:gd name="T63" fmla="*/ 284 h 457"/>
              <a:gd name="T64" fmla="*/ 119 w 180"/>
              <a:gd name="T65" fmla="*/ 253 h 457"/>
              <a:gd name="T66" fmla="*/ 122 w 180"/>
              <a:gd name="T67" fmla="*/ 229 h 457"/>
              <a:gd name="T68" fmla="*/ 140 w 180"/>
              <a:gd name="T69" fmla="*/ 225 h 457"/>
              <a:gd name="T70" fmla="*/ 143 w 180"/>
              <a:gd name="T71" fmla="*/ 180 h 457"/>
              <a:gd name="T72" fmla="*/ 175 w 180"/>
              <a:gd name="T73" fmla="*/ 132 h 457"/>
              <a:gd name="T74" fmla="*/ 33 w 180"/>
              <a:gd name="T75" fmla="*/ 146 h 457"/>
              <a:gd name="T76" fmla="*/ 28 w 180"/>
              <a:gd name="T77" fmla="*/ 129 h 457"/>
              <a:gd name="T78" fmla="*/ 36 w 180"/>
              <a:gd name="T79" fmla="*/ 144 h 457"/>
              <a:gd name="T80" fmla="*/ 42 w 180"/>
              <a:gd name="T81" fmla="*/ 124 h 457"/>
              <a:gd name="T82" fmla="*/ 60 w 180"/>
              <a:gd name="T83" fmla="*/ 72 h 457"/>
              <a:gd name="T84" fmla="*/ 66 w 180"/>
              <a:gd name="T85" fmla="*/ 82 h 457"/>
              <a:gd name="T86" fmla="*/ 53 w 180"/>
              <a:gd name="T87" fmla="*/ 138 h 457"/>
              <a:gd name="T88" fmla="*/ 117 w 180"/>
              <a:gd name="T89" fmla="*/ 191 h 457"/>
              <a:gd name="T90" fmla="*/ 63 w 180"/>
              <a:gd name="T91" fmla="*/ 199 h 457"/>
              <a:gd name="T92" fmla="*/ 71 w 180"/>
              <a:gd name="T93" fmla="*/ 95 h 457"/>
              <a:gd name="T94" fmla="*/ 77 w 180"/>
              <a:gd name="T95" fmla="*/ 66 h 457"/>
              <a:gd name="T96" fmla="*/ 82 w 180"/>
              <a:gd name="T97" fmla="*/ 115 h 457"/>
              <a:gd name="T98" fmla="*/ 105 w 180"/>
              <a:gd name="T99" fmla="*/ 161 h 457"/>
              <a:gd name="T100" fmla="*/ 102 w 180"/>
              <a:gd name="T101" fmla="*/ 174 h 457"/>
              <a:gd name="T102" fmla="*/ 114 w 180"/>
              <a:gd name="T103" fmla="*/ 183 h 457"/>
              <a:gd name="T104" fmla="*/ 118 w 180"/>
              <a:gd name="T105" fmla="*/ 180 h 457"/>
              <a:gd name="T106" fmla="*/ 138 w 180"/>
              <a:gd name="T107" fmla="*/ 135 h 457"/>
              <a:gd name="T108" fmla="*/ 136 w 180"/>
              <a:gd name="T109" fmla="*/ 117 h 457"/>
              <a:gd name="T110" fmla="*/ 142 w 180"/>
              <a:gd name="T111" fmla="*/ 12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0" h="457">
                <a:moveTo>
                  <a:pt x="177" y="118"/>
                </a:moveTo>
                <a:cubicBezTo>
                  <a:pt x="175" y="113"/>
                  <a:pt x="164" y="101"/>
                  <a:pt x="159" y="97"/>
                </a:cubicBezTo>
                <a:cubicBezTo>
                  <a:pt x="155" y="93"/>
                  <a:pt x="145" y="86"/>
                  <a:pt x="142" y="84"/>
                </a:cubicBezTo>
                <a:cubicBezTo>
                  <a:pt x="138" y="82"/>
                  <a:pt x="138" y="78"/>
                  <a:pt x="137" y="75"/>
                </a:cubicBezTo>
                <a:cubicBezTo>
                  <a:pt x="136" y="72"/>
                  <a:pt x="136" y="68"/>
                  <a:pt x="133" y="62"/>
                </a:cubicBezTo>
                <a:cubicBezTo>
                  <a:pt x="130" y="57"/>
                  <a:pt x="118" y="60"/>
                  <a:pt x="114" y="61"/>
                </a:cubicBezTo>
                <a:cubicBezTo>
                  <a:pt x="109" y="61"/>
                  <a:pt x="108" y="62"/>
                  <a:pt x="104" y="64"/>
                </a:cubicBezTo>
                <a:cubicBezTo>
                  <a:pt x="100" y="65"/>
                  <a:pt x="101" y="63"/>
                  <a:pt x="99" y="61"/>
                </a:cubicBezTo>
                <a:cubicBezTo>
                  <a:pt x="98" y="61"/>
                  <a:pt x="97" y="60"/>
                  <a:pt x="97" y="59"/>
                </a:cubicBezTo>
                <a:cubicBezTo>
                  <a:pt x="93" y="63"/>
                  <a:pt x="90" y="69"/>
                  <a:pt x="87" y="77"/>
                </a:cubicBezTo>
                <a:cubicBezTo>
                  <a:pt x="87" y="77"/>
                  <a:pt x="87" y="76"/>
                  <a:pt x="86" y="75"/>
                </a:cubicBezTo>
                <a:cubicBezTo>
                  <a:pt x="85" y="74"/>
                  <a:pt x="83" y="71"/>
                  <a:pt x="81" y="69"/>
                </a:cubicBezTo>
                <a:cubicBezTo>
                  <a:pt x="80" y="67"/>
                  <a:pt x="78" y="66"/>
                  <a:pt x="77" y="66"/>
                </a:cubicBezTo>
                <a:cubicBezTo>
                  <a:pt x="76" y="66"/>
                  <a:pt x="75" y="66"/>
                  <a:pt x="74" y="66"/>
                </a:cubicBezTo>
                <a:cubicBezTo>
                  <a:pt x="75" y="66"/>
                  <a:pt x="75" y="66"/>
                  <a:pt x="75" y="66"/>
                </a:cubicBezTo>
                <a:cubicBezTo>
                  <a:pt x="77" y="65"/>
                  <a:pt x="95" y="56"/>
                  <a:pt x="95" y="56"/>
                </a:cubicBezTo>
                <a:cubicBezTo>
                  <a:pt x="96" y="56"/>
                  <a:pt x="96" y="56"/>
                  <a:pt x="96" y="56"/>
                </a:cubicBezTo>
                <a:cubicBezTo>
                  <a:pt x="96" y="56"/>
                  <a:pt x="96" y="55"/>
                  <a:pt x="96" y="55"/>
                </a:cubicBezTo>
                <a:cubicBezTo>
                  <a:pt x="97" y="54"/>
                  <a:pt x="98" y="49"/>
                  <a:pt x="98" y="48"/>
                </a:cubicBezTo>
                <a:cubicBezTo>
                  <a:pt x="99" y="47"/>
                  <a:pt x="99" y="47"/>
                  <a:pt x="101" y="47"/>
                </a:cubicBezTo>
                <a:cubicBezTo>
                  <a:pt x="104" y="46"/>
                  <a:pt x="105" y="40"/>
                  <a:pt x="105" y="36"/>
                </a:cubicBezTo>
                <a:cubicBezTo>
                  <a:pt x="106" y="32"/>
                  <a:pt x="104" y="33"/>
                  <a:pt x="103" y="33"/>
                </a:cubicBezTo>
                <a:cubicBezTo>
                  <a:pt x="102" y="33"/>
                  <a:pt x="104" y="30"/>
                  <a:pt x="104" y="23"/>
                </a:cubicBezTo>
                <a:cubicBezTo>
                  <a:pt x="104" y="16"/>
                  <a:pt x="98" y="5"/>
                  <a:pt x="89" y="3"/>
                </a:cubicBezTo>
                <a:cubicBezTo>
                  <a:pt x="81" y="0"/>
                  <a:pt x="70" y="2"/>
                  <a:pt x="64" y="11"/>
                </a:cubicBezTo>
                <a:cubicBezTo>
                  <a:pt x="57" y="20"/>
                  <a:pt x="60" y="28"/>
                  <a:pt x="60" y="31"/>
                </a:cubicBezTo>
                <a:cubicBezTo>
                  <a:pt x="60" y="34"/>
                  <a:pt x="60" y="34"/>
                  <a:pt x="60" y="34"/>
                </a:cubicBezTo>
                <a:cubicBezTo>
                  <a:pt x="59" y="35"/>
                  <a:pt x="59" y="37"/>
                  <a:pt x="60" y="39"/>
                </a:cubicBezTo>
                <a:cubicBezTo>
                  <a:pt x="61" y="42"/>
                  <a:pt x="61" y="44"/>
                  <a:pt x="61" y="46"/>
                </a:cubicBezTo>
                <a:cubicBezTo>
                  <a:pt x="61" y="48"/>
                  <a:pt x="61" y="48"/>
                  <a:pt x="61" y="48"/>
                </a:cubicBezTo>
                <a:cubicBezTo>
                  <a:pt x="61" y="53"/>
                  <a:pt x="65" y="56"/>
                  <a:pt x="65" y="59"/>
                </a:cubicBezTo>
                <a:cubicBezTo>
                  <a:pt x="65" y="60"/>
                  <a:pt x="65" y="61"/>
                  <a:pt x="64" y="63"/>
                </a:cubicBezTo>
                <a:cubicBezTo>
                  <a:pt x="65" y="61"/>
                  <a:pt x="65" y="61"/>
                  <a:pt x="65" y="61"/>
                </a:cubicBezTo>
                <a:cubicBezTo>
                  <a:pt x="70" y="68"/>
                  <a:pt x="70" y="68"/>
                  <a:pt x="70" y="68"/>
                </a:cubicBezTo>
                <a:cubicBezTo>
                  <a:pt x="69" y="68"/>
                  <a:pt x="66" y="67"/>
                  <a:pt x="64" y="67"/>
                </a:cubicBezTo>
                <a:cubicBezTo>
                  <a:pt x="63" y="67"/>
                  <a:pt x="62" y="67"/>
                  <a:pt x="61" y="68"/>
                </a:cubicBezTo>
                <a:cubicBezTo>
                  <a:pt x="60" y="69"/>
                  <a:pt x="60" y="71"/>
                  <a:pt x="60" y="72"/>
                </a:cubicBezTo>
                <a:cubicBezTo>
                  <a:pt x="60" y="73"/>
                  <a:pt x="60" y="73"/>
                  <a:pt x="60" y="73"/>
                </a:cubicBezTo>
                <a:cubicBezTo>
                  <a:pt x="59" y="72"/>
                  <a:pt x="59" y="71"/>
                  <a:pt x="59" y="70"/>
                </a:cubicBezTo>
                <a:cubicBezTo>
                  <a:pt x="59" y="68"/>
                  <a:pt x="61" y="67"/>
                  <a:pt x="61" y="67"/>
                </a:cubicBezTo>
                <a:cubicBezTo>
                  <a:pt x="61" y="67"/>
                  <a:pt x="57" y="67"/>
                  <a:pt x="52" y="68"/>
                </a:cubicBezTo>
                <a:cubicBezTo>
                  <a:pt x="47" y="69"/>
                  <a:pt x="41" y="72"/>
                  <a:pt x="37" y="73"/>
                </a:cubicBezTo>
                <a:cubicBezTo>
                  <a:pt x="34" y="73"/>
                  <a:pt x="30" y="86"/>
                  <a:pt x="30" y="88"/>
                </a:cubicBezTo>
                <a:cubicBezTo>
                  <a:pt x="29" y="90"/>
                  <a:pt x="28" y="90"/>
                  <a:pt x="26" y="92"/>
                </a:cubicBezTo>
                <a:cubicBezTo>
                  <a:pt x="24" y="94"/>
                  <a:pt x="24" y="96"/>
                  <a:pt x="22" y="99"/>
                </a:cubicBezTo>
                <a:cubicBezTo>
                  <a:pt x="20" y="102"/>
                  <a:pt x="19" y="102"/>
                  <a:pt x="19" y="103"/>
                </a:cubicBezTo>
                <a:cubicBezTo>
                  <a:pt x="19" y="104"/>
                  <a:pt x="16" y="105"/>
                  <a:pt x="13" y="109"/>
                </a:cubicBezTo>
                <a:cubicBezTo>
                  <a:pt x="11" y="112"/>
                  <a:pt x="9" y="114"/>
                  <a:pt x="7" y="118"/>
                </a:cubicBezTo>
                <a:cubicBezTo>
                  <a:pt x="5" y="122"/>
                  <a:pt x="4" y="121"/>
                  <a:pt x="2" y="125"/>
                </a:cubicBezTo>
                <a:cubicBezTo>
                  <a:pt x="0" y="129"/>
                  <a:pt x="2" y="129"/>
                  <a:pt x="3" y="132"/>
                </a:cubicBezTo>
                <a:cubicBezTo>
                  <a:pt x="3" y="134"/>
                  <a:pt x="5" y="137"/>
                  <a:pt x="6" y="140"/>
                </a:cubicBezTo>
                <a:cubicBezTo>
                  <a:pt x="8" y="143"/>
                  <a:pt x="8" y="145"/>
                  <a:pt x="9" y="149"/>
                </a:cubicBezTo>
                <a:cubicBezTo>
                  <a:pt x="11" y="152"/>
                  <a:pt x="14" y="158"/>
                  <a:pt x="16" y="162"/>
                </a:cubicBezTo>
                <a:cubicBezTo>
                  <a:pt x="18" y="166"/>
                  <a:pt x="22" y="173"/>
                  <a:pt x="23" y="175"/>
                </a:cubicBezTo>
                <a:cubicBezTo>
                  <a:pt x="24" y="178"/>
                  <a:pt x="26" y="178"/>
                  <a:pt x="29" y="179"/>
                </a:cubicBezTo>
                <a:cubicBezTo>
                  <a:pt x="31" y="180"/>
                  <a:pt x="32" y="178"/>
                  <a:pt x="32" y="178"/>
                </a:cubicBezTo>
                <a:cubicBezTo>
                  <a:pt x="32" y="178"/>
                  <a:pt x="31" y="180"/>
                  <a:pt x="32" y="186"/>
                </a:cubicBezTo>
                <a:cubicBezTo>
                  <a:pt x="32" y="191"/>
                  <a:pt x="33" y="204"/>
                  <a:pt x="33" y="209"/>
                </a:cubicBezTo>
                <a:cubicBezTo>
                  <a:pt x="33" y="215"/>
                  <a:pt x="33" y="221"/>
                  <a:pt x="34" y="223"/>
                </a:cubicBezTo>
                <a:cubicBezTo>
                  <a:pt x="35" y="225"/>
                  <a:pt x="39" y="220"/>
                  <a:pt x="39" y="220"/>
                </a:cubicBezTo>
                <a:cubicBezTo>
                  <a:pt x="39" y="220"/>
                  <a:pt x="39" y="223"/>
                  <a:pt x="39" y="228"/>
                </a:cubicBezTo>
                <a:cubicBezTo>
                  <a:pt x="39" y="232"/>
                  <a:pt x="40" y="245"/>
                  <a:pt x="40" y="253"/>
                </a:cubicBezTo>
                <a:cubicBezTo>
                  <a:pt x="40" y="261"/>
                  <a:pt x="41" y="266"/>
                  <a:pt x="43" y="288"/>
                </a:cubicBezTo>
                <a:cubicBezTo>
                  <a:pt x="46" y="310"/>
                  <a:pt x="46" y="310"/>
                  <a:pt x="47" y="318"/>
                </a:cubicBezTo>
                <a:cubicBezTo>
                  <a:pt x="48" y="326"/>
                  <a:pt x="51" y="331"/>
                  <a:pt x="52" y="335"/>
                </a:cubicBezTo>
                <a:cubicBezTo>
                  <a:pt x="54" y="338"/>
                  <a:pt x="54" y="341"/>
                  <a:pt x="54" y="343"/>
                </a:cubicBezTo>
                <a:cubicBezTo>
                  <a:pt x="55" y="345"/>
                  <a:pt x="54" y="348"/>
                  <a:pt x="54" y="351"/>
                </a:cubicBezTo>
                <a:cubicBezTo>
                  <a:pt x="54" y="353"/>
                  <a:pt x="56" y="355"/>
                  <a:pt x="57" y="359"/>
                </a:cubicBezTo>
                <a:cubicBezTo>
                  <a:pt x="57" y="363"/>
                  <a:pt x="58" y="367"/>
                  <a:pt x="58" y="373"/>
                </a:cubicBezTo>
                <a:cubicBezTo>
                  <a:pt x="57" y="379"/>
                  <a:pt x="60" y="382"/>
                  <a:pt x="59" y="382"/>
                </a:cubicBezTo>
                <a:cubicBezTo>
                  <a:pt x="57" y="382"/>
                  <a:pt x="57" y="382"/>
                  <a:pt x="56" y="388"/>
                </a:cubicBezTo>
                <a:cubicBezTo>
                  <a:pt x="54" y="393"/>
                  <a:pt x="45" y="400"/>
                  <a:pt x="39" y="403"/>
                </a:cubicBezTo>
                <a:cubicBezTo>
                  <a:pt x="33" y="406"/>
                  <a:pt x="29" y="407"/>
                  <a:pt x="27" y="407"/>
                </a:cubicBezTo>
                <a:cubicBezTo>
                  <a:pt x="24" y="407"/>
                  <a:pt x="25" y="410"/>
                  <a:pt x="24" y="410"/>
                </a:cubicBezTo>
                <a:cubicBezTo>
                  <a:pt x="23" y="410"/>
                  <a:pt x="23" y="412"/>
                  <a:pt x="27" y="414"/>
                </a:cubicBezTo>
                <a:cubicBezTo>
                  <a:pt x="31" y="417"/>
                  <a:pt x="41" y="418"/>
                  <a:pt x="51" y="416"/>
                </a:cubicBezTo>
                <a:cubicBezTo>
                  <a:pt x="61" y="414"/>
                  <a:pt x="67" y="408"/>
                  <a:pt x="68" y="407"/>
                </a:cubicBezTo>
                <a:cubicBezTo>
                  <a:pt x="69" y="406"/>
                  <a:pt x="71" y="408"/>
                  <a:pt x="71" y="408"/>
                </a:cubicBezTo>
                <a:cubicBezTo>
                  <a:pt x="72" y="409"/>
                  <a:pt x="82" y="407"/>
                  <a:pt x="83" y="406"/>
                </a:cubicBezTo>
                <a:cubicBezTo>
                  <a:pt x="85" y="405"/>
                  <a:pt x="86" y="406"/>
                  <a:pt x="86" y="403"/>
                </a:cubicBezTo>
                <a:cubicBezTo>
                  <a:pt x="86" y="401"/>
                  <a:pt x="85" y="399"/>
                  <a:pt x="84" y="398"/>
                </a:cubicBezTo>
                <a:cubicBezTo>
                  <a:pt x="84" y="397"/>
                  <a:pt x="85" y="397"/>
                  <a:pt x="85" y="396"/>
                </a:cubicBezTo>
                <a:cubicBezTo>
                  <a:pt x="85" y="395"/>
                  <a:pt x="84" y="389"/>
                  <a:pt x="85" y="387"/>
                </a:cubicBezTo>
                <a:cubicBezTo>
                  <a:pt x="86" y="384"/>
                  <a:pt x="84" y="383"/>
                  <a:pt x="82" y="382"/>
                </a:cubicBezTo>
                <a:cubicBezTo>
                  <a:pt x="81" y="381"/>
                  <a:pt x="83" y="379"/>
                  <a:pt x="83" y="376"/>
                </a:cubicBezTo>
                <a:cubicBezTo>
                  <a:pt x="83" y="373"/>
                  <a:pt x="83" y="365"/>
                  <a:pt x="83" y="362"/>
                </a:cubicBezTo>
                <a:cubicBezTo>
                  <a:pt x="83" y="358"/>
                  <a:pt x="84" y="355"/>
                  <a:pt x="86" y="350"/>
                </a:cubicBezTo>
                <a:cubicBezTo>
                  <a:pt x="87" y="346"/>
                  <a:pt x="86" y="340"/>
                  <a:pt x="85" y="336"/>
                </a:cubicBezTo>
                <a:cubicBezTo>
                  <a:pt x="85" y="332"/>
                  <a:pt x="84" y="330"/>
                  <a:pt x="84" y="326"/>
                </a:cubicBezTo>
                <a:cubicBezTo>
                  <a:pt x="84" y="322"/>
                  <a:pt x="84" y="318"/>
                  <a:pt x="83" y="316"/>
                </a:cubicBezTo>
                <a:cubicBezTo>
                  <a:pt x="83" y="315"/>
                  <a:pt x="82" y="312"/>
                  <a:pt x="82" y="310"/>
                </a:cubicBezTo>
                <a:cubicBezTo>
                  <a:pt x="82" y="308"/>
                  <a:pt x="81" y="303"/>
                  <a:pt x="81" y="303"/>
                </a:cubicBezTo>
                <a:cubicBezTo>
                  <a:pt x="81" y="303"/>
                  <a:pt x="82" y="306"/>
                  <a:pt x="83" y="307"/>
                </a:cubicBezTo>
                <a:cubicBezTo>
                  <a:pt x="83" y="308"/>
                  <a:pt x="84" y="310"/>
                  <a:pt x="84" y="313"/>
                </a:cubicBezTo>
                <a:cubicBezTo>
                  <a:pt x="84" y="316"/>
                  <a:pt x="85" y="317"/>
                  <a:pt x="85" y="320"/>
                </a:cubicBezTo>
                <a:cubicBezTo>
                  <a:pt x="86" y="323"/>
                  <a:pt x="86" y="324"/>
                  <a:pt x="86" y="327"/>
                </a:cubicBezTo>
                <a:cubicBezTo>
                  <a:pt x="86" y="330"/>
                  <a:pt x="87" y="333"/>
                  <a:pt x="87" y="337"/>
                </a:cubicBezTo>
                <a:cubicBezTo>
                  <a:pt x="87" y="342"/>
                  <a:pt x="89" y="343"/>
                  <a:pt x="88" y="347"/>
                </a:cubicBezTo>
                <a:cubicBezTo>
                  <a:pt x="87" y="351"/>
                  <a:pt x="89" y="367"/>
                  <a:pt x="90" y="371"/>
                </a:cubicBezTo>
                <a:cubicBezTo>
                  <a:pt x="91" y="374"/>
                  <a:pt x="90" y="375"/>
                  <a:pt x="90" y="378"/>
                </a:cubicBezTo>
                <a:cubicBezTo>
                  <a:pt x="89" y="380"/>
                  <a:pt x="89" y="384"/>
                  <a:pt x="90" y="388"/>
                </a:cubicBezTo>
                <a:cubicBezTo>
                  <a:pt x="90" y="391"/>
                  <a:pt x="88" y="397"/>
                  <a:pt x="88" y="400"/>
                </a:cubicBezTo>
                <a:cubicBezTo>
                  <a:pt x="88" y="403"/>
                  <a:pt x="93" y="404"/>
                  <a:pt x="95" y="407"/>
                </a:cubicBezTo>
                <a:cubicBezTo>
                  <a:pt x="97" y="410"/>
                  <a:pt x="97" y="413"/>
                  <a:pt x="96" y="418"/>
                </a:cubicBezTo>
                <a:cubicBezTo>
                  <a:pt x="96" y="423"/>
                  <a:pt x="93" y="426"/>
                  <a:pt x="92" y="428"/>
                </a:cubicBezTo>
                <a:cubicBezTo>
                  <a:pt x="90" y="430"/>
                  <a:pt x="85" y="437"/>
                  <a:pt x="83" y="441"/>
                </a:cubicBezTo>
                <a:cubicBezTo>
                  <a:pt x="82" y="445"/>
                  <a:pt x="78" y="449"/>
                  <a:pt x="77" y="452"/>
                </a:cubicBezTo>
                <a:cubicBezTo>
                  <a:pt x="75" y="455"/>
                  <a:pt x="90" y="457"/>
                  <a:pt x="96" y="456"/>
                </a:cubicBezTo>
                <a:cubicBezTo>
                  <a:pt x="101" y="454"/>
                  <a:pt x="112" y="449"/>
                  <a:pt x="114" y="445"/>
                </a:cubicBezTo>
                <a:cubicBezTo>
                  <a:pt x="115" y="440"/>
                  <a:pt x="119" y="436"/>
                  <a:pt x="122" y="434"/>
                </a:cubicBezTo>
                <a:cubicBezTo>
                  <a:pt x="124" y="433"/>
                  <a:pt x="123" y="426"/>
                  <a:pt x="122" y="424"/>
                </a:cubicBezTo>
                <a:cubicBezTo>
                  <a:pt x="122" y="421"/>
                  <a:pt x="122" y="422"/>
                  <a:pt x="122" y="421"/>
                </a:cubicBezTo>
                <a:cubicBezTo>
                  <a:pt x="123" y="419"/>
                  <a:pt x="123" y="417"/>
                  <a:pt x="124" y="414"/>
                </a:cubicBezTo>
                <a:cubicBezTo>
                  <a:pt x="125" y="411"/>
                  <a:pt x="122" y="408"/>
                  <a:pt x="120" y="406"/>
                </a:cubicBezTo>
                <a:cubicBezTo>
                  <a:pt x="118" y="404"/>
                  <a:pt x="121" y="395"/>
                  <a:pt x="121" y="395"/>
                </a:cubicBezTo>
                <a:cubicBezTo>
                  <a:pt x="121" y="395"/>
                  <a:pt x="122" y="388"/>
                  <a:pt x="124" y="384"/>
                </a:cubicBezTo>
                <a:cubicBezTo>
                  <a:pt x="126" y="380"/>
                  <a:pt x="126" y="378"/>
                  <a:pt x="126" y="378"/>
                </a:cubicBezTo>
                <a:cubicBezTo>
                  <a:pt x="126" y="378"/>
                  <a:pt x="125" y="373"/>
                  <a:pt x="126" y="369"/>
                </a:cubicBezTo>
                <a:cubicBezTo>
                  <a:pt x="126" y="365"/>
                  <a:pt x="126" y="367"/>
                  <a:pt x="125" y="363"/>
                </a:cubicBezTo>
                <a:cubicBezTo>
                  <a:pt x="124" y="359"/>
                  <a:pt x="124" y="359"/>
                  <a:pt x="124" y="355"/>
                </a:cubicBezTo>
                <a:cubicBezTo>
                  <a:pt x="124" y="351"/>
                  <a:pt x="124" y="351"/>
                  <a:pt x="124" y="348"/>
                </a:cubicBezTo>
                <a:cubicBezTo>
                  <a:pt x="123" y="345"/>
                  <a:pt x="123" y="347"/>
                  <a:pt x="123" y="344"/>
                </a:cubicBezTo>
                <a:cubicBezTo>
                  <a:pt x="124" y="341"/>
                  <a:pt x="124" y="342"/>
                  <a:pt x="123" y="340"/>
                </a:cubicBezTo>
                <a:cubicBezTo>
                  <a:pt x="122" y="338"/>
                  <a:pt x="121" y="338"/>
                  <a:pt x="123" y="335"/>
                </a:cubicBezTo>
                <a:cubicBezTo>
                  <a:pt x="124" y="331"/>
                  <a:pt x="121" y="331"/>
                  <a:pt x="121" y="322"/>
                </a:cubicBezTo>
                <a:cubicBezTo>
                  <a:pt x="122" y="312"/>
                  <a:pt x="119" y="304"/>
                  <a:pt x="118" y="297"/>
                </a:cubicBezTo>
                <a:cubicBezTo>
                  <a:pt x="117" y="291"/>
                  <a:pt x="117" y="291"/>
                  <a:pt x="116" y="288"/>
                </a:cubicBezTo>
                <a:cubicBezTo>
                  <a:pt x="116" y="285"/>
                  <a:pt x="116" y="286"/>
                  <a:pt x="116" y="284"/>
                </a:cubicBezTo>
                <a:cubicBezTo>
                  <a:pt x="116" y="281"/>
                  <a:pt x="117" y="280"/>
                  <a:pt x="117" y="278"/>
                </a:cubicBezTo>
                <a:cubicBezTo>
                  <a:pt x="118" y="275"/>
                  <a:pt x="118" y="275"/>
                  <a:pt x="119" y="270"/>
                </a:cubicBezTo>
                <a:cubicBezTo>
                  <a:pt x="119" y="266"/>
                  <a:pt x="119" y="263"/>
                  <a:pt x="120" y="260"/>
                </a:cubicBezTo>
                <a:cubicBezTo>
                  <a:pt x="120" y="256"/>
                  <a:pt x="119" y="257"/>
                  <a:pt x="119" y="253"/>
                </a:cubicBezTo>
                <a:cubicBezTo>
                  <a:pt x="119" y="249"/>
                  <a:pt x="119" y="251"/>
                  <a:pt x="119" y="247"/>
                </a:cubicBezTo>
                <a:cubicBezTo>
                  <a:pt x="119" y="244"/>
                  <a:pt x="120" y="245"/>
                  <a:pt x="120" y="242"/>
                </a:cubicBezTo>
                <a:cubicBezTo>
                  <a:pt x="120" y="240"/>
                  <a:pt x="120" y="240"/>
                  <a:pt x="121" y="236"/>
                </a:cubicBezTo>
                <a:cubicBezTo>
                  <a:pt x="122" y="233"/>
                  <a:pt x="122" y="232"/>
                  <a:pt x="122" y="229"/>
                </a:cubicBezTo>
                <a:cubicBezTo>
                  <a:pt x="121" y="226"/>
                  <a:pt x="123" y="225"/>
                  <a:pt x="123" y="225"/>
                </a:cubicBezTo>
                <a:cubicBezTo>
                  <a:pt x="123" y="225"/>
                  <a:pt x="129" y="225"/>
                  <a:pt x="130" y="225"/>
                </a:cubicBezTo>
                <a:cubicBezTo>
                  <a:pt x="132" y="225"/>
                  <a:pt x="134" y="225"/>
                  <a:pt x="137" y="225"/>
                </a:cubicBezTo>
                <a:cubicBezTo>
                  <a:pt x="139" y="224"/>
                  <a:pt x="139" y="225"/>
                  <a:pt x="140" y="225"/>
                </a:cubicBezTo>
                <a:cubicBezTo>
                  <a:pt x="141" y="226"/>
                  <a:pt x="145" y="225"/>
                  <a:pt x="148" y="224"/>
                </a:cubicBezTo>
                <a:cubicBezTo>
                  <a:pt x="152" y="223"/>
                  <a:pt x="151" y="224"/>
                  <a:pt x="154" y="222"/>
                </a:cubicBezTo>
                <a:cubicBezTo>
                  <a:pt x="157" y="221"/>
                  <a:pt x="153" y="214"/>
                  <a:pt x="152" y="211"/>
                </a:cubicBezTo>
                <a:cubicBezTo>
                  <a:pt x="150" y="207"/>
                  <a:pt x="145" y="185"/>
                  <a:pt x="143" y="180"/>
                </a:cubicBezTo>
                <a:cubicBezTo>
                  <a:pt x="142" y="174"/>
                  <a:pt x="141" y="173"/>
                  <a:pt x="141" y="173"/>
                </a:cubicBezTo>
                <a:cubicBezTo>
                  <a:pt x="141" y="173"/>
                  <a:pt x="144" y="171"/>
                  <a:pt x="146" y="168"/>
                </a:cubicBezTo>
                <a:cubicBezTo>
                  <a:pt x="148" y="164"/>
                  <a:pt x="159" y="153"/>
                  <a:pt x="164" y="145"/>
                </a:cubicBezTo>
                <a:cubicBezTo>
                  <a:pt x="170" y="138"/>
                  <a:pt x="170" y="135"/>
                  <a:pt x="175" y="132"/>
                </a:cubicBezTo>
                <a:cubicBezTo>
                  <a:pt x="180" y="128"/>
                  <a:pt x="178" y="124"/>
                  <a:pt x="177" y="118"/>
                </a:cubicBezTo>
                <a:close/>
                <a:moveTo>
                  <a:pt x="36" y="151"/>
                </a:moveTo>
                <a:cubicBezTo>
                  <a:pt x="36" y="152"/>
                  <a:pt x="34" y="151"/>
                  <a:pt x="33" y="151"/>
                </a:cubicBezTo>
                <a:cubicBezTo>
                  <a:pt x="33" y="150"/>
                  <a:pt x="34" y="149"/>
                  <a:pt x="33" y="146"/>
                </a:cubicBezTo>
                <a:cubicBezTo>
                  <a:pt x="31" y="143"/>
                  <a:pt x="31" y="143"/>
                  <a:pt x="30" y="141"/>
                </a:cubicBezTo>
                <a:cubicBezTo>
                  <a:pt x="30" y="139"/>
                  <a:pt x="30" y="139"/>
                  <a:pt x="29" y="136"/>
                </a:cubicBezTo>
                <a:cubicBezTo>
                  <a:pt x="28" y="133"/>
                  <a:pt x="25" y="132"/>
                  <a:pt x="27" y="131"/>
                </a:cubicBezTo>
                <a:cubicBezTo>
                  <a:pt x="28" y="131"/>
                  <a:pt x="29" y="131"/>
                  <a:pt x="28" y="129"/>
                </a:cubicBezTo>
                <a:cubicBezTo>
                  <a:pt x="28" y="127"/>
                  <a:pt x="27" y="127"/>
                  <a:pt x="30" y="126"/>
                </a:cubicBezTo>
                <a:cubicBezTo>
                  <a:pt x="32" y="125"/>
                  <a:pt x="32" y="125"/>
                  <a:pt x="32" y="125"/>
                </a:cubicBezTo>
                <a:cubicBezTo>
                  <a:pt x="32" y="125"/>
                  <a:pt x="33" y="132"/>
                  <a:pt x="34" y="136"/>
                </a:cubicBezTo>
                <a:cubicBezTo>
                  <a:pt x="36" y="141"/>
                  <a:pt x="37" y="141"/>
                  <a:pt x="36" y="144"/>
                </a:cubicBezTo>
                <a:cubicBezTo>
                  <a:pt x="36" y="147"/>
                  <a:pt x="37" y="149"/>
                  <a:pt x="36" y="151"/>
                </a:cubicBezTo>
                <a:close/>
                <a:moveTo>
                  <a:pt x="48" y="195"/>
                </a:moveTo>
                <a:cubicBezTo>
                  <a:pt x="45" y="193"/>
                  <a:pt x="43" y="183"/>
                  <a:pt x="42" y="171"/>
                </a:cubicBezTo>
                <a:cubicBezTo>
                  <a:pt x="41" y="158"/>
                  <a:pt x="42" y="139"/>
                  <a:pt x="42" y="124"/>
                </a:cubicBezTo>
                <a:cubicBezTo>
                  <a:pt x="43" y="110"/>
                  <a:pt x="58" y="85"/>
                  <a:pt x="59" y="83"/>
                </a:cubicBezTo>
                <a:cubicBezTo>
                  <a:pt x="60" y="81"/>
                  <a:pt x="60" y="79"/>
                  <a:pt x="60" y="77"/>
                </a:cubicBezTo>
                <a:cubicBezTo>
                  <a:pt x="60" y="77"/>
                  <a:pt x="60" y="77"/>
                  <a:pt x="60" y="77"/>
                </a:cubicBezTo>
                <a:cubicBezTo>
                  <a:pt x="60" y="75"/>
                  <a:pt x="60" y="74"/>
                  <a:pt x="60" y="72"/>
                </a:cubicBezTo>
                <a:cubicBezTo>
                  <a:pt x="60" y="71"/>
                  <a:pt x="60" y="69"/>
                  <a:pt x="61" y="68"/>
                </a:cubicBezTo>
                <a:cubicBezTo>
                  <a:pt x="62" y="67"/>
                  <a:pt x="63" y="67"/>
                  <a:pt x="64" y="67"/>
                </a:cubicBezTo>
                <a:cubicBezTo>
                  <a:pt x="66" y="67"/>
                  <a:pt x="69" y="68"/>
                  <a:pt x="70" y="69"/>
                </a:cubicBezTo>
                <a:cubicBezTo>
                  <a:pt x="61" y="69"/>
                  <a:pt x="66" y="80"/>
                  <a:pt x="66" y="82"/>
                </a:cubicBezTo>
                <a:cubicBezTo>
                  <a:pt x="66" y="84"/>
                  <a:pt x="64" y="87"/>
                  <a:pt x="63" y="89"/>
                </a:cubicBezTo>
                <a:cubicBezTo>
                  <a:pt x="62" y="91"/>
                  <a:pt x="61" y="94"/>
                  <a:pt x="60" y="99"/>
                </a:cubicBezTo>
                <a:cubicBezTo>
                  <a:pt x="60" y="104"/>
                  <a:pt x="57" y="110"/>
                  <a:pt x="56" y="112"/>
                </a:cubicBezTo>
                <a:cubicBezTo>
                  <a:pt x="56" y="115"/>
                  <a:pt x="54" y="130"/>
                  <a:pt x="53" y="138"/>
                </a:cubicBezTo>
                <a:cubicBezTo>
                  <a:pt x="51" y="146"/>
                  <a:pt x="51" y="187"/>
                  <a:pt x="51" y="190"/>
                </a:cubicBezTo>
                <a:cubicBezTo>
                  <a:pt x="51" y="191"/>
                  <a:pt x="52" y="194"/>
                  <a:pt x="53" y="197"/>
                </a:cubicBezTo>
                <a:cubicBezTo>
                  <a:pt x="51" y="197"/>
                  <a:pt x="49" y="196"/>
                  <a:pt x="48" y="195"/>
                </a:cubicBezTo>
                <a:close/>
                <a:moveTo>
                  <a:pt x="117" y="191"/>
                </a:moveTo>
                <a:cubicBezTo>
                  <a:pt x="117" y="191"/>
                  <a:pt x="114" y="192"/>
                  <a:pt x="112" y="193"/>
                </a:cubicBezTo>
                <a:cubicBezTo>
                  <a:pt x="110" y="193"/>
                  <a:pt x="106" y="193"/>
                  <a:pt x="103" y="193"/>
                </a:cubicBezTo>
                <a:cubicBezTo>
                  <a:pt x="100" y="193"/>
                  <a:pt x="99" y="194"/>
                  <a:pt x="91" y="195"/>
                </a:cubicBezTo>
                <a:cubicBezTo>
                  <a:pt x="83" y="196"/>
                  <a:pt x="70" y="199"/>
                  <a:pt x="63" y="199"/>
                </a:cubicBezTo>
                <a:cubicBezTo>
                  <a:pt x="62" y="199"/>
                  <a:pt x="62" y="199"/>
                  <a:pt x="61" y="199"/>
                </a:cubicBezTo>
                <a:cubicBezTo>
                  <a:pt x="63" y="196"/>
                  <a:pt x="65" y="194"/>
                  <a:pt x="66" y="193"/>
                </a:cubicBezTo>
                <a:cubicBezTo>
                  <a:pt x="67" y="191"/>
                  <a:pt x="69" y="145"/>
                  <a:pt x="68" y="136"/>
                </a:cubicBezTo>
                <a:cubicBezTo>
                  <a:pt x="68" y="127"/>
                  <a:pt x="71" y="102"/>
                  <a:pt x="71" y="95"/>
                </a:cubicBezTo>
                <a:cubicBezTo>
                  <a:pt x="71" y="88"/>
                  <a:pt x="72" y="83"/>
                  <a:pt x="75" y="78"/>
                </a:cubicBezTo>
                <a:cubicBezTo>
                  <a:pt x="78" y="72"/>
                  <a:pt x="71" y="69"/>
                  <a:pt x="70" y="69"/>
                </a:cubicBezTo>
                <a:cubicBezTo>
                  <a:pt x="70" y="69"/>
                  <a:pt x="71" y="68"/>
                  <a:pt x="72" y="67"/>
                </a:cubicBezTo>
                <a:cubicBezTo>
                  <a:pt x="73" y="67"/>
                  <a:pt x="75" y="66"/>
                  <a:pt x="77" y="66"/>
                </a:cubicBezTo>
                <a:cubicBezTo>
                  <a:pt x="78" y="66"/>
                  <a:pt x="80" y="67"/>
                  <a:pt x="81" y="69"/>
                </a:cubicBezTo>
                <a:cubicBezTo>
                  <a:pt x="85" y="75"/>
                  <a:pt x="87" y="77"/>
                  <a:pt x="87" y="77"/>
                </a:cubicBezTo>
                <a:cubicBezTo>
                  <a:pt x="87" y="77"/>
                  <a:pt x="87" y="77"/>
                  <a:pt x="87" y="77"/>
                </a:cubicBezTo>
                <a:cubicBezTo>
                  <a:pt x="83" y="90"/>
                  <a:pt x="82" y="106"/>
                  <a:pt x="82" y="115"/>
                </a:cubicBezTo>
                <a:cubicBezTo>
                  <a:pt x="82" y="129"/>
                  <a:pt x="96" y="145"/>
                  <a:pt x="100" y="150"/>
                </a:cubicBezTo>
                <a:cubicBezTo>
                  <a:pt x="103" y="154"/>
                  <a:pt x="110" y="157"/>
                  <a:pt x="110" y="157"/>
                </a:cubicBezTo>
                <a:cubicBezTo>
                  <a:pt x="110" y="157"/>
                  <a:pt x="113" y="160"/>
                  <a:pt x="112" y="160"/>
                </a:cubicBezTo>
                <a:cubicBezTo>
                  <a:pt x="110" y="160"/>
                  <a:pt x="108" y="161"/>
                  <a:pt x="105" y="161"/>
                </a:cubicBezTo>
                <a:cubicBezTo>
                  <a:pt x="103" y="161"/>
                  <a:pt x="102" y="162"/>
                  <a:pt x="101" y="163"/>
                </a:cubicBezTo>
                <a:cubicBezTo>
                  <a:pt x="99" y="164"/>
                  <a:pt x="100" y="166"/>
                  <a:pt x="100" y="167"/>
                </a:cubicBezTo>
                <a:cubicBezTo>
                  <a:pt x="101" y="168"/>
                  <a:pt x="101" y="168"/>
                  <a:pt x="100" y="171"/>
                </a:cubicBezTo>
                <a:cubicBezTo>
                  <a:pt x="99" y="173"/>
                  <a:pt x="102" y="173"/>
                  <a:pt x="102" y="174"/>
                </a:cubicBezTo>
                <a:cubicBezTo>
                  <a:pt x="102" y="175"/>
                  <a:pt x="103" y="176"/>
                  <a:pt x="104" y="178"/>
                </a:cubicBezTo>
                <a:cubicBezTo>
                  <a:pt x="105" y="180"/>
                  <a:pt x="106" y="182"/>
                  <a:pt x="107" y="183"/>
                </a:cubicBezTo>
                <a:cubicBezTo>
                  <a:pt x="107" y="185"/>
                  <a:pt x="110" y="186"/>
                  <a:pt x="113" y="186"/>
                </a:cubicBezTo>
                <a:cubicBezTo>
                  <a:pt x="115" y="187"/>
                  <a:pt x="114" y="183"/>
                  <a:pt x="114" y="183"/>
                </a:cubicBezTo>
                <a:cubicBezTo>
                  <a:pt x="114" y="183"/>
                  <a:pt x="114" y="184"/>
                  <a:pt x="116" y="183"/>
                </a:cubicBezTo>
                <a:cubicBezTo>
                  <a:pt x="119" y="183"/>
                  <a:pt x="116" y="180"/>
                  <a:pt x="117" y="180"/>
                </a:cubicBezTo>
                <a:cubicBezTo>
                  <a:pt x="118" y="180"/>
                  <a:pt x="117" y="178"/>
                  <a:pt x="117" y="179"/>
                </a:cubicBezTo>
                <a:cubicBezTo>
                  <a:pt x="118" y="179"/>
                  <a:pt x="118" y="180"/>
                  <a:pt x="118" y="180"/>
                </a:cubicBezTo>
                <a:lnTo>
                  <a:pt x="117" y="191"/>
                </a:lnTo>
                <a:close/>
                <a:moveTo>
                  <a:pt x="142" y="128"/>
                </a:moveTo>
                <a:cubicBezTo>
                  <a:pt x="141" y="128"/>
                  <a:pt x="139" y="128"/>
                  <a:pt x="139" y="131"/>
                </a:cubicBezTo>
                <a:cubicBezTo>
                  <a:pt x="138" y="133"/>
                  <a:pt x="139" y="133"/>
                  <a:pt x="138" y="135"/>
                </a:cubicBezTo>
                <a:cubicBezTo>
                  <a:pt x="137" y="136"/>
                  <a:pt x="138" y="136"/>
                  <a:pt x="137" y="137"/>
                </a:cubicBezTo>
                <a:cubicBezTo>
                  <a:pt x="136" y="138"/>
                  <a:pt x="130" y="141"/>
                  <a:pt x="130" y="141"/>
                </a:cubicBezTo>
                <a:cubicBezTo>
                  <a:pt x="130" y="141"/>
                  <a:pt x="127" y="135"/>
                  <a:pt x="128" y="132"/>
                </a:cubicBezTo>
                <a:cubicBezTo>
                  <a:pt x="129" y="130"/>
                  <a:pt x="136" y="117"/>
                  <a:pt x="136" y="117"/>
                </a:cubicBezTo>
                <a:cubicBezTo>
                  <a:pt x="136" y="117"/>
                  <a:pt x="137" y="115"/>
                  <a:pt x="137" y="117"/>
                </a:cubicBezTo>
                <a:cubicBezTo>
                  <a:pt x="138" y="119"/>
                  <a:pt x="138" y="121"/>
                  <a:pt x="139" y="122"/>
                </a:cubicBezTo>
                <a:cubicBezTo>
                  <a:pt x="141" y="124"/>
                  <a:pt x="141" y="124"/>
                  <a:pt x="142" y="125"/>
                </a:cubicBezTo>
                <a:cubicBezTo>
                  <a:pt x="142" y="126"/>
                  <a:pt x="143" y="128"/>
                  <a:pt x="142" y="128"/>
                </a:cubicBezTo>
                <a:close/>
              </a:path>
            </a:pathLst>
          </a:custGeom>
          <a:solidFill>
            <a:schemeClr val="tx2">
              <a:lumMod val="40000"/>
              <a:lumOff val="60000"/>
            </a:schemeClr>
          </a:solidFill>
          <a:ln>
            <a:noFill/>
          </a:ln>
          <a:effectLst>
            <a:outerShdw blurRad="76200" dir="13500000" sy="23000" kx="1200000" algn="br" rotWithShape="0">
              <a:prstClr val="black">
                <a:alpha val="6000"/>
              </a:prstClr>
            </a:outerShdw>
          </a:effectLst>
        </p:spPr>
        <p:txBody>
          <a:bodyPr vert="horz" wrap="square" lIns="162560" tIns="81280" rIns="162560" bIns="81280" numCol="1" anchor="t" anchorCtr="0" compatLnSpc="1">
            <a:prstTxWarp prst="textNoShape">
              <a:avLst/>
            </a:prstTxWarp>
          </a:bodyPr>
          <a:lstStyle/>
          <a:p>
            <a:pPr algn="ctr"/>
            <a:endParaRPr lang="id-ID" sz="3200"/>
          </a:p>
        </p:txBody>
      </p:sp>
      <p:sp>
        <p:nvSpPr>
          <p:cNvPr id="12" name="íśḻîdê">
            <a:extLst>
              <a:ext uri="{FF2B5EF4-FFF2-40B4-BE49-F238E27FC236}">
                <a16:creationId xmlns:a16="http://schemas.microsoft.com/office/drawing/2014/main" id="{115BEDA1-B1BE-4BC5-8164-A35570B14B7E}"/>
              </a:ext>
            </a:extLst>
          </p:cNvPr>
          <p:cNvSpPr/>
          <p:nvPr/>
        </p:nvSpPr>
        <p:spPr bwMode="auto">
          <a:xfrm>
            <a:off x="1748563" y="1390240"/>
            <a:ext cx="672307" cy="2784733"/>
          </a:xfrm>
          <a:custGeom>
            <a:avLst/>
            <a:gdLst>
              <a:gd name="T0" fmla="*/ 563 w 563"/>
              <a:gd name="T1" fmla="*/ 1247 h 2332"/>
              <a:gd name="T2" fmla="*/ 519 w 563"/>
              <a:gd name="T3" fmla="*/ 943 h 2332"/>
              <a:gd name="T4" fmla="*/ 519 w 563"/>
              <a:gd name="T5" fmla="*/ 723 h 2332"/>
              <a:gd name="T6" fmla="*/ 519 w 563"/>
              <a:gd name="T7" fmla="*/ 602 h 2332"/>
              <a:gd name="T8" fmla="*/ 475 w 563"/>
              <a:gd name="T9" fmla="*/ 404 h 2332"/>
              <a:gd name="T10" fmla="*/ 373 w 563"/>
              <a:gd name="T11" fmla="*/ 319 h 2332"/>
              <a:gd name="T12" fmla="*/ 351 w 563"/>
              <a:gd name="T13" fmla="*/ 283 h 2332"/>
              <a:gd name="T14" fmla="*/ 322 w 563"/>
              <a:gd name="T15" fmla="*/ 255 h 2332"/>
              <a:gd name="T16" fmla="*/ 307 w 563"/>
              <a:gd name="T17" fmla="*/ 262 h 2332"/>
              <a:gd name="T18" fmla="*/ 293 w 563"/>
              <a:gd name="T19" fmla="*/ 227 h 2332"/>
              <a:gd name="T20" fmla="*/ 293 w 563"/>
              <a:gd name="T21" fmla="*/ 191 h 2332"/>
              <a:gd name="T22" fmla="*/ 271 w 563"/>
              <a:gd name="T23" fmla="*/ 85 h 2332"/>
              <a:gd name="T24" fmla="*/ 190 w 563"/>
              <a:gd name="T25" fmla="*/ 14 h 2332"/>
              <a:gd name="T26" fmla="*/ 95 w 563"/>
              <a:gd name="T27" fmla="*/ 14 h 2332"/>
              <a:gd name="T28" fmla="*/ 30 w 563"/>
              <a:gd name="T29" fmla="*/ 71 h 2332"/>
              <a:gd name="T30" fmla="*/ 15 w 563"/>
              <a:gd name="T31" fmla="*/ 149 h 2332"/>
              <a:gd name="T32" fmla="*/ 30 w 563"/>
              <a:gd name="T33" fmla="*/ 198 h 2332"/>
              <a:gd name="T34" fmla="*/ 37 w 563"/>
              <a:gd name="T35" fmla="*/ 234 h 2332"/>
              <a:gd name="T36" fmla="*/ 51 w 563"/>
              <a:gd name="T37" fmla="*/ 248 h 2332"/>
              <a:gd name="T38" fmla="*/ 73 w 563"/>
              <a:gd name="T39" fmla="*/ 291 h 2332"/>
              <a:gd name="T40" fmla="*/ 103 w 563"/>
              <a:gd name="T41" fmla="*/ 333 h 2332"/>
              <a:gd name="T42" fmla="*/ 139 w 563"/>
              <a:gd name="T43" fmla="*/ 361 h 2332"/>
              <a:gd name="T44" fmla="*/ 190 w 563"/>
              <a:gd name="T45" fmla="*/ 361 h 2332"/>
              <a:gd name="T46" fmla="*/ 183 w 563"/>
              <a:gd name="T47" fmla="*/ 376 h 2332"/>
              <a:gd name="T48" fmla="*/ 183 w 563"/>
              <a:gd name="T49" fmla="*/ 383 h 2332"/>
              <a:gd name="T50" fmla="*/ 176 w 563"/>
              <a:gd name="T51" fmla="*/ 404 h 2332"/>
              <a:gd name="T52" fmla="*/ 176 w 563"/>
              <a:gd name="T53" fmla="*/ 411 h 2332"/>
              <a:gd name="T54" fmla="*/ 161 w 563"/>
              <a:gd name="T55" fmla="*/ 454 h 2332"/>
              <a:gd name="T56" fmla="*/ 103 w 563"/>
              <a:gd name="T57" fmla="*/ 702 h 2332"/>
              <a:gd name="T58" fmla="*/ 73 w 563"/>
              <a:gd name="T59" fmla="*/ 857 h 2332"/>
              <a:gd name="T60" fmla="*/ 51 w 563"/>
              <a:gd name="T61" fmla="*/ 971 h 2332"/>
              <a:gd name="T62" fmla="*/ 51 w 563"/>
              <a:gd name="T63" fmla="*/ 1013 h 2332"/>
              <a:gd name="T64" fmla="*/ 44 w 563"/>
              <a:gd name="T65" fmla="*/ 1233 h 2332"/>
              <a:gd name="T66" fmla="*/ 44 w 563"/>
              <a:gd name="T67" fmla="*/ 1304 h 2332"/>
              <a:gd name="T68" fmla="*/ 132 w 563"/>
              <a:gd name="T69" fmla="*/ 1318 h 2332"/>
              <a:gd name="T70" fmla="*/ 139 w 563"/>
              <a:gd name="T71" fmla="*/ 1318 h 2332"/>
              <a:gd name="T72" fmla="*/ 168 w 563"/>
              <a:gd name="T73" fmla="*/ 1672 h 2332"/>
              <a:gd name="T74" fmla="*/ 263 w 563"/>
              <a:gd name="T75" fmla="*/ 2062 h 2332"/>
              <a:gd name="T76" fmla="*/ 307 w 563"/>
              <a:gd name="T77" fmla="*/ 2154 h 2332"/>
              <a:gd name="T78" fmla="*/ 285 w 563"/>
              <a:gd name="T79" fmla="*/ 2197 h 2332"/>
              <a:gd name="T80" fmla="*/ 205 w 563"/>
              <a:gd name="T81" fmla="*/ 2239 h 2332"/>
              <a:gd name="T82" fmla="*/ 139 w 563"/>
              <a:gd name="T83" fmla="*/ 2261 h 2332"/>
              <a:gd name="T84" fmla="*/ 168 w 563"/>
              <a:gd name="T85" fmla="*/ 2289 h 2332"/>
              <a:gd name="T86" fmla="*/ 154 w 563"/>
              <a:gd name="T87" fmla="*/ 2303 h 2332"/>
              <a:gd name="T88" fmla="*/ 271 w 563"/>
              <a:gd name="T89" fmla="*/ 2332 h 2332"/>
              <a:gd name="T90" fmla="*/ 402 w 563"/>
              <a:gd name="T91" fmla="*/ 2310 h 2332"/>
              <a:gd name="T92" fmla="*/ 483 w 563"/>
              <a:gd name="T93" fmla="*/ 2317 h 2332"/>
              <a:gd name="T94" fmla="*/ 527 w 563"/>
              <a:gd name="T95" fmla="*/ 2239 h 2332"/>
              <a:gd name="T96" fmla="*/ 527 w 563"/>
              <a:gd name="T97" fmla="*/ 2133 h 2332"/>
              <a:gd name="T98" fmla="*/ 497 w 563"/>
              <a:gd name="T99" fmla="*/ 1991 h 2332"/>
              <a:gd name="T100" fmla="*/ 490 w 563"/>
              <a:gd name="T101" fmla="*/ 1750 h 2332"/>
              <a:gd name="T102" fmla="*/ 475 w 563"/>
              <a:gd name="T103" fmla="*/ 1488 h 2332"/>
              <a:gd name="T104" fmla="*/ 490 w 563"/>
              <a:gd name="T105" fmla="*/ 1283 h 2332"/>
              <a:gd name="T106" fmla="*/ 519 w 563"/>
              <a:gd name="T107" fmla="*/ 1247 h 2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 h="2332">
                <a:moveTo>
                  <a:pt x="519" y="1247"/>
                </a:moveTo>
                <a:lnTo>
                  <a:pt x="556" y="1247"/>
                </a:lnTo>
                <a:lnTo>
                  <a:pt x="563" y="1247"/>
                </a:lnTo>
                <a:lnTo>
                  <a:pt x="548" y="1183"/>
                </a:lnTo>
                <a:lnTo>
                  <a:pt x="534" y="1070"/>
                </a:lnTo>
                <a:lnTo>
                  <a:pt x="519" y="943"/>
                </a:lnTo>
                <a:lnTo>
                  <a:pt x="512" y="843"/>
                </a:lnTo>
                <a:lnTo>
                  <a:pt x="512" y="751"/>
                </a:lnTo>
                <a:lnTo>
                  <a:pt x="519" y="723"/>
                </a:lnTo>
                <a:lnTo>
                  <a:pt x="512" y="645"/>
                </a:lnTo>
                <a:lnTo>
                  <a:pt x="519" y="624"/>
                </a:lnTo>
                <a:lnTo>
                  <a:pt x="519" y="602"/>
                </a:lnTo>
                <a:lnTo>
                  <a:pt x="519" y="553"/>
                </a:lnTo>
                <a:lnTo>
                  <a:pt x="505" y="482"/>
                </a:lnTo>
                <a:lnTo>
                  <a:pt x="475" y="404"/>
                </a:lnTo>
                <a:lnTo>
                  <a:pt x="453" y="368"/>
                </a:lnTo>
                <a:lnTo>
                  <a:pt x="402" y="333"/>
                </a:lnTo>
                <a:lnTo>
                  <a:pt x="373" y="319"/>
                </a:lnTo>
                <a:lnTo>
                  <a:pt x="358" y="305"/>
                </a:lnTo>
                <a:lnTo>
                  <a:pt x="351" y="291"/>
                </a:lnTo>
                <a:lnTo>
                  <a:pt x="351" y="283"/>
                </a:lnTo>
                <a:lnTo>
                  <a:pt x="344" y="276"/>
                </a:lnTo>
                <a:lnTo>
                  <a:pt x="344" y="276"/>
                </a:lnTo>
                <a:lnTo>
                  <a:pt x="322" y="255"/>
                </a:lnTo>
                <a:lnTo>
                  <a:pt x="307" y="255"/>
                </a:lnTo>
                <a:lnTo>
                  <a:pt x="307" y="262"/>
                </a:lnTo>
                <a:lnTo>
                  <a:pt x="307" y="262"/>
                </a:lnTo>
                <a:lnTo>
                  <a:pt x="300" y="241"/>
                </a:lnTo>
                <a:lnTo>
                  <a:pt x="293" y="234"/>
                </a:lnTo>
                <a:lnTo>
                  <a:pt x="293" y="227"/>
                </a:lnTo>
                <a:lnTo>
                  <a:pt x="293" y="234"/>
                </a:lnTo>
                <a:lnTo>
                  <a:pt x="293" y="220"/>
                </a:lnTo>
                <a:lnTo>
                  <a:pt x="293" y="191"/>
                </a:lnTo>
                <a:lnTo>
                  <a:pt x="293" y="142"/>
                </a:lnTo>
                <a:lnTo>
                  <a:pt x="285" y="113"/>
                </a:lnTo>
                <a:lnTo>
                  <a:pt x="271" y="85"/>
                </a:lnTo>
                <a:lnTo>
                  <a:pt x="249" y="64"/>
                </a:lnTo>
                <a:lnTo>
                  <a:pt x="220" y="28"/>
                </a:lnTo>
                <a:lnTo>
                  <a:pt x="190" y="14"/>
                </a:lnTo>
                <a:lnTo>
                  <a:pt x="154" y="0"/>
                </a:lnTo>
                <a:lnTo>
                  <a:pt x="117" y="7"/>
                </a:lnTo>
                <a:lnTo>
                  <a:pt x="95" y="14"/>
                </a:lnTo>
                <a:lnTo>
                  <a:pt x="73" y="28"/>
                </a:lnTo>
                <a:lnTo>
                  <a:pt x="44" y="43"/>
                </a:lnTo>
                <a:lnTo>
                  <a:pt x="30" y="71"/>
                </a:lnTo>
                <a:lnTo>
                  <a:pt x="8" y="106"/>
                </a:lnTo>
                <a:lnTo>
                  <a:pt x="0" y="128"/>
                </a:lnTo>
                <a:lnTo>
                  <a:pt x="15" y="149"/>
                </a:lnTo>
                <a:lnTo>
                  <a:pt x="15" y="156"/>
                </a:lnTo>
                <a:lnTo>
                  <a:pt x="22" y="184"/>
                </a:lnTo>
                <a:lnTo>
                  <a:pt x="30" y="198"/>
                </a:lnTo>
                <a:lnTo>
                  <a:pt x="30" y="213"/>
                </a:lnTo>
                <a:lnTo>
                  <a:pt x="30" y="227"/>
                </a:lnTo>
                <a:lnTo>
                  <a:pt x="37" y="234"/>
                </a:lnTo>
                <a:lnTo>
                  <a:pt x="37" y="234"/>
                </a:lnTo>
                <a:lnTo>
                  <a:pt x="44" y="248"/>
                </a:lnTo>
                <a:lnTo>
                  <a:pt x="51" y="248"/>
                </a:lnTo>
                <a:lnTo>
                  <a:pt x="51" y="269"/>
                </a:lnTo>
                <a:lnTo>
                  <a:pt x="59" y="276"/>
                </a:lnTo>
                <a:lnTo>
                  <a:pt x="73" y="291"/>
                </a:lnTo>
                <a:lnTo>
                  <a:pt x="88" y="305"/>
                </a:lnTo>
                <a:lnTo>
                  <a:pt x="95" y="319"/>
                </a:lnTo>
                <a:lnTo>
                  <a:pt x="103" y="333"/>
                </a:lnTo>
                <a:lnTo>
                  <a:pt x="117" y="333"/>
                </a:lnTo>
                <a:lnTo>
                  <a:pt x="125" y="354"/>
                </a:lnTo>
                <a:lnTo>
                  <a:pt x="139" y="361"/>
                </a:lnTo>
                <a:lnTo>
                  <a:pt x="161" y="361"/>
                </a:lnTo>
                <a:lnTo>
                  <a:pt x="183" y="354"/>
                </a:lnTo>
                <a:lnTo>
                  <a:pt x="190" y="361"/>
                </a:lnTo>
                <a:lnTo>
                  <a:pt x="190" y="361"/>
                </a:lnTo>
                <a:lnTo>
                  <a:pt x="190" y="361"/>
                </a:lnTo>
                <a:lnTo>
                  <a:pt x="183" y="376"/>
                </a:lnTo>
                <a:lnTo>
                  <a:pt x="176" y="390"/>
                </a:lnTo>
                <a:lnTo>
                  <a:pt x="176" y="404"/>
                </a:lnTo>
                <a:lnTo>
                  <a:pt x="183" y="383"/>
                </a:lnTo>
                <a:lnTo>
                  <a:pt x="183" y="383"/>
                </a:lnTo>
                <a:lnTo>
                  <a:pt x="183" y="383"/>
                </a:lnTo>
                <a:lnTo>
                  <a:pt x="176" y="404"/>
                </a:lnTo>
                <a:lnTo>
                  <a:pt x="176" y="404"/>
                </a:lnTo>
                <a:lnTo>
                  <a:pt x="176" y="404"/>
                </a:lnTo>
                <a:lnTo>
                  <a:pt x="176" y="411"/>
                </a:lnTo>
                <a:lnTo>
                  <a:pt x="168" y="439"/>
                </a:lnTo>
                <a:lnTo>
                  <a:pt x="168" y="446"/>
                </a:lnTo>
                <a:lnTo>
                  <a:pt x="161" y="454"/>
                </a:lnTo>
                <a:lnTo>
                  <a:pt x="139" y="517"/>
                </a:lnTo>
                <a:lnTo>
                  <a:pt x="125" y="595"/>
                </a:lnTo>
                <a:lnTo>
                  <a:pt x="103" y="702"/>
                </a:lnTo>
                <a:lnTo>
                  <a:pt x="95" y="744"/>
                </a:lnTo>
                <a:lnTo>
                  <a:pt x="103" y="716"/>
                </a:lnTo>
                <a:lnTo>
                  <a:pt x="73" y="857"/>
                </a:lnTo>
                <a:lnTo>
                  <a:pt x="59" y="921"/>
                </a:lnTo>
                <a:lnTo>
                  <a:pt x="51" y="964"/>
                </a:lnTo>
                <a:lnTo>
                  <a:pt x="51" y="971"/>
                </a:lnTo>
                <a:lnTo>
                  <a:pt x="51" y="978"/>
                </a:lnTo>
                <a:lnTo>
                  <a:pt x="51" y="971"/>
                </a:lnTo>
                <a:lnTo>
                  <a:pt x="51" y="1013"/>
                </a:lnTo>
                <a:lnTo>
                  <a:pt x="59" y="1063"/>
                </a:lnTo>
                <a:lnTo>
                  <a:pt x="51" y="1155"/>
                </a:lnTo>
                <a:lnTo>
                  <a:pt x="44" y="1233"/>
                </a:lnTo>
                <a:lnTo>
                  <a:pt x="37" y="1304"/>
                </a:lnTo>
                <a:lnTo>
                  <a:pt x="37" y="1304"/>
                </a:lnTo>
                <a:lnTo>
                  <a:pt x="44" y="1304"/>
                </a:lnTo>
                <a:lnTo>
                  <a:pt x="59" y="1311"/>
                </a:lnTo>
                <a:lnTo>
                  <a:pt x="88" y="1318"/>
                </a:lnTo>
                <a:lnTo>
                  <a:pt x="132" y="1318"/>
                </a:lnTo>
                <a:lnTo>
                  <a:pt x="256" y="1318"/>
                </a:lnTo>
                <a:lnTo>
                  <a:pt x="256" y="1318"/>
                </a:lnTo>
                <a:lnTo>
                  <a:pt x="139" y="1318"/>
                </a:lnTo>
                <a:lnTo>
                  <a:pt x="132" y="1361"/>
                </a:lnTo>
                <a:lnTo>
                  <a:pt x="154" y="1502"/>
                </a:lnTo>
                <a:lnTo>
                  <a:pt x="168" y="1672"/>
                </a:lnTo>
                <a:lnTo>
                  <a:pt x="198" y="1807"/>
                </a:lnTo>
                <a:lnTo>
                  <a:pt x="212" y="1913"/>
                </a:lnTo>
                <a:lnTo>
                  <a:pt x="263" y="2062"/>
                </a:lnTo>
                <a:lnTo>
                  <a:pt x="293" y="2126"/>
                </a:lnTo>
                <a:lnTo>
                  <a:pt x="307" y="2133"/>
                </a:lnTo>
                <a:lnTo>
                  <a:pt x="307" y="2154"/>
                </a:lnTo>
                <a:lnTo>
                  <a:pt x="293" y="2183"/>
                </a:lnTo>
                <a:lnTo>
                  <a:pt x="300" y="2190"/>
                </a:lnTo>
                <a:lnTo>
                  <a:pt x="285" y="2197"/>
                </a:lnTo>
                <a:lnTo>
                  <a:pt x="256" y="2225"/>
                </a:lnTo>
                <a:lnTo>
                  <a:pt x="227" y="2239"/>
                </a:lnTo>
                <a:lnTo>
                  <a:pt x="205" y="2239"/>
                </a:lnTo>
                <a:lnTo>
                  <a:pt x="168" y="2239"/>
                </a:lnTo>
                <a:lnTo>
                  <a:pt x="154" y="2254"/>
                </a:lnTo>
                <a:lnTo>
                  <a:pt x="139" y="2261"/>
                </a:lnTo>
                <a:lnTo>
                  <a:pt x="139" y="2268"/>
                </a:lnTo>
                <a:lnTo>
                  <a:pt x="139" y="2275"/>
                </a:lnTo>
                <a:lnTo>
                  <a:pt x="168" y="2289"/>
                </a:lnTo>
                <a:lnTo>
                  <a:pt x="161" y="2296"/>
                </a:lnTo>
                <a:lnTo>
                  <a:pt x="161" y="2296"/>
                </a:lnTo>
                <a:lnTo>
                  <a:pt x="154" y="2303"/>
                </a:lnTo>
                <a:lnTo>
                  <a:pt x="154" y="2317"/>
                </a:lnTo>
                <a:lnTo>
                  <a:pt x="190" y="2324"/>
                </a:lnTo>
                <a:lnTo>
                  <a:pt x="271" y="2332"/>
                </a:lnTo>
                <a:lnTo>
                  <a:pt x="358" y="2332"/>
                </a:lnTo>
                <a:lnTo>
                  <a:pt x="388" y="2317"/>
                </a:lnTo>
                <a:lnTo>
                  <a:pt x="402" y="2310"/>
                </a:lnTo>
                <a:lnTo>
                  <a:pt x="417" y="2317"/>
                </a:lnTo>
                <a:lnTo>
                  <a:pt x="432" y="2324"/>
                </a:lnTo>
                <a:lnTo>
                  <a:pt x="483" y="2317"/>
                </a:lnTo>
                <a:lnTo>
                  <a:pt x="505" y="2303"/>
                </a:lnTo>
                <a:lnTo>
                  <a:pt x="519" y="2254"/>
                </a:lnTo>
                <a:lnTo>
                  <a:pt x="527" y="2239"/>
                </a:lnTo>
                <a:lnTo>
                  <a:pt x="527" y="2239"/>
                </a:lnTo>
                <a:lnTo>
                  <a:pt x="527" y="2190"/>
                </a:lnTo>
                <a:lnTo>
                  <a:pt x="527" y="2133"/>
                </a:lnTo>
                <a:lnTo>
                  <a:pt x="512" y="2084"/>
                </a:lnTo>
                <a:lnTo>
                  <a:pt x="519" y="2062"/>
                </a:lnTo>
                <a:lnTo>
                  <a:pt x="497" y="1991"/>
                </a:lnTo>
                <a:lnTo>
                  <a:pt x="512" y="1935"/>
                </a:lnTo>
                <a:lnTo>
                  <a:pt x="497" y="1821"/>
                </a:lnTo>
                <a:lnTo>
                  <a:pt x="490" y="1750"/>
                </a:lnTo>
                <a:lnTo>
                  <a:pt x="483" y="1694"/>
                </a:lnTo>
                <a:lnTo>
                  <a:pt x="475" y="1552"/>
                </a:lnTo>
                <a:lnTo>
                  <a:pt x="475" y="1488"/>
                </a:lnTo>
                <a:lnTo>
                  <a:pt x="490" y="1424"/>
                </a:lnTo>
                <a:lnTo>
                  <a:pt x="490" y="1318"/>
                </a:lnTo>
                <a:lnTo>
                  <a:pt x="490" y="1283"/>
                </a:lnTo>
                <a:lnTo>
                  <a:pt x="439" y="1304"/>
                </a:lnTo>
                <a:lnTo>
                  <a:pt x="519" y="1276"/>
                </a:lnTo>
                <a:lnTo>
                  <a:pt x="519" y="1247"/>
                </a:lnTo>
                <a:close/>
              </a:path>
            </a:pathLst>
          </a:custGeom>
          <a:solidFill>
            <a:schemeClr val="tx2">
              <a:lumMod val="40000"/>
              <a:lumOff val="60000"/>
            </a:schemeClr>
          </a:solidFill>
          <a:ln>
            <a:noFill/>
          </a:ln>
          <a:effectLst>
            <a:outerShdw blurRad="76200" dir="13500000" sy="23000" kx="1200000" algn="br" rotWithShape="0">
              <a:prstClr val="black">
                <a:alpha val="6000"/>
              </a:prstClr>
            </a:outerShdw>
          </a:effectLst>
        </p:spPr>
        <p:txBody>
          <a:bodyPr vert="horz" wrap="square" lIns="162560" tIns="81280" rIns="162560" bIns="81280" numCol="1" anchor="t" anchorCtr="0" compatLnSpc="1">
            <a:prstTxWarp prst="textNoShape">
              <a:avLst/>
            </a:prstTxWarp>
          </a:bodyPr>
          <a:lstStyle/>
          <a:p>
            <a:pPr algn="ctr"/>
            <a:endParaRPr lang="id-ID" sz="3200" dirty="0"/>
          </a:p>
        </p:txBody>
      </p:sp>
      <p:sp>
        <p:nvSpPr>
          <p:cNvPr id="3" name="矩形 2">
            <a:extLst>
              <a:ext uri="{FF2B5EF4-FFF2-40B4-BE49-F238E27FC236}">
                <a16:creationId xmlns:a16="http://schemas.microsoft.com/office/drawing/2014/main" id="{043A35AC-A204-4736-B589-D78CF14D6693}"/>
              </a:ext>
            </a:extLst>
          </p:cNvPr>
          <p:cNvSpPr/>
          <p:nvPr/>
        </p:nvSpPr>
        <p:spPr>
          <a:xfrm>
            <a:off x="4811793" y="3816631"/>
            <a:ext cx="736846" cy="4197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429C35F-5ED8-4653-9A8B-67311EF83B14}"/>
              </a:ext>
            </a:extLst>
          </p:cNvPr>
          <p:cNvSpPr/>
          <p:nvPr/>
        </p:nvSpPr>
        <p:spPr>
          <a:xfrm>
            <a:off x="3668052" y="4810930"/>
            <a:ext cx="798991" cy="4172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模块</a:t>
            </a:r>
            <a:r>
              <a:rPr lang="en-US" altLang="zh-CN" dirty="0">
                <a:solidFill>
                  <a:schemeClr val="tx1"/>
                </a:solidFill>
              </a:rPr>
              <a:t>1</a:t>
            </a:r>
            <a:endParaRPr lang="zh-CN" altLang="en-US" dirty="0">
              <a:solidFill>
                <a:schemeClr val="tx1"/>
              </a:solidFill>
            </a:endParaRPr>
          </a:p>
        </p:txBody>
      </p:sp>
      <p:sp>
        <p:nvSpPr>
          <p:cNvPr id="15" name="矩形 14">
            <a:extLst>
              <a:ext uri="{FF2B5EF4-FFF2-40B4-BE49-F238E27FC236}">
                <a16:creationId xmlns:a16="http://schemas.microsoft.com/office/drawing/2014/main" id="{237C177B-A989-4FB3-AD7A-746E28F7096C}"/>
              </a:ext>
            </a:extLst>
          </p:cNvPr>
          <p:cNvSpPr/>
          <p:nvPr/>
        </p:nvSpPr>
        <p:spPr>
          <a:xfrm>
            <a:off x="4780721" y="4810930"/>
            <a:ext cx="798991" cy="4172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模块</a:t>
            </a:r>
            <a:r>
              <a:rPr lang="en-US" altLang="zh-CN" dirty="0">
                <a:solidFill>
                  <a:schemeClr val="tx1"/>
                </a:solidFill>
              </a:rPr>
              <a:t>2</a:t>
            </a:r>
            <a:endParaRPr lang="zh-CN" altLang="en-US" dirty="0"/>
          </a:p>
        </p:txBody>
      </p:sp>
      <p:sp>
        <p:nvSpPr>
          <p:cNvPr id="16" name="矩形 15">
            <a:extLst>
              <a:ext uri="{FF2B5EF4-FFF2-40B4-BE49-F238E27FC236}">
                <a16:creationId xmlns:a16="http://schemas.microsoft.com/office/drawing/2014/main" id="{307399FD-823D-4787-8C69-EE9D006AD877}"/>
              </a:ext>
            </a:extLst>
          </p:cNvPr>
          <p:cNvSpPr/>
          <p:nvPr/>
        </p:nvSpPr>
        <p:spPr>
          <a:xfrm>
            <a:off x="5893391" y="4810930"/>
            <a:ext cx="798990" cy="4172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模块</a:t>
            </a:r>
            <a:r>
              <a:rPr lang="en-US" altLang="zh-CN" dirty="0">
                <a:solidFill>
                  <a:schemeClr val="tx1"/>
                </a:solidFill>
              </a:rPr>
              <a:t>3</a:t>
            </a:r>
            <a:endParaRPr lang="zh-CN" altLang="en-US" dirty="0"/>
          </a:p>
        </p:txBody>
      </p:sp>
      <p:cxnSp>
        <p:nvCxnSpPr>
          <p:cNvPr id="10" name="直接箭头连接符 9">
            <a:extLst>
              <a:ext uri="{FF2B5EF4-FFF2-40B4-BE49-F238E27FC236}">
                <a16:creationId xmlns:a16="http://schemas.microsoft.com/office/drawing/2014/main" id="{D387C7C9-B1B7-4B3E-820B-B0B2DD8ED0E5}"/>
              </a:ext>
            </a:extLst>
          </p:cNvPr>
          <p:cNvCxnSpPr>
            <a:cxnSpLocks/>
            <a:stCxn id="3" idx="2"/>
            <a:endCxn id="15" idx="0"/>
          </p:cNvCxnSpPr>
          <p:nvPr/>
        </p:nvCxnSpPr>
        <p:spPr>
          <a:xfrm>
            <a:off x="5180216" y="4236350"/>
            <a:ext cx="1" cy="5745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57BB6FE-E6C2-4C07-8222-2F519C15A25C}"/>
              </a:ext>
            </a:extLst>
          </p:cNvPr>
          <p:cNvCxnSpPr>
            <a:cxnSpLocks/>
            <a:stCxn id="3" idx="2"/>
            <a:endCxn id="7" idx="0"/>
          </p:cNvCxnSpPr>
          <p:nvPr/>
        </p:nvCxnSpPr>
        <p:spPr>
          <a:xfrm flipH="1">
            <a:off x="4067548" y="4236350"/>
            <a:ext cx="1112668" cy="5745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2CFFA65-F632-47C4-B7A2-3CC4FF564C95}"/>
              </a:ext>
            </a:extLst>
          </p:cNvPr>
          <p:cNvCxnSpPr>
            <a:cxnSpLocks/>
            <a:stCxn id="3" idx="2"/>
            <a:endCxn id="16" idx="0"/>
          </p:cNvCxnSpPr>
          <p:nvPr/>
        </p:nvCxnSpPr>
        <p:spPr>
          <a:xfrm>
            <a:off x="5180216" y="4236350"/>
            <a:ext cx="1112670" cy="5745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箭头: 右 31">
            <a:extLst>
              <a:ext uri="{FF2B5EF4-FFF2-40B4-BE49-F238E27FC236}">
                <a16:creationId xmlns:a16="http://schemas.microsoft.com/office/drawing/2014/main" id="{63F6B658-DD40-429B-9A98-128D32A6A795}"/>
              </a:ext>
            </a:extLst>
          </p:cNvPr>
          <p:cNvSpPr/>
          <p:nvPr/>
        </p:nvSpPr>
        <p:spPr>
          <a:xfrm rot="16200000">
            <a:off x="6779841" y="4317033"/>
            <a:ext cx="1405044" cy="417251"/>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591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52E9310-2EB7-435B-9C06-D020BCE73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1" y="4800693"/>
            <a:ext cx="2672179" cy="2041545"/>
          </a:xfrm>
          <a:prstGeom prst="rect">
            <a:avLst/>
          </a:prstGeom>
        </p:spPr>
      </p:pic>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5.</a:t>
            </a:r>
            <a:r>
              <a:rPr lang="zh-CN" altLang="en-US" sz="2600" dirty="0"/>
              <a:t>穷举测试是不可能的</a:t>
            </a:r>
          </a:p>
        </p:txBody>
      </p:sp>
      <p:grpSp>
        <p:nvGrpSpPr>
          <p:cNvPr id="60" name="20635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81399" y="1685938"/>
            <a:ext cx="9779259" cy="3935509"/>
            <a:chOff x="-1853975" y="1322292"/>
            <a:chExt cx="9779259" cy="3935509"/>
          </a:xfrm>
        </p:grpSpPr>
        <p:grpSp>
          <p:nvGrpSpPr>
            <p:cNvPr id="62" name="îṥḻïďé">
              <a:extLst>
                <a:ext uri="{FF2B5EF4-FFF2-40B4-BE49-F238E27FC236}">
                  <a16:creationId xmlns:a16="http://schemas.microsoft.com/office/drawing/2014/main" id="{65DCAAEE-2DCC-49A7-96FC-0C060049203B}"/>
                </a:ext>
              </a:extLst>
            </p:cNvPr>
            <p:cNvGrpSpPr/>
            <p:nvPr/>
          </p:nvGrpSpPr>
          <p:grpSpPr>
            <a:xfrm>
              <a:off x="6315056" y="2803281"/>
              <a:ext cx="1610228" cy="1253191"/>
              <a:chOff x="6340902" y="2729465"/>
              <a:chExt cx="1800192" cy="1401034"/>
            </a:xfrm>
            <a:solidFill>
              <a:schemeClr val="accent1"/>
            </a:solidFill>
          </p:grpSpPr>
          <p:sp>
            <p:nvSpPr>
              <p:cNvPr id="96" name="ïSľïḍé">
                <a:extLst>
                  <a:ext uri="{FF2B5EF4-FFF2-40B4-BE49-F238E27FC236}">
                    <a16:creationId xmlns:a16="http://schemas.microsoft.com/office/drawing/2014/main" id="{3C5A6A77-D6FD-450B-9F9D-2D5C9690966F}"/>
                  </a:ext>
                </a:extLst>
              </p:cNvPr>
              <p:cNvSpPr/>
              <p:nvPr/>
            </p:nvSpPr>
            <p:spPr>
              <a:xfrm rot="5400000">
                <a:off x="6755135" y="2973716"/>
                <a:ext cx="1020158" cy="938165"/>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7" name="işḻîḓé">
                <a:extLst>
                  <a:ext uri="{FF2B5EF4-FFF2-40B4-BE49-F238E27FC236}">
                    <a16:creationId xmlns:a16="http://schemas.microsoft.com/office/drawing/2014/main" id="{5B77B3D6-378C-4613-8A3B-050F99FE63C2}"/>
                  </a:ext>
                </a:extLst>
              </p:cNvPr>
              <p:cNvSpPr/>
              <p:nvPr/>
            </p:nvSpPr>
            <p:spPr>
              <a:xfrm>
                <a:off x="7440579" y="2729465"/>
                <a:ext cx="700515" cy="1401034"/>
              </a:xfrm>
              <a:custGeom>
                <a:avLst/>
                <a:gdLst>
                  <a:gd name="connsiteX0" fmla="*/ 0 w 868680"/>
                  <a:gd name="connsiteY0" fmla="*/ 0 h 1737360"/>
                  <a:gd name="connsiteX1" fmla="*/ 868680 w 868680"/>
                  <a:gd name="connsiteY1" fmla="*/ 868680 h 1737360"/>
                  <a:gd name="connsiteX2" fmla="*/ 0 w 868680"/>
                  <a:gd name="connsiteY2" fmla="*/ 1737360 h 1737360"/>
                  <a:gd name="connsiteX3" fmla="*/ 0 w 868680"/>
                  <a:gd name="connsiteY3" fmla="*/ 1173480 h 1737360"/>
                  <a:gd name="connsiteX4" fmla="*/ 304800 w 868680"/>
                  <a:gd name="connsiteY4" fmla="*/ 868680 h 1737360"/>
                  <a:gd name="connsiteX5" fmla="*/ 0 w 868680"/>
                  <a:gd name="connsiteY5" fmla="*/ 563880 h 1737360"/>
                  <a:gd name="connsiteX6" fmla="*/ 0 w 868680"/>
                  <a:gd name="connsiteY6" fmla="*/ 0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680" h="1737360">
                    <a:moveTo>
                      <a:pt x="0" y="0"/>
                    </a:moveTo>
                    <a:cubicBezTo>
                      <a:pt x="479759" y="0"/>
                      <a:pt x="868680" y="388921"/>
                      <a:pt x="868680" y="868680"/>
                    </a:cubicBezTo>
                    <a:cubicBezTo>
                      <a:pt x="868680" y="1348439"/>
                      <a:pt x="479759" y="1737360"/>
                      <a:pt x="0" y="1737360"/>
                    </a:cubicBezTo>
                    <a:lnTo>
                      <a:pt x="0" y="1173480"/>
                    </a:lnTo>
                    <a:cubicBezTo>
                      <a:pt x="168336" y="1173480"/>
                      <a:pt x="304800" y="1037016"/>
                      <a:pt x="304800" y="868680"/>
                    </a:cubicBezTo>
                    <a:cubicBezTo>
                      <a:pt x="304800" y="700344"/>
                      <a:pt x="168336" y="563880"/>
                      <a:pt x="0" y="563880"/>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8" name="íS1iḓé">
                <a:extLst>
                  <a:ext uri="{FF2B5EF4-FFF2-40B4-BE49-F238E27FC236}">
                    <a16:creationId xmlns:a16="http://schemas.microsoft.com/office/drawing/2014/main" id="{9FA65CD4-FBFB-459A-B1BA-D917BB5FBE57}"/>
                  </a:ext>
                </a:extLst>
              </p:cNvPr>
              <p:cNvSpPr/>
              <p:nvPr/>
            </p:nvSpPr>
            <p:spPr>
              <a:xfrm>
                <a:off x="6340902" y="2729465"/>
                <a:ext cx="1099676" cy="45523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9" name="i$líďê">
                <a:extLst>
                  <a:ext uri="{FF2B5EF4-FFF2-40B4-BE49-F238E27FC236}">
                    <a16:creationId xmlns:a16="http://schemas.microsoft.com/office/drawing/2014/main" id="{890FE1FF-A77C-4BE7-8AAF-AFF4CAAD07EF}"/>
                  </a:ext>
                </a:extLst>
              </p:cNvPr>
              <p:cNvSpPr/>
              <p:nvPr/>
            </p:nvSpPr>
            <p:spPr>
              <a:xfrm>
                <a:off x="6797283" y="3675265"/>
                <a:ext cx="643292" cy="45523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grpSp>
          <p:nvGrpSpPr>
            <p:cNvPr id="63" name="ïṡļiďè">
              <a:extLst>
                <a:ext uri="{FF2B5EF4-FFF2-40B4-BE49-F238E27FC236}">
                  <a16:creationId xmlns:a16="http://schemas.microsoft.com/office/drawing/2014/main" id="{3B34F72E-8FE6-4BF2-AF6E-7CBC5FD14065}"/>
                </a:ext>
              </a:extLst>
            </p:cNvPr>
            <p:cNvGrpSpPr/>
            <p:nvPr/>
          </p:nvGrpSpPr>
          <p:grpSpPr>
            <a:xfrm>
              <a:off x="4266705" y="2803281"/>
              <a:ext cx="1608516" cy="1253194"/>
              <a:chOff x="4050902" y="2729466"/>
              <a:chExt cx="1798280" cy="1401038"/>
            </a:xfrm>
            <a:solidFill>
              <a:schemeClr val="accent1"/>
            </a:solidFill>
          </p:grpSpPr>
          <p:sp>
            <p:nvSpPr>
              <p:cNvPr id="92" name="iSḻïďé">
                <a:extLst>
                  <a:ext uri="{FF2B5EF4-FFF2-40B4-BE49-F238E27FC236}">
                    <a16:creationId xmlns:a16="http://schemas.microsoft.com/office/drawing/2014/main" id="{3C7A5895-ED21-44EE-B38A-6F69F039D7AE}"/>
                  </a:ext>
                </a:extLst>
              </p:cNvPr>
              <p:cNvSpPr/>
              <p:nvPr/>
            </p:nvSpPr>
            <p:spPr>
              <a:xfrm rot="10800000">
                <a:off x="4050902" y="2729467"/>
                <a:ext cx="700517" cy="1401034"/>
              </a:xfrm>
              <a:custGeom>
                <a:avLst/>
                <a:gdLst>
                  <a:gd name="connsiteX0" fmla="*/ 0 w 868680"/>
                  <a:gd name="connsiteY0" fmla="*/ 0 h 1737360"/>
                  <a:gd name="connsiteX1" fmla="*/ 868680 w 868680"/>
                  <a:gd name="connsiteY1" fmla="*/ 868680 h 1737360"/>
                  <a:gd name="connsiteX2" fmla="*/ 0 w 868680"/>
                  <a:gd name="connsiteY2" fmla="*/ 1737360 h 1737360"/>
                  <a:gd name="connsiteX3" fmla="*/ 0 w 868680"/>
                  <a:gd name="connsiteY3" fmla="*/ 1173480 h 1737360"/>
                  <a:gd name="connsiteX4" fmla="*/ 304800 w 868680"/>
                  <a:gd name="connsiteY4" fmla="*/ 868680 h 1737360"/>
                  <a:gd name="connsiteX5" fmla="*/ 0 w 868680"/>
                  <a:gd name="connsiteY5" fmla="*/ 563880 h 1737360"/>
                  <a:gd name="connsiteX6" fmla="*/ 0 w 868680"/>
                  <a:gd name="connsiteY6" fmla="*/ 0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680" h="1737360">
                    <a:moveTo>
                      <a:pt x="0" y="0"/>
                    </a:moveTo>
                    <a:cubicBezTo>
                      <a:pt x="479759" y="0"/>
                      <a:pt x="868680" y="388921"/>
                      <a:pt x="868680" y="868680"/>
                    </a:cubicBezTo>
                    <a:cubicBezTo>
                      <a:pt x="868680" y="1348439"/>
                      <a:pt x="479759" y="1737360"/>
                      <a:pt x="0" y="1737360"/>
                    </a:cubicBezTo>
                    <a:lnTo>
                      <a:pt x="0" y="1173480"/>
                    </a:lnTo>
                    <a:cubicBezTo>
                      <a:pt x="168336" y="1173480"/>
                      <a:pt x="304800" y="1037016"/>
                      <a:pt x="304800" y="868680"/>
                    </a:cubicBezTo>
                    <a:cubicBezTo>
                      <a:pt x="304800" y="700344"/>
                      <a:pt x="168336" y="563880"/>
                      <a:pt x="0" y="563880"/>
                    </a:cubicBezTo>
                    <a:lnTo>
                      <a:pt x="0" y="0"/>
                    </a:lnTo>
                    <a:close/>
                  </a:path>
                </a:pathLst>
              </a:custGeom>
              <a:grpFill/>
              <a:ln>
                <a:noFill/>
              </a:ln>
            </p:spPr>
            <p:txBody>
              <a:bodyPr wrap="square" lIns="91440" tIns="45720" rIns="91440" bIns="45720" anchor="ctr">
                <a:normAutofit/>
              </a:bodyPr>
              <a:lstStyle/>
              <a:p>
                <a:pPr algn="ctr"/>
                <a:endParaRPr>
                  <a:solidFill>
                    <a:schemeClr val="tx1"/>
                  </a:solidFill>
                </a:endParaRPr>
              </a:p>
            </p:txBody>
          </p:sp>
          <p:sp>
            <p:nvSpPr>
              <p:cNvPr id="93" name="íSļïḋê">
                <a:extLst>
                  <a:ext uri="{FF2B5EF4-FFF2-40B4-BE49-F238E27FC236}">
                    <a16:creationId xmlns:a16="http://schemas.microsoft.com/office/drawing/2014/main" id="{2312462D-D53A-4249-A914-EC8724E85B61}"/>
                  </a:ext>
                </a:extLst>
              </p:cNvPr>
              <p:cNvSpPr/>
              <p:nvPr/>
            </p:nvSpPr>
            <p:spPr>
              <a:xfrm rot="10800000">
                <a:off x="4751421" y="3675269"/>
                <a:ext cx="1097761" cy="455235"/>
              </a:xfrm>
              <a:prstGeom prst="rect">
                <a:avLst/>
              </a:prstGeom>
              <a:grpFill/>
              <a:ln>
                <a:noFill/>
              </a:ln>
            </p:spPr>
            <p:txBody>
              <a:bodyPr wrap="square" lIns="91440" tIns="45720" rIns="91440" bIns="45720" anchor="ctr">
                <a:normAutofit/>
              </a:bodyPr>
              <a:lstStyle/>
              <a:p>
                <a:pPr algn="ctr"/>
                <a:endParaRPr>
                  <a:solidFill>
                    <a:schemeClr val="tx1"/>
                  </a:solidFill>
                </a:endParaRPr>
              </a:p>
            </p:txBody>
          </p:sp>
          <p:sp>
            <p:nvSpPr>
              <p:cNvPr id="94" name="íšľíďe">
                <a:extLst>
                  <a:ext uri="{FF2B5EF4-FFF2-40B4-BE49-F238E27FC236}">
                    <a16:creationId xmlns:a16="http://schemas.microsoft.com/office/drawing/2014/main" id="{17D339CB-668A-442C-BD78-D52F65C155BE}"/>
                  </a:ext>
                </a:extLst>
              </p:cNvPr>
              <p:cNvSpPr/>
              <p:nvPr/>
            </p:nvSpPr>
            <p:spPr>
              <a:xfrm rot="10800000">
                <a:off x="4751423" y="2729466"/>
                <a:ext cx="643293" cy="455233"/>
              </a:xfrm>
              <a:prstGeom prst="rect">
                <a:avLst/>
              </a:prstGeom>
              <a:grpFill/>
              <a:ln>
                <a:noFill/>
              </a:ln>
            </p:spPr>
            <p:txBody>
              <a:bodyPr wrap="square" lIns="91440" tIns="45720" rIns="91440" bIns="45720" anchor="ctr">
                <a:normAutofit/>
              </a:bodyPr>
              <a:lstStyle/>
              <a:p>
                <a:pPr algn="ctr"/>
                <a:endParaRPr>
                  <a:solidFill>
                    <a:schemeClr val="tx1"/>
                  </a:solidFill>
                </a:endParaRPr>
              </a:p>
            </p:txBody>
          </p:sp>
          <p:sp>
            <p:nvSpPr>
              <p:cNvPr id="95" name="íSḻïḍé">
                <a:extLst>
                  <a:ext uri="{FF2B5EF4-FFF2-40B4-BE49-F238E27FC236}">
                    <a16:creationId xmlns:a16="http://schemas.microsoft.com/office/drawing/2014/main" id="{B0AF525E-5076-4B9D-BEB6-C8466E663BC9}"/>
                  </a:ext>
                </a:extLst>
              </p:cNvPr>
              <p:cNvSpPr/>
              <p:nvPr/>
            </p:nvSpPr>
            <p:spPr>
              <a:xfrm rot="5400000">
                <a:off x="4415361" y="2973716"/>
                <a:ext cx="1020158" cy="938165"/>
              </a:xfrm>
              <a:prstGeom prst="rect">
                <a:avLst/>
              </a:prstGeom>
              <a:grpFill/>
              <a:ln>
                <a:noFill/>
              </a:ln>
            </p:spPr>
            <p:txBody>
              <a:bodyPr wrap="square" lIns="91440" tIns="45720" rIns="91440" bIns="45720" anchor="ctr">
                <a:normAutofit/>
              </a:bodyPr>
              <a:lstStyle/>
              <a:p>
                <a:pPr algn="ctr"/>
                <a:endParaRPr>
                  <a:solidFill>
                    <a:schemeClr val="tx1"/>
                  </a:solidFill>
                </a:endParaRPr>
              </a:p>
            </p:txBody>
          </p:sp>
        </p:grpSp>
        <p:grpSp>
          <p:nvGrpSpPr>
            <p:cNvPr id="64" name="išļiďè">
              <a:extLst>
                <a:ext uri="{FF2B5EF4-FFF2-40B4-BE49-F238E27FC236}">
                  <a16:creationId xmlns:a16="http://schemas.microsoft.com/office/drawing/2014/main" id="{693F7E2E-D412-416D-8C3F-A7194B8C10A8}"/>
                </a:ext>
              </a:extLst>
            </p:cNvPr>
            <p:cNvGrpSpPr/>
            <p:nvPr/>
          </p:nvGrpSpPr>
          <p:grpSpPr>
            <a:xfrm>
              <a:off x="5469061" y="1600199"/>
              <a:ext cx="1253193" cy="1609599"/>
              <a:chOff x="5395099" y="1384451"/>
              <a:chExt cx="1401036" cy="1799487"/>
            </a:xfrm>
            <a:solidFill>
              <a:schemeClr val="tx1">
                <a:lumMod val="50000"/>
                <a:lumOff val="50000"/>
              </a:schemeClr>
            </a:solidFill>
          </p:grpSpPr>
          <p:sp>
            <p:nvSpPr>
              <p:cNvPr id="88" name="işľïḋe">
                <a:extLst>
                  <a:ext uri="{FF2B5EF4-FFF2-40B4-BE49-F238E27FC236}">
                    <a16:creationId xmlns:a16="http://schemas.microsoft.com/office/drawing/2014/main" id="{2169C96E-4273-4CB1-AFB0-417910420AB5}"/>
                  </a:ext>
                </a:extLst>
              </p:cNvPr>
              <p:cNvSpPr/>
              <p:nvPr/>
            </p:nvSpPr>
            <p:spPr>
              <a:xfrm rot="5400000" flipH="1" flipV="1">
                <a:off x="5745359" y="1034192"/>
                <a:ext cx="700517" cy="1401035"/>
              </a:xfrm>
              <a:custGeom>
                <a:avLst/>
                <a:gdLst>
                  <a:gd name="connsiteX0" fmla="*/ 0 w 868680"/>
                  <a:gd name="connsiteY0" fmla="*/ 0 h 1737360"/>
                  <a:gd name="connsiteX1" fmla="*/ 868680 w 868680"/>
                  <a:gd name="connsiteY1" fmla="*/ 868680 h 1737360"/>
                  <a:gd name="connsiteX2" fmla="*/ 0 w 868680"/>
                  <a:gd name="connsiteY2" fmla="*/ 1737360 h 1737360"/>
                  <a:gd name="connsiteX3" fmla="*/ 0 w 868680"/>
                  <a:gd name="connsiteY3" fmla="*/ 1173480 h 1737360"/>
                  <a:gd name="connsiteX4" fmla="*/ 304800 w 868680"/>
                  <a:gd name="connsiteY4" fmla="*/ 868680 h 1737360"/>
                  <a:gd name="connsiteX5" fmla="*/ 0 w 868680"/>
                  <a:gd name="connsiteY5" fmla="*/ 563880 h 1737360"/>
                  <a:gd name="connsiteX6" fmla="*/ 0 w 868680"/>
                  <a:gd name="connsiteY6" fmla="*/ 0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680" h="1737360">
                    <a:moveTo>
                      <a:pt x="0" y="0"/>
                    </a:moveTo>
                    <a:cubicBezTo>
                      <a:pt x="479759" y="0"/>
                      <a:pt x="868680" y="388921"/>
                      <a:pt x="868680" y="868680"/>
                    </a:cubicBezTo>
                    <a:cubicBezTo>
                      <a:pt x="868680" y="1348439"/>
                      <a:pt x="479759" y="1737360"/>
                      <a:pt x="0" y="1737360"/>
                    </a:cubicBezTo>
                    <a:lnTo>
                      <a:pt x="0" y="1173480"/>
                    </a:lnTo>
                    <a:cubicBezTo>
                      <a:pt x="168336" y="1173480"/>
                      <a:pt x="304800" y="1037016"/>
                      <a:pt x="304800" y="868680"/>
                    </a:cubicBezTo>
                    <a:cubicBezTo>
                      <a:pt x="304800" y="700344"/>
                      <a:pt x="168336" y="563880"/>
                      <a:pt x="0" y="563880"/>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9" name="íṩlíḑè">
                <a:extLst>
                  <a:ext uri="{FF2B5EF4-FFF2-40B4-BE49-F238E27FC236}">
                    <a16:creationId xmlns:a16="http://schemas.microsoft.com/office/drawing/2014/main" id="{B94450C6-3B7C-496A-BD3A-B7329BA0CF61}"/>
                  </a:ext>
                </a:extLst>
              </p:cNvPr>
              <p:cNvSpPr/>
              <p:nvPr/>
            </p:nvSpPr>
            <p:spPr>
              <a:xfrm rot="5400000" flipH="1" flipV="1">
                <a:off x="5073231" y="2406836"/>
                <a:ext cx="1098970" cy="45523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0" name="îṡḻíḋé">
                <a:extLst>
                  <a:ext uri="{FF2B5EF4-FFF2-40B4-BE49-F238E27FC236}">
                    <a16:creationId xmlns:a16="http://schemas.microsoft.com/office/drawing/2014/main" id="{29EA4030-7E50-4FC0-90DF-2C1054AB2A12}"/>
                  </a:ext>
                </a:extLst>
              </p:cNvPr>
              <p:cNvSpPr/>
              <p:nvPr/>
            </p:nvSpPr>
            <p:spPr>
              <a:xfrm rot="5400000" flipH="1" flipV="1">
                <a:off x="6246871" y="2178998"/>
                <a:ext cx="643292" cy="45523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1" name="ïṩḷiḑê">
                <a:extLst>
                  <a:ext uri="{FF2B5EF4-FFF2-40B4-BE49-F238E27FC236}">
                    <a16:creationId xmlns:a16="http://schemas.microsoft.com/office/drawing/2014/main" id="{75E35484-9C0F-4D7A-A39A-B592C315F741}"/>
                  </a:ext>
                </a:extLst>
              </p:cNvPr>
              <p:cNvSpPr/>
              <p:nvPr/>
            </p:nvSpPr>
            <p:spPr>
              <a:xfrm rot="5400000">
                <a:off x="5598795" y="1749703"/>
                <a:ext cx="1020158" cy="938165"/>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grpSp>
          <p:nvGrpSpPr>
            <p:cNvPr id="65" name="îS1îde">
              <a:extLst>
                <a:ext uri="{FF2B5EF4-FFF2-40B4-BE49-F238E27FC236}">
                  <a16:creationId xmlns:a16="http://schemas.microsoft.com/office/drawing/2014/main" id="{151BE3E4-A93C-44BE-BE21-9B90286736CB}"/>
                </a:ext>
              </a:extLst>
            </p:cNvPr>
            <p:cNvGrpSpPr/>
            <p:nvPr/>
          </p:nvGrpSpPr>
          <p:grpSpPr>
            <a:xfrm>
              <a:off x="5469061" y="3648598"/>
              <a:ext cx="1262069" cy="1609203"/>
              <a:chOff x="5395102" y="3674504"/>
              <a:chExt cx="1410960" cy="1799043"/>
            </a:xfrm>
            <a:solidFill>
              <a:schemeClr val="tx1">
                <a:lumMod val="50000"/>
                <a:lumOff val="50000"/>
              </a:schemeClr>
            </a:solidFill>
          </p:grpSpPr>
          <p:sp>
            <p:nvSpPr>
              <p:cNvPr id="84" name="íṧlidê">
                <a:extLst>
                  <a:ext uri="{FF2B5EF4-FFF2-40B4-BE49-F238E27FC236}">
                    <a16:creationId xmlns:a16="http://schemas.microsoft.com/office/drawing/2014/main" id="{C7B9D371-EEB1-48BE-A878-A78A2A770838}"/>
                  </a:ext>
                </a:extLst>
              </p:cNvPr>
              <p:cNvSpPr/>
              <p:nvPr/>
            </p:nvSpPr>
            <p:spPr>
              <a:xfrm rot="5400000">
                <a:off x="5745364" y="4422771"/>
                <a:ext cx="700517" cy="1401035"/>
              </a:xfrm>
              <a:custGeom>
                <a:avLst/>
                <a:gdLst>
                  <a:gd name="connsiteX0" fmla="*/ 0 w 868680"/>
                  <a:gd name="connsiteY0" fmla="*/ 0 h 1737360"/>
                  <a:gd name="connsiteX1" fmla="*/ 868680 w 868680"/>
                  <a:gd name="connsiteY1" fmla="*/ 868680 h 1737360"/>
                  <a:gd name="connsiteX2" fmla="*/ 0 w 868680"/>
                  <a:gd name="connsiteY2" fmla="*/ 1737360 h 1737360"/>
                  <a:gd name="connsiteX3" fmla="*/ 0 w 868680"/>
                  <a:gd name="connsiteY3" fmla="*/ 1173480 h 1737360"/>
                  <a:gd name="connsiteX4" fmla="*/ 304800 w 868680"/>
                  <a:gd name="connsiteY4" fmla="*/ 868680 h 1737360"/>
                  <a:gd name="connsiteX5" fmla="*/ 0 w 868680"/>
                  <a:gd name="connsiteY5" fmla="*/ 563880 h 1737360"/>
                  <a:gd name="connsiteX6" fmla="*/ 0 w 868680"/>
                  <a:gd name="connsiteY6" fmla="*/ 0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680" h="1737360">
                    <a:moveTo>
                      <a:pt x="0" y="0"/>
                    </a:moveTo>
                    <a:cubicBezTo>
                      <a:pt x="479759" y="0"/>
                      <a:pt x="868680" y="388921"/>
                      <a:pt x="868680" y="868680"/>
                    </a:cubicBezTo>
                    <a:cubicBezTo>
                      <a:pt x="868680" y="1348439"/>
                      <a:pt x="479759" y="1737360"/>
                      <a:pt x="0" y="1737360"/>
                    </a:cubicBezTo>
                    <a:lnTo>
                      <a:pt x="0" y="1173480"/>
                    </a:lnTo>
                    <a:cubicBezTo>
                      <a:pt x="168336" y="1173480"/>
                      <a:pt x="304800" y="1037016"/>
                      <a:pt x="304800" y="868680"/>
                    </a:cubicBezTo>
                    <a:cubicBezTo>
                      <a:pt x="304800" y="700344"/>
                      <a:pt x="168336" y="563880"/>
                      <a:pt x="0" y="563880"/>
                    </a:cubicBezTo>
                    <a:lnTo>
                      <a:pt x="0" y="0"/>
                    </a:ln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85" name="iṡļiḑe">
                <a:extLst>
                  <a:ext uri="{FF2B5EF4-FFF2-40B4-BE49-F238E27FC236}">
                    <a16:creationId xmlns:a16="http://schemas.microsoft.com/office/drawing/2014/main" id="{B6F59471-9F39-466E-955F-8F5E1C95A927}"/>
                  </a:ext>
                </a:extLst>
              </p:cNvPr>
              <p:cNvSpPr/>
              <p:nvPr/>
            </p:nvSpPr>
            <p:spPr>
              <a:xfrm rot="5400000">
                <a:off x="6029182" y="3996150"/>
                <a:ext cx="1098526" cy="45523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6" name="iśḻíḍê">
                <a:extLst>
                  <a:ext uri="{FF2B5EF4-FFF2-40B4-BE49-F238E27FC236}">
                    <a16:creationId xmlns:a16="http://schemas.microsoft.com/office/drawing/2014/main" id="{FE53A399-F58D-4A2C-B7CF-0E878E01411F}"/>
                  </a:ext>
                </a:extLst>
              </p:cNvPr>
              <p:cNvSpPr/>
              <p:nvPr/>
            </p:nvSpPr>
            <p:spPr>
              <a:xfrm rot="5400000">
                <a:off x="5301074" y="4223769"/>
                <a:ext cx="643292" cy="455235"/>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7" name="îsliḓé">
                <a:extLst>
                  <a:ext uri="{FF2B5EF4-FFF2-40B4-BE49-F238E27FC236}">
                    <a16:creationId xmlns:a16="http://schemas.microsoft.com/office/drawing/2014/main" id="{A8035B00-AB25-4386-AC8D-700C84DD040C}"/>
                  </a:ext>
                </a:extLst>
              </p:cNvPr>
              <p:cNvSpPr/>
              <p:nvPr/>
            </p:nvSpPr>
            <p:spPr>
              <a:xfrm rot="5400000">
                <a:off x="5598800" y="4170735"/>
                <a:ext cx="1020159" cy="938164"/>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sp>
          <p:nvSpPr>
            <p:cNvPr id="66" name="isḷiďê">
              <a:extLst>
                <a:ext uri="{FF2B5EF4-FFF2-40B4-BE49-F238E27FC236}">
                  <a16:creationId xmlns:a16="http://schemas.microsoft.com/office/drawing/2014/main" id="{E83890AB-93D8-4638-B318-D87BE0132D19}"/>
                </a:ext>
              </a:extLst>
            </p:cNvPr>
            <p:cNvSpPr/>
            <p:nvPr/>
          </p:nvSpPr>
          <p:spPr bwMode="auto">
            <a:xfrm>
              <a:off x="4765150" y="3239283"/>
              <a:ext cx="390823" cy="306003"/>
            </a:xfrm>
            <a:custGeom>
              <a:avLst/>
              <a:gdLst>
                <a:gd name="connsiteX0" fmla="*/ 474067 w 538647"/>
                <a:gd name="connsiteY0" fmla="*/ 243115 h 421745"/>
                <a:gd name="connsiteX1" fmla="*/ 532189 w 538647"/>
                <a:gd name="connsiteY1" fmla="*/ 243115 h 421745"/>
                <a:gd name="connsiteX2" fmla="*/ 538647 w 538647"/>
                <a:gd name="connsiteY2" fmla="*/ 251724 h 421745"/>
                <a:gd name="connsiteX3" fmla="*/ 538647 w 538647"/>
                <a:gd name="connsiteY3" fmla="*/ 415289 h 421745"/>
                <a:gd name="connsiteX4" fmla="*/ 532189 w 538647"/>
                <a:gd name="connsiteY4" fmla="*/ 421745 h 421745"/>
                <a:gd name="connsiteX5" fmla="*/ 474067 w 538647"/>
                <a:gd name="connsiteY5" fmla="*/ 421745 h 421745"/>
                <a:gd name="connsiteX6" fmla="*/ 467609 w 538647"/>
                <a:gd name="connsiteY6" fmla="*/ 415289 h 421745"/>
                <a:gd name="connsiteX7" fmla="*/ 467609 w 538647"/>
                <a:gd name="connsiteY7" fmla="*/ 251724 h 421745"/>
                <a:gd name="connsiteX8" fmla="*/ 474067 w 538647"/>
                <a:gd name="connsiteY8" fmla="*/ 243115 h 421745"/>
                <a:gd name="connsiteX9" fmla="*/ 8601 w 538647"/>
                <a:gd name="connsiteY9" fmla="*/ 243115 h 421745"/>
                <a:gd name="connsiteX10" fmla="*/ 64506 w 538647"/>
                <a:gd name="connsiteY10" fmla="*/ 243115 h 421745"/>
                <a:gd name="connsiteX11" fmla="*/ 73107 w 538647"/>
                <a:gd name="connsiteY11" fmla="*/ 251724 h 421745"/>
                <a:gd name="connsiteX12" fmla="*/ 73107 w 538647"/>
                <a:gd name="connsiteY12" fmla="*/ 415289 h 421745"/>
                <a:gd name="connsiteX13" fmla="*/ 64506 w 538647"/>
                <a:gd name="connsiteY13" fmla="*/ 421745 h 421745"/>
                <a:gd name="connsiteX14" fmla="*/ 8601 w 538647"/>
                <a:gd name="connsiteY14" fmla="*/ 421745 h 421745"/>
                <a:gd name="connsiteX15" fmla="*/ 0 w 538647"/>
                <a:gd name="connsiteY15" fmla="*/ 415289 h 421745"/>
                <a:gd name="connsiteX16" fmla="*/ 0 w 538647"/>
                <a:gd name="connsiteY16" fmla="*/ 251724 h 421745"/>
                <a:gd name="connsiteX17" fmla="*/ 8601 w 538647"/>
                <a:gd name="connsiteY17" fmla="*/ 243115 h 421745"/>
                <a:gd name="connsiteX18" fmla="*/ 230607 w 538647"/>
                <a:gd name="connsiteY18" fmla="*/ 206562 h 421745"/>
                <a:gd name="connsiteX19" fmla="*/ 286577 w 538647"/>
                <a:gd name="connsiteY19" fmla="*/ 206562 h 421745"/>
                <a:gd name="connsiteX20" fmla="*/ 295187 w 538647"/>
                <a:gd name="connsiteY20" fmla="*/ 215169 h 421745"/>
                <a:gd name="connsiteX21" fmla="*/ 295187 w 538647"/>
                <a:gd name="connsiteY21" fmla="*/ 415290 h 421745"/>
                <a:gd name="connsiteX22" fmla="*/ 286577 w 538647"/>
                <a:gd name="connsiteY22" fmla="*/ 421745 h 421745"/>
                <a:gd name="connsiteX23" fmla="*/ 230607 w 538647"/>
                <a:gd name="connsiteY23" fmla="*/ 421745 h 421745"/>
                <a:gd name="connsiteX24" fmla="*/ 224149 w 538647"/>
                <a:gd name="connsiteY24" fmla="*/ 415290 h 421745"/>
                <a:gd name="connsiteX25" fmla="*/ 224149 w 538647"/>
                <a:gd name="connsiteY25" fmla="*/ 215169 h 421745"/>
                <a:gd name="connsiteX26" fmla="*/ 230607 w 538647"/>
                <a:gd name="connsiteY26" fmla="*/ 206562 h 421745"/>
                <a:gd name="connsiteX27" fmla="*/ 353445 w 538647"/>
                <a:gd name="connsiteY27" fmla="*/ 148628 h 421745"/>
                <a:gd name="connsiteX28" fmla="*/ 409350 w 538647"/>
                <a:gd name="connsiteY28" fmla="*/ 148628 h 421745"/>
                <a:gd name="connsiteX29" fmla="*/ 417951 w 538647"/>
                <a:gd name="connsiteY29" fmla="*/ 157230 h 421745"/>
                <a:gd name="connsiteX30" fmla="*/ 417951 w 538647"/>
                <a:gd name="connsiteY30" fmla="*/ 415293 h 421745"/>
                <a:gd name="connsiteX31" fmla="*/ 409350 w 538647"/>
                <a:gd name="connsiteY31" fmla="*/ 421745 h 421745"/>
                <a:gd name="connsiteX32" fmla="*/ 353445 w 538647"/>
                <a:gd name="connsiteY32" fmla="*/ 421745 h 421745"/>
                <a:gd name="connsiteX33" fmla="*/ 344844 w 538647"/>
                <a:gd name="connsiteY33" fmla="*/ 415293 h 421745"/>
                <a:gd name="connsiteX34" fmla="*/ 344844 w 538647"/>
                <a:gd name="connsiteY34" fmla="*/ 157230 h 421745"/>
                <a:gd name="connsiteX35" fmla="*/ 353445 w 538647"/>
                <a:gd name="connsiteY35" fmla="*/ 148628 h 421745"/>
                <a:gd name="connsiteX36" fmla="*/ 111980 w 538647"/>
                <a:gd name="connsiteY36" fmla="*/ 148628 h 421745"/>
                <a:gd name="connsiteX37" fmla="*/ 170102 w 538647"/>
                <a:gd name="connsiteY37" fmla="*/ 148628 h 421745"/>
                <a:gd name="connsiteX38" fmla="*/ 176560 w 538647"/>
                <a:gd name="connsiteY38" fmla="*/ 157230 h 421745"/>
                <a:gd name="connsiteX39" fmla="*/ 176560 w 538647"/>
                <a:gd name="connsiteY39" fmla="*/ 415293 h 421745"/>
                <a:gd name="connsiteX40" fmla="*/ 170102 w 538647"/>
                <a:gd name="connsiteY40" fmla="*/ 421745 h 421745"/>
                <a:gd name="connsiteX41" fmla="*/ 111980 w 538647"/>
                <a:gd name="connsiteY41" fmla="*/ 421745 h 421745"/>
                <a:gd name="connsiteX42" fmla="*/ 105522 w 538647"/>
                <a:gd name="connsiteY42" fmla="*/ 415293 h 421745"/>
                <a:gd name="connsiteX43" fmla="*/ 105522 w 538647"/>
                <a:gd name="connsiteY43" fmla="*/ 157230 h 421745"/>
                <a:gd name="connsiteX44" fmla="*/ 111980 w 538647"/>
                <a:gd name="connsiteY44" fmla="*/ 148628 h 421745"/>
                <a:gd name="connsiteX45" fmla="*/ 142224 w 538647"/>
                <a:gd name="connsiteY45" fmla="*/ 0 h 421745"/>
                <a:gd name="connsiteX46" fmla="*/ 172373 w 538647"/>
                <a:gd name="connsiteY46" fmla="*/ 30141 h 421745"/>
                <a:gd name="connsiteX47" fmla="*/ 234825 w 538647"/>
                <a:gd name="connsiteY47" fmla="*/ 66741 h 421745"/>
                <a:gd name="connsiteX48" fmla="*/ 254207 w 538647"/>
                <a:gd name="connsiteY48" fmla="*/ 60283 h 421745"/>
                <a:gd name="connsiteX49" fmla="*/ 277896 w 538647"/>
                <a:gd name="connsiteY49" fmla="*/ 73200 h 421745"/>
                <a:gd name="connsiteX50" fmla="*/ 357576 w 538647"/>
                <a:gd name="connsiteY50" fmla="*/ 49518 h 421745"/>
                <a:gd name="connsiteX51" fmla="*/ 387725 w 538647"/>
                <a:gd name="connsiteY51" fmla="*/ 21530 h 421745"/>
                <a:gd name="connsiteX52" fmla="*/ 417874 w 538647"/>
                <a:gd name="connsiteY52" fmla="*/ 51671 h 421745"/>
                <a:gd name="connsiteX53" fmla="*/ 417874 w 538647"/>
                <a:gd name="connsiteY53" fmla="*/ 58130 h 421745"/>
                <a:gd name="connsiteX54" fmla="*/ 484633 w 538647"/>
                <a:gd name="connsiteY54" fmla="*/ 103341 h 421745"/>
                <a:gd name="connsiteX55" fmla="*/ 504015 w 538647"/>
                <a:gd name="connsiteY55" fmla="*/ 99036 h 421745"/>
                <a:gd name="connsiteX56" fmla="*/ 534164 w 538647"/>
                <a:gd name="connsiteY56" fmla="*/ 129177 h 421745"/>
                <a:gd name="connsiteX57" fmla="*/ 504015 w 538647"/>
                <a:gd name="connsiteY57" fmla="*/ 159318 h 421745"/>
                <a:gd name="connsiteX58" fmla="*/ 473866 w 538647"/>
                <a:gd name="connsiteY58" fmla="*/ 129177 h 421745"/>
                <a:gd name="connsiteX59" fmla="*/ 473866 w 538647"/>
                <a:gd name="connsiteY59" fmla="*/ 120565 h 421745"/>
                <a:gd name="connsiteX60" fmla="*/ 407107 w 538647"/>
                <a:gd name="connsiteY60" fmla="*/ 75353 h 421745"/>
                <a:gd name="connsiteX61" fmla="*/ 387725 w 538647"/>
                <a:gd name="connsiteY61" fmla="*/ 81812 h 421745"/>
                <a:gd name="connsiteX62" fmla="*/ 364036 w 538647"/>
                <a:gd name="connsiteY62" fmla="*/ 68894 h 421745"/>
                <a:gd name="connsiteX63" fmla="*/ 282203 w 538647"/>
                <a:gd name="connsiteY63" fmla="*/ 92577 h 421745"/>
                <a:gd name="connsiteX64" fmla="*/ 254207 w 538647"/>
                <a:gd name="connsiteY64" fmla="*/ 120565 h 421745"/>
                <a:gd name="connsiteX65" fmla="*/ 224058 w 538647"/>
                <a:gd name="connsiteY65" fmla="*/ 90424 h 421745"/>
                <a:gd name="connsiteX66" fmla="*/ 224058 w 538647"/>
                <a:gd name="connsiteY66" fmla="*/ 83965 h 421745"/>
                <a:gd name="connsiteX67" fmla="*/ 163759 w 538647"/>
                <a:gd name="connsiteY67" fmla="*/ 49518 h 421745"/>
                <a:gd name="connsiteX68" fmla="*/ 142224 w 538647"/>
                <a:gd name="connsiteY68" fmla="*/ 60283 h 421745"/>
                <a:gd name="connsiteX69" fmla="*/ 129303 w 538647"/>
                <a:gd name="connsiteY69" fmla="*/ 58130 h 421745"/>
                <a:gd name="connsiteX70" fmla="*/ 64697 w 538647"/>
                <a:gd name="connsiteY70" fmla="*/ 103341 h 421745"/>
                <a:gd name="connsiteX71" fmla="*/ 66851 w 538647"/>
                <a:gd name="connsiteY71" fmla="*/ 111953 h 421745"/>
                <a:gd name="connsiteX72" fmla="*/ 36702 w 538647"/>
                <a:gd name="connsiteY72" fmla="*/ 142095 h 421745"/>
                <a:gd name="connsiteX73" fmla="*/ 6552 w 538647"/>
                <a:gd name="connsiteY73" fmla="*/ 111953 h 421745"/>
                <a:gd name="connsiteX74" fmla="*/ 36702 w 538647"/>
                <a:gd name="connsiteY74" fmla="*/ 81812 h 421745"/>
                <a:gd name="connsiteX75" fmla="*/ 53930 w 538647"/>
                <a:gd name="connsiteY75" fmla="*/ 86118 h 421745"/>
                <a:gd name="connsiteX76" fmla="*/ 114228 w 538647"/>
                <a:gd name="connsiteY76" fmla="*/ 43059 h 421745"/>
                <a:gd name="connsiteX77" fmla="*/ 112075 w 538647"/>
                <a:gd name="connsiteY77" fmla="*/ 30141 h 421745"/>
                <a:gd name="connsiteX78" fmla="*/ 142224 w 538647"/>
                <a:gd name="connsiteY78" fmla="*/ 0 h 42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38647" h="421745">
                  <a:moveTo>
                    <a:pt x="474067" y="243115"/>
                  </a:moveTo>
                  <a:lnTo>
                    <a:pt x="532189" y="243115"/>
                  </a:lnTo>
                  <a:cubicBezTo>
                    <a:pt x="536495" y="243115"/>
                    <a:pt x="538647" y="247419"/>
                    <a:pt x="538647" y="251724"/>
                  </a:cubicBezTo>
                  <a:lnTo>
                    <a:pt x="538647" y="415289"/>
                  </a:lnTo>
                  <a:cubicBezTo>
                    <a:pt x="538647" y="419593"/>
                    <a:pt x="536495" y="421745"/>
                    <a:pt x="532189" y="421745"/>
                  </a:cubicBezTo>
                  <a:lnTo>
                    <a:pt x="474067" y="421745"/>
                  </a:lnTo>
                  <a:cubicBezTo>
                    <a:pt x="469762" y="421745"/>
                    <a:pt x="467609" y="419593"/>
                    <a:pt x="467609" y="415289"/>
                  </a:cubicBezTo>
                  <a:lnTo>
                    <a:pt x="467609" y="251724"/>
                  </a:lnTo>
                  <a:cubicBezTo>
                    <a:pt x="467609" y="247419"/>
                    <a:pt x="469762" y="243115"/>
                    <a:pt x="474067" y="243115"/>
                  </a:cubicBezTo>
                  <a:close/>
                  <a:moveTo>
                    <a:pt x="8601" y="243115"/>
                  </a:moveTo>
                  <a:lnTo>
                    <a:pt x="64506" y="243115"/>
                  </a:lnTo>
                  <a:cubicBezTo>
                    <a:pt x="68807" y="243115"/>
                    <a:pt x="73107" y="247419"/>
                    <a:pt x="73107" y="251724"/>
                  </a:cubicBezTo>
                  <a:lnTo>
                    <a:pt x="73107" y="415289"/>
                  </a:lnTo>
                  <a:cubicBezTo>
                    <a:pt x="73107" y="419593"/>
                    <a:pt x="68807" y="421745"/>
                    <a:pt x="64506" y="421745"/>
                  </a:cubicBezTo>
                  <a:lnTo>
                    <a:pt x="8601" y="421745"/>
                  </a:lnTo>
                  <a:cubicBezTo>
                    <a:pt x="4300" y="421745"/>
                    <a:pt x="0" y="419593"/>
                    <a:pt x="0" y="415289"/>
                  </a:cubicBezTo>
                  <a:lnTo>
                    <a:pt x="0" y="251724"/>
                  </a:lnTo>
                  <a:cubicBezTo>
                    <a:pt x="0" y="247419"/>
                    <a:pt x="4300" y="243115"/>
                    <a:pt x="8601" y="243115"/>
                  </a:cubicBezTo>
                  <a:close/>
                  <a:moveTo>
                    <a:pt x="230607" y="206562"/>
                  </a:moveTo>
                  <a:lnTo>
                    <a:pt x="286577" y="206562"/>
                  </a:lnTo>
                  <a:cubicBezTo>
                    <a:pt x="290882" y="206562"/>
                    <a:pt x="295187" y="210866"/>
                    <a:pt x="295187" y="215169"/>
                  </a:cubicBezTo>
                  <a:lnTo>
                    <a:pt x="295187" y="415290"/>
                  </a:lnTo>
                  <a:cubicBezTo>
                    <a:pt x="295187" y="419593"/>
                    <a:pt x="290882" y="421745"/>
                    <a:pt x="286577" y="421745"/>
                  </a:cubicBezTo>
                  <a:lnTo>
                    <a:pt x="230607" y="421745"/>
                  </a:lnTo>
                  <a:cubicBezTo>
                    <a:pt x="226302" y="421745"/>
                    <a:pt x="224149" y="419593"/>
                    <a:pt x="224149" y="415290"/>
                  </a:cubicBezTo>
                  <a:lnTo>
                    <a:pt x="224149" y="215169"/>
                  </a:lnTo>
                  <a:cubicBezTo>
                    <a:pt x="224149" y="210866"/>
                    <a:pt x="226302" y="206562"/>
                    <a:pt x="230607" y="206562"/>
                  </a:cubicBezTo>
                  <a:close/>
                  <a:moveTo>
                    <a:pt x="353445" y="148628"/>
                  </a:moveTo>
                  <a:lnTo>
                    <a:pt x="409350" y="148628"/>
                  </a:lnTo>
                  <a:cubicBezTo>
                    <a:pt x="413651" y="148628"/>
                    <a:pt x="417951" y="152929"/>
                    <a:pt x="417951" y="157230"/>
                  </a:cubicBezTo>
                  <a:lnTo>
                    <a:pt x="417951" y="415293"/>
                  </a:lnTo>
                  <a:cubicBezTo>
                    <a:pt x="417951" y="419595"/>
                    <a:pt x="413651" y="421745"/>
                    <a:pt x="409350" y="421745"/>
                  </a:cubicBezTo>
                  <a:lnTo>
                    <a:pt x="353445" y="421745"/>
                  </a:lnTo>
                  <a:cubicBezTo>
                    <a:pt x="349145" y="421745"/>
                    <a:pt x="344844" y="419595"/>
                    <a:pt x="344844" y="415293"/>
                  </a:cubicBezTo>
                  <a:lnTo>
                    <a:pt x="344844" y="157230"/>
                  </a:lnTo>
                  <a:cubicBezTo>
                    <a:pt x="344844" y="152929"/>
                    <a:pt x="349145" y="148628"/>
                    <a:pt x="353445" y="148628"/>
                  </a:cubicBezTo>
                  <a:close/>
                  <a:moveTo>
                    <a:pt x="111980" y="148628"/>
                  </a:moveTo>
                  <a:lnTo>
                    <a:pt x="170102" y="148628"/>
                  </a:lnTo>
                  <a:cubicBezTo>
                    <a:pt x="174408" y="148628"/>
                    <a:pt x="176560" y="152929"/>
                    <a:pt x="176560" y="157230"/>
                  </a:cubicBezTo>
                  <a:lnTo>
                    <a:pt x="176560" y="415293"/>
                  </a:lnTo>
                  <a:cubicBezTo>
                    <a:pt x="176560" y="419595"/>
                    <a:pt x="174408" y="421745"/>
                    <a:pt x="170102" y="421745"/>
                  </a:cubicBezTo>
                  <a:lnTo>
                    <a:pt x="111980" y="421745"/>
                  </a:lnTo>
                  <a:cubicBezTo>
                    <a:pt x="107675" y="421745"/>
                    <a:pt x="105522" y="419595"/>
                    <a:pt x="105522" y="415293"/>
                  </a:cubicBezTo>
                  <a:lnTo>
                    <a:pt x="105522" y="157230"/>
                  </a:lnTo>
                  <a:cubicBezTo>
                    <a:pt x="105522" y="152929"/>
                    <a:pt x="107675" y="148628"/>
                    <a:pt x="111980" y="148628"/>
                  </a:cubicBezTo>
                  <a:close/>
                  <a:moveTo>
                    <a:pt x="142224" y="0"/>
                  </a:moveTo>
                  <a:cubicBezTo>
                    <a:pt x="157299" y="0"/>
                    <a:pt x="172373" y="12918"/>
                    <a:pt x="172373" y="30141"/>
                  </a:cubicBezTo>
                  <a:lnTo>
                    <a:pt x="234825" y="66741"/>
                  </a:lnTo>
                  <a:cubicBezTo>
                    <a:pt x="239132" y="62435"/>
                    <a:pt x="245593" y="60283"/>
                    <a:pt x="254207" y="60283"/>
                  </a:cubicBezTo>
                  <a:cubicBezTo>
                    <a:pt x="262821" y="60283"/>
                    <a:pt x="271435" y="64588"/>
                    <a:pt x="277896" y="73200"/>
                  </a:cubicBezTo>
                  <a:lnTo>
                    <a:pt x="357576" y="49518"/>
                  </a:lnTo>
                  <a:cubicBezTo>
                    <a:pt x="359729" y="32294"/>
                    <a:pt x="372650" y="21530"/>
                    <a:pt x="387725" y="21530"/>
                  </a:cubicBezTo>
                  <a:cubicBezTo>
                    <a:pt x="404953" y="21530"/>
                    <a:pt x="417874" y="34447"/>
                    <a:pt x="417874" y="51671"/>
                  </a:cubicBezTo>
                  <a:cubicBezTo>
                    <a:pt x="417874" y="53824"/>
                    <a:pt x="417874" y="55977"/>
                    <a:pt x="417874" y="58130"/>
                  </a:cubicBezTo>
                  <a:lnTo>
                    <a:pt x="484633" y="103341"/>
                  </a:lnTo>
                  <a:cubicBezTo>
                    <a:pt x="491094" y="101189"/>
                    <a:pt x="495401" y="99036"/>
                    <a:pt x="504015" y="99036"/>
                  </a:cubicBezTo>
                  <a:cubicBezTo>
                    <a:pt x="519090" y="99036"/>
                    <a:pt x="534164" y="111953"/>
                    <a:pt x="534164" y="129177"/>
                  </a:cubicBezTo>
                  <a:cubicBezTo>
                    <a:pt x="534164" y="144247"/>
                    <a:pt x="519090" y="159318"/>
                    <a:pt x="504015" y="159318"/>
                  </a:cubicBezTo>
                  <a:cubicBezTo>
                    <a:pt x="486787" y="159318"/>
                    <a:pt x="473866" y="144247"/>
                    <a:pt x="473866" y="129177"/>
                  </a:cubicBezTo>
                  <a:cubicBezTo>
                    <a:pt x="473866" y="127024"/>
                    <a:pt x="473866" y="122718"/>
                    <a:pt x="473866" y="120565"/>
                  </a:cubicBezTo>
                  <a:lnTo>
                    <a:pt x="407107" y="75353"/>
                  </a:lnTo>
                  <a:cubicBezTo>
                    <a:pt x="400646" y="79659"/>
                    <a:pt x="394186" y="81812"/>
                    <a:pt x="387725" y="81812"/>
                  </a:cubicBezTo>
                  <a:cubicBezTo>
                    <a:pt x="379111" y="81812"/>
                    <a:pt x="370497" y="75353"/>
                    <a:pt x="364036" y="68894"/>
                  </a:cubicBezTo>
                  <a:lnTo>
                    <a:pt x="282203" y="92577"/>
                  </a:lnTo>
                  <a:cubicBezTo>
                    <a:pt x="282203" y="107647"/>
                    <a:pt x="269281" y="120565"/>
                    <a:pt x="254207" y="120565"/>
                  </a:cubicBezTo>
                  <a:cubicBezTo>
                    <a:pt x="236979" y="120565"/>
                    <a:pt x="224058" y="107647"/>
                    <a:pt x="224058" y="90424"/>
                  </a:cubicBezTo>
                  <a:cubicBezTo>
                    <a:pt x="224058" y="88271"/>
                    <a:pt x="224058" y="86118"/>
                    <a:pt x="224058" y="83965"/>
                  </a:cubicBezTo>
                  <a:lnTo>
                    <a:pt x="163759" y="49518"/>
                  </a:lnTo>
                  <a:cubicBezTo>
                    <a:pt x="157299" y="55977"/>
                    <a:pt x="150838" y="60283"/>
                    <a:pt x="142224" y="60283"/>
                  </a:cubicBezTo>
                  <a:cubicBezTo>
                    <a:pt x="135763" y="60283"/>
                    <a:pt x="131456" y="58130"/>
                    <a:pt x="129303" y="58130"/>
                  </a:cubicBezTo>
                  <a:lnTo>
                    <a:pt x="64697" y="103341"/>
                  </a:lnTo>
                  <a:cubicBezTo>
                    <a:pt x="66851" y="105494"/>
                    <a:pt x="66851" y="107647"/>
                    <a:pt x="66851" y="111953"/>
                  </a:cubicBezTo>
                  <a:cubicBezTo>
                    <a:pt x="66851" y="127024"/>
                    <a:pt x="53930" y="142095"/>
                    <a:pt x="36702" y="142095"/>
                  </a:cubicBezTo>
                  <a:cubicBezTo>
                    <a:pt x="19473" y="142095"/>
                    <a:pt x="6552" y="127024"/>
                    <a:pt x="6552" y="111953"/>
                  </a:cubicBezTo>
                  <a:cubicBezTo>
                    <a:pt x="6552" y="94730"/>
                    <a:pt x="19473" y="81812"/>
                    <a:pt x="36702" y="81812"/>
                  </a:cubicBezTo>
                  <a:cubicBezTo>
                    <a:pt x="43162" y="81812"/>
                    <a:pt x="47469" y="83965"/>
                    <a:pt x="53930" y="86118"/>
                  </a:cubicBezTo>
                  <a:lnTo>
                    <a:pt x="114228" y="43059"/>
                  </a:lnTo>
                  <a:cubicBezTo>
                    <a:pt x="112075" y="38753"/>
                    <a:pt x="112075" y="34447"/>
                    <a:pt x="112075" y="30141"/>
                  </a:cubicBezTo>
                  <a:cubicBezTo>
                    <a:pt x="112075" y="12918"/>
                    <a:pt x="124996" y="0"/>
                    <a:pt x="142224" y="0"/>
                  </a:cubicBezTo>
                  <a:close/>
                </a:path>
              </a:pathLst>
            </a:custGeom>
            <a:solidFill>
              <a:schemeClr val="bg1"/>
            </a:solidFill>
            <a:ln>
              <a:noFill/>
            </a:ln>
            <a:extLst/>
          </p:spPr>
          <p:txBody>
            <a:bodyPr wrap="square" lIns="91440" tIns="45720" rIns="91440" bIns="45720" anchor="ctr">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7" name="ïşľîḓè">
              <a:extLst>
                <a:ext uri="{FF2B5EF4-FFF2-40B4-BE49-F238E27FC236}">
                  <a16:creationId xmlns:a16="http://schemas.microsoft.com/office/drawing/2014/main" id="{B09DE16A-6600-426D-A898-E743F7D71F92}"/>
                </a:ext>
              </a:extLst>
            </p:cNvPr>
            <p:cNvSpPr/>
            <p:nvPr/>
          </p:nvSpPr>
          <p:spPr bwMode="auto">
            <a:xfrm>
              <a:off x="5837134" y="1991166"/>
              <a:ext cx="490015" cy="471257"/>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bg1"/>
            </a:solid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8" name="ïśľíḋè">
              <a:extLst>
                <a:ext uri="{FF2B5EF4-FFF2-40B4-BE49-F238E27FC236}">
                  <a16:creationId xmlns:a16="http://schemas.microsoft.com/office/drawing/2014/main" id="{DBB923DA-0CF1-42EB-AAE5-49FBDC4AA564}"/>
                </a:ext>
              </a:extLst>
            </p:cNvPr>
            <p:cNvSpPr/>
            <p:nvPr/>
          </p:nvSpPr>
          <p:spPr bwMode="auto">
            <a:xfrm>
              <a:off x="5872231" y="4437047"/>
              <a:ext cx="419820" cy="379204"/>
            </a:xfrm>
            <a:custGeom>
              <a:avLst/>
              <a:gdLst>
                <a:gd name="connsiteX0" fmla="*/ 0 w 609050"/>
                <a:gd name="connsiteY0" fmla="*/ 411255 h 550128"/>
                <a:gd name="connsiteX1" fmla="*/ 25953 w 609050"/>
                <a:gd name="connsiteY1" fmla="*/ 426310 h 550128"/>
                <a:gd name="connsiteX2" fmla="*/ 202989 w 609050"/>
                <a:gd name="connsiteY2" fmla="*/ 463367 h 550128"/>
                <a:gd name="connsiteX3" fmla="*/ 219808 w 609050"/>
                <a:gd name="connsiteY3" fmla="*/ 462933 h 550128"/>
                <a:gd name="connsiteX4" fmla="*/ 251707 w 609050"/>
                <a:gd name="connsiteY4" fmla="*/ 518375 h 550128"/>
                <a:gd name="connsiteX5" fmla="*/ 202989 w 609050"/>
                <a:gd name="connsiteY5" fmla="*/ 521125 h 550128"/>
                <a:gd name="connsiteX6" fmla="*/ 0 w 609050"/>
                <a:gd name="connsiteY6" fmla="*/ 434416 h 550128"/>
                <a:gd name="connsiteX7" fmla="*/ 0 w 609050"/>
                <a:gd name="connsiteY7" fmla="*/ 295387 h 550128"/>
                <a:gd name="connsiteX8" fmla="*/ 25960 w 609050"/>
                <a:gd name="connsiteY8" fmla="*/ 310451 h 550128"/>
                <a:gd name="connsiteX9" fmla="*/ 203040 w 609050"/>
                <a:gd name="connsiteY9" fmla="*/ 347531 h 550128"/>
                <a:gd name="connsiteX10" fmla="*/ 204781 w 609050"/>
                <a:gd name="connsiteY10" fmla="*/ 347531 h 550128"/>
                <a:gd name="connsiteX11" fmla="*/ 203040 w 609050"/>
                <a:gd name="connsiteY11" fmla="*/ 376355 h 550128"/>
                <a:gd name="connsiteX12" fmla="*/ 204781 w 609050"/>
                <a:gd name="connsiteY12" fmla="*/ 405469 h 550128"/>
                <a:gd name="connsiteX13" fmla="*/ 203040 w 609050"/>
                <a:gd name="connsiteY13" fmla="*/ 405469 h 550128"/>
                <a:gd name="connsiteX14" fmla="*/ 0 w 609050"/>
                <a:gd name="connsiteY14" fmla="*/ 318562 h 550128"/>
                <a:gd name="connsiteX15" fmla="*/ 435036 w 609050"/>
                <a:gd name="connsiteY15" fmla="*/ 202593 h 550128"/>
                <a:gd name="connsiteX16" fmla="*/ 609050 w 609050"/>
                <a:gd name="connsiteY16" fmla="*/ 376361 h 550128"/>
                <a:gd name="connsiteX17" fmla="*/ 435036 w 609050"/>
                <a:gd name="connsiteY17" fmla="*/ 550128 h 550128"/>
                <a:gd name="connsiteX18" fmla="*/ 317721 w 609050"/>
                <a:gd name="connsiteY18" fmla="*/ 504659 h 550128"/>
                <a:gd name="connsiteX19" fmla="*/ 280888 w 609050"/>
                <a:gd name="connsiteY19" fmla="*/ 457018 h 550128"/>
                <a:gd name="connsiteX20" fmla="*/ 262761 w 609050"/>
                <a:gd name="connsiteY20" fmla="*/ 401267 h 550128"/>
                <a:gd name="connsiteX21" fmla="*/ 261021 w 609050"/>
                <a:gd name="connsiteY21" fmla="*/ 376361 h 550128"/>
                <a:gd name="connsiteX22" fmla="*/ 264067 w 609050"/>
                <a:gd name="connsiteY22" fmla="*/ 343634 h 550128"/>
                <a:gd name="connsiteX23" fmla="*/ 290024 w 609050"/>
                <a:gd name="connsiteY23" fmla="*/ 280499 h 550128"/>
                <a:gd name="connsiteX24" fmla="*/ 405888 w 609050"/>
                <a:gd name="connsiteY24" fmla="*/ 205055 h 550128"/>
                <a:gd name="connsiteX25" fmla="*/ 435036 w 609050"/>
                <a:gd name="connsiteY25" fmla="*/ 202593 h 550128"/>
                <a:gd name="connsiteX26" fmla="*/ 0 w 609050"/>
                <a:gd name="connsiteY26" fmla="*/ 179589 h 550128"/>
                <a:gd name="connsiteX27" fmla="*/ 25955 w 609050"/>
                <a:gd name="connsiteY27" fmla="*/ 194643 h 550128"/>
                <a:gd name="connsiteX28" fmla="*/ 203003 w 609050"/>
                <a:gd name="connsiteY28" fmla="*/ 231699 h 550128"/>
                <a:gd name="connsiteX29" fmla="*/ 256364 w 609050"/>
                <a:gd name="connsiteY29" fmla="*/ 228804 h 550128"/>
                <a:gd name="connsiteX30" fmla="*/ 219968 w 609050"/>
                <a:gd name="connsiteY30" fmla="*/ 289166 h 550128"/>
                <a:gd name="connsiteX31" fmla="*/ 203003 w 609050"/>
                <a:gd name="connsiteY31" fmla="*/ 289600 h 550128"/>
                <a:gd name="connsiteX32" fmla="*/ 0 w 609050"/>
                <a:gd name="connsiteY32" fmla="*/ 202749 h 550128"/>
                <a:gd name="connsiteX33" fmla="*/ 203017 w 609050"/>
                <a:gd name="connsiteY33" fmla="*/ 0 h 550128"/>
                <a:gd name="connsiteX34" fmla="*/ 406034 w 609050"/>
                <a:gd name="connsiteY34" fmla="*/ 86902 h 550128"/>
                <a:gd name="connsiteX35" fmla="*/ 203017 w 609050"/>
                <a:gd name="connsiteY35" fmla="*/ 173804 h 550128"/>
                <a:gd name="connsiteX36" fmla="*/ 0 w 609050"/>
                <a:gd name="connsiteY36" fmla="*/ 86902 h 550128"/>
                <a:gd name="connsiteX37" fmla="*/ 203017 w 609050"/>
                <a:gd name="connsiteY37" fmla="*/ 0 h 550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9050" h="550128">
                  <a:moveTo>
                    <a:pt x="0" y="411255"/>
                  </a:moveTo>
                  <a:cubicBezTo>
                    <a:pt x="7974" y="416611"/>
                    <a:pt x="16529" y="421677"/>
                    <a:pt x="25953" y="426310"/>
                  </a:cubicBezTo>
                  <a:cubicBezTo>
                    <a:pt x="73656" y="450194"/>
                    <a:pt x="136583" y="463367"/>
                    <a:pt x="202989" y="463367"/>
                  </a:cubicBezTo>
                  <a:cubicBezTo>
                    <a:pt x="208644" y="463367"/>
                    <a:pt x="214154" y="463222"/>
                    <a:pt x="219808" y="462933"/>
                  </a:cubicBezTo>
                  <a:cubicBezTo>
                    <a:pt x="227783" y="483054"/>
                    <a:pt x="238657" y="501583"/>
                    <a:pt x="251707" y="518375"/>
                  </a:cubicBezTo>
                  <a:cubicBezTo>
                    <a:pt x="236193" y="520256"/>
                    <a:pt x="219953" y="521125"/>
                    <a:pt x="202989" y="521125"/>
                  </a:cubicBezTo>
                  <a:cubicBezTo>
                    <a:pt x="86850" y="521125"/>
                    <a:pt x="0" y="475382"/>
                    <a:pt x="0" y="434416"/>
                  </a:cubicBezTo>
                  <a:close/>
                  <a:moveTo>
                    <a:pt x="0" y="295387"/>
                  </a:moveTo>
                  <a:cubicBezTo>
                    <a:pt x="7976" y="300746"/>
                    <a:pt x="16533" y="305816"/>
                    <a:pt x="25960" y="310451"/>
                  </a:cubicBezTo>
                  <a:cubicBezTo>
                    <a:pt x="73675" y="334350"/>
                    <a:pt x="136617" y="347531"/>
                    <a:pt x="203040" y="347531"/>
                  </a:cubicBezTo>
                  <a:cubicBezTo>
                    <a:pt x="203621" y="347531"/>
                    <a:pt x="204201" y="347531"/>
                    <a:pt x="204781" y="347531"/>
                  </a:cubicBezTo>
                  <a:cubicBezTo>
                    <a:pt x="203621" y="356946"/>
                    <a:pt x="203040" y="366651"/>
                    <a:pt x="203040" y="376355"/>
                  </a:cubicBezTo>
                  <a:cubicBezTo>
                    <a:pt x="203040" y="386205"/>
                    <a:pt x="203621" y="395909"/>
                    <a:pt x="204781" y="405469"/>
                  </a:cubicBezTo>
                  <a:cubicBezTo>
                    <a:pt x="204201" y="405469"/>
                    <a:pt x="203621" y="405469"/>
                    <a:pt x="203040" y="405469"/>
                  </a:cubicBezTo>
                  <a:cubicBezTo>
                    <a:pt x="86872" y="405469"/>
                    <a:pt x="0" y="359553"/>
                    <a:pt x="0" y="318562"/>
                  </a:cubicBezTo>
                  <a:close/>
                  <a:moveTo>
                    <a:pt x="435036" y="202593"/>
                  </a:moveTo>
                  <a:cubicBezTo>
                    <a:pt x="530889" y="202593"/>
                    <a:pt x="609050" y="280644"/>
                    <a:pt x="609050" y="376361"/>
                  </a:cubicBezTo>
                  <a:cubicBezTo>
                    <a:pt x="609050" y="472222"/>
                    <a:pt x="530889" y="550128"/>
                    <a:pt x="435036" y="550128"/>
                  </a:cubicBezTo>
                  <a:cubicBezTo>
                    <a:pt x="389792" y="550128"/>
                    <a:pt x="348754" y="532896"/>
                    <a:pt x="317721" y="504659"/>
                  </a:cubicBezTo>
                  <a:cubicBezTo>
                    <a:pt x="302785" y="491192"/>
                    <a:pt x="290314" y="474974"/>
                    <a:pt x="280888" y="457018"/>
                  </a:cubicBezTo>
                  <a:cubicBezTo>
                    <a:pt x="271897" y="439930"/>
                    <a:pt x="265517" y="421106"/>
                    <a:pt x="262761" y="401267"/>
                  </a:cubicBezTo>
                  <a:cubicBezTo>
                    <a:pt x="261601" y="393158"/>
                    <a:pt x="261021" y="384904"/>
                    <a:pt x="261021" y="376361"/>
                  </a:cubicBezTo>
                  <a:cubicBezTo>
                    <a:pt x="261021" y="365210"/>
                    <a:pt x="262036" y="354350"/>
                    <a:pt x="264067" y="343634"/>
                  </a:cubicBezTo>
                  <a:cubicBezTo>
                    <a:pt x="268417" y="320755"/>
                    <a:pt x="277408" y="299324"/>
                    <a:pt x="290024" y="280499"/>
                  </a:cubicBezTo>
                  <a:cubicBezTo>
                    <a:pt x="316126" y="241256"/>
                    <a:pt x="357599" y="213309"/>
                    <a:pt x="405888" y="205055"/>
                  </a:cubicBezTo>
                  <a:cubicBezTo>
                    <a:pt x="415314" y="203462"/>
                    <a:pt x="425030" y="202593"/>
                    <a:pt x="435036" y="202593"/>
                  </a:cubicBezTo>
                  <a:close/>
                  <a:moveTo>
                    <a:pt x="0" y="179589"/>
                  </a:moveTo>
                  <a:cubicBezTo>
                    <a:pt x="7975" y="184945"/>
                    <a:pt x="16530" y="190011"/>
                    <a:pt x="25955" y="194643"/>
                  </a:cubicBezTo>
                  <a:cubicBezTo>
                    <a:pt x="73661" y="218527"/>
                    <a:pt x="136592" y="231699"/>
                    <a:pt x="203003" y="231699"/>
                  </a:cubicBezTo>
                  <a:cubicBezTo>
                    <a:pt x="221128" y="231699"/>
                    <a:pt x="238963" y="230686"/>
                    <a:pt x="256364" y="228804"/>
                  </a:cubicBezTo>
                  <a:cubicBezTo>
                    <a:pt x="241284" y="246754"/>
                    <a:pt x="228958" y="267164"/>
                    <a:pt x="219968" y="289166"/>
                  </a:cubicBezTo>
                  <a:cubicBezTo>
                    <a:pt x="214458" y="289455"/>
                    <a:pt x="208658" y="289600"/>
                    <a:pt x="203003" y="289600"/>
                  </a:cubicBezTo>
                  <a:cubicBezTo>
                    <a:pt x="86856" y="289600"/>
                    <a:pt x="0" y="243714"/>
                    <a:pt x="0" y="202749"/>
                  </a:cubicBezTo>
                  <a:close/>
                  <a:moveTo>
                    <a:pt x="203017" y="0"/>
                  </a:moveTo>
                  <a:cubicBezTo>
                    <a:pt x="315140" y="0"/>
                    <a:pt x="406034" y="38907"/>
                    <a:pt x="406034" y="86902"/>
                  </a:cubicBezTo>
                  <a:cubicBezTo>
                    <a:pt x="406034" y="134897"/>
                    <a:pt x="315140" y="173804"/>
                    <a:pt x="203017" y="173804"/>
                  </a:cubicBezTo>
                  <a:cubicBezTo>
                    <a:pt x="90894" y="173804"/>
                    <a:pt x="0" y="134897"/>
                    <a:pt x="0" y="86902"/>
                  </a:cubicBezTo>
                  <a:cubicBezTo>
                    <a:pt x="0" y="38907"/>
                    <a:pt x="90894" y="0"/>
                    <a:pt x="203017" y="0"/>
                  </a:cubicBezTo>
                  <a:close/>
                </a:path>
              </a:pathLst>
            </a:custGeom>
            <a:solidFill>
              <a:schemeClr val="bg1"/>
            </a:solid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9" name="îṥḷïdê">
              <a:extLst>
                <a:ext uri="{FF2B5EF4-FFF2-40B4-BE49-F238E27FC236}">
                  <a16:creationId xmlns:a16="http://schemas.microsoft.com/office/drawing/2014/main" id="{2DA514BF-37CE-4B71-A466-E025C94D3364}"/>
                </a:ext>
              </a:extLst>
            </p:cNvPr>
            <p:cNvSpPr/>
            <p:nvPr/>
          </p:nvSpPr>
          <p:spPr bwMode="auto">
            <a:xfrm>
              <a:off x="7115857" y="3236432"/>
              <a:ext cx="460321" cy="335066"/>
            </a:xfrm>
            <a:custGeom>
              <a:avLst/>
              <a:gdLst>
                <a:gd name="connsiteX0" fmla="*/ 189238 w 605028"/>
                <a:gd name="connsiteY0" fmla="*/ 283560 h 440399"/>
                <a:gd name="connsiteX1" fmla="*/ 188139 w 605028"/>
                <a:gd name="connsiteY1" fmla="*/ 285479 h 440399"/>
                <a:gd name="connsiteX2" fmla="*/ 186217 w 605028"/>
                <a:gd name="connsiteY2" fmla="*/ 306044 h 440399"/>
                <a:gd name="connsiteX3" fmla="*/ 223292 w 605028"/>
                <a:gd name="connsiteY3" fmla="*/ 392689 h 440399"/>
                <a:gd name="connsiteX4" fmla="*/ 224390 w 605028"/>
                <a:gd name="connsiteY4" fmla="*/ 389673 h 440399"/>
                <a:gd name="connsiteX5" fmla="*/ 223567 w 605028"/>
                <a:gd name="connsiteY5" fmla="*/ 380899 h 440399"/>
                <a:gd name="connsiteX6" fmla="*/ 226587 w 605028"/>
                <a:gd name="connsiteY6" fmla="*/ 371576 h 440399"/>
                <a:gd name="connsiteX7" fmla="*/ 231531 w 605028"/>
                <a:gd name="connsiteY7" fmla="*/ 360883 h 440399"/>
                <a:gd name="connsiteX8" fmla="*/ 236749 w 605028"/>
                <a:gd name="connsiteY8" fmla="*/ 342237 h 440399"/>
                <a:gd name="connsiteX9" fmla="*/ 240319 w 605028"/>
                <a:gd name="connsiteY9" fmla="*/ 331544 h 440399"/>
                <a:gd name="connsiteX10" fmla="*/ 236749 w 605028"/>
                <a:gd name="connsiteY10" fmla="*/ 321673 h 440399"/>
                <a:gd name="connsiteX11" fmla="*/ 226038 w 605028"/>
                <a:gd name="connsiteY11" fmla="*/ 315915 h 440399"/>
                <a:gd name="connsiteX12" fmla="*/ 215877 w 605028"/>
                <a:gd name="connsiteY12" fmla="*/ 309882 h 440399"/>
                <a:gd name="connsiteX13" fmla="*/ 205166 w 605028"/>
                <a:gd name="connsiteY13" fmla="*/ 296995 h 440399"/>
                <a:gd name="connsiteX14" fmla="*/ 200498 w 605028"/>
                <a:gd name="connsiteY14" fmla="*/ 291237 h 440399"/>
                <a:gd name="connsiteX15" fmla="*/ 193906 w 605028"/>
                <a:gd name="connsiteY15" fmla="*/ 286576 h 440399"/>
                <a:gd name="connsiteX16" fmla="*/ 394076 w 605028"/>
                <a:gd name="connsiteY16" fmla="*/ 242957 h 440399"/>
                <a:gd name="connsiteX17" fmla="*/ 402304 w 605028"/>
                <a:gd name="connsiteY17" fmla="*/ 250082 h 440399"/>
                <a:gd name="connsiteX18" fmla="*/ 405046 w 605028"/>
                <a:gd name="connsiteY18" fmla="*/ 252001 h 440399"/>
                <a:gd name="connsiteX19" fmla="*/ 400658 w 605028"/>
                <a:gd name="connsiteY19" fmla="*/ 254741 h 440399"/>
                <a:gd name="connsiteX20" fmla="*/ 392979 w 605028"/>
                <a:gd name="connsiteY20" fmla="*/ 244875 h 440399"/>
                <a:gd name="connsiteX21" fmla="*/ 228510 w 605028"/>
                <a:gd name="connsiteY21" fmla="*/ 215011 h 440399"/>
                <a:gd name="connsiteX22" fmla="*/ 218349 w 605028"/>
                <a:gd name="connsiteY22" fmla="*/ 224608 h 440399"/>
                <a:gd name="connsiteX23" fmla="*/ 221919 w 605028"/>
                <a:gd name="connsiteY23" fmla="*/ 223237 h 440399"/>
                <a:gd name="connsiteX24" fmla="*/ 228510 w 605028"/>
                <a:gd name="connsiteY24" fmla="*/ 215011 h 440399"/>
                <a:gd name="connsiteX25" fmla="*/ 243889 w 605028"/>
                <a:gd name="connsiteY25" fmla="*/ 203769 h 440399"/>
                <a:gd name="connsiteX26" fmla="*/ 228785 w 605028"/>
                <a:gd name="connsiteY26" fmla="*/ 214737 h 440399"/>
                <a:gd name="connsiteX27" fmla="*/ 243615 w 605028"/>
                <a:gd name="connsiteY27" fmla="*/ 209253 h 440399"/>
                <a:gd name="connsiteX28" fmla="*/ 317490 w 605028"/>
                <a:gd name="connsiteY28" fmla="*/ 187043 h 440399"/>
                <a:gd name="connsiteX29" fmla="*/ 319687 w 605028"/>
                <a:gd name="connsiteY29" fmla="*/ 200479 h 440399"/>
                <a:gd name="connsiteX30" fmla="*/ 332870 w 605028"/>
                <a:gd name="connsiteY30" fmla="*/ 198011 h 440399"/>
                <a:gd name="connsiteX31" fmla="*/ 322708 w 605028"/>
                <a:gd name="connsiteY31" fmla="*/ 207882 h 440399"/>
                <a:gd name="connsiteX32" fmla="*/ 308977 w 605028"/>
                <a:gd name="connsiteY32" fmla="*/ 212543 h 440399"/>
                <a:gd name="connsiteX33" fmla="*/ 301836 w 605028"/>
                <a:gd name="connsiteY33" fmla="*/ 211446 h 440399"/>
                <a:gd name="connsiteX34" fmla="*/ 305956 w 605028"/>
                <a:gd name="connsiteY34" fmla="*/ 216656 h 440399"/>
                <a:gd name="connsiteX35" fmla="*/ 307878 w 605028"/>
                <a:gd name="connsiteY35" fmla="*/ 222688 h 440399"/>
                <a:gd name="connsiteX36" fmla="*/ 298266 w 605028"/>
                <a:gd name="connsiteY36" fmla="*/ 222688 h 440399"/>
                <a:gd name="connsiteX37" fmla="*/ 297168 w 605028"/>
                <a:gd name="connsiteY37" fmla="*/ 233108 h 440399"/>
                <a:gd name="connsiteX38" fmla="*/ 300738 w 605028"/>
                <a:gd name="connsiteY38" fmla="*/ 233108 h 440399"/>
                <a:gd name="connsiteX39" fmla="*/ 313096 w 605028"/>
                <a:gd name="connsiteY39" fmla="*/ 227898 h 440399"/>
                <a:gd name="connsiteX40" fmla="*/ 318040 w 605028"/>
                <a:gd name="connsiteY40" fmla="*/ 221866 h 440399"/>
                <a:gd name="connsiteX41" fmla="*/ 327926 w 605028"/>
                <a:gd name="connsiteY41" fmla="*/ 220221 h 440399"/>
                <a:gd name="connsiteX42" fmla="*/ 332321 w 605028"/>
                <a:gd name="connsiteY42" fmla="*/ 225979 h 440399"/>
                <a:gd name="connsiteX43" fmla="*/ 338637 w 605028"/>
                <a:gd name="connsiteY43" fmla="*/ 230366 h 440399"/>
                <a:gd name="connsiteX44" fmla="*/ 338088 w 605028"/>
                <a:gd name="connsiteY44" fmla="*/ 233656 h 440399"/>
                <a:gd name="connsiteX45" fmla="*/ 340010 w 605028"/>
                <a:gd name="connsiteY45" fmla="*/ 226801 h 440399"/>
                <a:gd name="connsiteX46" fmla="*/ 332321 w 605028"/>
                <a:gd name="connsiteY46" fmla="*/ 218576 h 440399"/>
                <a:gd name="connsiteX47" fmla="*/ 344130 w 605028"/>
                <a:gd name="connsiteY47" fmla="*/ 224334 h 440399"/>
                <a:gd name="connsiteX48" fmla="*/ 348798 w 605028"/>
                <a:gd name="connsiteY48" fmla="*/ 233108 h 440399"/>
                <a:gd name="connsiteX49" fmla="*/ 354291 w 605028"/>
                <a:gd name="connsiteY49" fmla="*/ 231463 h 440399"/>
                <a:gd name="connsiteX50" fmla="*/ 349348 w 605028"/>
                <a:gd name="connsiteY50" fmla="*/ 226801 h 440399"/>
                <a:gd name="connsiteX51" fmla="*/ 353742 w 605028"/>
                <a:gd name="connsiteY51" fmla="*/ 225430 h 440399"/>
                <a:gd name="connsiteX52" fmla="*/ 368572 w 605028"/>
                <a:gd name="connsiteY52" fmla="*/ 232011 h 440399"/>
                <a:gd name="connsiteX53" fmla="*/ 373241 w 605028"/>
                <a:gd name="connsiteY53" fmla="*/ 242979 h 440399"/>
                <a:gd name="connsiteX54" fmla="*/ 352369 w 605028"/>
                <a:gd name="connsiteY54" fmla="*/ 239689 h 440399"/>
                <a:gd name="connsiteX55" fmla="*/ 348249 w 605028"/>
                <a:gd name="connsiteY55" fmla="*/ 244350 h 440399"/>
                <a:gd name="connsiteX56" fmla="*/ 334518 w 605028"/>
                <a:gd name="connsiteY56" fmla="*/ 240785 h 440399"/>
                <a:gd name="connsiteX57" fmla="*/ 333419 w 605028"/>
                <a:gd name="connsiteY57" fmla="*/ 233108 h 440399"/>
                <a:gd name="connsiteX58" fmla="*/ 320786 w 605028"/>
                <a:gd name="connsiteY58" fmla="*/ 234205 h 440399"/>
                <a:gd name="connsiteX59" fmla="*/ 303484 w 605028"/>
                <a:gd name="connsiteY59" fmla="*/ 237221 h 440399"/>
                <a:gd name="connsiteX60" fmla="*/ 294696 w 605028"/>
                <a:gd name="connsiteY60" fmla="*/ 247914 h 440399"/>
                <a:gd name="connsiteX61" fmla="*/ 281514 w 605028"/>
                <a:gd name="connsiteY61" fmla="*/ 263543 h 440399"/>
                <a:gd name="connsiteX62" fmla="*/ 280415 w 605028"/>
                <a:gd name="connsiteY62" fmla="*/ 276431 h 440399"/>
                <a:gd name="connsiteX63" fmla="*/ 288105 w 605028"/>
                <a:gd name="connsiteY63" fmla="*/ 289866 h 440399"/>
                <a:gd name="connsiteX64" fmla="*/ 304308 w 605028"/>
                <a:gd name="connsiteY64" fmla="*/ 297544 h 440399"/>
                <a:gd name="connsiteX65" fmla="*/ 326828 w 605028"/>
                <a:gd name="connsiteY65" fmla="*/ 294802 h 440399"/>
                <a:gd name="connsiteX66" fmla="*/ 336989 w 605028"/>
                <a:gd name="connsiteY66" fmla="*/ 298915 h 440399"/>
                <a:gd name="connsiteX67" fmla="*/ 338912 w 605028"/>
                <a:gd name="connsiteY67" fmla="*/ 306318 h 440399"/>
                <a:gd name="connsiteX68" fmla="*/ 342482 w 605028"/>
                <a:gd name="connsiteY68" fmla="*/ 320028 h 440399"/>
                <a:gd name="connsiteX69" fmla="*/ 346601 w 605028"/>
                <a:gd name="connsiteY69" fmla="*/ 337028 h 440399"/>
                <a:gd name="connsiteX70" fmla="*/ 343580 w 605028"/>
                <a:gd name="connsiteY70" fmla="*/ 352108 h 440399"/>
                <a:gd name="connsiteX71" fmla="*/ 349622 w 605028"/>
                <a:gd name="connsiteY71" fmla="*/ 375963 h 440399"/>
                <a:gd name="connsiteX72" fmla="*/ 376811 w 605028"/>
                <a:gd name="connsiteY72" fmla="*/ 363899 h 440399"/>
                <a:gd name="connsiteX73" fmla="*/ 383402 w 605028"/>
                <a:gd name="connsiteY73" fmla="*/ 357866 h 440399"/>
                <a:gd name="connsiteX74" fmla="*/ 387521 w 605028"/>
                <a:gd name="connsiteY74" fmla="*/ 347995 h 440399"/>
                <a:gd name="connsiteX75" fmla="*/ 395486 w 605028"/>
                <a:gd name="connsiteY75" fmla="*/ 328802 h 440399"/>
                <a:gd name="connsiteX76" fmla="*/ 397134 w 605028"/>
                <a:gd name="connsiteY76" fmla="*/ 313995 h 440399"/>
                <a:gd name="connsiteX77" fmla="*/ 407844 w 605028"/>
                <a:gd name="connsiteY77" fmla="*/ 281914 h 440399"/>
                <a:gd name="connsiteX78" fmla="*/ 400154 w 605028"/>
                <a:gd name="connsiteY78" fmla="*/ 282463 h 440399"/>
                <a:gd name="connsiteX79" fmla="*/ 376262 w 605028"/>
                <a:gd name="connsiteY79" fmla="*/ 249011 h 440399"/>
                <a:gd name="connsiteX80" fmla="*/ 399056 w 605028"/>
                <a:gd name="connsiteY80" fmla="*/ 278898 h 440399"/>
                <a:gd name="connsiteX81" fmla="*/ 408393 w 605028"/>
                <a:gd name="connsiteY81" fmla="*/ 268753 h 440399"/>
                <a:gd name="connsiteX82" fmla="*/ 405922 w 605028"/>
                <a:gd name="connsiteY82" fmla="*/ 252301 h 440399"/>
                <a:gd name="connsiteX83" fmla="*/ 412513 w 605028"/>
                <a:gd name="connsiteY83" fmla="*/ 251479 h 440399"/>
                <a:gd name="connsiteX84" fmla="*/ 317490 w 605028"/>
                <a:gd name="connsiteY84" fmla="*/ 187043 h 440399"/>
                <a:gd name="connsiteX85" fmla="*/ 306505 w 605028"/>
                <a:gd name="connsiteY85" fmla="*/ 174156 h 440399"/>
                <a:gd name="connsiteX86" fmla="*/ 332321 w 605028"/>
                <a:gd name="connsiteY86" fmla="*/ 176624 h 440399"/>
                <a:gd name="connsiteX87" fmla="*/ 334518 w 605028"/>
                <a:gd name="connsiteY87" fmla="*/ 177172 h 440399"/>
                <a:gd name="connsiteX88" fmla="*/ 344954 w 605028"/>
                <a:gd name="connsiteY88" fmla="*/ 179640 h 440399"/>
                <a:gd name="connsiteX89" fmla="*/ 347151 w 605028"/>
                <a:gd name="connsiteY89" fmla="*/ 180188 h 440399"/>
                <a:gd name="connsiteX90" fmla="*/ 357861 w 605028"/>
                <a:gd name="connsiteY90" fmla="*/ 184301 h 440399"/>
                <a:gd name="connsiteX91" fmla="*/ 358685 w 605028"/>
                <a:gd name="connsiteY91" fmla="*/ 184575 h 440399"/>
                <a:gd name="connsiteX92" fmla="*/ 439976 w 605028"/>
                <a:gd name="connsiteY92" fmla="*/ 307140 h 440399"/>
                <a:gd name="connsiteX93" fmla="*/ 306780 w 605028"/>
                <a:gd name="connsiteY93" fmla="*/ 440399 h 440399"/>
                <a:gd name="connsiteX94" fmla="*/ 266958 w 605028"/>
                <a:gd name="connsiteY94" fmla="*/ 434367 h 440399"/>
                <a:gd name="connsiteX95" fmla="*/ 173309 w 605028"/>
                <a:gd name="connsiteY95" fmla="*/ 307140 h 440399"/>
                <a:gd name="connsiteX96" fmla="*/ 183745 w 605028"/>
                <a:gd name="connsiteY96" fmla="*/ 255318 h 440399"/>
                <a:gd name="connsiteX97" fmla="*/ 189238 w 605028"/>
                <a:gd name="connsiteY97" fmla="*/ 243801 h 440399"/>
                <a:gd name="connsiteX98" fmla="*/ 189512 w 605028"/>
                <a:gd name="connsiteY98" fmla="*/ 243527 h 440399"/>
                <a:gd name="connsiteX99" fmla="*/ 196103 w 605028"/>
                <a:gd name="connsiteY99" fmla="*/ 232834 h 440399"/>
                <a:gd name="connsiteX100" fmla="*/ 254325 w 605028"/>
                <a:gd name="connsiteY100" fmla="*/ 184850 h 440399"/>
                <a:gd name="connsiteX101" fmla="*/ 255973 w 605028"/>
                <a:gd name="connsiteY101" fmla="*/ 184027 h 440399"/>
                <a:gd name="connsiteX102" fmla="*/ 266134 w 605028"/>
                <a:gd name="connsiteY102" fmla="*/ 180462 h 440399"/>
                <a:gd name="connsiteX103" fmla="*/ 268606 w 605028"/>
                <a:gd name="connsiteY103" fmla="*/ 179640 h 440399"/>
                <a:gd name="connsiteX104" fmla="*/ 278493 w 605028"/>
                <a:gd name="connsiteY104" fmla="*/ 177172 h 440399"/>
                <a:gd name="connsiteX105" fmla="*/ 281239 w 605028"/>
                <a:gd name="connsiteY105" fmla="*/ 176624 h 440399"/>
                <a:gd name="connsiteX106" fmla="*/ 306505 w 605028"/>
                <a:gd name="connsiteY106" fmla="*/ 174156 h 440399"/>
                <a:gd name="connsiteX107" fmla="*/ 365543 w 605028"/>
                <a:gd name="connsiteY107" fmla="*/ 0 h 440399"/>
                <a:gd name="connsiteX108" fmla="*/ 485560 w 605028"/>
                <a:gd name="connsiteY108" fmla="*/ 127776 h 440399"/>
                <a:gd name="connsiteX109" fmla="*/ 486659 w 605028"/>
                <a:gd name="connsiteY109" fmla="*/ 127776 h 440399"/>
                <a:gd name="connsiteX110" fmla="*/ 563283 w 605028"/>
                <a:gd name="connsiteY110" fmla="*/ 192761 h 440399"/>
                <a:gd name="connsiteX111" fmla="*/ 605028 w 605028"/>
                <a:gd name="connsiteY111" fmla="*/ 249520 h 440399"/>
                <a:gd name="connsiteX112" fmla="*/ 555593 w 605028"/>
                <a:gd name="connsiteY112" fmla="*/ 307101 h 440399"/>
                <a:gd name="connsiteX113" fmla="*/ 460568 w 605028"/>
                <a:gd name="connsiteY113" fmla="*/ 307101 h 440399"/>
                <a:gd name="connsiteX114" fmla="*/ 306496 w 605028"/>
                <a:gd name="connsiteY114" fmla="*/ 153550 h 440399"/>
                <a:gd name="connsiteX115" fmla="*/ 152699 w 605028"/>
                <a:gd name="connsiteY115" fmla="*/ 307101 h 440399"/>
                <a:gd name="connsiteX116" fmla="*/ 49435 w 605028"/>
                <a:gd name="connsiteY116" fmla="*/ 307101 h 440399"/>
                <a:gd name="connsiteX117" fmla="*/ 0 w 605028"/>
                <a:gd name="connsiteY117" fmla="*/ 249520 h 440399"/>
                <a:gd name="connsiteX118" fmla="*/ 49435 w 605028"/>
                <a:gd name="connsiteY118" fmla="*/ 191938 h 440399"/>
                <a:gd name="connsiteX119" fmla="*/ 119468 w 605028"/>
                <a:gd name="connsiteY119" fmla="*/ 110502 h 440399"/>
                <a:gd name="connsiteX120" fmla="*/ 144185 w 605028"/>
                <a:gd name="connsiteY120" fmla="*/ 115985 h 440399"/>
                <a:gd name="connsiteX121" fmla="*/ 224929 w 605028"/>
                <a:gd name="connsiteY121" fmla="*/ 24404 h 440399"/>
                <a:gd name="connsiteX122" fmla="*/ 276286 w 605028"/>
                <a:gd name="connsiteY122" fmla="*/ 46339 h 440399"/>
                <a:gd name="connsiteX123" fmla="*/ 365543 w 605028"/>
                <a:gd name="connsiteY123" fmla="*/ 0 h 44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5028" h="440399">
                  <a:moveTo>
                    <a:pt x="189238" y="283560"/>
                  </a:moveTo>
                  <a:cubicBezTo>
                    <a:pt x="189238" y="283560"/>
                    <a:pt x="188688" y="284382"/>
                    <a:pt x="188139" y="285479"/>
                  </a:cubicBezTo>
                  <a:cubicBezTo>
                    <a:pt x="186766" y="292334"/>
                    <a:pt x="186217" y="299189"/>
                    <a:pt x="186217" y="306044"/>
                  </a:cubicBezTo>
                  <a:cubicBezTo>
                    <a:pt x="186217" y="340044"/>
                    <a:pt x="200498" y="371028"/>
                    <a:pt x="223292" y="392689"/>
                  </a:cubicBezTo>
                  <a:cubicBezTo>
                    <a:pt x="223567" y="391592"/>
                    <a:pt x="223841" y="390496"/>
                    <a:pt x="224390" y="389673"/>
                  </a:cubicBezTo>
                  <a:cubicBezTo>
                    <a:pt x="224390" y="389673"/>
                    <a:pt x="226587" y="385012"/>
                    <a:pt x="223567" y="380899"/>
                  </a:cubicBezTo>
                  <a:cubicBezTo>
                    <a:pt x="223567" y="380899"/>
                    <a:pt x="226587" y="376786"/>
                    <a:pt x="226587" y="371576"/>
                  </a:cubicBezTo>
                  <a:cubicBezTo>
                    <a:pt x="226587" y="371576"/>
                    <a:pt x="223567" y="362254"/>
                    <a:pt x="231531" y="360883"/>
                  </a:cubicBezTo>
                  <a:cubicBezTo>
                    <a:pt x="231531" y="360883"/>
                    <a:pt x="242241" y="360883"/>
                    <a:pt x="236749" y="342237"/>
                  </a:cubicBezTo>
                  <a:cubicBezTo>
                    <a:pt x="236749" y="342237"/>
                    <a:pt x="236200" y="337028"/>
                    <a:pt x="240319" y="331544"/>
                  </a:cubicBezTo>
                  <a:cubicBezTo>
                    <a:pt x="240319" y="331544"/>
                    <a:pt x="244439" y="320576"/>
                    <a:pt x="236749" y="321673"/>
                  </a:cubicBezTo>
                  <a:cubicBezTo>
                    <a:pt x="236749" y="321673"/>
                    <a:pt x="235101" y="315915"/>
                    <a:pt x="226038" y="315915"/>
                  </a:cubicBezTo>
                  <a:cubicBezTo>
                    <a:pt x="226038" y="315915"/>
                    <a:pt x="220820" y="309882"/>
                    <a:pt x="215877" y="309882"/>
                  </a:cubicBezTo>
                  <a:cubicBezTo>
                    <a:pt x="215877" y="309882"/>
                    <a:pt x="214229" y="293431"/>
                    <a:pt x="205166" y="296995"/>
                  </a:cubicBezTo>
                  <a:cubicBezTo>
                    <a:pt x="205166" y="296995"/>
                    <a:pt x="204068" y="290689"/>
                    <a:pt x="200498" y="291237"/>
                  </a:cubicBezTo>
                  <a:cubicBezTo>
                    <a:pt x="200498" y="291237"/>
                    <a:pt x="198026" y="284656"/>
                    <a:pt x="193906" y="286576"/>
                  </a:cubicBezTo>
                  <a:close/>
                  <a:moveTo>
                    <a:pt x="394076" y="242957"/>
                  </a:moveTo>
                  <a:cubicBezTo>
                    <a:pt x="396544" y="245972"/>
                    <a:pt x="402304" y="250082"/>
                    <a:pt x="402304" y="250082"/>
                  </a:cubicBezTo>
                  <a:cubicBezTo>
                    <a:pt x="403126" y="251178"/>
                    <a:pt x="404223" y="251726"/>
                    <a:pt x="405046" y="252001"/>
                  </a:cubicBezTo>
                  <a:lnTo>
                    <a:pt x="400658" y="254741"/>
                  </a:lnTo>
                  <a:lnTo>
                    <a:pt x="392979" y="244875"/>
                  </a:lnTo>
                  <a:close/>
                  <a:moveTo>
                    <a:pt x="228510" y="215011"/>
                  </a:moveTo>
                  <a:cubicBezTo>
                    <a:pt x="224940" y="218027"/>
                    <a:pt x="221644" y="221317"/>
                    <a:pt x="218349" y="224608"/>
                  </a:cubicBezTo>
                  <a:cubicBezTo>
                    <a:pt x="219722" y="224059"/>
                    <a:pt x="220820" y="223511"/>
                    <a:pt x="221919" y="223237"/>
                  </a:cubicBezTo>
                  <a:cubicBezTo>
                    <a:pt x="221919" y="223237"/>
                    <a:pt x="233179" y="222140"/>
                    <a:pt x="228510" y="215011"/>
                  </a:cubicBezTo>
                  <a:close/>
                  <a:moveTo>
                    <a:pt x="243889" y="203769"/>
                  </a:moveTo>
                  <a:cubicBezTo>
                    <a:pt x="238671" y="207059"/>
                    <a:pt x="233453" y="210898"/>
                    <a:pt x="228785" y="214737"/>
                  </a:cubicBezTo>
                  <a:cubicBezTo>
                    <a:pt x="231531" y="215011"/>
                    <a:pt x="242791" y="215834"/>
                    <a:pt x="243615" y="209253"/>
                  </a:cubicBezTo>
                  <a:close/>
                  <a:moveTo>
                    <a:pt x="317490" y="187043"/>
                  </a:moveTo>
                  <a:cubicBezTo>
                    <a:pt x="307878" y="196366"/>
                    <a:pt x="319687" y="200479"/>
                    <a:pt x="319687" y="200479"/>
                  </a:cubicBezTo>
                  <a:cubicBezTo>
                    <a:pt x="323807" y="203221"/>
                    <a:pt x="332870" y="198011"/>
                    <a:pt x="332870" y="198011"/>
                  </a:cubicBezTo>
                  <a:cubicBezTo>
                    <a:pt x="336440" y="202124"/>
                    <a:pt x="322708" y="207882"/>
                    <a:pt x="322708" y="207882"/>
                  </a:cubicBezTo>
                  <a:cubicBezTo>
                    <a:pt x="315019" y="208430"/>
                    <a:pt x="308977" y="212543"/>
                    <a:pt x="308977" y="212543"/>
                  </a:cubicBezTo>
                  <a:cubicBezTo>
                    <a:pt x="305407" y="207334"/>
                    <a:pt x="301836" y="211446"/>
                    <a:pt x="301836" y="211446"/>
                  </a:cubicBezTo>
                  <a:cubicBezTo>
                    <a:pt x="298816" y="215011"/>
                    <a:pt x="305956" y="216656"/>
                    <a:pt x="305956" y="216656"/>
                  </a:cubicBezTo>
                  <a:cubicBezTo>
                    <a:pt x="310625" y="217753"/>
                    <a:pt x="309526" y="220769"/>
                    <a:pt x="307878" y="222688"/>
                  </a:cubicBezTo>
                  <a:cubicBezTo>
                    <a:pt x="305956" y="224334"/>
                    <a:pt x="298266" y="222688"/>
                    <a:pt x="298266" y="222688"/>
                  </a:cubicBezTo>
                  <a:cubicBezTo>
                    <a:pt x="294147" y="224882"/>
                    <a:pt x="297168" y="233108"/>
                    <a:pt x="297168" y="233108"/>
                  </a:cubicBezTo>
                  <a:lnTo>
                    <a:pt x="300738" y="233108"/>
                  </a:lnTo>
                  <a:cubicBezTo>
                    <a:pt x="312547" y="236672"/>
                    <a:pt x="313096" y="227898"/>
                    <a:pt x="313096" y="227898"/>
                  </a:cubicBezTo>
                  <a:cubicBezTo>
                    <a:pt x="316667" y="227898"/>
                    <a:pt x="318040" y="221866"/>
                    <a:pt x="318040" y="221866"/>
                  </a:cubicBezTo>
                  <a:cubicBezTo>
                    <a:pt x="320786" y="224882"/>
                    <a:pt x="327926" y="220221"/>
                    <a:pt x="327926" y="220221"/>
                  </a:cubicBezTo>
                  <a:cubicBezTo>
                    <a:pt x="328750" y="222688"/>
                    <a:pt x="332321" y="225979"/>
                    <a:pt x="332321" y="225979"/>
                  </a:cubicBezTo>
                  <a:cubicBezTo>
                    <a:pt x="337539" y="227898"/>
                    <a:pt x="338637" y="230366"/>
                    <a:pt x="338637" y="230366"/>
                  </a:cubicBezTo>
                  <a:cubicBezTo>
                    <a:pt x="333419" y="231463"/>
                    <a:pt x="338088" y="233656"/>
                    <a:pt x="338088" y="233656"/>
                  </a:cubicBezTo>
                  <a:cubicBezTo>
                    <a:pt x="345228" y="230640"/>
                    <a:pt x="340010" y="226801"/>
                    <a:pt x="340010" y="226801"/>
                  </a:cubicBezTo>
                  <a:cubicBezTo>
                    <a:pt x="326279" y="220221"/>
                    <a:pt x="332321" y="218576"/>
                    <a:pt x="332321" y="218576"/>
                  </a:cubicBezTo>
                  <a:cubicBezTo>
                    <a:pt x="334518" y="222688"/>
                    <a:pt x="344130" y="224334"/>
                    <a:pt x="344130" y="224334"/>
                  </a:cubicBezTo>
                  <a:cubicBezTo>
                    <a:pt x="345228" y="232011"/>
                    <a:pt x="348798" y="233108"/>
                    <a:pt x="348798" y="233108"/>
                  </a:cubicBezTo>
                  <a:cubicBezTo>
                    <a:pt x="353192" y="235027"/>
                    <a:pt x="354291" y="231463"/>
                    <a:pt x="354291" y="231463"/>
                  </a:cubicBezTo>
                  <a:cubicBezTo>
                    <a:pt x="350172" y="230366"/>
                    <a:pt x="349348" y="226801"/>
                    <a:pt x="349348" y="226801"/>
                  </a:cubicBezTo>
                  <a:cubicBezTo>
                    <a:pt x="348249" y="223237"/>
                    <a:pt x="353742" y="225430"/>
                    <a:pt x="353742" y="225430"/>
                  </a:cubicBezTo>
                  <a:cubicBezTo>
                    <a:pt x="358410" y="232559"/>
                    <a:pt x="368572" y="232011"/>
                    <a:pt x="368572" y="232011"/>
                  </a:cubicBezTo>
                  <a:cubicBezTo>
                    <a:pt x="375163" y="231463"/>
                    <a:pt x="373241" y="242979"/>
                    <a:pt x="373241" y="242979"/>
                  </a:cubicBezTo>
                  <a:cubicBezTo>
                    <a:pt x="366100" y="247914"/>
                    <a:pt x="352369" y="239689"/>
                    <a:pt x="352369" y="239689"/>
                  </a:cubicBezTo>
                  <a:cubicBezTo>
                    <a:pt x="353742" y="243801"/>
                    <a:pt x="348249" y="244350"/>
                    <a:pt x="348249" y="244350"/>
                  </a:cubicBezTo>
                  <a:cubicBezTo>
                    <a:pt x="342757" y="237769"/>
                    <a:pt x="334518" y="240785"/>
                    <a:pt x="334518" y="240785"/>
                  </a:cubicBezTo>
                  <a:cubicBezTo>
                    <a:pt x="336440" y="237769"/>
                    <a:pt x="333419" y="233108"/>
                    <a:pt x="333419" y="233108"/>
                  </a:cubicBezTo>
                  <a:cubicBezTo>
                    <a:pt x="328750" y="232011"/>
                    <a:pt x="320786" y="234205"/>
                    <a:pt x="320786" y="234205"/>
                  </a:cubicBezTo>
                  <a:cubicBezTo>
                    <a:pt x="315019" y="236672"/>
                    <a:pt x="303484" y="237221"/>
                    <a:pt x="303484" y="237221"/>
                  </a:cubicBezTo>
                  <a:cubicBezTo>
                    <a:pt x="298266" y="237221"/>
                    <a:pt x="294696" y="247914"/>
                    <a:pt x="294696" y="247914"/>
                  </a:cubicBezTo>
                  <a:cubicBezTo>
                    <a:pt x="282612" y="253124"/>
                    <a:pt x="281514" y="263543"/>
                    <a:pt x="281514" y="263543"/>
                  </a:cubicBezTo>
                  <a:cubicBezTo>
                    <a:pt x="281514" y="270124"/>
                    <a:pt x="280415" y="276431"/>
                    <a:pt x="280415" y="276431"/>
                  </a:cubicBezTo>
                  <a:cubicBezTo>
                    <a:pt x="276021" y="283011"/>
                    <a:pt x="288105" y="289866"/>
                    <a:pt x="288105" y="289866"/>
                  </a:cubicBezTo>
                  <a:cubicBezTo>
                    <a:pt x="295245" y="303576"/>
                    <a:pt x="304034" y="297544"/>
                    <a:pt x="304308" y="297544"/>
                  </a:cubicBezTo>
                  <a:cubicBezTo>
                    <a:pt x="311449" y="300560"/>
                    <a:pt x="326828" y="294802"/>
                    <a:pt x="326828" y="294802"/>
                  </a:cubicBezTo>
                  <a:cubicBezTo>
                    <a:pt x="328750" y="300560"/>
                    <a:pt x="336989" y="298915"/>
                    <a:pt x="336989" y="298915"/>
                  </a:cubicBezTo>
                  <a:cubicBezTo>
                    <a:pt x="340010" y="300560"/>
                    <a:pt x="338912" y="306318"/>
                    <a:pt x="338912" y="306318"/>
                  </a:cubicBezTo>
                  <a:cubicBezTo>
                    <a:pt x="334518" y="313447"/>
                    <a:pt x="342482" y="320028"/>
                    <a:pt x="342482" y="320028"/>
                  </a:cubicBezTo>
                  <a:cubicBezTo>
                    <a:pt x="354291" y="333463"/>
                    <a:pt x="346601" y="337028"/>
                    <a:pt x="346601" y="337028"/>
                  </a:cubicBezTo>
                  <a:cubicBezTo>
                    <a:pt x="338088" y="345253"/>
                    <a:pt x="343580" y="352108"/>
                    <a:pt x="343580" y="352108"/>
                  </a:cubicBezTo>
                  <a:cubicBezTo>
                    <a:pt x="349622" y="364995"/>
                    <a:pt x="349622" y="375963"/>
                    <a:pt x="349622" y="375963"/>
                  </a:cubicBezTo>
                  <a:cubicBezTo>
                    <a:pt x="369670" y="378979"/>
                    <a:pt x="376811" y="363899"/>
                    <a:pt x="376811" y="363899"/>
                  </a:cubicBezTo>
                  <a:cubicBezTo>
                    <a:pt x="383402" y="363899"/>
                    <a:pt x="383402" y="357866"/>
                    <a:pt x="383402" y="357866"/>
                  </a:cubicBezTo>
                  <a:cubicBezTo>
                    <a:pt x="383402" y="351012"/>
                    <a:pt x="387521" y="347995"/>
                    <a:pt x="387521" y="347995"/>
                  </a:cubicBezTo>
                  <a:cubicBezTo>
                    <a:pt x="397134" y="341689"/>
                    <a:pt x="395486" y="328802"/>
                    <a:pt x="395486" y="328802"/>
                  </a:cubicBezTo>
                  <a:cubicBezTo>
                    <a:pt x="394113" y="321124"/>
                    <a:pt x="397134" y="313995"/>
                    <a:pt x="397134" y="313995"/>
                  </a:cubicBezTo>
                  <a:cubicBezTo>
                    <a:pt x="408393" y="301108"/>
                    <a:pt x="407844" y="281914"/>
                    <a:pt x="407844" y="281914"/>
                  </a:cubicBezTo>
                  <a:cubicBezTo>
                    <a:pt x="403175" y="284108"/>
                    <a:pt x="400154" y="282463"/>
                    <a:pt x="400154" y="282463"/>
                  </a:cubicBezTo>
                  <a:cubicBezTo>
                    <a:pt x="389444" y="271769"/>
                    <a:pt x="376262" y="249011"/>
                    <a:pt x="376262" y="249011"/>
                  </a:cubicBezTo>
                  <a:cubicBezTo>
                    <a:pt x="388895" y="254221"/>
                    <a:pt x="399056" y="278898"/>
                    <a:pt x="399056" y="278898"/>
                  </a:cubicBezTo>
                  <a:cubicBezTo>
                    <a:pt x="406196" y="275334"/>
                    <a:pt x="408393" y="268753"/>
                    <a:pt x="408393" y="268753"/>
                  </a:cubicBezTo>
                  <a:cubicBezTo>
                    <a:pt x="415259" y="262721"/>
                    <a:pt x="407844" y="254221"/>
                    <a:pt x="405922" y="252301"/>
                  </a:cubicBezTo>
                  <a:cubicBezTo>
                    <a:pt x="408119" y="252850"/>
                    <a:pt x="410590" y="252027"/>
                    <a:pt x="412513" y="251479"/>
                  </a:cubicBezTo>
                  <a:cubicBezTo>
                    <a:pt x="394113" y="216108"/>
                    <a:pt x="358960" y="191156"/>
                    <a:pt x="317490" y="187043"/>
                  </a:cubicBezTo>
                  <a:close/>
                  <a:moveTo>
                    <a:pt x="306505" y="174156"/>
                  </a:moveTo>
                  <a:cubicBezTo>
                    <a:pt x="315293" y="174156"/>
                    <a:pt x="323807" y="174979"/>
                    <a:pt x="332321" y="176624"/>
                  </a:cubicBezTo>
                  <a:cubicBezTo>
                    <a:pt x="333144" y="176624"/>
                    <a:pt x="333968" y="176898"/>
                    <a:pt x="334518" y="177172"/>
                  </a:cubicBezTo>
                  <a:cubicBezTo>
                    <a:pt x="338088" y="177721"/>
                    <a:pt x="341658" y="178817"/>
                    <a:pt x="344954" y="179640"/>
                  </a:cubicBezTo>
                  <a:cubicBezTo>
                    <a:pt x="345777" y="179914"/>
                    <a:pt x="346327" y="180188"/>
                    <a:pt x="347151" y="180188"/>
                  </a:cubicBezTo>
                  <a:cubicBezTo>
                    <a:pt x="350721" y="181559"/>
                    <a:pt x="354291" y="182656"/>
                    <a:pt x="357861" y="184301"/>
                  </a:cubicBezTo>
                  <a:cubicBezTo>
                    <a:pt x="358136" y="184301"/>
                    <a:pt x="358410" y="184575"/>
                    <a:pt x="358685" y="184575"/>
                  </a:cubicBezTo>
                  <a:cubicBezTo>
                    <a:pt x="406471" y="204866"/>
                    <a:pt x="439976" y="252027"/>
                    <a:pt x="439976" y="307140"/>
                  </a:cubicBezTo>
                  <a:cubicBezTo>
                    <a:pt x="439976" y="380625"/>
                    <a:pt x="380381" y="440399"/>
                    <a:pt x="306780" y="440399"/>
                  </a:cubicBezTo>
                  <a:cubicBezTo>
                    <a:pt x="292774" y="440399"/>
                    <a:pt x="279591" y="438205"/>
                    <a:pt x="266958" y="434367"/>
                  </a:cubicBezTo>
                  <a:cubicBezTo>
                    <a:pt x="212581" y="417367"/>
                    <a:pt x="173309" y="366915"/>
                    <a:pt x="173309" y="307140"/>
                  </a:cubicBezTo>
                  <a:cubicBezTo>
                    <a:pt x="173309" y="288769"/>
                    <a:pt x="176879" y="271221"/>
                    <a:pt x="183745" y="255318"/>
                  </a:cubicBezTo>
                  <a:cubicBezTo>
                    <a:pt x="185393" y="251479"/>
                    <a:pt x="187315" y="247640"/>
                    <a:pt x="189238" y="243801"/>
                  </a:cubicBezTo>
                  <a:cubicBezTo>
                    <a:pt x="189238" y="243801"/>
                    <a:pt x="189238" y="243801"/>
                    <a:pt x="189512" y="243527"/>
                  </a:cubicBezTo>
                  <a:cubicBezTo>
                    <a:pt x="191435" y="239963"/>
                    <a:pt x="193632" y="236398"/>
                    <a:pt x="196103" y="232834"/>
                  </a:cubicBezTo>
                  <a:cubicBezTo>
                    <a:pt x="210384" y="211721"/>
                    <a:pt x="230432" y="194721"/>
                    <a:pt x="254325" y="184850"/>
                  </a:cubicBezTo>
                  <a:cubicBezTo>
                    <a:pt x="254874" y="184575"/>
                    <a:pt x="255424" y="184301"/>
                    <a:pt x="255973" y="184027"/>
                  </a:cubicBezTo>
                  <a:cubicBezTo>
                    <a:pt x="259269" y="182656"/>
                    <a:pt x="262564" y="181559"/>
                    <a:pt x="266134" y="180462"/>
                  </a:cubicBezTo>
                  <a:cubicBezTo>
                    <a:pt x="266958" y="180188"/>
                    <a:pt x="267782" y="179914"/>
                    <a:pt x="268606" y="179640"/>
                  </a:cubicBezTo>
                  <a:cubicBezTo>
                    <a:pt x="271902" y="178543"/>
                    <a:pt x="275197" y="177721"/>
                    <a:pt x="278493" y="177172"/>
                  </a:cubicBezTo>
                  <a:cubicBezTo>
                    <a:pt x="279317" y="176898"/>
                    <a:pt x="280415" y="176624"/>
                    <a:pt x="281239" y="176624"/>
                  </a:cubicBezTo>
                  <a:cubicBezTo>
                    <a:pt x="289478" y="174979"/>
                    <a:pt x="297992" y="174156"/>
                    <a:pt x="306505" y="174156"/>
                  </a:cubicBezTo>
                  <a:close/>
                  <a:moveTo>
                    <a:pt x="365543" y="0"/>
                  </a:moveTo>
                  <a:cubicBezTo>
                    <a:pt x="428436" y="0"/>
                    <a:pt x="479793" y="56210"/>
                    <a:pt x="485560" y="127776"/>
                  </a:cubicBezTo>
                  <a:cubicBezTo>
                    <a:pt x="486110" y="127776"/>
                    <a:pt x="486384" y="127776"/>
                    <a:pt x="486659" y="127776"/>
                  </a:cubicBezTo>
                  <a:cubicBezTo>
                    <a:pt x="522637" y="127776"/>
                    <a:pt x="552847" y="155196"/>
                    <a:pt x="563283" y="192761"/>
                  </a:cubicBezTo>
                  <a:cubicBezTo>
                    <a:pt x="586902" y="197148"/>
                    <a:pt x="605028" y="220729"/>
                    <a:pt x="605028" y="249520"/>
                  </a:cubicBezTo>
                  <a:cubicBezTo>
                    <a:pt x="605028" y="281326"/>
                    <a:pt x="583057" y="307101"/>
                    <a:pt x="555593" y="307101"/>
                  </a:cubicBezTo>
                  <a:lnTo>
                    <a:pt x="460568" y="307101"/>
                  </a:lnTo>
                  <a:cubicBezTo>
                    <a:pt x="460568" y="222374"/>
                    <a:pt x="391359" y="153550"/>
                    <a:pt x="306496" y="153550"/>
                  </a:cubicBezTo>
                  <a:cubicBezTo>
                    <a:pt x="221633" y="153550"/>
                    <a:pt x="152699" y="222374"/>
                    <a:pt x="152699" y="307101"/>
                  </a:cubicBezTo>
                  <a:lnTo>
                    <a:pt x="49435" y="307101"/>
                  </a:lnTo>
                  <a:cubicBezTo>
                    <a:pt x="22246" y="307101"/>
                    <a:pt x="0" y="281326"/>
                    <a:pt x="0" y="249520"/>
                  </a:cubicBezTo>
                  <a:cubicBezTo>
                    <a:pt x="0" y="217713"/>
                    <a:pt x="22246" y="191938"/>
                    <a:pt x="49435" y="191938"/>
                  </a:cubicBezTo>
                  <a:cubicBezTo>
                    <a:pt x="49435" y="146970"/>
                    <a:pt x="80744" y="110502"/>
                    <a:pt x="119468" y="110502"/>
                  </a:cubicBezTo>
                  <a:cubicBezTo>
                    <a:pt x="128256" y="110502"/>
                    <a:pt x="136495" y="112695"/>
                    <a:pt x="144185" y="115985"/>
                  </a:cubicBezTo>
                  <a:cubicBezTo>
                    <a:pt x="145284" y="65259"/>
                    <a:pt x="180987" y="24404"/>
                    <a:pt x="224929" y="24404"/>
                  </a:cubicBezTo>
                  <a:cubicBezTo>
                    <a:pt x="244428" y="24404"/>
                    <a:pt x="262280" y="32904"/>
                    <a:pt x="276286" y="46339"/>
                  </a:cubicBezTo>
                  <a:cubicBezTo>
                    <a:pt x="298257" y="18097"/>
                    <a:pt x="330115" y="0"/>
                    <a:pt x="365543" y="0"/>
                  </a:cubicBezTo>
                  <a:close/>
                </a:path>
              </a:pathLst>
            </a:custGeom>
            <a:solidFill>
              <a:schemeClr val="bg1"/>
            </a:solidFill>
            <a:ln>
              <a:noFill/>
            </a:ln>
            <a:extLst/>
          </p:spPr>
          <p:txBody>
            <a:bodyPr wrap="square" lIns="91440" tIns="45720" rIns="91440" bIns="45720" anchor="ctr">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81" name="íṡliḍè">
              <a:extLst>
                <a:ext uri="{FF2B5EF4-FFF2-40B4-BE49-F238E27FC236}">
                  <a16:creationId xmlns:a16="http://schemas.microsoft.com/office/drawing/2014/main" id="{C9B7E5EA-8AB0-4E5D-A61E-0260098D89B4}"/>
                </a:ext>
              </a:extLst>
            </p:cNvPr>
            <p:cNvSpPr txBox="1"/>
            <p:nvPr/>
          </p:nvSpPr>
          <p:spPr>
            <a:xfrm>
              <a:off x="-1853975" y="1322292"/>
              <a:ext cx="5454083" cy="2048400"/>
            </a:xfrm>
            <a:prstGeom prst="rect">
              <a:avLst/>
            </a:prstGeom>
            <a:noFill/>
            <a:ln>
              <a:noFill/>
            </a:ln>
          </p:spPr>
          <p:txBody>
            <a:bodyPr wrap="square" lIns="91440" tIns="45720" rIns="91440" bIns="45720" anchor="t" anchorCtr="0">
              <a:normAutofit lnSpcReduction="10000"/>
            </a:bodyPr>
            <a:lstStyle/>
            <a:p>
              <a:pPr>
                <a:lnSpc>
                  <a:spcPct val="150000"/>
                </a:lnSpc>
                <a:buSzPct val="25000"/>
              </a:pPr>
              <a:r>
                <a:rPr lang="zh-CN" altLang="en-US" b="1" dirty="0"/>
                <a:t>穷举测试</a:t>
              </a:r>
              <a:r>
                <a:rPr lang="zh-CN" altLang="en-US" dirty="0"/>
                <a:t>（</a:t>
              </a:r>
              <a:r>
                <a:rPr lang="en-US" altLang="zh-CN" b="1" dirty="0"/>
                <a:t>exhaustive testing</a:t>
              </a:r>
              <a:r>
                <a:rPr lang="zh-CN" altLang="en-US" dirty="0"/>
                <a:t>）：亦称完全测试，即程序运行的各个可能分支都应该调试到。穷举法，可视为最简单的搜索。即是在一个可能存在可行状态的状态全集中依次遍历所有的元素，并判断是否为可行状态。</a:t>
              </a:r>
              <a:endParaRPr lang="de-DE" sz="1600" dirty="0"/>
            </a:p>
          </p:txBody>
        </p:sp>
      </p:grpSp>
      <p:sp>
        <p:nvSpPr>
          <p:cNvPr id="5" name="文本框 4">
            <a:extLst>
              <a:ext uri="{FF2B5EF4-FFF2-40B4-BE49-F238E27FC236}">
                <a16:creationId xmlns:a16="http://schemas.microsoft.com/office/drawing/2014/main" id="{D5887ABA-B7C0-4DAB-AB16-64B74332C139}"/>
              </a:ext>
            </a:extLst>
          </p:cNvPr>
          <p:cNvSpPr txBox="1"/>
          <p:nvPr/>
        </p:nvSpPr>
        <p:spPr>
          <a:xfrm>
            <a:off x="1281399" y="4012245"/>
            <a:ext cx="4570482" cy="923330"/>
          </a:xfrm>
          <a:prstGeom prst="rect">
            <a:avLst/>
          </a:prstGeom>
          <a:noFill/>
        </p:spPr>
        <p:txBody>
          <a:bodyPr wrap="none" rtlCol="0">
            <a:spAutoFit/>
          </a:bodyPr>
          <a:lstStyle/>
          <a:p>
            <a:r>
              <a:rPr lang="zh-CN" altLang="en-US" dirty="0"/>
              <a:t>例如测试全球的乌鸦都是黑的这个命题</a:t>
            </a:r>
            <a:endParaRPr lang="en-US" altLang="zh-CN" dirty="0"/>
          </a:p>
          <a:p>
            <a:endParaRPr lang="en-US" altLang="zh-CN" dirty="0"/>
          </a:p>
          <a:p>
            <a:r>
              <a:rPr lang="zh-CN" altLang="en-US" dirty="0"/>
              <a:t>遍历全球的乌鸦几乎是不可能完成的任务。</a:t>
            </a:r>
          </a:p>
        </p:txBody>
      </p:sp>
    </p:spTree>
    <p:extLst>
      <p:ext uri="{BB962C8B-B14F-4D97-AF65-F5344CB8AC3E}">
        <p14:creationId xmlns:p14="http://schemas.microsoft.com/office/powerpoint/2010/main" val="861531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5.</a:t>
            </a:r>
            <a:r>
              <a:rPr lang="zh-CN" altLang="en-US" sz="2600" dirty="0"/>
              <a:t>穷举测试是不可能的</a:t>
            </a:r>
          </a:p>
        </p:txBody>
      </p:sp>
      <p:sp>
        <p:nvSpPr>
          <p:cNvPr id="34" name="iṥľïḑe">
            <a:extLst>
              <a:ext uri="{FF2B5EF4-FFF2-40B4-BE49-F238E27FC236}">
                <a16:creationId xmlns:a16="http://schemas.microsoft.com/office/drawing/2014/main" id="{7FF58ADA-1325-4846-8A11-F1E916EC61DB}"/>
              </a:ext>
            </a:extLst>
          </p:cNvPr>
          <p:cNvSpPr/>
          <p:nvPr/>
        </p:nvSpPr>
        <p:spPr>
          <a:xfrm>
            <a:off x="8613677" y="2632499"/>
            <a:ext cx="976896" cy="1102234"/>
          </a:xfrm>
          <a:custGeom>
            <a:avLst/>
            <a:gdLst/>
            <a:ahLst/>
            <a:cxnLst>
              <a:cxn ang="0">
                <a:pos x="wd2" y="hd2"/>
              </a:cxn>
              <a:cxn ang="5400000">
                <a:pos x="wd2" y="hd2"/>
              </a:cxn>
              <a:cxn ang="10800000">
                <a:pos x="wd2" y="hd2"/>
              </a:cxn>
              <a:cxn ang="16200000">
                <a:pos x="wd2" y="hd2"/>
              </a:cxn>
            </a:cxnLst>
            <a:rect l="0" t="0" r="r" b="b"/>
            <a:pathLst>
              <a:path w="21595" h="21458" extrusionOk="0">
                <a:moveTo>
                  <a:pt x="14768" y="0"/>
                </a:moveTo>
                <a:cubicBezTo>
                  <a:pt x="11682" y="279"/>
                  <a:pt x="8751" y="1325"/>
                  <a:pt x="6316" y="3018"/>
                </a:cubicBezTo>
                <a:cubicBezTo>
                  <a:pt x="3974" y="4646"/>
                  <a:pt x="2184" y="6809"/>
                  <a:pt x="1141" y="9271"/>
                </a:cubicBezTo>
                <a:cubicBezTo>
                  <a:pt x="2104" y="9290"/>
                  <a:pt x="2984" y="9759"/>
                  <a:pt x="3451" y="10501"/>
                </a:cubicBezTo>
                <a:cubicBezTo>
                  <a:pt x="4024" y="11411"/>
                  <a:pt x="3878" y="12542"/>
                  <a:pt x="3086" y="13315"/>
                </a:cubicBezTo>
                <a:lnTo>
                  <a:pt x="0" y="15442"/>
                </a:lnTo>
                <a:lnTo>
                  <a:pt x="4923" y="15200"/>
                </a:lnTo>
                <a:cubicBezTo>
                  <a:pt x="5306" y="15206"/>
                  <a:pt x="5677" y="15267"/>
                  <a:pt x="6024" y="15374"/>
                </a:cubicBezTo>
                <a:cubicBezTo>
                  <a:pt x="6371" y="15481"/>
                  <a:pt x="6711" y="15640"/>
                  <a:pt x="6954" y="15902"/>
                </a:cubicBezTo>
                <a:cubicBezTo>
                  <a:pt x="7352" y="16332"/>
                  <a:pt x="7393" y="16938"/>
                  <a:pt x="7056" y="17405"/>
                </a:cubicBezTo>
                <a:cubicBezTo>
                  <a:pt x="6814" y="17687"/>
                  <a:pt x="6637" y="18007"/>
                  <a:pt x="6534" y="18348"/>
                </a:cubicBezTo>
                <a:cubicBezTo>
                  <a:pt x="6441" y="18655"/>
                  <a:pt x="6409" y="18974"/>
                  <a:pt x="6440" y="19291"/>
                </a:cubicBezTo>
                <a:cubicBezTo>
                  <a:pt x="6624" y="20412"/>
                  <a:pt x="7633" y="21288"/>
                  <a:pt x="8908" y="21436"/>
                </a:cubicBezTo>
                <a:cubicBezTo>
                  <a:pt x="10328" y="21600"/>
                  <a:pt x="11673" y="20831"/>
                  <a:pt x="12079" y="19622"/>
                </a:cubicBezTo>
                <a:cubicBezTo>
                  <a:pt x="12197" y="19191"/>
                  <a:pt x="12191" y="18740"/>
                  <a:pt x="12062" y="18311"/>
                </a:cubicBezTo>
                <a:cubicBezTo>
                  <a:pt x="11962" y="17978"/>
                  <a:pt x="11789" y="17666"/>
                  <a:pt x="11554" y="17390"/>
                </a:cubicBezTo>
                <a:cubicBezTo>
                  <a:pt x="11216" y="16965"/>
                  <a:pt x="11162" y="16414"/>
                  <a:pt x="11412" y="15944"/>
                </a:cubicBezTo>
                <a:cubicBezTo>
                  <a:pt x="11706" y="15392"/>
                  <a:pt x="12355" y="15058"/>
                  <a:pt x="13045" y="15102"/>
                </a:cubicBezTo>
                <a:lnTo>
                  <a:pt x="15810" y="15677"/>
                </a:lnTo>
                <a:lnTo>
                  <a:pt x="16049" y="14612"/>
                </a:lnTo>
                <a:cubicBezTo>
                  <a:pt x="15557" y="13797"/>
                  <a:pt x="15190" y="12927"/>
                  <a:pt x="14958" y="12027"/>
                </a:cubicBezTo>
                <a:cubicBezTo>
                  <a:pt x="14730" y="11140"/>
                  <a:pt x="14635" y="10231"/>
                  <a:pt x="14674" y="9322"/>
                </a:cubicBezTo>
                <a:cubicBezTo>
                  <a:pt x="14713" y="8979"/>
                  <a:pt x="14902" y="8663"/>
                  <a:pt x="15203" y="8441"/>
                </a:cubicBezTo>
                <a:cubicBezTo>
                  <a:pt x="15695" y="8077"/>
                  <a:pt x="16391" y="8018"/>
                  <a:pt x="16954" y="8292"/>
                </a:cubicBezTo>
                <a:cubicBezTo>
                  <a:pt x="17187" y="8445"/>
                  <a:pt x="17436" y="8578"/>
                  <a:pt x="17696" y="8690"/>
                </a:cubicBezTo>
                <a:cubicBezTo>
                  <a:pt x="17915" y="8785"/>
                  <a:pt x="18143" y="8864"/>
                  <a:pt x="18380" y="8912"/>
                </a:cubicBezTo>
                <a:cubicBezTo>
                  <a:pt x="18952" y="9030"/>
                  <a:pt x="19554" y="8967"/>
                  <a:pt x="20079" y="8734"/>
                </a:cubicBezTo>
                <a:cubicBezTo>
                  <a:pt x="21011" y="8266"/>
                  <a:pt x="21589" y="7396"/>
                  <a:pt x="21595" y="6452"/>
                </a:cubicBezTo>
                <a:cubicBezTo>
                  <a:pt x="21600" y="5680"/>
                  <a:pt x="21217" y="4947"/>
                  <a:pt x="20548" y="4448"/>
                </a:cubicBezTo>
                <a:cubicBezTo>
                  <a:pt x="20044" y="4129"/>
                  <a:pt x="19435" y="3967"/>
                  <a:pt x="18815" y="3986"/>
                </a:cubicBezTo>
                <a:cubicBezTo>
                  <a:pt x="18253" y="4004"/>
                  <a:pt x="17711" y="4171"/>
                  <a:pt x="17260" y="4465"/>
                </a:cubicBezTo>
                <a:cubicBezTo>
                  <a:pt x="16658" y="4811"/>
                  <a:pt x="15876" y="4793"/>
                  <a:pt x="15297" y="4418"/>
                </a:cubicBezTo>
                <a:cubicBezTo>
                  <a:pt x="14878" y="4147"/>
                  <a:pt x="14626" y="3721"/>
                  <a:pt x="14614" y="3264"/>
                </a:cubicBezTo>
                <a:lnTo>
                  <a:pt x="14768" y="0"/>
                </a:lnTo>
                <a:close/>
              </a:path>
            </a:pathLst>
          </a:custGeom>
          <a:solidFill>
            <a:schemeClr val="accent1"/>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5" name="išľiḑè">
            <a:extLst>
              <a:ext uri="{FF2B5EF4-FFF2-40B4-BE49-F238E27FC236}">
                <a16:creationId xmlns:a16="http://schemas.microsoft.com/office/drawing/2014/main" id="{7F6878A0-8B0C-4165-8938-C399470D3934}"/>
              </a:ext>
            </a:extLst>
          </p:cNvPr>
          <p:cNvSpPr/>
          <p:nvPr/>
        </p:nvSpPr>
        <p:spPr>
          <a:xfrm>
            <a:off x="9298303" y="2632499"/>
            <a:ext cx="831975" cy="796501"/>
          </a:xfrm>
          <a:custGeom>
            <a:avLst/>
            <a:gdLst/>
            <a:ahLst/>
            <a:cxnLst>
              <a:cxn ang="0">
                <a:pos x="wd2" y="hd2"/>
              </a:cxn>
              <a:cxn ang="5400000">
                <a:pos x="wd2" y="hd2"/>
              </a:cxn>
              <a:cxn ang="10800000">
                <a:pos x="wd2" y="hd2"/>
              </a:cxn>
              <a:cxn ang="16200000">
                <a:pos x="wd2" y="hd2"/>
              </a:cxn>
            </a:cxnLst>
            <a:rect l="0" t="0" r="r" b="b"/>
            <a:pathLst>
              <a:path w="21454" h="21119" extrusionOk="0">
                <a:moveTo>
                  <a:pt x="160" y="104"/>
                </a:moveTo>
                <a:lnTo>
                  <a:pt x="1" y="4052"/>
                </a:lnTo>
                <a:cubicBezTo>
                  <a:pt x="-7" y="4404"/>
                  <a:pt x="39" y="4740"/>
                  <a:pt x="129" y="5058"/>
                </a:cubicBezTo>
                <a:cubicBezTo>
                  <a:pt x="208" y="5333"/>
                  <a:pt x="325" y="5616"/>
                  <a:pt x="569" y="5794"/>
                </a:cubicBezTo>
                <a:cubicBezTo>
                  <a:pt x="1209" y="6259"/>
                  <a:pt x="1949" y="5684"/>
                  <a:pt x="2629" y="5313"/>
                </a:cubicBezTo>
                <a:cubicBezTo>
                  <a:pt x="2861" y="5186"/>
                  <a:pt x="3107" y="5086"/>
                  <a:pt x="3362" y="5016"/>
                </a:cubicBezTo>
                <a:cubicBezTo>
                  <a:pt x="5496" y="4484"/>
                  <a:pt x="7636" y="5868"/>
                  <a:pt x="8093" y="8076"/>
                </a:cubicBezTo>
                <a:cubicBezTo>
                  <a:pt x="8528" y="10173"/>
                  <a:pt x="7265" y="12246"/>
                  <a:pt x="5240" y="12761"/>
                </a:cubicBezTo>
                <a:cubicBezTo>
                  <a:pt x="4654" y="12914"/>
                  <a:pt x="4042" y="12925"/>
                  <a:pt x="3451" y="12793"/>
                </a:cubicBezTo>
                <a:cubicBezTo>
                  <a:pt x="3032" y="12700"/>
                  <a:pt x="2632" y="12536"/>
                  <a:pt x="2265" y="12308"/>
                </a:cubicBezTo>
                <a:cubicBezTo>
                  <a:pt x="1811" y="11919"/>
                  <a:pt x="1163" y="11880"/>
                  <a:pt x="667" y="12211"/>
                </a:cubicBezTo>
                <a:cubicBezTo>
                  <a:pt x="240" y="12497"/>
                  <a:pt x="10" y="13009"/>
                  <a:pt x="75" y="13529"/>
                </a:cubicBezTo>
                <a:cubicBezTo>
                  <a:pt x="95" y="14568"/>
                  <a:pt x="216" y="15603"/>
                  <a:pt x="436" y="16617"/>
                </a:cubicBezTo>
                <a:cubicBezTo>
                  <a:pt x="679" y="17735"/>
                  <a:pt x="1041" y="18822"/>
                  <a:pt x="1515" y="19858"/>
                </a:cubicBezTo>
                <a:lnTo>
                  <a:pt x="8609" y="21077"/>
                </a:lnTo>
                <a:cubicBezTo>
                  <a:pt x="8838" y="21129"/>
                  <a:pt x="9067" y="21131"/>
                  <a:pt x="9285" y="21090"/>
                </a:cubicBezTo>
                <a:cubicBezTo>
                  <a:pt x="9367" y="21074"/>
                  <a:pt x="9447" y="21053"/>
                  <a:pt x="9526" y="21024"/>
                </a:cubicBezTo>
                <a:cubicBezTo>
                  <a:pt x="9604" y="20995"/>
                  <a:pt x="9679" y="20958"/>
                  <a:pt x="9749" y="20913"/>
                </a:cubicBezTo>
                <a:cubicBezTo>
                  <a:pt x="9942" y="20788"/>
                  <a:pt x="10091" y="20596"/>
                  <a:pt x="10180" y="20365"/>
                </a:cubicBezTo>
                <a:cubicBezTo>
                  <a:pt x="10469" y="19621"/>
                  <a:pt x="10057" y="18873"/>
                  <a:pt x="9804" y="18157"/>
                </a:cubicBezTo>
                <a:cubicBezTo>
                  <a:pt x="9643" y="17702"/>
                  <a:pt x="9540" y="17226"/>
                  <a:pt x="9500" y="16737"/>
                </a:cubicBezTo>
                <a:cubicBezTo>
                  <a:pt x="9365" y="15414"/>
                  <a:pt x="9896" y="14111"/>
                  <a:pt x="10910" y="13283"/>
                </a:cubicBezTo>
                <a:cubicBezTo>
                  <a:pt x="11674" y="12658"/>
                  <a:pt x="12647" y="12367"/>
                  <a:pt x="13619" y="12473"/>
                </a:cubicBezTo>
                <a:cubicBezTo>
                  <a:pt x="14755" y="12578"/>
                  <a:pt x="15790" y="13189"/>
                  <a:pt x="16452" y="14144"/>
                </a:cubicBezTo>
                <a:cubicBezTo>
                  <a:pt x="17056" y="15017"/>
                  <a:pt x="17295" y="16103"/>
                  <a:pt x="17115" y="17158"/>
                </a:cubicBezTo>
                <a:cubicBezTo>
                  <a:pt x="17055" y="17619"/>
                  <a:pt x="16918" y="18062"/>
                  <a:pt x="16713" y="18470"/>
                </a:cubicBezTo>
                <a:cubicBezTo>
                  <a:pt x="16450" y="18993"/>
                  <a:pt x="16064" y="19547"/>
                  <a:pt x="16298" y="20112"/>
                </a:cubicBezTo>
                <a:cubicBezTo>
                  <a:pt x="16435" y="20441"/>
                  <a:pt x="16733" y="20628"/>
                  <a:pt x="17036" y="20741"/>
                </a:cubicBezTo>
                <a:cubicBezTo>
                  <a:pt x="17304" y="20841"/>
                  <a:pt x="17594" y="20892"/>
                  <a:pt x="17897" y="20880"/>
                </a:cubicBezTo>
                <a:lnTo>
                  <a:pt x="21448" y="20388"/>
                </a:lnTo>
                <a:cubicBezTo>
                  <a:pt x="21593" y="14575"/>
                  <a:pt x="19256" y="8988"/>
                  <a:pt x="15052" y="5098"/>
                </a:cubicBezTo>
                <a:cubicBezTo>
                  <a:pt x="10997" y="1345"/>
                  <a:pt x="5588" y="-469"/>
                  <a:pt x="160" y="10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6" name="îś1îḑé">
            <a:extLst>
              <a:ext uri="{FF2B5EF4-FFF2-40B4-BE49-F238E27FC236}">
                <a16:creationId xmlns:a16="http://schemas.microsoft.com/office/drawing/2014/main" id="{6A707564-53B5-4B7A-9CD1-910833737248}"/>
              </a:ext>
            </a:extLst>
          </p:cNvPr>
          <p:cNvSpPr/>
          <p:nvPr/>
        </p:nvSpPr>
        <p:spPr>
          <a:xfrm>
            <a:off x="8616792" y="3447772"/>
            <a:ext cx="1004031" cy="778952"/>
          </a:xfrm>
          <a:custGeom>
            <a:avLst/>
            <a:gdLst/>
            <a:ahLst/>
            <a:cxnLst>
              <a:cxn ang="0">
                <a:pos x="wd2" y="hd2"/>
              </a:cxn>
              <a:cxn ang="5400000">
                <a:pos x="wd2" y="hd2"/>
              </a:cxn>
              <a:cxn ang="10800000">
                <a:pos x="wd2" y="hd2"/>
              </a:cxn>
              <a:cxn ang="16200000">
                <a:pos x="wd2" y="hd2"/>
              </a:cxn>
            </a:cxnLst>
            <a:rect l="0" t="0" r="r" b="b"/>
            <a:pathLst>
              <a:path w="21547" h="21571" extrusionOk="0">
                <a:moveTo>
                  <a:pt x="0" y="314"/>
                </a:moveTo>
                <a:lnTo>
                  <a:pt x="4873" y="107"/>
                </a:lnTo>
                <a:cubicBezTo>
                  <a:pt x="5177" y="49"/>
                  <a:pt x="5475" y="84"/>
                  <a:pt x="5750" y="194"/>
                </a:cubicBezTo>
                <a:cubicBezTo>
                  <a:pt x="5978" y="285"/>
                  <a:pt x="6205" y="432"/>
                  <a:pt x="6345" y="709"/>
                </a:cubicBezTo>
                <a:cubicBezTo>
                  <a:pt x="6658" y="1329"/>
                  <a:pt x="6350" y="2057"/>
                  <a:pt x="6129" y="2710"/>
                </a:cubicBezTo>
                <a:cubicBezTo>
                  <a:pt x="6003" y="3083"/>
                  <a:pt x="5906" y="3473"/>
                  <a:pt x="5842" y="3879"/>
                </a:cubicBezTo>
                <a:cubicBezTo>
                  <a:pt x="5657" y="4975"/>
                  <a:pt x="5829" y="6120"/>
                  <a:pt x="6317" y="7049"/>
                </a:cubicBezTo>
                <a:cubicBezTo>
                  <a:pt x="6942" y="8238"/>
                  <a:pt x="7998" y="8928"/>
                  <a:pt x="9111" y="8873"/>
                </a:cubicBezTo>
                <a:cubicBezTo>
                  <a:pt x="9937" y="8859"/>
                  <a:pt x="10726" y="8423"/>
                  <a:pt x="11304" y="7660"/>
                </a:cubicBezTo>
                <a:cubicBezTo>
                  <a:pt x="11883" y="6896"/>
                  <a:pt x="12204" y="5865"/>
                  <a:pt x="12195" y="4796"/>
                </a:cubicBezTo>
                <a:cubicBezTo>
                  <a:pt x="12209" y="4355"/>
                  <a:pt x="12172" y="3913"/>
                  <a:pt x="12085" y="3486"/>
                </a:cubicBezTo>
                <a:cubicBezTo>
                  <a:pt x="12002" y="3084"/>
                  <a:pt x="11875" y="2699"/>
                  <a:pt x="11708" y="2342"/>
                </a:cubicBezTo>
                <a:cubicBezTo>
                  <a:pt x="11563" y="2084"/>
                  <a:pt x="11478" y="1788"/>
                  <a:pt x="11453" y="1486"/>
                </a:cubicBezTo>
                <a:cubicBezTo>
                  <a:pt x="11428" y="1189"/>
                  <a:pt x="11461" y="876"/>
                  <a:pt x="11590" y="606"/>
                </a:cubicBezTo>
                <a:cubicBezTo>
                  <a:pt x="11712" y="350"/>
                  <a:pt x="11902" y="175"/>
                  <a:pt x="12110" y="81"/>
                </a:cubicBezTo>
                <a:cubicBezTo>
                  <a:pt x="12322" y="-14"/>
                  <a:pt x="12557" y="-29"/>
                  <a:pt x="12785" y="54"/>
                </a:cubicBezTo>
                <a:lnTo>
                  <a:pt x="15202" y="732"/>
                </a:lnTo>
                <a:lnTo>
                  <a:pt x="14626" y="4996"/>
                </a:lnTo>
                <a:cubicBezTo>
                  <a:pt x="14456" y="5780"/>
                  <a:pt x="14650" y="6621"/>
                  <a:pt x="15126" y="7156"/>
                </a:cubicBezTo>
                <a:cubicBezTo>
                  <a:pt x="15656" y="7752"/>
                  <a:pt x="16420" y="7850"/>
                  <a:pt x="17031" y="7401"/>
                </a:cubicBezTo>
                <a:cubicBezTo>
                  <a:pt x="17428" y="7050"/>
                  <a:pt x="17871" y="6812"/>
                  <a:pt x="18332" y="6694"/>
                </a:cubicBezTo>
                <a:cubicBezTo>
                  <a:pt x="18760" y="6585"/>
                  <a:pt x="19207" y="6579"/>
                  <a:pt x="19641" y="6729"/>
                </a:cubicBezTo>
                <a:cubicBezTo>
                  <a:pt x="20809" y="7132"/>
                  <a:pt x="21600" y="8534"/>
                  <a:pt x="21539" y="10093"/>
                </a:cubicBezTo>
                <a:cubicBezTo>
                  <a:pt x="21597" y="11021"/>
                  <a:pt x="21348" y="11937"/>
                  <a:pt x="20851" y="12614"/>
                </a:cubicBezTo>
                <a:cubicBezTo>
                  <a:pt x="20191" y="13515"/>
                  <a:pt x="19198" y="13871"/>
                  <a:pt x="18271" y="13539"/>
                </a:cubicBezTo>
                <a:cubicBezTo>
                  <a:pt x="18003" y="13375"/>
                  <a:pt x="17745" y="13204"/>
                  <a:pt x="17495" y="13027"/>
                </a:cubicBezTo>
                <a:cubicBezTo>
                  <a:pt x="17264" y="12862"/>
                  <a:pt x="17035" y="12690"/>
                  <a:pt x="16785" y="12597"/>
                </a:cubicBezTo>
                <a:cubicBezTo>
                  <a:pt x="16368" y="12443"/>
                  <a:pt x="15905" y="12508"/>
                  <a:pt x="15521" y="12836"/>
                </a:cubicBezTo>
                <a:cubicBezTo>
                  <a:pt x="15219" y="13093"/>
                  <a:pt x="15015" y="13476"/>
                  <a:pt x="14886" y="13887"/>
                </a:cubicBezTo>
                <a:cubicBezTo>
                  <a:pt x="14743" y="14344"/>
                  <a:pt x="14689" y="14850"/>
                  <a:pt x="14743" y="15362"/>
                </a:cubicBezTo>
                <a:lnTo>
                  <a:pt x="15381" y="21571"/>
                </a:lnTo>
                <a:lnTo>
                  <a:pt x="7502" y="21086"/>
                </a:lnTo>
                <a:cubicBezTo>
                  <a:pt x="7111" y="20411"/>
                  <a:pt x="6769" y="19690"/>
                  <a:pt x="6481" y="18934"/>
                </a:cubicBezTo>
                <a:cubicBezTo>
                  <a:pt x="6130" y="18010"/>
                  <a:pt x="5862" y="17039"/>
                  <a:pt x="5681" y="16038"/>
                </a:cubicBezTo>
                <a:cubicBezTo>
                  <a:pt x="5501" y="15157"/>
                  <a:pt x="5192" y="14328"/>
                  <a:pt x="4772" y="13596"/>
                </a:cubicBezTo>
                <a:cubicBezTo>
                  <a:pt x="4534" y="13180"/>
                  <a:pt x="4261" y="12799"/>
                  <a:pt x="3990" y="12418"/>
                </a:cubicBezTo>
                <a:cubicBezTo>
                  <a:pt x="3744" y="12074"/>
                  <a:pt x="3500" y="11728"/>
                  <a:pt x="3256" y="11381"/>
                </a:cubicBezTo>
                <a:cubicBezTo>
                  <a:pt x="2270" y="9728"/>
                  <a:pt x="1486" y="7891"/>
                  <a:pt x="930" y="5932"/>
                </a:cubicBezTo>
                <a:cubicBezTo>
                  <a:pt x="417" y="4125"/>
                  <a:pt x="104" y="2234"/>
                  <a:pt x="0" y="314"/>
                </a:cubicBez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37" name="îṥḻîḋè">
            <a:extLst>
              <a:ext uri="{FF2B5EF4-FFF2-40B4-BE49-F238E27FC236}">
                <a16:creationId xmlns:a16="http://schemas.microsoft.com/office/drawing/2014/main" id="{ABEC5A0E-3CDD-4CD2-956E-A5432367E391}"/>
              </a:ext>
            </a:extLst>
          </p:cNvPr>
          <p:cNvSpPr/>
          <p:nvPr/>
        </p:nvSpPr>
        <p:spPr>
          <a:xfrm>
            <a:off x="9316666" y="3130784"/>
            <a:ext cx="810497" cy="1080279"/>
          </a:xfrm>
          <a:custGeom>
            <a:avLst/>
            <a:gdLst/>
            <a:ahLst/>
            <a:cxnLst>
              <a:cxn ang="0">
                <a:pos x="wd2" y="hd2"/>
              </a:cxn>
              <a:cxn ang="5400000">
                <a:pos x="wd2" y="hd2"/>
              </a:cxn>
              <a:cxn ang="10800000">
                <a:pos x="wd2" y="hd2"/>
              </a:cxn>
              <a:cxn ang="16200000">
                <a:pos x="wd2" y="hd2"/>
              </a:cxn>
            </a:cxnLst>
            <a:rect l="0" t="0" r="r" b="b"/>
            <a:pathLst>
              <a:path w="21569" h="21444" extrusionOk="0">
                <a:moveTo>
                  <a:pt x="1113" y="5524"/>
                </a:moveTo>
                <a:lnTo>
                  <a:pt x="50" y="9863"/>
                </a:lnTo>
                <a:cubicBezTo>
                  <a:pt x="-31" y="10120"/>
                  <a:pt x="-12" y="10380"/>
                  <a:pt x="91" y="10618"/>
                </a:cubicBezTo>
                <a:cubicBezTo>
                  <a:pt x="181" y="10828"/>
                  <a:pt x="339" y="11028"/>
                  <a:pt x="597" y="11160"/>
                </a:cubicBezTo>
                <a:cubicBezTo>
                  <a:pt x="871" y="11300"/>
                  <a:pt x="1200" y="11335"/>
                  <a:pt x="1514" y="11318"/>
                </a:cubicBezTo>
                <a:cubicBezTo>
                  <a:pt x="1872" y="11299"/>
                  <a:pt x="2227" y="11212"/>
                  <a:pt x="2541" y="11055"/>
                </a:cubicBezTo>
                <a:cubicBezTo>
                  <a:pt x="3686" y="10503"/>
                  <a:pt x="5126" y="10420"/>
                  <a:pt x="6371" y="10834"/>
                </a:cubicBezTo>
                <a:cubicBezTo>
                  <a:pt x="7680" y="11269"/>
                  <a:pt x="8582" y="12188"/>
                  <a:pt x="8744" y="13250"/>
                </a:cubicBezTo>
                <a:cubicBezTo>
                  <a:pt x="8916" y="14139"/>
                  <a:pt x="8522" y="15036"/>
                  <a:pt x="7680" y="15677"/>
                </a:cubicBezTo>
                <a:cubicBezTo>
                  <a:pt x="6641" y="16468"/>
                  <a:pt x="5093" y="16754"/>
                  <a:pt x="3679" y="16417"/>
                </a:cubicBezTo>
                <a:cubicBezTo>
                  <a:pt x="3315" y="16281"/>
                  <a:pt x="2953" y="16159"/>
                  <a:pt x="2587" y="16051"/>
                </a:cubicBezTo>
                <a:cubicBezTo>
                  <a:pt x="2030" y="15886"/>
                  <a:pt x="1394" y="15743"/>
                  <a:pt x="844" y="15975"/>
                </a:cubicBezTo>
                <a:cubicBezTo>
                  <a:pt x="546" y="16101"/>
                  <a:pt x="357" y="16313"/>
                  <a:pt x="245" y="16537"/>
                </a:cubicBezTo>
                <a:cubicBezTo>
                  <a:pt x="126" y="16776"/>
                  <a:pt x="90" y="17041"/>
                  <a:pt x="158" y="17308"/>
                </a:cubicBezTo>
                <a:lnTo>
                  <a:pt x="958" y="21444"/>
                </a:lnTo>
                <a:lnTo>
                  <a:pt x="11789" y="21421"/>
                </a:lnTo>
                <a:cubicBezTo>
                  <a:pt x="12290" y="21042"/>
                  <a:pt x="12711" y="20608"/>
                  <a:pt x="13035" y="20134"/>
                </a:cubicBezTo>
                <a:cubicBezTo>
                  <a:pt x="13378" y="19631"/>
                  <a:pt x="13609" y="19089"/>
                  <a:pt x="13717" y="18531"/>
                </a:cubicBezTo>
                <a:cubicBezTo>
                  <a:pt x="13955" y="17950"/>
                  <a:pt x="14289" y="17393"/>
                  <a:pt x="14713" y="16875"/>
                </a:cubicBezTo>
                <a:cubicBezTo>
                  <a:pt x="15148" y="16342"/>
                  <a:pt x="15674" y="15854"/>
                  <a:pt x="16276" y="15422"/>
                </a:cubicBezTo>
                <a:cubicBezTo>
                  <a:pt x="17987" y="14068"/>
                  <a:pt x="19334" y="12481"/>
                  <a:pt x="20243" y="10747"/>
                </a:cubicBezTo>
                <a:cubicBezTo>
                  <a:pt x="21043" y="9221"/>
                  <a:pt x="21492" y="7605"/>
                  <a:pt x="21569" y="5967"/>
                </a:cubicBezTo>
                <a:lnTo>
                  <a:pt x="18132" y="6285"/>
                </a:lnTo>
                <a:cubicBezTo>
                  <a:pt x="17862" y="6304"/>
                  <a:pt x="17593" y="6301"/>
                  <a:pt x="17330" y="6276"/>
                </a:cubicBezTo>
                <a:cubicBezTo>
                  <a:pt x="16700" y="6215"/>
                  <a:pt x="16071" y="6026"/>
                  <a:pt x="15700" y="5619"/>
                </a:cubicBezTo>
                <a:cubicBezTo>
                  <a:pt x="15375" y="5263"/>
                  <a:pt x="15332" y="4804"/>
                  <a:pt x="15590" y="4419"/>
                </a:cubicBezTo>
                <a:cubicBezTo>
                  <a:pt x="17038" y="3297"/>
                  <a:pt x="16870" y="1489"/>
                  <a:pt x="15230" y="526"/>
                </a:cubicBezTo>
                <a:cubicBezTo>
                  <a:pt x="14280" y="-32"/>
                  <a:pt x="12998" y="-156"/>
                  <a:pt x="11889" y="202"/>
                </a:cubicBezTo>
                <a:cubicBezTo>
                  <a:pt x="11204" y="429"/>
                  <a:pt x="10647" y="828"/>
                  <a:pt x="10317" y="1330"/>
                </a:cubicBezTo>
                <a:cubicBezTo>
                  <a:pt x="9996" y="1818"/>
                  <a:pt x="9907" y="2356"/>
                  <a:pt x="9979" y="2877"/>
                </a:cubicBezTo>
                <a:cubicBezTo>
                  <a:pt x="10052" y="3399"/>
                  <a:pt x="10288" y="3911"/>
                  <a:pt x="10686" y="4368"/>
                </a:cubicBezTo>
                <a:cubicBezTo>
                  <a:pt x="10959" y="4864"/>
                  <a:pt x="10859" y="5430"/>
                  <a:pt x="10422" y="5855"/>
                </a:cubicBezTo>
                <a:cubicBezTo>
                  <a:pt x="9948" y="6318"/>
                  <a:pt x="9161" y="6537"/>
                  <a:pt x="8396" y="6420"/>
                </a:cubicBezTo>
                <a:lnTo>
                  <a:pt x="1113" y="5524"/>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dirty="0"/>
          </a:p>
        </p:txBody>
      </p:sp>
      <p:sp>
        <p:nvSpPr>
          <p:cNvPr id="38" name="íS1iḍé">
            <a:extLst>
              <a:ext uri="{FF2B5EF4-FFF2-40B4-BE49-F238E27FC236}">
                <a16:creationId xmlns:a16="http://schemas.microsoft.com/office/drawing/2014/main" id="{BC685426-07C6-4D8F-9130-AED4067D32F9}"/>
              </a:ext>
            </a:extLst>
          </p:cNvPr>
          <p:cNvSpPr/>
          <p:nvPr/>
        </p:nvSpPr>
        <p:spPr>
          <a:xfrm>
            <a:off x="9147879" y="4464563"/>
            <a:ext cx="442694" cy="4898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8603"/>
                </a:lnTo>
                <a:lnTo>
                  <a:pt x="3317" y="21600"/>
                </a:lnTo>
                <a:lnTo>
                  <a:pt x="18095" y="21600"/>
                </a:lnTo>
                <a:lnTo>
                  <a:pt x="21600" y="18432"/>
                </a:lnTo>
                <a:lnTo>
                  <a:pt x="21600" y="8"/>
                </a:lnTo>
                <a:lnTo>
                  <a:pt x="0" y="0"/>
                </a:lnTo>
                <a:close/>
              </a:path>
            </a:pathLst>
          </a:custGeom>
          <a:solidFill>
            <a:schemeClr val="tx2">
              <a:lumMod val="20000"/>
              <a:lumOff val="80000"/>
            </a:schemeClr>
          </a:solidFill>
          <a:ln w="12700" cap="flat">
            <a:noFill/>
            <a:miter lim="400000"/>
          </a:ln>
          <a:effectLst/>
        </p:spPr>
        <p:txBody>
          <a:bodyPr wrap="square" lIns="50800" tIns="50800" rIns="50800" bIns="50800" numCol="1" anchor="ctr">
            <a:noAutofit/>
          </a:bodyPr>
          <a:lstStyle/>
          <a:p>
            <a:pPr lvl="0" defTabSz="825500">
              <a:defRPr sz="3200">
                <a:solidFill>
                  <a:srgbClr val="000000"/>
                </a:solidFill>
              </a:defRPr>
            </a:pPr>
            <a:endParaRPr/>
          </a:p>
        </p:txBody>
      </p:sp>
      <p:sp>
        <p:nvSpPr>
          <p:cNvPr id="39" name="iṥ1îḍé">
            <a:extLst>
              <a:ext uri="{FF2B5EF4-FFF2-40B4-BE49-F238E27FC236}">
                <a16:creationId xmlns:a16="http://schemas.microsoft.com/office/drawing/2014/main" id="{190E203B-2423-42FF-8CBA-965FE263E623}"/>
              </a:ext>
            </a:extLst>
          </p:cNvPr>
          <p:cNvSpPr/>
          <p:nvPr/>
        </p:nvSpPr>
        <p:spPr>
          <a:xfrm>
            <a:off x="9229816" y="4976350"/>
            <a:ext cx="282996" cy="81103"/>
          </a:xfrm>
          <a:custGeom>
            <a:avLst/>
            <a:gdLst/>
            <a:ahLst/>
            <a:cxnLst>
              <a:cxn ang="0">
                <a:pos x="wd2" y="hd2"/>
              </a:cxn>
              <a:cxn ang="5400000">
                <a:pos x="wd2" y="hd2"/>
              </a:cxn>
              <a:cxn ang="10800000">
                <a:pos x="wd2" y="hd2"/>
              </a:cxn>
              <a:cxn ang="16200000">
                <a:pos x="wd2" y="hd2"/>
              </a:cxn>
            </a:cxnLst>
            <a:rect l="0" t="0" r="r" b="b"/>
            <a:pathLst>
              <a:path w="21600" h="21498" extrusionOk="0">
                <a:moveTo>
                  <a:pt x="0" y="102"/>
                </a:moveTo>
                <a:lnTo>
                  <a:pt x="2875" y="16209"/>
                </a:lnTo>
                <a:cubicBezTo>
                  <a:pt x="5436" y="19804"/>
                  <a:pt x="8177" y="21600"/>
                  <a:pt x="10940" y="21494"/>
                </a:cubicBezTo>
                <a:cubicBezTo>
                  <a:pt x="13546" y="21393"/>
                  <a:pt x="16123" y="19601"/>
                  <a:pt x="18539" y="16209"/>
                </a:cubicBezTo>
                <a:lnTo>
                  <a:pt x="21600" y="0"/>
                </a:lnTo>
                <a:lnTo>
                  <a:pt x="0" y="102"/>
                </a:lnTo>
                <a:close/>
              </a:path>
            </a:pathLst>
          </a:custGeom>
          <a:solidFill>
            <a:schemeClr val="tx2">
              <a:lumMod val="40000"/>
              <a:lumOff val="60000"/>
            </a:schemeClr>
          </a:solidFill>
          <a:ln w="12700" cap="flat">
            <a:noFill/>
            <a:miter lim="400000"/>
          </a:ln>
          <a:effectLst/>
        </p:spPr>
        <p:txBody>
          <a:bodyPr wrap="square" lIns="45719" tIns="45719" rIns="45719" bIns="45719" numCol="1" anchor="ctr">
            <a:noAutofit/>
          </a:bodyPr>
          <a:lstStyle/>
          <a:p>
            <a:pPr defTabSz="455612"/>
            <a:endParaRPr>
              <a:solidFill>
                <a:srgbClr val="070707"/>
              </a:solidFill>
            </a:endParaRPr>
          </a:p>
        </p:txBody>
      </p:sp>
      <p:sp>
        <p:nvSpPr>
          <p:cNvPr id="40" name="ïṡľïḓé">
            <a:extLst>
              <a:ext uri="{FF2B5EF4-FFF2-40B4-BE49-F238E27FC236}">
                <a16:creationId xmlns:a16="http://schemas.microsoft.com/office/drawing/2014/main" id="{B010656D-F965-47E9-B119-0AE350D86379}"/>
              </a:ext>
            </a:extLst>
          </p:cNvPr>
          <p:cNvSpPr/>
          <p:nvPr/>
        </p:nvSpPr>
        <p:spPr>
          <a:xfrm>
            <a:off x="8970937" y="4246011"/>
            <a:ext cx="411328" cy="173177"/>
          </a:xfrm>
          <a:custGeom>
            <a:avLst/>
            <a:gdLst/>
            <a:ahLst/>
            <a:cxnLst>
              <a:cxn ang="0">
                <a:pos x="wd2" y="hd2"/>
              </a:cxn>
              <a:cxn ang="5400000">
                <a:pos x="wd2" y="hd2"/>
              </a:cxn>
              <a:cxn ang="10800000">
                <a:pos x="wd2" y="hd2"/>
              </a:cxn>
              <a:cxn ang="16200000">
                <a:pos x="wd2" y="hd2"/>
              </a:cxn>
            </a:cxnLst>
            <a:rect l="0" t="0" r="r" b="b"/>
            <a:pathLst>
              <a:path w="21600" h="21600" extrusionOk="0">
                <a:moveTo>
                  <a:pt x="110" y="0"/>
                </a:moveTo>
                <a:lnTo>
                  <a:pt x="21600" y="0"/>
                </a:lnTo>
                <a:lnTo>
                  <a:pt x="21600" y="21600"/>
                </a:lnTo>
                <a:lnTo>
                  <a:pt x="4909" y="21584"/>
                </a:lnTo>
                <a:cubicBezTo>
                  <a:pt x="3985" y="20289"/>
                  <a:pt x="3089" y="18888"/>
                  <a:pt x="2222" y="17386"/>
                </a:cubicBezTo>
                <a:cubicBezTo>
                  <a:pt x="1456" y="16058"/>
                  <a:pt x="715" y="14653"/>
                  <a:pt x="0" y="13173"/>
                </a:cubicBezTo>
                <a:lnTo>
                  <a:pt x="11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41" name="ïsļïḋé">
            <a:extLst>
              <a:ext uri="{FF2B5EF4-FFF2-40B4-BE49-F238E27FC236}">
                <a16:creationId xmlns:a16="http://schemas.microsoft.com/office/drawing/2014/main" id="{31277A8B-F038-45CD-9D8F-D706A8FD8D49}"/>
              </a:ext>
            </a:extLst>
          </p:cNvPr>
          <p:cNvSpPr/>
          <p:nvPr/>
        </p:nvSpPr>
        <p:spPr>
          <a:xfrm>
            <a:off x="9376288" y="4246011"/>
            <a:ext cx="409594" cy="173177"/>
          </a:xfrm>
          <a:custGeom>
            <a:avLst/>
            <a:gdLst/>
            <a:ahLst/>
            <a:cxnLst>
              <a:cxn ang="0">
                <a:pos x="wd2" y="hd2"/>
              </a:cxn>
              <a:cxn ang="5400000">
                <a:pos x="wd2" y="hd2"/>
              </a:cxn>
              <a:cxn ang="10800000">
                <a:pos x="wd2" y="hd2"/>
              </a:cxn>
              <a:cxn ang="16200000">
                <a:pos x="wd2" y="hd2"/>
              </a:cxn>
            </a:cxnLst>
            <a:rect l="0" t="0" r="r" b="b"/>
            <a:pathLst>
              <a:path w="21600" h="21600" extrusionOk="0">
                <a:moveTo>
                  <a:pt x="21490" y="0"/>
                </a:moveTo>
                <a:lnTo>
                  <a:pt x="0" y="0"/>
                </a:lnTo>
                <a:lnTo>
                  <a:pt x="0" y="21600"/>
                </a:lnTo>
                <a:lnTo>
                  <a:pt x="16691" y="21584"/>
                </a:lnTo>
                <a:cubicBezTo>
                  <a:pt x="17615" y="20289"/>
                  <a:pt x="18511" y="18888"/>
                  <a:pt x="19378" y="17386"/>
                </a:cubicBezTo>
                <a:cubicBezTo>
                  <a:pt x="20144" y="16058"/>
                  <a:pt x="20885" y="14653"/>
                  <a:pt x="21600" y="13173"/>
                </a:cubicBezTo>
                <a:lnTo>
                  <a:pt x="21490" y="0"/>
                </a:lnTo>
                <a:close/>
              </a:path>
            </a:pathLst>
          </a:cu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1800">
                <a:solidFill>
                  <a:srgbClr val="070707"/>
                </a:solidFill>
              </a:defRPr>
            </a:pPr>
            <a:endParaRPr/>
          </a:p>
        </p:txBody>
      </p:sp>
      <p:sp>
        <p:nvSpPr>
          <p:cNvPr id="42" name="işḷiďé">
            <a:extLst>
              <a:ext uri="{FF2B5EF4-FFF2-40B4-BE49-F238E27FC236}">
                <a16:creationId xmlns:a16="http://schemas.microsoft.com/office/drawing/2014/main" id="{09EBA351-F0CA-4EC4-B3B5-0554E4B0C00D}"/>
              </a:ext>
            </a:extLst>
          </p:cNvPr>
          <p:cNvSpPr/>
          <p:nvPr/>
        </p:nvSpPr>
        <p:spPr>
          <a:xfrm>
            <a:off x="8970150" y="4244273"/>
            <a:ext cx="814991" cy="50243"/>
          </a:xfrm>
          <a:prstGeom prst="rect">
            <a:avLst/>
          </a:prstGeom>
          <a:solidFill>
            <a:schemeClr val="tx2">
              <a:lumMod val="20000"/>
              <a:lumOff val="80000"/>
            </a:schemeClr>
          </a:solidFill>
          <a:ln w="12700" cap="flat">
            <a:noFill/>
            <a:miter lim="400000"/>
          </a:ln>
          <a:effectLst/>
        </p:spPr>
        <p:txBody>
          <a:bodyPr wrap="square" lIns="45719" tIns="45719" rIns="45719" bIns="45719" numCol="1" anchor="ctr">
            <a:noAutofit/>
          </a:bodyPr>
          <a:lstStyle/>
          <a:p>
            <a:pPr lvl="0" algn="l" defTabSz="455612">
              <a:defRPr sz="2400"/>
            </a:pPr>
            <a:endParaRPr/>
          </a:p>
        </p:txBody>
      </p:sp>
      <p:sp>
        <p:nvSpPr>
          <p:cNvPr id="3" name="文本框 2">
            <a:extLst>
              <a:ext uri="{FF2B5EF4-FFF2-40B4-BE49-F238E27FC236}">
                <a16:creationId xmlns:a16="http://schemas.microsoft.com/office/drawing/2014/main" id="{21240FAF-F96F-466B-8552-E745B766A8CE}"/>
              </a:ext>
            </a:extLst>
          </p:cNvPr>
          <p:cNvSpPr txBox="1"/>
          <p:nvPr/>
        </p:nvSpPr>
        <p:spPr>
          <a:xfrm>
            <a:off x="1392558" y="2101262"/>
            <a:ext cx="6878806" cy="3139321"/>
          </a:xfrm>
          <a:prstGeom prst="rect">
            <a:avLst/>
          </a:prstGeom>
          <a:noFill/>
        </p:spPr>
        <p:txBody>
          <a:bodyPr wrap="none" rtlCol="0">
            <a:spAutoFit/>
          </a:bodyPr>
          <a:lstStyle/>
          <a:p>
            <a:r>
              <a:rPr lang="zh-CN" altLang="en-US" dirty="0"/>
              <a:t>所谓穷举测试就是把程序所有可能的执行路径都检查一遍的测试。</a:t>
            </a:r>
            <a:endParaRPr lang="en-US" altLang="zh-CN" dirty="0"/>
          </a:p>
          <a:p>
            <a:endParaRPr lang="en-US" altLang="zh-CN" dirty="0"/>
          </a:p>
          <a:p>
            <a:r>
              <a:rPr lang="zh-CN" altLang="en-US" dirty="0"/>
              <a:t>即使是一个中等规模的程序，其执行路径的排列数也十分庞大，</a:t>
            </a:r>
            <a:endParaRPr lang="en-US" altLang="zh-CN" dirty="0"/>
          </a:p>
          <a:p>
            <a:r>
              <a:rPr lang="zh-CN" altLang="en-US" dirty="0"/>
              <a:t>由于受时间，人力以及其他资源的限制，</a:t>
            </a:r>
            <a:endParaRPr lang="en-US" altLang="zh-CN" dirty="0"/>
          </a:p>
          <a:p>
            <a:r>
              <a:rPr lang="zh-CN" altLang="en-US" dirty="0"/>
              <a:t>在测试过程中不可能执行每个可能的路径。</a:t>
            </a:r>
            <a:endParaRPr lang="en-US" altLang="zh-CN" dirty="0"/>
          </a:p>
          <a:p>
            <a:endParaRPr lang="en-US" altLang="zh-CN" dirty="0"/>
          </a:p>
          <a:p>
            <a:r>
              <a:rPr lang="zh-CN" altLang="en-US" dirty="0"/>
              <a:t>因此，测试只能证明程序中有错误，</a:t>
            </a:r>
            <a:endParaRPr lang="en-US" altLang="zh-CN" dirty="0"/>
          </a:p>
          <a:p>
            <a:r>
              <a:rPr lang="zh-CN" altLang="en-US" dirty="0"/>
              <a:t>不能证明程序中没有错误。</a:t>
            </a:r>
            <a:endParaRPr lang="en-US" altLang="zh-CN" dirty="0"/>
          </a:p>
          <a:p>
            <a:endParaRPr lang="en-US" altLang="zh-CN" dirty="0"/>
          </a:p>
          <a:p>
            <a:r>
              <a:rPr lang="zh-CN" altLang="en-US" dirty="0"/>
              <a:t>但是，精心地设计测试方案，</a:t>
            </a:r>
            <a:endParaRPr lang="en-US" altLang="zh-CN" dirty="0"/>
          </a:p>
          <a:p>
            <a:r>
              <a:rPr lang="zh-CN" altLang="en-US" dirty="0"/>
              <a:t>有可能充分覆盖程序逻辑并使程序达到所要求的的可靠性。</a:t>
            </a:r>
          </a:p>
        </p:txBody>
      </p:sp>
    </p:spTree>
    <p:extLst>
      <p:ext uri="{BB962C8B-B14F-4D97-AF65-F5344CB8AC3E}">
        <p14:creationId xmlns:p14="http://schemas.microsoft.com/office/powerpoint/2010/main" val="1174405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Slíďé">
            <a:extLst>
              <a:ext uri="{FF2B5EF4-FFF2-40B4-BE49-F238E27FC236}">
                <a16:creationId xmlns:a16="http://schemas.microsoft.com/office/drawing/2014/main" id="{96700182-7A75-4DB3-91E0-AC528DF30CEA}"/>
              </a:ext>
            </a:extLst>
          </p:cNvPr>
          <p:cNvSpPr/>
          <p:nvPr/>
        </p:nvSpPr>
        <p:spPr bwMode="auto">
          <a:xfrm>
            <a:off x="4478174" y="1811969"/>
            <a:ext cx="3234062" cy="3234062"/>
          </a:xfrm>
          <a:custGeom>
            <a:avLst/>
            <a:gdLst>
              <a:gd name="connsiteX0" fmla="*/ 2282398 w 3234062"/>
              <a:gd name="connsiteY0" fmla="*/ 1664933 h 3234062"/>
              <a:gd name="connsiteX1" fmla="*/ 2831423 w 3234062"/>
              <a:gd name="connsiteY1" fmla="*/ 1886383 h 3234062"/>
              <a:gd name="connsiteX2" fmla="*/ 1839381 w 3234062"/>
              <a:gd name="connsiteY2" fmla="*/ 3221408 h 3234062"/>
              <a:gd name="connsiteX3" fmla="*/ 1839381 w 3234062"/>
              <a:gd name="connsiteY3" fmla="*/ 3234062 h 3234062"/>
              <a:gd name="connsiteX4" fmla="*/ 1399528 w 3234062"/>
              <a:gd name="connsiteY4" fmla="*/ 3234062 h 3234062"/>
              <a:gd name="connsiteX5" fmla="*/ 2282398 w 3234062"/>
              <a:gd name="connsiteY5" fmla="*/ 1664933 h 3234062"/>
              <a:gd name="connsiteX6" fmla="*/ 0 w 3234062"/>
              <a:gd name="connsiteY6" fmla="*/ 1400823 h 3234062"/>
              <a:gd name="connsiteX7" fmla="*/ 1575602 w 3234062"/>
              <a:gd name="connsiteY7" fmla="*/ 2290899 h 3234062"/>
              <a:gd name="connsiteX8" fmla="*/ 1353909 w 3234062"/>
              <a:gd name="connsiteY8" fmla="*/ 2852137 h 3234062"/>
              <a:gd name="connsiteX9" fmla="*/ 11085 w 3234062"/>
              <a:gd name="connsiteY9" fmla="*/ 1838747 h 3234062"/>
              <a:gd name="connsiteX10" fmla="*/ 0 w 3234062"/>
              <a:gd name="connsiteY10" fmla="*/ 1838747 h 3234062"/>
              <a:gd name="connsiteX11" fmla="*/ 0 w 3234062"/>
              <a:gd name="connsiteY11" fmla="*/ 1400823 h 3234062"/>
              <a:gd name="connsiteX12" fmla="*/ 1880153 w 3234062"/>
              <a:gd name="connsiteY12" fmla="*/ 383220 h 3234062"/>
              <a:gd name="connsiteX13" fmla="*/ 3222978 w 3234062"/>
              <a:gd name="connsiteY13" fmla="*/ 1395229 h 3234062"/>
              <a:gd name="connsiteX14" fmla="*/ 3234062 w 3234062"/>
              <a:gd name="connsiteY14" fmla="*/ 1395229 h 3234062"/>
              <a:gd name="connsiteX15" fmla="*/ 3234062 w 3234062"/>
              <a:gd name="connsiteY15" fmla="*/ 1833240 h 3234062"/>
              <a:gd name="connsiteX16" fmla="*/ 1658460 w 3234062"/>
              <a:gd name="connsiteY16" fmla="*/ 942988 h 3234062"/>
              <a:gd name="connsiteX17" fmla="*/ 1880153 w 3234062"/>
              <a:gd name="connsiteY17" fmla="*/ 383220 h 3234062"/>
              <a:gd name="connsiteX18" fmla="*/ 1394638 w 3234062"/>
              <a:gd name="connsiteY18" fmla="*/ 0 h 3234062"/>
              <a:gd name="connsiteX19" fmla="*/ 1834535 w 3234062"/>
              <a:gd name="connsiteY19" fmla="*/ 0 h 3234062"/>
              <a:gd name="connsiteX20" fmla="*/ 943665 w 3234062"/>
              <a:gd name="connsiteY20" fmla="*/ 1574307 h 3234062"/>
              <a:gd name="connsiteX21" fmla="*/ 381926 w 3234062"/>
              <a:gd name="connsiteY21" fmla="*/ 1354378 h 3234062"/>
              <a:gd name="connsiteX22" fmla="*/ 1394638 w 3234062"/>
              <a:gd name="connsiteY22" fmla="*/ 12658 h 3234062"/>
              <a:gd name="connsiteX23" fmla="*/ 1394638 w 3234062"/>
              <a:gd name="connsiteY23" fmla="*/ 0 h 323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34062" h="3234062">
                <a:moveTo>
                  <a:pt x="2282398" y="1664933"/>
                </a:moveTo>
                <a:cubicBezTo>
                  <a:pt x="2450112" y="1766167"/>
                  <a:pt x="2635230" y="1842093"/>
                  <a:pt x="2831423" y="1886383"/>
                </a:cubicBezTo>
                <a:cubicBezTo>
                  <a:pt x="2257083" y="2058797"/>
                  <a:pt x="1839381" y="2591858"/>
                  <a:pt x="1839381" y="3221408"/>
                </a:cubicBezTo>
                <a:cubicBezTo>
                  <a:pt x="1839381" y="3226153"/>
                  <a:pt x="1839381" y="3229317"/>
                  <a:pt x="1839381" y="3234062"/>
                </a:cubicBezTo>
                <a:cubicBezTo>
                  <a:pt x="1839381" y="3234062"/>
                  <a:pt x="1839381" y="3234062"/>
                  <a:pt x="1399528" y="3234062"/>
                </a:cubicBezTo>
                <a:cubicBezTo>
                  <a:pt x="1401110" y="2569713"/>
                  <a:pt x="1753942" y="1987617"/>
                  <a:pt x="2282398" y="1664933"/>
                </a:cubicBezTo>
                <a:close/>
                <a:moveTo>
                  <a:pt x="0" y="1400823"/>
                </a:moveTo>
                <a:cubicBezTo>
                  <a:pt x="668245" y="1400823"/>
                  <a:pt x="1254148" y="1758118"/>
                  <a:pt x="1575602" y="2290899"/>
                </a:cubicBezTo>
                <a:cubicBezTo>
                  <a:pt x="1472673" y="2461642"/>
                  <a:pt x="1396664" y="2649775"/>
                  <a:pt x="1353909" y="2852137"/>
                </a:cubicBezTo>
                <a:cubicBezTo>
                  <a:pt x="1189223" y="2267185"/>
                  <a:pt x="650827" y="1838747"/>
                  <a:pt x="11085" y="1838747"/>
                </a:cubicBezTo>
                <a:cubicBezTo>
                  <a:pt x="7918" y="1838747"/>
                  <a:pt x="3167" y="1838747"/>
                  <a:pt x="0" y="1838747"/>
                </a:cubicBezTo>
                <a:cubicBezTo>
                  <a:pt x="0" y="1838747"/>
                  <a:pt x="0" y="1838747"/>
                  <a:pt x="0" y="1400823"/>
                </a:cubicBezTo>
                <a:close/>
                <a:moveTo>
                  <a:pt x="1880153" y="383220"/>
                </a:moveTo>
                <a:cubicBezTo>
                  <a:pt x="2046423" y="966707"/>
                  <a:pt x="2584819" y="1395229"/>
                  <a:pt x="3222978" y="1395229"/>
                </a:cubicBezTo>
                <a:cubicBezTo>
                  <a:pt x="3226145" y="1395229"/>
                  <a:pt x="3230895" y="1395229"/>
                  <a:pt x="3234062" y="1395229"/>
                </a:cubicBezTo>
                <a:cubicBezTo>
                  <a:pt x="3234062" y="1395229"/>
                  <a:pt x="3234062" y="1395229"/>
                  <a:pt x="3234062" y="1833240"/>
                </a:cubicBezTo>
                <a:cubicBezTo>
                  <a:pt x="2565817" y="1833240"/>
                  <a:pt x="1981498" y="1475874"/>
                  <a:pt x="1658460" y="942988"/>
                </a:cubicBezTo>
                <a:cubicBezTo>
                  <a:pt x="1761389" y="772211"/>
                  <a:pt x="1837398" y="584041"/>
                  <a:pt x="1880153" y="383220"/>
                </a:cubicBezTo>
                <a:close/>
                <a:moveTo>
                  <a:pt x="1394638" y="0"/>
                </a:moveTo>
                <a:cubicBezTo>
                  <a:pt x="1394638" y="0"/>
                  <a:pt x="1394638" y="0"/>
                  <a:pt x="1834535" y="0"/>
                </a:cubicBezTo>
                <a:cubicBezTo>
                  <a:pt x="1832953" y="667696"/>
                  <a:pt x="1476921" y="1253117"/>
                  <a:pt x="943665" y="1574307"/>
                </a:cubicBezTo>
                <a:cubicBezTo>
                  <a:pt x="771187" y="1473045"/>
                  <a:pt x="582886" y="1397098"/>
                  <a:pt x="381926" y="1354378"/>
                </a:cubicBezTo>
                <a:cubicBezTo>
                  <a:pt x="967400" y="1188246"/>
                  <a:pt x="1394638" y="650291"/>
                  <a:pt x="1394638" y="12658"/>
                </a:cubicBezTo>
                <a:cubicBezTo>
                  <a:pt x="1394638" y="7911"/>
                  <a:pt x="1394638" y="4747"/>
                  <a:pt x="1394638" y="0"/>
                </a:cubicBezTo>
                <a:close/>
              </a:path>
            </a:pathLst>
          </a:custGeom>
          <a:solidFill>
            <a:schemeClr val="bg1">
              <a:lumMod val="95000"/>
            </a:schemeClr>
          </a:solidFill>
          <a:ln w="9525">
            <a:noFill/>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dirty="0">
              <a:solidFill>
                <a:schemeClr val="lt1"/>
              </a:solidFill>
            </a:endParaRPr>
          </a:p>
        </p:txBody>
      </p:sp>
      <p:sp>
        <p:nvSpPr>
          <p:cNvPr id="15" name="iSlíďé">
            <a:extLst>
              <a:ext uri="{FF2B5EF4-FFF2-40B4-BE49-F238E27FC236}">
                <a16:creationId xmlns:a16="http://schemas.microsoft.com/office/drawing/2014/main" id="{811CFA17-3AD2-400B-BCA7-77262DF7B173}"/>
              </a:ext>
            </a:extLst>
          </p:cNvPr>
          <p:cNvSpPr/>
          <p:nvPr/>
        </p:nvSpPr>
        <p:spPr bwMode="auto">
          <a:xfrm>
            <a:off x="669924" y="3429000"/>
            <a:ext cx="3234062" cy="3234062"/>
          </a:xfrm>
          <a:custGeom>
            <a:avLst/>
            <a:gdLst>
              <a:gd name="connsiteX0" fmla="*/ 2282398 w 3234062"/>
              <a:gd name="connsiteY0" fmla="*/ 1664933 h 3234062"/>
              <a:gd name="connsiteX1" fmla="*/ 2831423 w 3234062"/>
              <a:gd name="connsiteY1" fmla="*/ 1886383 h 3234062"/>
              <a:gd name="connsiteX2" fmla="*/ 1839381 w 3234062"/>
              <a:gd name="connsiteY2" fmla="*/ 3221408 h 3234062"/>
              <a:gd name="connsiteX3" fmla="*/ 1839381 w 3234062"/>
              <a:gd name="connsiteY3" fmla="*/ 3234062 h 3234062"/>
              <a:gd name="connsiteX4" fmla="*/ 1399528 w 3234062"/>
              <a:gd name="connsiteY4" fmla="*/ 3234062 h 3234062"/>
              <a:gd name="connsiteX5" fmla="*/ 2282398 w 3234062"/>
              <a:gd name="connsiteY5" fmla="*/ 1664933 h 3234062"/>
              <a:gd name="connsiteX6" fmla="*/ 0 w 3234062"/>
              <a:gd name="connsiteY6" fmla="*/ 1400823 h 3234062"/>
              <a:gd name="connsiteX7" fmla="*/ 1575602 w 3234062"/>
              <a:gd name="connsiteY7" fmla="*/ 2290899 h 3234062"/>
              <a:gd name="connsiteX8" fmla="*/ 1353909 w 3234062"/>
              <a:gd name="connsiteY8" fmla="*/ 2852137 h 3234062"/>
              <a:gd name="connsiteX9" fmla="*/ 11085 w 3234062"/>
              <a:gd name="connsiteY9" fmla="*/ 1838747 h 3234062"/>
              <a:gd name="connsiteX10" fmla="*/ 0 w 3234062"/>
              <a:gd name="connsiteY10" fmla="*/ 1838747 h 3234062"/>
              <a:gd name="connsiteX11" fmla="*/ 0 w 3234062"/>
              <a:gd name="connsiteY11" fmla="*/ 1400823 h 3234062"/>
              <a:gd name="connsiteX12" fmla="*/ 1880153 w 3234062"/>
              <a:gd name="connsiteY12" fmla="*/ 383220 h 3234062"/>
              <a:gd name="connsiteX13" fmla="*/ 3222978 w 3234062"/>
              <a:gd name="connsiteY13" fmla="*/ 1395229 h 3234062"/>
              <a:gd name="connsiteX14" fmla="*/ 3234062 w 3234062"/>
              <a:gd name="connsiteY14" fmla="*/ 1395229 h 3234062"/>
              <a:gd name="connsiteX15" fmla="*/ 3234062 w 3234062"/>
              <a:gd name="connsiteY15" fmla="*/ 1833240 h 3234062"/>
              <a:gd name="connsiteX16" fmla="*/ 1658460 w 3234062"/>
              <a:gd name="connsiteY16" fmla="*/ 942988 h 3234062"/>
              <a:gd name="connsiteX17" fmla="*/ 1880153 w 3234062"/>
              <a:gd name="connsiteY17" fmla="*/ 383220 h 3234062"/>
              <a:gd name="connsiteX18" fmla="*/ 1394638 w 3234062"/>
              <a:gd name="connsiteY18" fmla="*/ 0 h 3234062"/>
              <a:gd name="connsiteX19" fmla="*/ 1834535 w 3234062"/>
              <a:gd name="connsiteY19" fmla="*/ 0 h 3234062"/>
              <a:gd name="connsiteX20" fmla="*/ 943665 w 3234062"/>
              <a:gd name="connsiteY20" fmla="*/ 1574307 h 3234062"/>
              <a:gd name="connsiteX21" fmla="*/ 381926 w 3234062"/>
              <a:gd name="connsiteY21" fmla="*/ 1354378 h 3234062"/>
              <a:gd name="connsiteX22" fmla="*/ 1394638 w 3234062"/>
              <a:gd name="connsiteY22" fmla="*/ 12658 h 3234062"/>
              <a:gd name="connsiteX23" fmla="*/ 1394638 w 3234062"/>
              <a:gd name="connsiteY23" fmla="*/ 0 h 323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34062" h="3234062">
                <a:moveTo>
                  <a:pt x="2282398" y="1664933"/>
                </a:moveTo>
                <a:cubicBezTo>
                  <a:pt x="2450112" y="1766167"/>
                  <a:pt x="2635230" y="1842093"/>
                  <a:pt x="2831423" y="1886383"/>
                </a:cubicBezTo>
                <a:cubicBezTo>
                  <a:pt x="2257083" y="2058797"/>
                  <a:pt x="1839381" y="2591858"/>
                  <a:pt x="1839381" y="3221408"/>
                </a:cubicBezTo>
                <a:cubicBezTo>
                  <a:pt x="1839381" y="3226153"/>
                  <a:pt x="1839381" y="3229317"/>
                  <a:pt x="1839381" y="3234062"/>
                </a:cubicBezTo>
                <a:cubicBezTo>
                  <a:pt x="1839381" y="3234062"/>
                  <a:pt x="1839381" y="3234062"/>
                  <a:pt x="1399528" y="3234062"/>
                </a:cubicBezTo>
                <a:cubicBezTo>
                  <a:pt x="1401110" y="2569713"/>
                  <a:pt x="1753942" y="1987617"/>
                  <a:pt x="2282398" y="1664933"/>
                </a:cubicBezTo>
                <a:close/>
                <a:moveTo>
                  <a:pt x="0" y="1400823"/>
                </a:moveTo>
                <a:cubicBezTo>
                  <a:pt x="668245" y="1400823"/>
                  <a:pt x="1254148" y="1758118"/>
                  <a:pt x="1575602" y="2290899"/>
                </a:cubicBezTo>
                <a:cubicBezTo>
                  <a:pt x="1472673" y="2461642"/>
                  <a:pt x="1396664" y="2649775"/>
                  <a:pt x="1353909" y="2852137"/>
                </a:cubicBezTo>
                <a:cubicBezTo>
                  <a:pt x="1189223" y="2267185"/>
                  <a:pt x="650827" y="1838747"/>
                  <a:pt x="11085" y="1838747"/>
                </a:cubicBezTo>
                <a:cubicBezTo>
                  <a:pt x="7918" y="1838747"/>
                  <a:pt x="3167" y="1838747"/>
                  <a:pt x="0" y="1838747"/>
                </a:cubicBezTo>
                <a:cubicBezTo>
                  <a:pt x="0" y="1838747"/>
                  <a:pt x="0" y="1838747"/>
                  <a:pt x="0" y="1400823"/>
                </a:cubicBezTo>
                <a:close/>
                <a:moveTo>
                  <a:pt x="1880153" y="383220"/>
                </a:moveTo>
                <a:cubicBezTo>
                  <a:pt x="2046423" y="966707"/>
                  <a:pt x="2584819" y="1395229"/>
                  <a:pt x="3222978" y="1395229"/>
                </a:cubicBezTo>
                <a:cubicBezTo>
                  <a:pt x="3226145" y="1395229"/>
                  <a:pt x="3230895" y="1395229"/>
                  <a:pt x="3234062" y="1395229"/>
                </a:cubicBezTo>
                <a:cubicBezTo>
                  <a:pt x="3234062" y="1395229"/>
                  <a:pt x="3234062" y="1395229"/>
                  <a:pt x="3234062" y="1833240"/>
                </a:cubicBezTo>
                <a:cubicBezTo>
                  <a:pt x="2565817" y="1833240"/>
                  <a:pt x="1981498" y="1475874"/>
                  <a:pt x="1658460" y="942988"/>
                </a:cubicBezTo>
                <a:cubicBezTo>
                  <a:pt x="1761389" y="772211"/>
                  <a:pt x="1837398" y="584041"/>
                  <a:pt x="1880153" y="383220"/>
                </a:cubicBezTo>
                <a:close/>
                <a:moveTo>
                  <a:pt x="1394638" y="0"/>
                </a:moveTo>
                <a:cubicBezTo>
                  <a:pt x="1394638" y="0"/>
                  <a:pt x="1394638" y="0"/>
                  <a:pt x="1834535" y="0"/>
                </a:cubicBezTo>
                <a:cubicBezTo>
                  <a:pt x="1832953" y="667696"/>
                  <a:pt x="1476921" y="1253117"/>
                  <a:pt x="943665" y="1574307"/>
                </a:cubicBezTo>
                <a:cubicBezTo>
                  <a:pt x="771187" y="1473045"/>
                  <a:pt x="582886" y="1397098"/>
                  <a:pt x="381926" y="1354378"/>
                </a:cubicBezTo>
                <a:cubicBezTo>
                  <a:pt x="967400" y="1188246"/>
                  <a:pt x="1394638" y="650291"/>
                  <a:pt x="1394638" y="12658"/>
                </a:cubicBezTo>
                <a:cubicBezTo>
                  <a:pt x="1394638" y="7911"/>
                  <a:pt x="1394638" y="4747"/>
                  <a:pt x="1394638" y="0"/>
                </a:cubicBezTo>
                <a:close/>
              </a:path>
            </a:pathLst>
          </a:custGeom>
          <a:solidFill>
            <a:schemeClr val="bg1">
              <a:lumMod val="95000"/>
            </a:schemeClr>
          </a:solidFill>
          <a:ln w="9525">
            <a:noFill/>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dirty="0">
              <a:solidFill>
                <a:schemeClr val="lt1"/>
              </a:solidFill>
            </a:endParaRPr>
          </a:p>
        </p:txBody>
      </p:sp>
      <p:sp>
        <p:nvSpPr>
          <p:cNvPr id="16" name="iSlíďé">
            <a:extLst>
              <a:ext uri="{FF2B5EF4-FFF2-40B4-BE49-F238E27FC236}">
                <a16:creationId xmlns:a16="http://schemas.microsoft.com/office/drawing/2014/main" id="{02DD845A-14B7-469E-9010-B6D3173780F8}"/>
              </a:ext>
            </a:extLst>
          </p:cNvPr>
          <p:cNvSpPr/>
          <p:nvPr/>
        </p:nvSpPr>
        <p:spPr bwMode="auto">
          <a:xfrm>
            <a:off x="8286425" y="3429000"/>
            <a:ext cx="3234062" cy="3234062"/>
          </a:xfrm>
          <a:custGeom>
            <a:avLst/>
            <a:gdLst>
              <a:gd name="connsiteX0" fmla="*/ 2282398 w 3234062"/>
              <a:gd name="connsiteY0" fmla="*/ 1664933 h 3234062"/>
              <a:gd name="connsiteX1" fmla="*/ 2831423 w 3234062"/>
              <a:gd name="connsiteY1" fmla="*/ 1886383 h 3234062"/>
              <a:gd name="connsiteX2" fmla="*/ 1839381 w 3234062"/>
              <a:gd name="connsiteY2" fmla="*/ 3221408 h 3234062"/>
              <a:gd name="connsiteX3" fmla="*/ 1839381 w 3234062"/>
              <a:gd name="connsiteY3" fmla="*/ 3234062 h 3234062"/>
              <a:gd name="connsiteX4" fmla="*/ 1399528 w 3234062"/>
              <a:gd name="connsiteY4" fmla="*/ 3234062 h 3234062"/>
              <a:gd name="connsiteX5" fmla="*/ 2282398 w 3234062"/>
              <a:gd name="connsiteY5" fmla="*/ 1664933 h 3234062"/>
              <a:gd name="connsiteX6" fmla="*/ 0 w 3234062"/>
              <a:gd name="connsiteY6" fmla="*/ 1400823 h 3234062"/>
              <a:gd name="connsiteX7" fmla="*/ 1575602 w 3234062"/>
              <a:gd name="connsiteY7" fmla="*/ 2290899 h 3234062"/>
              <a:gd name="connsiteX8" fmla="*/ 1353909 w 3234062"/>
              <a:gd name="connsiteY8" fmla="*/ 2852137 h 3234062"/>
              <a:gd name="connsiteX9" fmla="*/ 11085 w 3234062"/>
              <a:gd name="connsiteY9" fmla="*/ 1838747 h 3234062"/>
              <a:gd name="connsiteX10" fmla="*/ 0 w 3234062"/>
              <a:gd name="connsiteY10" fmla="*/ 1838747 h 3234062"/>
              <a:gd name="connsiteX11" fmla="*/ 0 w 3234062"/>
              <a:gd name="connsiteY11" fmla="*/ 1400823 h 3234062"/>
              <a:gd name="connsiteX12" fmla="*/ 1880153 w 3234062"/>
              <a:gd name="connsiteY12" fmla="*/ 383220 h 3234062"/>
              <a:gd name="connsiteX13" fmla="*/ 3222978 w 3234062"/>
              <a:gd name="connsiteY13" fmla="*/ 1395229 h 3234062"/>
              <a:gd name="connsiteX14" fmla="*/ 3234062 w 3234062"/>
              <a:gd name="connsiteY14" fmla="*/ 1395229 h 3234062"/>
              <a:gd name="connsiteX15" fmla="*/ 3234062 w 3234062"/>
              <a:gd name="connsiteY15" fmla="*/ 1833240 h 3234062"/>
              <a:gd name="connsiteX16" fmla="*/ 1658460 w 3234062"/>
              <a:gd name="connsiteY16" fmla="*/ 942988 h 3234062"/>
              <a:gd name="connsiteX17" fmla="*/ 1880153 w 3234062"/>
              <a:gd name="connsiteY17" fmla="*/ 383220 h 3234062"/>
              <a:gd name="connsiteX18" fmla="*/ 1394638 w 3234062"/>
              <a:gd name="connsiteY18" fmla="*/ 0 h 3234062"/>
              <a:gd name="connsiteX19" fmla="*/ 1834535 w 3234062"/>
              <a:gd name="connsiteY19" fmla="*/ 0 h 3234062"/>
              <a:gd name="connsiteX20" fmla="*/ 943665 w 3234062"/>
              <a:gd name="connsiteY20" fmla="*/ 1574307 h 3234062"/>
              <a:gd name="connsiteX21" fmla="*/ 381926 w 3234062"/>
              <a:gd name="connsiteY21" fmla="*/ 1354378 h 3234062"/>
              <a:gd name="connsiteX22" fmla="*/ 1394638 w 3234062"/>
              <a:gd name="connsiteY22" fmla="*/ 12658 h 3234062"/>
              <a:gd name="connsiteX23" fmla="*/ 1394638 w 3234062"/>
              <a:gd name="connsiteY23" fmla="*/ 0 h 3234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34062" h="3234062">
                <a:moveTo>
                  <a:pt x="2282398" y="1664933"/>
                </a:moveTo>
                <a:cubicBezTo>
                  <a:pt x="2450112" y="1766167"/>
                  <a:pt x="2635230" y="1842093"/>
                  <a:pt x="2831423" y="1886383"/>
                </a:cubicBezTo>
                <a:cubicBezTo>
                  <a:pt x="2257083" y="2058797"/>
                  <a:pt x="1839381" y="2591858"/>
                  <a:pt x="1839381" y="3221408"/>
                </a:cubicBezTo>
                <a:cubicBezTo>
                  <a:pt x="1839381" y="3226153"/>
                  <a:pt x="1839381" y="3229317"/>
                  <a:pt x="1839381" y="3234062"/>
                </a:cubicBezTo>
                <a:cubicBezTo>
                  <a:pt x="1839381" y="3234062"/>
                  <a:pt x="1839381" y="3234062"/>
                  <a:pt x="1399528" y="3234062"/>
                </a:cubicBezTo>
                <a:cubicBezTo>
                  <a:pt x="1401110" y="2569713"/>
                  <a:pt x="1753942" y="1987617"/>
                  <a:pt x="2282398" y="1664933"/>
                </a:cubicBezTo>
                <a:close/>
                <a:moveTo>
                  <a:pt x="0" y="1400823"/>
                </a:moveTo>
                <a:cubicBezTo>
                  <a:pt x="668245" y="1400823"/>
                  <a:pt x="1254148" y="1758118"/>
                  <a:pt x="1575602" y="2290899"/>
                </a:cubicBezTo>
                <a:cubicBezTo>
                  <a:pt x="1472673" y="2461642"/>
                  <a:pt x="1396664" y="2649775"/>
                  <a:pt x="1353909" y="2852137"/>
                </a:cubicBezTo>
                <a:cubicBezTo>
                  <a:pt x="1189223" y="2267185"/>
                  <a:pt x="650827" y="1838747"/>
                  <a:pt x="11085" y="1838747"/>
                </a:cubicBezTo>
                <a:cubicBezTo>
                  <a:pt x="7918" y="1838747"/>
                  <a:pt x="3167" y="1838747"/>
                  <a:pt x="0" y="1838747"/>
                </a:cubicBezTo>
                <a:cubicBezTo>
                  <a:pt x="0" y="1838747"/>
                  <a:pt x="0" y="1838747"/>
                  <a:pt x="0" y="1400823"/>
                </a:cubicBezTo>
                <a:close/>
                <a:moveTo>
                  <a:pt x="1880153" y="383220"/>
                </a:moveTo>
                <a:cubicBezTo>
                  <a:pt x="2046423" y="966707"/>
                  <a:pt x="2584819" y="1395229"/>
                  <a:pt x="3222978" y="1395229"/>
                </a:cubicBezTo>
                <a:cubicBezTo>
                  <a:pt x="3226145" y="1395229"/>
                  <a:pt x="3230895" y="1395229"/>
                  <a:pt x="3234062" y="1395229"/>
                </a:cubicBezTo>
                <a:cubicBezTo>
                  <a:pt x="3234062" y="1395229"/>
                  <a:pt x="3234062" y="1395229"/>
                  <a:pt x="3234062" y="1833240"/>
                </a:cubicBezTo>
                <a:cubicBezTo>
                  <a:pt x="2565817" y="1833240"/>
                  <a:pt x="1981498" y="1475874"/>
                  <a:pt x="1658460" y="942988"/>
                </a:cubicBezTo>
                <a:cubicBezTo>
                  <a:pt x="1761389" y="772211"/>
                  <a:pt x="1837398" y="584041"/>
                  <a:pt x="1880153" y="383220"/>
                </a:cubicBezTo>
                <a:close/>
                <a:moveTo>
                  <a:pt x="1394638" y="0"/>
                </a:moveTo>
                <a:cubicBezTo>
                  <a:pt x="1394638" y="0"/>
                  <a:pt x="1394638" y="0"/>
                  <a:pt x="1834535" y="0"/>
                </a:cubicBezTo>
                <a:cubicBezTo>
                  <a:pt x="1832953" y="667696"/>
                  <a:pt x="1476921" y="1253117"/>
                  <a:pt x="943665" y="1574307"/>
                </a:cubicBezTo>
                <a:cubicBezTo>
                  <a:pt x="771187" y="1473045"/>
                  <a:pt x="582886" y="1397098"/>
                  <a:pt x="381926" y="1354378"/>
                </a:cubicBezTo>
                <a:cubicBezTo>
                  <a:pt x="967400" y="1188246"/>
                  <a:pt x="1394638" y="650291"/>
                  <a:pt x="1394638" y="12658"/>
                </a:cubicBezTo>
                <a:cubicBezTo>
                  <a:pt x="1394638" y="7911"/>
                  <a:pt x="1394638" y="4747"/>
                  <a:pt x="1394638" y="0"/>
                </a:cubicBezTo>
                <a:close/>
              </a:path>
            </a:pathLst>
          </a:custGeom>
          <a:solidFill>
            <a:schemeClr val="bg1">
              <a:lumMod val="95000"/>
            </a:schemeClr>
          </a:solidFill>
          <a:ln w="9525">
            <a:noFill/>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dirty="0">
              <a:solidFill>
                <a:schemeClr val="lt1"/>
              </a:solidFill>
            </a:endParaRPr>
          </a:p>
        </p:txBody>
      </p:sp>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en-US" altLang="zh-CN" sz="2600" dirty="0"/>
              <a:t>6.</a:t>
            </a:r>
            <a:r>
              <a:rPr lang="zh-CN" altLang="en-US" sz="2600" dirty="0"/>
              <a:t>为了达到最佳的测试效果，应该由独立的第三方从事测试工作</a:t>
            </a:r>
          </a:p>
        </p:txBody>
      </p:sp>
      <p:sp>
        <p:nvSpPr>
          <p:cNvPr id="3" name="文本框 2">
            <a:extLst>
              <a:ext uri="{FF2B5EF4-FFF2-40B4-BE49-F238E27FC236}">
                <a16:creationId xmlns:a16="http://schemas.microsoft.com/office/drawing/2014/main" id="{21240FAF-F96F-466B-8552-E745B766A8CE}"/>
              </a:ext>
            </a:extLst>
          </p:cNvPr>
          <p:cNvSpPr txBox="1"/>
          <p:nvPr/>
        </p:nvSpPr>
        <p:spPr>
          <a:xfrm>
            <a:off x="1501640" y="2274838"/>
            <a:ext cx="9187130" cy="2308324"/>
          </a:xfrm>
          <a:prstGeom prst="rect">
            <a:avLst/>
          </a:prstGeom>
          <a:noFill/>
        </p:spPr>
        <p:txBody>
          <a:bodyPr wrap="none" rtlCol="0">
            <a:spAutoFit/>
          </a:bodyPr>
          <a:lstStyle/>
          <a:p>
            <a:r>
              <a:rPr lang="zh-CN" altLang="en-US" dirty="0"/>
              <a:t>所谓“最佳效果”是指由最大可能性发现错误的测试。</a:t>
            </a:r>
            <a:endParaRPr lang="en-US" altLang="zh-CN" dirty="0"/>
          </a:p>
          <a:p>
            <a:endParaRPr lang="en-US" altLang="zh-CN" dirty="0"/>
          </a:p>
          <a:p>
            <a:r>
              <a:rPr lang="zh-CN" altLang="en-US" dirty="0"/>
              <a:t>原因也是之前所说的，</a:t>
            </a:r>
            <a:endParaRPr lang="en-US" altLang="zh-CN" dirty="0"/>
          </a:p>
          <a:p>
            <a:r>
              <a:rPr lang="zh-CN" altLang="en-US" dirty="0"/>
              <a:t>开发软件的软件工程师并不是完成全部测试工作的最佳人选。</a:t>
            </a:r>
            <a:endParaRPr lang="en-US" altLang="zh-CN" dirty="0"/>
          </a:p>
          <a:p>
            <a:endParaRPr lang="en-US" altLang="zh-CN" dirty="0"/>
          </a:p>
          <a:p>
            <a:r>
              <a:rPr lang="zh-CN" altLang="en-US" dirty="0"/>
              <a:t>（通常他们主要承担模块测试工作）</a:t>
            </a:r>
            <a:endParaRPr lang="en-US" altLang="zh-CN" dirty="0"/>
          </a:p>
          <a:p>
            <a:endParaRPr lang="en-US" altLang="zh-CN" dirty="0"/>
          </a:p>
          <a:p>
            <a:r>
              <a:rPr lang="zh-CN" altLang="en-US" dirty="0"/>
              <a:t>在团队中，尽量分配不同的人员进行，设计，编写和测试三项工作，以让效果达到最优。</a:t>
            </a:r>
            <a:endParaRPr lang="en-US" altLang="zh-CN" dirty="0"/>
          </a:p>
        </p:txBody>
      </p:sp>
    </p:spTree>
    <p:extLst>
      <p:ext uri="{BB962C8B-B14F-4D97-AF65-F5344CB8AC3E}">
        <p14:creationId xmlns:p14="http://schemas.microsoft.com/office/powerpoint/2010/main" val="13800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测试方法</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8" name="矩形 7">
            <a:extLst>
              <a:ext uri="{FF2B5EF4-FFF2-40B4-BE49-F238E27FC236}">
                <a16:creationId xmlns:a16="http://schemas.microsoft.com/office/drawing/2014/main" id="{AD8E2DD9-0AF3-4F74-A9DC-41BF2E7DDF34}"/>
              </a:ext>
            </a:extLst>
          </p:cNvPr>
          <p:cNvSpPr/>
          <p:nvPr/>
        </p:nvSpPr>
        <p:spPr>
          <a:xfrm>
            <a:off x="2123498" y="3340197"/>
            <a:ext cx="6096000" cy="738664"/>
          </a:xfrm>
          <a:prstGeom prst="rect">
            <a:avLst/>
          </a:prstGeom>
        </p:spPr>
        <p:txBody>
          <a:bodyPr>
            <a:spAutoFit/>
          </a:bodyPr>
          <a:lstStyle/>
          <a:p>
            <a:r>
              <a:rPr lang="zh-CN" altLang="en-US" sz="1400" dirty="0"/>
              <a:t>软件测试方法是指测试软件的方法。随着软件测试技术的不断发展，测试方法也越来越多样化，针对性更强；选择合适的软件测试方法可以让我们事半功倍。</a:t>
            </a:r>
          </a:p>
        </p:txBody>
      </p:sp>
    </p:spTree>
    <p:extLst>
      <p:ext uri="{BB962C8B-B14F-4D97-AF65-F5344CB8AC3E}">
        <p14:creationId xmlns:p14="http://schemas.microsoft.com/office/powerpoint/2010/main" val="124128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normAutofit/>
          </a:bodyPr>
          <a:lstStyle/>
          <a:p>
            <a:r>
              <a:rPr lang="zh-CN" altLang="en-US" sz="2600" dirty="0"/>
              <a:t>两种方法</a:t>
            </a:r>
          </a:p>
        </p:txBody>
      </p:sp>
      <p:grpSp>
        <p:nvGrpSpPr>
          <p:cNvPr id="6" name="íṡlîḓe">
            <a:extLst>
              <a:ext uri="{FF2B5EF4-FFF2-40B4-BE49-F238E27FC236}">
                <a16:creationId xmlns:a16="http://schemas.microsoft.com/office/drawing/2014/main" id="{C23AD9BB-6B25-44DC-B682-DE675E4559E2}"/>
              </a:ext>
            </a:extLst>
          </p:cNvPr>
          <p:cNvGrpSpPr/>
          <p:nvPr/>
        </p:nvGrpSpPr>
        <p:grpSpPr>
          <a:xfrm>
            <a:off x="5484696" y="1336464"/>
            <a:ext cx="6719497" cy="4604173"/>
            <a:chOff x="5484696" y="1803633"/>
            <a:chExt cx="6719497" cy="4604173"/>
          </a:xfrm>
        </p:grpSpPr>
        <p:sp>
          <p:nvSpPr>
            <p:cNvPr id="26" name="i$lîḋe">
              <a:extLst>
                <a:ext uri="{FF2B5EF4-FFF2-40B4-BE49-F238E27FC236}">
                  <a16:creationId xmlns:a16="http://schemas.microsoft.com/office/drawing/2014/main" id="{90EBA68A-FC1F-4810-8818-2ED4F9336749}"/>
                </a:ext>
              </a:extLst>
            </p:cNvPr>
            <p:cNvSpPr/>
            <p:nvPr/>
          </p:nvSpPr>
          <p:spPr bwMode="auto">
            <a:xfrm>
              <a:off x="9824921" y="4039256"/>
              <a:ext cx="368300"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îṧ1îḑé">
              <a:extLst>
                <a:ext uri="{FF2B5EF4-FFF2-40B4-BE49-F238E27FC236}">
                  <a16:creationId xmlns:a16="http://schemas.microsoft.com/office/drawing/2014/main" id="{1671D940-5D45-4C1C-B54C-EAF9512AF76C}"/>
                </a:ext>
              </a:extLst>
            </p:cNvPr>
            <p:cNvSpPr/>
            <p:nvPr/>
          </p:nvSpPr>
          <p:spPr bwMode="auto">
            <a:xfrm>
              <a:off x="9670934" y="4452006"/>
              <a:ext cx="744538" cy="1328738"/>
            </a:xfrm>
            <a:custGeom>
              <a:avLst/>
              <a:gdLst>
                <a:gd name="T0" fmla="*/ 238 w 309"/>
                <a:gd name="T1" fmla="*/ 0 h 551"/>
                <a:gd name="T2" fmla="*/ 42 w 309"/>
                <a:gd name="T3" fmla="*/ 0 h 551"/>
                <a:gd name="T4" fmla="*/ 7 w 309"/>
                <a:gd name="T5" fmla="*/ 30 h 551"/>
                <a:gd name="T6" fmla="*/ 0 w 309"/>
                <a:gd name="T7" fmla="*/ 67 h 551"/>
                <a:gd name="T8" fmla="*/ 35 w 309"/>
                <a:gd name="T9" fmla="*/ 249 h 551"/>
                <a:gd name="T10" fmla="*/ 43 w 309"/>
                <a:gd name="T11" fmla="*/ 232 h 551"/>
                <a:gd name="T12" fmla="*/ 65 w 309"/>
                <a:gd name="T13" fmla="*/ 94 h 551"/>
                <a:gd name="T14" fmla="*/ 64 w 309"/>
                <a:gd name="T15" fmla="*/ 535 h 551"/>
                <a:gd name="T16" fmla="*/ 68 w 309"/>
                <a:gd name="T17" fmla="*/ 551 h 551"/>
                <a:gd name="T18" fmla="*/ 133 w 309"/>
                <a:gd name="T19" fmla="*/ 550 h 551"/>
                <a:gd name="T20" fmla="*/ 136 w 309"/>
                <a:gd name="T21" fmla="*/ 535 h 551"/>
                <a:gd name="T22" fmla="*/ 136 w 309"/>
                <a:gd name="T23" fmla="*/ 317 h 551"/>
                <a:gd name="T24" fmla="*/ 144 w 309"/>
                <a:gd name="T25" fmla="*/ 317 h 551"/>
                <a:gd name="T26" fmla="*/ 144 w 309"/>
                <a:gd name="T27" fmla="*/ 535 h 551"/>
                <a:gd name="T28" fmla="*/ 148 w 309"/>
                <a:gd name="T29" fmla="*/ 550 h 551"/>
                <a:gd name="T30" fmla="*/ 212 w 309"/>
                <a:gd name="T31" fmla="*/ 551 h 551"/>
                <a:gd name="T32" fmla="*/ 216 w 309"/>
                <a:gd name="T33" fmla="*/ 535 h 551"/>
                <a:gd name="T34" fmla="*/ 216 w 309"/>
                <a:gd name="T35" fmla="*/ 94 h 551"/>
                <a:gd name="T36" fmla="*/ 238 w 309"/>
                <a:gd name="T37" fmla="*/ 232 h 551"/>
                <a:gd name="T38" fmla="*/ 273 w 309"/>
                <a:gd name="T39" fmla="*/ 261 h 551"/>
                <a:gd name="T40" fmla="*/ 308 w 309"/>
                <a:gd name="T41" fmla="*/ 226 h 551"/>
                <a:gd name="T42" fmla="*/ 308 w 309"/>
                <a:gd name="T43" fmla="*/ 221 h 551"/>
                <a:gd name="T44" fmla="*/ 308 w 309"/>
                <a:gd name="T45" fmla="*/ 216 h 551"/>
                <a:gd name="T46" fmla="*/ 273 w 309"/>
                <a:gd name="T47" fmla="*/ 30 h 551"/>
                <a:gd name="T48" fmla="*/ 238 w 309"/>
                <a:gd name="T4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551">
                  <a:moveTo>
                    <a:pt x="238" y="0"/>
                  </a:moveTo>
                  <a:cubicBezTo>
                    <a:pt x="42" y="0"/>
                    <a:pt x="42" y="0"/>
                    <a:pt x="42" y="0"/>
                  </a:cubicBezTo>
                  <a:cubicBezTo>
                    <a:pt x="25" y="0"/>
                    <a:pt x="10" y="13"/>
                    <a:pt x="7" y="30"/>
                  </a:cubicBezTo>
                  <a:cubicBezTo>
                    <a:pt x="0" y="67"/>
                    <a:pt x="0" y="67"/>
                    <a:pt x="0" y="67"/>
                  </a:cubicBezTo>
                  <a:cubicBezTo>
                    <a:pt x="35" y="249"/>
                    <a:pt x="35" y="249"/>
                    <a:pt x="35" y="249"/>
                  </a:cubicBezTo>
                  <a:cubicBezTo>
                    <a:pt x="39" y="244"/>
                    <a:pt x="41" y="238"/>
                    <a:pt x="43" y="232"/>
                  </a:cubicBezTo>
                  <a:cubicBezTo>
                    <a:pt x="65" y="94"/>
                    <a:pt x="65" y="94"/>
                    <a:pt x="65" y="94"/>
                  </a:cubicBezTo>
                  <a:cubicBezTo>
                    <a:pt x="64" y="535"/>
                    <a:pt x="64" y="535"/>
                    <a:pt x="64" y="535"/>
                  </a:cubicBezTo>
                  <a:cubicBezTo>
                    <a:pt x="64" y="541"/>
                    <a:pt x="66" y="546"/>
                    <a:pt x="68" y="551"/>
                  </a:cubicBezTo>
                  <a:cubicBezTo>
                    <a:pt x="88" y="550"/>
                    <a:pt x="110" y="550"/>
                    <a:pt x="133" y="550"/>
                  </a:cubicBezTo>
                  <a:cubicBezTo>
                    <a:pt x="135" y="545"/>
                    <a:pt x="136" y="540"/>
                    <a:pt x="136" y="535"/>
                  </a:cubicBezTo>
                  <a:cubicBezTo>
                    <a:pt x="136" y="317"/>
                    <a:pt x="136" y="317"/>
                    <a:pt x="136" y="317"/>
                  </a:cubicBezTo>
                  <a:cubicBezTo>
                    <a:pt x="144" y="317"/>
                    <a:pt x="144" y="317"/>
                    <a:pt x="144" y="317"/>
                  </a:cubicBezTo>
                  <a:cubicBezTo>
                    <a:pt x="144" y="535"/>
                    <a:pt x="144" y="535"/>
                    <a:pt x="144" y="535"/>
                  </a:cubicBezTo>
                  <a:cubicBezTo>
                    <a:pt x="144" y="540"/>
                    <a:pt x="146" y="545"/>
                    <a:pt x="148" y="550"/>
                  </a:cubicBezTo>
                  <a:cubicBezTo>
                    <a:pt x="170" y="550"/>
                    <a:pt x="192" y="550"/>
                    <a:pt x="212" y="551"/>
                  </a:cubicBezTo>
                  <a:cubicBezTo>
                    <a:pt x="214" y="546"/>
                    <a:pt x="216" y="541"/>
                    <a:pt x="216" y="535"/>
                  </a:cubicBezTo>
                  <a:cubicBezTo>
                    <a:pt x="216" y="94"/>
                    <a:pt x="216" y="94"/>
                    <a:pt x="216" y="94"/>
                  </a:cubicBezTo>
                  <a:cubicBezTo>
                    <a:pt x="238" y="232"/>
                    <a:pt x="238" y="232"/>
                    <a:pt x="238" y="232"/>
                  </a:cubicBezTo>
                  <a:cubicBezTo>
                    <a:pt x="241" y="249"/>
                    <a:pt x="256" y="261"/>
                    <a:pt x="273" y="261"/>
                  </a:cubicBezTo>
                  <a:cubicBezTo>
                    <a:pt x="292" y="261"/>
                    <a:pt x="308" y="245"/>
                    <a:pt x="308" y="226"/>
                  </a:cubicBezTo>
                  <a:cubicBezTo>
                    <a:pt x="308" y="224"/>
                    <a:pt x="308" y="222"/>
                    <a:pt x="308" y="221"/>
                  </a:cubicBezTo>
                  <a:cubicBezTo>
                    <a:pt x="308" y="219"/>
                    <a:pt x="309" y="218"/>
                    <a:pt x="308" y="216"/>
                  </a:cubicBezTo>
                  <a:cubicBezTo>
                    <a:pt x="273" y="30"/>
                    <a:pt x="273" y="30"/>
                    <a:pt x="273" y="30"/>
                  </a:cubicBezTo>
                  <a:cubicBezTo>
                    <a:pt x="270" y="13"/>
                    <a:pt x="256" y="0"/>
                    <a:pt x="238"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ïṥ1îḑé">
              <a:extLst>
                <a:ext uri="{FF2B5EF4-FFF2-40B4-BE49-F238E27FC236}">
                  <a16:creationId xmlns:a16="http://schemas.microsoft.com/office/drawing/2014/main" id="{BF1DC426-9A06-4E1C-ACE3-A79804B99FFC}"/>
                </a:ext>
              </a:extLst>
            </p:cNvPr>
            <p:cNvSpPr/>
            <p:nvPr/>
          </p:nvSpPr>
          <p:spPr bwMode="auto">
            <a:xfrm>
              <a:off x="8478721" y="4039256"/>
              <a:ext cx="369888"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íslïḑê">
              <a:extLst>
                <a:ext uri="{FF2B5EF4-FFF2-40B4-BE49-F238E27FC236}">
                  <a16:creationId xmlns:a16="http://schemas.microsoft.com/office/drawing/2014/main" id="{6EC954AA-8CEA-4CCB-B6E0-840578EB2B44}"/>
                </a:ext>
              </a:extLst>
            </p:cNvPr>
            <p:cNvSpPr/>
            <p:nvPr/>
          </p:nvSpPr>
          <p:spPr bwMode="auto">
            <a:xfrm>
              <a:off x="8256471" y="4452006"/>
              <a:ext cx="644525" cy="1328738"/>
            </a:xfrm>
            <a:custGeom>
              <a:avLst/>
              <a:gdLst>
                <a:gd name="T0" fmla="*/ 244 w 267"/>
                <a:gd name="T1" fmla="*/ 246 h 551"/>
                <a:gd name="T2" fmla="*/ 234 w 267"/>
                <a:gd name="T3" fmla="*/ 309 h 551"/>
                <a:gd name="T4" fmla="*/ 182 w 267"/>
                <a:gd name="T5" fmla="*/ 352 h 551"/>
                <a:gd name="T6" fmla="*/ 173 w 267"/>
                <a:gd name="T7" fmla="*/ 352 h 551"/>
                <a:gd name="T8" fmla="*/ 173 w 267"/>
                <a:gd name="T9" fmla="*/ 535 h 551"/>
                <a:gd name="T10" fmla="*/ 176 w 267"/>
                <a:gd name="T11" fmla="*/ 550 h 551"/>
                <a:gd name="T12" fmla="*/ 240 w 267"/>
                <a:gd name="T13" fmla="*/ 551 h 551"/>
                <a:gd name="T14" fmla="*/ 244 w 267"/>
                <a:gd name="T15" fmla="*/ 535 h 551"/>
                <a:gd name="T16" fmla="*/ 244 w 267"/>
                <a:gd name="T17" fmla="*/ 246 h 551"/>
                <a:gd name="T18" fmla="*/ 267 w 267"/>
                <a:gd name="T19" fmla="*/ 104 h 551"/>
                <a:gd name="T20" fmla="*/ 256 w 267"/>
                <a:gd name="T21" fmla="*/ 170 h 551"/>
                <a:gd name="T22" fmla="*/ 266 w 267"/>
                <a:gd name="T23" fmla="*/ 232 h 551"/>
                <a:gd name="T24" fmla="*/ 266 w 267"/>
                <a:gd name="T25" fmla="*/ 235 h 551"/>
                <a:gd name="T26" fmla="*/ 267 w 267"/>
                <a:gd name="T27" fmla="*/ 104 h 551"/>
                <a:gd name="T28" fmla="*/ 183 w 267"/>
                <a:gd name="T29" fmla="*/ 0 h 551"/>
                <a:gd name="T30" fmla="*/ 70 w 267"/>
                <a:gd name="T31" fmla="*/ 0 h 551"/>
                <a:gd name="T32" fmla="*/ 35 w 267"/>
                <a:gd name="T33" fmla="*/ 30 h 551"/>
                <a:gd name="T34" fmla="*/ 0 w 267"/>
                <a:gd name="T35" fmla="*/ 216 h 551"/>
                <a:gd name="T36" fmla="*/ 0 w 267"/>
                <a:gd name="T37" fmla="*/ 221 h 551"/>
                <a:gd name="T38" fmla="*/ 0 w 267"/>
                <a:gd name="T39" fmla="*/ 226 h 551"/>
                <a:gd name="T40" fmla="*/ 36 w 267"/>
                <a:gd name="T41" fmla="*/ 261 h 551"/>
                <a:gd name="T42" fmla="*/ 71 w 267"/>
                <a:gd name="T43" fmla="*/ 232 h 551"/>
                <a:gd name="T44" fmla="*/ 93 w 267"/>
                <a:gd name="T45" fmla="*/ 94 h 551"/>
                <a:gd name="T46" fmla="*/ 93 w 267"/>
                <a:gd name="T47" fmla="*/ 535 h 551"/>
                <a:gd name="T48" fmla="*/ 96 w 267"/>
                <a:gd name="T49" fmla="*/ 551 h 551"/>
                <a:gd name="T50" fmla="*/ 161 w 267"/>
                <a:gd name="T51" fmla="*/ 550 h 551"/>
                <a:gd name="T52" fmla="*/ 164 w 267"/>
                <a:gd name="T53" fmla="*/ 535 h 551"/>
                <a:gd name="T54" fmla="*/ 164 w 267"/>
                <a:gd name="T55" fmla="*/ 349 h 551"/>
                <a:gd name="T56" fmla="*/ 129 w 267"/>
                <a:gd name="T57" fmla="*/ 299 h 551"/>
                <a:gd name="T58" fmla="*/ 129 w 267"/>
                <a:gd name="T59" fmla="*/ 292 h 551"/>
                <a:gd name="T60" fmla="*/ 129 w 267"/>
                <a:gd name="T61" fmla="*/ 286 h 551"/>
                <a:gd name="T62" fmla="*/ 181 w 267"/>
                <a:gd name="T63" fmla="*/ 10 h 551"/>
                <a:gd name="T64" fmla="*/ 183 w 267"/>
                <a:gd name="T65"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7" h="551">
                  <a:moveTo>
                    <a:pt x="244" y="246"/>
                  </a:moveTo>
                  <a:cubicBezTo>
                    <a:pt x="234" y="309"/>
                    <a:pt x="234" y="309"/>
                    <a:pt x="234" y="309"/>
                  </a:cubicBezTo>
                  <a:cubicBezTo>
                    <a:pt x="229" y="334"/>
                    <a:pt x="207" y="352"/>
                    <a:pt x="182" y="352"/>
                  </a:cubicBezTo>
                  <a:cubicBezTo>
                    <a:pt x="179" y="352"/>
                    <a:pt x="176" y="352"/>
                    <a:pt x="173" y="352"/>
                  </a:cubicBezTo>
                  <a:cubicBezTo>
                    <a:pt x="173" y="535"/>
                    <a:pt x="173" y="535"/>
                    <a:pt x="173" y="535"/>
                  </a:cubicBezTo>
                  <a:cubicBezTo>
                    <a:pt x="173" y="540"/>
                    <a:pt x="174" y="545"/>
                    <a:pt x="176" y="550"/>
                  </a:cubicBezTo>
                  <a:cubicBezTo>
                    <a:pt x="198" y="550"/>
                    <a:pt x="220" y="550"/>
                    <a:pt x="240" y="551"/>
                  </a:cubicBezTo>
                  <a:cubicBezTo>
                    <a:pt x="243" y="546"/>
                    <a:pt x="244" y="541"/>
                    <a:pt x="244" y="535"/>
                  </a:cubicBezTo>
                  <a:cubicBezTo>
                    <a:pt x="244" y="246"/>
                    <a:pt x="244" y="246"/>
                    <a:pt x="244" y="246"/>
                  </a:cubicBezTo>
                  <a:moveTo>
                    <a:pt x="267" y="104"/>
                  </a:moveTo>
                  <a:cubicBezTo>
                    <a:pt x="256" y="170"/>
                    <a:pt x="256" y="170"/>
                    <a:pt x="256" y="170"/>
                  </a:cubicBezTo>
                  <a:cubicBezTo>
                    <a:pt x="266" y="232"/>
                    <a:pt x="266" y="232"/>
                    <a:pt x="266" y="232"/>
                  </a:cubicBezTo>
                  <a:cubicBezTo>
                    <a:pt x="266" y="233"/>
                    <a:pt x="266" y="234"/>
                    <a:pt x="266" y="235"/>
                  </a:cubicBezTo>
                  <a:cubicBezTo>
                    <a:pt x="267" y="104"/>
                    <a:pt x="267" y="104"/>
                    <a:pt x="267" y="104"/>
                  </a:cubicBezTo>
                  <a:moveTo>
                    <a:pt x="183" y="0"/>
                  </a:moveTo>
                  <a:cubicBezTo>
                    <a:pt x="70" y="0"/>
                    <a:pt x="70" y="0"/>
                    <a:pt x="70" y="0"/>
                  </a:cubicBezTo>
                  <a:cubicBezTo>
                    <a:pt x="53" y="0"/>
                    <a:pt x="38" y="13"/>
                    <a:pt x="35" y="30"/>
                  </a:cubicBezTo>
                  <a:cubicBezTo>
                    <a:pt x="0" y="216"/>
                    <a:pt x="0" y="216"/>
                    <a:pt x="0" y="216"/>
                  </a:cubicBezTo>
                  <a:cubicBezTo>
                    <a:pt x="0" y="218"/>
                    <a:pt x="0" y="219"/>
                    <a:pt x="0"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6" y="551"/>
                  </a:cubicBezTo>
                  <a:cubicBezTo>
                    <a:pt x="116" y="550"/>
                    <a:pt x="138" y="550"/>
                    <a:pt x="161" y="550"/>
                  </a:cubicBezTo>
                  <a:cubicBezTo>
                    <a:pt x="163" y="545"/>
                    <a:pt x="164" y="540"/>
                    <a:pt x="164" y="535"/>
                  </a:cubicBezTo>
                  <a:cubicBezTo>
                    <a:pt x="164" y="349"/>
                    <a:pt x="164" y="349"/>
                    <a:pt x="164" y="349"/>
                  </a:cubicBezTo>
                  <a:cubicBezTo>
                    <a:pt x="144" y="342"/>
                    <a:pt x="129" y="322"/>
                    <a:pt x="129" y="299"/>
                  </a:cubicBezTo>
                  <a:cubicBezTo>
                    <a:pt x="129" y="297"/>
                    <a:pt x="129" y="295"/>
                    <a:pt x="129" y="292"/>
                  </a:cubicBezTo>
                  <a:cubicBezTo>
                    <a:pt x="129" y="290"/>
                    <a:pt x="129" y="288"/>
                    <a:pt x="129" y="286"/>
                  </a:cubicBezTo>
                  <a:cubicBezTo>
                    <a:pt x="181" y="10"/>
                    <a:pt x="181" y="10"/>
                    <a:pt x="181" y="10"/>
                  </a:cubicBezTo>
                  <a:cubicBezTo>
                    <a:pt x="182" y="6"/>
                    <a:pt x="182" y="3"/>
                    <a:pt x="183"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íṡ1iḓê">
              <a:extLst>
                <a:ext uri="{FF2B5EF4-FFF2-40B4-BE49-F238E27FC236}">
                  <a16:creationId xmlns:a16="http://schemas.microsoft.com/office/drawing/2014/main" id="{A1E33E0D-EFC4-4799-99E1-50B6E172B18A}"/>
                </a:ext>
              </a:extLst>
            </p:cNvPr>
            <p:cNvSpPr/>
            <p:nvPr/>
          </p:nvSpPr>
          <p:spPr bwMode="auto">
            <a:xfrm>
              <a:off x="7053146" y="4039256"/>
              <a:ext cx="369888"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iṣḷíḋê">
              <a:extLst>
                <a:ext uri="{FF2B5EF4-FFF2-40B4-BE49-F238E27FC236}">
                  <a16:creationId xmlns:a16="http://schemas.microsoft.com/office/drawing/2014/main" id="{9C6B54FD-C215-4254-BE41-249E9DDB77FF}"/>
                </a:ext>
              </a:extLst>
            </p:cNvPr>
            <p:cNvSpPr/>
            <p:nvPr/>
          </p:nvSpPr>
          <p:spPr bwMode="auto">
            <a:xfrm>
              <a:off x="6970596" y="4452006"/>
              <a:ext cx="673100" cy="1328738"/>
            </a:xfrm>
            <a:custGeom>
              <a:avLst/>
              <a:gdLst>
                <a:gd name="T0" fmla="*/ 35 w 279"/>
                <a:gd name="T1" fmla="*/ 318 h 551"/>
                <a:gd name="T2" fmla="*/ 35 w 279"/>
                <a:gd name="T3" fmla="*/ 535 h 551"/>
                <a:gd name="T4" fmla="*/ 39 w 279"/>
                <a:gd name="T5" fmla="*/ 551 h 551"/>
                <a:gd name="T6" fmla="*/ 103 w 279"/>
                <a:gd name="T7" fmla="*/ 550 h 551"/>
                <a:gd name="T8" fmla="*/ 106 w 279"/>
                <a:gd name="T9" fmla="*/ 535 h 551"/>
                <a:gd name="T10" fmla="*/ 106 w 279"/>
                <a:gd name="T11" fmla="*/ 348 h 551"/>
                <a:gd name="T12" fmla="*/ 84 w 279"/>
                <a:gd name="T13" fmla="*/ 352 h 551"/>
                <a:gd name="T14" fmla="*/ 35 w 279"/>
                <a:gd name="T15" fmla="*/ 318 h 551"/>
                <a:gd name="T16" fmla="*/ 0 w 279"/>
                <a:gd name="T17" fmla="*/ 104 h 551"/>
                <a:gd name="T18" fmla="*/ 0 w 279"/>
                <a:gd name="T19" fmla="*/ 254 h 551"/>
                <a:gd name="T20" fmla="*/ 13 w 279"/>
                <a:gd name="T21" fmla="*/ 232 h 551"/>
                <a:gd name="T22" fmla="*/ 17 w 279"/>
                <a:gd name="T23" fmla="*/ 210 h 551"/>
                <a:gd name="T24" fmla="*/ 0 w 279"/>
                <a:gd name="T25" fmla="*/ 104 h 551"/>
                <a:gd name="T26" fmla="*/ 208 w 279"/>
                <a:gd name="T27" fmla="*/ 0 h 551"/>
                <a:gd name="T28" fmla="*/ 83 w 279"/>
                <a:gd name="T29" fmla="*/ 0 h 551"/>
                <a:gd name="T30" fmla="*/ 85 w 279"/>
                <a:gd name="T31" fmla="*/ 10 h 551"/>
                <a:gd name="T32" fmla="*/ 137 w 279"/>
                <a:gd name="T33" fmla="*/ 286 h 551"/>
                <a:gd name="T34" fmla="*/ 137 w 279"/>
                <a:gd name="T35" fmla="*/ 292 h 551"/>
                <a:gd name="T36" fmla="*/ 137 w 279"/>
                <a:gd name="T37" fmla="*/ 299 h 551"/>
                <a:gd name="T38" fmla="*/ 115 w 279"/>
                <a:gd name="T39" fmla="*/ 343 h 551"/>
                <a:gd name="T40" fmla="*/ 115 w 279"/>
                <a:gd name="T41" fmla="*/ 535 h 551"/>
                <a:gd name="T42" fmla="*/ 118 w 279"/>
                <a:gd name="T43" fmla="*/ 550 h 551"/>
                <a:gd name="T44" fmla="*/ 182 w 279"/>
                <a:gd name="T45" fmla="*/ 551 h 551"/>
                <a:gd name="T46" fmla="*/ 186 w 279"/>
                <a:gd name="T47" fmla="*/ 535 h 551"/>
                <a:gd name="T48" fmla="*/ 186 w 279"/>
                <a:gd name="T49" fmla="*/ 94 h 551"/>
                <a:gd name="T50" fmla="*/ 208 w 279"/>
                <a:gd name="T51" fmla="*/ 232 h 551"/>
                <a:gd name="T52" fmla="*/ 243 w 279"/>
                <a:gd name="T53" fmla="*/ 261 h 551"/>
                <a:gd name="T54" fmla="*/ 279 w 279"/>
                <a:gd name="T55" fmla="*/ 226 h 551"/>
                <a:gd name="T56" fmla="*/ 278 w 279"/>
                <a:gd name="T57" fmla="*/ 221 h 551"/>
                <a:gd name="T58" fmla="*/ 279 w 279"/>
                <a:gd name="T59" fmla="*/ 216 h 551"/>
                <a:gd name="T60" fmla="*/ 244 w 279"/>
                <a:gd name="T61" fmla="*/ 30 h 551"/>
                <a:gd name="T62" fmla="*/ 208 w 279"/>
                <a:gd name="T63"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 h="551">
                  <a:moveTo>
                    <a:pt x="35" y="318"/>
                  </a:moveTo>
                  <a:cubicBezTo>
                    <a:pt x="35" y="535"/>
                    <a:pt x="35" y="535"/>
                    <a:pt x="35" y="535"/>
                  </a:cubicBezTo>
                  <a:cubicBezTo>
                    <a:pt x="35" y="541"/>
                    <a:pt x="36" y="546"/>
                    <a:pt x="39" y="551"/>
                  </a:cubicBezTo>
                  <a:cubicBezTo>
                    <a:pt x="59" y="550"/>
                    <a:pt x="80" y="550"/>
                    <a:pt x="103" y="550"/>
                  </a:cubicBezTo>
                  <a:cubicBezTo>
                    <a:pt x="105" y="545"/>
                    <a:pt x="106" y="540"/>
                    <a:pt x="106" y="535"/>
                  </a:cubicBezTo>
                  <a:cubicBezTo>
                    <a:pt x="106" y="348"/>
                    <a:pt x="106" y="348"/>
                    <a:pt x="106" y="348"/>
                  </a:cubicBezTo>
                  <a:cubicBezTo>
                    <a:pt x="100" y="351"/>
                    <a:pt x="92" y="352"/>
                    <a:pt x="84" y="352"/>
                  </a:cubicBezTo>
                  <a:cubicBezTo>
                    <a:pt x="62" y="352"/>
                    <a:pt x="43" y="338"/>
                    <a:pt x="35" y="318"/>
                  </a:cubicBezTo>
                  <a:moveTo>
                    <a:pt x="0" y="104"/>
                  </a:moveTo>
                  <a:cubicBezTo>
                    <a:pt x="0" y="254"/>
                    <a:pt x="0" y="254"/>
                    <a:pt x="0" y="254"/>
                  </a:cubicBezTo>
                  <a:cubicBezTo>
                    <a:pt x="6" y="249"/>
                    <a:pt x="11" y="241"/>
                    <a:pt x="13" y="232"/>
                  </a:cubicBezTo>
                  <a:cubicBezTo>
                    <a:pt x="17" y="210"/>
                    <a:pt x="17" y="210"/>
                    <a:pt x="17" y="210"/>
                  </a:cubicBezTo>
                  <a:cubicBezTo>
                    <a:pt x="0" y="104"/>
                    <a:pt x="0" y="104"/>
                    <a:pt x="0" y="104"/>
                  </a:cubicBezTo>
                  <a:moveTo>
                    <a:pt x="208" y="0"/>
                  </a:moveTo>
                  <a:cubicBezTo>
                    <a:pt x="83" y="0"/>
                    <a:pt x="83" y="0"/>
                    <a:pt x="83" y="0"/>
                  </a:cubicBezTo>
                  <a:cubicBezTo>
                    <a:pt x="84" y="3"/>
                    <a:pt x="85" y="7"/>
                    <a:pt x="85" y="10"/>
                  </a:cubicBezTo>
                  <a:cubicBezTo>
                    <a:pt x="137" y="286"/>
                    <a:pt x="137" y="286"/>
                    <a:pt x="137" y="286"/>
                  </a:cubicBezTo>
                  <a:cubicBezTo>
                    <a:pt x="138" y="288"/>
                    <a:pt x="137" y="290"/>
                    <a:pt x="137" y="292"/>
                  </a:cubicBezTo>
                  <a:cubicBezTo>
                    <a:pt x="137" y="295"/>
                    <a:pt x="137" y="297"/>
                    <a:pt x="137" y="299"/>
                  </a:cubicBezTo>
                  <a:cubicBezTo>
                    <a:pt x="137" y="317"/>
                    <a:pt x="128" y="333"/>
                    <a:pt x="115" y="343"/>
                  </a:cubicBezTo>
                  <a:cubicBezTo>
                    <a:pt x="115" y="535"/>
                    <a:pt x="115" y="535"/>
                    <a:pt x="115" y="535"/>
                  </a:cubicBezTo>
                  <a:cubicBezTo>
                    <a:pt x="115" y="540"/>
                    <a:pt x="116" y="545"/>
                    <a:pt x="118" y="550"/>
                  </a:cubicBezTo>
                  <a:cubicBezTo>
                    <a:pt x="141" y="550"/>
                    <a:pt x="162" y="550"/>
                    <a:pt x="182" y="551"/>
                  </a:cubicBezTo>
                  <a:cubicBezTo>
                    <a:pt x="185" y="546"/>
                    <a:pt x="186" y="541"/>
                    <a:pt x="186" y="535"/>
                  </a:cubicBezTo>
                  <a:cubicBezTo>
                    <a:pt x="186" y="94"/>
                    <a:pt x="186" y="94"/>
                    <a:pt x="186" y="94"/>
                  </a:cubicBezTo>
                  <a:cubicBezTo>
                    <a:pt x="208" y="232"/>
                    <a:pt x="208" y="232"/>
                    <a:pt x="208" y="232"/>
                  </a:cubicBezTo>
                  <a:cubicBezTo>
                    <a:pt x="211" y="249"/>
                    <a:pt x="226" y="261"/>
                    <a:pt x="243" y="261"/>
                  </a:cubicBezTo>
                  <a:cubicBezTo>
                    <a:pt x="263" y="261"/>
                    <a:pt x="279" y="245"/>
                    <a:pt x="279" y="226"/>
                  </a:cubicBezTo>
                  <a:cubicBezTo>
                    <a:pt x="279" y="224"/>
                    <a:pt x="279" y="222"/>
                    <a:pt x="278" y="221"/>
                  </a:cubicBezTo>
                  <a:cubicBezTo>
                    <a:pt x="279" y="219"/>
                    <a:pt x="279" y="218"/>
                    <a:pt x="279" y="216"/>
                  </a:cubicBezTo>
                  <a:cubicBezTo>
                    <a:pt x="244" y="30"/>
                    <a:pt x="244" y="30"/>
                    <a:pt x="244" y="30"/>
                  </a:cubicBezTo>
                  <a:cubicBezTo>
                    <a:pt x="241" y="13"/>
                    <a:pt x="226" y="0"/>
                    <a:pt x="208"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íşľîḑé">
              <a:extLst>
                <a:ext uri="{FF2B5EF4-FFF2-40B4-BE49-F238E27FC236}">
                  <a16:creationId xmlns:a16="http://schemas.microsoft.com/office/drawing/2014/main" id="{984D7161-3D6F-4B9C-B47A-10238CF6C892}"/>
                </a:ext>
              </a:extLst>
            </p:cNvPr>
            <p:cNvSpPr/>
            <p:nvPr/>
          </p:nvSpPr>
          <p:spPr bwMode="auto">
            <a:xfrm>
              <a:off x="5706946" y="4039256"/>
              <a:ext cx="369888"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íslîḋe">
              <a:extLst>
                <a:ext uri="{FF2B5EF4-FFF2-40B4-BE49-F238E27FC236}">
                  <a16:creationId xmlns:a16="http://schemas.microsoft.com/office/drawing/2014/main" id="{74371D67-DA4D-4BF0-A9DC-E57392521204}"/>
                </a:ext>
              </a:extLst>
            </p:cNvPr>
            <p:cNvSpPr/>
            <p:nvPr/>
          </p:nvSpPr>
          <p:spPr bwMode="auto">
            <a:xfrm>
              <a:off x="5484696" y="4452006"/>
              <a:ext cx="728663" cy="1328738"/>
            </a:xfrm>
            <a:custGeom>
              <a:avLst/>
              <a:gdLst>
                <a:gd name="T0" fmla="*/ 267 w 302"/>
                <a:gd name="T1" fmla="*/ 0 h 551"/>
                <a:gd name="T2" fmla="*/ 71 w 302"/>
                <a:gd name="T3" fmla="*/ 0 h 551"/>
                <a:gd name="T4" fmla="*/ 36 w 302"/>
                <a:gd name="T5" fmla="*/ 30 h 551"/>
                <a:gd name="T6" fmla="*/ 0 w 302"/>
                <a:gd name="T7" fmla="*/ 216 h 551"/>
                <a:gd name="T8" fmla="*/ 1 w 302"/>
                <a:gd name="T9" fmla="*/ 221 h 551"/>
                <a:gd name="T10" fmla="*/ 0 w 302"/>
                <a:gd name="T11" fmla="*/ 226 h 551"/>
                <a:gd name="T12" fmla="*/ 36 w 302"/>
                <a:gd name="T13" fmla="*/ 261 h 551"/>
                <a:gd name="T14" fmla="*/ 71 w 302"/>
                <a:gd name="T15" fmla="*/ 232 h 551"/>
                <a:gd name="T16" fmla="*/ 93 w 302"/>
                <a:gd name="T17" fmla="*/ 94 h 551"/>
                <a:gd name="T18" fmla="*/ 93 w 302"/>
                <a:gd name="T19" fmla="*/ 535 h 551"/>
                <a:gd name="T20" fmla="*/ 97 w 302"/>
                <a:gd name="T21" fmla="*/ 551 h 551"/>
                <a:gd name="T22" fmla="*/ 161 w 302"/>
                <a:gd name="T23" fmla="*/ 550 h 551"/>
                <a:gd name="T24" fmla="*/ 164 w 302"/>
                <a:gd name="T25" fmla="*/ 535 h 551"/>
                <a:gd name="T26" fmla="*/ 164 w 302"/>
                <a:gd name="T27" fmla="*/ 317 h 551"/>
                <a:gd name="T28" fmla="*/ 173 w 302"/>
                <a:gd name="T29" fmla="*/ 317 h 551"/>
                <a:gd name="T30" fmla="*/ 173 w 302"/>
                <a:gd name="T31" fmla="*/ 535 h 551"/>
                <a:gd name="T32" fmla="*/ 176 w 302"/>
                <a:gd name="T33" fmla="*/ 550 h 551"/>
                <a:gd name="T34" fmla="*/ 240 w 302"/>
                <a:gd name="T35" fmla="*/ 551 h 551"/>
                <a:gd name="T36" fmla="*/ 244 w 302"/>
                <a:gd name="T37" fmla="*/ 535 h 551"/>
                <a:gd name="T38" fmla="*/ 244 w 302"/>
                <a:gd name="T39" fmla="*/ 94 h 551"/>
                <a:gd name="T40" fmla="*/ 266 w 302"/>
                <a:gd name="T41" fmla="*/ 228 h 551"/>
                <a:gd name="T42" fmla="*/ 302 w 302"/>
                <a:gd name="T43" fmla="*/ 33 h 551"/>
                <a:gd name="T44" fmla="*/ 302 w 302"/>
                <a:gd name="T45" fmla="*/ 30 h 551"/>
                <a:gd name="T46" fmla="*/ 267 w 302"/>
                <a:gd name="T47"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551">
                  <a:moveTo>
                    <a:pt x="267" y="0"/>
                  </a:moveTo>
                  <a:cubicBezTo>
                    <a:pt x="71" y="0"/>
                    <a:pt x="71" y="0"/>
                    <a:pt x="71" y="0"/>
                  </a:cubicBezTo>
                  <a:cubicBezTo>
                    <a:pt x="53" y="0"/>
                    <a:pt x="38" y="13"/>
                    <a:pt x="36" y="30"/>
                  </a:cubicBezTo>
                  <a:cubicBezTo>
                    <a:pt x="0" y="216"/>
                    <a:pt x="0" y="216"/>
                    <a:pt x="0" y="216"/>
                  </a:cubicBezTo>
                  <a:cubicBezTo>
                    <a:pt x="0" y="218"/>
                    <a:pt x="0" y="219"/>
                    <a:pt x="1"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7" y="551"/>
                  </a:cubicBezTo>
                  <a:cubicBezTo>
                    <a:pt x="117" y="550"/>
                    <a:pt x="139" y="550"/>
                    <a:pt x="161" y="550"/>
                  </a:cubicBezTo>
                  <a:cubicBezTo>
                    <a:pt x="163" y="545"/>
                    <a:pt x="164" y="540"/>
                    <a:pt x="164" y="535"/>
                  </a:cubicBezTo>
                  <a:cubicBezTo>
                    <a:pt x="164" y="317"/>
                    <a:pt x="164" y="317"/>
                    <a:pt x="164" y="317"/>
                  </a:cubicBezTo>
                  <a:cubicBezTo>
                    <a:pt x="173" y="317"/>
                    <a:pt x="173" y="317"/>
                    <a:pt x="173" y="317"/>
                  </a:cubicBezTo>
                  <a:cubicBezTo>
                    <a:pt x="173" y="535"/>
                    <a:pt x="173" y="535"/>
                    <a:pt x="173" y="535"/>
                  </a:cubicBezTo>
                  <a:cubicBezTo>
                    <a:pt x="173" y="540"/>
                    <a:pt x="174" y="545"/>
                    <a:pt x="176" y="550"/>
                  </a:cubicBezTo>
                  <a:cubicBezTo>
                    <a:pt x="199" y="550"/>
                    <a:pt x="220" y="550"/>
                    <a:pt x="240" y="551"/>
                  </a:cubicBezTo>
                  <a:cubicBezTo>
                    <a:pt x="243" y="546"/>
                    <a:pt x="244" y="541"/>
                    <a:pt x="244" y="535"/>
                  </a:cubicBezTo>
                  <a:cubicBezTo>
                    <a:pt x="244" y="94"/>
                    <a:pt x="244" y="94"/>
                    <a:pt x="244" y="94"/>
                  </a:cubicBezTo>
                  <a:cubicBezTo>
                    <a:pt x="266" y="228"/>
                    <a:pt x="266" y="228"/>
                    <a:pt x="266" y="228"/>
                  </a:cubicBezTo>
                  <a:cubicBezTo>
                    <a:pt x="302" y="33"/>
                    <a:pt x="302" y="33"/>
                    <a:pt x="302" y="33"/>
                  </a:cubicBezTo>
                  <a:cubicBezTo>
                    <a:pt x="302" y="30"/>
                    <a:pt x="302" y="30"/>
                    <a:pt x="302" y="30"/>
                  </a:cubicBezTo>
                  <a:cubicBezTo>
                    <a:pt x="299" y="13"/>
                    <a:pt x="284" y="0"/>
                    <a:pt x="267"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iSļïďe">
              <a:extLst>
                <a:ext uri="{FF2B5EF4-FFF2-40B4-BE49-F238E27FC236}">
                  <a16:creationId xmlns:a16="http://schemas.microsoft.com/office/drawing/2014/main" id="{ACFF8A31-0405-4D19-B69E-C01EF7A67DDD}"/>
                </a:ext>
              </a:extLst>
            </p:cNvPr>
            <p:cNvSpPr/>
            <p:nvPr/>
          </p:nvSpPr>
          <p:spPr bwMode="auto">
            <a:xfrm>
              <a:off x="8896234" y="3755093"/>
              <a:ext cx="547688" cy="547688"/>
            </a:xfrm>
            <a:prstGeom prst="ellipse">
              <a:avLst/>
            </a:pr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ïsļíḍê">
              <a:extLst>
                <a:ext uri="{FF2B5EF4-FFF2-40B4-BE49-F238E27FC236}">
                  <a16:creationId xmlns:a16="http://schemas.microsoft.com/office/drawing/2014/main" id="{D2D634AE-D5F8-4E81-9451-97F6C492D84E}"/>
                </a:ext>
              </a:extLst>
            </p:cNvPr>
            <p:cNvSpPr/>
            <p:nvPr/>
          </p:nvSpPr>
          <p:spPr bwMode="auto">
            <a:xfrm>
              <a:off x="8567621" y="4369456"/>
              <a:ext cx="1204913" cy="2038350"/>
            </a:xfrm>
            <a:custGeom>
              <a:avLst/>
              <a:gdLst>
                <a:gd name="T0" fmla="*/ 498 w 499"/>
                <a:gd name="T1" fmla="*/ 326 h 845"/>
                <a:gd name="T2" fmla="*/ 498 w 499"/>
                <a:gd name="T3" fmla="*/ 320 h 845"/>
                <a:gd name="T4" fmla="*/ 446 w 499"/>
                <a:gd name="T5" fmla="*/ 44 h 845"/>
                <a:gd name="T6" fmla="*/ 394 w 499"/>
                <a:gd name="T7" fmla="*/ 0 h 845"/>
                <a:gd name="T8" fmla="*/ 104 w 499"/>
                <a:gd name="T9" fmla="*/ 0 h 845"/>
                <a:gd name="T10" fmla="*/ 52 w 499"/>
                <a:gd name="T11" fmla="*/ 44 h 845"/>
                <a:gd name="T12" fmla="*/ 0 w 499"/>
                <a:gd name="T13" fmla="*/ 320 h 845"/>
                <a:gd name="T14" fmla="*/ 0 w 499"/>
                <a:gd name="T15" fmla="*/ 326 h 845"/>
                <a:gd name="T16" fmla="*/ 0 w 499"/>
                <a:gd name="T17" fmla="*/ 333 h 845"/>
                <a:gd name="T18" fmla="*/ 53 w 499"/>
                <a:gd name="T19" fmla="*/ 386 h 845"/>
                <a:gd name="T20" fmla="*/ 105 w 499"/>
                <a:gd name="T21" fmla="*/ 343 h 845"/>
                <a:gd name="T22" fmla="*/ 138 w 499"/>
                <a:gd name="T23" fmla="*/ 138 h 845"/>
                <a:gd name="T24" fmla="*/ 137 w 499"/>
                <a:gd name="T25" fmla="*/ 792 h 845"/>
                <a:gd name="T26" fmla="*/ 190 w 499"/>
                <a:gd name="T27" fmla="*/ 845 h 845"/>
                <a:gd name="T28" fmla="*/ 243 w 499"/>
                <a:gd name="T29" fmla="*/ 792 h 845"/>
                <a:gd name="T30" fmla="*/ 243 w 499"/>
                <a:gd name="T31" fmla="*/ 468 h 845"/>
                <a:gd name="T32" fmla="*/ 256 w 499"/>
                <a:gd name="T33" fmla="*/ 468 h 845"/>
                <a:gd name="T34" fmla="*/ 256 w 499"/>
                <a:gd name="T35" fmla="*/ 792 h 845"/>
                <a:gd name="T36" fmla="*/ 308 w 499"/>
                <a:gd name="T37" fmla="*/ 845 h 845"/>
                <a:gd name="T38" fmla="*/ 361 w 499"/>
                <a:gd name="T39" fmla="*/ 792 h 845"/>
                <a:gd name="T40" fmla="*/ 361 w 499"/>
                <a:gd name="T41" fmla="*/ 138 h 845"/>
                <a:gd name="T42" fmla="*/ 394 w 499"/>
                <a:gd name="T43" fmla="*/ 343 h 845"/>
                <a:gd name="T44" fmla="*/ 446 w 499"/>
                <a:gd name="T45" fmla="*/ 386 h 845"/>
                <a:gd name="T46" fmla="*/ 499 w 499"/>
                <a:gd name="T47" fmla="*/ 333 h 845"/>
                <a:gd name="T48" fmla="*/ 498 w 499"/>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9" h="845">
                  <a:moveTo>
                    <a:pt x="498" y="326"/>
                  </a:moveTo>
                  <a:cubicBezTo>
                    <a:pt x="499" y="324"/>
                    <a:pt x="499" y="322"/>
                    <a:pt x="498" y="320"/>
                  </a:cubicBezTo>
                  <a:cubicBezTo>
                    <a:pt x="446" y="44"/>
                    <a:pt x="446" y="44"/>
                    <a:pt x="446" y="44"/>
                  </a:cubicBezTo>
                  <a:cubicBezTo>
                    <a:pt x="442" y="18"/>
                    <a:pt x="420" y="0"/>
                    <a:pt x="394" y="0"/>
                  </a:cubicBezTo>
                  <a:cubicBezTo>
                    <a:pt x="104" y="0"/>
                    <a:pt x="104" y="0"/>
                    <a:pt x="104" y="0"/>
                  </a:cubicBezTo>
                  <a:cubicBezTo>
                    <a:pt x="78" y="0"/>
                    <a:pt x="56" y="18"/>
                    <a:pt x="52" y="44"/>
                  </a:cubicBezTo>
                  <a:cubicBezTo>
                    <a:pt x="0" y="320"/>
                    <a:pt x="0" y="320"/>
                    <a:pt x="0" y="320"/>
                  </a:cubicBezTo>
                  <a:cubicBezTo>
                    <a:pt x="0" y="322"/>
                    <a:pt x="0" y="324"/>
                    <a:pt x="0" y="326"/>
                  </a:cubicBezTo>
                  <a:cubicBezTo>
                    <a:pt x="0" y="329"/>
                    <a:pt x="0" y="331"/>
                    <a:pt x="0" y="333"/>
                  </a:cubicBezTo>
                  <a:cubicBezTo>
                    <a:pt x="0" y="363"/>
                    <a:pt x="24" y="386"/>
                    <a:pt x="53" y="386"/>
                  </a:cubicBezTo>
                  <a:cubicBezTo>
                    <a:pt x="78" y="386"/>
                    <a:pt x="100" y="368"/>
                    <a:pt x="105" y="343"/>
                  </a:cubicBezTo>
                  <a:cubicBezTo>
                    <a:pt x="138" y="138"/>
                    <a:pt x="138" y="138"/>
                    <a:pt x="138" y="138"/>
                  </a:cubicBezTo>
                  <a:cubicBezTo>
                    <a:pt x="137" y="792"/>
                    <a:pt x="137" y="792"/>
                    <a:pt x="137" y="792"/>
                  </a:cubicBezTo>
                  <a:cubicBezTo>
                    <a:pt x="137" y="821"/>
                    <a:pt x="161" y="845"/>
                    <a:pt x="190" y="845"/>
                  </a:cubicBezTo>
                  <a:cubicBezTo>
                    <a:pt x="219" y="845"/>
                    <a:pt x="243" y="821"/>
                    <a:pt x="243" y="792"/>
                  </a:cubicBezTo>
                  <a:cubicBezTo>
                    <a:pt x="243" y="468"/>
                    <a:pt x="243" y="468"/>
                    <a:pt x="243" y="468"/>
                  </a:cubicBezTo>
                  <a:cubicBezTo>
                    <a:pt x="256" y="468"/>
                    <a:pt x="256" y="468"/>
                    <a:pt x="256" y="468"/>
                  </a:cubicBezTo>
                  <a:cubicBezTo>
                    <a:pt x="256" y="792"/>
                    <a:pt x="256" y="792"/>
                    <a:pt x="256" y="792"/>
                  </a:cubicBezTo>
                  <a:cubicBezTo>
                    <a:pt x="256" y="821"/>
                    <a:pt x="279" y="845"/>
                    <a:pt x="308" y="845"/>
                  </a:cubicBezTo>
                  <a:cubicBezTo>
                    <a:pt x="338" y="845"/>
                    <a:pt x="361" y="821"/>
                    <a:pt x="361" y="792"/>
                  </a:cubicBezTo>
                  <a:cubicBezTo>
                    <a:pt x="361" y="138"/>
                    <a:pt x="361" y="138"/>
                    <a:pt x="361" y="138"/>
                  </a:cubicBezTo>
                  <a:cubicBezTo>
                    <a:pt x="394" y="343"/>
                    <a:pt x="394" y="343"/>
                    <a:pt x="394" y="343"/>
                  </a:cubicBezTo>
                  <a:cubicBezTo>
                    <a:pt x="398" y="368"/>
                    <a:pt x="420" y="386"/>
                    <a:pt x="446" y="386"/>
                  </a:cubicBezTo>
                  <a:cubicBezTo>
                    <a:pt x="475" y="386"/>
                    <a:pt x="499" y="363"/>
                    <a:pt x="499" y="333"/>
                  </a:cubicBezTo>
                  <a:cubicBezTo>
                    <a:pt x="499" y="331"/>
                    <a:pt x="498" y="329"/>
                    <a:pt x="498" y="326"/>
                  </a:cubicBezTo>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iŝ1iḍê">
              <a:extLst>
                <a:ext uri="{FF2B5EF4-FFF2-40B4-BE49-F238E27FC236}">
                  <a16:creationId xmlns:a16="http://schemas.microsoft.com/office/drawing/2014/main" id="{AC4313E5-3019-422D-848D-BE604A084001}"/>
                </a:ext>
              </a:extLst>
            </p:cNvPr>
            <p:cNvSpPr/>
            <p:nvPr/>
          </p:nvSpPr>
          <p:spPr bwMode="auto">
            <a:xfrm>
              <a:off x="6429259" y="3755093"/>
              <a:ext cx="544513" cy="547688"/>
            </a:xfrm>
            <a:prstGeom prst="ellipse">
              <a:avLst/>
            </a:pr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ïṣlíḋé">
              <a:extLst>
                <a:ext uri="{FF2B5EF4-FFF2-40B4-BE49-F238E27FC236}">
                  <a16:creationId xmlns:a16="http://schemas.microsoft.com/office/drawing/2014/main" id="{CC89E99F-913F-4453-AC94-DD4F60195DA0}"/>
                </a:ext>
              </a:extLst>
            </p:cNvPr>
            <p:cNvSpPr/>
            <p:nvPr/>
          </p:nvSpPr>
          <p:spPr bwMode="auto">
            <a:xfrm>
              <a:off x="6097471" y="4369456"/>
              <a:ext cx="1206500" cy="2038350"/>
            </a:xfrm>
            <a:custGeom>
              <a:avLst/>
              <a:gdLst>
                <a:gd name="T0" fmla="*/ 499 w 500"/>
                <a:gd name="T1" fmla="*/ 326 h 845"/>
                <a:gd name="T2" fmla="*/ 499 w 500"/>
                <a:gd name="T3" fmla="*/ 320 h 845"/>
                <a:gd name="T4" fmla="*/ 447 w 500"/>
                <a:gd name="T5" fmla="*/ 44 h 845"/>
                <a:gd name="T6" fmla="*/ 395 w 500"/>
                <a:gd name="T7" fmla="*/ 0 h 845"/>
                <a:gd name="T8" fmla="*/ 105 w 500"/>
                <a:gd name="T9" fmla="*/ 0 h 845"/>
                <a:gd name="T10" fmla="*/ 53 w 500"/>
                <a:gd name="T11" fmla="*/ 44 h 845"/>
                <a:gd name="T12" fmla="*/ 1 w 500"/>
                <a:gd name="T13" fmla="*/ 320 h 845"/>
                <a:gd name="T14" fmla="*/ 1 w 500"/>
                <a:gd name="T15" fmla="*/ 326 h 845"/>
                <a:gd name="T16" fmla="*/ 1 w 500"/>
                <a:gd name="T17" fmla="*/ 333 h 845"/>
                <a:gd name="T18" fmla="*/ 53 w 500"/>
                <a:gd name="T19" fmla="*/ 386 h 845"/>
                <a:gd name="T20" fmla="*/ 105 w 500"/>
                <a:gd name="T21" fmla="*/ 343 h 845"/>
                <a:gd name="T22" fmla="*/ 138 w 500"/>
                <a:gd name="T23" fmla="*/ 138 h 845"/>
                <a:gd name="T24" fmla="*/ 138 w 500"/>
                <a:gd name="T25" fmla="*/ 792 h 845"/>
                <a:gd name="T26" fmla="*/ 191 w 500"/>
                <a:gd name="T27" fmla="*/ 845 h 845"/>
                <a:gd name="T28" fmla="*/ 244 w 500"/>
                <a:gd name="T29" fmla="*/ 792 h 845"/>
                <a:gd name="T30" fmla="*/ 244 w 500"/>
                <a:gd name="T31" fmla="*/ 468 h 845"/>
                <a:gd name="T32" fmla="*/ 256 w 500"/>
                <a:gd name="T33" fmla="*/ 468 h 845"/>
                <a:gd name="T34" fmla="*/ 256 w 500"/>
                <a:gd name="T35" fmla="*/ 792 h 845"/>
                <a:gd name="T36" fmla="*/ 309 w 500"/>
                <a:gd name="T37" fmla="*/ 845 h 845"/>
                <a:gd name="T38" fmla="*/ 362 w 500"/>
                <a:gd name="T39" fmla="*/ 792 h 845"/>
                <a:gd name="T40" fmla="*/ 362 w 500"/>
                <a:gd name="T41" fmla="*/ 138 h 845"/>
                <a:gd name="T42" fmla="*/ 394 w 500"/>
                <a:gd name="T43" fmla="*/ 343 h 845"/>
                <a:gd name="T44" fmla="*/ 446 w 500"/>
                <a:gd name="T45" fmla="*/ 386 h 845"/>
                <a:gd name="T46" fmla="*/ 499 w 500"/>
                <a:gd name="T47" fmla="*/ 333 h 845"/>
                <a:gd name="T48" fmla="*/ 499 w 500"/>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0" h="845">
                  <a:moveTo>
                    <a:pt x="499" y="326"/>
                  </a:moveTo>
                  <a:cubicBezTo>
                    <a:pt x="499" y="324"/>
                    <a:pt x="500" y="322"/>
                    <a:pt x="499" y="320"/>
                  </a:cubicBezTo>
                  <a:cubicBezTo>
                    <a:pt x="447" y="44"/>
                    <a:pt x="447" y="44"/>
                    <a:pt x="447" y="44"/>
                  </a:cubicBezTo>
                  <a:cubicBezTo>
                    <a:pt x="443" y="18"/>
                    <a:pt x="421" y="0"/>
                    <a:pt x="395" y="0"/>
                  </a:cubicBezTo>
                  <a:cubicBezTo>
                    <a:pt x="105" y="0"/>
                    <a:pt x="105" y="0"/>
                    <a:pt x="105" y="0"/>
                  </a:cubicBezTo>
                  <a:cubicBezTo>
                    <a:pt x="79" y="0"/>
                    <a:pt x="57" y="18"/>
                    <a:pt x="53" y="44"/>
                  </a:cubicBezTo>
                  <a:cubicBezTo>
                    <a:pt x="1" y="320"/>
                    <a:pt x="1" y="320"/>
                    <a:pt x="1" y="320"/>
                  </a:cubicBezTo>
                  <a:cubicBezTo>
                    <a:pt x="0" y="322"/>
                    <a:pt x="0" y="324"/>
                    <a:pt x="1" y="326"/>
                  </a:cubicBezTo>
                  <a:cubicBezTo>
                    <a:pt x="1" y="329"/>
                    <a:pt x="1" y="331"/>
                    <a:pt x="1" y="333"/>
                  </a:cubicBezTo>
                  <a:cubicBezTo>
                    <a:pt x="1" y="363"/>
                    <a:pt x="24" y="386"/>
                    <a:pt x="53" y="386"/>
                  </a:cubicBezTo>
                  <a:cubicBezTo>
                    <a:pt x="79" y="386"/>
                    <a:pt x="101" y="368"/>
                    <a:pt x="105" y="343"/>
                  </a:cubicBezTo>
                  <a:cubicBezTo>
                    <a:pt x="138" y="138"/>
                    <a:pt x="138" y="138"/>
                    <a:pt x="138" y="138"/>
                  </a:cubicBezTo>
                  <a:cubicBezTo>
                    <a:pt x="138" y="792"/>
                    <a:pt x="138" y="792"/>
                    <a:pt x="138" y="792"/>
                  </a:cubicBezTo>
                  <a:cubicBezTo>
                    <a:pt x="138" y="821"/>
                    <a:pt x="162" y="845"/>
                    <a:pt x="191" y="845"/>
                  </a:cubicBezTo>
                  <a:cubicBezTo>
                    <a:pt x="220" y="845"/>
                    <a:pt x="244" y="821"/>
                    <a:pt x="244" y="792"/>
                  </a:cubicBezTo>
                  <a:cubicBezTo>
                    <a:pt x="244" y="468"/>
                    <a:pt x="244" y="468"/>
                    <a:pt x="244" y="468"/>
                  </a:cubicBezTo>
                  <a:cubicBezTo>
                    <a:pt x="256" y="468"/>
                    <a:pt x="256" y="468"/>
                    <a:pt x="256" y="468"/>
                  </a:cubicBezTo>
                  <a:cubicBezTo>
                    <a:pt x="256" y="792"/>
                    <a:pt x="256" y="792"/>
                    <a:pt x="256" y="792"/>
                  </a:cubicBezTo>
                  <a:cubicBezTo>
                    <a:pt x="256" y="821"/>
                    <a:pt x="280" y="845"/>
                    <a:pt x="309" y="845"/>
                  </a:cubicBezTo>
                  <a:cubicBezTo>
                    <a:pt x="338" y="845"/>
                    <a:pt x="362" y="821"/>
                    <a:pt x="362" y="792"/>
                  </a:cubicBezTo>
                  <a:cubicBezTo>
                    <a:pt x="362" y="138"/>
                    <a:pt x="362" y="138"/>
                    <a:pt x="362" y="138"/>
                  </a:cubicBezTo>
                  <a:cubicBezTo>
                    <a:pt x="394" y="343"/>
                    <a:pt x="394" y="343"/>
                    <a:pt x="394" y="343"/>
                  </a:cubicBezTo>
                  <a:cubicBezTo>
                    <a:pt x="399" y="368"/>
                    <a:pt x="421" y="386"/>
                    <a:pt x="446" y="386"/>
                  </a:cubicBezTo>
                  <a:cubicBezTo>
                    <a:pt x="476" y="386"/>
                    <a:pt x="499" y="363"/>
                    <a:pt x="499" y="333"/>
                  </a:cubicBezTo>
                  <a:cubicBezTo>
                    <a:pt x="499" y="331"/>
                    <a:pt x="499" y="329"/>
                    <a:pt x="499" y="326"/>
                  </a:cubicBezTo>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38" name="ïṡḷîḓè">
              <a:extLst>
                <a:ext uri="{FF2B5EF4-FFF2-40B4-BE49-F238E27FC236}">
                  <a16:creationId xmlns:a16="http://schemas.microsoft.com/office/drawing/2014/main" id="{CE47BD05-1234-42E0-9123-58A1A6BD42AA}"/>
                </a:ext>
              </a:extLst>
            </p:cNvPr>
            <p:cNvGrpSpPr/>
            <p:nvPr/>
          </p:nvGrpSpPr>
          <p:grpSpPr>
            <a:xfrm>
              <a:off x="7116645" y="1803633"/>
              <a:ext cx="5087548" cy="4213653"/>
              <a:chOff x="5410480" y="859866"/>
              <a:chExt cx="5545138" cy="4592638"/>
            </a:xfrm>
          </p:grpSpPr>
          <p:sp>
            <p:nvSpPr>
              <p:cNvPr id="39" name="íṧļîḍé">
                <a:extLst>
                  <a:ext uri="{FF2B5EF4-FFF2-40B4-BE49-F238E27FC236}">
                    <a16:creationId xmlns:a16="http://schemas.microsoft.com/office/drawing/2014/main" id="{90952375-F264-4ACB-877A-2357DD8C1858}"/>
                  </a:ext>
                </a:extLst>
              </p:cNvPr>
              <p:cNvSpPr/>
              <p:nvPr/>
            </p:nvSpPr>
            <p:spPr bwMode="auto">
              <a:xfrm>
                <a:off x="7915555" y="945591"/>
                <a:ext cx="3040063" cy="958850"/>
              </a:xfrm>
              <a:custGeom>
                <a:avLst/>
                <a:gdLst>
                  <a:gd name="T0" fmla="*/ 1915 w 1915"/>
                  <a:gd name="T1" fmla="*/ 561 h 604"/>
                  <a:gd name="T2" fmla="*/ 1909 w 1915"/>
                  <a:gd name="T3" fmla="*/ 0 h 604"/>
                  <a:gd name="T4" fmla="*/ 0 w 1915"/>
                  <a:gd name="T5" fmla="*/ 43 h 604"/>
                  <a:gd name="T6" fmla="*/ 8 w 1915"/>
                  <a:gd name="T7" fmla="*/ 604 h 604"/>
                  <a:gd name="T8" fmla="*/ 1915 w 1915"/>
                  <a:gd name="T9" fmla="*/ 561 h 604"/>
                </a:gdLst>
                <a:ahLst/>
                <a:cxnLst>
                  <a:cxn ang="0">
                    <a:pos x="T0" y="T1"/>
                  </a:cxn>
                  <a:cxn ang="0">
                    <a:pos x="T2" y="T3"/>
                  </a:cxn>
                  <a:cxn ang="0">
                    <a:pos x="T4" y="T5"/>
                  </a:cxn>
                  <a:cxn ang="0">
                    <a:pos x="T6" y="T7"/>
                  </a:cxn>
                  <a:cxn ang="0">
                    <a:pos x="T8" y="T9"/>
                  </a:cxn>
                </a:cxnLst>
                <a:rect l="0" t="0" r="r" b="b"/>
                <a:pathLst>
                  <a:path w="1915" h="604">
                    <a:moveTo>
                      <a:pt x="1915" y="561"/>
                    </a:moveTo>
                    <a:lnTo>
                      <a:pt x="1909" y="0"/>
                    </a:lnTo>
                    <a:lnTo>
                      <a:pt x="0" y="43"/>
                    </a:lnTo>
                    <a:lnTo>
                      <a:pt x="8" y="604"/>
                    </a:lnTo>
                    <a:lnTo>
                      <a:pt x="1915" y="561"/>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îŝ1iďé">
                <a:extLst>
                  <a:ext uri="{FF2B5EF4-FFF2-40B4-BE49-F238E27FC236}">
                    <a16:creationId xmlns:a16="http://schemas.microsoft.com/office/drawing/2014/main" id="{F351F811-12D3-4DF6-8384-B6F6C9944F88}"/>
                  </a:ext>
                </a:extLst>
              </p:cNvPr>
              <p:cNvSpPr/>
              <p:nvPr/>
            </p:nvSpPr>
            <p:spPr bwMode="auto">
              <a:xfrm>
                <a:off x="6234393" y="1274204"/>
                <a:ext cx="323850" cy="906463"/>
              </a:xfrm>
              <a:custGeom>
                <a:avLst/>
                <a:gdLst>
                  <a:gd name="T0" fmla="*/ 50 w 134"/>
                  <a:gd name="T1" fmla="*/ 374 h 376"/>
                  <a:gd name="T2" fmla="*/ 50 w 134"/>
                  <a:gd name="T3" fmla="*/ 374 h 376"/>
                  <a:gd name="T4" fmla="*/ 2 w 134"/>
                  <a:gd name="T5" fmla="*/ 319 h 376"/>
                  <a:gd name="T6" fmla="*/ 29 w 134"/>
                  <a:gd name="T7" fmla="*/ 50 h 376"/>
                  <a:gd name="T8" fmla="*/ 84 w 134"/>
                  <a:gd name="T9" fmla="*/ 2 h 376"/>
                  <a:gd name="T10" fmla="*/ 132 w 134"/>
                  <a:gd name="T11" fmla="*/ 57 h 376"/>
                  <a:gd name="T12" fmla="*/ 105 w 134"/>
                  <a:gd name="T13" fmla="*/ 326 h 376"/>
                  <a:gd name="T14" fmla="*/ 50 w 134"/>
                  <a:gd name="T15" fmla="*/ 374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376">
                    <a:moveTo>
                      <a:pt x="50" y="374"/>
                    </a:moveTo>
                    <a:cubicBezTo>
                      <a:pt x="50" y="374"/>
                      <a:pt x="50" y="374"/>
                      <a:pt x="50" y="374"/>
                    </a:cubicBezTo>
                    <a:cubicBezTo>
                      <a:pt x="22" y="372"/>
                      <a:pt x="0" y="347"/>
                      <a:pt x="2" y="319"/>
                    </a:cubicBezTo>
                    <a:cubicBezTo>
                      <a:pt x="29" y="50"/>
                      <a:pt x="29" y="50"/>
                      <a:pt x="29" y="50"/>
                    </a:cubicBezTo>
                    <a:cubicBezTo>
                      <a:pt x="32" y="22"/>
                      <a:pt x="56" y="0"/>
                      <a:pt x="84" y="2"/>
                    </a:cubicBezTo>
                    <a:cubicBezTo>
                      <a:pt x="112" y="4"/>
                      <a:pt x="134" y="29"/>
                      <a:pt x="132" y="57"/>
                    </a:cubicBezTo>
                    <a:cubicBezTo>
                      <a:pt x="105" y="326"/>
                      <a:pt x="105" y="326"/>
                      <a:pt x="105" y="326"/>
                    </a:cubicBezTo>
                    <a:cubicBezTo>
                      <a:pt x="103" y="354"/>
                      <a:pt x="79" y="376"/>
                      <a:pt x="50" y="374"/>
                    </a:cubicBez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íśḷîḍe">
                <a:extLst>
                  <a:ext uri="{FF2B5EF4-FFF2-40B4-BE49-F238E27FC236}">
                    <a16:creationId xmlns:a16="http://schemas.microsoft.com/office/drawing/2014/main" id="{15528647-BF84-447A-9709-0FC82BE97FCC}"/>
                  </a:ext>
                </a:extLst>
              </p:cNvPr>
              <p:cNvSpPr/>
              <p:nvPr/>
            </p:nvSpPr>
            <p:spPr bwMode="auto">
              <a:xfrm>
                <a:off x="6499505" y="1237691"/>
                <a:ext cx="295275" cy="912813"/>
              </a:xfrm>
              <a:custGeom>
                <a:avLst/>
                <a:gdLst>
                  <a:gd name="T0" fmla="*/ 74 w 122"/>
                  <a:gd name="T1" fmla="*/ 375 h 378"/>
                  <a:gd name="T2" fmla="*/ 74 w 122"/>
                  <a:gd name="T3" fmla="*/ 375 h 378"/>
                  <a:gd name="T4" fmla="*/ 18 w 122"/>
                  <a:gd name="T5" fmla="*/ 329 h 378"/>
                  <a:gd name="T6" fmla="*/ 1 w 122"/>
                  <a:gd name="T7" fmla="*/ 59 h 378"/>
                  <a:gd name="T8" fmla="*/ 48 w 122"/>
                  <a:gd name="T9" fmla="*/ 3 h 378"/>
                  <a:gd name="T10" fmla="*/ 104 w 122"/>
                  <a:gd name="T11" fmla="*/ 49 h 378"/>
                  <a:gd name="T12" fmla="*/ 121 w 122"/>
                  <a:gd name="T13" fmla="*/ 319 h 378"/>
                  <a:gd name="T14" fmla="*/ 74 w 122"/>
                  <a:gd name="T15" fmla="*/ 375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378">
                    <a:moveTo>
                      <a:pt x="74" y="375"/>
                    </a:moveTo>
                    <a:cubicBezTo>
                      <a:pt x="74" y="375"/>
                      <a:pt x="74" y="375"/>
                      <a:pt x="74" y="375"/>
                    </a:cubicBezTo>
                    <a:cubicBezTo>
                      <a:pt x="46" y="378"/>
                      <a:pt x="20" y="357"/>
                      <a:pt x="18" y="329"/>
                    </a:cubicBezTo>
                    <a:cubicBezTo>
                      <a:pt x="1" y="59"/>
                      <a:pt x="1" y="59"/>
                      <a:pt x="1" y="59"/>
                    </a:cubicBezTo>
                    <a:cubicBezTo>
                      <a:pt x="0" y="31"/>
                      <a:pt x="20" y="5"/>
                      <a:pt x="48" y="3"/>
                    </a:cubicBezTo>
                    <a:cubicBezTo>
                      <a:pt x="76" y="0"/>
                      <a:pt x="101" y="21"/>
                      <a:pt x="104" y="49"/>
                    </a:cubicBezTo>
                    <a:cubicBezTo>
                      <a:pt x="121" y="319"/>
                      <a:pt x="121" y="319"/>
                      <a:pt x="121" y="319"/>
                    </a:cubicBezTo>
                    <a:cubicBezTo>
                      <a:pt x="122" y="348"/>
                      <a:pt x="102" y="373"/>
                      <a:pt x="74" y="375"/>
                    </a:cubicBez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íšļîḑê">
                <a:extLst>
                  <a:ext uri="{FF2B5EF4-FFF2-40B4-BE49-F238E27FC236}">
                    <a16:creationId xmlns:a16="http://schemas.microsoft.com/office/drawing/2014/main" id="{251F6D30-C6F9-4689-A694-F629D4CF84DC}"/>
                  </a:ext>
                </a:extLst>
              </p:cNvPr>
              <p:cNvSpPr/>
              <p:nvPr/>
            </p:nvSpPr>
            <p:spPr bwMode="auto">
              <a:xfrm>
                <a:off x="6229630" y="1021791"/>
                <a:ext cx="1193800" cy="896938"/>
              </a:xfrm>
              <a:custGeom>
                <a:avLst/>
                <a:gdLst>
                  <a:gd name="T0" fmla="*/ 752 w 752"/>
                  <a:gd name="T1" fmla="*/ 173 h 565"/>
                  <a:gd name="T2" fmla="*/ 275 w 752"/>
                  <a:gd name="T3" fmla="*/ 0 h 565"/>
                  <a:gd name="T4" fmla="*/ 0 w 752"/>
                  <a:gd name="T5" fmla="*/ 300 h 565"/>
                  <a:gd name="T6" fmla="*/ 9 w 752"/>
                  <a:gd name="T7" fmla="*/ 565 h 565"/>
                  <a:gd name="T8" fmla="*/ 652 w 752"/>
                  <a:gd name="T9" fmla="*/ 423 h 565"/>
                  <a:gd name="T10" fmla="*/ 752 w 752"/>
                  <a:gd name="T11" fmla="*/ 173 h 565"/>
                </a:gdLst>
                <a:ahLst/>
                <a:cxnLst>
                  <a:cxn ang="0">
                    <a:pos x="T0" y="T1"/>
                  </a:cxn>
                  <a:cxn ang="0">
                    <a:pos x="T2" y="T3"/>
                  </a:cxn>
                  <a:cxn ang="0">
                    <a:pos x="T4" y="T5"/>
                  </a:cxn>
                  <a:cxn ang="0">
                    <a:pos x="T6" y="T7"/>
                  </a:cxn>
                  <a:cxn ang="0">
                    <a:pos x="T8" y="T9"/>
                  </a:cxn>
                  <a:cxn ang="0">
                    <a:pos x="T10" y="T11"/>
                  </a:cxn>
                </a:cxnLst>
                <a:rect l="0" t="0" r="r" b="b"/>
                <a:pathLst>
                  <a:path w="752" h="565">
                    <a:moveTo>
                      <a:pt x="752" y="173"/>
                    </a:moveTo>
                    <a:lnTo>
                      <a:pt x="275" y="0"/>
                    </a:lnTo>
                    <a:lnTo>
                      <a:pt x="0" y="300"/>
                    </a:lnTo>
                    <a:lnTo>
                      <a:pt x="9" y="565"/>
                    </a:lnTo>
                    <a:lnTo>
                      <a:pt x="652" y="423"/>
                    </a:lnTo>
                    <a:lnTo>
                      <a:pt x="752" y="173"/>
                    </a:ln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íṡḷíďé">
                <a:extLst>
                  <a:ext uri="{FF2B5EF4-FFF2-40B4-BE49-F238E27FC236}">
                    <a16:creationId xmlns:a16="http://schemas.microsoft.com/office/drawing/2014/main" id="{1B72E5CF-5E05-4A7D-A769-A651AB55852E}"/>
                  </a:ext>
                </a:extLst>
              </p:cNvPr>
              <p:cNvSpPr/>
              <p:nvPr/>
            </p:nvSpPr>
            <p:spPr bwMode="auto">
              <a:xfrm>
                <a:off x="6553480" y="1166254"/>
                <a:ext cx="493713" cy="896938"/>
              </a:xfrm>
              <a:custGeom>
                <a:avLst/>
                <a:gdLst>
                  <a:gd name="T0" fmla="*/ 166 w 205"/>
                  <a:gd name="T1" fmla="*/ 362 h 372"/>
                  <a:gd name="T2" fmla="*/ 166 w 205"/>
                  <a:gd name="T3" fmla="*/ 362 h 372"/>
                  <a:gd name="T4" fmla="*/ 99 w 205"/>
                  <a:gd name="T5" fmla="*/ 333 h 372"/>
                  <a:gd name="T6" fmla="*/ 10 w 205"/>
                  <a:gd name="T7" fmla="*/ 77 h 372"/>
                  <a:gd name="T8" fmla="*/ 39 w 205"/>
                  <a:gd name="T9" fmla="*/ 11 h 372"/>
                  <a:gd name="T10" fmla="*/ 106 w 205"/>
                  <a:gd name="T11" fmla="*/ 40 h 372"/>
                  <a:gd name="T12" fmla="*/ 195 w 205"/>
                  <a:gd name="T13" fmla="*/ 296 h 372"/>
                  <a:gd name="T14" fmla="*/ 166 w 205"/>
                  <a:gd name="T15" fmla="*/ 362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72">
                    <a:moveTo>
                      <a:pt x="166" y="362"/>
                    </a:moveTo>
                    <a:cubicBezTo>
                      <a:pt x="166" y="362"/>
                      <a:pt x="166" y="362"/>
                      <a:pt x="166" y="362"/>
                    </a:cubicBezTo>
                    <a:cubicBezTo>
                      <a:pt x="139" y="372"/>
                      <a:pt x="108" y="359"/>
                      <a:pt x="99" y="333"/>
                    </a:cubicBezTo>
                    <a:cubicBezTo>
                      <a:pt x="10" y="77"/>
                      <a:pt x="10" y="77"/>
                      <a:pt x="10" y="77"/>
                    </a:cubicBezTo>
                    <a:cubicBezTo>
                      <a:pt x="0" y="51"/>
                      <a:pt x="13" y="21"/>
                      <a:pt x="39" y="11"/>
                    </a:cubicBezTo>
                    <a:cubicBezTo>
                      <a:pt x="66" y="0"/>
                      <a:pt x="96" y="14"/>
                      <a:pt x="106" y="40"/>
                    </a:cubicBezTo>
                    <a:cubicBezTo>
                      <a:pt x="195" y="296"/>
                      <a:pt x="195" y="296"/>
                      <a:pt x="195" y="296"/>
                    </a:cubicBezTo>
                    <a:cubicBezTo>
                      <a:pt x="205" y="322"/>
                      <a:pt x="192" y="352"/>
                      <a:pt x="166" y="362"/>
                    </a:cubicBezTo>
                    <a:close/>
                  </a:path>
                </a:pathLst>
              </a:custGeom>
              <a:solidFill>
                <a:srgbClr val="D4B1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ïṧḷiḑe">
                <a:extLst>
                  <a:ext uri="{FF2B5EF4-FFF2-40B4-BE49-F238E27FC236}">
                    <a16:creationId xmlns:a16="http://schemas.microsoft.com/office/drawing/2014/main" id="{EE7B0E58-231D-4F50-8523-FC3281008594}"/>
                  </a:ext>
                </a:extLst>
              </p:cNvPr>
              <p:cNvSpPr/>
              <p:nvPr/>
            </p:nvSpPr>
            <p:spPr bwMode="auto">
              <a:xfrm>
                <a:off x="6524905" y="859866"/>
                <a:ext cx="1041400" cy="588963"/>
              </a:xfrm>
              <a:custGeom>
                <a:avLst/>
                <a:gdLst>
                  <a:gd name="T0" fmla="*/ 428 w 432"/>
                  <a:gd name="T1" fmla="*/ 191 h 244"/>
                  <a:gd name="T2" fmla="*/ 428 w 432"/>
                  <a:gd name="T3" fmla="*/ 191 h 244"/>
                  <a:gd name="T4" fmla="*/ 368 w 432"/>
                  <a:gd name="T5" fmla="*/ 234 h 244"/>
                  <a:gd name="T6" fmla="*/ 47 w 432"/>
                  <a:gd name="T7" fmla="*/ 106 h 244"/>
                  <a:gd name="T8" fmla="*/ 5 w 432"/>
                  <a:gd name="T9" fmla="*/ 46 h 244"/>
                  <a:gd name="T10" fmla="*/ 64 w 432"/>
                  <a:gd name="T11" fmla="*/ 4 h 244"/>
                  <a:gd name="T12" fmla="*/ 385 w 432"/>
                  <a:gd name="T13" fmla="*/ 132 h 244"/>
                  <a:gd name="T14" fmla="*/ 428 w 432"/>
                  <a:gd name="T15" fmla="*/ 191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44">
                    <a:moveTo>
                      <a:pt x="428" y="191"/>
                    </a:moveTo>
                    <a:cubicBezTo>
                      <a:pt x="428" y="191"/>
                      <a:pt x="428" y="191"/>
                      <a:pt x="428" y="191"/>
                    </a:cubicBezTo>
                    <a:cubicBezTo>
                      <a:pt x="423" y="219"/>
                      <a:pt x="394" y="244"/>
                      <a:pt x="368" y="234"/>
                    </a:cubicBezTo>
                    <a:cubicBezTo>
                      <a:pt x="47" y="106"/>
                      <a:pt x="47" y="106"/>
                      <a:pt x="47" y="106"/>
                    </a:cubicBezTo>
                    <a:cubicBezTo>
                      <a:pt x="21" y="96"/>
                      <a:pt x="0" y="74"/>
                      <a:pt x="5" y="46"/>
                    </a:cubicBezTo>
                    <a:cubicBezTo>
                      <a:pt x="10" y="18"/>
                      <a:pt x="36" y="0"/>
                      <a:pt x="64" y="4"/>
                    </a:cubicBezTo>
                    <a:cubicBezTo>
                      <a:pt x="385" y="132"/>
                      <a:pt x="385" y="132"/>
                      <a:pt x="385" y="132"/>
                    </a:cubicBezTo>
                    <a:cubicBezTo>
                      <a:pt x="412" y="142"/>
                      <a:pt x="432" y="163"/>
                      <a:pt x="428" y="191"/>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î$ḷiďé">
                <a:extLst>
                  <a:ext uri="{FF2B5EF4-FFF2-40B4-BE49-F238E27FC236}">
                    <a16:creationId xmlns:a16="http://schemas.microsoft.com/office/drawing/2014/main" id="{89DA792C-814C-4117-BEE5-1E5513ED0B67}"/>
                  </a:ext>
                </a:extLst>
              </p:cNvPr>
              <p:cNvSpPr/>
              <p:nvPr/>
            </p:nvSpPr>
            <p:spPr bwMode="auto">
              <a:xfrm>
                <a:off x="6118505" y="859866"/>
                <a:ext cx="671513" cy="647700"/>
              </a:xfrm>
              <a:custGeom>
                <a:avLst/>
                <a:gdLst>
                  <a:gd name="T0" fmla="*/ 19 w 278"/>
                  <a:gd name="T1" fmla="*/ 244 h 269"/>
                  <a:gd name="T2" fmla="*/ 19 w 278"/>
                  <a:gd name="T3" fmla="*/ 244 h 269"/>
                  <a:gd name="T4" fmla="*/ 24 w 278"/>
                  <a:gd name="T5" fmla="*/ 172 h 269"/>
                  <a:gd name="T6" fmla="*/ 186 w 278"/>
                  <a:gd name="T7" fmla="*/ 20 h 269"/>
                  <a:gd name="T8" fmla="*/ 259 w 278"/>
                  <a:gd name="T9" fmla="*/ 25 h 269"/>
                  <a:gd name="T10" fmla="*/ 254 w 278"/>
                  <a:gd name="T11" fmla="*/ 97 h 269"/>
                  <a:gd name="T12" fmla="*/ 92 w 278"/>
                  <a:gd name="T13" fmla="*/ 249 h 269"/>
                  <a:gd name="T14" fmla="*/ 19 w 278"/>
                  <a:gd name="T15" fmla="*/ 244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269">
                    <a:moveTo>
                      <a:pt x="19" y="244"/>
                    </a:moveTo>
                    <a:cubicBezTo>
                      <a:pt x="19" y="244"/>
                      <a:pt x="19" y="244"/>
                      <a:pt x="19" y="244"/>
                    </a:cubicBezTo>
                    <a:cubicBezTo>
                      <a:pt x="0" y="223"/>
                      <a:pt x="3" y="191"/>
                      <a:pt x="24" y="172"/>
                    </a:cubicBezTo>
                    <a:cubicBezTo>
                      <a:pt x="186" y="20"/>
                      <a:pt x="186" y="20"/>
                      <a:pt x="186" y="20"/>
                    </a:cubicBezTo>
                    <a:cubicBezTo>
                      <a:pt x="207" y="0"/>
                      <a:pt x="241" y="3"/>
                      <a:pt x="259" y="25"/>
                    </a:cubicBezTo>
                    <a:cubicBezTo>
                      <a:pt x="278" y="46"/>
                      <a:pt x="276" y="79"/>
                      <a:pt x="254" y="97"/>
                    </a:cubicBezTo>
                    <a:cubicBezTo>
                      <a:pt x="92" y="249"/>
                      <a:pt x="92" y="249"/>
                      <a:pt x="92" y="249"/>
                    </a:cubicBezTo>
                    <a:cubicBezTo>
                      <a:pt x="71" y="269"/>
                      <a:pt x="38" y="266"/>
                      <a:pt x="19" y="244"/>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îSḷíḓe">
                <a:extLst>
                  <a:ext uri="{FF2B5EF4-FFF2-40B4-BE49-F238E27FC236}">
                    <a16:creationId xmlns:a16="http://schemas.microsoft.com/office/drawing/2014/main" id="{74611231-B853-44B3-B76B-70B4CBFD0ECF}"/>
                  </a:ext>
                </a:extLst>
              </p:cNvPr>
              <p:cNvSpPr/>
              <p:nvPr/>
            </p:nvSpPr>
            <p:spPr bwMode="auto">
              <a:xfrm>
                <a:off x="5977218" y="1251979"/>
                <a:ext cx="401638" cy="908050"/>
              </a:xfrm>
              <a:custGeom>
                <a:avLst/>
                <a:gdLst>
                  <a:gd name="T0" fmla="*/ 47 w 167"/>
                  <a:gd name="T1" fmla="*/ 372 h 376"/>
                  <a:gd name="T2" fmla="*/ 47 w 167"/>
                  <a:gd name="T3" fmla="*/ 372 h 376"/>
                  <a:gd name="T4" fmla="*/ 6 w 167"/>
                  <a:gd name="T5" fmla="*/ 312 h 376"/>
                  <a:gd name="T6" fmla="*/ 61 w 167"/>
                  <a:gd name="T7" fmla="*/ 47 h 376"/>
                  <a:gd name="T8" fmla="*/ 121 w 167"/>
                  <a:gd name="T9" fmla="*/ 5 h 376"/>
                  <a:gd name="T10" fmla="*/ 163 w 167"/>
                  <a:gd name="T11" fmla="*/ 65 h 376"/>
                  <a:gd name="T12" fmla="*/ 107 w 167"/>
                  <a:gd name="T13" fmla="*/ 330 h 376"/>
                  <a:gd name="T14" fmla="*/ 47 w 167"/>
                  <a:gd name="T15" fmla="*/ 372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376">
                    <a:moveTo>
                      <a:pt x="47" y="372"/>
                    </a:moveTo>
                    <a:cubicBezTo>
                      <a:pt x="47" y="372"/>
                      <a:pt x="47" y="372"/>
                      <a:pt x="47" y="372"/>
                    </a:cubicBezTo>
                    <a:cubicBezTo>
                      <a:pt x="20" y="367"/>
                      <a:pt x="0" y="339"/>
                      <a:pt x="6" y="312"/>
                    </a:cubicBezTo>
                    <a:cubicBezTo>
                      <a:pt x="61" y="47"/>
                      <a:pt x="61" y="47"/>
                      <a:pt x="61" y="47"/>
                    </a:cubicBezTo>
                    <a:cubicBezTo>
                      <a:pt x="67" y="19"/>
                      <a:pt x="93" y="0"/>
                      <a:pt x="121" y="5"/>
                    </a:cubicBezTo>
                    <a:cubicBezTo>
                      <a:pt x="149" y="10"/>
                      <a:pt x="167" y="37"/>
                      <a:pt x="163" y="65"/>
                    </a:cubicBezTo>
                    <a:cubicBezTo>
                      <a:pt x="107" y="330"/>
                      <a:pt x="107" y="330"/>
                      <a:pt x="107" y="330"/>
                    </a:cubicBezTo>
                    <a:cubicBezTo>
                      <a:pt x="101" y="357"/>
                      <a:pt x="75" y="376"/>
                      <a:pt x="47" y="372"/>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íslidè">
                <a:extLst>
                  <a:ext uri="{FF2B5EF4-FFF2-40B4-BE49-F238E27FC236}">
                    <a16:creationId xmlns:a16="http://schemas.microsoft.com/office/drawing/2014/main" id="{47B1BE5A-43E4-4560-B95D-A2E40A74200A}"/>
                  </a:ext>
                </a:extLst>
              </p:cNvPr>
              <p:cNvSpPr/>
              <p:nvPr/>
            </p:nvSpPr>
            <p:spPr bwMode="auto">
              <a:xfrm>
                <a:off x="6575705" y="944004"/>
                <a:ext cx="906463" cy="906463"/>
              </a:xfrm>
              <a:custGeom>
                <a:avLst/>
                <a:gdLst>
                  <a:gd name="T0" fmla="*/ 0 w 376"/>
                  <a:gd name="T1" fmla="*/ 129 h 376"/>
                  <a:gd name="T2" fmla="*/ 156 w 376"/>
                  <a:gd name="T3" fmla="*/ 282 h 376"/>
                  <a:gd name="T4" fmla="*/ 376 w 376"/>
                  <a:gd name="T5" fmla="*/ 269 h 376"/>
                  <a:gd name="T6" fmla="*/ 282 w 376"/>
                  <a:gd name="T7" fmla="*/ 91 h 376"/>
                  <a:gd name="T8" fmla="*/ 0 w 376"/>
                  <a:gd name="T9" fmla="*/ 129 h 376"/>
                </a:gdLst>
                <a:ahLst/>
                <a:cxnLst>
                  <a:cxn ang="0">
                    <a:pos x="T0" y="T1"/>
                  </a:cxn>
                  <a:cxn ang="0">
                    <a:pos x="T2" y="T3"/>
                  </a:cxn>
                  <a:cxn ang="0">
                    <a:pos x="T4" y="T5"/>
                  </a:cxn>
                  <a:cxn ang="0">
                    <a:pos x="T6" y="T7"/>
                  </a:cxn>
                  <a:cxn ang="0">
                    <a:pos x="T8" y="T9"/>
                  </a:cxn>
                </a:cxnLst>
                <a:rect l="0" t="0" r="r" b="b"/>
                <a:pathLst>
                  <a:path w="376" h="376">
                    <a:moveTo>
                      <a:pt x="0" y="129"/>
                    </a:moveTo>
                    <a:cubicBezTo>
                      <a:pt x="47" y="140"/>
                      <a:pt x="236" y="189"/>
                      <a:pt x="156" y="282"/>
                    </a:cubicBezTo>
                    <a:cubicBezTo>
                      <a:pt x="76" y="376"/>
                      <a:pt x="376" y="269"/>
                      <a:pt x="376" y="269"/>
                    </a:cubicBezTo>
                    <a:cubicBezTo>
                      <a:pt x="282" y="91"/>
                      <a:pt x="282" y="91"/>
                      <a:pt x="282" y="91"/>
                    </a:cubicBezTo>
                    <a:cubicBezTo>
                      <a:pt x="282" y="91"/>
                      <a:pt x="116" y="0"/>
                      <a:pt x="0" y="129"/>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ïš1ïḋe">
                <a:extLst>
                  <a:ext uri="{FF2B5EF4-FFF2-40B4-BE49-F238E27FC236}">
                    <a16:creationId xmlns:a16="http://schemas.microsoft.com/office/drawing/2014/main" id="{39BF90A2-56EB-4345-8B83-5F1FC5137118}"/>
                  </a:ext>
                </a:extLst>
              </p:cNvPr>
              <p:cNvSpPr/>
              <p:nvPr/>
            </p:nvSpPr>
            <p:spPr bwMode="auto">
              <a:xfrm>
                <a:off x="7274205" y="1161491"/>
                <a:ext cx="481013" cy="633413"/>
              </a:xfrm>
              <a:custGeom>
                <a:avLst/>
                <a:gdLst>
                  <a:gd name="T0" fmla="*/ 0 w 303"/>
                  <a:gd name="T1" fmla="*/ 3 h 399"/>
                  <a:gd name="T2" fmla="*/ 56 w 303"/>
                  <a:gd name="T3" fmla="*/ 398 h 399"/>
                  <a:gd name="T4" fmla="*/ 303 w 303"/>
                  <a:gd name="T5" fmla="*/ 399 h 399"/>
                  <a:gd name="T6" fmla="*/ 290 w 303"/>
                  <a:gd name="T7" fmla="*/ 0 h 399"/>
                  <a:gd name="T8" fmla="*/ 0 w 303"/>
                  <a:gd name="T9" fmla="*/ 3 h 399"/>
                </a:gdLst>
                <a:ahLst/>
                <a:cxnLst>
                  <a:cxn ang="0">
                    <a:pos x="T0" y="T1"/>
                  </a:cxn>
                  <a:cxn ang="0">
                    <a:pos x="T2" y="T3"/>
                  </a:cxn>
                  <a:cxn ang="0">
                    <a:pos x="T4" y="T5"/>
                  </a:cxn>
                  <a:cxn ang="0">
                    <a:pos x="T6" y="T7"/>
                  </a:cxn>
                  <a:cxn ang="0">
                    <a:pos x="T8" y="T9"/>
                  </a:cxn>
                </a:cxnLst>
                <a:rect l="0" t="0" r="r" b="b"/>
                <a:pathLst>
                  <a:path w="303" h="399">
                    <a:moveTo>
                      <a:pt x="0" y="3"/>
                    </a:moveTo>
                    <a:lnTo>
                      <a:pt x="56" y="398"/>
                    </a:lnTo>
                    <a:lnTo>
                      <a:pt x="303" y="399"/>
                    </a:lnTo>
                    <a:lnTo>
                      <a:pt x="290" y="0"/>
                    </a:lnTo>
                    <a:lnTo>
                      <a:pt x="0" y="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ïsḷíḋe">
                <a:extLst>
                  <a:ext uri="{FF2B5EF4-FFF2-40B4-BE49-F238E27FC236}">
                    <a16:creationId xmlns:a16="http://schemas.microsoft.com/office/drawing/2014/main" id="{BFBF9759-4F76-432D-B149-3F17FF99E453}"/>
                  </a:ext>
                </a:extLst>
              </p:cNvPr>
              <p:cNvSpPr/>
              <p:nvPr/>
            </p:nvSpPr>
            <p:spPr bwMode="auto">
              <a:xfrm>
                <a:off x="5858155" y="1829829"/>
                <a:ext cx="746125" cy="7477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i$ḷîḋe">
                <a:extLst>
                  <a:ext uri="{FF2B5EF4-FFF2-40B4-BE49-F238E27FC236}">
                    <a16:creationId xmlns:a16="http://schemas.microsoft.com/office/drawing/2014/main" id="{B1EC4CEC-AB96-4555-844F-E1DE5F74F247}"/>
                  </a:ext>
                </a:extLst>
              </p:cNvPr>
              <p:cNvSpPr/>
              <p:nvPr/>
            </p:nvSpPr>
            <p:spPr bwMode="auto">
              <a:xfrm>
                <a:off x="5410480" y="2666441"/>
                <a:ext cx="1644650" cy="2786063"/>
              </a:xfrm>
              <a:custGeom>
                <a:avLst/>
                <a:gdLst>
                  <a:gd name="T0" fmla="*/ 681 w 682"/>
                  <a:gd name="T1" fmla="*/ 446 h 1155"/>
                  <a:gd name="T2" fmla="*/ 681 w 682"/>
                  <a:gd name="T3" fmla="*/ 438 h 1155"/>
                  <a:gd name="T4" fmla="*/ 610 w 682"/>
                  <a:gd name="T5" fmla="*/ 61 h 1155"/>
                  <a:gd name="T6" fmla="*/ 539 w 682"/>
                  <a:gd name="T7" fmla="*/ 0 h 1155"/>
                  <a:gd name="T8" fmla="*/ 142 w 682"/>
                  <a:gd name="T9" fmla="*/ 0 h 1155"/>
                  <a:gd name="T10" fmla="*/ 71 w 682"/>
                  <a:gd name="T11" fmla="*/ 61 h 1155"/>
                  <a:gd name="T12" fmla="*/ 0 w 682"/>
                  <a:gd name="T13" fmla="*/ 438 h 1155"/>
                  <a:gd name="T14" fmla="*/ 1 w 682"/>
                  <a:gd name="T15" fmla="*/ 446 h 1155"/>
                  <a:gd name="T16" fmla="*/ 0 w 682"/>
                  <a:gd name="T17" fmla="*/ 457 h 1155"/>
                  <a:gd name="T18" fmla="*/ 72 w 682"/>
                  <a:gd name="T19" fmla="*/ 529 h 1155"/>
                  <a:gd name="T20" fmla="*/ 143 w 682"/>
                  <a:gd name="T21" fmla="*/ 469 h 1155"/>
                  <a:gd name="T22" fmla="*/ 188 w 682"/>
                  <a:gd name="T23" fmla="*/ 189 h 1155"/>
                  <a:gd name="T24" fmla="*/ 187 w 682"/>
                  <a:gd name="T25" fmla="*/ 1083 h 1155"/>
                  <a:gd name="T26" fmla="*/ 260 w 682"/>
                  <a:gd name="T27" fmla="*/ 1155 h 1155"/>
                  <a:gd name="T28" fmla="*/ 332 w 682"/>
                  <a:gd name="T29" fmla="*/ 1083 h 1155"/>
                  <a:gd name="T30" fmla="*/ 332 w 682"/>
                  <a:gd name="T31" fmla="*/ 640 h 1155"/>
                  <a:gd name="T32" fmla="*/ 349 w 682"/>
                  <a:gd name="T33" fmla="*/ 640 h 1155"/>
                  <a:gd name="T34" fmla="*/ 349 w 682"/>
                  <a:gd name="T35" fmla="*/ 1083 h 1155"/>
                  <a:gd name="T36" fmla="*/ 422 w 682"/>
                  <a:gd name="T37" fmla="*/ 1155 h 1155"/>
                  <a:gd name="T38" fmla="*/ 494 w 682"/>
                  <a:gd name="T39" fmla="*/ 1083 h 1155"/>
                  <a:gd name="T40" fmla="*/ 493 w 682"/>
                  <a:gd name="T41" fmla="*/ 189 h 1155"/>
                  <a:gd name="T42" fmla="*/ 538 w 682"/>
                  <a:gd name="T43" fmla="*/ 470 h 1155"/>
                  <a:gd name="T44" fmla="*/ 609 w 682"/>
                  <a:gd name="T45" fmla="*/ 529 h 1155"/>
                  <a:gd name="T46" fmla="*/ 682 w 682"/>
                  <a:gd name="T47" fmla="*/ 457 h 1155"/>
                  <a:gd name="T48" fmla="*/ 681 w 682"/>
                  <a:gd name="T49" fmla="*/ 446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2" h="1155">
                    <a:moveTo>
                      <a:pt x="681" y="446"/>
                    </a:moveTo>
                    <a:cubicBezTo>
                      <a:pt x="682" y="444"/>
                      <a:pt x="682" y="441"/>
                      <a:pt x="681" y="438"/>
                    </a:cubicBezTo>
                    <a:cubicBezTo>
                      <a:pt x="610" y="61"/>
                      <a:pt x="610" y="61"/>
                      <a:pt x="610" y="61"/>
                    </a:cubicBezTo>
                    <a:cubicBezTo>
                      <a:pt x="605" y="26"/>
                      <a:pt x="575" y="0"/>
                      <a:pt x="539" y="0"/>
                    </a:cubicBezTo>
                    <a:cubicBezTo>
                      <a:pt x="142" y="0"/>
                      <a:pt x="142" y="0"/>
                      <a:pt x="142" y="0"/>
                    </a:cubicBezTo>
                    <a:cubicBezTo>
                      <a:pt x="107" y="0"/>
                      <a:pt x="77" y="26"/>
                      <a:pt x="71" y="61"/>
                    </a:cubicBezTo>
                    <a:cubicBezTo>
                      <a:pt x="0" y="438"/>
                      <a:pt x="0" y="438"/>
                      <a:pt x="0" y="438"/>
                    </a:cubicBezTo>
                    <a:cubicBezTo>
                      <a:pt x="0" y="441"/>
                      <a:pt x="0" y="444"/>
                      <a:pt x="1" y="446"/>
                    </a:cubicBezTo>
                    <a:cubicBezTo>
                      <a:pt x="0" y="450"/>
                      <a:pt x="0" y="453"/>
                      <a:pt x="0" y="457"/>
                    </a:cubicBezTo>
                    <a:cubicBezTo>
                      <a:pt x="0" y="496"/>
                      <a:pt x="32" y="529"/>
                      <a:pt x="72" y="529"/>
                    </a:cubicBezTo>
                    <a:cubicBezTo>
                      <a:pt x="107" y="529"/>
                      <a:pt x="137" y="504"/>
                      <a:pt x="143" y="469"/>
                    </a:cubicBezTo>
                    <a:cubicBezTo>
                      <a:pt x="188" y="189"/>
                      <a:pt x="188" y="189"/>
                      <a:pt x="188" y="189"/>
                    </a:cubicBezTo>
                    <a:cubicBezTo>
                      <a:pt x="187" y="1083"/>
                      <a:pt x="187" y="1083"/>
                      <a:pt x="187" y="1083"/>
                    </a:cubicBezTo>
                    <a:cubicBezTo>
                      <a:pt x="187" y="1123"/>
                      <a:pt x="220" y="1155"/>
                      <a:pt x="260" y="1155"/>
                    </a:cubicBezTo>
                    <a:cubicBezTo>
                      <a:pt x="300" y="1155"/>
                      <a:pt x="332" y="1122"/>
                      <a:pt x="332" y="1083"/>
                    </a:cubicBezTo>
                    <a:cubicBezTo>
                      <a:pt x="332" y="640"/>
                      <a:pt x="332" y="640"/>
                      <a:pt x="332" y="640"/>
                    </a:cubicBezTo>
                    <a:cubicBezTo>
                      <a:pt x="349" y="640"/>
                      <a:pt x="349" y="640"/>
                      <a:pt x="349" y="640"/>
                    </a:cubicBezTo>
                    <a:cubicBezTo>
                      <a:pt x="349" y="1083"/>
                      <a:pt x="349" y="1083"/>
                      <a:pt x="349" y="1083"/>
                    </a:cubicBezTo>
                    <a:cubicBezTo>
                      <a:pt x="349" y="1123"/>
                      <a:pt x="382" y="1155"/>
                      <a:pt x="422" y="1155"/>
                    </a:cubicBezTo>
                    <a:cubicBezTo>
                      <a:pt x="462" y="1155"/>
                      <a:pt x="494" y="1122"/>
                      <a:pt x="494" y="1083"/>
                    </a:cubicBezTo>
                    <a:cubicBezTo>
                      <a:pt x="493" y="189"/>
                      <a:pt x="493" y="189"/>
                      <a:pt x="493" y="189"/>
                    </a:cubicBezTo>
                    <a:cubicBezTo>
                      <a:pt x="538" y="470"/>
                      <a:pt x="538" y="470"/>
                      <a:pt x="538" y="470"/>
                    </a:cubicBezTo>
                    <a:cubicBezTo>
                      <a:pt x="545" y="504"/>
                      <a:pt x="574" y="529"/>
                      <a:pt x="609" y="529"/>
                    </a:cubicBezTo>
                    <a:cubicBezTo>
                      <a:pt x="649" y="529"/>
                      <a:pt x="682" y="496"/>
                      <a:pt x="682" y="457"/>
                    </a:cubicBezTo>
                    <a:cubicBezTo>
                      <a:pt x="682" y="453"/>
                      <a:pt x="681" y="450"/>
                      <a:pt x="681" y="44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í$ḻïḓé">
                <a:extLst>
                  <a:ext uri="{FF2B5EF4-FFF2-40B4-BE49-F238E27FC236}">
                    <a16:creationId xmlns:a16="http://schemas.microsoft.com/office/drawing/2014/main" id="{FE57626A-0BD7-46EA-9E92-04341E5A21C3}"/>
                  </a:ext>
                </a:extLst>
              </p:cNvPr>
              <p:cNvSpPr/>
              <p:nvPr/>
            </p:nvSpPr>
            <p:spPr bwMode="auto">
              <a:xfrm>
                <a:off x="6177243" y="1112279"/>
                <a:ext cx="1668463" cy="996950"/>
              </a:xfrm>
              <a:custGeom>
                <a:avLst/>
                <a:gdLst>
                  <a:gd name="T0" fmla="*/ 436 w 692"/>
                  <a:gd name="T1" fmla="*/ 65 h 413"/>
                  <a:gd name="T2" fmla="*/ 676 w 692"/>
                  <a:gd name="T3" fmla="*/ 169 h 413"/>
                  <a:gd name="T4" fmla="*/ 517 w 692"/>
                  <a:gd name="T5" fmla="*/ 347 h 413"/>
                  <a:gd name="T6" fmla="*/ 284 w 692"/>
                  <a:gd name="T7" fmla="*/ 346 h 413"/>
                  <a:gd name="T8" fmla="*/ 90 w 692"/>
                  <a:gd name="T9" fmla="*/ 404 h 413"/>
                  <a:gd name="T10" fmla="*/ 12 w 692"/>
                  <a:gd name="T11" fmla="*/ 369 h 413"/>
                  <a:gd name="T12" fmla="*/ 47 w 692"/>
                  <a:gd name="T13" fmla="*/ 291 h 413"/>
                  <a:gd name="T14" fmla="*/ 329 w 692"/>
                  <a:gd name="T15" fmla="*/ 206 h 413"/>
                  <a:gd name="T16" fmla="*/ 436 w 692"/>
                  <a:gd name="T17" fmla="*/ 6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2" h="413">
                    <a:moveTo>
                      <a:pt x="436" y="65"/>
                    </a:moveTo>
                    <a:cubicBezTo>
                      <a:pt x="521" y="0"/>
                      <a:pt x="660" y="94"/>
                      <a:pt x="676" y="169"/>
                    </a:cubicBezTo>
                    <a:cubicBezTo>
                      <a:pt x="692" y="245"/>
                      <a:pt x="625" y="342"/>
                      <a:pt x="517" y="347"/>
                    </a:cubicBezTo>
                    <a:cubicBezTo>
                      <a:pt x="395" y="352"/>
                      <a:pt x="412" y="307"/>
                      <a:pt x="284" y="346"/>
                    </a:cubicBezTo>
                    <a:cubicBezTo>
                      <a:pt x="90" y="404"/>
                      <a:pt x="90" y="404"/>
                      <a:pt x="90" y="404"/>
                    </a:cubicBezTo>
                    <a:cubicBezTo>
                      <a:pt x="58" y="413"/>
                      <a:pt x="24" y="400"/>
                      <a:pt x="12" y="369"/>
                    </a:cubicBezTo>
                    <a:cubicBezTo>
                      <a:pt x="0" y="337"/>
                      <a:pt x="16" y="302"/>
                      <a:pt x="47" y="291"/>
                    </a:cubicBezTo>
                    <a:cubicBezTo>
                      <a:pt x="329" y="206"/>
                      <a:pt x="329" y="206"/>
                      <a:pt x="329" y="206"/>
                    </a:cubicBezTo>
                    <a:cubicBezTo>
                      <a:pt x="346" y="161"/>
                      <a:pt x="382" y="106"/>
                      <a:pt x="436" y="6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iSļîdé">
                <a:extLst>
                  <a:ext uri="{FF2B5EF4-FFF2-40B4-BE49-F238E27FC236}">
                    <a16:creationId xmlns:a16="http://schemas.microsoft.com/office/drawing/2014/main" id="{B2D06701-48B8-4423-B4AA-42FF7A319CA7}"/>
                  </a:ext>
                </a:extLst>
              </p:cNvPr>
              <p:cNvSpPr/>
              <p:nvPr/>
            </p:nvSpPr>
            <p:spPr bwMode="auto">
              <a:xfrm>
                <a:off x="7667905" y="1093229"/>
                <a:ext cx="268288" cy="815975"/>
              </a:xfrm>
              <a:custGeom>
                <a:avLst/>
                <a:gdLst>
                  <a:gd name="T0" fmla="*/ 0 w 169"/>
                  <a:gd name="T1" fmla="*/ 5 h 514"/>
                  <a:gd name="T2" fmla="*/ 12 w 169"/>
                  <a:gd name="T3" fmla="*/ 514 h 514"/>
                  <a:gd name="T4" fmla="*/ 169 w 169"/>
                  <a:gd name="T5" fmla="*/ 509 h 514"/>
                  <a:gd name="T6" fmla="*/ 158 w 169"/>
                  <a:gd name="T7" fmla="*/ 0 h 514"/>
                  <a:gd name="T8" fmla="*/ 0 w 169"/>
                  <a:gd name="T9" fmla="*/ 5 h 514"/>
                </a:gdLst>
                <a:ahLst/>
                <a:cxnLst>
                  <a:cxn ang="0">
                    <a:pos x="T0" y="T1"/>
                  </a:cxn>
                  <a:cxn ang="0">
                    <a:pos x="T2" y="T3"/>
                  </a:cxn>
                  <a:cxn ang="0">
                    <a:pos x="T4" y="T5"/>
                  </a:cxn>
                  <a:cxn ang="0">
                    <a:pos x="T6" y="T7"/>
                  </a:cxn>
                  <a:cxn ang="0">
                    <a:pos x="T8" y="T9"/>
                  </a:cxn>
                </a:cxnLst>
                <a:rect l="0" t="0" r="r" b="b"/>
                <a:pathLst>
                  <a:path w="169" h="514">
                    <a:moveTo>
                      <a:pt x="0" y="5"/>
                    </a:moveTo>
                    <a:lnTo>
                      <a:pt x="12" y="514"/>
                    </a:lnTo>
                    <a:lnTo>
                      <a:pt x="169" y="509"/>
                    </a:lnTo>
                    <a:lnTo>
                      <a:pt x="158"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3" name="文本框 52">
            <a:extLst>
              <a:ext uri="{FF2B5EF4-FFF2-40B4-BE49-F238E27FC236}">
                <a16:creationId xmlns:a16="http://schemas.microsoft.com/office/drawing/2014/main" id="{DE0E61E8-718E-47B4-B50E-0F31B133E85A}"/>
              </a:ext>
            </a:extLst>
          </p:cNvPr>
          <p:cNvSpPr txBox="1"/>
          <p:nvPr/>
        </p:nvSpPr>
        <p:spPr>
          <a:xfrm>
            <a:off x="919157" y="1821197"/>
            <a:ext cx="4239287" cy="3416320"/>
          </a:xfrm>
          <a:prstGeom prst="rect">
            <a:avLst/>
          </a:prstGeom>
          <a:noFill/>
        </p:spPr>
        <p:txBody>
          <a:bodyPr wrap="square" rtlCol="0">
            <a:spAutoFit/>
          </a:bodyPr>
          <a:lstStyle/>
          <a:p>
            <a:r>
              <a:rPr lang="zh-CN" altLang="en-US" dirty="0"/>
              <a:t>测试任何产品都有两种方法：</a:t>
            </a:r>
            <a:endParaRPr lang="en-US" altLang="zh-CN" dirty="0"/>
          </a:p>
          <a:p>
            <a:endParaRPr lang="en-US" altLang="zh-CN" dirty="0"/>
          </a:p>
          <a:p>
            <a:r>
              <a:rPr lang="zh-CN" altLang="en-US" dirty="0"/>
              <a:t>如果已经知道了，</a:t>
            </a:r>
            <a:endParaRPr lang="en-US" altLang="zh-CN" dirty="0"/>
          </a:p>
          <a:p>
            <a:r>
              <a:rPr lang="zh-CN" altLang="en-US" dirty="0"/>
              <a:t>可以通过测试来检验是否每个功能都能正常使用；</a:t>
            </a:r>
            <a:endParaRPr lang="en-US" altLang="zh-CN" dirty="0"/>
          </a:p>
          <a:p>
            <a:endParaRPr lang="en-US" altLang="zh-CN" dirty="0"/>
          </a:p>
          <a:p>
            <a:r>
              <a:rPr lang="zh-CN" altLang="en-US" dirty="0"/>
              <a:t>如果已经知道产品的内部工作过程，</a:t>
            </a:r>
            <a:endParaRPr lang="en-US" altLang="zh-CN" dirty="0"/>
          </a:p>
          <a:p>
            <a:r>
              <a:rPr lang="zh-CN" altLang="en-US" dirty="0"/>
              <a:t>可以通过测试来检验产品内部动作是否按照规格说明书的规定正常进行。</a:t>
            </a:r>
            <a:endParaRPr lang="en-US" altLang="zh-CN" dirty="0"/>
          </a:p>
          <a:p>
            <a:endParaRPr lang="en-US" altLang="zh-CN" dirty="0"/>
          </a:p>
          <a:p>
            <a:r>
              <a:rPr lang="zh-CN" altLang="en-US" dirty="0"/>
              <a:t>前一种方法称为黑盒测试，后一种方法称为白盒测试。</a:t>
            </a:r>
          </a:p>
        </p:txBody>
      </p:sp>
    </p:spTree>
    <p:extLst>
      <p:ext uri="{BB962C8B-B14F-4D97-AF65-F5344CB8AC3E}">
        <p14:creationId xmlns:p14="http://schemas.microsoft.com/office/powerpoint/2010/main" val="2962968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CB3AC704-149F-4B55-AF31-85486A58C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996" y="4456800"/>
            <a:ext cx="3306481" cy="1820081"/>
          </a:xfrm>
          <a:prstGeom prst="rect">
            <a:avLst/>
          </a:prstGeom>
        </p:spPr>
      </p:pic>
      <p:sp>
        <p:nvSpPr>
          <p:cNvPr id="2" name="i$lîḋe">
            <a:extLst>
              <a:ext uri="{FF2B5EF4-FFF2-40B4-BE49-F238E27FC236}">
                <a16:creationId xmlns:a16="http://schemas.microsoft.com/office/drawing/2014/main" id="{737B09DB-D92F-444E-8089-2B6F8E6AC559}"/>
              </a:ext>
            </a:extLst>
          </p:cNvPr>
          <p:cNvSpPr/>
          <p:nvPr/>
        </p:nvSpPr>
        <p:spPr bwMode="auto">
          <a:xfrm>
            <a:off x="9859349" y="3221827"/>
            <a:ext cx="368300"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îṧ1îḑé">
            <a:extLst>
              <a:ext uri="{FF2B5EF4-FFF2-40B4-BE49-F238E27FC236}">
                <a16:creationId xmlns:a16="http://schemas.microsoft.com/office/drawing/2014/main" id="{374B270D-CD85-495E-AEAF-4A9590C7DAE6}"/>
              </a:ext>
            </a:extLst>
          </p:cNvPr>
          <p:cNvSpPr/>
          <p:nvPr/>
        </p:nvSpPr>
        <p:spPr bwMode="auto">
          <a:xfrm>
            <a:off x="9705362" y="3634577"/>
            <a:ext cx="744538" cy="1328738"/>
          </a:xfrm>
          <a:custGeom>
            <a:avLst/>
            <a:gdLst>
              <a:gd name="T0" fmla="*/ 238 w 309"/>
              <a:gd name="T1" fmla="*/ 0 h 551"/>
              <a:gd name="T2" fmla="*/ 42 w 309"/>
              <a:gd name="T3" fmla="*/ 0 h 551"/>
              <a:gd name="T4" fmla="*/ 7 w 309"/>
              <a:gd name="T5" fmla="*/ 30 h 551"/>
              <a:gd name="T6" fmla="*/ 0 w 309"/>
              <a:gd name="T7" fmla="*/ 67 h 551"/>
              <a:gd name="T8" fmla="*/ 35 w 309"/>
              <a:gd name="T9" fmla="*/ 249 h 551"/>
              <a:gd name="T10" fmla="*/ 43 w 309"/>
              <a:gd name="T11" fmla="*/ 232 h 551"/>
              <a:gd name="T12" fmla="*/ 65 w 309"/>
              <a:gd name="T13" fmla="*/ 94 h 551"/>
              <a:gd name="T14" fmla="*/ 64 w 309"/>
              <a:gd name="T15" fmla="*/ 535 h 551"/>
              <a:gd name="T16" fmla="*/ 68 w 309"/>
              <a:gd name="T17" fmla="*/ 551 h 551"/>
              <a:gd name="T18" fmla="*/ 133 w 309"/>
              <a:gd name="T19" fmla="*/ 550 h 551"/>
              <a:gd name="T20" fmla="*/ 136 w 309"/>
              <a:gd name="T21" fmla="*/ 535 h 551"/>
              <a:gd name="T22" fmla="*/ 136 w 309"/>
              <a:gd name="T23" fmla="*/ 317 h 551"/>
              <a:gd name="T24" fmla="*/ 144 w 309"/>
              <a:gd name="T25" fmla="*/ 317 h 551"/>
              <a:gd name="T26" fmla="*/ 144 w 309"/>
              <a:gd name="T27" fmla="*/ 535 h 551"/>
              <a:gd name="T28" fmla="*/ 148 w 309"/>
              <a:gd name="T29" fmla="*/ 550 h 551"/>
              <a:gd name="T30" fmla="*/ 212 w 309"/>
              <a:gd name="T31" fmla="*/ 551 h 551"/>
              <a:gd name="T32" fmla="*/ 216 w 309"/>
              <a:gd name="T33" fmla="*/ 535 h 551"/>
              <a:gd name="T34" fmla="*/ 216 w 309"/>
              <a:gd name="T35" fmla="*/ 94 h 551"/>
              <a:gd name="T36" fmla="*/ 238 w 309"/>
              <a:gd name="T37" fmla="*/ 232 h 551"/>
              <a:gd name="T38" fmla="*/ 273 w 309"/>
              <a:gd name="T39" fmla="*/ 261 h 551"/>
              <a:gd name="T40" fmla="*/ 308 w 309"/>
              <a:gd name="T41" fmla="*/ 226 h 551"/>
              <a:gd name="T42" fmla="*/ 308 w 309"/>
              <a:gd name="T43" fmla="*/ 221 h 551"/>
              <a:gd name="T44" fmla="*/ 308 w 309"/>
              <a:gd name="T45" fmla="*/ 216 h 551"/>
              <a:gd name="T46" fmla="*/ 273 w 309"/>
              <a:gd name="T47" fmla="*/ 30 h 551"/>
              <a:gd name="T48" fmla="*/ 238 w 309"/>
              <a:gd name="T4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551">
                <a:moveTo>
                  <a:pt x="238" y="0"/>
                </a:moveTo>
                <a:cubicBezTo>
                  <a:pt x="42" y="0"/>
                  <a:pt x="42" y="0"/>
                  <a:pt x="42" y="0"/>
                </a:cubicBezTo>
                <a:cubicBezTo>
                  <a:pt x="25" y="0"/>
                  <a:pt x="10" y="13"/>
                  <a:pt x="7" y="30"/>
                </a:cubicBezTo>
                <a:cubicBezTo>
                  <a:pt x="0" y="67"/>
                  <a:pt x="0" y="67"/>
                  <a:pt x="0" y="67"/>
                </a:cubicBezTo>
                <a:cubicBezTo>
                  <a:pt x="35" y="249"/>
                  <a:pt x="35" y="249"/>
                  <a:pt x="35" y="249"/>
                </a:cubicBezTo>
                <a:cubicBezTo>
                  <a:pt x="39" y="244"/>
                  <a:pt x="41" y="238"/>
                  <a:pt x="43" y="232"/>
                </a:cubicBezTo>
                <a:cubicBezTo>
                  <a:pt x="65" y="94"/>
                  <a:pt x="65" y="94"/>
                  <a:pt x="65" y="94"/>
                </a:cubicBezTo>
                <a:cubicBezTo>
                  <a:pt x="64" y="535"/>
                  <a:pt x="64" y="535"/>
                  <a:pt x="64" y="535"/>
                </a:cubicBezTo>
                <a:cubicBezTo>
                  <a:pt x="64" y="541"/>
                  <a:pt x="66" y="546"/>
                  <a:pt x="68" y="551"/>
                </a:cubicBezTo>
                <a:cubicBezTo>
                  <a:pt x="88" y="550"/>
                  <a:pt x="110" y="550"/>
                  <a:pt x="133" y="550"/>
                </a:cubicBezTo>
                <a:cubicBezTo>
                  <a:pt x="135" y="545"/>
                  <a:pt x="136" y="540"/>
                  <a:pt x="136" y="535"/>
                </a:cubicBezTo>
                <a:cubicBezTo>
                  <a:pt x="136" y="317"/>
                  <a:pt x="136" y="317"/>
                  <a:pt x="136" y="317"/>
                </a:cubicBezTo>
                <a:cubicBezTo>
                  <a:pt x="144" y="317"/>
                  <a:pt x="144" y="317"/>
                  <a:pt x="144" y="317"/>
                </a:cubicBezTo>
                <a:cubicBezTo>
                  <a:pt x="144" y="535"/>
                  <a:pt x="144" y="535"/>
                  <a:pt x="144" y="535"/>
                </a:cubicBezTo>
                <a:cubicBezTo>
                  <a:pt x="144" y="540"/>
                  <a:pt x="146" y="545"/>
                  <a:pt x="148" y="550"/>
                </a:cubicBezTo>
                <a:cubicBezTo>
                  <a:pt x="170" y="550"/>
                  <a:pt x="192" y="550"/>
                  <a:pt x="212" y="551"/>
                </a:cubicBezTo>
                <a:cubicBezTo>
                  <a:pt x="214" y="546"/>
                  <a:pt x="216" y="541"/>
                  <a:pt x="216" y="535"/>
                </a:cubicBezTo>
                <a:cubicBezTo>
                  <a:pt x="216" y="94"/>
                  <a:pt x="216" y="94"/>
                  <a:pt x="216" y="94"/>
                </a:cubicBezTo>
                <a:cubicBezTo>
                  <a:pt x="238" y="232"/>
                  <a:pt x="238" y="232"/>
                  <a:pt x="238" y="232"/>
                </a:cubicBezTo>
                <a:cubicBezTo>
                  <a:pt x="241" y="249"/>
                  <a:pt x="256" y="261"/>
                  <a:pt x="273" y="261"/>
                </a:cubicBezTo>
                <a:cubicBezTo>
                  <a:pt x="292" y="261"/>
                  <a:pt x="308" y="245"/>
                  <a:pt x="308" y="226"/>
                </a:cubicBezTo>
                <a:cubicBezTo>
                  <a:pt x="308" y="224"/>
                  <a:pt x="308" y="222"/>
                  <a:pt x="308" y="221"/>
                </a:cubicBezTo>
                <a:cubicBezTo>
                  <a:pt x="308" y="219"/>
                  <a:pt x="309" y="218"/>
                  <a:pt x="308" y="216"/>
                </a:cubicBezTo>
                <a:cubicBezTo>
                  <a:pt x="273" y="30"/>
                  <a:pt x="273" y="30"/>
                  <a:pt x="273" y="30"/>
                </a:cubicBezTo>
                <a:cubicBezTo>
                  <a:pt x="270" y="13"/>
                  <a:pt x="256" y="0"/>
                  <a:pt x="238"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 name="íşľîḑé">
            <a:extLst>
              <a:ext uri="{FF2B5EF4-FFF2-40B4-BE49-F238E27FC236}">
                <a16:creationId xmlns:a16="http://schemas.microsoft.com/office/drawing/2014/main" id="{71F40BE8-9D1E-4EC2-9706-60BE1F6E3A39}"/>
              </a:ext>
            </a:extLst>
          </p:cNvPr>
          <p:cNvSpPr/>
          <p:nvPr/>
        </p:nvSpPr>
        <p:spPr bwMode="auto">
          <a:xfrm>
            <a:off x="8240100" y="3221827"/>
            <a:ext cx="369888"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 name="íslîḋe">
            <a:extLst>
              <a:ext uri="{FF2B5EF4-FFF2-40B4-BE49-F238E27FC236}">
                <a16:creationId xmlns:a16="http://schemas.microsoft.com/office/drawing/2014/main" id="{C0112938-B493-442D-A3C7-2E68385CB978}"/>
              </a:ext>
            </a:extLst>
          </p:cNvPr>
          <p:cNvSpPr/>
          <p:nvPr/>
        </p:nvSpPr>
        <p:spPr bwMode="auto">
          <a:xfrm>
            <a:off x="8017850" y="3634577"/>
            <a:ext cx="728663" cy="1328738"/>
          </a:xfrm>
          <a:custGeom>
            <a:avLst/>
            <a:gdLst>
              <a:gd name="T0" fmla="*/ 267 w 302"/>
              <a:gd name="T1" fmla="*/ 0 h 551"/>
              <a:gd name="T2" fmla="*/ 71 w 302"/>
              <a:gd name="T3" fmla="*/ 0 h 551"/>
              <a:gd name="T4" fmla="*/ 36 w 302"/>
              <a:gd name="T5" fmla="*/ 30 h 551"/>
              <a:gd name="T6" fmla="*/ 0 w 302"/>
              <a:gd name="T7" fmla="*/ 216 h 551"/>
              <a:gd name="T8" fmla="*/ 1 w 302"/>
              <a:gd name="T9" fmla="*/ 221 h 551"/>
              <a:gd name="T10" fmla="*/ 0 w 302"/>
              <a:gd name="T11" fmla="*/ 226 h 551"/>
              <a:gd name="T12" fmla="*/ 36 w 302"/>
              <a:gd name="T13" fmla="*/ 261 h 551"/>
              <a:gd name="T14" fmla="*/ 71 w 302"/>
              <a:gd name="T15" fmla="*/ 232 h 551"/>
              <a:gd name="T16" fmla="*/ 93 w 302"/>
              <a:gd name="T17" fmla="*/ 94 h 551"/>
              <a:gd name="T18" fmla="*/ 93 w 302"/>
              <a:gd name="T19" fmla="*/ 535 h 551"/>
              <a:gd name="T20" fmla="*/ 97 w 302"/>
              <a:gd name="T21" fmla="*/ 551 h 551"/>
              <a:gd name="T22" fmla="*/ 161 w 302"/>
              <a:gd name="T23" fmla="*/ 550 h 551"/>
              <a:gd name="T24" fmla="*/ 164 w 302"/>
              <a:gd name="T25" fmla="*/ 535 h 551"/>
              <a:gd name="T26" fmla="*/ 164 w 302"/>
              <a:gd name="T27" fmla="*/ 317 h 551"/>
              <a:gd name="T28" fmla="*/ 173 w 302"/>
              <a:gd name="T29" fmla="*/ 317 h 551"/>
              <a:gd name="T30" fmla="*/ 173 w 302"/>
              <a:gd name="T31" fmla="*/ 535 h 551"/>
              <a:gd name="T32" fmla="*/ 176 w 302"/>
              <a:gd name="T33" fmla="*/ 550 h 551"/>
              <a:gd name="T34" fmla="*/ 240 w 302"/>
              <a:gd name="T35" fmla="*/ 551 h 551"/>
              <a:gd name="T36" fmla="*/ 244 w 302"/>
              <a:gd name="T37" fmla="*/ 535 h 551"/>
              <a:gd name="T38" fmla="*/ 244 w 302"/>
              <a:gd name="T39" fmla="*/ 94 h 551"/>
              <a:gd name="T40" fmla="*/ 266 w 302"/>
              <a:gd name="T41" fmla="*/ 228 h 551"/>
              <a:gd name="T42" fmla="*/ 302 w 302"/>
              <a:gd name="T43" fmla="*/ 33 h 551"/>
              <a:gd name="T44" fmla="*/ 302 w 302"/>
              <a:gd name="T45" fmla="*/ 30 h 551"/>
              <a:gd name="T46" fmla="*/ 267 w 302"/>
              <a:gd name="T47"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551">
                <a:moveTo>
                  <a:pt x="267" y="0"/>
                </a:moveTo>
                <a:cubicBezTo>
                  <a:pt x="71" y="0"/>
                  <a:pt x="71" y="0"/>
                  <a:pt x="71" y="0"/>
                </a:cubicBezTo>
                <a:cubicBezTo>
                  <a:pt x="53" y="0"/>
                  <a:pt x="38" y="13"/>
                  <a:pt x="36" y="30"/>
                </a:cubicBezTo>
                <a:cubicBezTo>
                  <a:pt x="0" y="216"/>
                  <a:pt x="0" y="216"/>
                  <a:pt x="0" y="216"/>
                </a:cubicBezTo>
                <a:cubicBezTo>
                  <a:pt x="0" y="218"/>
                  <a:pt x="0" y="219"/>
                  <a:pt x="1"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7" y="551"/>
                </a:cubicBezTo>
                <a:cubicBezTo>
                  <a:pt x="117" y="550"/>
                  <a:pt x="139" y="550"/>
                  <a:pt x="161" y="550"/>
                </a:cubicBezTo>
                <a:cubicBezTo>
                  <a:pt x="163" y="545"/>
                  <a:pt x="164" y="540"/>
                  <a:pt x="164" y="535"/>
                </a:cubicBezTo>
                <a:cubicBezTo>
                  <a:pt x="164" y="317"/>
                  <a:pt x="164" y="317"/>
                  <a:pt x="164" y="317"/>
                </a:cubicBezTo>
                <a:cubicBezTo>
                  <a:pt x="173" y="317"/>
                  <a:pt x="173" y="317"/>
                  <a:pt x="173" y="317"/>
                </a:cubicBezTo>
                <a:cubicBezTo>
                  <a:pt x="173" y="535"/>
                  <a:pt x="173" y="535"/>
                  <a:pt x="173" y="535"/>
                </a:cubicBezTo>
                <a:cubicBezTo>
                  <a:pt x="173" y="540"/>
                  <a:pt x="174" y="545"/>
                  <a:pt x="176" y="550"/>
                </a:cubicBezTo>
                <a:cubicBezTo>
                  <a:pt x="199" y="550"/>
                  <a:pt x="220" y="550"/>
                  <a:pt x="240" y="551"/>
                </a:cubicBezTo>
                <a:cubicBezTo>
                  <a:pt x="243" y="546"/>
                  <a:pt x="244" y="541"/>
                  <a:pt x="244" y="535"/>
                </a:cubicBezTo>
                <a:cubicBezTo>
                  <a:pt x="244" y="94"/>
                  <a:pt x="244" y="94"/>
                  <a:pt x="244" y="94"/>
                </a:cubicBezTo>
                <a:cubicBezTo>
                  <a:pt x="266" y="228"/>
                  <a:pt x="266" y="228"/>
                  <a:pt x="266" y="228"/>
                </a:cubicBezTo>
                <a:cubicBezTo>
                  <a:pt x="302" y="33"/>
                  <a:pt x="302" y="33"/>
                  <a:pt x="302" y="33"/>
                </a:cubicBezTo>
                <a:cubicBezTo>
                  <a:pt x="302" y="30"/>
                  <a:pt x="302" y="30"/>
                  <a:pt x="302" y="30"/>
                </a:cubicBezTo>
                <a:cubicBezTo>
                  <a:pt x="299" y="13"/>
                  <a:pt x="284" y="0"/>
                  <a:pt x="267"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iŝ1iḍê">
            <a:extLst>
              <a:ext uri="{FF2B5EF4-FFF2-40B4-BE49-F238E27FC236}">
                <a16:creationId xmlns:a16="http://schemas.microsoft.com/office/drawing/2014/main" id="{C54178EE-AD11-446A-9A6C-4307800FCB0F}"/>
              </a:ext>
            </a:extLst>
          </p:cNvPr>
          <p:cNvSpPr/>
          <p:nvPr/>
        </p:nvSpPr>
        <p:spPr bwMode="auto">
          <a:xfrm>
            <a:off x="8962413" y="2937664"/>
            <a:ext cx="544513" cy="547688"/>
          </a:xfrm>
          <a:prstGeom prst="ellipse">
            <a:avLst/>
          </a:pr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ïṣlíḋé">
            <a:extLst>
              <a:ext uri="{FF2B5EF4-FFF2-40B4-BE49-F238E27FC236}">
                <a16:creationId xmlns:a16="http://schemas.microsoft.com/office/drawing/2014/main" id="{01AEFA46-1FA1-403A-8286-B060967A3F08}"/>
              </a:ext>
            </a:extLst>
          </p:cNvPr>
          <p:cNvSpPr/>
          <p:nvPr/>
        </p:nvSpPr>
        <p:spPr bwMode="auto">
          <a:xfrm>
            <a:off x="8630625" y="3552027"/>
            <a:ext cx="1206500" cy="2038350"/>
          </a:xfrm>
          <a:custGeom>
            <a:avLst/>
            <a:gdLst>
              <a:gd name="T0" fmla="*/ 499 w 500"/>
              <a:gd name="T1" fmla="*/ 326 h 845"/>
              <a:gd name="T2" fmla="*/ 499 w 500"/>
              <a:gd name="T3" fmla="*/ 320 h 845"/>
              <a:gd name="T4" fmla="*/ 447 w 500"/>
              <a:gd name="T5" fmla="*/ 44 h 845"/>
              <a:gd name="T6" fmla="*/ 395 w 500"/>
              <a:gd name="T7" fmla="*/ 0 h 845"/>
              <a:gd name="T8" fmla="*/ 105 w 500"/>
              <a:gd name="T9" fmla="*/ 0 h 845"/>
              <a:gd name="T10" fmla="*/ 53 w 500"/>
              <a:gd name="T11" fmla="*/ 44 h 845"/>
              <a:gd name="T12" fmla="*/ 1 w 500"/>
              <a:gd name="T13" fmla="*/ 320 h 845"/>
              <a:gd name="T14" fmla="*/ 1 w 500"/>
              <a:gd name="T15" fmla="*/ 326 h 845"/>
              <a:gd name="T16" fmla="*/ 1 w 500"/>
              <a:gd name="T17" fmla="*/ 333 h 845"/>
              <a:gd name="T18" fmla="*/ 53 w 500"/>
              <a:gd name="T19" fmla="*/ 386 h 845"/>
              <a:gd name="T20" fmla="*/ 105 w 500"/>
              <a:gd name="T21" fmla="*/ 343 h 845"/>
              <a:gd name="T22" fmla="*/ 138 w 500"/>
              <a:gd name="T23" fmla="*/ 138 h 845"/>
              <a:gd name="T24" fmla="*/ 138 w 500"/>
              <a:gd name="T25" fmla="*/ 792 h 845"/>
              <a:gd name="T26" fmla="*/ 191 w 500"/>
              <a:gd name="T27" fmla="*/ 845 h 845"/>
              <a:gd name="T28" fmla="*/ 244 w 500"/>
              <a:gd name="T29" fmla="*/ 792 h 845"/>
              <a:gd name="T30" fmla="*/ 244 w 500"/>
              <a:gd name="T31" fmla="*/ 468 h 845"/>
              <a:gd name="T32" fmla="*/ 256 w 500"/>
              <a:gd name="T33" fmla="*/ 468 h 845"/>
              <a:gd name="T34" fmla="*/ 256 w 500"/>
              <a:gd name="T35" fmla="*/ 792 h 845"/>
              <a:gd name="T36" fmla="*/ 309 w 500"/>
              <a:gd name="T37" fmla="*/ 845 h 845"/>
              <a:gd name="T38" fmla="*/ 362 w 500"/>
              <a:gd name="T39" fmla="*/ 792 h 845"/>
              <a:gd name="T40" fmla="*/ 362 w 500"/>
              <a:gd name="T41" fmla="*/ 138 h 845"/>
              <a:gd name="T42" fmla="*/ 394 w 500"/>
              <a:gd name="T43" fmla="*/ 343 h 845"/>
              <a:gd name="T44" fmla="*/ 446 w 500"/>
              <a:gd name="T45" fmla="*/ 386 h 845"/>
              <a:gd name="T46" fmla="*/ 499 w 500"/>
              <a:gd name="T47" fmla="*/ 333 h 845"/>
              <a:gd name="T48" fmla="*/ 499 w 500"/>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0" h="845">
                <a:moveTo>
                  <a:pt x="499" y="326"/>
                </a:moveTo>
                <a:cubicBezTo>
                  <a:pt x="499" y="324"/>
                  <a:pt x="500" y="322"/>
                  <a:pt x="499" y="320"/>
                </a:cubicBezTo>
                <a:cubicBezTo>
                  <a:pt x="447" y="44"/>
                  <a:pt x="447" y="44"/>
                  <a:pt x="447" y="44"/>
                </a:cubicBezTo>
                <a:cubicBezTo>
                  <a:pt x="443" y="18"/>
                  <a:pt x="421" y="0"/>
                  <a:pt x="395" y="0"/>
                </a:cubicBezTo>
                <a:cubicBezTo>
                  <a:pt x="105" y="0"/>
                  <a:pt x="105" y="0"/>
                  <a:pt x="105" y="0"/>
                </a:cubicBezTo>
                <a:cubicBezTo>
                  <a:pt x="79" y="0"/>
                  <a:pt x="57" y="18"/>
                  <a:pt x="53" y="44"/>
                </a:cubicBezTo>
                <a:cubicBezTo>
                  <a:pt x="1" y="320"/>
                  <a:pt x="1" y="320"/>
                  <a:pt x="1" y="320"/>
                </a:cubicBezTo>
                <a:cubicBezTo>
                  <a:pt x="0" y="322"/>
                  <a:pt x="0" y="324"/>
                  <a:pt x="1" y="326"/>
                </a:cubicBezTo>
                <a:cubicBezTo>
                  <a:pt x="1" y="329"/>
                  <a:pt x="1" y="331"/>
                  <a:pt x="1" y="333"/>
                </a:cubicBezTo>
                <a:cubicBezTo>
                  <a:pt x="1" y="363"/>
                  <a:pt x="24" y="386"/>
                  <a:pt x="53" y="386"/>
                </a:cubicBezTo>
                <a:cubicBezTo>
                  <a:pt x="79" y="386"/>
                  <a:pt x="101" y="368"/>
                  <a:pt x="105" y="343"/>
                </a:cubicBezTo>
                <a:cubicBezTo>
                  <a:pt x="138" y="138"/>
                  <a:pt x="138" y="138"/>
                  <a:pt x="138" y="138"/>
                </a:cubicBezTo>
                <a:cubicBezTo>
                  <a:pt x="138" y="792"/>
                  <a:pt x="138" y="792"/>
                  <a:pt x="138" y="792"/>
                </a:cubicBezTo>
                <a:cubicBezTo>
                  <a:pt x="138" y="821"/>
                  <a:pt x="162" y="845"/>
                  <a:pt x="191" y="845"/>
                </a:cubicBezTo>
                <a:cubicBezTo>
                  <a:pt x="220" y="845"/>
                  <a:pt x="244" y="821"/>
                  <a:pt x="244" y="792"/>
                </a:cubicBezTo>
                <a:cubicBezTo>
                  <a:pt x="244" y="468"/>
                  <a:pt x="244" y="468"/>
                  <a:pt x="244" y="468"/>
                </a:cubicBezTo>
                <a:cubicBezTo>
                  <a:pt x="256" y="468"/>
                  <a:pt x="256" y="468"/>
                  <a:pt x="256" y="468"/>
                </a:cubicBezTo>
                <a:cubicBezTo>
                  <a:pt x="256" y="792"/>
                  <a:pt x="256" y="792"/>
                  <a:pt x="256" y="792"/>
                </a:cubicBezTo>
                <a:cubicBezTo>
                  <a:pt x="256" y="821"/>
                  <a:pt x="280" y="845"/>
                  <a:pt x="309" y="845"/>
                </a:cubicBezTo>
                <a:cubicBezTo>
                  <a:pt x="338" y="845"/>
                  <a:pt x="362" y="821"/>
                  <a:pt x="362" y="792"/>
                </a:cubicBezTo>
                <a:cubicBezTo>
                  <a:pt x="362" y="138"/>
                  <a:pt x="362" y="138"/>
                  <a:pt x="362" y="138"/>
                </a:cubicBezTo>
                <a:cubicBezTo>
                  <a:pt x="394" y="343"/>
                  <a:pt x="394" y="343"/>
                  <a:pt x="394" y="343"/>
                </a:cubicBezTo>
                <a:cubicBezTo>
                  <a:pt x="399" y="368"/>
                  <a:pt x="421" y="386"/>
                  <a:pt x="446" y="386"/>
                </a:cubicBezTo>
                <a:cubicBezTo>
                  <a:pt x="476" y="386"/>
                  <a:pt x="499" y="363"/>
                  <a:pt x="499" y="333"/>
                </a:cubicBezTo>
                <a:cubicBezTo>
                  <a:pt x="499" y="331"/>
                  <a:pt x="499" y="329"/>
                  <a:pt x="499" y="326"/>
                </a:cubicBezTo>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文本框 9">
            <a:extLst>
              <a:ext uri="{FF2B5EF4-FFF2-40B4-BE49-F238E27FC236}">
                <a16:creationId xmlns:a16="http://schemas.microsoft.com/office/drawing/2014/main" id="{24FE32E6-D6F9-4298-8194-4D4839C43E5E}"/>
              </a:ext>
            </a:extLst>
          </p:cNvPr>
          <p:cNvSpPr txBox="1"/>
          <p:nvPr/>
        </p:nvSpPr>
        <p:spPr>
          <a:xfrm>
            <a:off x="1233996" y="896644"/>
            <a:ext cx="1415772" cy="461665"/>
          </a:xfrm>
          <a:prstGeom prst="rect">
            <a:avLst/>
          </a:prstGeom>
          <a:noFill/>
        </p:spPr>
        <p:txBody>
          <a:bodyPr wrap="none" rtlCol="0">
            <a:spAutoFit/>
          </a:bodyPr>
          <a:lstStyle/>
          <a:p>
            <a:r>
              <a:rPr lang="zh-CN" altLang="en-US" sz="2400" b="1" dirty="0"/>
              <a:t>软件测试</a:t>
            </a:r>
          </a:p>
        </p:txBody>
      </p:sp>
      <p:sp>
        <p:nvSpPr>
          <p:cNvPr id="12" name="文本框 11">
            <a:extLst>
              <a:ext uri="{FF2B5EF4-FFF2-40B4-BE49-F238E27FC236}">
                <a16:creationId xmlns:a16="http://schemas.microsoft.com/office/drawing/2014/main" id="{536A10B1-A08D-471F-9032-03208B606352}"/>
              </a:ext>
            </a:extLst>
          </p:cNvPr>
          <p:cNvSpPr txBox="1"/>
          <p:nvPr/>
        </p:nvSpPr>
        <p:spPr>
          <a:xfrm>
            <a:off x="1233996" y="1609785"/>
            <a:ext cx="10110460" cy="2585323"/>
          </a:xfrm>
          <a:prstGeom prst="rect">
            <a:avLst/>
          </a:prstGeom>
          <a:noFill/>
        </p:spPr>
        <p:txBody>
          <a:bodyPr wrap="none" rtlCol="0">
            <a:spAutoFit/>
          </a:bodyPr>
          <a:lstStyle/>
          <a:p>
            <a:r>
              <a:rPr lang="zh-CN" altLang="en-US" dirty="0"/>
              <a:t>对于软件测试而言，</a:t>
            </a:r>
            <a:r>
              <a:rPr lang="zh-CN" altLang="en-US" b="1" dirty="0"/>
              <a:t>黑盒测试</a:t>
            </a:r>
            <a:r>
              <a:rPr lang="zh-CN" altLang="en-US" dirty="0"/>
              <a:t>法把程序看做一个黑盒子，完全不考虑程序的内部结构和处理过程。</a:t>
            </a:r>
            <a:endParaRPr lang="en-US" altLang="zh-CN" dirty="0"/>
          </a:p>
          <a:p>
            <a:r>
              <a:rPr lang="zh-CN" altLang="en-US" dirty="0"/>
              <a:t>也就是说。黑盒测试是在程序接口进行的测试。</a:t>
            </a:r>
            <a:endParaRPr lang="en-US" altLang="zh-CN" dirty="0"/>
          </a:p>
          <a:p>
            <a:endParaRPr lang="en-US" altLang="zh-CN" dirty="0"/>
          </a:p>
          <a:p>
            <a:endParaRPr lang="en-US" altLang="zh-CN" dirty="0"/>
          </a:p>
          <a:p>
            <a:r>
              <a:rPr lang="zh-CN" altLang="en-US" dirty="0"/>
              <a:t>他只检查程序功能是否能安规格说明书的规定，正常使用，</a:t>
            </a:r>
            <a:endParaRPr lang="en-US" altLang="zh-CN" dirty="0"/>
          </a:p>
          <a:p>
            <a:r>
              <a:rPr lang="zh-CN" altLang="en-US" dirty="0"/>
              <a:t>程序是否能适当地接收输入数据，并产生正确的输出数据。</a:t>
            </a:r>
            <a:endParaRPr lang="en-US" altLang="zh-CN" dirty="0"/>
          </a:p>
          <a:p>
            <a:endParaRPr lang="en-US" altLang="zh-CN" dirty="0"/>
          </a:p>
          <a:p>
            <a:r>
              <a:rPr lang="zh-CN" altLang="en-US" dirty="0"/>
              <a:t>程序运行过程中能否保持外部信息（例如数据库或文件。）的完整性。</a:t>
            </a:r>
            <a:endParaRPr lang="en-US" altLang="zh-CN" dirty="0"/>
          </a:p>
          <a:p>
            <a:r>
              <a:rPr lang="zh-CN" altLang="en-US" dirty="0"/>
              <a:t>黑盒测试又称为功能测试。</a:t>
            </a:r>
          </a:p>
        </p:txBody>
      </p:sp>
    </p:spTree>
    <p:extLst>
      <p:ext uri="{BB962C8B-B14F-4D97-AF65-F5344CB8AC3E}">
        <p14:creationId xmlns:p14="http://schemas.microsoft.com/office/powerpoint/2010/main" val="217994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î$ľïḑê">
            <a:extLst>
              <a:ext uri="{FF2B5EF4-FFF2-40B4-BE49-F238E27FC236}">
                <a16:creationId xmlns:a16="http://schemas.microsoft.com/office/drawing/2014/main" id="{EA21D781-1C04-4F66-A3A1-6128B3A858F5}"/>
              </a:ext>
            </a:extLst>
          </p:cNvPr>
          <p:cNvSpPr/>
          <p:nvPr/>
        </p:nvSpPr>
        <p:spPr bwMode="auto">
          <a:xfrm>
            <a:off x="2588079" y="4258273"/>
            <a:ext cx="4008438" cy="3579813"/>
          </a:xfrm>
          <a:custGeom>
            <a:avLst/>
            <a:gdLst>
              <a:gd name="T0" fmla="*/ 21600 w 21600"/>
              <a:gd name="T1" fmla="*/ 0 h 21600"/>
              <a:gd name="T2" fmla="*/ 6911 w 21600"/>
              <a:gd name="T3" fmla="*/ 21600 h 21600"/>
              <a:gd name="T4" fmla="*/ 0 w 21600"/>
              <a:gd name="T5" fmla="*/ 7462 h 21600"/>
              <a:gd name="T6" fmla="*/ 21600 w 21600"/>
              <a:gd name="T7" fmla="*/ 0 h 21600"/>
              <a:gd name="T8" fmla="*/ 21600 w 21600"/>
              <a:gd name="T9" fmla="*/ 0 h 21600"/>
            </a:gdLst>
            <a:ahLst/>
            <a:cxnLst>
              <a:cxn ang="0">
                <a:pos x="T0" y="T1"/>
              </a:cxn>
              <a:cxn ang="0">
                <a:pos x="T2" y="T3"/>
              </a:cxn>
              <a:cxn ang="0">
                <a:pos x="T4" y="T5"/>
              </a:cxn>
              <a:cxn ang="0">
                <a:pos x="T6" y="T7"/>
              </a:cxn>
              <a:cxn ang="0">
                <a:pos x="T8" y="T9"/>
              </a:cxn>
            </a:cxnLst>
            <a:rect l="0" t="0" r="r" b="b"/>
            <a:pathLst>
              <a:path w="21600" h="21600">
                <a:moveTo>
                  <a:pt x="21600" y="0"/>
                </a:moveTo>
                <a:lnTo>
                  <a:pt x="6911" y="21600"/>
                </a:lnTo>
                <a:lnTo>
                  <a:pt x="0" y="7462"/>
                </a:lnTo>
                <a:lnTo>
                  <a:pt x="21600" y="0"/>
                </a:lnTo>
                <a:close/>
                <a:moveTo>
                  <a:pt x="21600" y="0"/>
                </a:moveTo>
              </a:path>
            </a:pathLst>
          </a:custGeom>
          <a:gradFill rotWithShape="0">
            <a:gsLst>
              <a:gs pos="28000">
                <a:srgbClr val="FFFEFE">
                  <a:alpha val="0"/>
                </a:srgbClr>
              </a:gs>
              <a:gs pos="100000">
                <a:schemeClr val="bg1">
                  <a:lumMod val="50000"/>
                  <a:alpha val="22000"/>
                </a:schemeClr>
              </a:gs>
            </a:gsLst>
            <a:lin ang="19440000" scaled="0"/>
          </a:gradFill>
          <a:ln w="25400" cap="flat">
            <a:solidFill>
              <a:schemeClr val="tx1">
                <a:alpha val="0"/>
              </a:schemeClr>
            </a:solidFill>
            <a:prstDash val="solid"/>
            <a:miter lim="800000"/>
            <a:headEnd type="none" w="med" len="med"/>
            <a:tailEnd type="none" w="med" len="med"/>
          </a:ln>
        </p:spPr>
        <p:txBody>
          <a:bodyPr anchor="ctr"/>
          <a:lstStyle/>
          <a:p>
            <a:pPr algn="ctr"/>
            <a:endParaRPr/>
          </a:p>
        </p:txBody>
      </p:sp>
      <p:grpSp>
        <p:nvGrpSpPr>
          <p:cNvPr id="2" name="fd818ff2-bc69-4b9a-801c-00d9153c8ef3" descr="OQAAAB+LCAAAAAAABACrVlIpqSxIVbJSCs5NLCpxyUxML0rM9SxJzVXSUfJMUbLKK83J0VFyysxLycxLdy/KLy0oVrKKjq0FALpUkis5AAAA" title="iSlide™ 版权声明  COPYRIGHT NOTICE">
            <a:extLst>
              <a:ext uri="{FF2B5EF4-FFF2-40B4-BE49-F238E27FC236}">
                <a16:creationId xmlns:a16="http://schemas.microsoft.com/office/drawing/2014/main" id="{063D258E-5F7C-42D3-B152-40D1BBD0575F}"/>
              </a:ext>
            </a:extLst>
          </p:cNvPr>
          <p:cNvGrpSpPr>
            <a:grpSpLocks noChangeAspect="1"/>
          </p:cNvGrpSpPr>
          <p:nvPr>
            <p:custDataLst>
              <p:tags r:id="rId1"/>
            </p:custDataLst>
          </p:nvPr>
        </p:nvGrpSpPr>
        <p:grpSpPr>
          <a:xfrm>
            <a:off x="-161087" y="190148"/>
            <a:ext cx="13022673" cy="7564496"/>
            <a:chOff x="51977" y="207904"/>
            <a:chExt cx="13022673" cy="7564496"/>
          </a:xfrm>
        </p:grpSpPr>
        <p:grpSp>
          <p:nvGrpSpPr>
            <p:cNvPr id="3" name="iṣlíḑè">
              <a:extLst>
                <a:ext uri="{FF2B5EF4-FFF2-40B4-BE49-F238E27FC236}">
                  <a16:creationId xmlns:a16="http://schemas.microsoft.com/office/drawing/2014/main" id="{F46E4BD3-2FF8-45ED-9BDC-C4B3FE41EEED}"/>
                </a:ext>
              </a:extLst>
            </p:cNvPr>
            <p:cNvGrpSpPr>
              <a:grpSpLocks/>
            </p:cNvGrpSpPr>
            <p:nvPr/>
          </p:nvGrpSpPr>
          <p:grpSpPr bwMode="auto">
            <a:xfrm>
              <a:off x="51977" y="2292350"/>
              <a:ext cx="3357565" cy="1485900"/>
              <a:chOff x="0" y="0"/>
              <a:chExt cx="4231" cy="1872"/>
            </a:xfrm>
          </p:grpSpPr>
          <p:sp>
            <p:nvSpPr>
              <p:cNvPr id="15" name="îṥliḍe">
                <a:extLst>
                  <a:ext uri="{FF2B5EF4-FFF2-40B4-BE49-F238E27FC236}">
                    <a16:creationId xmlns:a16="http://schemas.microsoft.com/office/drawing/2014/main" id="{A53226FE-D153-4007-B30B-03F8F5BF63EC}"/>
                  </a:ext>
                </a:extLst>
              </p:cNvPr>
              <p:cNvSpPr/>
              <p:nvPr/>
            </p:nvSpPr>
            <p:spPr bwMode="auto">
              <a:xfrm>
                <a:off x="347" y="683"/>
                <a:ext cx="840" cy="841"/>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6" name="išḻïḓè">
                <a:extLst>
                  <a:ext uri="{FF2B5EF4-FFF2-40B4-BE49-F238E27FC236}">
                    <a16:creationId xmlns:a16="http://schemas.microsoft.com/office/drawing/2014/main" id="{280107AA-3FD7-41A5-89F2-BED41AA901D0}"/>
                  </a:ext>
                </a:extLst>
              </p:cNvPr>
              <p:cNvSpPr/>
              <p:nvPr/>
            </p:nvSpPr>
            <p:spPr bwMode="auto">
              <a:xfrm>
                <a:off x="0" y="1023"/>
                <a:ext cx="686" cy="688"/>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7" name="ïš1íḍè">
                <a:extLst>
                  <a:ext uri="{FF2B5EF4-FFF2-40B4-BE49-F238E27FC236}">
                    <a16:creationId xmlns:a16="http://schemas.microsoft.com/office/drawing/2014/main" id="{EFFFF368-E5BB-4798-AD7F-793E31CF0FA6}"/>
                  </a:ext>
                </a:extLst>
              </p:cNvPr>
              <p:cNvSpPr/>
              <p:nvPr/>
            </p:nvSpPr>
            <p:spPr bwMode="auto">
              <a:xfrm>
                <a:off x="1877" y="0"/>
                <a:ext cx="1630" cy="1632"/>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8" name="îṣļíḍe">
                <a:extLst>
                  <a:ext uri="{FF2B5EF4-FFF2-40B4-BE49-F238E27FC236}">
                    <a16:creationId xmlns:a16="http://schemas.microsoft.com/office/drawing/2014/main" id="{40012FF5-1202-4BAB-AF4F-3B1813CB5820}"/>
                  </a:ext>
                </a:extLst>
              </p:cNvPr>
              <p:cNvSpPr/>
              <p:nvPr/>
            </p:nvSpPr>
            <p:spPr bwMode="auto">
              <a:xfrm>
                <a:off x="1199" y="501"/>
                <a:ext cx="1117" cy="932"/>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19" name="íşļiďê">
                <a:extLst>
                  <a:ext uri="{FF2B5EF4-FFF2-40B4-BE49-F238E27FC236}">
                    <a16:creationId xmlns:a16="http://schemas.microsoft.com/office/drawing/2014/main" id="{4FADE1EA-6691-4842-9707-BCFC835C4246}"/>
                  </a:ext>
                </a:extLst>
              </p:cNvPr>
              <p:cNvSpPr/>
              <p:nvPr/>
            </p:nvSpPr>
            <p:spPr bwMode="auto">
              <a:xfrm>
                <a:off x="860" y="1031"/>
                <a:ext cx="1009" cy="841"/>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20" name="îṡḷîḍe">
                <a:extLst>
                  <a:ext uri="{FF2B5EF4-FFF2-40B4-BE49-F238E27FC236}">
                    <a16:creationId xmlns:a16="http://schemas.microsoft.com/office/drawing/2014/main" id="{47F8E903-5A4A-45C6-A14D-D2562D7ED7C7}"/>
                  </a:ext>
                </a:extLst>
              </p:cNvPr>
              <p:cNvSpPr/>
              <p:nvPr/>
            </p:nvSpPr>
            <p:spPr bwMode="auto">
              <a:xfrm>
                <a:off x="1245" y="563"/>
                <a:ext cx="1116" cy="1119"/>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21" name="îṥliḓé">
                <a:extLst>
                  <a:ext uri="{FF2B5EF4-FFF2-40B4-BE49-F238E27FC236}">
                    <a16:creationId xmlns:a16="http://schemas.microsoft.com/office/drawing/2014/main" id="{03721F63-76E3-464C-B349-D7901991047E}"/>
                  </a:ext>
                </a:extLst>
              </p:cNvPr>
              <p:cNvSpPr/>
              <p:nvPr/>
            </p:nvSpPr>
            <p:spPr bwMode="auto">
              <a:xfrm>
                <a:off x="864" y="1127"/>
                <a:ext cx="687" cy="687"/>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22" name="îslïḓé">
                <a:extLst>
                  <a:ext uri="{FF2B5EF4-FFF2-40B4-BE49-F238E27FC236}">
                    <a16:creationId xmlns:a16="http://schemas.microsoft.com/office/drawing/2014/main" id="{D2EF1266-C76F-438F-B362-8F05B84CB994}"/>
                  </a:ext>
                </a:extLst>
              </p:cNvPr>
              <p:cNvSpPr/>
              <p:nvPr/>
            </p:nvSpPr>
            <p:spPr bwMode="auto">
              <a:xfrm>
                <a:off x="2920" y="265"/>
                <a:ext cx="1311" cy="1094"/>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23" name="ïṡļíde">
                <a:extLst>
                  <a:ext uri="{FF2B5EF4-FFF2-40B4-BE49-F238E27FC236}">
                    <a16:creationId xmlns:a16="http://schemas.microsoft.com/office/drawing/2014/main" id="{D50D46B2-6B96-46A9-A9A1-F172121373DD}"/>
                  </a:ext>
                </a:extLst>
              </p:cNvPr>
              <p:cNvSpPr/>
              <p:nvPr/>
            </p:nvSpPr>
            <p:spPr bwMode="auto">
              <a:xfrm>
                <a:off x="2721" y="364"/>
                <a:ext cx="1415" cy="1417"/>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grpSp>
        <p:sp>
          <p:nvSpPr>
            <p:cNvPr id="4" name="îşḷïďê">
              <a:extLst>
                <a:ext uri="{FF2B5EF4-FFF2-40B4-BE49-F238E27FC236}">
                  <a16:creationId xmlns:a16="http://schemas.microsoft.com/office/drawing/2014/main" id="{24253C3F-7939-4C81-8A38-0F59DF5BD4CC}"/>
                </a:ext>
              </a:extLst>
            </p:cNvPr>
            <p:cNvSpPr/>
            <p:nvPr/>
          </p:nvSpPr>
          <p:spPr bwMode="auto">
            <a:xfrm>
              <a:off x="7112000" y="5816600"/>
              <a:ext cx="1289050" cy="128905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5" name="îSḻíḓê">
              <a:extLst>
                <a:ext uri="{FF2B5EF4-FFF2-40B4-BE49-F238E27FC236}">
                  <a16:creationId xmlns:a16="http://schemas.microsoft.com/office/drawing/2014/main" id="{44E25980-DEAF-4BBD-B556-F71121CEF138}"/>
                </a:ext>
              </a:extLst>
            </p:cNvPr>
            <p:cNvSpPr/>
            <p:nvPr/>
          </p:nvSpPr>
          <p:spPr bwMode="auto">
            <a:xfrm>
              <a:off x="6578600" y="6337300"/>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6" name="iS1íḋê">
              <a:extLst>
                <a:ext uri="{FF2B5EF4-FFF2-40B4-BE49-F238E27FC236}">
                  <a16:creationId xmlns:a16="http://schemas.microsoft.com/office/drawing/2014/main" id="{160D2603-7C16-47A4-80F0-FDC3C9AA3783}"/>
                </a:ext>
              </a:extLst>
            </p:cNvPr>
            <p:cNvSpPr/>
            <p:nvPr/>
          </p:nvSpPr>
          <p:spPr bwMode="auto">
            <a:xfrm>
              <a:off x="9461500" y="4768850"/>
              <a:ext cx="2501900" cy="25019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7" name="işliḑè">
              <a:extLst>
                <a:ext uri="{FF2B5EF4-FFF2-40B4-BE49-F238E27FC236}">
                  <a16:creationId xmlns:a16="http://schemas.microsoft.com/office/drawing/2014/main" id="{D3BA9FC5-E863-4E9D-AB73-34656FBC91D5}"/>
                </a:ext>
              </a:extLst>
            </p:cNvPr>
            <p:cNvSpPr/>
            <p:nvPr/>
          </p:nvSpPr>
          <p:spPr bwMode="auto">
            <a:xfrm>
              <a:off x="5803900" y="6718300"/>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8" name="íṥḷîḍê">
              <a:extLst>
                <a:ext uri="{FF2B5EF4-FFF2-40B4-BE49-F238E27FC236}">
                  <a16:creationId xmlns:a16="http://schemas.microsoft.com/office/drawing/2014/main" id="{65D7A3FD-9B5E-46FA-958C-99414163195F}"/>
                </a:ext>
              </a:extLst>
            </p:cNvPr>
            <p:cNvSpPr/>
            <p:nvPr/>
          </p:nvSpPr>
          <p:spPr bwMode="auto">
            <a:xfrm>
              <a:off x="8420100" y="5537200"/>
              <a:ext cx="1714500" cy="1428750"/>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9" name="íṩlídé">
              <a:extLst>
                <a:ext uri="{FF2B5EF4-FFF2-40B4-BE49-F238E27FC236}">
                  <a16:creationId xmlns:a16="http://schemas.microsoft.com/office/drawing/2014/main" id="{B1CDB2C9-166F-4B64-A7D1-C1E2F6C56CD9}"/>
                </a:ext>
              </a:extLst>
            </p:cNvPr>
            <p:cNvSpPr/>
            <p:nvPr/>
          </p:nvSpPr>
          <p:spPr bwMode="auto">
            <a:xfrm>
              <a:off x="7899400" y="6350000"/>
              <a:ext cx="1549400" cy="1289050"/>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10" name="ïŝļïďe">
              <a:extLst>
                <a:ext uri="{FF2B5EF4-FFF2-40B4-BE49-F238E27FC236}">
                  <a16:creationId xmlns:a16="http://schemas.microsoft.com/office/drawing/2014/main" id="{1065E30F-EA26-4B13-A613-6BB76A9A70CF}"/>
                </a:ext>
              </a:extLst>
            </p:cNvPr>
            <p:cNvSpPr/>
            <p:nvPr/>
          </p:nvSpPr>
          <p:spPr bwMode="auto">
            <a:xfrm>
              <a:off x="8489950" y="5632450"/>
              <a:ext cx="1714500" cy="17145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1" name="iSļïḍé">
              <a:extLst>
                <a:ext uri="{FF2B5EF4-FFF2-40B4-BE49-F238E27FC236}">
                  <a16:creationId xmlns:a16="http://schemas.microsoft.com/office/drawing/2014/main" id="{7DC6568E-A594-4B2D-88A8-FB61A03EBE02}"/>
                </a:ext>
              </a:extLst>
            </p:cNvPr>
            <p:cNvSpPr/>
            <p:nvPr/>
          </p:nvSpPr>
          <p:spPr bwMode="auto">
            <a:xfrm>
              <a:off x="7905750" y="6496050"/>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2" name="išḻîḑê">
              <a:extLst>
                <a:ext uri="{FF2B5EF4-FFF2-40B4-BE49-F238E27FC236}">
                  <a16:creationId xmlns:a16="http://schemas.microsoft.com/office/drawing/2014/main" id="{DB7D6E55-6E7F-4C34-9E19-A2BF92A887DC}"/>
                </a:ext>
              </a:extLst>
            </p:cNvPr>
            <p:cNvSpPr/>
            <p:nvPr/>
          </p:nvSpPr>
          <p:spPr bwMode="auto">
            <a:xfrm>
              <a:off x="11061700" y="5175250"/>
              <a:ext cx="2012950" cy="1676400"/>
            </a:xfrm>
            <a:prstGeom prst="ellipse">
              <a:avLst/>
            </a:prstGeom>
            <a:solidFill>
              <a:srgbClr val="FFFEFE"/>
            </a:solidFill>
            <a:ln w="25400">
              <a:solidFill>
                <a:schemeClr val="tx1">
                  <a:alpha val="0"/>
                </a:schemeClr>
              </a:solidFill>
              <a:miter lim="800000"/>
              <a:headEnd/>
              <a:tailEnd/>
            </a:ln>
          </p:spPr>
          <p:txBody>
            <a:bodyPr anchor="ctr"/>
            <a:lstStyle/>
            <a:p>
              <a:pPr algn="ctr"/>
              <a:endParaRPr/>
            </a:p>
          </p:txBody>
        </p:sp>
        <p:sp>
          <p:nvSpPr>
            <p:cNvPr id="13" name="íṡľíḑè">
              <a:extLst>
                <a:ext uri="{FF2B5EF4-FFF2-40B4-BE49-F238E27FC236}">
                  <a16:creationId xmlns:a16="http://schemas.microsoft.com/office/drawing/2014/main" id="{8536C194-E123-48C5-94EF-1D5615822C30}"/>
                </a:ext>
              </a:extLst>
            </p:cNvPr>
            <p:cNvSpPr/>
            <p:nvPr/>
          </p:nvSpPr>
          <p:spPr bwMode="auto">
            <a:xfrm>
              <a:off x="10756900" y="5327650"/>
              <a:ext cx="2171700" cy="2171700"/>
            </a:xfrm>
            <a:prstGeom prst="ellipse">
              <a:avLst/>
            </a:prstGeom>
            <a:solidFill>
              <a:srgbClr val="E6E6E6"/>
            </a:solidFill>
            <a:ln w="25400">
              <a:solidFill>
                <a:schemeClr val="tx1">
                  <a:alpha val="0"/>
                </a:schemeClr>
              </a:solidFill>
              <a:miter lim="800000"/>
              <a:headEnd/>
              <a:tailEnd/>
            </a:ln>
          </p:spPr>
          <p:txBody>
            <a:bodyPr anchor="ctr"/>
            <a:lstStyle/>
            <a:p>
              <a:pPr algn="ctr"/>
              <a:endParaRPr/>
            </a:p>
          </p:txBody>
        </p:sp>
        <p:sp>
          <p:nvSpPr>
            <p:cNvPr id="14" name="ïṣḻíďê">
              <a:extLst>
                <a:ext uri="{FF2B5EF4-FFF2-40B4-BE49-F238E27FC236}">
                  <a16:creationId xmlns:a16="http://schemas.microsoft.com/office/drawing/2014/main" id="{4EFDFB86-C8AC-4580-AA6D-33403EC0D278}"/>
                </a:ext>
              </a:extLst>
            </p:cNvPr>
            <p:cNvSpPr txBox="1"/>
            <p:nvPr/>
          </p:nvSpPr>
          <p:spPr bwMode="auto">
            <a:xfrm>
              <a:off x="5700487" y="207904"/>
              <a:ext cx="169918" cy="184666"/>
            </a:xfrm>
            <a:prstGeom prst="rect">
              <a:avLst/>
            </a:prstGeom>
            <a:noFill/>
            <a:extLst>
              <a:ext uri="{909E8E84-426E-40dd-AFC4-6F175D3DCCD1}">
                <a14:hiddenFill xmlns="" xmlns:lc="http://schemas.openxmlformats.org/drawingml/2006/lockedCanvas" xmlns:a14="http://schemas.microsoft.com/office/drawing/2010/main" xmlns:p14="http://schemas.microsoft.com/office/powerpoint/2010/main" xmlns:a16="http://schemas.microsoft.com/office/drawing/2014/main">
                  <a:solidFill>
                    <a:srgbClr val="FFFFFF"/>
                  </a:solidFill>
                </a14:hiddenFill>
              </a:ex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vert="horz" wrap="none" lIns="91440" tIns="45720" rIns="91440" bIns="45720" anchor="ctr" anchorCtr="0" compatLnSpc="1">
              <a:prstTxWarp prst="textNoShape">
                <a:avLst/>
              </a:prstTxWarp>
              <a:normAutofit fontScale="55000" lnSpcReduction="20000"/>
            </a:bodyPr>
            <a:lstStyle/>
            <a:p>
              <a:pPr eaLnBrk="1" hangingPunct="1"/>
              <a:r>
                <a:rPr lang="en-US" altLang="zh-CN" sz="1200">
                  <a:solidFill>
                    <a:schemeClr val="bg1"/>
                  </a:solidFill>
                </a:rPr>
                <a:t>2312</a:t>
              </a:r>
            </a:p>
          </p:txBody>
        </p:sp>
      </p:grpSp>
      <p:sp>
        <p:nvSpPr>
          <p:cNvPr id="24" name="文本框 23">
            <a:extLst>
              <a:ext uri="{FF2B5EF4-FFF2-40B4-BE49-F238E27FC236}">
                <a16:creationId xmlns:a16="http://schemas.microsoft.com/office/drawing/2014/main" id="{BB873705-5B59-4562-AA63-942DBD2E85EE}"/>
              </a:ext>
            </a:extLst>
          </p:cNvPr>
          <p:cNvSpPr txBox="1"/>
          <p:nvPr/>
        </p:nvSpPr>
        <p:spPr>
          <a:xfrm>
            <a:off x="2559644" y="1145220"/>
            <a:ext cx="1600118" cy="523220"/>
          </a:xfrm>
          <a:prstGeom prst="rect">
            <a:avLst/>
          </a:prstGeom>
          <a:noFill/>
        </p:spPr>
        <p:txBody>
          <a:bodyPr wrap="none" rtlCol="0">
            <a:spAutoFit/>
          </a:bodyPr>
          <a:lstStyle/>
          <a:p>
            <a:r>
              <a:rPr lang="en-US" altLang="zh-CN" sz="2800" b="1" dirty="0"/>
              <a:t>PPT</a:t>
            </a:r>
            <a:r>
              <a:rPr lang="zh-CN" altLang="en-US" sz="2800" b="1" dirty="0"/>
              <a:t>结构</a:t>
            </a:r>
          </a:p>
        </p:txBody>
      </p:sp>
      <p:sp>
        <p:nvSpPr>
          <p:cNvPr id="25" name="文本框 24">
            <a:extLst>
              <a:ext uri="{FF2B5EF4-FFF2-40B4-BE49-F238E27FC236}">
                <a16:creationId xmlns:a16="http://schemas.microsoft.com/office/drawing/2014/main" id="{662B73A9-F248-4A50-A339-C430B0BD0F69}"/>
              </a:ext>
            </a:extLst>
          </p:cNvPr>
          <p:cNvSpPr txBox="1"/>
          <p:nvPr/>
        </p:nvSpPr>
        <p:spPr>
          <a:xfrm>
            <a:off x="5351077" y="905111"/>
            <a:ext cx="2341609" cy="2862322"/>
          </a:xfrm>
          <a:prstGeom prst="rect">
            <a:avLst/>
          </a:prstGeom>
          <a:noFill/>
        </p:spPr>
        <p:txBody>
          <a:bodyPr wrap="square" rtlCol="0">
            <a:spAutoFit/>
          </a:bodyPr>
          <a:lstStyle/>
          <a:p>
            <a:r>
              <a:rPr lang="zh-CN" altLang="en-US" sz="2000" b="1" dirty="0"/>
              <a:t>首页</a:t>
            </a:r>
            <a:endParaRPr lang="en-US" altLang="zh-CN" sz="2000" b="1" dirty="0"/>
          </a:p>
          <a:p>
            <a:endParaRPr lang="en-US" altLang="zh-CN" sz="2000" b="1" dirty="0"/>
          </a:p>
          <a:p>
            <a:r>
              <a:rPr lang="zh-CN" altLang="en-US" sz="2000" b="1" dirty="0"/>
              <a:t>结构</a:t>
            </a:r>
            <a:endParaRPr lang="en-US" altLang="zh-CN" sz="2000" b="1" dirty="0"/>
          </a:p>
          <a:p>
            <a:endParaRPr lang="en-US" altLang="zh-CN" sz="2000" b="1" dirty="0"/>
          </a:p>
          <a:p>
            <a:r>
              <a:rPr lang="zh-CN" altLang="en-US" sz="2000" b="1" dirty="0"/>
              <a:t>主题内容</a:t>
            </a:r>
            <a:endParaRPr lang="en-US" altLang="zh-CN" sz="2000" b="1" dirty="0"/>
          </a:p>
          <a:p>
            <a:endParaRPr lang="en-US" altLang="zh-CN" sz="2000" b="1" dirty="0"/>
          </a:p>
          <a:p>
            <a:r>
              <a:rPr lang="zh-CN" altLang="en-US" sz="2000" b="1" dirty="0"/>
              <a:t>参考资料</a:t>
            </a:r>
            <a:endParaRPr lang="en-US" altLang="zh-CN" sz="2000" b="1" dirty="0"/>
          </a:p>
          <a:p>
            <a:endParaRPr lang="en-US" altLang="zh-CN" sz="2000" b="1" dirty="0"/>
          </a:p>
          <a:p>
            <a:r>
              <a:rPr lang="zh-CN" altLang="en-US" sz="2000" b="1" dirty="0"/>
              <a:t>尾页</a:t>
            </a:r>
            <a:endParaRPr lang="en-US" altLang="zh-CN" sz="2000" b="1" dirty="0"/>
          </a:p>
        </p:txBody>
      </p:sp>
      <p:cxnSp>
        <p:nvCxnSpPr>
          <p:cNvPr id="26" name="直接连接符 25">
            <a:extLst>
              <a:ext uri="{FF2B5EF4-FFF2-40B4-BE49-F238E27FC236}">
                <a16:creationId xmlns:a16="http://schemas.microsoft.com/office/drawing/2014/main" id="{A68C03A2-28B3-42F7-8A53-CCDDEE4CA1B5}"/>
              </a:ext>
            </a:extLst>
          </p:cNvPr>
          <p:cNvCxnSpPr/>
          <p:nvPr/>
        </p:nvCxnSpPr>
        <p:spPr>
          <a:xfrm flipH="1">
            <a:off x="1912157" y="1012638"/>
            <a:ext cx="757737"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A79CE67-5CE0-4D6A-93D5-21B13978CAE3}"/>
              </a:ext>
            </a:extLst>
          </p:cNvPr>
          <p:cNvCxnSpPr/>
          <p:nvPr/>
        </p:nvCxnSpPr>
        <p:spPr>
          <a:xfrm>
            <a:off x="2784194" y="1812915"/>
            <a:ext cx="1800200"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8" name="îšḻíḍé">
            <a:extLst>
              <a:ext uri="{FF2B5EF4-FFF2-40B4-BE49-F238E27FC236}">
                <a16:creationId xmlns:a16="http://schemas.microsoft.com/office/drawing/2014/main" id="{5D0C5420-30E8-469B-82BD-543D05B42DA8}"/>
              </a:ext>
            </a:extLst>
          </p:cNvPr>
          <p:cNvSpPr/>
          <p:nvPr/>
        </p:nvSpPr>
        <p:spPr bwMode="auto">
          <a:xfrm>
            <a:off x="8383431" y="3814664"/>
            <a:ext cx="639707" cy="548554"/>
          </a:xfrm>
          <a:custGeom>
            <a:avLst/>
            <a:gdLst>
              <a:gd name="T0" fmla="*/ 338 w 21600"/>
              <a:gd name="T1" fmla="*/ 10512 h 21600"/>
              <a:gd name="T2" fmla="*/ 0 w 21600"/>
              <a:gd name="T3" fmla="*/ 21600 h 21600"/>
              <a:gd name="T4" fmla="*/ 2612 w 21600"/>
              <a:gd name="T5" fmla="*/ 12113 h 21600"/>
              <a:gd name="T6" fmla="*/ 21600 w 21600"/>
              <a:gd name="T7" fmla="*/ 0 h 21600"/>
              <a:gd name="T8" fmla="*/ 14474 w 21600"/>
              <a:gd name="T9" fmla="*/ 1859 h 21600"/>
              <a:gd name="T10" fmla="*/ 338 w 21600"/>
              <a:gd name="T11" fmla="*/ 10512 h 21600"/>
              <a:gd name="T12" fmla="*/ 338 w 21600"/>
              <a:gd name="T13" fmla="*/ 10512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338" y="10512"/>
                </a:moveTo>
                <a:lnTo>
                  <a:pt x="0" y="21600"/>
                </a:lnTo>
                <a:lnTo>
                  <a:pt x="2612" y="12113"/>
                </a:lnTo>
                <a:lnTo>
                  <a:pt x="21600" y="0"/>
                </a:lnTo>
                <a:lnTo>
                  <a:pt x="14474" y="1859"/>
                </a:lnTo>
                <a:lnTo>
                  <a:pt x="338" y="10512"/>
                </a:lnTo>
                <a:close/>
                <a:moveTo>
                  <a:pt x="338" y="10512"/>
                </a:moveTo>
              </a:path>
            </a:pathLst>
          </a:custGeom>
          <a:solidFill>
            <a:schemeClr val="accent1">
              <a:lumMod val="75000"/>
            </a:schemeClr>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29" name="íS1idè">
            <a:extLst>
              <a:ext uri="{FF2B5EF4-FFF2-40B4-BE49-F238E27FC236}">
                <a16:creationId xmlns:a16="http://schemas.microsoft.com/office/drawing/2014/main" id="{52B724F4-754A-4215-8570-CAA3F13EFC4C}"/>
              </a:ext>
            </a:extLst>
          </p:cNvPr>
          <p:cNvSpPr/>
          <p:nvPr/>
        </p:nvSpPr>
        <p:spPr bwMode="auto">
          <a:xfrm>
            <a:off x="8089785" y="3802028"/>
            <a:ext cx="944562" cy="295995"/>
          </a:xfrm>
          <a:custGeom>
            <a:avLst/>
            <a:gdLst>
              <a:gd name="T0" fmla="*/ 0 w 21600"/>
              <a:gd name="T1" fmla="*/ 1 h 21600"/>
              <a:gd name="T2" fmla="*/ 40 w 21600"/>
              <a:gd name="T3" fmla="*/ 1 h 21600"/>
              <a:gd name="T4" fmla="*/ 127 w 21600"/>
              <a:gd name="T5" fmla="*/ 0 h 21600"/>
              <a:gd name="T6" fmla="*/ 0 w 21600"/>
              <a:gd name="T7" fmla="*/ 1 h 21600"/>
              <a:gd name="T8" fmla="*/ 0 w 21600"/>
              <a:gd name="T9" fmla="*/ 1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2991"/>
                </a:moveTo>
                <a:lnTo>
                  <a:pt x="6723" y="21600"/>
                </a:lnTo>
                <a:lnTo>
                  <a:pt x="21600" y="0"/>
                </a:lnTo>
                <a:lnTo>
                  <a:pt x="0" y="12991"/>
                </a:lnTo>
                <a:close/>
                <a:moveTo>
                  <a:pt x="0" y="12991"/>
                </a:moveTo>
              </a:path>
            </a:pathLst>
          </a:custGeom>
          <a:solidFill>
            <a:schemeClr val="accent1"/>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1" name="ïşļidè">
            <a:extLst>
              <a:ext uri="{FF2B5EF4-FFF2-40B4-BE49-F238E27FC236}">
                <a16:creationId xmlns:a16="http://schemas.microsoft.com/office/drawing/2014/main" id="{42C8AA67-D19F-4CF6-957E-F36D4A0C3E6F}"/>
              </a:ext>
            </a:extLst>
          </p:cNvPr>
          <p:cNvSpPr/>
          <p:nvPr/>
        </p:nvSpPr>
        <p:spPr bwMode="auto">
          <a:xfrm>
            <a:off x="8388167" y="3816243"/>
            <a:ext cx="624709" cy="537340"/>
          </a:xfrm>
          <a:custGeom>
            <a:avLst/>
            <a:gdLst>
              <a:gd name="T0" fmla="*/ 577 w 21600"/>
              <a:gd name="T1" fmla="*/ 11364 h 21600"/>
              <a:gd name="T2" fmla="*/ 0 w 21600"/>
              <a:gd name="T3" fmla="*/ 21600 h 21600"/>
              <a:gd name="T4" fmla="*/ 21600 w 21600"/>
              <a:gd name="T5" fmla="*/ 0 h 21600"/>
              <a:gd name="T6" fmla="*/ 577 w 21600"/>
              <a:gd name="T7" fmla="*/ 11364 h 21600"/>
              <a:gd name="T8" fmla="*/ 577 w 21600"/>
              <a:gd name="T9" fmla="*/ 11364 h 21600"/>
            </a:gdLst>
            <a:ahLst/>
            <a:cxnLst>
              <a:cxn ang="0">
                <a:pos x="T0" y="T1"/>
              </a:cxn>
              <a:cxn ang="0">
                <a:pos x="T2" y="T3"/>
              </a:cxn>
              <a:cxn ang="0">
                <a:pos x="T4" y="T5"/>
              </a:cxn>
              <a:cxn ang="0">
                <a:pos x="T6" y="T7"/>
              </a:cxn>
              <a:cxn ang="0">
                <a:pos x="T8" y="T9"/>
              </a:cxn>
            </a:cxnLst>
            <a:rect l="0" t="0" r="r" b="b"/>
            <a:pathLst>
              <a:path w="21600" h="21600">
                <a:moveTo>
                  <a:pt x="577" y="11364"/>
                </a:moveTo>
                <a:lnTo>
                  <a:pt x="0" y="21600"/>
                </a:lnTo>
                <a:lnTo>
                  <a:pt x="21600" y="0"/>
                </a:lnTo>
                <a:lnTo>
                  <a:pt x="577" y="11364"/>
                </a:lnTo>
                <a:close/>
                <a:moveTo>
                  <a:pt x="577" y="11364"/>
                </a:moveTo>
              </a:path>
            </a:pathLst>
          </a:custGeom>
          <a:solidFill>
            <a:schemeClr val="accent1">
              <a:lumMod val="50000"/>
            </a:schemeClr>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0" name="ïṩ1íḍé">
            <a:extLst>
              <a:ext uri="{FF2B5EF4-FFF2-40B4-BE49-F238E27FC236}">
                <a16:creationId xmlns:a16="http://schemas.microsoft.com/office/drawing/2014/main" id="{F8A7479F-D507-42BD-83A0-C0E11A68E2EA}"/>
              </a:ext>
            </a:extLst>
          </p:cNvPr>
          <p:cNvSpPr/>
          <p:nvPr/>
        </p:nvSpPr>
        <p:spPr bwMode="auto">
          <a:xfrm>
            <a:off x="8459369" y="3806766"/>
            <a:ext cx="562822" cy="620737"/>
          </a:xfrm>
          <a:custGeom>
            <a:avLst/>
            <a:gdLst>
              <a:gd name="T0" fmla="*/ 0 w 21600"/>
              <a:gd name="T1" fmla="*/ 12 h 21600"/>
              <a:gd name="T2" fmla="*/ 16 w 21600"/>
              <a:gd name="T3" fmla="*/ 0 h 21600"/>
              <a:gd name="T4" fmla="*/ 6 w 21600"/>
              <a:gd name="T5" fmla="*/ 24 h 21600"/>
              <a:gd name="T6" fmla="*/ 0 w 21600"/>
              <a:gd name="T7" fmla="*/ 12 h 21600"/>
              <a:gd name="T8" fmla="*/ 0 w 21600"/>
              <a:gd name="T9" fmla="*/ 12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10747"/>
                </a:moveTo>
                <a:lnTo>
                  <a:pt x="21600" y="0"/>
                </a:lnTo>
                <a:lnTo>
                  <a:pt x="7562" y="21600"/>
                </a:lnTo>
                <a:lnTo>
                  <a:pt x="0" y="10747"/>
                </a:lnTo>
                <a:close/>
                <a:moveTo>
                  <a:pt x="0" y="10747"/>
                </a:moveTo>
              </a:path>
            </a:pathLst>
          </a:custGeom>
          <a:solidFill>
            <a:schemeClr val="accent1"/>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2" name="íşḷîḋê">
            <a:extLst>
              <a:ext uri="{FF2B5EF4-FFF2-40B4-BE49-F238E27FC236}">
                <a16:creationId xmlns:a16="http://schemas.microsoft.com/office/drawing/2014/main" id="{BD826073-7D85-4E31-869F-C2D37DE1BAAA}"/>
              </a:ext>
            </a:extLst>
          </p:cNvPr>
          <p:cNvSpPr/>
          <p:nvPr/>
        </p:nvSpPr>
        <p:spPr bwMode="auto">
          <a:xfrm>
            <a:off x="4940142" y="4265240"/>
            <a:ext cx="1621363" cy="1392920"/>
          </a:xfrm>
          <a:custGeom>
            <a:avLst/>
            <a:gdLst>
              <a:gd name="T0" fmla="*/ 577 w 21600"/>
              <a:gd name="T1" fmla="*/ 11364 h 21600"/>
              <a:gd name="T2" fmla="*/ 0 w 21600"/>
              <a:gd name="T3" fmla="*/ 21600 h 21600"/>
              <a:gd name="T4" fmla="*/ 21600 w 21600"/>
              <a:gd name="T5" fmla="*/ 0 h 21600"/>
              <a:gd name="T6" fmla="*/ 577 w 21600"/>
              <a:gd name="T7" fmla="*/ 11364 h 21600"/>
              <a:gd name="T8" fmla="*/ 577 w 21600"/>
              <a:gd name="T9" fmla="*/ 11364 h 21600"/>
            </a:gdLst>
            <a:ahLst/>
            <a:cxnLst>
              <a:cxn ang="0">
                <a:pos x="T0" y="T1"/>
              </a:cxn>
              <a:cxn ang="0">
                <a:pos x="T2" y="T3"/>
              </a:cxn>
              <a:cxn ang="0">
                <a:pos x="T4" y="T5"/>
              </a:cxn>
              <a:cxn ang="0">
                <a:pos x="T6" y="T7"/>
              </a:cxn>
              <a:cxn ang="0">
                <a:pos x="T8" y="T9"/>
              </a:cxn>
            </a:cxnLst>
            <a:rect l="0" t="0" r="r" b="b"/>
            <a:pathLst>
              <a:path w="21600" h="21600">
                <a:moveTo>
                  <a:pt x="577" y="11364"/>
                </a:moveTo>
                <a:lnTo>
                  <a:pt x="0" y="21600"/>
                </a:lnTo>
                <a:lnTo>
                  <a:pt x="21600" y="0"/>
                </a:lnTo>
                <a:lnTo>
                  <a:pt x="577" y="11364"/>
                </a:lnTo>
                <a:close/>
                <a:moveTo>
                  <a:pt x="577" y="11364"/>
                </a:moveTo>
              </a:path>
            </a:pathLst>
          </a:custGeom>
          <a:solidFill>
            <a:schemeClr val="accent4">
              <a:lumMod val="50000"/>
            </a:schemeClr>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3" name="iṥḷíḓe">
            <a:extLst>
              <a:ext uri="{FF2B5EF4-FFF2-40B4-BE49-F238E27FC236}">
                <a16:creationId xmlns:a16="http://schemas.microsoft.com/office/drawing/2014/main" id="{45EFC041-EED6-4EE9-8A94-DFEED36B67E0}"/>
              </a:ext>
            </a:extLst>
          </p:cNvPr>
          <p:cNvSpPr/>
          <p:nvPr/>
        </p:nvSpPr>
        <p:spPr bwMode="auto">
          <a:xfrm>
            <a:off x="4929026" y="4261270"/>
            <a:ext cx="1659475" cy="1421509"/>
          </a:xfrm>
          <a:custGeom>
            <a:avLst/>
            <a:gdLst>
              <a:gd name="T0" fmla="*/ 338 w 21600"/>
              <a:gd name="T1" fmla="*/ 10512 h 21600"/>
              <a:gd name="T2" fmla="*/ 0 w 21600"/>
              <a:gd name="T3" fmla="*/ 21600 h 21600"/>
              <a:gd name="T4" fmla="*/ 2612 w 21600"/>
              <a:gd name="T5" fmla="*/ 12113 h 21600"/>
              <a:gd name="T6" fmla="*/ 21600 w 21600"/>
              <a:gd name="T7" fmla="*/ 0 h 21600"/>
              <a:gd name="T8" fmla="*/ 14474 w 21600"/>
              <a:gd name="T9" fmla="*/ 1859 h 21600"/>
              <a:gd name="T10" fmla="*/ 338 w 21600"/>
              <a:gd name="T11" fmla="*/ 10512 h 21600"/>
              <a:gd name="T12" fmla="*/ 338 w 21600"/>
              <a:gd name="T13" fmla="*/ 10512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338" y="10512"/>
                </a:moveTo>
                <a:lnTo>
                  <a:pt x="0" y="21600"/>
                </a:lnTo>
                <a:lnTo>
                  <a:pt x="2612" y="12113"/>
                </a:lnTo>
                <a:lnTo>
                  <a:pt x="21600" y="0"/>
                </a:lnTo>
                <a:lnTo>
                  <a:pt x="14474" y="1859"/>
                </a:lnTo>
                <a:lnTo>
                  <a:pt x="338" y="10512"/>
                </a:lnTo>
                <a:close/>
                <a:moveTo>
                  <a:pt x="338" y="10512"/>
                </a:moveTo>
              </a:path>
            </a:pathLst>
          </a:custGeom>
          <a:solidFill>
            <a:schemeClr val="accent4">
              <a:lumMod val="75000"/>
            </a:schemeClr>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4" name="ïSľiďe">
            <a:extLst>
              <a:ext uri="{FF2B5EF4-FFF2-40B4-BE49-F238E27FC236}">
                <a16:creationId xmlns:a16="http://schemas.microsoft.com/office/drawing/2014/main" id="{9B2625C3-1294-43A2-B80D-54D2B7377450}"/>
              </a:ext>
            </a:extLst>
          </p:cNvPr>
          <p:cNvSpPr/>
          <p:nvPr/>
        </p:nvSpPr>
        <p:spPr bwMode="auto">
          <a:xfrm>
            <a:off x="4165985" y="4229504"/>
            <a:ext cx="2451100" cy="766344"/>
          </a:xfrm>
          <a:custGeom>
            <a:avLst/>
            <a:gdLst>
              <a:gd name="T0" fmla="*/ 0 w 21600"/>
              <a:gd name="T1" fmla="*/ 12991 h 21600"/>
              <a:gd name="T2" fmla="*/ 6723 w 21600"/>
              <a:gd name="T3" fmla="*/ 21600 h 21600"/>
              <a:gd name="T4" fmla="*/ 21600 w 21600"/>
              <a:gd name="T5" fmla="*/ 0 h 21600"/>
              <a:gd name="T6" fmla="*/ 0 w 21600"/>
              <a:gd name="T7" fmla="*/ 12991 h 21600"/>
              <a:gd name="T8" fmla="*/ 0 w 21600"/>
              <a:gd name="T9" fmla="*/ 12991 h 21600"/>
            </a:gdLst>
            <a:ahLst/>
            <a:cxnLst>
              <a:cxn ang="0">
                <a:pos x="T0" y="T1"/>
              </a:cxn>
              <a:cxn ang="0">
                <a:pos x="T2" y="T3"/>
              </a:cxn>
              <a:cxn ang="0">
                <a:pos x="T4" y="T5"/>
              </a:cxn>
              <a:cxn ang="0">
                <a:pos x="T6" y="T7"/>
              </a:cxn>
              <a:cxn ang="0">
                <a:pos x="T8" y="T9"/>
              </a:cxn>
            </a:cxnLst>
            <a:rect l="0" t="0" r="r" b="b"/>
            <a:pathLst>
              <a:path w="21600" h="21600">
                <a:moveTo>
                  <a:pt x="0" y="12991"/>
                </a:moveTo>
                <a:lnTo>
                  <a:pt x="6723" y="21600"/>
                </a:lnTo>
                <a:lnTo>
                  <a:pt x="21600" y="0"/>
                </a:lnTo>
                <a:lnTo>
                  <a:pt x="0" y="12991"/>
                </a:lnTo>
                <a:close/>
                <a:moveTo>
                  <a:pt x="0" y="12991"/>
                </a:moveTo>
              </a:path>
            </a:pathLst>
          </a:custGeom>
          <a:solidFill>
            <a:schemeClr val="accent4"/>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5" name="ïṩḻïḋe">
            <a:extLst>
              <a:ext uri="{FF2B5EF4-FFF2-40B4-BE49-F238E27FC236}">
                <a16:creationId xmlns:a16="http://schemas.microsoft.com/office/drawing/2014/main" id="{A787350D-82BA-47B4-836D-8F95192D85A6}"/>
              </a:ext>
            </a:extLst>
          </p:cNvPr>
          <p:cNvSpPr/>
          <p:nvPr/>
        </p:nvSpPr>
        <p:spPr bwMode="auto">
          <a:xfrm>
            <a:off x="5125146" y="4241416"/>
            <a:ext cx="1460973" cy="1607338"/>
          </a:xfrm>
          <a:custGeom>
            <a:avLst/>
            <a:gdLst>
              <a:gd name="T0" fmla="*/ 0 w 21600"/>
              <a:gd name="T1" fmla="*/ 10747 h 21600"/>
              <a:gd name="T2" fmla="*/ 21600 w 21600"/>
              <a:gd name="T3" fmla="*/ 0 h 21600"/>
              <a:gd name="T4" fmla="*/ 7562 w 21600"/>
              <a:gd name="T5" fmla="*/ 21600 h 21600"/>
              <a:gd name="T6" fmla="*/ 0 w 21600"/>
              <a:gd name="T7" fmla="*/ 10747 h 21600"/>
              <a:gd name="T8" fmla="*/ 0 w 21600"/>
              <a:gd name="T9" fmla="*/ 10747 h 21600"/>
            </a:gdLst>
            <a:ahLst/>
            <a:cxnLst>
              <a:cxn ang="0">
                <a:pos x="T0" y="T1"/>
              </a:cxn>
              <a:cxn ang="0">
                <a:pos x="T2" y="T3"/>
              </a:cxn>
              <a:cxn ang="0">
                <a:pos x="T4" y="T5"/>
              </a:cxn>
              <a:cxn ang="0">
                <a:pos x="T6" y="T7"/>
              </a:cxn>
              <a:cxn ang="0">
                <a:pos x="T8" y="T9"/>
              </a:cxn>
            </a:cxnLst>
            <a:rect l="0" t="0" r="r" b="b"/>
            <a:pathLst>
              <a:path w="21600" h="21600">
                <a:moveTo>
                  <a:pt x="0" y="10747"/>
                </a:moveTo>
                <a:lnTo>
                  <a:pt x="21600" y="0"/>
                </a:lnTo>
                <a:lnTo>
                  <a:pt x="7562" y="21600"/>
                </a:lnTo>
                <a:lnTo>
                  <a:pt x="0" y="10747"/>
                </a:lnTo>
                <a:close/>
                <a:moveTo>
                  <a:pt x="0" y="10747"/>
                </a:moveTo>
              </a:path>
            </a:pathLst>
          </a:custGeom>
          <a:solidFill>
            <a:schemeClr val="accent4"/>
          </a:solidFill>
          <a:ln w="25400" cap="flat">
            <a:solidFill>
              <a:schemeClr val="tx1">
                <a:alpha val="0"/>
              </a:schemeClr>
            </a:solidFill>
            <a:prstDash val="solid"/>
            <a:miter lim="800000"/>
            <a:headEnd type="none" w="med" len="med"/>
            <a:tailEnd type="none" w="med" len="med"/>
          </a:ln>
        </p:spPr>
        <p:txBody>
          <a:bodyPr anchor="ctr"/>
          <a:lstStyle/>
          <a:p>
            <a:pPr algn="ctr"/>
            <a:endParaRPr/>
          </a:p>
        </p:txBody>
      </p:sp>
      <p:sp>
        <p:nvSpPr>
          <p:cNvPr id="36" name="îşḻiḍè">
            <a:extLst>
              <a:ext uri="{FF2B5EF4-FFF2-40B4-BE49-F238E27FC236}">
                <a16:creationId xmlns:a16="http://schemas.microsoft.com/office/drawing/2014/main" id="{765EF6B0-0E3F-4398-9998-D4BB9E72173A}"/>
              </a:ext>
            </a:extLst>
          </p:cNvPr>
          <p:cNvSpPr/>
          <p:nvPr/>
        </p:nvSpPr>
        <p:spPr bwMode="auto">
          <a:xfrm>
            <a:off x="4966070" y="3826110"/>
            <a:ext cx="4009231" cy="3579813"/>
          </a:xfrm>
          <a:custGeom>
            <a:avLst/>
            <a:gdLst>
              <a:gd name="T0" fmla="*/ 21600 w 21600"/>
              <a:gd name="T1" fmla="*/ 0 h 21600"/>
              <a:gd name="T2" fmla="*/ 6911 w 21600"/>
              <a:gd name="T3" fmla="*/ 21600 h 21600"/>
              <a:gd name="T4" fmla="*/ 0 w 21600"/>
              <a:gd name="T5" fmla="*/ 7462 h 21600"/>
              <a:gd name="T6" fmla="*/ 21600 w 21600"/>
              <a:gd name="T7" fmla="*/ 0 h 21600"/>
              <a:gd name="T8" fmla="*/ 21600 w 21600"/>
              <a:gd name="T9" fmla="*/ 0 h 21600"/>
            </a:gdLst>
            <a:ahLst/>
            <a:cxnLst>
              <a:cxn ang="0">
                <a:pos x="T0" y="T1"/>
              </a:cxn>
              <a:cxn ang="0">
                <a:pos x="T2" y="T3"/>
              </a:cxn>
              <a:cxn ang="0">
                <a:pos x="T4" y="T5"/>
              </a:cxn>
              <a:cxn ang="0">
                <a:pos x="T6" y="T7"/>
              </a:cxn>
              <a:cxn ang="0">
                <a:pos x="T8" y="T9"/>
              </a:cxn>
            </a:cxnLst>
            <a:rect l="0" t="0" r="r" b="b"/>
            <a:pathLst>
              <a:path w="21600" h="21600">
                <a:moveTo>
                  <a:pt x="21600" y="0"/>
                </a:moveTo>
                <a:lnTo>
                  <a:pt x="6911" y="21600"/>
                </a:lnTo>
                <a:lnTo>
                  <a:pt x="0" y="7462"/>
                </a:lnTo>
                <a:lnTo>
                  <a:pt x="21600" y="0"/>
                </a:lnTo>
                <a:close/>
                <a:moveTo>
                  <a:pt x="21600" y="0"/>
                </a:moveTo>
              </a:path>
            </a:pathLst>
          </a:custGeom>
          <a:gradFill rotWithShape="0">
            <a:gsLst>
              <a:gs pos="28000">
                <a:srgbClr val="FFFEFE">
                  <a:alpha val="0"/>
                </a:srgbClr>
              </a:gs>
              <a:gs pos="100000">
                <a:schemeClr val="bg1">
                  <a:lumMod val="50000"/>
                  <a:alpha val="22000"/>
                </a:schemeClr>
              </a:gs>
            </a:gsLst>
            <a:lin ang="19440000" scaled="0"/>
          </a:gradFill>
          <a:ln w="25400" cap="flat">
            <a:solidFill>
              <a:schemeClr val="tx1">
                <a:alpha val="0"/>
              </a:schemeClr>
            </a:solidFill>
            <a:prstDash val="solid"/>
            <a:miter lim="800000"/>
            <a:headEnd type="none" w="med" len="med"/>
            <a:tailEnd type="none" w="med" len="med"/>
          </a:ln>
        </p:spPr>
        <p:txBody>
          <a:bodyPr anchor="ctr"/>
          <a:lstStyle/>
          <a:p>
            <a:pPr algn="ctr"/>
            <a:endParaRPr/>
          </a:p>
        </p:txBody>
      </p:sp>
    </p:spTree>
    <p:extLst>
      <p:ext uri="{BB962C8B-B14F-4D97-AF65-F5344CB8AC3E}">
        <p14:creationId xmlns:p14="http://schemas.microsoft.com/office/powerpoint/2010/main" val="977148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F8E2AC8-7FA3-4F3A-A985-207247977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9503"/>
            <a:ext cx="6429375" cy="2781300"/>
          </a:xfrm>
          <a:prstGeom prst="rect">
            <a:avLst/>
          </a:prstGeom>
        </p:spPr>
      </p:pic>
      <p:sp>
        <p:nvSpPr>
          <p:cNvPr id="2" name="i$lîḋe">
            <a:extLst>
              <a:ext uri="{FF2B5EF4-FFF2-40B4-BE49-F238E27FC236}">
                <a16:creationId xmlns:a16="http://schemas.microsoft.com/office/drawing/2014/main" id="{737B09DB-D92F-444E-8089-2B6F8E6AC559}"/>
              </a:ext>
            </a:extLst>
          </p:cNvPr>
          <p:cNvSpPr/>
          <p:nvPr/>
        </p:nvSpPr>
        <p:spPr bwMode="auto">
          <a:xfrm>
            <a:off x="9779450" y="3625353"/>
            <a:ext cx="368300"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îṧ1îḑé">
            <a:extLst>
              <a:ext uri="{FF2B5EF4-FFF2-40B4-BE49-F238E27FC236}">
                <a16:creationId xmlns:a16="http://schemas.microsoft.com/office/drawing/2014/main" id="{374B270D-CD85-495E-AEAF-4A9590C7DAE6}"/>
              </a:ext>
            </a:extLst>
          </p:cNvPr>
          <p:cNvSpPr/>
          <p:nvPr/>
        </p:nvSpPr>
        <p:spPr bwMode="auto">
          <a:xfrm>
            <a:off x="9625463" y="4038103"/>
            <a:ext cx="744538" cy="1328738"/>
          </a:xfrm>
          <a:custGeom>
            <a:avLst/>
            <a:gdLst>
              <a:gd name="T0" fmla="*/ 238 w 309"/>
              <a:gd name="T1" fmla="*/ 0 h 551"/>
              <a:gd name="T2" fmla="*/ 42 w 309"/>
              <a:gd name="T3" fmla="*/ 0 h 551"/>
              <a:gd name="T4" fmla="*/ 7 w 309"/>
              <a:gd name="T5" fmla="*/ 30 h 551"/>
              <a:gd name="T6" fmla="*/ 0 w 309"/>
              <a:gd name="T7" fmla="*/ 67 h 551"/>
              <a:gd name="T8" fmla="*/ 35 w 309"/>
              <a:gd name="T9" fmla="*/ 249 h 551"/>
              <a:gd name="T10" fmla="*/ 43 w 309"/>
              <a:gd name="T11" fmla="*/ 232 h 551"/>
              <a:gd name="T12" fmla="*/ 65 w 309"/>
              <a:gd name="T13" fmla="*/ 94 h 551"/>
              <a:gd name="T14" fmla="*/ 64 w 309"/>
              <a:gd name="T15" fmla="*/ 535 h 551"/>
              <a:gd name="T16" fmla="*/ 68 w 309"/>
              <a:gd name="T17" fmla="*/ 551 h 551"/>
              <a:gd name="T18" fmla="*/ 133 w 309"/>
              <a:gd name="T19" fmla="*/ 550 h 551"/>
              <a:gd name="T20" fmla="*/ 136 w 309"/>
              <a:gd name="T21" fmla="*/ 535 h 551"/>
              <a:gd name="T22" fmla="*/ 136 w 309"/>
              <a:gd name="T23" fmla="*/ 317 h 551"/>
              <a:gd name="T24" fmla="*/ 144 w 309"/>
              <a:gd name="T25" fmla="*/ 317 h 551"/>
              <a:gd name="T26" fmla="*/ 144 w 309"/>
              <a:gd name="T27" fmla="*/ 535 h 551"/>
              <a:gd name="T28" fmla="*/ 148 w 309"/>
              <a:gd name="T29" fmla="*/ 550 h 551"/>
              <a:gd name="T30" fmla="*/ 212 w 309"/>
              <a:gd name="T31" fmla="*/ 551 h 551"/>
              <a:gd name="T32" fmla="*/ 216 w 309"/>
              <a:gd name="T33" fmla="*/ 535 h 551"/>
              <a:gd name="T34" fmla="*/ 216 w 309"/>
              <a:gd name="T35" fmla="*/ 94 h 551"/>
              <a:gd name="T36" fmla="*/ 238 w 309"/>
              <a:gd name="T37" fmla="*/ 232 h 551"/>
              <a:gd name="T38" fmla="*/ 273 w 309"/>
              <a:gd name="T39" fmla="*/ 261 h 551"/>
              <a:gd name="T40" fmla="*/ 308 w 309"/>
              <a:gd name="T41" fmla="*/ 226 h 551"/>
              <a:gd name="T42" fmla="*/ 308 w 309"/>
              <a:gd name="T43" fmla="*/ 221 h 551"/>
              <a:gd name="T44" fmla="*/ 308 w 309"/>
              <a:gd name="T45" fmla="*/ 216 h 551"/>
              <a:gd name="T46" fmla="*/ 273 w 309"/>
              <a:gd name="T47" fmla="*/ 30 h 551"/>
              <a:gd name="T48" fmla="*/ 238 w 309"/>
              <a:gd name="T4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551">
                <a:moveTo>
                  <a:pt x="238" y="0"/>
                </a:moveTo>
                <a:cubicBezTo>
                  <a:pt x="42" y="0"/>
                  <a:pt x="42" y="0"/>
                  <a:pt x="42" y="0"/>
                </a:cubicBezTo>
                <a:cubicBezTo>
                  <a:pt x="25" y="0"/>
                  <a:pt x="10" y="13"/>
                  <a:pt x="7" y="30"/>
                </a:cubicBezTo>
                <a:cubicBezTo>
                  <a:pt x="0" y="67"/>
                  <a:pt x="0" y="67"/>
                  <a:pt x="0" y="67"/>
                </a:cubicBezTo>
                <a:cubicBezTo>
                  <a:pt x="35" y="249"/>
                  <a:pt x="35" y="249"/>
                  <a:pt x="35" y="249"/>
                </a:cubicBezTo>
                <a:cubicBezTo>
                  <a:pt x="39" y="244"/>
                  <a:pt x="41" y="238"/>
                  <a:pt x="43" y="232"/>
                </a:cubicBezTo>
                <a:cubicBezTo>
                  <a:pt x="65" y="94"/>
                  <a:pt x="65" y="94"/>
                  <a:pt x="65" y="94"/>
                </a:cubicBezTo>
                <a:cubicBezTo>
                  <a:pt x="64" y="535"/>
                  <a:pt x="64" y="535"/>
                  <a:pt x="64" y="535"/>
                </a:cubicBezTo>
                <a:cubicBezTo>
                  <a:pt x="64" y="541"/>
                  <a:pt x="66" y="546"/>
                  <a:pt x="68" y="551"/>
                </a:cubicBezTo>
                <a:cubicBezTo>
                  <a:pt x="88" y="550"/>
                  <a:pt x="110" y="550"/>
                  <a:pt x="133" y="550"/>
                </a:cubicBezTo>
                <a:cubicBezTo>
                  <a:pt x="135" y="545"/>
                  <a:pt x="136" y="540"/>
                  <a:pt x="136" y="535"/>
                </a:cubicBezTo>
                <a:cubicBezTo>
                  <a:pt x="136" y="317"/>
                  <a:pt x="136" y="317"/>
                  <a:pt x="136" y="317"/>
                </a:cubicBezTo>
                <a:cubicBezTo>
                  <a:pt x="144" y="317"/>
                  <a:pt x="144" y="317"/>
                  <a:pt x="144" y="317"/>
                </a:cubicBezTo>
                <a:cubicBezTo>
                  <a:pt x="144" y="535"/>
                  <a:pt x="144" y="535"/>
                  <a:pt x="144" y="535"/>
                </a:cubicBezTo>
                <a:cubicBezTo>
                  <a:pt x="144" y="540"/>
                  <a:pt x="146" y="545"/>
                  <a:pt x="148" y="550"/>
                </a:cubicBezTo>
                <a:cubicBezTo>
                  <a:pt x="170" y="550"/>
                  <a:pt x="192" y="550"/>
                  <a:pt x="212" y="551"/>
                </a:cubicBezTo>
                <a:cubicBezTo>
                  <a:pt x="214" y="546"/>
                  <a:pt x="216" y="541"/>
                  <a:pt x="216" y="535"/>
                </a:cubicBezTo>
                <a:cubicBezTo>
                  <a:pt x="216" y="94"/>
                  <a:pt x="216" y="94"/>
                  <a:pt x="216" y="94"/>
                </a:cubicBezTo>
                <a:cubicBezTo>
                  <a:pt x="238" y="232"/>
                  <a:pt x="238" y="232"/>
                  <a:pt x="238" y="232"/>
                </a:cubicBezTo>
                <a:cubicBezTo>
                  <a:pt x="241" y="249"/>
                  <a:pt x="256" y="261"/>
                  <a:pt x="273" y="261"/>
                </a:cubicBezTo>
                <a:cubicBezTo>
                  <a:pt x="292" y="261"/>
                  <a:pt x="308" y="245"/>
                  <a:pt x="308" y="226"/>
                </a:cubicBezTo>
                <a:cubicBezTo>
                  <a:pt x="308" y="224"/>
                  <a:pt x="308" y="222"/>
                  <a:pt x="308" y="221"/>
                </a:cubicBezTo>
                <a:cubicBezTo>
                  <a:pt x="308" y="219"/>
                  <a:pt x="309" y="218"/>
                  <a:pt x="308" y="216"/>
                </a:cubicBezTo>
                <a:cubicBezTo>
                  <a:pt x="273" y="30"/>
                  <a:pt x="273" y="30"/>
                  <a:pt x="273" y="30"/>
                </a:cubicBezTo>
                <a:cubicBezTo>
                  <a:pt x="270" y="13"/>
                  <a:pt x="256" y="0"/>
                  <a:pt x="238"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 name="íşľîḑé">
            <a:extLst>
              <a:ext uri="{FF2B5EF4-FFF2-40B4-BE49-F238E27FC236}">
                <a16:creationId xmlns:a16="http://schemas.microsoft.com/office/drawing/2014/main" id="{71F40BE8-9D1E-4EC2-9706-60BE1F6E3A39}"/>
              </a:ext>
            </a:extLst>
          </p:cNvPr>
          <p:cNvSpPr/>
          <p:nvPr/>
        </p:nvSpPr>
        <p:spPr bwMode="auto">
          <a:xfrm>
            <a:off x="8160201" y="3625353"/>
            <a:ext cx="369888" cy="368300"/>
          </a:xfrm>
          <a:prstGeom prst="ellipse">
            <a:avLst/>
          </a:pr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 name="íslîḋe">
            <a:extLst>
              <a:ext uri="{FF2B5EF4-FFF2-40B4-BE49-F238E27FC236}">
                <a16:creationId xmlns:a16="http://schemas.microsoft.com/office/drawing/2014/main" id="{C0112938-B493-442D-A3C7-2E68385CB978}"/>
              </a:ext>
            </a:extLst>
          </p:cNvPr>
          <p:cNvSpPr/>
          <p:nvPr/>
        </p:nvSpPr>
        <p:spPr bwMode="auto">
          <a:xfrm>
            <a:off x="7937951" y="4038103"/>
            <a:ext cx="728663" cy="1328738"/>
          </a:xfrm>
          <a:custGeom>
            <a:avLst/>
            <a:gdLst>
              <a:gd name="T0" fmla="*/ 267 w 302"/>
              <a:gd name="T1" fmla="*/ 0 h 551"/>
              <a:gd name="T2" fmla="*/ 71 w 302"/>
              <a:gd name="T3" fmla="*/ 0 h 551"/>
              <a:gd name="T4" fmla="*/ 36 w 302"/>
              <a:gd name="T5" fmla="*/ 30 h 551"/>
              <a:gd name="T6" fmla="*/ 0 w 302"/>
              <a:gd name="T7" fmla="*/ 216 h 551"/>
              <a:gd name="T8" fmla="*/ 1 w 302"/>
              <a:gd name="T9" fmla="*/ 221 h 551"/>
              <a:gd name="T10" fmla="*/ 0 w 302"/>
              <a:gd name="T11" fmla="*/ 226 h 551"/>
              <a:gd name="T12" fmla="*/ 36 w 302"/>
              <a:gd name="T13" fmla="*/ 261 h 551"/>
              <a:gd name="T14" fmla="*/ 71 w 302"/>
              <a:gd name="T15" fmla="*/ 232 h 551"/>
              <a:gd name="T16" fmla="*/ 93 w 302"/>
              <a:gd name="T17" fmla="*/ 94 h 551"/>
              <a:gd name="T18" fmla="*/ 93 w 302"/>
              <a:gd name="T19" fmla="*/ 535 h 551"/>
              <a:gd name="T20" fmla="*/ 97 w 302"/>
              <a:gd name="T21" fmla="*/ 551 h 551"/>
              <a:gd name="T22" fmla="*/ 161 w 302"/>
              <a:gd name="T23" fmla="*/ 550 h 551"/>
              <a:gd name="T24" fmla="*/ 164 w 302"/>
              <a:gd name="T25" fmla="*/ 535 h 551"/>
              <a:gd name="T26" fmla="*/ 164 w 302"/>
              <a:gd name="T27" fmla="*/ 317 h 551"/>
              <a:gd name="T28" fmla="*/ 173 w 302"/>
              <a:gd name="T29" fmla="*/ 317 h 551"/>
              <a:gd name="T30" fmla="*/ 173 w 302"/>
              <a:gd name="T31" fmla="*/ 535 h 551"/>
              <a:gd name="T32" fmla="*/ 176 w 302"/>
              <a:gd name="T33" fmla="*/ 550 h 551"/>
              <a:gd name="T34" fmla="*/ 240 w 302"/>
              <a:gd name="T35" fmla="*/ 551 h 551"/>
              <a:gd name="T36" fmla="*/ 244 w 302"/>
              <a:gd name="T37" fmla="*/ 535 h 551"/>
              <a:gd name="T38" fmla="*/ 244 w 302"/>
              <a:gd name="T39" fmla="*/ 94 h 551"/>
              <a:gd name="T40" fmla="*/ 266 w 302"/>
              <a:gd name="T41" fmla="*/ 228 h 551"/>
              <a:gd name="T42" fmla="*/ 302 w 302"/>
              <a:gd name="T43" fmla="*/ 33 h 551"/>
              <a:gd name="T44" fmla="*/ 302 w 302"/>
              <a:gd name="T45" fmla="*/ 30 h 551"/>
              <a:gd name="T46" fmla="*/ 267 w 302"/>
              <a:gd name="T47"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551">
                <a:moveTo>
                  <a:pt x="267" y="0"/>
                </a:moveTo>
                <a:cubicBezTo>
                  <a:pt x="71" y="0"/>
                  <a:pt x="71" y="0"/>
                  <a:pt x="71" y="0"/>
                </a:cubicBezTo>
                <a:cubicBezTo>
                  <a:pt x="53" y="0"/>
                  <a:pt x="38" y="13"/>
                  <a:pt x="36" y="30"/>
                </a:cubicBezTo>
                <a:cubicBezTo>
                  <a:pt x="0" y="216"/>
                  <a:pt x="0" y="216"/>
                  <a:pt x="0" y="216"/>
                </a:cubicBezTo>
                <a:cubicBezTo>
                  <a:pt x="0" y="218"/>
                  <a:pt x="0" y="219"/>
                  <a:pt x="1"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7" y="551"/>
                </a:cubicBezTo>
                <a:cubicBezTo>
                  <a:pt x="117" y="550"/>
                  <a:pt x="139" y="550"/>
                  <a:pt x="161" y="550"/>
                </a:cubicBezTo>
                <a:cubicBezTo>
                  <a:pt x="163" y="545"/>
                  <a:pt x="164" y="540"/>
                  <a:pt x="164" y="535"/>
                </a:cubicBezTo>
                <a:cubicBezTo>
                  <a:pt x="164" y="317"/>
                  <a:pt x="164" y="317"/>
                  <a:pt x="164" y="317"/>
                </a:cubicBezTo>
                <a:cubicBezTo>
                  <a:pt x="173" y="317"/>
                  <a:pt x="173" y="317"/>
                  <a:pt x="173" y="317"/>
                </a:cubicBezTo>
                <a:cubicBezTo>
                  <a:pt x="173" y="535"/>
                  <a:pt x="173" y="535"/>
                  <a:pt x="173" y="535"/>
                </a:cubicBezTo>
                <a:cubicBezTo>
                  <a:pt x="173" y="540"/>
                  <a:pt x="174" y="545"/>
                  <a:pt x="176" y="550"/>
                </a:cubicBezTo>
                <a:cubicBezTo>
                  <a:pt x="199" y="550"/>
                  <a:pt x="220" y="550"/>
                  <a:pt x="240" y="551"/>
                </a:cubicBezTo>
                <a:cubicBezTo>
                  <a:pt x="243" y="546"/>
                  <a:pt x="244" y="541"/>
                  <a:pt x="244" y="535"/>
                </a:cubicBezTo>
                <a:cubicBezTo>
                  <a:pt x="244" y="94"/>
                  <a:pt x="244" y="94"/>
                  <a:pt x="244" y="94"/>
                </a:cubicBezTo>
                <a:cubicBezTo>
                  <a:pt x="266" y="228"/>
                  <a:pt x="266" y="228"/>
                  <a:pt x="266" y="228"/>
                </a:cubicBezTo>
                <a:cubicBezTo>
                  <a:pt x="302" y="33"/>
                  <a:pt x="302" y="33"/>
                  <a:pt x="302" y="33"/>
                </a:cubicBezTo>
                <a:cubicBezTo>
                  <a:pt x="302" y="30"/>
                  <a:pt x="302" y="30"/>
                  <a:pt x="302" y="30"/>
                </a:cubicBezTo>
                <a:cubicBezTo>
                  <a:pt x="299" y="13"/>
                  <a:pt x="284" y="0"/>
                  <a:pt x="267" y="0"/>
                </a:cubicBezTo>
              </a:path>
            </a:pathLst>
          </a:custGeom>
          <a:solidFill>
            <a:schemeClr val="tx2">
              <a:lumMod val="20000"/>
              <a:lumOff val="8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iŝ1iḍê">
            <a:extLst>
              <a:ext uri="{FF2B5EF4-FFF2-40B4-BE49-F238E27FC236}">
                <a16:creationId xmlns:a16="http://schemas.microsoft.com/office/drawing/2014/main" id="{C54178EE-AD11-446A-9A6C-4307800FCB0F}"/>
              </a:ext>
            </a:extLst>
          </p:cNvPr>
          <p:cNvSpPr/>
          <p:nvPr/>
        </p:nvSpPr>
        <p:spPr bwMode="auto">
          <a:xfrm>
            <a:off x="8882514" y="3341190"/>
            <a:ext cx="544513" cy="547688"/>
          </a:xfrm>
          <a:prstGeom prst="ellipse">
            <a:avLst/>
          </a:pr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ïṣlíḋé">
            <a:extLst>
              <a:ext uri="{FF2B5EF4-FFF2-40B4-BE49-F238E27FC236}">
                <a16:creationId xmlns:a16="http://schemas.microsoft.com/office/drawing/2014/main" id="{01AEFA46-1FA1-403A-8286-B060967A3F08}"/>
              </a:ext>
            </a:extLst>
          </p:cNvPr>
          <p:cNvSpPr/>
          <p:nvPr/>
        </p:nvSpPr>
        <p:spPr bwMode="auto">
          <a:xfrm>
            <a:off x="8550726" y="3955553"/>
            <a:ext cx="1206500" cy="2038350"/>
          </a:xfrm>
          <a:custGeom>
            <a:avLst/>
            <a:gdLst>
              <a:gd name="T0" fmla="*/ 499 w 500"/>
              <a:gd name="T1" fmla="*/ 326 h 845"/>
              <a:gd name="T2" fmla="*/ 499 w 500"/>
              <a:gd name="T3" fmla="*/ 320 h 845"/>
              <a:gd name="T4" fmla="*/ 447 w 500"/>
              <a:gd name="T5" fmla="*/ 44 h 845"/>
              <a:gd name="T6" fmla="*/ 395 w 500"/>
              <a:gd name="T7" fmla="*/ 0 h 845"/>
              <a:gd name="T8" fmla="*/ 105 w 500"/>
              <a:gd name="T9" fmla="*/ 0 h 845"/>
              <a:gd name="T10" fmla="*/ 53 w 500"/>
              <a:gd name="T11" fmla="*/ 44 h 845"/>
              <a:gd name="T12" fmla="*/ 1 w 500"/>
              <a:gd name="T13" fmla="*/ 320 h 845"/>
              <a:gd name="T14" fmla="*/ 1 w 500"/>
              <a:gd name="T15" fmla="*/ 326 h 845"/>
              <a:gd name="T16" fmla="*/ 1 w 500"/>
              <a:gd name="T17" fmla="*/ 333 h 845"/>
              <a:gd name="T18" fmla="*/ 53 w 500"/>
              <a:gd name="T19" fmla="*/ 386 h 845"/>
              <a:gd name="T20" fmla="*/ 105 w 500"/>
              <a:gd name="T21" fmla="*/ 343 h 845"/>
              <a:gd name="T22" fmla="*/ 138 w 500"/>
              <a:gd name="T23" fmla="*/ 138 h 845"/>
              <a:gd name="T24" fmla="*/ 138 w 500"/>
              <a:gd name="T25" fmla="*/ 792 h 845"/>
              <a:gd name="T26" fmla="*/ 191 w 500"/>
              <a:gd name="T27" fmla="*/ 845 h 845"/>
              <a:gd name="T28" fmla="*/ 244 w 500"/>
              <a:gd name="T29" fmla="*/ 792 h 845"/>
              <a:gd name="T30" fmla="*/ 244 w 500"/>
              <a:gd name="T31" fmla="*/ 468 h 845"/>
              <a:gd name="T32" fmla="*/ 256 w 500"/>
              <a:gd name="T33" fmla="*/ 468 h 845"/>
              <a:gd name="T34" fmla="*/ 256 w 500"/>
              <a:gd name="T35" fmla="*/ 792 h 845"/>
              <a:gd name="T36" fmla="*/ 309 w 500"/>
              <a:gd name="T37" fmla="*/ 845 h 845"/>
              <a:gd name="T38" fmla="*/ 362 w 500"/>
              <a:gd name="T39" fmla="*/ 792 h 845"/>
              <a:gd name="T40" fmla="*/ 362 w 500"/>
              <a:gd name="T41" fmla="*/ 138 h 845"/>
              <a:gd name="T42" fmla="*/ 394 w 500"/>
              <a:gd name="T43" fmla="*/ 343 h 845"/>
              <a:gd name="T44" fmla="*/ 446 w 500"/>
              <a:gd name="T45" fmla="*/ 386 h 845"/>
              <a:gd name="T46" fmla="*/ 499 w 500"/>
              <a:gd name="T47" fmla="*/ 333 h 845"/>
              <a:gd name="T48" fmla="*/ 499 w 500"/>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0" h="845">
                <a:moveTo>
                  <a:pt x="499" y="326"/>
                </a:moveTo>
                <a:cubicBezTo>
                  <a:pt x="499" y="324"/>
                  <a:pt x="500" y="322"/>
                  <a:pt x="499" y="320"/>
                </a:cubicBezTo>
                <a:cubicBezTo>
                  <a:pt x="447" y="44"/>
                  <a:pt x="447" y="44"/>
                  <a:pt x="447" y="44"/>
                </a:cubicBezTo>
                <a:cubicBezTo>
                  <a:pt x="443" y="18"/>
                  <a:pt x="421" y="0"/>
                  <a:pt x="395" y="0"/>
                </a:cubicBezTo>
                <a:cubicBezTo>
                  <a:pt x="105" y="0"/>
                  <a:pt x="105" y="0"/>
                  <a:pt x="105" y="0"/>
                </a:cubicBezTo>
                <a:cubicBezTo>
                  <a:pt x="79" y="0"/>
                  <a:pt x="57" y="18"/>
                  <a:pt x="53" y="44"/>
                </a:cubicBezTo>
                <a:cubicBezTo>
                  <a:pt x="1" y="320"/>
                  <a:pt x="1" y="320"/>
                  <a:pt x="1" y="320"/>
                </a:cubicBezTo>
                <a:cubicBezTo>
                  <a:pt x="0" y="322"/>
                  <a:pt x="0" y="324"/>
                  <a:pt x="1" y="326"/>
                </a:cubicBezTo>
                <a:cubicBezTo>
                  <a:pt x="1" y="329"/>
                  <a:pt x="1" y="331"/>
                  <a:pt x="1" y="333"/>
                </a:cubicBezTo>
                <a:cubicBezTo>
                  <a:pt x="1" y="363"/>
                  <a:pt x="24" y="386"/>
                  <a:pt x="53" y="386"/>
                </a:cubicBezTo>
                <a:cubicBezTo>
                  <a:pt x="79" y="386"/>
                  <a:pt x="101" y="368"/>
                  <a:pt x="105" y="343"/>
                </a:cubicBezTo>
                <a:cubicBezTo>
                  <a:pt x="138" y="138"/>
                  <a:pt x="138" y="138"/>
                  <a:pt x="138" y="138"/>
                </a:cubicBezTo>
                <a:cubicBezTo>
                  <a:pt x="138" y="792"/>
                  <a:pt x="138" y="792"/>
                  <a:pt x="138" y="792"/>
                </a:cubicBezTo>
                <a:cubicBezTo>
                  <a:pt x="138" y="821"/>
                  <a:pt x="162" y="845"/>
                  <a:pt x="191" y="845"/>
                </a:cubicBezTo>
                <a:cubicBezTo>
                  <a:pt x="220" y="845"/>
                  <a:pt x="244" y="821"/>
                  <a:pt x="244" y="792"/>
                </a:cubicBezTo>
                <a:cubicBezTo>
                  <a:pt x="244" y="468"/>
                  <a:pt x="244" y="468"/>
                  <a:pt x="244" y="468"/>
                </a:cubicBezTo>
                <a:cubicBezTo>
                  <a:pt x="256" y="468"/>
                  <a:pt x="256" y="468"/>
                  <a:pt x="256" y="468"/>
                </a:cubicBezTo>
                <a:cubicBezTo>
                  <a:pt x="256" y="792"/>
                  <a:pt x="256" y="792"/>
                  <a:pt x="256" y="792"/>
                </a:cubicBezTo>
                <a:cubicBezTo>
                  <a:pt x="256" y="821"/>
                  <a:pt x="280" y="845"/>
                  <a:pt x="309" y="845"/>
                </a:cubicBezTo>
                <a:cubicBezTo>
                  <a:pt x="338" y="845"/>
                  <a:pt x="362" y="821"/>
                  <a:pt x="362" y="792"/>
                </a:cubicBezTo>
                <a:cubicBezTo>
                  <a:pt x="362" y="138"/>
                  <a:pt x="362" y="138"/>
                  <a:pt x="362" y="138"/>
                </a:cubicBezTo>
                <a:cubicBezTo>
                  <a:pt x="394" y="343"/>
                  <a:pt x="394" y="343"/>
                  <a:pt x="394" y="343"/>
                </a:cubicBezTo>
                <a:cubicBezTo>
                  <a:pt x="399" y="368"/>
                  <a:pt x="421" y="386"/>
                  <a:pt x="446" y="386"/>
                </a:cubicBezTo>
                <a:cubicBezTo>
                  <a:pt x="476" y="386"/>
                  <a:pt x="499" y="363"/>
                  <a:pt x="499" y="333"/>
                </a:cubicBezTo>
                <a:cubicBezTo>
                  <a:pt x="499" y="331"/>
                  <a:pt x="499" y="329"/>
                  <a:pt x="499" y="326"/>
                </a:cubicBezTo>
              </a:path>
            </a:pathLst>
          </a:custGeom>
          <a:solidFill>
            <a:schemeClr val="tx2">
              <a:lumMod val="40000"/>
              <a:lumOff val="6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文本框 9">
            <a:extLst>
              <a:ext uri="{FF2B5EF4-FFF2-40B4-BE49-F238E27FC236}">
                <a16:creationId xmlns:a16="http://schemas.microsoft.com/office/drawing/2014/main" id="{24FE32E6-D6F9-4298-8194-4D4839C43E5E}"/>
              </a:ext>
            </a:extLst>
          </p:cNvPr>
          <p:cNvSpPr txBox="1"/>
          <p:nvPr/>
        </p:nvSpPr>
        <p:spPr>
          <a:xfrm>
            <a:off x="1233996" y="896644"/>
            <a:ext cx="1415772" cy="461665"/>
          </a:xfrm>
          <a:prstGeom prst="rect">
            <a:avLst/>
          </a:prstGeom>
          <a:noFill/>
        </p:spPr>
        <p:txBody>
          <a:bodyPr wrap="none" rtlCol="0">
            <a:spAutoFit/>
          </a:bodyPr>
          <a:lstStyle/>
          <a:p>
            <a:r>
              <a:rPr lang="zh-CN" altLang="en-US" sz="2400" b="1" dirty="0"/>
              <a:t>软件测试</a:t>
            </a:r>
          </a:p>
        </p:txBody>
      </p:sp>
      <p:sp>
        <p:nvSpPr>
          <p:cNvPr id="12" name="文本框 11">
            <a:extLst>
              <a:ext uri="{FF2B5EF4-FFF2-40B4-BE49-F238E27FC236}">
                <a16:creationId xmlns:a16="http://schemas.microsoft.com/office/drawing/2014/main" id="{536A10B1-A08D-471F-9032-03208B606352}"/>
              </a:ext>
            </a:extLst>
          </p:cNvPr>
          <p:cNvSpPr txBox="1"/>
          <p:nvPr/>
        </p:nvSpPr>
        <p:spPr>
          <a:xfrm>
            <a:off x="1233996" y="1552753"/>
            <a:ext cx="8956298" cy="2031325"/>
          </a:xfrm>
          <a:prstGeom prst="rect">
            <a:avLst/>
          </a:prstGeom>
          <a:noFill/>
        </p:spPr>
        <p:txBody>
          <a:bodyPr wrap="none" rtlCol="0">
            <a:spAutoFit/>
          </a:bodyPr>
          <a:lstStyle/>
          <a:p>
            <a:r>
              <a:rPr lang="zh-CN" altLang="en-US" b="1" dirty="0"/>
              <a:t>白盒测试</a:t>
            </a:r>
            <a:r>
              <a:rPr lang="zh-CN" altLang="en-US" dirty="0"/>
              <a:t>法与黑盒测试打相反。它的前提是可以把程序看成装在一个透明的白盒子里。</a:t>
            </a:r>
            <a:endParaRPr lang="en-US" altLang="zh-CN" dirty="0"/>
          </a:p>
          <a:p>
            <a:r>
              <a:rPr lang="zh-CN" altLang="en-US" dirty="0"/>
              <a:t>测试者完全知道程序的结构和处理算法。</a:t>
            </a:r>
            <a:endParaRPr lang="en-US" altLang="zh-CN" dirty="0"/>
          </a:p>
          <a:p>
            <a:endParaRPr lang="en-US" altLang="zh-CN" dirty="0"/>
          </a:p>
          <a:p>
            <a:r>
              <a:rPr lang="zh-CN" altLang="en-US" dirty="0"/>
              <a:t>这种方法按照程序内部的逻辑测试程序。</a:t>
            </a:r>
            <a:endParaRPr lang="en-US" altLang="zh-CN" dirty="0"/>
          </a:p>
          <a:p>
            <a:r>
              <a:rPr lang="zh-CN" altLang="en-US" dirty="0"/>
              <a:t>检测程序中的主要执行通路是否都能按预定要求正常工作。</a:t>
            </a:r>
            <a:endParaRPr lang="en-US" altLang="zh-CN" dirty="0"/>
          </a:p>
          <a:p>
            <a:endParaRPr lang="en-US" altLang="zh-CN" dirty="0"/>
          </a:p>
          <a:p>
            <a:r>
              <a:rPr lang="zh-CN" altLang="en-US" dirty="0"/>
              <a:t>白盒测试又称为结构测试。</a:t>
            </a:r>
          </a:p>
        </p:txBody>
      </p:sp>
    </p:spTree>
    <p:extLst>
      <p:ext uri="{BB962C8B-B14F-4D97-AF65-F5344CB8AC3E}">
        <p14:creationId xmlns:p14="http://schemas.microsoft.com/office/powerpoint/2010/main" val="478323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测试步骤</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pic>
        <p:nvPicPr>
          <p:cNvPr id="7" name="图片 6">
            <a:extLst>
              <a:ext uri="{FF2B5EF4-FFF2-40B4-BE49-F238E27FC236}">
                <a16:creationId xmlns:a16="http://schemas.microsoft.com/office/drawing/2014/main" id="{42EC15EE-8B35-48CD-828C-A2D414FB1014}"/>
              </a:ext>
            </a:extLst>
          </p:cNvPr>
          <p:cNvPicPr>
            <a:picLocks noChangeAspect="1"/>
          </p:cNvPicPr>
          <p:nvPr/>
        </p:nvPicPr>
        <p:blipFill>
          <a:blip r:embed="rId2">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tretch>
            <a:fillRect/>
          </a:stretch>
        </p:blipFill>
        <p:spPr>
          <a:xfrm rot="20778858">
            <a:off x="5288688" y="1601298"/>
            <a:ext cx="5476261" cy="3655404"/>
          </a:xfrm>
          <a:prstGeom prst="rect">
            <a:avLst/>
          </a:prstGeom>
          <a:effectLst>
            <a:outerShdw dist="50800" dir="5400000" algn="ctr" rotWithShape="0">
              <a:srgbClr val="000000">
                <a:alpha val="43137"/>
              </a:srgbClr>
            </a:outerShdw>
            <a:reflection stA="0" endPos="0" dist="50800" dir="5400000" sy="-100000" algn="bl" rotWithShape="0"/>
          </a:effectLst>
        </p:spPr>
      </p:pic>
    </p:spTree>
    <p:extLst>
      <p:ext uri="{BB962C8B-B14F-4D97-AF65-F5344CB8AC3E}">
        <p14:creationId xmlns:p14="http://schemas.microsoft.com/office/powerpoint/2010/main" val="176534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86">
            <a:extLst>
              <a:ext uri="{FF2B5EF4-FFF2-40B4-BE49-F238E27FC236}">
                <a16:creationId xmlns:a16="http://schemas.microsoft.com/office/drawing/2014/main" id="{9AF47005-CB18-4F4A-851A-73D8294A85B7}"/>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标题 4">
            <a:extLst>
              <a:ext uri="{FF2B5EF4-FFF2-40B4-BE49-F238E27FC236}">
                <a16:creationId xmlns:a16="http://schemas.microsoft.com/office/drawing/2014/main" id="{2F035D89-326A-409B-B23F-339FA329FAF6}"/>
              </a:ext>
            </a:extLst>
          </p:cNvPr>
          <p:cNvSpPr txBox="1">
            <a:spLocks/>
          </p:cNvSpPr>
          <p:nvPr/>
        </p:nvSpPr>
        <p:spPr>
          <a:xfrm>
            <a:off x="1657293" y="1427261"/>
            <a:ext cx="1924107" cy="507547"/>
          </a:xfrm>
          <a:prstGeom prst="rect">
            <a:avLst/>
          </a:prstGeom>
        </p:spPr>
        <p:txBody>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测试步骤</a:t>
            </a:r>
          </a:p>
        </p:txBody>
      </p:sp>
      <p:sp>
        <p:nvSpPr>
          <p:cNvPr id="3" name="文本框 2">
            <a:extLst>
              <a:ext uri="{FF2B5EF4-FFF2-40B4-BE49-F238E27FC236}">
                <a16:creationId xmlns:a16="http://schemas.microsoft.com/office/drawing/2014/main" id="{61E0ACE7-35FF-4D3B-BE86-85F44B1DE25A}"/>
              </a:ext>
            </a:extLst>
          </p:cNvPr>
          <p:cNvSpPr txBox="1"/>
          <p:nvPr/>
        </p:nvSpPr>
        <p:spPr>
          <a:xfrm>
            <a:off x="1657293" y="2274838"/>
            <a:ext cx="7571303" cy="2308324"/>
          </a:xfrm>
          <a:prstGeom prst="rect">
            <a:avLst/>
          </a:prstGeom>
          <a:noFill/>
        </p:spPr>
        <p:txBody>
          <a:bodyPr wrap="none" rtlCol="0">
            <a:spAutoFit/>
          </a:bodyPr>
          <a:lstStyle/>
          <a:p>
            <a:r>
              <a:rPr lang="zh-CN" altLang="en-US" dirty="0"/>
              <a:t>除非是测试一个小程序。</a:t>
            </a:r>
            <a:endParaRPr lang="en-US" altLang="zh-CN" dirty="0"/>
          </a:p>
          <a:p>
            <a:r>
              <a:rPr lang="zh-CN" altLang="en-US" dirty="0"/>
              <a:t>否则一开始就把整个系统作为一个单独的实体来测试是不现实的。</a:t>
            </a:r>
            <a:endParaRPr lang="en-US" altLang="zh-CN" dirty="0"/>
          </a:p>
          <a:p>
            <a:endParaRPr lang="en-US" altLang="zh-CN" dirty="0"/>
          </a:p>
          <a:p>
            <a:r>
              <a:rPr lang="zh-CN" altLang="en-US" dirty="0"/>
              <a:t>根据第四条测试准则，测试过程也必须分步骤进行。</a:t>
            </a:r>
            <a:endParaRPr lang="en-US" altLang="zh-CN" dirty="0"/>
          </a:p>
          <a:p>
            <a:r>
              <a:rPr lang="zh-CN" altLang="en-US" dirty="0"/>
              <a:t>后一个步骤在逻辑上是前一个步骤的继续。</a:t>
            </a:r>
            <a:endParaRPr lang="en-US" altLang="zh-CN" dirty="0"/>
          </a:p>
          <a:p>
            <a:endParaRPr lang="en-US" altLang="zh-CN" dirty="0"/>
          </a:p>
          <a:p>
            <a:r>
              <a:rPr lang="zh-CN" altLang="en-US" dirty="0"/>
              <a:t>大型软件系统通常由若干个子系统组成。每个子系统又有许多模块组成，</a:t>
            </a:r>
            <a:endParaRPr lang="en-US" altLang="zh-CN" dirty="0"/>
          </a:p>
          <a:p>
            <a:r>
              <a:rPr lang="zh-CN" altLang="en-US" dirty="0"/>
              <a:t>因此，大型软件系统的测试过程基本上由下述几个步骤组成。</a:t>
            </a:r>
          </a:p>
        </p:txBody>
      </p:sp>
      <p:sp>
        <p:nvSpPr>
          <p:cNvPr id="4" name="Freeform 40">
            <a:extLst>
              <a:ext uri="{FF2B5EF4-FFF2-40B4-BE49-F238E27FC236}">
                <a16:creationId xmlns:a16="http://schemas.microsoft.com/office/drawing/2014/main" id="{464C53E5-765D-43DB-9209-241D55F9EC5D}"/>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6">
            <a:extLst>
              <a:ext uri="{FF2B5EF4-FFF2-40B4-BE49-F238E27FC236}">
                <a16:creationId xmlns:a16="http://schemas.microsoft.com/office/drawing/2014/main" id="{A151C332-B63F-44A7-9088-1B80D6911D44}"/>
              </a:ext>
            </a:extLst>
          </p:cNvPr>
          <p:cNvSpPr>
            <a:spLocks/>
          </p:cNvSpPr>
          <p:nvPr/>
        </p:nvSpPr>
        <p:spPr bwMode="auto">
          <a:xfrm>
            <a:off x="8488363"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9443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页脚占位符 2">
            <a:extLst>
              <a:ext uri="{FF2B5EF4-FFF2-40B4-BE49-F238E27FC236}">
                <a16:creationId xmlns:a16="http://schemas.microsoft.com/office/drawing/2014/main" id="{633D66EC-CF4E-4266-8B86-45881CF5FE6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grpSp>
        <p:nvGrpSpPr>
          <p:cNvPr id="5" name="6bdf9583-8ae2-462c-8c75-8bdbdaf1d2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D98496D-89FB-4426-9A07-BCE7506A6418}"/>
              </a:ext>
            </a:extLst>
          </p:cNvPr>
          <p:cNvGrpSpPr>
            <a:grpSpLocks noChangeAspect="1"/>
          </p:cNvGrpSpPr>
          <p:nvPr>
            <p:custDataLst>
              <p:tags r:id="rId1"/>
            </p:custDataLst>
          </p:nvPr>
        </p:nvGrpSpPr>
        <p:grpSpPr>
          <a:xfrm>
            <a:off x="3166" y="1282250"/>
            <a:ext cx="12188834" cy="5575750"/>
            <a:chOff x="3175" y="1282250"/>
            <a:chExt cx="12188825" cy="5575746"/>
          </a:xfrm>
        </p:grpSpPr>
        <p:cxnSp>
          <p:nvCxnSpPr>
            <p:cNvPr id="6" name="肘形连接符 36">
              <a:extLst>
                <a:ext uri="{FF2B5EF4-FFF2-40B4-BE49-F238E27FC236}">
                  <a16:creationId xmlns:a16="http://schemas.microsoft.com/office/drawing/2014/main" id="{CDD0B782-293D-42F4-BA59-FE2A80BBFA34}"/>
                </a:ext>
              </a:extLst>
            </p:cNvPr>
            <p:cNvCxnSpPr>
              <a:cxnSpLocks/>
              <a:stCxn id="28" idx="6"/>
              <a:endCxn id="23" idx="0"/>
            </p:cNvCxnSpPr>
            <p:nvPr/>
          </p:nvCxnSpPr>
          <p:spPr>
            <a:xfrm>
              <a:off x="6718300" y="1904548"/>
              <a:ext cx="3610846" cy="126919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 name="肘形连接符 33">
              <a:extLst>
                <a:ext uri="{FF2B5EF4-FFF2-40B4-BE49-F238E27FC236}">
                  <a16:creationId xmlns:a16="http://schemas.microsoft.com/office/drawing/2014/main" id="{2475F96E-D9C9-4E6F-972B-C94BEFEC5475}"/>
                </a:ext>
              </a:extLst>
            </p:cNvPr>
            <p:cNvCxnSpPr>
              <a:cxnSpLocks/>
              <a:stCxn id="28" idx="2"/>
              <a:endCxn id="11" idx="0"/>
            </p:cNvCxnSpPr>
            <p:nvPr/>
          </p:nvCxnSpPr>
          <p:spPr>
            <a:xfrm rot="10800000" flipV="1">
              <a:off x="1862850" y="1904547"/>
              <a:ext cx="3610850" cy="1269195"/>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8" name="íṣlíďé">
              <a:extLst>
                <a:ext uri="{FF2B5EF4-FFF2-40B4-BE49-F238E27FC236}">
                  <a16:creationId xmlns:a16="http://schemas.microsoft.com/office/drawing/2014/main" id="{C1B62A49-C1AE-4D5F-8493-C2019FB57ED0}"/>
                </a:ext>
              </a:extLst>
            </p:cNvPr>
            <p:cNvGrpSpPr/>
            <p:nvPr/>
          </p:nvGrpSpPr>
          <p:grpSpPr>
            <a:xfrm>
              <a:off x="3175" y="3245920"/>
              <a:ext cx="12188825" cy="3612076"/>
              <a:chOff x="3175" y="2656396"/>
              <a:chExt cx="12188825" cy="4201604"/>
            </a:xfrm>
          </p:grpSpPr>
          <p:sp>
            <p:nvSpPr>
              <p:cNvPr id="30" name="ïṣļîde">
                <a:extLst>
                  <a:ext uri="{FF2B5EF4-FFF2-40B4-BE49-F238E27FC236}">
                    <a16:creationId xmlns:a16="http://schemas.microsoft.com/office/drawing/2014/main" id="{3CEB5568-D536-435C-9A2D-DE9D0ED050B5}"/>
                  </a:ext>
                </a:extLst>
              </p:cNvPr>
              <p:cNvSpPr/>
              <p:nvPr/>
            </p:nvSpPr>
            <p:spPr bwMode="auto">
              <a:xfrm>
                <a:off x="10164502" y="5375511"/>
                <a:ext cx="2027498" cy="1482489"/>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solidFill>
                <a:schemeClr val="bg1">
                  <a:lumMod val="95000"/>
                </a:schemeClr>
              </a:solidFill>
              <a:ln>
                <a:noFill/>
              </a:ln>
            </p:spPr>
            <p:txBody>
              <a:bodyPr anchor="ctr"/>
              <a:lstStyle/>
              <a:p>
                <a:pPr algn="ctr"/>
                <a:endParaRPr/>
              </a:p>
            </p:txBody>
          </p:sp>
          <p:sp>
            <p:nvSpPr>
              <p:cNvPr id="31" name="iṡḷïḓê">
                <a:extLst>
                  <a:ext uri="{FF2B5EF4-FFF2-40B4-BE49-F238E27FC236}">
                    <a16:creationId xmlns:a16="http://schemas.microsoft.com/office/drawing/2014/main" id="{8BEEDEA9-98C3-44F1-88D2-FAC0A557A101}"/>
                  </a:ext>
                </a:extLst>
              </p:cNvPr>
              <p:cNvSpPr/>
              <p:nvPr/>
            </p:nvSpPr>
            <p:spPr bwMode="auto">
              <a:xfrm>
                <a:off x="8129058" y="4353817"/>
                <a:ext cx="2035444" cy="2504183"/>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solidFill>
                <a:schemeClr val="bg1">
                  <a:lumMod val="95000"/>
                </a:schemeClr>
              </a:solidFill>
              <a:ln>
                <a:noFill/>
              </a:ln>
            </p:spPr>
            <p:txBody>
              <a:bodyPr anchor="ctr"/>
              <a:lstStyle/>
              <a:p>
                <a:pPr algn="ctr"/>
                <a:endParaRPr/>
              </a:p>
            </p:txBody>
          </p:sp>
          <p:sp>
            <p:nvSpPr>
              <p:cNvPr id="32" name="íṥliḑê">
                <a:extLst>
                  <a:ext uri="{FF2B5EF4-FFF2-40B4-BE49-F238E27FC236}">
                    <a16:creationId xmlns:a16="http://schemas.microsoft.com/office/drawing/2014/main" id="{06446AA1-E24C-4447-B5D0-EF528AD9340E}"/>
                  </a:ext>
                </a:extLst>
              </p:cNvPr>
              <p:cNvSpPr/>
              <p:nvPr/>
            </p:nvSpPr>
            <p:spPr bwMode="auto">
              <a:xfrm>
                <a:off x="6098382" y="4962385"/>
                <a:ext cx="2030676" cy="1895615"/>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solidFill>
                <a:schemeClr val="bg1">
                  <a:lumMod val="95000"/>
                </a:schemeClr>
              </a:solidFill>
              <a:ln>
                <a:noFill/>
              </a:ln>
            </p:spPr>
            <p:txBody>
              <a:bodyPr anchor="ctr"/>
              <a:lstStyle/>
              <a:p>
                <a:pPr algn="ctr"/>
                <a:endParaRPr/>
              </a:p>
            </p:txBody>
          </p:sp>
          <p:sp>
            <p:nvSpPr>
              <p:cNvPr id="33" name="ïsľiďè">
                <a:extLst>
                  <a:ext uri="{FF2B5EF4-FFF2-40B4-BE49-F238E27FC236}">
                    <a16:creationId xmlns:a16="http://schemas.microsoft.com/office/drawing/2014/main" id="{E28DE6E5-B7E7-481D-84D5-9F6BADD1228F}"/>
                  </a:ext>
                </a:extLst>
              </p:cNvPr>
              <p:cNvSpPr/>
              <p:nvPr/>
            </p:nvSpPr>
            <p:spPr bwMode="auto">
              <a:xfrm>
                <a:off x="4070883" y="4596926"/>
                <a:ext cx="2027498" cy="2261074"/>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solidFill>
                <a:schemeClr val="bg1">
                  <a:lumMod val="95000"/>
                </a:schemeClr>
              </a:solidFill>
              <a:ln>
                <a:noFill/>
              </a:ln>
            </p:spPr>
            <p:txBody>
              <a:bodyPr anchor="ctr"/>
              <a:lstStyle/>
              <a:p>
                <a:pPr algn="ctr"/>
                <a:endParaRPr/>
              </a:p>
            </p:txBody>
          </p:sp>
          <p:sp>
            <p:nvSpPr>
              <p:cNvPr id="34" name="i$ḷíďè">
                <a:extLst>
                  <a:ext uri="{FF2B5EF4-FFF2-40B4-BE49-F238E27FC236}">
                    <a16:creationId xmlns:a16="http://schemas.microsoft.com/office/drawing/2014/main" id="{19862480-C524-4A64-AC60-312F175B0120}"/>
                  </a:ext>
                </a:extLst>
              </p:cNvPr>
              <p:cNvSpPr/>
              <p:nvPr/>
            </p:nvSpPr>
            <p:spPr bwMode="auto">
              <a:xfrm>
                <a:off x="2035441" y="4113886"/>
                <a:ext cx="2035444" cy="2744114"/>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solidFill>
                <a:schemeClr val="bg1">
                  <a:lumMod val="95000"/>
                </a:schemeClr>
              </a:solidFill>
              <a:ln>
                <a:noFill/>
              </a:ln>
            </p:spPr>
            <p:txBody>
              <a:bodyPr anchor="ctr"/>
              <a:lstStyle/>
              <a:p>
                <a:pPr algn="ctr"/>
                <a:endParaRPr/>
              </a:p>
            </p:txBody>
          </p:sp>
          <p:sp>
            <p:nvSpPr>
              <p:cNvPr id="35" name="ïš1iḋé">
                <a:extLst>
                  <a:ext uri="{FF2B5EF4-FFF2-40B4-BE49-F238E27FC236}">
                    <a16:creationId xmlns:a16="http://schemas.microsoft.com/office/drawing/2014/main" id="{32449206-95EA-4369-B9EC-ED5577A1D04C}"/>
                  </a:ext>
                </a:extLst>
              </p:cNvPr>
              <p:cNvSpPr/>
              <p:nvPr/>
            </p:nvSpPr>
            <p:spPr bwMode="auto">
              <a:xfrm>
                <a:off x="3175" y="4202867"/>
                <a:ext cx="2032266" cy="265513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endParaRPr/>
              </a:p>
            </p:txBody>
          </p:sp>
          <p:sp>
            <p:nvSpPr>
              <p:cNvPr id="36" name="íslíḋè">
                <a:extLst>
                  <a:ext uri="{FF2B5EF4-FFF2-40B4-BE49-F238E27FC236}">
                    <a16:creationId xmlns:a16="http://schemas.microsoft.com/office/drawing/2014/main" id="{D27300EB-AFD6-4DA5-B87B-71148C11F8E6}"/>
                  </a:ext>
                </a:extLst>
              </p:cNvPr>
              <p:cNvSpPr/>
              <p:nvPr/>
            </p:nvSpPr>
            <p:spPr bwMode="auto">
              <a:xfrm flipH="1">
                <a:off x="3374787" y="2656396"/>
                <a:ext cx="3215950" cy="4201603"/>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solidFill>
                <a:schemeClr val="bg1">
                  <a:lumMod val="95000"/>
                </a:schemeClr>
              </a:solidFill>
              <a:ln>
                <a:noFill/>
              </a:ln>
            </p:spPr>
            <p:txBody>
              <a:bodyPr anchor="ctr"/>
              <a:lstStyle/>
              <a:p>
                <a:pPr algn="ctr"/>
                <a:endParaRPr/>
              </a:p>
            </p:txBody>
          </p:sp>
        </p:grpSp>
        <p:grpSp>
          <p:nvGrpSpPr>
            <p:cNvPr id="9" name="îšľíde">
              <a:extLst>
                <a:ext uri="{FF2B5EF4-FFF2-40B4-BE49-F238E27FC236}">
                  <a16:creationId xmlns:a16="http://schemas.microsoft.com/office/drawing/2014/main" id="{09F24999-7B30-464C-A908-ADEB4B4A2E19}"/>
                </a:ext>
              </a:extLst>
            </p:cNvPr>
            <p:cNvGrpSpPr/>
            <p:nvPr/>
          </p:nvGrpSpPr>
          <p:grpSpPr>
            <a:xfrm>
              <a:off x="5473700" y="1282250"/>
              <a:ext cx="1244600" cy="1244596"/>
              <a:chOff x="5473700" y="1207808"/>
              <a:chExt cx="1244600" cy="1244596"/>
            </a:xfrm>
          </p:grpSpPr>
          <p:sp>
            <p:nvSpPr>
              <p:cNvPr id="28" name="iŝ1ïḑe">
                <a:extLst>
                  <a:ext uri="{FF2B5EF4-FFF2-40B4-BE49-F238E27FC236}">
                    <a16:creationId xmlns:a16="http://schemas.microsoft.com/office/drawing/2014/main" id="{D1568FDF-C4FA-4F9A-8D2D-3FF23B8157A5}"/>
                  </a:ext>
                </a:extLst>
              </p:cNvPr>
              <p:cNvSpPr/>
              <p:nvPr/>
            </p:nvSpPr>
            <p:spPr>
              <a:xfrm>
                <a:off x="5473700" y="1207808"/>
                <a:ext cx="1244600" cy="1244596"/>
              </a:xfrm>
              <a:prstGeom prst="ellipse">
                <a:avLst/>
              </a:prstGeom>
              <a:solidFill>
                <a:schemeClr val="accent3"/>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p>
            </p:txBody>
          </p:sp>
          <p:sp>
            <p:nvSpPr>
              <p:cNvPr id="29" name="išľïďê">
                <a:extLst>
                  <a:ext uri="{FF2B5EF4-FFF2-40B4-BE49-F238E27FC236}">
                    <a16:creationId xmlns:a16="http://schemas.microsoft.com/office/drawing/2014/main" id="{952531B7-8A62-498E-AE86-85B4477395CC}"/>
                  </a:ext>
                </a:extLst>
              </p:cNvPr>
              <p:cNvSpPr txBox="1"/>
              <p:nvPr/>
            </p:nvSpPr>
            <p:spPr>
              <a:xfrm>
                <a:off x="5664200" y="1701933"/>
                <a:ext cx="863600" cy="256346"/>
              </a:xfrm>
              <a:prstGeom prst="rect">
                <a:avLst/>
              </a:prstGeom>
              <a:noFill/>
            </p:spPr>
            <p:txBody>
              <a:bodyPr wrap="none" lIns="91422" tIns="45711" rIns="91422" bIns="45711">
                <a:prstTxWarp prst="textPlain">
                  <a:avLst/>
                </a:prstTxWarp>
                <a:noAutofit/>
              </a:bodyPr>
              <a:lstStyle/>
              <a:p>
                <a:r>
                  <a:rPr lang="zh-CN" altLang="en-US" sz="1200" dirty="0">
                    <a:solidFill>
                      <a:schemeClr val="bg1"/>
                    </a:solidFill>
                    <a:latin typeface="Impact" panose="020B0806030902050204" pitchFamily="34" charset="0"/>
                  </a:rPr>
                  <a:t>测试步骤</a:t>
                </a:r>
                <a:endParaRPr lang="en-US" sz="1200" dirty="0">
                  <a:solidFill>
                    <a:schemeClr val="bg1"/>
                  </a:solidFill>
                  <a:latin typeface="Impact" panose="020B0806030902050204" pitchFamily="34" charset="0"/>
                </a:endParaRPr>
              </a:p>
            </p:txBody>
          </p:sp>
        </p:grpSp>
        <p:sp>
          <p:nvSpPr>
            <p:cNvPr id="11" name="íṣľíḓê">
              <a:extLst>
                <a:ext uri="{FF2B5EF4-FFF2-40B4-BE49-F238E27FC236}">
                  <a16:creationId xmlns:a16="http://schemas.microsoft.com/office/drawing/2014/main" id="{4D41CC88-C208-45E3-9E72-A93EF65D83E6}"/>
                </a:ext>
              </a:extLst>
            </p:cNvPr>
            <p:cNvSpPr/>
            <p:nvPr/>
          </p:nvSpPr>
          <p:spPr>
            <a:xfrm>
              <a:off x="1567121"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Q1</a:t>
              </a:r>
              <a:endParaRPr lang="zh-CN" altLang="en-US" sz="1600" b="1" dirty="0">
                <a:solidFill>
                  <a:schemeClr val="bg1"/>
                </a:solidFill>
              </a:endParaRPr>
            </a:p>
          </p:txBody>
        </p:sp>
        <p:sp>
          <p:nvSpPr>
            <p:cNvPr id="13" name="îṥḻïde">
              <a:extLst>
                <a:ext uri="{FF2B5EF4-FFF2-40B4-BE49-F238E27FC236}">
                  <a16:creationId xmlns:a16="http://schemas.microsoft.com/office/drawing/2014/main" id="{2E485EE3-83C3-4A41-A849-7843EF810433}"/>
                </a:ext>
              </a:extLst>
            </p:cNvPr>
            <p:cNvSpPr txBox="1"/>
            <p:nvPr/>
          </p:nvSpPr>
          <p:spPr>
            <a:xfrm>
              <a:off x="670050" y="3792615"/>
              <a:ext cx="2385600" cy="471820"/>
            </a:xfrm>
            <a:prstGeom prst="rect">
              <a:avLst/>
            </a:prstGeom>
            <a:noFill/>
          </p:spPr>
          <p:txBody>
            <a:bodyPr wrap="square" rtlCol="0" anchor="ctr">
              <a:normAutofit/>
            </a:bodyPr>
            <a:lstStyle/>
            <a:p>
              <a:pPr algn="ctr"/>
              <a:r>
                <a:rPr lang="zh-CN" altLang="en-US" b="1" dirty="0">
                  <a:solidFill>
                    <a:schemeClr val="accent1"/>
                  </a:solidFill>
                </a:rPr>
                <a:t>模块测试</a:t>
              </a:r>
              <a:endParaRPr lang="en-US" altLang="zh-CN" b="1" dirty="0">
                <a:solidFill>
                  <a:schemeClr val="accent1"/>
                </a:solidFill>
              </a:endParaRPr>
            </a:p>
          </p:txBody>
        </p:sp>
        <p:sp>
          <p:nvSpPr>
            <p:cNvPr id="15" name="ï$ḻíḑè">
              <a:extLst>
                <a:ext uri="{FF2B5EF4-FFF2-40B4-BE49-F238E27FC236}">
                  <a16:creationId xmlns:a16="http://schemas.microsoft.com/office/drawing/2014/main" id="{56805277-5BBB-47F7-A2C5-BED9EF9A44F3}"/>
                </a:ext>
              </a:extLst>
            </p:cNvPr>
            <p:cNvSpPr/>
            <p:nvPr/>
          </p:nvSpPr>
          <p:spPr>
            <a:xfrm>
              <a:off x="4389220"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Q2</a:t>
              </a:r>
              <a:endParaRPr lang="zh-CN" altLang="en-US" sz="1600" b="1" dirty="0">
                <a:solidFill>
                  <a:schemeClr val="bg1"/>
                </a:solidFill>
              </a:endParaRPr>
            </a:p>
          </p:txBody>
        </p:sp>
        <p:sp>
          <p:nvSpPr>
            <p:cNvPr id="17" name="ïŝḻiḋè">
              <a:extLst>
                <a:ext uri="{FF2B5EF4-FFF2-40B4-BE49-F238E27FC236}">
                  <a16:creationId xmlns:a16="http://schemas.microsoft.com/office/drawing/2014/main" id="{8875F943-00A8-462C-9B9B-2BEA117C39A6}"/>
                </a:ext>
              </a:extLst>
            </p:cNvPr>
            <p:cNvSpPr txBox="1"/>
            <p:nvPr/>
          </p:nvSpPr>
          <p:spPr>
            <a:xfrm>
              <a:off x="3492149" y="3792615"/>
              <a:ext cx="2385600" cy="471820"/>
            </a:xfrm>
            <a:prstGeom prst="rect">
              <a:avLst/>
            </a:prstGeom>
            <a:noFill/>
          </p:spPr>
          <p:txBody>
            <a:bodyPr wrap="square" rtlCol="0" anchor="ctr">
              <a:normAutofit/>
            </a:bodyPr>
            <a:lstStyle/>
            <a:p>
              <a:pPr algn="ctr"/>
              <a:r>
                <a:rPr lang="zh-CN" altLang="en-US" b="1" dirty="0">
                  <a:solidFill>
                    <a:schemeClr val="accent1"/>
                  </a:solidFill>
                </a:rPr>
                <a:t>子系统测试</a:t>
              </a:r>
              <a:endParaRPr lang="en-US" altLang="zh-CN" b="1" dirty="0">
                <a:solidFill>
                  <a:schemeClr val="accent1"/>
                </a:solidFill>
              </a:endParaRPr>
            </a:p>
          </p:txBody>
        </p:sp>
        <p:sp>
          <p:nvSpPr>
            <p:cNvPr id="19" name="ïṥḷîďè">
              <a:extLst>
                <a:ext uri="{FF2B5EF4-FFF2-40B4-BE49-F238E27FC236}">
                  <a16:creationId xmlns:a16="http://schemas.microsoft.com/office/drawing/2014/main" id="{01E4BA37-D0B6-4BF9-B2F1-514881F48101}"/>
                </a:ext>
              </a:extLst>
            </p:cNvPr>
            <p:cNvSpPr/>
            <p:nvPr/>
          </p:nvSpPr>
          <p:spPr>
            <a:xfrm>
              <a:off x="7211319"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Q3</a:t>
              </a:r>
              <a:endParaRPr lang="zh-CN" altLang="en-US" sz="1600" b="1" dirty="0">
                <a:solidFill>
                  <a:schemeClr val="bg1"/>
                </a:solidFill>
              </a:endParaRPr>
            </a:p>
          </p:txBody>
        </p:sp>
        <p:sp>
          <p:nvSpPr>
            <p:cNvPr id="21" name="iṩḷïďé">
              <a:extLst>
                <a:ext uri="{FF2B5EF4-FFF2-40B4-BE49-F238E27FC236}">
                  <a16:creationId xmlns:a16="http://schemas.microsoft.com/office/drawing/2014/main" id="{62CC6AC9-BAFE-45A5-BD42-5B01792512A0}"/>
                </a:ext>
              </a:extLst>
            </p:cNvPr>
            <p:cNvSpPr txBox="1"/>
            <p:nvPr/>
          </p:nvSpPr>
          <p:spPr>
            <a:xfrm>
              <a:off x="6314248" y="3792615"/>
              <a:ext cx="2385600" cy="471820"/>
            </a:xfrm>
            <a:prstGeom prst="rect">
              <a:avLst/>
            </a:prstGeom>
            <a:noFill/>
          </p:spPr>
          <p:txBody>
            <a:bodyPr wrap="square" rtlCol="0" anchor="ctr">
              <a:normAutofit/>
            </a:bodyPr>
            <a:lstStyle/>
            <a:p>
              <a:pPr algn="ctr"/>
              <a:r>
                <a:rPr lang="zh-CN" altLang="en-US" b="1" dirty="0">
                  <a:solidFill>
                    <a:schemeClr val="accent1"/>
                  </a:solidFill>
                </a:rPr>
                <a:t>系统测试</a:t>
              </a:r>
              <a:endParaRPr lang="en-US" altLang="zh-CN" b="1" dirty="0">
                <a:solidFill>
                  <a:schemeClr val="accent1"/>
                </a:solidFill>
              </a:endParaRPr>
            </a:p>
          </p:txBody>
        </p:sp>
        <p:sp>
          <p:nvSpPr>
            <p:cNvPr id="23" name="iś1íďê">
              <a:extLst>
                <a:ext uri="{FF2B5EF4-FFF2-40B4-BE49-F238E27FC236}">
                  <a16:creationId xmlns:a16="http://schemas.microsoft.com/office/drawing/2014/main" id="{086FEF24-4943-48CA-8E96-0147FA94C91B}"/>
                </a:ext>
              </a:extLst>
            </p:cNvPr>
            <p:cNvSpPr/>
            <p:nvPr/>
          </p:nvSpPr>
          <p:spPr>
            <a:xfrm>
              <a:off x="10033417"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Q4</a:t>
              </a:r>
              <a:endParaRPr lang="zh-CN" altLang="en-US" sz="1600" b="1" dirty="0">
                <a:solidFill>
                  <a:schemeClr val="bg1"/>
                </a:solidFill>
              </a:endParaRPr>
            </a:p>
          </p:txBody>
        </p:sp>
        <p:sp>
          <p:nvSpPr>
            <p:cNvPr id="25" name="îslíde">
              <a:extLst>
                <a:ext uri="{FF2B5EF4-FFF2-40B4-BE49-F238E27FC236}">
                  <a16:creationId xmlns:a16="http://schemas.microsoft.com/office/drawing/2014/main" id="{35A09732-D1A4-44AA-BEC8-3989211CE18F}"/>
                </a:ext>
              </a:extLst>
            </p:cNvPr>
            <p:cNvSpPr txBox="1"/>
            <p:nvPr/>
          </p:nvSpPr>
          <p:spPr>
            <a:xfrm>
              <a:off x="9136346" y="3792615"/>
              <a:ext cx="2385600" cy="471820"/>
            </a:xfrm>
            <a:prstGeom prst="rect">
              <a:avLst/>
            </a:prstGeom>
            <a:noFill/>
          </p:spPr>
          <p:txBody>
            <a:bodyPr wrap="square" rtlCol="0" anchor="ctr">
              <a:normAutofit/>
            </a:bodyPr>
            <a:lstStyle/>
            <a:p>
              <a:pPr algn="ctr"/>
              <a:r>
                <a:rPr lang="zh-CN" altLang="en-US" b="1" dirty="0">
                  <a:solidFill>
                    <a:schemeClr val="accent1"/>
                  </a:solidFill>
                </a:rPr>
                <a:t>验收测试</a:t>
              </a:r>
              <a:endParaRPr lang="en-US" altLang="zh-CN" b="1" dirty="0">
                <a:solidFill>
                  <a:schemeClr val="accent1"/>
                </a:solidFill>
              </a:endParaRPr>
            </a:p>
          </p:txBody>
        </p:sp>
        <p:cxnSp>
          <p:nvCxnSpPr>
            <p:cNvPr id="26" name="肘形连接符 14">
              <a:extLst>
                <a:ext uri="{FF2B5EF4-FFF2-40B4-BE49-F238E27FC236}">
                  <a16:creationId xmlns:a16="http://schemas.microsoft.com/office/drawing/2014/main" id="{18A4277A-A321-4B35-B67E-3A6B37ACE942}"/>
                </a:ext>
              </a:extLst>
            </p:cNvPr>
            <p:cNvCxnSpPr>
              <a:stCxn id="28" idx="2"/>
              <a:endCxn id="15" idx="0"/>
            </p:cNvCxnSpPr>
            <p:nvPr/>
          </p:nvCxnSpPr>
          <p:spPr>
            <a:xfrm rot="10800000" flipV="1">
              <a:off x="4684950" y="1904547"/>
              <a:ext cx="788751"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16">
              <a:extLst>
                <a:ext uri="{FF2B5EF4-FFF2-40B4-BE49-F238E27FC236}">
                  <a16:creationId xmlns:a16="http://schemas.microsoft.com/office/drawing/2014/main" id="{FF18DFFA-B51D-48FD-9C3B-913EDC268C7B}"/>
                </a:ext>
              </a:extLst>
            </p:cNvPr>
            <p:cNvCxnSpPr>
              <a:stCxn id="28" idx="6"/>
              <a:endCxn id="19" idx="0"/>
            </p:cNvCxnSpPr>
            <p:nvPr/>
          </p:nvCxnSpPr>
          <p:spPr>
            <a:xfrm>
              <a:off x="6718300" y="1904548"/>
              <a:ext cx="788748" cy="1269195"/>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8" name="ïŝḻiḋè">
            <a:extLst>
              <a:ext uri="{FF2B5EF4-FFF2-40B4-BE49-F238E27FC236}">
                <a16:creationId xmlns:a16="http://schemas.microsoft.com/office/drawing/2014/main" id="{A8350B9E-C26F-481D-86A5-4FD57EA961DD}"/>
              </a:ext>
            </a:extLst>
          </p:cNvPr>
          <p:cNvSpPr txBox="1"/>
          <p:nvPr/>
        </p:nvSpPr>
        <p:spPr>
          <a:xfrm>
            <a:off x="4901227" y="5225586"/>
            <a:ext cx="2385602" cy="471820"/>
          </a:xfrm>
          <a:prstGeom prst="rect">
            <a:avLst/>
          </a:prstGeom>
          <a:noFill/>
        </p:spPr>
        <p:txBody>
          <a:bodyPr wrap="square" rtlCol="0" anchor="ctr">
            <a:normAutofit/>
          </a:bodyPr>
          <a:lstStyle/>
          <a:p>
            <a:pPr algn="ctr"/>
            <a:r>
              <a:rPr lang="zh-CN" altLang="en-US" b="1" dirty="0">
                <a:solidFill>
                  <a:schemeClr val="accent1"/>
                </a:solidFill>
              </a:rPr>
              <a:t>平行运行</a:t>
            </a:r>
            <a:endParaRPr lang="en-US" altLang="zh-CN" b="1" dirty="0">
              <a:solidFill>
                <a:schemeClr val="accent1"/>
              </a:solidFill>
            </a:endParaRPr>
          </a:p>
        </p:txBody>
      </p:sp>
      <p:sp>
        <p:nvSpPr>
          <p:cNvPr id="39" name="ïṥḷîďè">
            <a:extLst>
              <a:ext uri="{FF2B5EF4-FFF2-40B4-BE49-F238E27FC236}">
                <a16:creationId xmlns:a16="http://schemas.microsoft.com/office/drawing/2014/main" id="{F2674A90-0240-49F7-B73E-04A236B7FD65}"/>
              </a:ext>
            </a:extLst>
          </p:cNvPr>
          <p:cNvSpPr/>
          <p:nvPr/>
        </p:nvSpPr>
        <p:spPr>
          <a:xfrm>
            <a:off x="5826056" y="4587579"/>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rPr>
              <a:t>Q5</a:t>
            </a:r>
            <a:endParaRPr lang="zh-CN" altLang="en-US" sz="1600" b="1" dirty="0">
              <a:solidFill>
                <a:schemeClr val="bg1"/>
              </a:solidFill>
            </a:endParaRPr>
          </a:p>
        </p:txBody>
      </p:sp>
    </p:spTree>
    <p:extLst>
      <p:ext uri="{BB962C8B-B14F-4D97-AF65-F5344CB8AC3E}">
        <p14:creationId xmlns:p14="http://schemas.microsoft.com/office/powerpoint/2010/main" val="3014879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86">
            <a:extLst>
              <a:ext uri="{FF2B5EF4-FFF2-40B4-BE49-F238E27FC236}">
                <a16:creationId xmlns:a16="http://schemas.microsoft.com/office/drawing/2014/main" id="{B01C0507-7EF1-4B09-9085-4D9B8C6E37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30">
            <a:extLst>
              <a:ext uri="{FF2B5EF4-FFF2-40B4-BE49-F238E27FC236}">
                <a16:creationId xmlns:a16="http://schemas.microsoft.com/office/drawing/2014/main" id="{1C9AE45A-C01F-45AB-9B5F-AACB98C1D07E}"/>
              </a:ext>
            </a:extLst>
          </p:cNvPr>
          <p:cNvSpPr>
            <a:spLocks/>
          </p:cNvSpPr>
          <p:nvPr/>
        </p:nvSpPr>
        <p:spPr bwMode="auto">
          <a:xfrm flipH="1">
            <a:off x="900112" y="649288"/>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 name="文本框 3">
            <a:extLst>
              <a:ext uri="{FF2B5EF4-FFF2-40B4-BE49-F238E27FC236}">
                <a16:creationId xmlns:a16="http://schemas.microsoft.com/office/drawing/2014/main" id="{A4DED7B0-703B-48DD-A6DE-7AF113A23787}"/>
              </a:ext>
            </a:extLst>
          </p:cNvPr>
          <p:cNvSpPr txBox="1"/>
          <p:nvPr/>
        </p:nvSpPr>
        <p:spPr>
          <a:xfrm>
            <a:off x="2428875" y="1150878"/>
            <a:ext cx="1210588" cy="400110"/>
          </a:xfrm>
          <a:prstGeom prst="rect">
            <a:avLst/>
          </a:prstGeom>
          <a:noFill/>
        </p:spPr>
        <p:txBody>
          <a:bodyPr wrap="none" rtlCol="0">
            <a:spAutoFit/>
          </a:bodyPr>
          <a:lstStyle/>
          <a:p>
            <a:r>
              <a:rPr lang="zh-CN" altLang="en-US" sz="2000" b="1" dirty="0"/>
              <a:t>模块测试</a:t>
            </a:r>
          </a:p>
        </p:txBody>
      </p:sp>
      <p:sp>
        <p:nvSpPr>
          <p:cNvPr id="5" name="矩形 4">
            <a:extLst>
              <a:ext uri="{FF2B5EF4-FFF2-40B4-BE49-F238E27FC236}">
                <a16:creationId xmlns:a16="http://schemas.microsoft.com/office/drawing/2014/main" id="{5D351758-52A3-4851-9D24-FE2D468BE3A1}"/>
              </a:ext>
            </a:extLst>
          </p:cNvPr>
          <p:cNvSpPr/>
          <p:nvPr/>
        </p:nvSpPr>
        <p:spPr>
          <a:xfrm>
            <a:off x="3034169" y="3842541"/>
            <a:ext cx="7810500" cy="1754326"/>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模块测试的优点 </a:t>
            </a:r>
            <a:br>
              <a:rPr lang="zh-CN" altLang="en-US" dirty="0"/>
            </a:br>
            <a:r>
              <a:rPr lang="zh-CN" altLang="en-US" dirty="0">
                <a:solidFill>
                  <a:srgbClr val="4F4F4F"/>
                </a:solidFill>
                <a:latin typeface="Microsoft YaHei" panose="020B0503020204020204" pitchFamily="34" charset="-122"/>
                <a:ea typeface="Microsoft YaHei" panose="020B0503020204020204" pitchFamily="34" charset="-122"/>
              </a:rPr>
              <a:t>（</a:t>
            </a:r>
            <a:r>
              <a:rPr lang="en-US" altLang="zh-CN" dirty="0">
                <a:solidFill>
                  <a:srgbClr val="4F4F4F"/>
                </a:solidFill>
                <a:latin typeface="Microsoft YaHei" panose="020B0503020204020204" pitchFamily="34" charset="-122"/>
                <a:ea typeface="Microsoft YaHei" panose="020B0503020204020204" pitchFamily="34" charset="-122"/>
              </a:rPr>
              <a:t>1</a:t>
            </a:r>
            <a:r>
              <a:rPr lang="zh-CN" altLang="en-US" dirty="0">
                <a:solidFill>
                  <a:srgbClr val="4F4F4F"/>
                </a:solidFill>
                <a:latin typeface="Microsoft YaHei" panose="020B0503020204020204" pitchFamily="34" charset="-122"/>
                <a:ea typeface="Microsoft YaHei" panose="020B0503020204020204" pitchFamily="34" charset="-122"/>
              </a:rPr>
              <a:t>）模块测试对较小单元进行测试，是一种管理组合的测试元素的手段。 </a:t>
            </a:r>
            <a:br>
              <a:rPr lang="zh-CN" altLang="en-US" dirty="0"/>
            </a:br>
            <a:r>
              <a:rPr lang="zh-CN" altLang="en-US" dirty="0">
                <a:solidFill>
                  <a:srgbClr val="4F4F4F"/>
                </a:solidFill>
                <a:latin typeface="Microsoft YaHei" panose="020B0503020204020204" pitchFamily="34" charset="-122"/>
                <a:ea typeface="Microsoft YaHei" panose="020B0503020204020204" pitchFamily="34" charset="-122"/>
              </a:rPr>
              <a:t>（</a:t>
            </a:r>
            <a:r>
              <a:rPr lang="en-US" altLang="zh-CN" dirty="0">
                <a:solidFill>
                  <a:srgbClr val="4F4F4F"/>
                </a:solidFill>
                <a:latin typeface="Microsoft YaHei" panose="020B0503020204020204" pitchFamily="34" charset="-122"/>
                <a:ea typeface="Microsoft YaHei" panose="020B0503020204020204" pitchFamily="34" charset="-122"/>
              </a:rPr>
              <a:t>2</a:t>
            </a:r>
            <a:r>
              <a:rPr lang="zh-CN" altLang="en-US" dirty="0">
                <a:solidFill>
                  <a:srgbClr val="4F4F4F"/>
                </a:solidFill>
                <a:latin typeface="Microsoft YaHei" panose="020B0503020204020204" pitchFamily="34" charset="-122"/>
                <a:ea typeface="Microsoft YaHei" panose="020B0503020204020204" pitchFamily="34" charset="-122"/>
              </a:rPr>
              <a:t>）模块测试减轻了调试的难度（准确定位并纠正某个已知错误的过程）的难度。 </a:t>
            </a:r>
            <a:br>
              <a:rPr lang="zh-CN" altLang="en-US" dirty="0"/>
            </a:br>
            <a:r>
              <a:rPr lang="zh-CN" altLang="en-US" dirty="0">
                <a:solidFill>
                  <a:srgbClr val="4F4F4F"/>
                </a:solidFill>
                <a:latin typeface="Microsoft YaHei" panose="020B0503020204020204" pitchFamily="34" charset="-122"/>
                <a:ea typeface="Microsoft YaHei" panose="020B0503020204020204" pitchFamily="34" charset="-122"/>
              </a:rPr>
              <a:t>（</a:t>
            </a:r>
            <a:r>
              <a:rPr lang="en-US" altLang="zh-CN" dirty="0">
                <a:solidFill>
                  <a:srgbClr val="4F4F4F"/>
                </a:solidFill>
                <a:latin typeface="Microsoft YaHei" panose="020B0503020204020204" pitchFamily="34" charset="-122"/>
                <a:ea typeface="Microsoft YaHei" panose="020B0503020204020204" pitchFamily="34" charset="-122"/>
              </a:rPr>
              <a:t>3</a:t>
            </a:r>
            <a:r>
              <a:rPr lang="zh-CN" altLang="en-US" dirty="0">
                <a:solidFill>
                  <a:srgbClr val="4F4F4F"/>
                </a:solidFill>
                <a:latin typeface="Microsoft YaHei" panose="020B0503020204020204" pitchFamily="34" charset="-122"/>
                <a:ea typeface="Microsoft YaHei" panose="020B0503020204020204" pitchFamily="34" charset="-122"/>
              </a:rPr>
              <a:t>）模块测试通过为我们提供同时测试多个模块的可能，将并行工程引入软件测试中。</a:t>
            </a:r>
            <a:endParaRPr lang="zh-CN" altLang="en-US" dirty="0"/>
          </a:p>
        </p:txBody>
      </p:sp>
      <p:sp>
        <p:nvSpPr>
          <p:cNvPr id="6" name="文本框 5">
            <a:extLst>
              <a:ext uri="{FF2B5EF4-FFF2-40B4-BE49-F238E27FC236}">
                <a16:creationId xmlns:a16="http://schemas.microsoft.com/office/drawing/2014/main" id="{C4A052CF-0F64-49D5-AF6B-5B922EF0F869}"/>
              </a:ext>
            </a:extLst>
          </p:cNvPr>
          <p:cNvSpPr txBox="1"/>
          <p:nvPr/>
        </p:nvSpPr>
        <p:spPr>
          <a:xfrm>
            <a:off x="2933700" y="1870788"/>
            <a:ext cx="6647974" cy="1477328"/>
          </a:xfrm>
          <a:prstGeom prst="rect">
            <a:avLst/>
          </a:prstGeom>
          <a:noFill/>
        </p:spPr>
        <p:txBody>
          <a:bodyPr wrap="none" rtlCol="0">
            <a:spAutoFit/>
          </a:bodyPr>
          <a:lstStyle/>
          <a:p>
            <a:r>
              <a:rPr lang="zh-CN" altLang="en-US" dirty="0"/>
              <a:t>在设计的好的软件系统中，</a:t>
            </a:r>
            <a:endParaRPr lang="en-US" altLang="zh-CN" dirty="0"/>
          </a:p>
          <a:p>
            <a:r>
              <a:rPr lang="zh-CN" altLang="en-US" dirty="0"/>
              <a:t>每个模块完成一个清晰定义的子功能，</a:t>
            </a:r>
            <a:endParaRPr lang="en-US" altLang="zh-CN" dirty="0"/>
          </a:p>
          <a:p>
            <a:r>
              <a:rPr lang="zh-CN" altLang="en-US" dirty="0"/>
              <a:t>而且这个子功能和同级其他模块的功能之间没有相互依赖关系。</a:t>
            </a:r>
            <a:endParaRPr lang="en-US" altLang="zh-CN" dirty="0"/>
          </a:p>
          <a:p>
            <a:r>
              <a:rPr lang="zh-CN" altLang="en-US" dirty="0"/>
              <a:t>就可，能把每个模块作为一个单独的实体来测试。</a:t>
            </a:r>
            <a:endParaRPr lang="en-US" altLang="zh-CN" dirty="0"/>
          </a:p>
          <a:p>
            <a:r>
              <a:rPr lang="zh-CN" altLang="en-US" dirty="0"/>
              <a:t>而且通常比较容易设计检验模块正确性的测试方案。</a:t>
            </a:r>
          </a:p>
        </p:txBody>
      </p:sp>
    </p:spTree>
    <p:extLst>
      <p:ext uri="{BB962C8B-B14F-4D97-AF65-F5344CB8AC3E}">
        <p14:creationId xmlns:p14="http://schemas.microsoft.com/office/powerpoint/2010/main" val="1393479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86">
            <a:extLst>
              <a:ext uri="{FF2B5EF4-FFF2-40B4-BE49-F238E27FC236}">
                <a16:creationId xmlns:a16="http://schemas.microsoft.com/office/drawing/2014/main" id="{B01C0507-7EF1-4B09-9085-4D9B8C6E37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30">
            <a:extLst>
              <a:ext uri="{FF2B5EF4-FFF2-40B4-BE49-F238E27FC236}">
                <a16:creationId xmlns:a16="http://schemas.microsoft.com/office/drawing/2014/main" id="{1C9AE45A-C01F-45AB-9B5F-AACB98C1D07E}"/>
              </a:ext>
            </a:extLst>
          </p:cNvPr>
          <p:cNvSpPr>
            <a:spLocks/>
          </p:cNvSpPr>
          <p:nvPr/>
        </p:nvSpPr>
        <p:spPr bwMode="auto">
          <a:xfrm flipH="1">
            <a:off x="900112" y="649288"/>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 name="文本框 3">
            <a:extLst>
              <a:ext uri="{FF2B5EF4-FFF2-40B4-BE49-F238E27FC236}">
                <a16:creationId xmlns:a16="http://schemas.microsoft.com/office/drawing/2014/main" id="{A4DED7B0-703B-48DD-A6DE-7AF113A23787}"/>
              </a:ext>
            </a:extLst>
          </p:cNvPr>
          <p:cNvSpPr txBox="1"/>
          <p:nvPr/>
        </p:nvSpPr>
        <p:spPr>
          <a:xfrm>
            <a:off x="2428875" y="1150878"/>
            <a:ext cx="1467068" cy="400110"/>
          </a:xfrm>
          <a:prstGeom prst="rect">
            <a:avLst/>
          </a:prstGeom>
          <a:noFill/>
        </p:spPr>
        <p:txBody>
          <a:bodyPr wrap="none" rtlCol="0">
            <a:spAutoFit/>
          </a:bodyPr>
          <a:lstStyle/>
          <a:p>
            <a:r>
              <a:rPr lang="zh-CN" altLang="en-US" sz="2000" b="1" dirty="0"/>
              <a:t>子系统测试</a:t>
            </a:r>
          </a:p>
        </p:txBody>
      </p:sp>
      <p:sp>
        <p:nvSpPr>
          <p:cNvPr id="5" name="文本框 4">
            <a:extLst>
              <a:ext uri="{FF2B5EF4-FFF2-40B4-BE49-F238E27FC236}">
                <a16:creationId xmlns:a16="http://schemas.microsoft.com/office/drawing/2014/main" id="{16C25E70-B13D-4888-8677-0C9CC26E0185}"/>
              </a:ext>
            </a:extLst>
          </p:cNvPr>
          <p:cNvSpPr txBox="1"/>
          <p:nvPr/>
        </p:nvSpPr>
        <p:spPr>
          <a:xfrm>
            <a:off x="3476625" y="2133600"/>
            <a:ext cx="7340471" cy="1200329"/>
          </a:xfrm>
          <a:prstGeom prst="rect">
            <a:avLst/>
          </a:prstGeom>
          <a:noFill/>
        </p:spPr>
        <p:txBody>
          <a:bodyPr wrap="none" rtlCol="0">
            <a:spAutoFit/>
          </a:bodyPr>
          <a:lstStyle/>
          <a:p>
            <a:r>
              <a:rPr lang="zh-CN" altLang="en-US" dirty="0"/>
              <a:t>子系统测试是把经过单元测试的模块放在一起形成一个子系统来测试。</a:t>
            </a:r>
            <a:endParaRPr lang="en-US" altLang="zh-CN" dirty="0"/>
          </a:p>
          <a:p>
            <a:endParaRPr lang="en-US" altLang="zh-CN" dirty="0"/>
          </a:p>
          <a:p>
            <a:r>
              <a:rPr lang="zh-CN" altLang="en-US" dirty="0"/>
              <a:t>模块相互间的协调和通信是这个测试过程中的主要问题，</a:t>
            </a:r>
            <a:endParaRPr lang="en-US" altLang="zh-CN" dirty="0"/>
          </a:p>
          <a:p>
            <a:r>
              <a:rPr lang="zh-CN" altLang="en-US" dirty="0"/>
              <a:t>因此这个步骤着重测试模块的接口。</a:t>
            </a:r>
          </a:p>
        </p:txBody>
      </p:sp>
      <p:sp>
        <p:nvSpPr>
          <p:cNvPr id="7" name="矩形 6">
            <a:extLst>
              <a:ext uri="{FF2B5EF4-FFF2-40B4-BE49-F238E27FC236}">
                <a16:creationId xmlns:a16="http://schemas.microsoft.com/office/drawing/2014/main" id="{AADE2CF4-7AF6-4FE8-8EDE-5F865DBF031E}"/>
              </a:ext>
            </a:extLst>
          </p:cNvPr>
          <p:cNvSpPr/>
          <p:nvPr/>
        </p:nvSpPr>
        <p:spPr>
          <a:xfrm>
            <a:off x="3476625" y="3727311"/>
            <a:ext cx="7340471" cy="1754326"/>
          </a:xfrm>
          <a:prstGeom prst="rect">
            <a:avLst/>
          </a:prstGeom>
        </p:spPr>
        <p:txBody>
          <a:bodyPr wrap="square">
            <a:spAutoFit/>
          </a:bodyPr>
          <a:lstStyle/>
          <a:p>
            <a:r>
              <a:rPr lang="zh-CN" altLang="en-US" dirty="0">
                <a:solidFill>
                  <a:schemeClr val="accent6">
                    <a:lumMod val="75000"/>
                  </a:schemeClr>
                </a:solidFill>
              </a:rPr>
              <a:t>突出特点是具有很强的工程实用性。</a:t>
            </a:r>
            <a:endParaRPr lang="en-US" altLang="zh-CN" dirty="0">
              <a:solidFill>
                <a:schemeClr val="accent6">
                  <a:lumMod val="75000"/>
                </a:schemeClr>
              </a:solidFill>
            </a:endParaRPr>
          </a:p>
          <a:p>
            <a:r>
              <a:rPr lang="zh-CN" altLang="en-US" dirty="0">
                <a:solidFill>
                  <a:schemeClr val="accent6">
                    <a:lumMod val="75000"/>
                  </a:schemeClr>
                </a:solidFill>
              </a:rPr>
              <a:t>设计类的“桩模块”的测试子系统，该设计类是您需要模拟、或已经决定不完全包括在测试目标中的。</a:t>
            </a:r>
            <a:endParaRPr lang="en-US" altLang="zh-CN" dirty="0">
              <a:solidFill>
                <a:schemeClr val="accent6">
                  <a:lumMod val="75000"/>
                </a:schemeClr>
              </a:solidFill>
            </a:endParaRPr>
          </a:p>
          <a:p>
            <a:r>
              <a:rPr lang="zh-CN" altLang="en-US" dirty="0">
                <a:solidFill>
                  <a:schemeClr val="accent6">
                    <a:lumMod val="75000"/>
                  </a:schemeClr>
                </a:solidFill>
              </a:rPr>
              <a:t>是驱动程序的测试子系统，它们促进了测试用例的自动化。测试员将使用测试子系统执行测试中的专用功能测试。测试子系统是一种实施子系统。</a:t>
            </a:r>
          </a:p>
        </p:txBody>
      </p:sp>
    </p:spTree>
    <p:extLst>
      <p:ext uri="{BB962C8B-B14F-4D97-AF65-F5344CB8AC3E}">
        <p14:creationId xmlns:p14="http://schemas.microsoft.com/office/powerpoint/2010/main" val="11444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ïşľîḓè">
            <a:extLst>
              <a:ext uri="{FF2B5EF4-FFF2-40B4-BE49-F238E27FC236}">
                <a16:creationId xmlns:a16="http://schemas.microsoft.com/office/drawing/2014/main" id="{05B86494-1166-4728-8D43-58631F8B56C0}"/>
              </a:ext>
            </a:extLst>
          </p:cNvPr>
          <p:cNvSpPr/>
          <p:nvPr/>
        </p:nvSpPr>
        <p:spPr bwMode="auto">
          <a:xfrm>
            <a:off x="8359949" y="3358460"/>
            <a:ext cx="2355399" cy="2265233"/>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bg1">
              <a:lumMod val="85000"/>
            </a:schemeClr>
          </a:solid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 name="Freeform 86">
            <a:extLst>
              <a:ext uri="{FF2B5EF4-FFF2-40B4-BE49-F238E27FC236}">
                <a16:creationId xmlns:a16="http://schemas.microsoft.com/office/drawing/2014/main" id="{B01C0507-7EF1-4B09-9085-4D9B8C6E37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30">
            <a:extLst>
              <a:ext uri="{FF2B5EF4-FFF2-40B4-BE49-F238E27FC236}">
                <a16:creationId xmlns:a16="http://schemas.microsoft.com/office/drawing/2014/main" id="{1C9AE45A-C01F-45AB-9B5F-AACB98C1D07E}"/>
              </a:ext>
            </a:extLst>
          </p:cNvPr>
          <p:cNvSpPr>
            <a:spLocks/>
          </p:cNvSpPr>
          <p:nvPr/>
        </p:nvSpPr>
        <p:spPr bwMode="auto">
          <a:xfrm flipH="1">
            <a:off x="900112" y="649288"/>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 name="文本框 3">
            <a:extLst>
              <a:ext uri="{FF2B5EF4-FFF2-40B4-BE49-F238E27FC236}">
                <a16:creationId xmlns:a16="http://schemas.microsoft.com/office/drawing/2014/main" id="{A4DED7B0-703B-48DD-A6DE-7AF113A23787}"/>
              </a:ext>
            </a:extLst>
          </p:cNvPr>
          <p:cNvSpPr txBox="1"/>
          <p:nvPr/>
        </p:nvSpPr>
        <p:spPr>
          <a:xfrm>
            <a:off x="2428875" y="1150878"/>
            <a:ext cx="1210588" cy="400110"/>
          </a:xfrm>
          <a:prstGeom prst="rect">
            <a:avLst/>
          </a:prstGeom>
          <a:noFill/>
        </p:spPr>
        <p:txBody>
          <a:bodyPr wrap="none" rtlCol="0">
            <a:spAutoFit/>
          </a:bodyPr>
          <a:lstStyle/>
          <a:p>
            <a:r>
              <a:rPr lang="zh-CN" altLang="en-US" sz="2000" b="1" dirty="0"/>
              <a:t>系统测试</a:t>
            </a:r>
          </a:p>
        </p:txBody>
      </p:sp>
      <p:sp>
        <p:nvSpPr>
          <p:cNvPr id="6" name="矩形 5">
            <a:extLst>
              <a:ext uri="{FF2B5EF4-FFF2-40B4-BE49-F238E27FC236}">
                <a16:creationId xmlns:a16="http://schemas.microsoft.com/office/drawing/2014/main" id="{EF121721-4494-4D4D-975C-FF3D5EC9466E}"/>
              </a:ext>
            </a:extLst>
          </p:cNvPr>
          <p:cNvSpPr/>
          <p:nvPr/>
        </p:nvSpPr>
        <p:spPr>
          <a:xfrm>
            <a:off x="3034169" y="2052578"/>
            <a:ext cx="7905750" cy="2585323"/>
          </a:xfrm>
          <a:prstGeom prst="rect">
            <a:avLst/>
          </a:prstGeom>
        </p:spPr>
        <p:txBody>
          <a:bodyPr wrap="square">
            <a:spAutoFit/>
          </a:bodyPr>
          <a:lstStyle/>
          <a:p>
            <a:r>
              <a:rPr lang="zh-CN" altLang="en-US" dirty="0"/>
              <a:t>系统测试，英文是</a:t>
            </a:r>
            <a:r>
              <a:rPr lang="en-US" altLang="zh-CN" dirty="0"/>
              <a:t>System Testing</a:t>
            </a:r>
            <a:r>
              <a:rPr lang="zh-CN" altLang="en-US" dirty="0"/>
              <a:t>。</a:t>
            </a:r>
            <a:endParaRPr lang="en-US" altLang="zh-CN" dirty="0"/>
          </a:p>
          <a:p>
            <a:r>
              <a:rPr lang="zh-CN" altLang="en-US" dirty="0"/>
              <a:t>是对整个系统的测试，将硬件、软件、操作人员看作一个整体，检验它是否有不符合系统说明书的地方。</a:t>
            </a:r>
            <a:endParaRPr lang="en-US" altLang="zh-CN" dirty="0"/>
          </a:p>
          <a:p>
            <a:endParaRPr lang="en-US" altLang="zh-CN" dirty="0"/>
          </a:p>
          <a:p>
            <a:r>
              <a:rPr lang="zh-CN" altLang="en-US" dirty="0"/>
              <a:t>这种测试可以发现系统分析和设计中的错误。如安全测试是测试安全措施是否完善，能不能保证系统不受非法侵入。</a:t>
            </a:r>
            <a:endParaRPr lang="en-US" altLang="zh-CN" dirty="0"/>
          </a:p>
          <a:p>
            <a:endParaRPr lang="en-US" altLang="zh-CN" dirty="0"/>
          </a:p>
          <a:p>
            <a:r>
              <a:rPr lang="zh-CN" altLang="en-US" dirty="0"/>
              <a:t>再例如，压力测试是测试系统在正常数据量以及超负荷量</a:t>
            </a:r>
            <a:r>
              <a:rPr lang="en-US" altLang="zh-CN" dirty="0"/>
              <a:t>(</a:t>
            </a:r>
            <a:r>
              <a:rPr lang="zh-CN" altLang="en-US" dirty="0"/>
              <a:t>如多个用户同时存取</a:t>
            </a:r>
            <a:r>
              <a:rPr lang="en-US" altLang="zh-CN" dirty="0"/>
              <a:t>) </a:t>
            </a:r>
            <a:r>
              <a:rPr lang="zh-CN" altLang="en-US" dirty="0"/>
              <a:t>等情况下是否还能正常地工作。</a:t>
            </a:r>
          </a:p>
        </p:txBody>
      </p:sp>
    </p:spTree>
    <p:extLst>
      <p:ext uri="{BB962C8B-B14F-4D97-AF65-F5344CB8AC3E}">
        <p14:creationId xmlns:p14="http://schemas.microsoft.com/office/powerpoint/2010/main" val="3243336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86">
            <a:extLst>
              <a:ext uri="{FF2B5EF4-FFF2-40B4-BE49-F238E27FC236}">
                <a16:creationId xmlns:a16="http://schemas.microsoft.com/office/drawing/2014/main" id="{B01C0507-7EF1-4B09-9085-4D9B8C6E37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30">
            <a:extLst>
              <a:ext uri="{FF2B5EF4-FFF2-40B4-BE49-F238E27FC236}">
                <a16:creationId xmlns:a16="http://schemas.microsoft.com/office/drawing/2014/main" id="{1C9AE45A-C01F-45AB-9B5F-AACB98C1D07E}"/>
              </a:ext>
            </a:extLst>
          </p:cNvPr>
          <p:cNvSpPr>
            <a:spLocks/>
          </p:cNvSpPr>
          <p:nvPr/>
        </p:nvSpPr>
        <p:spPr bwMode="auto">
          <a:xfrm flipH="1">
            <a:off x="900112" y="649288"/>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 name="文本框 3">
            <a:extLst>
              <a:ext uri="{FF2B5EF4-FFF2-40B4-BE49-F238E27FC236}">
                <a16:creationId xmlns:a16="http://schemas.microsoft.com/office/drawing/2014/main" id="{A4DED7B0-703B-48DD-A6DE-7AF113A23787}"/>
              </a:ext>
            </a:extLst>
          </p:cNvPr>
          <p:cNvSpPr txBox="1"/>
          <p:nvPr/>
        </p:nvSpPr>
        <p:spPr>
          <a:xfrm>
            <a:off x="2428875" y="1150878"/>
            <a:ext cx="1210588" cy="400110"/>
          </a:xfrm>
          <a:prstGeom prst="rect">
            <a:avLst/>
          </a:prstGeom>
          <a:noFill/>
        </p:spPr>
        <p:txBody>
          <a:bodyPr wrap="none" rtlCol="0">
            <a:spAutoFit/>
          </a:bodyPr>
          <a:lstStyle/>
          <a:p>
            <a:r>
              <a:rPr lang="zh-CN" altLang="en-US" sz="2000" b="1" dirty="0"/>
              <a:t>验收测试</a:t>
            </a:r>
          </a:p>
        </p:txBody>
      </p:sp>
      <p:sp>
        <p:nvSpPr>
          <p:cNvPr id="6" name="矩形 5">
            <a:extLst>
              <a:ext uri="{FF2B5EF4-FFF2-40B4-BE49-F238E27FC236}">
                <a16:creationId xmlns:a16="http://schemas.microsoft.com/office/drawing/2014/main" id="{5E4DF2CA-6C5C-4945-ABAB-114DCC2375DF}"/>
              </a:ext>
            </a:extLst>
          </p:cNvPr>
          <p:cNvSpPr/>
          <p:nvPr/>
        </p:nvSpPr>
        <p:spPr>
          <a:xfrm>
            <a:off x="3034169" y="1836256"/>
            <a:ext cx="7686675" cy="2585323"/>
          </a:xfrm>
          <a:prstGeom prst="rect">
            <a:avLst/>
          </a:prstGeom>
        </p:spPr>
        <p:txBody>
          <a:bodyPr wrap="square">
            <a:spAutoFit/>
          </a:bodyPr>
          <a:lstStyle/>
          <a:p>
            <a:r>
              <a:rPr lang="zh-CN" altLang="en-US" dirty="0"/>
              <a:t>验收测试是部署软件之前的最后一个测试操作。</a:t>
            </a:r>
            <a:endParaRPr lang="en-US" altLang="zh-CN" dirty="0"/>
          </a:p>
          <a:p>
            <a:r>
              <a:rPr lang="zh-CN" altLang="en-US" dirty="0"/>
              <a:t>在软件产品完成了单元测试、集成测试和系统测试之后，产品发布之前所进行的软件测试活动。</a:t>
            </a:r>
            <a:endParaRPr lang="en-US" altLang="zh-CN" dirty="0"/>
          </a:p>
          <a:p>
            <a:endParaRPr lang="en-US" altLang="zh-CN" dirty="0"/>
          </a:p>
          <a:p>
            <a:r>
              <a:rPr lang="zh-CN" altLang="en-US" dirty="0"/>
              <a:t>它是技术测试的最后一个阶段，也称为交付测试。</a:t>
            </a:r>
            <a:endParaRPr lang="en-US" altLang="zh-CN" dirty="0"/>
          </a:p>
          <a:p>
            <a:r>
              <a:rPr lang="zh-CN" altLang="en-US" dirty="0"/>
              <a:t>验收测试的目的是确保软件准备就绪，并且可以让最终用户将其用于执行软件的既定功能和</a:t>
            </a:r>
            <a:r>
              <a:rPr lang="zh-CN" altLang="en-US" b="1" dirty="0"/>
              <a:t>任务</a:t>
            </a:r>
            <a:r>
              <a:rPr lang="zh-CN" altLang="en-US" dirty="0"/>
              <a:t>。</a:t>
            </a:r>
            <a:endParaRPr lang="en-US" altLang="zh-CN" dirty="0"/>
          </a:p>
          <a:p>
            <a:endParaRPr lang="en-US" altLang="zh-CN" dirty="0"/>
          </a:p>
          <a:p>
            <a:r>
              <a:rPr lang="zh-CN" altLang="en-US" dirty="0"/>
              <a:t>验收测试也叫确认测试。</a:t>
            </a:r>
          </a:p>
        </p:txBody>
      </p:sp>
      <p:sp>
        <p:nvSpPr>
          <p:cNvPr id="7" name="矩形 6">
            <a:extLst>
              <a:ext uri="{FF2B5EF4-FFF2-40B4-BE49-F238E27FC236}">
                <a16:creationId xmlns:a16="http://schemas.microsoft.com/office/drawing/2014/main" id="{396AC4E8-D164-45A5-8A5F-5D83005DD49C}"/>
              </a:ext>
            </a:extLst>
          </p:cNvPr>
          <p:cNvSpPr/>
          <p:nvPr/>
        </p:nvSpPr>
        <p:spPr>
          <a:xfrm>
            <a:off x="3034169" y="4670786"/>
            <a:ext cx="6519406" cy="1200329"/>
          </a:xfrm>
          <a:prstGeom prst="rect">
            <a:avLst/>
          </a:prstGeom>
        </p:spPr>
        <p:txBody>
          <a:bodyPr wrap="square">
            <a:spAutoFit/>
          </a:bodyPr>
          <a:lstStyle/>
          <a:p>
            <a:r>
              <a:rPr lang="zh-CN" altLang="en-US" dirty="0">
                <a:solidFill>
                  <a:srgbClr val="333333"/>
                </a:solidFill>
                <a:latin typeface="arial" panose="020B0604020202020204" pitchFamily="34" charset="0"/>
              </a:rPr>
              <a:t>实施验收测试的常用策略有三种，它们分别是：</a:t>
            </a:r>
          </a:p>
          <a:p>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正式验收</a:t>
            </a:r>
          </a:p>
          <a:p>
            <a:r>
              <a:rPr lang="en-US" altLang="zh-CN" dirty="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非正式验收或 </a:t>
            </a:r>
            <a:r>
              <a:rPr lang="en-US" altLang="zh-CN" dirty="0">
                <a:solidFill>
                  <a:srgbClr val="333333"/>
                </a:solidFill>
                <a:latin typeface="arial" panose="020B0604020202020204" pitchFamily="34" charset="0"/>
              </a:rPr>
              <a:t>Alpha </a:t>
            </a:r>
            <a:r>
              <a:rPr lang="zh-CN" altLang="en-US" dirty="0">
                <a:solidFill>
                  <a:srgbClr val="333333"/>
                </a:solidFill>
                <a:latin typeface="arial" panose="020B0604020202020204" pitchFamily="34" charset="0"/>
              </a:rPr>
              <a:t>测试</a:t>
            </a:r>
          </a:p>
          <a:p>
            <a:r>
              <a:rPr lang="en-US" altLang="zh-CN" dirty="0">
                <a:solidFill>
                  <a:srgbClr val="333333"/>
                </a:solidFill>
                <a:latin typeface="arial" panose="020B0604020202020204" pitchFamily="34" charset="0"/>
              </a:rPr>
              <a:t>· Beta </a:t>
            </a:r>
            <a:r>
              <a:rPr lang="zh-CN" altLang="en-US" dirty="0">
                <a:solidFill>
                  <a:srgbClr val="333333"/>
                </a:solidFill>
                <a:latin typeface="arial" panose="020B0604020202020204" pitchFamily="34" charset="0"/>
              </a:rPr>
              <a:t>测试</a:t>
            </a:r>
            <a:endParaRPr lang="zh-CN" altLang="en-US"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463162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ïṧḻiḋè">
            <a:extLst>
              <a:ext uri="{FF2B5EF4-FFF2-40B4-BE49-F238E27FC236}">
                <a16:creationId xmlns:a16="http://schemas.microsoft.com/office/drawing/2014/main" id="{CB182B7E-D8EF-4836-AB81-CCF80A958F73}"/>
              </a:ext>
            </a:extLst>
          </p:cNvPr>
          <p:cNvSpPr/>
          <p:nvPr/>
        </p:nvSpPr>
        <p:spPr bwMode="auto">
          <a:xfrm>
            <a:off x="8907077" y="3885607"/>
            <a:ext cx="2054662" cy="2054662"/>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lumMod val="85000"/>
            </a:schemeClr>
          </a:solidFill>
          <a:ln>
            <a:noFill/>
          </a:ln>
          <a:extLst/>
        </p:spPr>
        <p:txBody>
          <a:bodyPr anchor="ctr"/>
          <a:lstStyle/>
          <a:p>
            <a:pPr algn="ctr"/>
            <a:endParaRPr/>
          </a:p>
        </p:txBody>
      </p:sp>
      <p:sp>
        <p:nvSpPr>
          <p:cNvPr id="2" name="Freeform 86">
            <a:extLst>
              <a:ext uri="{FF2B5EF4-FFF2-40B4-BE49-F238E27FC236}">
                <a16:creationId xmlns:a16="http://schemas.microsoft.com/office/drawing/2014/main" id="{B01C0507-7EF1-4B09-9085-4D9B8C6E37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30">
            <a:extLst>
              <a:ext uri="{FF2B5EF4-FFF2-40B4-BE49-F238E27FC236}">
                <a16:creationId xmlns:a16="http://schemas.microsoft.com/office/drawing/2014/main" id="{1C9AE45A-C01F-45AB-9B5F-AACB98C1D07E}"/>
              </a:ext>
            </a:extLst>
          </p:cNvPr>
          <p:cNvSpPr>
            <a:spLocks/>
          </p:cNvSpPr>
          <p:nvPr/>
        </p:nvSpPr>
        <p:spPr bwMode="auto">
          <a:xfrm flipH="1">
            <a:off x="900112" y="649288"/>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dirty="0"/>
          </a:p>
        </p:txBody>
      </p:sp>
      <p:sp>
        <p:nvSpPr>
          <p:cNvPr id="4" name="文本框 3">
            <a:extLst>
              <a:ext uri="{FF2B5EF4-FFF2-40B4-BE49-F238E27FC236}">
                <a16:creationId xmlns:a16="http://schemas.microsoft.com/office/drawing/2014/main" id="{A4DED7B0-703B-48DD-A6DE-7AF113A23787}"/>
              </a:ext>
            </a:extLst>
          </p:cNvPr>
          <p:cNvSpPr txBox="1"/>
          <p:nvPr/>
        </p:nvSpPr>
        <p:spPr>
          <a:xfrm>
            <a:off x="2428875" y="1150878"/>
            <a:ext cx="1210588" cy="400110"/>
          </a:xfrm>
          <a:prstGeom prst="rect">
            <a:avLst/>
          </a:prstGeom>
          <a:noFill/>
        </p:spPr>
        <p:txBody>
          <a:bodyPr wrap="none" rtlCol="0">
            <a:spAutoFit/>
          </a:bodyPr>
          <a:lstStyle/>
          <a:p>
            <a:r>
              <a:rPr lang="zh-CN" altLang="en-US" sz="2000" b="1" dirty="0"/>
              <a:t>平行运行</a:t>
            </a:r>
          </a:p>
        </p:txBody>
      </p:sp>
      <p:sp>
        <p:nvSpPr>
          <p:cNvPr id="5" name="文本框 4">
            <a:extLst>
              <a:ext uri="{FF2B5EF4-FFF2-40B4-BE49-F238E27FC236}">
                <a16:creationId xmlns:a16="http://schemas.microsoft.com/office/drawing/2014/main" id="{7EB314A2-304D-43E7-B91C-B519A9B5DF8E}"/>
              </a:ext>
            </a:extLst>
          </p:cNvPr>
          <p:cNvSpPr txBox="1"/>
          <p:nvPr/>
        </p:nvSpPr>
        <p:spPr>
          <a:xfrm>
            <a:off x="2428875" y="2175968"/>
            <a:ext cx="8225329" cy="3139321"/>
          </a:xfrm>
          <a:prstGeom prst="rect">
            <a:avLst/>
          </a:prstGeom>
          <a:noFill/>
        </p:spPr>
        <p:txBody>
          <a:bodyPr wrap="none" rtlCol="0">
            <a:spAutoFit/>
          </a:bodyPr>
          <a:lstStyle/>
          <a:p>
            <a:r>
              <a:rPr lang="zh-CN" altLang="en-US" dirty="0"/>
              <a:t>关系重大的软件产品在验收之后往往不并立即投入生产性运行。</a:t>
            </a:r>
            <a:endParaRPr lang="en-US" altLang="zh-CN" dirty="0"/>
          </a:p>
          <a:p>
            <a:r>
              <a:rPr lang="zh-CN" altLang="en-US" dirty="0"/>
              <a:t>而是要在经过一段时间的平行运行时间考验。</a:t>
            </a:r>
            <a:endParaRPr lang="en-US" altLang="zh-CN" dirty="0"/>
          </a:p>
          <a:p>
            <a:endParaRPr lang="en-US" altLang="zh-CN" dirty="0"/>
          </a:p>
          <a:p>
            <a:r>
              <a:rPr lang="zh-CN" altLang="en-US" dirty="0"/>
              <a:t>所谓平行运行，就是同时运行新开发出来的系统和将被它取代的旧系统。</a:t>
            </a:r>
            <a:endParaRPr lang="en-US" altLang="zh-CN" dirty="0"/>
          </a:p>
          <a:p>
            <a:r>
              <a:rPr lang="zh-CN" altLang="en-US" dirty="0"/>
              <a:t>以便比较新旧两个系统的处理结果。</a:t>
            </a:r>
            <a:endParaRPr lang="en-US" altLang="zh-CN" dirty="0"/>
          </a:p>
          <a:p>
            <a:endParaRPr lang="en-US" altLang="zh-CN" dirty="0"/>
          </a:p>
          <a:p>
            <a:r>
              <a:rPr lang="zh-CN" altLang="en-US" dirty="0"/>
              <a:t>这样做的目的有如下几点：</a:t>
            </a:r>
            <a:endParaRPr lang="en-US" altLang="zh-CN" dirty="0"/>
          </a:p>
          <a:p>
            <a:r>
              <a:rPr lang="en-US" altLang="zh-CN" dirty="0"/>
              <a:t>1.</a:t>
            </a:r>
            <a:r>
              <a:rPr lang="zh-CN" altLang="en-US" dirty="0"/>
              <a:t>可以在准生产环境中运行，新系统儿又不冒险。</a:t>
            </a:r>
            <a:endParaRPr lang="en-US" altLang="zh-CN" dirty="0"/>
          </a:p>
          <a:p>
            <a:r>
              <a:rPr lang="en-US" altLang="zh-CN" dirty="0"/>
              <a:t>2.</a:t>
            </a:r>
            <a:r>
              <a:rPr lang="zh-CN" altLang="en-US" dirty="0"/>
              <a:t>用户能有一段熟悉新系统的时间。</a:t>
            </a:r>
            <a:endParaRPr lang="en-US" altLang="zh-CN" dirty="0"/>
          </a:p>
          <a:p>
            <a:r>
              <a:rPr lang="en-US" altLang="zh-CN" dirty="0"/>
              <a:t>2.</a:t>
            </a:r>
            <a:r>
              <a:rPr lang="zh-CN" altLang="en-US" dirty="0"/>
              <a:t>可以验证用户指南和使用手册之类的文章。</a:t>
            </a:r>
            <a:endParaRPr lang="en-US" altLang="zh-CN" dirty="0"/>
          </a:p>
          <a:p>
            <a:r>
              <a:rPr lang="en-US" altLang="zh-CN" dirty="0"/>
              <a:t>4.</a:t>
            </a:r>
            <a:r>
              <a:rPr lang="zh-CN" altLang="en-US" dirty="0"/>
              <a:t>能够以准生产模式对新系统进行全负荷测试，可以用测试结果验证性能指标。</a:t>
            </a:r>
          </a:p>
        </p:txBody>
      </p:sp>
    </p:spTree>
    <p:extLst>
      <p:ext uri="{BB962C8B-B14F-4D97-AF65-F5344CB8AC3E}">
        <p14:creationId xmlns:p14="http://schemas.microsoft.com/office/powerpoint/2010/main" val="1395506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测试阶段的信息流</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D3E46315-EB71-4D3C-B20B-E3916A1CDCA9}"/>
              </a:ext>
            </a:extLst>
          </p:cNvPr>
          <p:cNvSpPr txBox="1"/>
          <p:nvPr/>
        </p:nvSpPr>
        <p:spPr>
          <a:xfrm>
            <a:off x="2123498" y="3559946"/>
            <a:ext cx="5690982" cy="584775"/>
          </a:xfrm>
          <a:prstGeom prst="rect">
            <a:avLst/>
          </a:prstGeom>
          <a:noFill/>
        </p:spPr>
        <p:txBody>
          <a:bodyPr wrap="none" rtlCol="0">
            <a:spAutoFit/>
          </a:bodyPr>
          <a:lstStyle/>
          <a:p>
            <a:r>
              <a:rPr lang="en-US" altLang="zh-CN" sz="1600" dirty="0"/>
              <a:t>1.</a:t>
            </a:r>
            <a:r>
              <a:rPr lang="zh-CN" altLang="en-US" sz="1600" dirty="0"/>
              <a:t>软件配置，包括需求说明书、设计说明书和源程序清单等。</a:t>
            </a:r>
            <a:endParaRPr lang="en-US" altLang="zh-CN" sz="1600" dirty="0"/>
          </a:p>
          <a:p>
            <a:r>
              <a:rPr lang="en-US" altLang="zh-CN" sz="1600" dirty="0"/>
              <a:t>2.</a:t>
            </a:r>
            <a:r>
              <a:rPr lang="zh-CN" altLang="en-US" sz="1600" dirty="0"/>
              <a:t>测试配置，包括测试计划和测试方案。</a:t>
            </a:r>
          </a:p>
        </p:txBody>
      </p:sp>
    </p:spTree>
    <p:extLst>
      <p:ext uri="{BB962C8B-B14F-4D97-AF65-F5344CB8AC3E}">
        <p14:creationId xmlns:p14="http://schemas.microsoft.com/office/powerpoint/2010/main" val="4123921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215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214686" y="804186"/>
            <a:ext cx="9415240" cy="4029845"/>
            <a:chOff x="1214686" y="804186"/>
            <a:chExt cx="9415240" cy="4029845"/>
          </a:xfrm>
        </p:grpSpPr>
        <p:sp>
          <p:nvSpPr>
            <p:cNvPr id="6" name="iṣ1idé">
              <a:extLst>
                <a:ext uri="{FF2B5EF4-FFF2-40B4-BE49-F238E27FC236}">
                  <a16:creationId xmlns:a16="http://schemas.microsoft.com/office/drawing/2014/main" id="{68C12142-87A8-47CD-960E-B2956C970D5C}"/>
                </a:ext>
              </a:extLst>
            </p:cNvPr>
            <p:cNvSpPr/>
            <p:nvPr/>
          </p:nvSpPr>
          <p:spPr bwMode="auto">
            <a:xfrm>
              <a:off x="6082281" y="804186"/>
              <a:ext cx="814372" cy="814372"/>
            </a:xfrm>
            <a:prstGeom prst="diamond">
              <a:avLst/>
            </a:prstGeom>
            <a:solidFill>
              <a:schemeClr val="accent1">
                <a:lumMod val="100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1600" dirty="0">
                  <a:solidFill>
                    <a:schemeClr val="bg1">
                      <a:lumMod val="100000"/>
                    </a:schemeClr>
                  </a:solidFill>
                  <a:latin typeface="Impact" panose="020B0806030902050204" pitchFamily="34" charset="0"/>
                </a:rPr>
                <a:t>01</a:t>
              </a:r>
            </a:p>
          </p:txBody>
        </p:sp>
        <p:sp>
          <p:nvSpPr>
            <p:cNvPr id="7" name="îslïdè">
              <a:extLst>
                <a:ext uri="{FF2B5EF4-FFF2-40B4-BE49-F238E27FC236}">
                  <a16:creationId xmlns:a16="http://schemas.microsoft.com/office/drawing/2014/main" id="{C3D7E5F6-0AEC-4A25-8D13-6B34BFD45C96}"/>
                </a:ext>
              </a:extLst>
            </p:cNvPr>
            <p:cNvSpPr/>
            <p:nvPr/>
          </p:nvSpPr>
          <p:spPr bwMode="auto">
            <a:xfrm>
              <a:off x="5480974" y="4019659"/>
              <a:ext cx="814372" cy="814372"/>
            </a:xfrm>
            <a:prstGeom prst="diamond">
              <a:avLst/>
            </a:prstGeom>
            <a:solidFill>
              <a:schemeClr val="bg1">
                <a:lumMod val="50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1600">
                  <a:solidFill>
                    <a:schemeClr val="bg1">
                      <a:lumMod val="100000"/>
                    </a:schemeClr>
                  </a:solidFill>
                  <a:latin typeface="Impact" panose="020B0806030902050204" pitchFamily="34" charset="0"/>
                </a:rPr>
                <a:t>04</a:t>
              </a:r>
            </a:p>
          </p:txBody>
        </p:sp>
        <p:sp>
          <p:nvSpPr>
            <p:cNvPr id="8" name="ïṣlídé">
              <a:extLst>
                <a:ext uri="{FF2B5EF4-FFF2-40B4-BE49-F238E27FC236}">
                  <a16:creationId xmlns:a16="http://schemas.microsoft.com/office/drawing/2014/main" id="{3BA68943-263F-4CE9-BCBD-7C0CD2423B90}"/>
                </a:ext>
              </a:extLst>
            </p:cNvPr>
            <p:cNvSpPr/>
            <p:nvPr/>
          </p:nvSpPr>
          <p:spPr bwMode="auto">
            <a:xfrm>
              <a:off x="5480973" y="1828577"/>
              <a:ext cx="814372" cy="814372"/>
            </a:xfrm>
            <a:prstGeom prst="diamond">
              <a:avLst/>
            </a:prstGeom>
            <a:solidFill>
              <a:schemeClr val="bg1">
                <a:lumMod val="50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1600" dirty="0">
                  <a:solidFill>
                    <a:schemeClr val="bg1">
                      <a:lumMod val="100000"/>
                    </a:schemeClr>
                  </a:solidFill>
                  <a:latin typeface="Impact" panose="020B0806030902050204" pitchFamily="34" charset="0"/>
                </a:rPr>
                <a:t>02</a:t>
              </a:r>
            </a:p>
          </p:txBody>
        </p:sp>
        <p:sp>
          <p:nvSpPr>
            <p:cNvPr id="9" name="ïṥlíḋe">
              <a:extLst>
                <a:ext uri="{FF2B5EF4-FFF2-40B4-BE49-F238E27FC236}">
                  <a16:creationId xmlns:a16="http://schemas.microsoft.com/office/drawing/2014/main" id="{E2954DA9-F801-444B-AE3D-ADD12490381D}"/>
                </a:ext>
              </a:extLst>
            </p:cNvPr>
            <p:cNvSpPr/>
            <p:nvPr/>
          </p:nvSpPr>
          <p:spPr bwMode="auto">
            <a:xfrm>
              <a:off x="5113818" y="2936328"/>
              <a:ext cx="814372" cy="814372"/>
            </a:xfrm>
            <a:prstGeom prst="diamond">
              <a:avLst/>
            </a:prstGeom>
            <a:solidFill>
              <a:schemeClr val="accent1"/>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1600" dirty="0">
                  <a:solidFill>
                    <a:schemeClr val="bg1">
                      <a:lumMod val="100000"/>
                    </a:schemeClr>
                  </a:solidFill>
                  <a:latin typeface="Impact" panose="020B0806030902050204" pitchFamily="34" charset="0"/>
                </a:rPr>
                <a:t>03</a:t>
              </a:r>
            </a:p>
          </p:txBody>
        </p:sp>
        <p:sp>
          <p:nvSpPr>
            <p:cNvPr id="10" name="íslîḓè">
              <a:extLst>
                <a:ext uri="{FF2B5EF4-FFF2-40B4-BE49-F238E27FC236}">
                  <a16:creationId xmlns:a16="http://schemas.microsoft.com/office/drawing/2014/main" id="{29BBF7F8-3DB1-48D6-B7D1-DCE70AD2F806}"/>
                </a:ext>
              </a:extLst>
            </p:cNvPr>
            <p:cNvSpPr txBox="1"/>
            <p:nvPr/>
          </p:nvSpPr>
          <p:spPr>
            <a:xfrm>
              <a:off x="7064463" y="1027155"/>
              <a:ext cx="3565463" cy="368434"/>
            </a:xfrm>
            <a:prstGeom prst="rect">
              <a:avLst/>
            </a:prstGeom>
            <a:noFill/>
          </p:spPr>
          <p:txBody>
            <a:bodyPr wrap="square" lIns="91440" tIns="45720" rIns="91440" bIns="45720" anchor="b" anchorCtr="0">
              <a:normAutofit fontScale="92500" lnSpcReduction="20000"/>
            </a:bodyPr>
            <a:lstStyle/>
            <a:p>
              <a:r>
                <a:rPr lang="zh-CN" altLang="en-US" sz="2400" b="1" dirty="0"/>
                <a:t>软件测试的目标</a:t>
              </a:r>
            </a:p>
          </p:txBody>
        </p:sp>
        <p:sp>
          <p:nvSpPr>
            <p:cNvPr id="12" name="íṣļîḋé">
              <a:extLst>
                <a:ext uri="{FF2B5EF4-FFF2-40B4-BE49-F238E27FC236}">
                  <a16:creationId xmlns:a16="http://schemas.microsoft.com/office/drawing/2014/main" id="{9C482C15-9DB1-4D7D-A80A-76088BD8C460}"/>
                </a:ext>
              </a:extLst>
            </p:cNvPr>
            <p:cNvSpPr txBox="1"/>
            <p:nvPr/>
          </p:nvSpPr>
          <p:spPr>
            <a:xfrm>
              <a:off x="6463156" y="2051545"/>
              <a:ext cx="3565463" cy="368434"/>
            </a:xfrm>
            <a:prstGeom prst="rect">
              <a:avLst/>
            </a:prstGeom>
            <a:noFill/>
          </p:spPr>
          <p:txBody>
            <a:bodyPr wrap="square" lIns="91440" tIns="45720" rIns="91440" bIns="45720" anchor="b" anchorCtr="0">
              <a:normAutofit fontScale="92500" lnSpcReduction="20000"/>
            </a:bodyPr>
            <a:lstStyle/>
            <a:p>
              <a:r>
                <a:rPr lang="zh-CN" altLang="en-US" sz="2400" b="1" dirty="0"/>
                <a:t>软件测试准则</a:t>
              </a:r>
            </a:p>
          </p:txBody>
        </p:sp>
        <p:sp>
          <p:nvSpPr>
            <p:cNvPr id="14" name="ïsḻiḍè">
              <a:extLst>
                <a:ext uri="{FF2B5EF4-FFF2-40B4-BE49-F238E27FC236}">
                  <a16:creationId xmlns:a16="http://schemas.microsoft.com/office/drawing/2014/main" id="{C0A530EA-D5F2-490F-A55B-A497576A3AF5}"/>
                </a:ext>
              </a:extLst>
            </p:cNvPr>
            <p:cNvSpPr txBox="1"/>
            <p:nvPr/>
          </p:nvSpPr>
          <p:spPr>
            <a:xfrm>
              <a:off x="6096001" y="3159295"/>
              <a:ext cx="3565463" cy="368434"/>
            </a:xfrm>
            <a:prstGeom prst="rect">
              <a:avLst/>
            </a:prstGeom>
            <a:noFill/>
          </p:spPr>
          <p:txBody>
            <a:bodyPr wrap="square" lIns="91440" tIns="45720" rIns="91440" bIns="45720" anchor="b" anchorCtr="0">
              <a:normAutofit fontScale="92500" lnSpcReduction="20000"/>
            </a:bodyPr>
            <a:lstStyle/>
            <a:p>
              <a:r>
                <a:rPr lang="zh-CN" altLang="en-US" sz="2400" b="1" dirty="0"/>
                <a:t>测试方法</a:t>
              </a:r>
            </a:p>
          </p:txBody>
        </p:sp>
        <p:sp>
          <p:nvSpPr>
            <p:cNvPr id="16" name="ísľïďê">
              <a:extLst>
                <a:ext uri="{FF2B5EF4-FFF2-40B4-BE49-F238E27FC236}">
                  <a16:creationId xmlns:a16="http://schemas.microsoft.com/office/drawing/2014/main" id="{75B53F17-F8CD-4F84-840F-46912A47A195}"/>
                </a:ext>
              </a:extLst>
            </p:cNvPr>
            <p:cNvSpPr txBox="1"/>
            <p:nvPr/>
          </p:nvSpPr>
          <p:spPr>
            <a:xfrm>
              <a:off x="6463156" y="4242626"/>
              <a:ext cx="3565463" cy="368434"/>
            </a:xfrm>
            <a:prstGeom prst="rect">
              <a:avLst/>
            </a:prstGeom>
            <a:noFill/>
          </p:spPr>
          <p:txBody>
            <a:bodyPr wrap="square" lIns="91440" tIns="45720" rIns="91440" bIns="45720" anchor="b" anchorCtr="0">
              <a:normAutofit fontScale="92500" lnSpcReduction="20000"/>
            </a:bodyPr>
            <a:lstStyle/>
            <a:p>
              <a:r>
                <a:rPr lang="zh-CN" altLang="en-US" sz="2400" b="1" dirty="0"/>
                <a:t>测试步骤</a:t>
              </a:r>
            </a:p>
          </p:txBody>
        </p:sp>
        <p:sp>
          <p:nvSpPr>
            <p:cNvPr id="18" name="ïslíḋê">
              <a:extLst>
                <a:ext uri="{FF2B5EF4-FFF2-40B4-BE49-F238E27FC236}">
                  <a16:creationId xmlns:a16="http://schemas.microsoft.com/office/drawing/2014/main" id="{CF207ED6-CD25-4B00-AF1E-DADD6C3C45C1}"/>
                </a:ext>
              </a:extLst>
            </p:cNvPr>
            <p:cNvSpPr/>
            <p:nvPr/>
          </p:nvSpPr>
          <p:spPr>
            <a:xfrm>
              <a:off x="1504950" y="3058441"/>
              <a:ext cx="1995744" cy="532484"/>
            </a:xfrm>
            <a:prstGeom prst="rect">
              <a:avLst/>
            </a:prstGeom>
          </p:spPr>
          <p:txBody>
            <a:bodyPr wrap="square" lIns="91440" tIns="45720" rIns="91440" bIns="45720">
              <a:normAutofit/>
            </a:bodyPr>
            <a:lstStyle/>
            <a:p>
              <a:pPr algn="ctr"/>
              <a:r>
                <a:rPr lang="en-US" altLang="zh-CN" sz="2400" b="1" dirty="0">
                  <a:solidFill>
                    <a:schemeClr val="tx2"/>
                  </a:solidFill>
                </a:rPr>
                <a:t>CONTENTS</a:t>
              </a:r>
            </a:p>
          </p:txBody>
        </p:sp>
        <p:cxnSp>
          <p:nvCxnSpPr>
            <p:cNvPr id="19" name="直接连接符 18">
              <a:extLst>
                <a:ext uri="{FF2B5EF4-FFF2-40B4-BE49-F238E27FC236}">
                  <a16:creationId xmlns:a16="http://schemas.microsoft.com/office/drawing/2014/main" id="{F94FBAFE-FB7E-4C29-A625-43C80DFC51FC}"/>
                </a:ext>
              </a:extLst>
            </p:cNvPr>
            <p:cNvCxnSpPr/>
            <p:nvPr/>
          </p:nvCxnSpPr>
          <p:spPr>
            <a:xfrm flipH="1">
              <a:off x="1214686" y="2921337"/>
              <a:ext cx="757737"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E2A49A8-1E04-4DC4-9565-B826E1A7B62C}"/>
                </a:ext>
              </a:extLst>
            </p:cNvPr>
            <p:cNvCxnSpPr/>
            <p:nvPr/>
          </p:nvCxnSpPr>
          <p:spPr>
            <a:xfrm>
              <a:off x="2086723" y="3721614"/>
              <a:ext cx="1800200"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21" name="ïṥlíḋe">
            <a:extLst>
              <a:ext uri="{FF2B5EF4-FFF2-40B4-BE49-F238E27FC236}">
                <a16:creationId xmlns:a16="http://schemas.microsoft.com/office/drawing/2014/main" id="{A438FE79-005F-4338-9335-9B5193827E77}"/>
              </a:ext>
            </a:extLst>
          </p:cNvPr>
          <p:cNvSpPr/>
          <p:nvPr/>
        </p:nvSpPr>
        <p:spPr bwMode="auto">
          <a:xfrm>
            <a:off x="6096000" y="5127409"/>
            <a:ext cx="814372" cy="814372"/>
          </a:xfrm>
          <a:prstGeom prst="diamond">
            <a:avLst/>
          </a:prstGeom>
          <a:solidFill>
            <a:schemeClr val="accent1"/>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algn="ctr"/>
            <a:r>
              <a:rPr lang="en-US" altLang="zh-CN" sz="1600" dirty="0">
                <a:solidFill>
                  <a:schemeClr val="bg1">
                    <a:lumMod val="100000"/>
                  </a:schemeClr>
                </a:solidFill>
                <a:latin typeface="Impact" panose="020B0806030902050204" pitchFamily="34" charset="0"/>
              </a:rPr>
              <a:t>03</a:t>
            </a:r>
          </a:p>
        </p:txBody>
      </p:sp>
      <p:sp>
        <p:nvSpPr>
          <p:cNvPr id="22" name="ïsḻiḍè">
            <a:extLst>
              <a:ext uri="{FF2B5EF4-FFF2-40B4-BE49-F238E27FC236}">
                <a16:creationId xmlns:a16="http://schemas.microsoft.com/office/drawing/2014/main" id="{E860390A-E855-41A8-9C57-88C1A773FFB8}"/>
              </a:ext>
            </a:extLst>
          </p:cNvPr>
          <p:cNvSpPr txBox="1"/>
          <p:nvPr/>
        </p:nvSpPr>
        <p:spPr>
          <a:xfrm>
            <a:off x="7078183" y="5350376"/>
            <a:ext cx="3565463" cy="368434"/>
          </a:xfrm>
          <a:prstGeom prst="rect">
            <a:avLst/>
          </a:prstGeom>
          <a:noFill/>
        </p:spPr>
        <p:txBody>
          <a:bodyPr wrap="square" lIns="91440" tIns="45720" rIns="91440" bIns="45720" anchor="b" anchorCtr="0">
            <a:normAutofit fontScale="92500" lnSpcReduction="20000"/>
          </a:bodyPr>
          <a:lstStyle/>
          <a:p>
            <a:r>
              <a:rPr lang="zh-CN" altLang="en-US" sz="2400" b="1" dirty="0"/>
              <a:t>测试阶段的信息流</a:t>
            </a:r>
          </a:p>
        </p:txBody>
      </p:sp>
    </p:spTree>
    <p:extLst>
      <p:ext uri="{BB962C8B-B14F-4D97-AF65-F5344CB8AC3E}">
        <p14:creationId xmlns:p14="http://schemas.microsoft.com/office/powerpoint/2010/main" val="4089728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normAutofit/>
          </a:bodyPr>
          <a:lstStyle/>
          <a:p>
            <a:r>
              <a:rPr lang="zh-CN" altLang="en-US" sz="2600" dirty="0"/>
              <a:t>测试阶段的信息流</a:t>
            </a:r>
          </a:p>
        </p:txBody>
      </p:sp>
      <p:grpSp>
        <p:nvGrpSpPr>
          <p:cNvPr id="25" name="fed3f8bb-e284-4adc-ab02-e7044f36fb5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476D289-2F06-4964-BBF3-2BEC777A4E93}"/>
              </a:ext>
            </a:extLst>
          </p:cNvPr>
          <p:cNvGrpSpPr>
            <a:grpSpLocks noChangeAspect="1"/>
          </p:cNvGrpSpPr>
          <p:nvPr>
            <p:custDataLst>
              <p:tags r:id="rId1"/>
            </p:custDataLst>
          </p:nvPr>
        </p:nvGrpSpPr>
        <p:grpSpPr>
          <a:xfrm>
            <a:off x="7811359" y="3207059"/>
            <a:ext cx="3179197" cy="2747511"/>
            <a:chOff x="3647731" y="1736812"/>
            <a:chExt cx="4623021" cy="3995286"/>
          </a:xfrm>
          <a:effectLst>
            <a:reflection stA="92000" endPos="0" dist="50800" dir="5400000" sy="-100000" algn="bl" rotWithShape="0"/>
          </a:effectLst>
        </p:grpSpPr>
        <p:sp>
          <p:nvSpPr>
            <p:cNvPr id="26" name="íṧḷiḓe">
              <a:extLst>
                <a:ext uri="{FF2B5EF4-FFF2-40B4-BE49-F238E27FC236}">
                  <a16:creationId xmlns:a16="http://schemas.microsoft.com/office/drawing/2014/main" id="{878558F5-6D51-412A-83A6-74D69F3E2143}"/>
                </a:ext>
              </a:extLst>
            </p:cNvPr>
            <p:cNvSpPr/>
            <p:nvPr/>
          </p:nvSpPr>
          <p:spPr>
            <a:xfrm>
              <a:off x="4799229" y="1736812"/>
              <a:ext cx="2317265" cy="1997643"/>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i$lide">
              <a:extLst>
                <a:ext uri="{FF2B5EF4-FFF2-40B4-BE49-F238E27FC236}">
                  <a16:creationId xmlns:a16="http://schemas.microsoft.com/office/drawing/2014/main" id="{D8EC875C-31C0-4E1A-9E29-11A63FD7E518}"/>
                </a:ext>
              </a:extLst>
            </p:cNvPr>
            <p:cNvSpPr/>
            <p:nvPr/>
          </p:nvSpPr>
          <p:spPr>
            <a:xfrm flipV="1">
              <a:off x="4799229" y="3734455"/>
              <a:ext cx="2317265" cy="1997643"/>
            </a:xfrm>
            <a:prstGeom prst="triangl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ïṥḷíďê">
              <a:extLst>
                <a:ext uri="{FF2B5EF4-FFF2-40B4-BE49-F238E27FC236}">
                  <a16:creationId xmlns:a16="http://schemas.microsoft.com/office/drawing/2014/main" id="{F3629FF1-BCB4-4194-A8BF-5DA1163A5741}"/>
                </a:ext>
              </a:extLst>
            </p:cNvPr>
            <p:cNvSpPr/>
            <p:nvPr/>
          </p:nvSpPr>
          <p:spPr>
            <a:xfrm flipH="1">
              <a:off x="3647731" y="3734455"/>
              <a:ext cx="2317265" cy="1997643"/>
            </a:xfrm>
            <a:prstGeom prst="triangl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íŝlïďé">
              <a:extLst>
                <a:ext uri="{FF2B5EF4-FFF2-40B4-BE49-F238E27FC236}">
                  <a16:creationId xmlns:a16="http://schemas.microsoft.com/office/drawing/2014/main" id="{0399A930-E57D-4A87-B1A9-4F709E78E85C}"/>
                </a:ext>
              </a:extLst>
            </p:cNvPr>
            <p:cNvSpPr/>
            <p:nvPr/>
          </p:nvSpPr>
          <p:spPr>
            <a:xfrm flipH="1">
              <a:off x="5953487" y="3734455"/>
              <a:ext cx="2317265" cy="1997643"/>
            </a:xfrm>
            <a:prstGeom prst="triangl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î$1íḓè">
              <a:extLst>
                <a:ext uri="{FF2B5EF4-FFF2-40B4-BE49-F238E27FC236}">
                  <a16:creationId xmlns:a16="http://schemas.microsoft.com/office/drawing/2014/main" id="{FCA4E60B-F9E1-4A64-9EC1-833B3F766890}"/>
                </a:ext>
              </a:extLst>
            </p:cNvPr>
            <p:cNvSpPr/>
            <p:nvPr/>
          </p:nvSpPr>
          <p:spPr bwMode="auto">
            <a:xfrm>
              <a:off x="6842444" y="4617068"/>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a:extLst/>
          </p:spPr>
          <p:txBody>
            <a:bodyPr anchor="ctr"/>
            <a:lstStyle/>
            <a:p>
              <a:pPr algn="ctr"/>
              <a:endParaRPr/>
            </a:p>
          </p:txBody>
        </p:sp>
        <p:sp>
          <p:nvSpPr>
            <p:cNvPr id="36" name="ïṣ1îde">
              <a:extLst>
                <a:ext uri="{FF2B5EF4-FFF2-40B4-BE49-F238E27FC236}">
                  <a16:creationId xmlns:a16="http://schemas.microsoft.com/office/drawing/2014/main" id="{FC1CC2F0-7FFE-472E-86E5-7FB00BDE5629}"/>
                </a:ext>
              </a:extLst>
            </p:cNvPr>
            <p:cNvSpPr/>
            <p:nvPr/>
          </p:nvSpPr>
          <p:spPr bwMode="auto">
            <a:xfrm>
              <a:off x="5636970" y="4175611"/>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37" name="ïṧḻiḋè">
              <a:extLst>
                <a:ext uri="{FF2B5EF4-FFF2-40B4-BE49-F238E27FC236}">
                  <a16:creationId xmlns:a16="http://schemas.microsoft.com/office/drawing/2014/main" id="{03C53874-703E-49FB-9318-AADF87D0E4BE}"/>
                </a:ext>
              </a:extLst>
            </p:cNvPr>
            <p:cNvSpPr/>
            <p:nvPr/>
          </p:nvSpPr>
          <p:spPr bwMode="auto">
            <a:xfrm>
              <a:off x="5641259" y="2605724"/>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38" name="îṩľíḋé">
              <a:extLst>
                <a:ext uri="{FF2B5EF4-FFF2-40B4-BE49-F238E27FC236}">
                  <a16:creationId xmlns:a16="http://schemas.microsoft.com/office/drawing/2014/main" id="{DB091972-9BF3-4E3C-8087-998FA5937272}"/>
                </a:ext>
              </a:extLst>
            </p:cNvPr>
            <p:cNvSpPr/>
            <p:nvPr/>
          </p:nvSpPr>
          <p:spPr bwMode="auto">
            <a:xfrm>
              <a:off x="4494051" y="4617069"/>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grpSp>
      <p:sp>
        <p:nvSpPr>
          <p:cNvPr id="5" name="文本框 4">
            <a:extLst>
              <a:ext uri="{FF2B5EF4-FFF2-40B4-BE49-F238E27FC236}">
                <a16:creationId xmlns:a16="http://schemas.microsoft.com/office/drawing/2014/main" id="{820DF6D7-66C3-419B-A03B-3EC3FC57CA4F}"/>
              </a:ext>
            </a:extLst>
          </p:cNvPr>
          <p:cNvSpPr txBox="1"/>
          <p:nvPr/>
        </p:nvSpPr>
        <p:spPr>
          <a:xfrm>
            <a:off x="1025809" y="1597695"/>
            <a:ext cx="6298535" cy="2308324"/>
          </a:xfrm>
          <a:prstGeom prst="rect">
            <a:avLst/>
          </a:prstGeom>
          <a:noFill/>
        </p:spPr>
        <p:txBody>
          <a:bodyPr wrap="square" rtlCol="0">
            <a:spAutoFit/>
          </a:bodyPr>
          <a:lstStyle/>
          <a:p>
            <a:r>
              <a:rPr lang="zh-CN" altLang="en-US" dirty="0"/>
              <a:t>所谓测试方案，不仅仅是测试时使用的输入数据。</a:t>
            </a:r>
            <a:endParaRPr lang="en-US" altLang="zh-CN" dirty="0"/>
          </a:p>
          <a:p>
            <a:endParaRPr lang="en-US" altLang="zh-CN" dirty="0"/>
          </a:p>
          <a:p>
            <a:r>
              <a:rPr lang="zh-CN" altLang="en-US" dirty="0"/>
              <a:t>还应该包括每组速度数据预定要检验的功能，以及每组输入数据预期应该得到的正确输出。</a:t>
            </a:r>
            <a:endParaRPr lang="en-US" altLang="zh-CN" dirty="0"/>
          </a:p>
          <a:p>
            <a:r>
              <a:rPr lang="zh-CN" altLang="en-US" dirty="0"/>
              <a:t>实际上，测试配置是软件配置的一个子集。</a:t>
            </a:r>
            <a:endParaRPr lang="en-US" altLang="zh-CN" dirty="0"/>
          </a:p>
          <a:p>
            <a:endParaRPr lang="en-US" altLang="zh-CN" dirty="0"/>
          </a:p>
          <a:p>
            <a:r>
              <a:rPr lang="zh-CN" altLang="en-US" dirty="0"/>
              <a:t>最终交出的软件配置应该包括上述测试配置以及测试实际结果和测试的记录。</a:t>
            </a:r>
          </a:p>
        </p:txBody>
      </p:sp>
      <p:sp>
        <p:nvSpPr>
          <p:cNvPr id="6" name="文本框 5">
            <a:extLst>
              <a:ext uri="{FF2B5EF4-FFF2-40B4-BE49-F238E27FC236}">
                <a16:creationId xmlns:a16="http://schemas.microsoft.com/office/drawing/2014/main" id="{C03C8E72-AF43-47ED-B680-9943D1354509}"/>
              </a:ext>
            </a:extLst>
          </p:cNvPr>
          <p:cNvSpPr txBox="1"/>
          <p:nvPr/>
        </p:nvSpPr>
        <p:spPr>
          <a:xfrm>
            <a:off x="1025809" y="4386836"/>
            <a:ext cx="6110224" cy="923330"/>
          </a:xfrm>
          <a:prstGeom prst="rect">
            <a:avLst/>
          </a:prstGeom>
          <a:noFill/>
        </p:spPr>
        <p:txBody>
          <a:bodyPr wrap="square" rtlCol="0">
            <a:spAutoFit/>
          </a:bodyPr>
          <a:lstStyle/>
          <a:p>
            <a:r>
              <a:rPr lang="zh-CN" altLang="en-US" dirty="0"/>
              <a:t>比较测试得出的实际结果和预期的结果，如果两者不一致，则很可能是程序出了错误。</a:t>
            </a:r>
            <a:endParaRPr lang="en-US" altLang="zh-CN" dirty="0"/>
          </a:p>
          <a:p>
            <a:r>
              <a:rPr lang="zh-CN" altLang="en-US" dirty="0"/>
              <a:t>设法确定错误位置并且改正它。这就是调试的任务。</a:t>
            </a:r>
          </a:p>
        </p:txBody>
      </p:sp>
    </p:spTree>
    <p:extLst>
      <p:ext uri="{BB962C8B-B14F-4D97-AF65-F5344CB8AC3E}">
        <p14:creationId xmlns:p14="http://schemas.microsoft.com/office/powerpoint/2010/main" val="2598292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5526BC-EC04-49CF-ACD8-2A1EF969DC03}"/>
              </a:ext>
            </a:extLst>
          </p:cNvPr>
          <p:cNvGrpSpPr/>
          <p:nvPr/>
        </p:nvGrpSpPr>
        <p:grpSpPr>
          <a:xfrm flipH="1">
            <a:off x="8870950" y="466725"/>
            <a:ext cx="2994025" cy="3965575"/>
            <a:chOff x="341313" y="466725"/>
            <a:chExt cx="2994025" cy="3965575"/>
          </a:xfrm>
          <a:solidFill>
            <a:srgbClr val="57A8DF"/>
          </a:solidFill>
        </p:grpSpPr>
        <p:pic>
          <p:nvPicPr>
            <p:cNvPr id="9" name="Picture 83">
              <a:extLst>
                <a:ext uri="{FF2B5EF4-FFF2-40B4-BE49-F238E27FC236}">
                  <a16:creationId xmlns:a16="http://schemas.microsoft.com/office/drawing/2014/main" id="{C6A41063-8C7B-471B-8DB9-8E3BA27D47D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grpFill/>
            <a:ln>
              <a:noFill/>
            </a:ln>
            <a:effectLst>
              <a:softEdge rad="12700"/>
            </a:effectLst>
          </p:spPr>
        </p:pic>
        <p:sp>
          <p:nvSpPr>
            <p:cNvPr id="10" name="Freeform 84">
              <a:extLst>
                <a:ext uri="{FF2B5EF4-FFF2-40B4-BE49-F238E27FC236}">
                  <a16:creationId xmlns:a16="http://schemas.microsoft.com/office/drawing/2014/main" id="{A4637FFD-7294-462E-B123-60953FD8C7DF}"/>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1" name="Picture 85">
            <a:extLst>
              <a:ext uri="{FF2B5EF4-FFF2-40B4-BE49-F238E27FC236}">
                <a16:creationId xmlns:a16="http://schemas.microsoft.com/office/drawing/2014/main" id="{6B29D37C-F336-4016-B7E4-9A358ECD54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588" y="1071563"/>
            <a:ext cx="3949700" cy="5649913"/>
          </a:xfrm>
          <a:prstGeom prst="rect">
            <a:avLst/>
          </a:prstGeom>
          <a:solidFill>
            <a:schemeClr val="accent1"/>
          </a:solidFill>
          <a:ln>
            <a:noFill/>
          </a:ln>
          <a:effectLst>
            <a:softEdge rad="63500"/>
          </a:effectLst>
        </p:spPr>
      </p:pic>
      <p:sp>
        <p:nvSpPr>
          <p:cNvPr id="12" name="Freeform 86">
            <a:extLst>
              <a:ext uri="{FF2B5EF4-FFF2-40B4-BE49-F238E27FC236}">
                <a16:creationId xmlns:a16="http://schemas.microsoft.com/office/drawing/2014/main" id="{215E2C2E-3096-4D6B-B934-5EBB5756F0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7">
            <a:extLst>
              <a:ext uri="{FF2B5EF4-FFF2-40B4-BE49-F238E27FC236}">
                <a16:creationId xmlns:a16="http://schemas.microsoft.com/office/drawing/2014/main" id="{A7185551-C6A1-42C6-839F-3272C8DEAA69}"/>
              </a:ext>
            </a:extLst>
          </p:cNvPr>
          <p:cNvSpPr>
            <a:spLocks/>
          </p:cNvSpPr>
          <p:nvPr/>
        </p:nvSpPr>
        <p:spPr bwMode="auto">
          <a:xfrm flipH="1">
            <a:off x="5045075" y="5737225"/>
            <a:ext cx="212725" cy="195263"/>
          </a:xfrm>
          <a:custGeom>
            <a:avLst/>
            <a:gdLst>
              <a:gd name="T0" fmla="*/ 13 w 137"/>
              <a:gd name="T1" fmla="*/ 0 h 127"/>
              <a:gd name="T2" fmla="*/ 2 w 137"/>
              <a:gd name="T3" fmla="*/ 14 h 127"/>
              <a:gd name="T4" fmla="*/ 31 w 137"/>
              <a:gd name="T5" fmla="*/ 119 h 127"/>
              <a:gd name="T6" fmla="*/ 42 w 137"/>
              <a:gd name="T7" fmla="*/ 127 h 127"/>
              <a:gd name="T8" fmla="*/ 49 w 137"/>
              <a:gd name="T9" fmla="*/ 124 h 127"/>
              <a:gd name="T10" fmla="*/ 131 w 137"/>
              <a:gd name="T11" fmla="*/ 45 h 127"/>
              <a:gd name="T12" fmla="*/ 126 w 137"/>
              <a:gd name="T13" fmla="*/ 26 h 127"/>
              <a:gd name="T14" fmla="*/ 15 w 137"/>
              <a:gd name="T15" fmla="*/ 1 h 127"/>
              <a:gd name="T16" fmla="*/ 13 w 137"/>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7">
                <a:moveTo>
                  <a:pt x="13" y="0"/>
                </a:moveTo>
                <a:cubicBezTo>
                  <a:pt x="6" y="0"/>
                  <a:pt x="0" y="7"/>
                  <a:pt x="2" y="14"/>
                </a:cubicBezTo>
                <a:cubicBezTo>
                  <a:pt x="31" y="119"/>
                  <a:pt x="31" y="119"/>
                  <a:pt x="31" y="119"/>
                </a:cubicBezTo>
                <a:cubicBezTo>
                  <a:pt x="32" y="124"/>
                  <a:pt x="37" y="127"/>
                  <a:pt x="42" y="127"/>
                </a:cubicBezTo>
                <a:cubicBezTo>
                  <a:pt x="44" y="127"/>
                  <a:pt x="47" y="126"/>
                  <a:pt x="49" y="124"/>
                </a:cubicBezTo>
                <a:cubicBezTo>
                  <a:pt x="131" y="45"/>
                  <a:pt x="131" y="45"/>
                  <a:pt x="131" y="45"/>
                </a:cubicBezTo>
                <a:cubicBezTo>
                  <a:pt x="137" y="39"/>
                  <a:pt x="134" y="28"/>
                  <a:pt x="126" y="26"/>
                </a:cubicBezTo>
                <a:cubicBezTo>
                  <a:pt x="15" y="1"/>
                  <a:pt x="15" y="1"/>
                  <a:pt x="15" y="1"/>
                </a:cubicBezTo>
                <a:cubicBezTo>
                  <a:pt x="14" y="0"/>
                  <a:pt x="13" y="0"/>
                  <a:pt x="13"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30">
            <a:extLst>
              <a:ext uri="{FF2B5EF4-FFF2-40B4-BE49-F238E27FC236}">
                <a16:creationId xmlns:a16="http://schemas.microsoft.com/office/drawing/2014/main" id="{0DD88922-93C3-44E7-B353-7A64187AFE64}"/>
              </a:ext>
            </a:extLst>
          </p:cNvPr>
          <p:cNvSpPr>
            <a:spLocks/>
          </p:cNvSpPr>
          <p:nvPr/>
        </p:nvSpPr>
        <p:spPr bwMode="auto">
          <a:xfrm flipH="1">
            <a:off x="1717675" y="2544763"/>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1">
              <a:lumMod val="60000"/>
              <a:lumOff val="40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41">
            <a:extLst>
              <a:ext uri="{FF2B5EF4-FFF2-40B4-BE49-F238E27FC236}">
                <a16:creationId xmlns:a16="http://schemas.microsoft.com/office/drawing/2014/main" id="{CD29C39D-EA23-48E5-AA83-B6FAA53E4398}"/>
              </a:ext>
            </a:extLst>
          </p:cNvPr>
          <p:cNvSpPr>
            <a:spLocks/>
          </p:cNvSpPr>
          <p:nvPr/>
        </p:nvSpPr>
        <p:spPr bwMode="auto">
          <a:xfrm flipH="1">
            <a:off x="8005762"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42">
            <a:extLst>
              <a:ext uri="{FF2B5EF4-FFF2-40B4-BE49-F238E27FC236}">
                <a16:creationId xmlns:a16="http://schemas.microsoft.com/office/drawing/2014/main" id="{C1F89C94-1933-4527-ABBF-93376220B1D6}"/>
              </a:ext>
            </a:extLst>
          </p:cNvPr>
          <p:cNvSpPr>
            <a:spLocks noEditPoints="1"/>
          </p:cNvSpPr>
          <p:nvPr/>
        </p:nvSpPr>
        <p:spPr bwMode="auto">
          <a:xfrm flipH="1">
            <a:off x="10537825" y="5037138"/>
            <a:ext cx="98425" cy="98425"/>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8 h 62"/>
              <a:gd name="T12" fmla="*/ 8 w 62"/>
              <a:gd name="T13" fmla="*/ 31 h 62"/>
              <a:gd name="T14" fmla="*/ 31 w 62"/>
              <a:gd name="T15" fmla="*/ 54 h 62"/>
              <a:gd name="T16" fmla="*/ 54 w 62"/>
              <a:gd name="T17" fmla="*/ 31 h 62"/>
              <a:gd name="T18" fmla="*/ 31 w 62"/>
              <a:gd name="T19"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8"/>
                </a:moveTo>
                <a:cubicBezTo>
                  <a:pt x="18" y="8"/>
                  <a:pt x="8" y="18"/>
                  <a:pt x="8" y="31"/>
                </a:cubicBezTo>
                <a:cubicBezTo>
                  <a:pt x="8" y="44"/>
                  <a:pt x="18" y="54"/>
                  <a:pt x="31" y="54"/>
                </a:cubicBezTo>
                <a:cubicBezTo>
                  <a:pt x="44" y="54"/>
                  <a:pt x="54" y="44"/>
                  <a:pt x="54" y="31"/>
                </a:cubicBezTo>
                <a:cubicBezTo>
                  <a:pt x="54" y="18"/>
                  <a:pt x="44" y="8"/>
                  <a:pt x="31" y="8"/>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a:extLst>
              <a:ext uri="{FF2B5EF4-FFF2-40B4-BE49-F238E27FC236}">
                <a16:creationId xmlns:a16="http://schemas.microsoft.com/office/drawing/2014/main" id="{471F8127-C57D-4066-9F45-8256D4566CCC}"/>
              </a:ext>
            </a:extLst>
          </p:cNvPr>
          <p:cNvSpPr>
            <a:spLocks noEditPoints="1"/>
          </p:cNvSpPr>
          <p:nvPr/>
        </p:nvSpPr>
        <p:spPr bwMode="auto">
          <a:xfrm flipH="1">
            <a:off x="10499725" y="4999038"/>
            <a:ext cx="173038" cy="174625"/>
          </a:xfrm>
          <a:custGeom>
            <a:avLst/>
            <a:gdLst>
              <a:gd name="T0" fmla="*/ 54 w 109"/>
              <a:gd name="T1" fmla="*/ 106 h 110"/>
              <a:gd name="T2" fmla="*/ 4 w 109"/>
              <a:gd name="T3" fmla="*/ 55 h 110"/>
              <a:gd name="T4" fmla="*/ 54 w 109"/>
              <a:gd name="T5" fmla="*/ 4 h 110"/>
              <a:gd name="T6" fmla="*/ 105 w 109"/>
              <a:gd name="T7" fmla="*/ 55 h 110"/>
              <a:gd name="T8" fmla="*/ 54 w 109"/>
              <a:gd name="T9" fmla="*/ 106 h 110"/>
              <a:gd name="T10" fmla="*/ 54 w 109"/>
              <a:gd name="T11" fmla="*/ 0 h 110"/>
              <a:gd name="T12" fmla="*/ 0 w 109"/>
              <a:gd name="T13" fmla="*/ 55 h 110"/>
              <a:gd name="T14" fmla="*/ 54 w 109"/>
              <a:gd name="T15" fmla="*/ 110 h 110"/>
              <a:gd name="T16" fmla="*/ 109 w 109"/>
              <a:gd name="T17" fmla="*/ 55 h 110"/>
              <a:gd name="T18" fmla="*/ 54 w 109"/>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54" y="106"/>
                </a:moveTo>
                <a:cubicBezTo>
                  <a:pt x="26" y="106"/>
                  <a:pt x="4" y="83"/>
                  <a:pt x="4" y="55"/>
                </a:cubicBezTo>
                <a:cubicBezTo>
                  <a:pt x="4" y="27"/>
                  <a:pt x="26" y="4"/>
                  <a:pt x="54" y="4"/>
                </a:cubicBezTo>
                <a:cubicBezTo>
                  <a:pt x="82" y="4"/>
                  <a:pt x="105" y="27"/>
                  <a:pt x="105" y="55"/>
                </a:cubicBezTo>
                <a:cubicBezTo>
                  <a:pt x="105" y="83"/>
                  <a:pt x="82" y="106"/>
                  <a:pt x="54" y="106"/>
                </a:cubicBezTo>
                <a:moveTo>
                  <a:pt x="54" y="0"/>
                </a:moveTo>
                <a:cubicBezTo>
                  <a:pt x="24" y="0"/>
                  <a:pt x="0" y="25"/>
                  <a:pt x="0" y="55"/>
                </a:cubicBezTo>
                <a:cubicBezTo>
                  <a:pt x="0" y="85"/>
                  <a:pt x="24" y="110"/>
                  <a:pt x="54" y="110"/>
                </a:cubicBezTo>
                <a:cubicBezTo>
                  <a:pt x="84" y="110"/>
                  <a:pt x="109" y="85"/>
                  <a:pt x="109" y="55"/>
                </a:cubicBezTo>
                <a:cubicBezTo>
                  <a:pt x="109" y="25"/>
                  <a:pt x="84" y="0"/>
                  <a:pt x="54"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a:extLst>
              <a:ext uri="{FF2B5EF4-FFF2-40B4-BE49-F238E27FC236}">
                <a16:creationId xmlns:a16="http://schemas.microsoft.com/office/drawing/2014/main" id="{9B45D7DF-F8D8-4793-BD8A-142562431E3A}"/>
              </a:ext>
            </a:extLst>
          </p:cNvPr>
          <p:cNvGrpSpPr/>
          <p:nvPr/>
        </p:nvGrpSpPr>
        <p:grpSpPr>
          <a:xfrm flipH="1">
            <a:off x="3062287" y="2408238"/>
            <a:ext cx="363538" cy="363538"/>
            <a:chOff x="8707996" y="2689225"/>
            <a:chExt cx="363538" cy="363538"/>
          </a:xfrm>
        </p:grpSpPr>
        <p:sp>
          <p:nvSpPr>
            <p:cNvPr id="20" name="Freeform 44">
              <a:extLst>
                <a:ext uri="{FF2B5EF4-FFF2-40B4-BE49-F238E27FC236}">
                  <a16:creationId xmlns:a16="http://schemas.microsoft.com/office/drawing/2014/main" id="{F5AF4A8D-A6FC-4FD7-AD4B-F6642DE1A180}"/>
                </a:ext>
              </a:extLst>
            </p:cNvPr>
            <p:cNvSpPr>
              <a:spLocks noEditPoints="1"/>
            </p:cNvSpPr>
            <p:nvPr userDrawn="1"/>
          </p:nvSpPr>
          <p:spPr bwMode="auto">
            <a:xfrm>
              <a:off x="8785783" y="2767013"/>
              <a:ext cx="207963" cy="207963"/>
            </a:xfrm>
            <a:custGeom>
              <a:avLst/>
              <a:gdLst>
                <a:gd name="T0" fmla="*/ 66 w 131"/>
                <a:gd name="T1" fmla="*/ 131 h 131"/>
                <a:gd name="T2" fmla="*/ 0 w 131"/>
                <a:gd name="T3" fmla="*/ 66 h 131"/>
                <a:gd name="T4" fmla="*/ 66 w 131"/>
                <a:gd name="T5" fmla="*/ 0 h 131"/>
                <a:gd name="T6" fmla="*/ 131 w 131"/>
                <a:gd name="T7" fmla="*/ 66 h 131"/>
                <a:gd name="T8" fmla="*/ 66 w 131"/>
                <a:gd name="T9" fmla="*/ 131 h 131"/>
                <a:gd name="T10" fmla="*/ 66 w 131"/>
                <a:gd name="T11" fmla="*/ 17 h 131"/>
                <a:gd name="T12" fmla="*/ 17 w 131"/>
                <a:gd name="T13" fmla="*/ 66 h 131"/>
                <a:gd name="T14" fmla="*/ 66 w 131"/>
                <a:gd name="T15" fmla="*/ 115 h 131"/>
                <a:gd name="T16" fmla="*/ 114 w 131"/>
                <a:gd name="T17" fmla="*/ 66 h 131"/>
                <a:gd name="T18" fmla="*/ 66 w 131"/>
                <a:gd name="T19" fmla="*/ 1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30" y="131"/>
                    <a:pt x="0" y="102"/>
                    <a:pt x="0" y="66"/>
                  </a:cubicBezTo>
                  <a:cubicBezTo>
                    <a:pt x="0" y="30"/>
                    <a:pt x="30" y="0"/>
                    <a:pt x="66" y="0"/>
                  </a:cubicBezTo>
                  <a:cubicBezTo>
                    <a:pt x="102" y="0"/>
                    <a:pt x="131" y="30"/>
                    <a:pt x="131" y="66"/>
                  </a:cubicBezTo>
                  <a:cubicBezTo>
                    <a:pt x="131" y="102"/>
                    <a:pt x="102" y="131"/>
                    <a:pt x="66" y="131"/>
                  </a:cubicBezTo>
                  <a:close/>
                  <a:moveTo>
                    <a:pt x="66" y="17"/>
                  </a:moveTo>
                  <a:cubicBezTo>
                    <a:pt x="39" y="17"/>
                    <a:pt x="17" y="39"/>
                    <a:pt x="17" y="66"/>
                  </a:cubicBezTo>
                  <a:cubicBezTo>
                    <a:pt x="17" y="93"/>
                    <a:pt x="39" y="115"/>
                    <a:pt x="66" y="115"/>
                  </a:cubicBezTo>
                  <a:cubicBezTo>
                    <a:pt x="93" y="115"/>
                    <a:pt x="114" y="93"/>
                    <a:pt x="114" y="66"/>
                  </a:cubicBezTo>
                  <a:cubicBezTo>
                    <a:pt x="114" y="39"/>
                    <a:pt x="93" y="17"/>
                    <a:pt x="66" y="17"/>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5">
              <a:extLst>
                <a:ext uri="{FF2B5EF4-FFF2-40B4-BE49-F238E27FC236}">
                  <a16:creationId xmlns:a16="http://schemas.microsoft.com/office/drawing/2014/main" id="{31BA422D-F462-4077-A5E4-059E4D58CA1A}"/>
                </a:ext>
              </a:extLst>
            </p:cNvPr>
            <p:cNvSpPr>
              <a:spLocks noEditPoints="1"/>
            </p:cNvSpPr>
            <p:nvPr userDrawn="1"/>
          </p:nvSpPr>
          <p:spPr bwMode="auto">
            <a:xfrm>
              <a:off x="8707996" y="2689225"/>
              <a:ext cx="363538" cy="363538"/>
            </a:xfrm>
            <a:custGeom>
              <a:avLst/>
              <a:gdLst>
                <a:gd name="T0" fmla="*/ 115 w 229"/>
                <a:gd name="T1" fmla="*/ 221 h 229"/>
                <a:gd name="T2" fmla="*/ 8 w 229"/>
                <a:gd name="T3" fmla="*/ 115 h 229"/>
                <a:gd name="T4" fmla="*/ 115 w 229"/>
                <a:gd name="T5" fmla="*/ 9 h 229"/>
                <a:gd name="T6" fmla="*/ 221 w 229"/>
                <a:gd name="T7" fmla="*/ 115 h 229"/>
                <a:gd name="T8" fmla="*/ 115 w 229"/>
                <a:gd name="T9" fmla="*/ 221 h 229"/>
                <a:gd name="T10" fmla="*/ 115 w 229"/>
                <a:gd name="T11" fmla="*/ 0 h 229"/>
                <a:gd name="T12" fmla="*/ 0 w 229"/>
                <a:gd name="T13" fmla="*/ 115 h 229"/>
                <a:gd name="T14" fmla="*/ 115 w 229"/>
                <a:gd name="T15" fmla="*/ 229 h 229"/>
                <a:gd name="T16" fmla="*/ 229 w 229"/>
                <a:gd name="T17" fmla="*/ 115 h 229"/>
                <a:gd name="T18" fmla="*/ 115 w 229"/>
                <a:gd name="T19"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229">
                  <a:moveTo>
                    <a:pt x="115" y="221"/>
                  </a:moveTo>
                  <a:cubicBezTo>
                    <a:pt x="56" y="221"/>
                    <a:pt x="8" y="173"/>
                    <a:pt x="8" y="115"/>
                  </a:cubicBezTo>
                  <a:cubicBezTo>
                    <a:pt x="8" y="56"/>
                    <a:pt x="56" y="9"/>
                    <a:pt x="115" y="9"/>
                  </a:cubicBezTo>
                  <a:cubicBezTo>
                    <a:pt x="173" y="9"/>
                    <a:pt x="221" y="56"/>
                    <a:pt x="221" y="115"/>
                  </a:cubicBezTo>
                  <a:cubicBezTo>
                    <a:pt x="221" y="173"/>
                    <a:pt x="173" y="221"/>
                    <a:pt x="115" y="221"/>
                  </a:cubicBezTo>
                  <a:moveTo>
                    <a:pt x="115" y="0"/>
                  </a:moveTo>
                  <a:cubicBezTo>
                    <a:pt x="52" y="0"/>
                    <a:pt x="0" y="52"/>
                    <a:pt x="0" y="115"/>
                  </a:cubicBezTo>
                  <a:cubicBezTo>
                    <a:pt x="0" y="178"/>
                    <a:pt x="52" y="229"/>
                    <a:pt x="115" y="229"/>
                  </a:cubicBezTo>
                  <a:cubicBezTo>
                    <a:pt x="178" y="229"/>
                    <a:pt x="229" y="178"/>
                    <a:pt x="229" y="115"/>
                  </a:cubicBezTo>
                  <a:cubicBezTo>
                    <a:pt x="229" y="52"/>
                    <a:pt x="178" y="0"/>
                    <a:pt x="115"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Freeform 46">
            <a:extLst>
              <a:ext uri="{FF2B5EF4-FFF2-40B4-BE49-F238E27FC236}">
                <a16:creationId xmlns:a16="http://schemas.microsoft.com/office/drawing/2014/main" id="{65AD4FB6-3479-420B-AD7D-40509E9B2A28}"/>
              </a:ext>
            </a:extLst>
          </p:cNvPr>
          <p:cNvSpPr>
            <a:spLocks noEditPoints="1"/>
          </p:cNvSpPr>
          <p:nvPr/>
        </p:nvSpPr>
        <p:spPr bwMode="auto">
          <a:xfrm flipH="1">
            <a:off x="4208462" y="4189413"/>
            <a:ext cx="204788" cy="203200"/>
          </a:xfrm>
          <a:custGeom>
            <a:avLst/>
            <a:gdLst>
              <a:gd name="T0" fmla="*/ 129 w 129"/>
              <a:gd name="T1" fmla="*/ 128 h 128"/>
              <a:gd name="T2" fmla="*/ 0 w 129"/>
              <a:gd name="T3" fmla="*/ 128 h 128"/>
              <a:gd name="T4" fmla="*/ 0 w 129"/>
              <a:gd name="T5" fmla="*/ 0 h 128"/>
              <a:gd name="T6" fmla="*/ 129 w 129"/>
              <a:gd name="T7" fmla="*/ 0 h 128"/>
              <a:gd name="T8" fmla="*/ 129 w 129"/>
              <a:gd name="T9" fmla="*/ 128 h 128"/>
              <a:gd name="T10" fmla="*/ 0 w 129"/>
              <a:gd name="T11" fmla="*/ 128 h 128"/>
              <a:gd name="T12" fmla="*/ 124 w 129"/>
              <a:gd name="T13" fmla="*/ 128 h 128"/>
              <a:gd name="T14" fmla="*/ 124 w 129"/>
              <a:gd name="T15" fmla="*/ 0 h 128"/>
              <a:gd name="T16" fmla="*/ 0 w 129"/>
              <a:gd name="T17" fmla="*/ 0 h 128"/>
              <a:gd name="T18" fmla="*/ 0 w 129"/>
              <a:gd name="T1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129" y="128"/>
                </a:moveTo>
                <a:lnTo>
                  <a:pt x="0" y="128"/>
                </a:lnTo>
                <a:lnTo>
                  <a:pt x="0" y="0"/>
                </a:lnTo>
                <a:lnTo>
                  <a:pt x="129" y="0"/>
                </a:lnTo>
                <a:lnTo>
                  <a:pt x="129" y="128"/>
                </a:lnTo>
                <a:close/>
                <a:moveTo>
                  <a:pt x="0" y="128"/>
                </a:moveTo>
                <a:lnTo>
                  <a:pt x="124" y="128"/>
                </a:lnTo>
                <a:lnTo>
                  <a:pt x="124" y="0"/>
                </a:lnTo>
                <a:lnTo>
                  <a:pt x="0" y="0"/>
                </a:lnTo>
                <a:lnTo>
                  <a:pt x="0" y="12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47">
            <a:extLst>
              <a:ext uri="{FF2B5EF4-FFF2-40B4-BE49-F238E27FC236}">
                <a16:creationId xmlns:a16="http://schemas.microsoft.com/office/drawing/2014/main" id="{FE9AD12D-CF3B-4EFF-9325-CBC21C0C7F64}"/>
              </a:ext>
            </a:extLst>
          </p:cNvPr>
          <p:cNvSpPr>
            <a:spLocks noEditPoints="1"/>
          </p:cNvSpPr>
          <p:nvPr/>
        </p:nvSpPr>
        <p:spPr bwMode="auto">
          <a:xfrm flipH="1">
            <a:off x="11307762" y="4189413"/>
            <a:ext cx="211138" cy="203200"/>
          </a:xfrm>
          <a:custGeom>
            <a:avLst/>
            <a:gdLst>
              <a:gd name="T0" fmla="*/ 133 w 133"/>
              <a:gd name="T1" fmla="*/ 128 h 128"/>
              <a:gd name="T2" fmla="*/ 0 w 133"/>
              <a:gd name="T3" fmla="*/ 128 h 128"/>
              <a:gd name="T4" fmla="*/ 0 w 133"/>
              <a:gd name="T5" fmla="*/ 0 h 128"/>
              <a:gd name="T6" fmla="*/ 133 w 133"/>
              <a:gd name="T7" fmla="*/ 0 h 128"/>
              <a:gd name="T8" fmla="*/ 133 w 133"/>
              <a:gd name="T9" fmla="*/ 128 h 128"/>
              <a:gd name="T10" fmla="*/ 4 w 133"/>
              <a:gd name="T11" fmla="*/ 124 h 128"/>
              <a:gd name="T12" fmla="*/ 129 w 133"/>
              <a:gd name="T13" fmla="*/ 124 h 128"/>
              <a:gd name="T14" fmla="*/ 129 w 133"/>
              <a:gd name="T15" fmla="*/ 0 h 128"/>
              <a:gd name="T16" fmla="*/ 4 w 133"/>
              <a:gd name="T17" fmla="*/ 0 h 128"/>
              <a:gd name="T18" fmla="*/ 4 w 133"/>
              <a:gd name="T1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28">
                <a:moveTo>
                  <a:pt x="133" y="128"/>
                </a:moveTo>
                <a:lnTo>
                  <a:pt x="0" y="128"/>
                </a:lnTo>
                <a:lnTo>
                  <a:pt x="0" y="0"/>
                </a:lnTo>
                <a:lnTo>
                  <a:pt x="133" y="0"/>
                </a:lnTo>
                <a:lnTo>
                  <a:pt x="133" y="128"/>
                </a:lnTo>
                <a:close/>
                <a:moveTo>
                  <a:pt x="4" y="124"/>
                </a:moveTo>
                <a:lnTo>
                  <a:pt x="129" y="124"/>
                </a:lnTo>
                <a:lnTo>
                  <a:pt x="129" y="0"/>
                </a:lnTo>
                <a:lnTo>
                  <a:pt x="4" y="0"/>
                </a:lnTo>
                <a:lnTo>
                  <a:pt x="4" y="12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8">
            <a:extLst>
              <a:ext uri="{FF2B5EF4-FFF2-40B4-BE49-F238E27FC236}">
                <a16:creationId xmlns:a16="http://schemas.microsoft.com/office/drawing/2014/main" id="{AE144FBE-2443-49C5-B86A-48171D2B00AD}"/>
              </a:ext>
            </a:extLst>
          </p:cNvPr>
          <p:cNvSpPr>
            <a:spLocks noEditPoints="1"/>
          </p:cNvSpPr>
          <p:nvPr/>
        </p:nvSpPr>
        <p:spPr bwMode="auto">
          <a:xfrm flipH="1">
            <a:off x="4406900" y="5084763"/>
            <a:ext cx="330200" cy="330200"/>
          </a:xfrm>
          <a:custGeom>
            <a:avLst/>
            <a:gdLst>
              <a:gd name="T0" fmla="*/ 208 w 208"/>
              <a:gd name="T1" fmla="*/ 208 h 208"/>
              <a:gd name="T2" fmla="*/ 0 w 208"/>
              <a:gd name="T3" fmla="*/ 208 h 208"/>
              <a:gd name="T4" fmla="*/ 0 w 208"/>
              <a:gd name="T5" fmla="*/ 0 h 208"/>
              <a:gd name="T6" fmla="*/ 208 w 208"/>
              <a:gd name="T7" fmla="*/ 0 h 208"/>
              <a:gd name="T8" fmla="*/ 208 w 208"/>
              <a:gd name="T9" fmla="*/ 208 h 208"/>
              <a:gd name="T10" fmla="*/ 4 w 208"/>
              <a:gd name="T11" fmla="*/ 204 h 208"/>
              <a:gd name="T12" fmla="*/ 204 w 208"/>
              <a:gd name="T13" fmla="*/ 204 h 208"/>
              <a:gd name="T14" fmla="*/ 204 w 208"/>
              <a:gd name="T15" fmla="*/ 4 h 208"/>
              <a:gd name="T16" fmla="*/ 4 w 208"/>
              <a:gd name="T17" fmla="*/ 4 h 208"/>
              <a:gd name="T18" fmla="*/ 4 w 208"/>
              <a:gd name="T19"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208"/>
                </a:moveTo>
                <a:lnTo>
                  <a:pt x="0" y="208"/>
                </a:lnTo>
                <a:lnTo>
                  <a:pt x="0" y="0"/>
                </a:lnTo>
                <a:lnTo>
                  <a:pt x="208" y="0"/>
                </a:lnTo>
                <a:lnTo>
                  <a:pt x="208" y="208"/>
                </a:lnTo>
                <a:close/>
                <a:moveTo>
                  <a:pt x="4" y="204"/>
                </a:moveTo>
                <a:lnTo>
                  <a:pt x="204" y="204"/>
                </a:lnTo>
                <a:lnTo>
                  <a:pt x="204" y="4"/>
                </a:lnTo>
                <a:lnTo>
                  <a:pt x="4" y="4"/>
                </a:lnTo>
                <a:lnTo>
                  <a:pt x="4" y="20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49">
            <a:extLst>
              <a:ext uri="{FF2B5EF4-FFF2-40B4-BE49-F238E27FC236}">
                <a16:creationId xmlns:a16="http://schemas.microsoft.com/office/drawing/2014/main" id="{43BCDF74-9CB6-49CD-9507-8AC04274DA9E}"/>
              </a:ext>
            </a:extLst>
          </p:cNvPr>
          <p:cNvSpPr>
            <a:spLocks noEditPoints="1"/>
          </p:cNvSpPr>
          <p:nvPr/>
        </p:nvSpPr>
        <p:spPr bwMode="auto">
          <a:xfrm flipH="1">
            <a:off x="3287713" y="5910263"/>
            <a:ext cx="330200" cy="336550"/>
          </a:xfrm>
          <a:custGeom>
            <a:avLst/>
            <a:gdLst>
              <a:gd name="T0" fmla="*/ 208 w 208"/>
              <a:gd name="T1" fmla="*/ 212 h 212"/>
              <a:gd name="T2" fmla="*/ 0 w 208"/>
              <a:gd name="T3" fmla="*/ 212 h 212"/>
              <a:gd name="T4" fmla="*/ 0 w 208"/>
              <a:gd name="T5" fmla="*/ 0 h 212"/>
              <a:gd name="T6" fmla="*/ 208 w 208"/>
              <a:gd name="T7" fmla="*/ 0 h 212"/>
              <a:gd name="T8" fmla="*/ 208 w 208"/>
              <a:gd name="T9" fmla="*/ 212 h 212"/>
              <a:gd name="T10" fmla="*/ 4 w 208"/>
              <a:gd name="T11" fmla="*/ 208 h 212"/>
              <a:gd name="T12" fmla="*/ 204 w 208"/>
              <a:gd name="T13" fmla="*/ 208 h 212"/>
              <a:gd name="T14" fmla="*/ 204 w 208"/>
              <a:gd name="T15" fmla="*/ 4 h 212"/>
              <a:gd name="T16" fmla="*/ 4 w 208"/>
              <a:gd name="T17" fmla="*/ 4 h 212"/>
              <a:gd name="T18" fmla="*/ 4 w 208"/>
              <a:gd name="T19" fmla="*/ 2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2">
                <a:moveTo>
                  <a:pt x="208" y="212"/>
                </a:moveTo>
                <a:lnTo>
                  <a:pt x="0" y="212"/>
                </a:lnTo>
                <a:lnTo>
                  <a:pt x="0" y="0"/>
                </a:lnTo>
                <a:lnTo>
                  <a:pt x="208" y="0"/>
                </a:lnTo>
                <a:lnTo>
                  <a:pt x="208" y="212"/>
                </a:lnTo>
                <a:close/>
                <a:moveTo>
                  <a:pt x="4" y="208"/>
                </a:moveTo>
                <a:lnTo>
                  <a:pt x="204" y="208"/>
                </a:lnTo>
                <a:lnTo>
                  <a:pt x="204" y="4"/>
                </a:lnTo>
                <a:lnTo>
                  <a:pt x="4" y="4"/>
                </a:lnTo>
                <a:lnTo>
                  <a:pt x="4" y="20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标题 4"/>
          <p:cNvSpPr>
            <a:spLocks noGrp="1"/>
          </p:cNvSpPr>
          <p:nvPr>
            <p:ph type="ctrTitle"/>
          </p:nvPr>
        </p:nvSpPr>
        <p:spPr>
          <a:xfrm>
            <a:off x="1931193" y="1290875"/>
            <a:ext cx="1903413" cy="552214"/>
          </a:xfrm>
        </p:spPr>
        <p:txBody>
          <a:bodyPr>
            <a:normAutofit/>
          </a:bodyPr>
          <a:lstStyle/>
          <a:p>
            <a:r>
              <a:rPr lang="zh-CN" altLang="en-US" sz="2800" dirty="0"/>
              <a:t>参考资料</a:t>
            </a:r>
          </a:p>
        </p:txBody>
      </p:sp>
      <p:sp>
        <p:nvSpPr>
          <p:cNvPr id="2" name="文本框 1">
            <a:extLst>
              <a:ext uri="{FF2B5EF4-FFF2-40B4-BE49-F238E27FC236}">
                <a16:creationId xmlns:a16="http://schemas.microsoft.com/office/drawing/2014/main" id="{D85F0405-6720-4FE5-822C-B47753135967}"/>
              </a:ext>
            </a:extLst>
          </p:cNvPr>
          <p:cNvSpPr txBox="1"/>
          <p:nvPr/>
        </p:nvSpPr>
        <p:spPr>
          <a:xfrm>
            <a:off x="3863058" y="2264846"/>
            <a:ext cx="5600538" cy="1477328"/>
          </a:xfrm>
          <a:prstGeom prst="rect">
            <a:avLst/>
          </a:prstGeom>
          <a:noFill/>
        </p:spPr>
        <p:txBody>
          <a:bodyPr wrap="square" rtlCol="0">
            <a:spAutoFit/>
          </a:bodyPr>
          <a:lstStyle/>
          <a:p>
            <a:r>
              <a:rPr lang="zh-CN" altLang="en-US" dirty="0"/>
              <a:t>课本：软件工程导论（第六版）</a:t>
            </a:r>
            <a:endParaRPr lang="en-US" altLang="zh-CN" dirty="0"/>
          </a:p>
          <a:p>
            <a:r>
              <a:rPr lang="zh-CN" altLang="en-US" dirty="0"/>
              <a:t>历史上第一个</a:t>
            </a:r>
            <a:r>
              <a:rPr lang="en-US" altLang="zh-CN" dirty="0"/>
              <a:t>bug</a:t>
            </a:r>
            <a:r>
              <a:rPr lang="zh-CN" altLang="en-US" dirty="0"/>
              <a:t>：</a:t>
            </a:r>
            <a:endParaRPr lang="en-US" altLang="zh-CN" dirty="0"/>
          </a:p>
          <a:p>
            <a:r>
              <a:rPr lang="en-US" altLang="zh-CN" dirty="0">
                <a:hlinkClick r:id="rId4"/>
              </a:rPr>
              <a:t>https://www.historychannel.com.au/this...history/first-actual-computer-bug-discovered/</a:t>
            </a:r>
            <a:endParaRPr lang="en-US" altLang="zh-CN" dirty="0"/>
          </a:p>
          <a:p>
            <a:r>
              <a:rPr lang="zh-CN" altLang="en-US" dirty="0"/>
              <a:t>百度百科，维基百科</a:t>
            </a:r>
          </a:p>
        </p:txBody>
      </p:sp>
    </p:spTree>
    <p:extLst>
      <p:ext uri="{BB962C8B-B14F-4D97-AF65-F5344CB8AC3E}">
        <p14:creationId xmlns:p14="http://schemas.microsoft.com/office/powerpoint/2010/main" val="376598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5526BC-EC04-49CF-ACD8-2A1EF969DC03}"/>
              </a:ext>
            </a:extLst>
          </p:cNvPr>
          <p:cNvGrpSpPr/>
          <p:nvPr/>
        </p:nvGrpSpPr>
        <p:grpSpPr>
          <a:xfrm flipH="1">
            <a:off x="8870950" y="466725"/>
            <a:ext cx="2994025" cy="3965575"/>
            <a:chOff x="341313" y="466725"/>
            <a:chExt cx="2994025" cy="3965575"/>
          </a:xfrm>
        </p:grpSpPr>
        <p:pic>
          <p:nvPicPr>
            <p:cNvPr id="9" name="Picture 83">
              <a:extLst>
                <a:ext uri="{FF2B5EF4-FFF2-40B4-BE49-F238E27FC236}">
                  <a16:creationId xmlns:a16="http://schemas.microsoft.com/office/drawing/2014/main" id="{C6A41063-8C7B-471B-8DB9-8E3BA27D47D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solidFill>
              <a:schemeClr val="accent1">
                <a:lumMod val="20000"/>
                <a:lumOff val="80000"/>
              </a:schemeClr>
            </a:solidFill>
            <a:ln>
              <a:noFill/>
            </a:ln>
            <a:effectLst>
              <a:softEdge rad="12700"/>
            </a:effectLst>
          </p:spPr>
        </p:pic>
        <p:sp>
          <p:nvSpPr>
            <p:cNvPr id="10" name="Freeform 84">
              <a:extLst>
                <a:ext uri="{FF2B5EF4-FFF2-40B4-BE49-F238E27FC236}">
                  <a16:creationId xmlns:a16="http://schemas.microsoft.com/office/drawing/2014/main" id="{A4637FFD-7294-462E-B123-60953FD8C7DF}"/>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pic>
        <p:nvPicPr>
          <p:cNvPr id="11" name="Picture 85">
            <a:extLst>
              <a:ext uri="{FF2B5EF4-FFF2-40B4-BE49-F238E27FC236}">
                <a16:creationId xmlns:a16="http://schemas.microsoft.com/office/drawing/2014/main" id="{6B29D37C-F336-4016-B7E4-9A358ECD54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588" y="1071563"/>
            <a:ext cx="3949700" cy="5649913"/>
          </a:xfrm>
          <a:prstGeom prst="rect">
            <a:avLst/>
          </a:prstGeom>
          <a:solidFill>
            <a:schemeClr val="accent1"/>
          </a:solidFill>
          <a:ln>
            <a:noFill/>
          </a:ln>
          <a:effectLst>
            <a:softEdge rad="63500"/>
          </a:effectLst>
        </p:spPr>
      </p:pic>
      <p:sp>
        <p:nvSpPr>
          <p:cNvPr id="12" name="Freeform 86">
            <a:extLst>
              <a:ext uri="{FF2B5EF4-FFF2-40B4-BE49-F238E27FC236}">
                <a16:creationId xmlns:a16="http://schemas.microsoft.com/office/drawing/2014/main" id="{215E2C2E-3096-4D6B-B934-5EBB5756F086}"/>
              </a:ext>
            </a:extLst>
          </p:cNvPr>
          <p:cNvSpPr>
            <a:spLocks/>
          </p:cNvSpPr>
          <p:nvPr/>
        </p:nvSpPr>
        <p:spPr bwMode="auto">
          <a:xfrm flipH="1">
            <a:off x="9525"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7">
            <a:extLst>
              <a:ext uri="{FF2B5EF4-FFF2-40B4-BE49-F238E27FC236}">
                <a16:creationId xmlns:a16="http://schemas.microsoft.com/office/drawing/2014/main" id="{A7185551-C6A1-42C6-839F-3272C8DEAA69}"/>
              </a:ext>
            </a:extLst>
          </p:cNvPr>
          <p:cNvSpPr>
            <a:spLocks/>
          </p:cNvSpPr>
          <p:nvPr/>
        </p:nvSpPr>
        <p:spPr bwMode="auto">
          <a:xfrm flipH="1">
            <a:off x="5045075" y="5737225"/>
            <a:ext cx="212725" cy="195263"/>
          </a:xfrm>
          <a:custGeom>
            <a:avLst/>
            <a:gdLst>
              <a:gd name="T0" fmla="*/ 13 w 137"/>
              <a:gd name="T1" fmla="*/ 0 h 127"/>
              <a:gd name="T2" fmla="*/ 2 w 137"/>
              <a:gd name="T3" fmla="*/ 14 h 127"/>
              <a:gd name="T4" fmla="*/ 31 w 137"/>
              <a:gd name="T5" fmla="*/ 119 h 127"/>
              <a:gd name="T6" fmla="*/ 42 w 137"/>
              <a:gd name="T7" fmla="*/ 127 h 127"/>
              <a:gd name="T8" fmla="*/ 49 w 137"/>
              <a:gd name="T9" fmla="*/ 124 h 127"/>
              <a:gd name="T10" fmla="*/ 131 w 137"/>
              <a:gd name="T11" fmla="*/ 45 h 127"/>
              <a:gd name="T12" fmla="*/ 126 w 137"/>
              <a:gd name="T13" fmla="*/ 26 h 127"/>
              <a:gd name="T14" fmla="*/ 15 w 137"/>
              <a:gd name="T15" fmla="*/ 1 h 127"/>
              <a:gd name="T16" fmla="*/ 13 w 137"/>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7">
                <a:moveTo>
                  <a:pt x="13" y="0"/>
                </a:moveTo>
                <a:cubicBezTo>
                  <a:pt x="6" y="0"/>
                  <a:pt x="0" y="7"/>
                  <a:pt x="2" y="14"/>
                </a:cubicBezTo>
                <a:cubicBezTo>
                  <a:pt x="31" y="119"/>
                  <a:pt x="31" y="119"/>
                  <a:pt x="31" y="119"/>
                </a:cubicBezTo>
                <a:cubicBezTo>
                  <a:pt x="32" y="124"/>
                  <a:pt x="37" y="127"/>
                  <a:pt x="42" y="127"/>
                </a:cubicBezTo>
                <a:cubicBezTo>
                  <a:pt x="44" y="127"/>
                  <a:pt x="47" y="126"/>
                  <a:pt x="49" y="124"/>
                </a:cubicBezTo>
                <a:cubicBezTo>
                  <a:pt x="131" y="45"/>
                  <a:pt x="131" y="45"/>
                  <a:pt x="131" y="45"/>
                </a:cubicBezTo>
                <a:cubicBezTo>
                  <a:pt x="137" y="39"/>
                  <a:pt x="134" y="28"/>
                  <a:pt x="126" y="26"/>
                </a:cubicBezTo>
                <a:cubicBezTo>
                  <a:pt x="15" y="1"/>
                  <a:pt x="15" y="1"/>
                  <a:pt x="15" y="1"/>
                </a:cubicBezTo>
                <a:cubicBezTo>
                  <a:pt x="14" y="0"/>
                  <a:pt x="13" y="0"/>
                  <a:pt x="13"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30">
            <a:extLst>
              <a:ext uri="{FF2B5EF4-FFF2-40B4-BE49-F238E27FC236}">
                <a16:creationId xmlns:a16="http://schemas.microsoft.com/office/drawing/2014/main" id="{0DD88922-93C3-44E7-B353-7A64187AFE64}"/>
              </a:ext>
            </a:extLst>
          </p:cNvPr>
          <p:cNvSpPr>
            <a:spLocks/>
          </p:cNvSpPr>
          <p:nvPr/>
        </p:nvSpPr>
        <p:spPr bwMode="auto">
          <a:xfrm flipH="1">
            <a:off x="1717675" y="2544763"/>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1">
            <a:extLst>
              <a:ext uri="{FF2B5EF4-FFF2-40B4-BE49-F238E27FC236}">
                <a16:creationId xmlns:a16="http://schemas.microsoft.com/office/drawing/2014/main" id="{48669FB5-5952-4C8C-BE3D-0503669139E2}"/>
              </a:ext>
            </a:extLst>
          </p:cNvPr>
          <p:cNvSpPr>
            <a:spLocks/>
          </p:cNvSpPr>
          <p:nvPr/>
        </p:nvSpPr>
        <p:spPr bwMode="auto">
          <a:xfrm flipH="1">
            <a:off x="9463087" y="1879600"/>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3">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41">
            <a:extLst>
              <a:ext uri="{FF2B5EF4-FFF2-40B4-BE49-F238E27FC236}">
                <a16:creationId xmlns:a16="http://schemas.microsoft.com/office/drawing/2014/main" id="{CD29C39D-EA23-48E5-AA83-B6FAA53E4398}"/>
              </a:ext>
            </a:extLst>
          </p:cNvPr>
          <p:cNvSpPr>
            <a:spLocks/>
          </p:cNvSpPr>
          <p:nvPr/>
        </p:nvSpPr>
        <p:spPr bwMode="auto">
          <a:xfrm flipH="1">
            <a:off x="8005762"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42">
            <a:extLst>
              <a:ext uri="{FF2B5EF4-FFF2-40B4-BE49-F238E27FC236}">
                <a16:creationId xmlns:a16="http://schemas.microsoft.com/office/drawing/2014/main" id="{C1F89C94-1933-4527-ABBF-93376220B1D6}"/>
              </a:ext>
            </a:extLst>
          </p:cNvPr>
          <p:cNvSpPr>
            <a:spLocks noEditPoints="1"/>
          </p:cNvSpPr>
          <p:nvPr/>
        </p:nvSpPr>
        <p:spPr bwMode="auto">
          <a:xfrm flipH="1">
            <a:off x="10537825" y="5037138"/>
            <a:ext cx="98425" cy="98425"/>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8 h 62"/>
              <a:gd name="T12" fmla="*/ 8 w 62"/>
              <a:gd name="T13" fmla="*/ 31 h 62"/>
              <a:gd name="T14" fmla="*/ 31 w 62"/>
              <a:gd name="T15" fmla="*/ 54 h 62"/>
              <a:gd name="T16" fmla="*/ 54 w 62"/>
              <a:gd name="T17" fmla="*/ 31 h 62"/>
              <a:gd name="T18" fmla="*/ 31 w 62"/>
              <a:gd name="T19"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8"/>
                </a:moveTo>
                <a:cubicBezTo>
                  <a:pt x="18" y="8"/>
                  <a:pt x="8" y="18"/>
                  <a:pt x="8" y="31"/>
                </a:cubicBezTo>
                <a:cubicBezTo>
                  <a:pt x="8" y="44"/>
                  <a:pt x="18" y="54"/>
                  <a:pt x="31" y="54"/>
                </a:cubicBezTo>
                <a:cubicBezTo>
                  <a:pt x="44" y="54"/>
                  <a:pt x="54" y="44"/>
                  <a:pt x="54" y="31"/>
                </a:cubicBezTo>
                <a:cubicBezTo>
                  <a:pt x="54" y="18"/>
                  <a:pt x="44" y="8"/>
                  <a:pt x="31" y="8"/>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3">
            <a:extLst>
              <a:ext uri="{FF2B5EF4-FFF2-40B4-BE49-F238E27FC236}">
                <a16:creationId xmlns:a16="http://schemas.microsoft.com/office/drawing/2014/main" id="{471F8127-C57D-4066-9F45-8256D4566CCC}"/>
              </a:ext>
            </a:extLst>
          </p:cNvPr>
          <p:cNvSpPr>
            <a:spLocks noEditPoints="1"/>
          </p:cNvSpPr>
          <p:nvPr/>
        </p:nvSpPr>
        <p:spPr bwMode="auto">
          <a:xfrm flipH="1">
            <a:off x="10499725" y="4999038"/>
            <a:ext cx="173038" cy="174625"/>
          </a:xfrm>
          <a:custGeom>
            <a:avLst/>
            <a:gdLst>
              <a:gd name="T0" fmla="*/ 54 w 109"/>
              <a:gd name="T1" fmla="*/ 106 h 110"/>
              <a:gd name="T2" fmla="*/ 4 w 109"/>
              <a:gd name="T3" fmla="*/ 55 h 110"/>
              <a:gd name="T4" fmla="*/ 54 w 109"/>
              <a:gd name="T5" fmla="*/ 4 h 110"/>
              <a:gd name="T6" fmla="*/ 105 w 109"/>
              <a:gd name="T7" fmla="*/ 55 h 110"/>
              <a:gd name="T8" fmla="*/ 54 w 109"/>
              <a:gd name="T9" fmla="*/ 106 h 110"/>
              <a:gd name="T10" fmla="*/ 54 w 109"/>
              <a:gd name="T11" fmla="*/ 0 h 110"/>
              <a:gd name="T12" fmla="*/ 0 w 109"/>
              <a:gd name="T13" fmla="*/ 55 h 110"/>
              <a:gd name="T14" fmla="*/ 54 w 109"/>
              <a:gd name="T15" fmla="*/ 110 h 110"/>
              <a:gd name="T16" fmla="*/ 109 w 109"/>
              <a:gd name="T17" fmla="*/ 55 h 110"/>
              <a:gd name="T18" fmla="*/ 54 w 109"/>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54" y="106"/>
                </a:moveTo>
                <a:cubicBezTo>
                  <a:pt x="26" y="106"/>
                  <a:pt x="4" y="83"/>
                  <a:pt x="4" y="55"/>
                </a:cubicBezTo>
                <a:cubicBezTo>
                  <a:pt x="4" y="27"/>
                  <a:pt x="26" y="4"/>
                  <a:pt x="54" y="4"/>
                </a:cubicBezTo>
                <a:cubicBezTo>
                  <a:pt x="82" y="4"/>
                  <a:pt x="105" y="27"/>
                  <a:pt x="105" y="55"/>
                </a:cubicBezTo>
                <a:cubicBezTo>
                  <a:pt x="105" y="83"/>
                  <a:pt x="82" y="106"/>
                  <a:pt x="54" y="106"/>
                </a:cubicBezTo>
                <a:moveTo>
                  <a:pt x="54" y="0"/>
                </a:moveTo>
                <a:cubicBezTo>
                  <a:pt x="24" y="0"/>
                  <a:pt x="0" y="25"/>
                  <a:pt x="0" y="55"/>
                </a:cubicBezTo>
                <a:cubicBezTo>
                  <a:pt x="0" y="85"/>
                  <a:pt x="24" y="110"/>
                  <a:pt x="54" y="110"/>
                </a:cubicBezTo>
                <a:cubicBezTo>
                  <a:pt x="84" y="110"/>
                  <a:pt x="109" y="85"/>
                  <a:pt x="109" y="55"/>
                </a:cubicBezTo>
                <a:cubicBezTo>
                  <a:pt x="109" y="25"/>
                  <a:pt x="84" y="0"/>
                  <a:pt x="54"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9" name="组合 18">
            <a:extLst>
              <a:ext uri="{FF2B5EF4-FFF2-40B4-BE49-F238E27FC236}">
                <a16:creationId xmlns:a16="http://schemas.microsoft.com/office/drawing/2014/main" id="{9B45D7DF-F8D8-4793-BD8A-142562431E3A}"/>
              </a:ext>
            </a:extLst>
          </p:cNvPr>
          <p:cNvGrpSpPr/>
          <p:nvPr/>
        </p:nvGrpSpPr>
        <p:grpSpPr>
          <a:xfrm flipH="1">
            <a:off x="3062287" y="2408238"/>
            <a:ext cx="363538" cy="363538"/>
            <a:chOff x="8707996" y="2689225"/>
            <a:chExt cx="363538" cy="363538"/>
          </a:xfrm>
        </p:grpSpPr>
        <p:sp>
          <p:nvSpPr>
            <p:cNvPr id="20" name="Freeform 44">
              <a:extLst>
                <a:ext uri="{FF2B5EF4-FFF2-40B4-BE49-F238E27FC236}">
                  <a16:creationId xmlns:a16="http://schemas.microsoft.com/office/drawing/2014/main" id="{F5AF4A8D-A6FC-4FD7-AD4B-F6642DE1A180}"/>
                </a:ext>
              </a:extLst>
            </p:cNvPr>
            <p:cNvSpPr>
              <a:spLocks noEditPoints="1"/>
            </p:cNvSpPr>
            <p:nvPr userDrawn="1"/>
          </p:nvSpPr>
          <p:spPr bwMode="auto">
            <a:xfrm>
              <a:off x="8785783" y="2767013"/>
              <a:ext cx="207963" cy="207963"/>
            </a:xfrm>
            <a:custGeom>
              <a:avLst/>
              <a:gdLst>
                <a:gd name="T0" fmla="*/ 66 w 131"/>
                <a:gd name="T1" fmla="*/ 131 h 131"/>
                <a:gd name="T2" fmla="*/ 0 w 131"/>
                <a:gd name="T3" fmla="*/ 66 h 131"/>
                <a:gd name="T4" fmla="*/ 66 w 131"/>
                <a:gd name="T5" fmla="*/ 0 h 131"/>
                <a:gd name="T6" fmla="*/ 131 w 131"/>
                <a:gd name="T7" fmla="*/ 66 h 131"/>
                <a:gd name="T8" fmla="*/ 66 w 131"/>
                <a:gd name="T9" fmla="*/ 131 h 131"/>
                <a:gd name="T10" fmla="*/ 66 w 131"/>
                <a:gd name="T11" fmla="*/ 17 h 131"/>
                <a:gd name="T12" fmla="*/ 17 w 131"/>
                <a:gd name="T13" fmla="*/ 66 h 131"/>
                <a:gd name="T14" fmla="*/ 66 w 131"/>
                <a:gd name="T15" fmla="*/ 115 h 131"/>
                <a:gd name="T16" fmla="*/ 114 w 131"/>
                <a:gd name="T17" fmla="*/ 66 h 131"/>
                <a:gd name="T18" fmla="*/ 66 w 131"/>
                <a:gd name="T19" fmla="*/ 17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31">
                  <a:moveTo>
                    <a:pt x="66" y="131"/>
                  </a:moveTo>
                  <a:cubicBezTo>
                    <a:pt x="30" y="131"/>
                    <a:pt x="0" y="102"/>
                    <a:pt x="0" y="66"/>
                  </a:cubicBezTo>
                  <a:cubicBezTo>
                    <a:pt x="0" y="30"/>
                    <a:pt x="30" y="0"/>
                    <a:pt x="66" y="0"/>
                  </a:cubicBezTo>
                  <a:cubicBezTo>
                    <a:pt x="102" y="0"/>
                    <a:pt x="131" y="30"/>
                    <a:pt x="131" y="66"/>
                  </a:cubicBezTo>
                  <a:cubicBezTo>
                    <a:pt x="131" y="102"/>
                    <a:pt x="102" y="131"/>
                    <a:pt x="66" y="131"/>
                  </a:cubicBezTo>
                  <a:close/>
                  <a:moveTo>
                    <a:pt x="66" y="17"/>
                  </a:moveTo>
                  <a:cubicBezTo>
                    <a:pt x="39" y="17"/>
                    <a:pt x="17" y="39"/>
                    <a:pt x="17" y="66"/>
                  </a:cubicBezTo>
                  <a:cubicBezTo>
                    <a:pt x="17" y="93"/>
                    <a:pt x="39" y="115"/>
                    <a:pt x="66" y="115"/>
                  </a:cubicBezTo>
                  <a:cubicBezTo>
                    <a:pt x="93" y="115"/>
                    <a:pt x="114" y="93"/>
                    <a:pt x="114" y="66"/>
                  </a:cubicBezTo>
                  <a:cubicBezTo>
                    <a:pt x="114" y="39"/>
                    <a:pt x="93" y="17"/>
                    <a:pt x="66" y="17"/>
                  </a:cubicBezTo>
                  <a:close/>
                </a:path>
              </a:pathLst>
            </a:custGeom>
            <a:solidFill>
              <a:srgbClr val="7A6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5">
              <a:extLst>
                <a:ext uri="{FF2B5EF4-FFF2-40B4-BE49-F238E27FC236}">
                  <a16:creationId xmlns:a16="http://schemas.microsoft.com/office/drawing/2014/main" id="{31BA422D-F462-4077-A5E4-059E4D58CA1A}"/>
                </a:ext>
              </a:extLst>
            </p:cNvPr>
            <p:cNvSpPr>
              <a:spLocks noEditPoints="1"/>
            </p:cNvSpPr>
            <p:nvPr userDrawn="1"/>
          </p:nvSpPr>
          <p:spPr bwMode="auto">
            <a:xfrm>
              <a:off x="8707996" y="2689225"/>
              <a:ext cx="363538" cy="363538"/>
            </a:xfrm>
            <a:custGeom>
              <a:avLst/>
              <a:gdLst>
                <a:gd name="T0" fmla="*/ 115 w 229"/>
                <a:gd name="T1" fmla="*/ 221 h 229"/>
                <a:gd name="T2" fmla="*/ 8 w 229"/>
                <a:gd name="T3" fmla="*/ 115 h 229"/>
                <a:gd name="T4" fmla="*/ 115 w 229"/>
                <a:gd name="T5" fmla="*/ 9 h 229"/>
                <a:gd name="T6" fmla="*/ 221 w 229"/>
                <a:gd name="T7" fmla="*/ 115 h 229"/>
                <a:gd name="T8" fmla="*/ 115 w 229"/>
                <a:gd name="T9" fmla="*/ 221 h 229"/>
                <a:gd name="T10" fmla="*/ 115 w 229"/>
                <a:gd name="T11" fmla="*/ 0 h 229"/>
                <a:gd name="T12" fmla="*/ 0 w 229"/>
                <a:gd name="T13" fmla="*/ 115 h 229"/>
                <a:gd name="T14" fmla="*/ 115 w 229"/>
                <a:gd name="T15" fmla="*/ 229 h 229"/>
                <a:gd name="T16" fmla="*/ 229 w 229"/>
                <a:gd name="T17" fmla="*/ 115 h 229"/>
                <a:gd name="T18" fmla="*/ 115 w 229"/>
                <a:gd name="T19"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229">
                  <a:moveTo>
                    <a:pt x="115" y="221"/>
                  </a:moveTo>
                  <a:cubicBezTo>
                    <a:pt x="56" y="221"/>
                    <a:pt x="8" y="173"/>
                    <a:pt x="8" y="115"/>
                  </a:cubicBezTo>
                  <a:cubicBezTo>
                    <a:pt x="8" y="56"/>
                    <a:pt x="56" y="9"/>
                    <a:pt x="115" y="9"/>
                  </a:cubicBezTo>
                  <a:cubicBezTo>
                    <a:pt x="173" y="9"/>
                    <a:pt x="221" y="56"/>
                    <a:pt x="221" y="115"/>
                  </a:cubicBezTo>
                  <a:cubicBezTo>
                    <a:pt x="221" y="173"/>
                    <a:pt x="173" y="221"/>
                    <a:pt x="115" y="221"/>
                  </a:cubicBezTo>
                  <a:moveTo>
                    <a:pt x="115" y="0"/>
                  </a:moveTo>
                  <a:cubicBezTo>
                    <a:pt x="52" y="0"/>
                    <a:pt x="0" y="52"/>
                    <a:pt x="0" y="115"/>
                  </a:cubicBezTo>
                  <a:cubicBezTo>
                    <a:pt x="0" y="178"/>
                    <a:pt x="52" y="229"/>
                    <a:pt x="115" y="229"/>
                  </a:cubicBezTo>
                  <a:cubicBezTo>
                    <a:pt x="178" y="229"/>
                    <a:pt x="229" y="178"/>
                    <a:pt x="229" y="115"/>
                  </a:cubicBezTo>
                  <a:cubicBezTo>
                    <a:pt x="229" y="52"/>
                    <a:pt x="178" y="0"/>
                    <a:pt x="115" y="0"/>
                  </a:cubicBezTo>
                </a:path>
              </a:pathLst>
            </a:custGeom>
            <a:solidFill>
              <a:srgbClr val="F1F0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Freeform 46">
            <a:extLst>
              <a:ext uri="{FF2B5EF4-FFF2-40B4-BE49-F238E27FC236}">
                <a16:creationId xmlns:a16="http://schemas.microsoft.com/office/drawing/2014/main" id="{65AD4FB6-3479-420B-AD7D-40509E9B2A28}"/>
              </a:ext>
            </a:extLst>
          </p:cNvPr>
          <p:cNvSpPr>
            <a:spLocks noEditPoints="1"/>
          </p:cNvSpPr>
          <p:nvPr/>
        </p:nvSpPr>
        <p:spPr bwMode="auto">
          <a:xfrm flipH="1">
            <a:off x="4208462" y="4189413"/>
            <a:ext cx="204788" cy="203200"/>
          </a:xfrm>
          <a:custGeom>
            <a:avLst/>
            <a:gdLst>
              <a:gd name="T0" fmla="*/ 129 w 129"/>
              <a:gd name="T1" fmla="*/ 128 h 128"/>
              <a:gd name="T2" fmla="*/ 0 w 129"/>
              <a:gd name="T3" fmla="*/ 128 h 128"/>
              <a:gd name="T4" fmla="*/ 0 w 129"/>
              <a:gd name="T5" fmla="*/ 0 h 128"/>
              <a:gd name="T6" fmla="*/ 129 w 129"/>
              <a:gd name="T7" fmla="*/ 0 h 128"/>
              <a:gd name="T8" fmla="*/ 129 w 129"/>
              <a:gd name="T9" fmla="*/ 128 h 128"/>
              <a:gd name="T10" fmla="*/ 0 w 129"/>
              <a:gd name="T11" fmla="*/ 128 h 128"/>
              <a:gd name="T12" fmla="*/ 124 w 129"/>
              <a:gd name="T13" fmla="*/ 128 h 128"/>
              <a:gd name="T14" fmla="*/ 124 w 129"/>
              <a:gd name="T15" fmla="*/ 0 h 128"/>
              <a:gd name="T16" fmla="*/ 0 w 129"/>
              <a:gd name="T17" fmla="*/ 0 h 128"/>
              <a:gd name="T18" fmla="*/ 0 w 129"/>
              <a:gd name="T1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129" y="128"/>
                </a:moveTo>
                <a:lnTo>
                  <a:pt x="0" y="128"/>
                </a:lnTo>
                <a:lnTo>
                  <a:pt x="0" y="0"/>
                </a:lnTo>
                <a:lnTo>
                  <a:pt x="129" y="0"/>
                </a:lnTo>
                <a:lnTo>
                  <a:pt x="129" y="128"/>
                </a:lnTo>
                <a:close/>
                <a:moveTo>
                  <a:pt x="0" y="128"/>
                </a:moveTo>
                <a:lnTo>
                  <a:pt x="124" y="128"/>
                </a:lnTo>
                <a:lnTo>
                  <a:pt x="124" y="0"/>
                </a:lnTo>
                <a:lnTo>
                  <a:pt x="0" y="0"/>
                </a:lnTo>
                <a:lnTo>
                  <a:pt x="0" y="12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47">
            <a:extLst>
              <a:ext uri="{FF2B5EF4-FFF2-40B4-BE49-F238E27FC236}">
                <a16:creationId xmlns:a16="http://schemas.microsoft.com/office/drawing/2014/main" id="{FE9AD12D-CF3B-4EFF-9325-CBC21C0C7F64}"/>
              </a:ext>
            </a:extLst>
          </p:cNvPr>
          <p:cNvSpPr>
            <a:spLocks noEditPoints="1"/>
          </p:cNvSpPr>
          <p:nvPr/>
        </p:nvSpPr>
        <p:spPr bwMode="auto">
          <a:xfrm flipH="1">
            <a:off x="11307762" y="4189413"/>
            <a:ext cx="211138" cy="203200"/>
          </a:xfrm>
          <a:custGeom>
            <a:avLst/>
            <a:gdLst>
              <a:gd name="T0" fmla="*/ 133 w 133"/>
              <a:gd name="T1" fmla="*/ 128 h 128"/>
              <a:gd name="T2" fmla="*/ 0 w 133"/>
              <a:gd name="T3" fmla="*/ 128 h 128"/>
              <a:gd name="T4" fmla="*/ 0 w 133"/>
              <a:gd name="T5" fmla="*/ 0 h 128"/>
              <a:gd name="T6" fmla="*/ 133 w 133"/>
              <a:gd name="T7" fmla="*/ 0 h 128"/>
              <a:gd name="T8" fmla="*/ 133 w 133"/>
              <a:gd name="T9" fmla="*/ 128 h 128"/>
              <a:gd name="T10" fmla="*/ 4 w 133"/>
              <a:gd name="T11" fmla="*/ 124 h 128"/>
              <a:gd name="T12" fmla="*/ 129 w 133"/>
              <a:gd name="T13" fmla="*/ 124 h 128"/>
              <a:gd name="T14" fmla="*/ 129 w 133"/>
              <a:gd name="T15" fmla="*/ 0 h 128"/>
              <a:gd name="T16" fmla="*/ 4 w 133"/>
              <a:gd name="T17" fmla="*/ 0 h 128"/>
              <a:gd name="T18" fmla="*/ 4 w 133"/>
              <a:gd name="T1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28">
                <a:moveTo>
                  <a:pt x="133" y="128"/>
                </a:moveTo>
                <a:lnTo>
                  <a:pt x="0" y="128"/>
                </a:lnTo>
                <a:lnTo>
                  <a:pt x="0" y="0"/>
                </a:lnTo>
                <a:lnTo>
                  <a:pt x="133" y="0"/>
                </a:lnTo>
                <a:lnTo>
                  <a:pt x="133" y="128"/>
                </a:lnTo>
                <a:close/>
                <a:moveTo>
                  <a:pt x="4" y="124"/>
                </a:moveTo>
                <a:lnTo>
                  <a:pt x="129" y="124"/>
                </a:lnTo>
                <a:lnTo>
                  <a:pt x="129" y="0"/>
                </a:lnTo>
                <a:lnTo>
                  <a:pt x="4" y="0"/>
                </a:lnTo>
                <a:lnTo>
                  <a:pt x="4" y="12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8">
            <a:extLst>
              <a:ext uri="{FF2B5EF4-FFF2-40B4-BE49-F238E27FC236}">
                <a16:creationId xmlns:a16="http://schemas.microsoft.com/office/drawing/2014/main" id="{AE144FBE-2443-49C5-B86A-48171D2B00AD}"/>
              </a:ext>
            </a:extLst>
          </p:cNvPr>
          <p:cNvSpPr>
            <a:spLocks noEditPoints="1"/>
          </p:cNvSpPr>
          <p:nvPr/>
        </p:nvSpPr>
        <p:spPr bwMode="auto">
          <a:xfrm flipH="1">
            <a:off x="4406900" y="5084763"/>
            <a:ext cx="330200" cy="330200"/>
          </a:xfrm>
          <a:custGeom>
            <a:avLst/>
            <a:gdLst>
              <a:gd name="T0" fmla="*/ 208 w 208"/>
              <a:gd name="T1" fmla="*/ 208 h 208"/>
              <a:gd name="T2" fmla="*/ 0 w 208"/>
              <a:gd name="T3" fmla="*/ 208 h 208"/>
              <a:gd name="T4" fmla="*/ 0 w 208"/>
              <a:gd name="T5" fmla="*/ 0 h 208"/>
              <a:gd name="T6" fmla="*/ 208 w 208"/>
              <a:gd name="T7" fmla="*/ 0 h 208"/>
              <a:gd name="T8" fmla="*/ 208 w 208"/>
              <a:gd name="T9" fmla="*/ 208 h 208"/>
              <a:gd name="T10" fmla="*/ 4 w 208"/>
              <a:gd name="T11" fmla="*/ 204 h 208"/>
              <a:gd name="T12" fmla="*/ 204 w 208"/>
              <a:gd name="T13" fmla="*/ 204 h 208"/>
              <a:gd name="T14" fmla="*/ 204 w 208"/>
              <a:gd name="T15" fmla="*/ 4 h 208"/>
              <a:gd name="T16" fmla="*/ 4 w 208"/>
              <a:gd name="T17" fmla="*/ 4 h 208"/>
              <a:gd name="T18" fmla="*/ 4 w 208"/>
              <a:gd name="T19"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208" y="208"/>
                </a:moveTo>
                <a:lnTo>
                  <a:pt x="0" y="208"/>
                </a:lnTo>
                <a:lnTo>
                  <a:pt x="0" y="0"/>
                </a:lnTo>
                <a:lnTo>
                  <a:pt x="208" y="0"/>
                </a:lnTo>
                <a:lnTo>
                  <a:pt x="208" y="208"/>
                </a:lnTo>
                <a:close/>
                <a:moveTo>
                  <a:pt x="4" y="204"/>
                </a:moveTo>
                <a:lnTo>
                  <a:pt x="204" y="204"/>
                </a:lnTo>
                <a:lnTo>
                  <a:pt x="204" y="4"/>
                </a:lnTo>
                <a:lnTo>
                  <a:pt x="4" y="4"/>
                </a:lnTo>
                <a:lnTo>
                  <a:pt x="4" y="204"/>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49">
            <a:extLst>
              <a:ext uri="{FF2B5EF4-FFF2-40B4-BE49-F238E27FC236}">
                <a16:creationId xmlns:a16="http://schemas.microsoft.com/office/drawing/2014/main" id="{43BCDF74-9CB6-49CD-9507-8AC04274DA9E}"/>
              </a:ext>
            </a:extLst>
          </p:cNvPr>
          <p:cNvSpPr>
            <a:spLocks noEditPoints="1"/>
          </p:cNvSpPr>
          <p:nvPr/>
        </p:nvSpPr>
        <p:spPr bwMode="auto">
          <a:xfrm flipH="1">
            <a:off x="3287713" y="5910263"/>
            <a:ext cx="330200" cy="336550"/>
          </a:xfrm>
          <a:custGeom>
            <a:avLst/>
            <a:gdLst>
              <a:gd name="T0" fmla="*/ 208 w 208"/>
              <a:gd name="T1" fmla="*/ 212 h 212"/>
              <a:gd name="T2" fmla="*/ 0 w 208"/>
              <a:gd name="T3" fmla="*/ 212 h 212"/>
              <a:gd name="T4" fmla="*/ 0 w 208"/>
              <a:gd name="T5" fmla="*/ 0 h 212"/>
              <a:gd name="T6" fmla="*/ 208 w 208"/>
              <a:gd name="T7" fmla="*/ 0 h 212"/>
              <a:gd name="T8" fmla="*/ 208 w 208"/>
              <a:gd name="T9" fmla="*/ 212 h 212"/>
              <a:gd name="T10" fmla="*/ 4 w 208"/>
              <a:gd name="T11" fmla="*/ 208 h 212"/>
              <a:gd name="T12" fmla="*/ 204 w 208"/>
              <a:gd name="T13" fmla="*/ 208 h 212"/>
              <a:gd name="T14" fmla="*/ 204 w 208"/>
              <a:gd name="T15" fmla="*/ 4 h 212"/>
              <a:gd name="T16" fmla="*/ 4 w 208"/>
              <a:gd name="T17" fmla="*/ 4 h 212"/>
              <a:gd name="T18" fmla="*/ 4 w 208"/>
              <a:gd name="T19" fmla="*/ 20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2">
                <a:moveTo>
                  <a:pt x="208" y="212"/>
                </a:moveTo>
                <a:lnTo>
                  <a:pt x="0" y="212"/>
                </a:lnTo>
                <a:lnTo>
                  <a:pt x="0" y="0"/>
                </a:lnTo>
                <a:lnTo>
                  <a:pt x="208" y="0"/>
                </a:lnTo>
                <a:lnTo>
                  <a:pt x="208" y="212"/>
                </a:lnTo>
                <a:close/>
                <a:moveTo>
                  <a:pt x="4" y="208"/>
                </a:moveTo>
                <a:lnTo>
                  <a:pt x="204" y="208"/>
                </a:lnTo>
                <a:lnTo>
                  <a:pt x="204" y="4"/>
                </a:lnTo>
                <a:lnTo>
                  <a:pt x="4" y="4"/>
                </a:lnTo>
                <a:lnTo>
                  <a:pt x="4" y="208"/>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标题 4"/>
          <p:cNvSpPr>
            <a:spLocks noGrp="1"/>
          </p:cNvSpPr>
          <p:nvPr>
            <p:ph type="ctrTitle"/>
          </p:nvPr>
        </p:nvSpPr>
        <p:spPr/>
        <p:txBody>
          <a:bodyPr/>
          <a:lstStyle/>
          <a:p>
            <a:r>
              <a:rPr lang="en-US" altLang="zh-CN" dirty="0"/>
              <a:t>Thank You For</a:t>
            </a:r>
            <a:br>
              <a:rPr lang="en-US" altLang="zh-CN" dirty="0"/>
            </a:br>
            <a:r>
              <a:rPr lang="en-US" altLang="zh-CN" dirty="0"/>
              <a:t>Watching</a:t>
            </a:r>
            <a:endParaRPr lang="zh-CN" altLang="en-US" dirty="0"/>
          </a:p>
        </p:txBody>
      </p: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386407" y="470278"/>
            <a:ext cx="5419185" cy="895350"/>
          </a:xfrm>
        </p:spPr>
        <p:txBody>
          <a:bodyPr/>
          <a:lstStyle/>
          <a:p>
            <a:r>
              <a:rPr lang="zh-CN" altLang="en-US" dirty="0"/>
              <a:t>软件测试的目标</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A2472E1-FB52-453E-B4C2-836D32CB27BD}"/>
              </a:ext>
            </a:extLst>
          </p:cNvPr>
          <p:cNvSpPr txBox="1"/>
          <p:nvPr/>
        </p:nvSpPr>
        <p:spPr>
          <a:xfrm>
            <a:off x="4387839" y="1790699"/>
            <a:ext cx="3416320" cy="369332"/>
          </a:xfrm>
          <a:prstGeom prst="rect">
            <a:avLst/>
          </a:prstGeom>
          <a:noFill/>
        </p:spPr>
        <p:txBody>
          <a:bodyPr wrap="none" rtlCol="0">
            <a:spAutoFit/>
          </a:bodyPr>
          <a:lstStyle/>
          <a:p>
            <a:r>
              <a:rPr lang="zh-CN" altLang="en-US" dirty="0"/>
              <a:t>什么是测试？它的目标是什么？</a:t>
            </a:r>
          </a:p>
        </p:txBody>
      </p:sp>
      <p:sp>
        <p:nvSpPr>
          <p:cNvPr id="8" name="文本框 7">
            <a:extLst>
              <a:ext uri="{FF2B5EF4-FFF2-40B4-BE49-F238E27FC236}">
                <a16:creationId xmlns:a16="http://schemas.microsoft.com/office/drawing/2014/main" id="{54FE74D1-6BAC-4295-B70A-904D560619AA}"/>
              </a:ext>
            </a:extLst>
          </p:cNvPr>
          <p:cNvSpPr txBox="1"/>
          <p:nvPr/>
        </p:nvSpPr>
        <p:spPr>
          <a:xfrm>
            <a:off x="3386407" y="2585102"/>
            <a:ext cx="4057521" cy="369332"/>
          </a:xfrm>
          <a:prstGeom prst="rect">
            <a:avLst/>
          </a:prstGeom>
          <a:noFill/>
        </p:spPr>
        <p:txBody>
          <a:bodyPr wrap="none" rtlCol="0">
            <a:spAutoFit/>
          </a:bodyPr>
          <a:lstStyle/>
          <a:p>
            <a:r>
              <a:rPr lang="en-US" altLang="zh-CN" dirty="0" err="1"/>
              <a:t>G.Myers</a:t>
            </a:r>
            <a:r>
              <a:rPr lang="zh-CN" altLang="en-US" dirty="0"/>
              <a:t>提出了关于测试的一些规则：</a:t>
            </a:r>
          </a:p>
        </p:txBody>
      </p:sp>
      <p:sp>
        <p:nvSpPr>
          <p:cNvPr id="3" name="矩形 2">
            <a:extLst>
              <a:ext uri="{FF2B5EF4-FFF2-40B4-BE49-F238E27FC236}">
                <a16:creationId xmlns:a16="http://schemas.microsoft.com/office/drawing/2014/main" id="{F6D9CB09-3FB7-4F41-9B45-998849BFDEC6}"/>
              </a:ext>
            </a:extLst>
          </p:cNvPr>
          <p:cNvSpPr/>
          <p:nvPr/>
        </p:nvSpPr>
        <p:spPr>
          <a:xfrm>
            <a:off x="4387839" y="3303402"/>
            <a:ext cx="6096000" cy="1200329"/>
          </a:xfrm>
          <a:prstGeom prst="rect">
            <a:avLst/>
          </a:prstGeom>
        </p:spPr>
        <p:txBody>
          <a:bodyPr>
            <a:spAutoFit/>
          </a:bodyPr>
          <a:lstStyle/>
          <a:p>
            <a:r>
              <a:rPr lang="en-US" altLang="zh-CN" dirty="0"/>
              <a:t>(1)</a:t>
            </a:r>
            <a:r>
              <a:rPr lang="zh-CN" altLang="en-US" dirty="0"/>
              <a:t>测试是为了发现程序中的错误而执行程序的过程；</a:t>
            </a:r>
          </a:p>
          <a:p>
            <a:r>
              <a:rPr lang="en-US" altLang="zh-CN" dirty="0"/>
              <a:t>(2)</a:t>
            </a:r>
            <a:r>
              <a:rPr lang="zh-CN" altLang="en-US" dirty="0"/>
              <a:t>好的测试方案是极可能发现迄今为止尚未发现的错误的测试方案；</a:t>
            </a:r>
          </a:p>
          <a:p>
            <a:r>
              <a:rPr lang="en-US" altLang="zh-CN" dirty="0"/>
              <a:t>(3)</a:t>
            </a:r>
            <a:r>
              <a:rPr lang="zh-CN" altLang="en-US" dirty="0"/>
              <a:t>成功的测试是发现了至今为止尚未发现的错误的测试。</a:t>
            </a:r>
          </a:p>
        </p:txBody>
      </p:sp>
      <p:sp>
        <p:nvSpPr>
          <p:cNvPr id="11" name="Freeform 30">
            <a:extLst>
              <a:ext uri="{FF2B5EF4-FFF2-40B4-BE49-F238E27FC236}">
                <a16:creationId xmlns:a16="http://schemas.microsoft.com/office/drawing/2014/main" id="{758A73BD-CE6E-402C-A0C1-35491E6F0F49}"/>
              </a:ext>
            </a:extLst>
          </p:cNvPr>
          <p:cNvSpPr>
            <a:spLocks/>
          </p:cNvSpPr>
          <p:nvPr/>
        </p:nvSpPr>
        <p:spPr bwMode="auto">
          <a:xfrm>
            <a:off x="9591197" y="4409074"/>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3">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7159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386407" y="470278"/>
            <a:ext cx="5419185" cy="895350"/>
          </a:xfrm>
        </p:spPr>
        <p:txBody>
          <a:bodyPr/>
          <a:lstStyle/>
          <a:p>
            <a:r>
              <a:rPr lang="zh-CN" altLang="en-US" dirty="0"/>
              <a:t>软件测试的目标</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1A2472E1-FB52-453E-B4C2-836D32CB27BD}"/>
              </a:ext>
            </a:extLst>
          </p:cNvPr>
          <p:cNvSpPr txBox="1"/>
          <p:nvPr/>
        </p:nvSpPr>
        <p:spPr>
          <a:xfrm>
            <a:off x="3828545" y="3663888"/>
            <a:ext cx="2031325" cy="369332"/>
          </a:xfrm>
          <a:prstGeom prst="rect">
            <a:avLst/>
          </a:prstGeom>
          <a:noFill/>
        </p:spPr>
        <p:txBody>
          <a:bodyPr wrap="none" rtlCol="0">
            <a:spAutoFit/>
          </a:bodyPr>
          <a:lstStyle/>
          <a:p>
            <a:r>
              <a:rPr lang="zh-CN" altLang="en-US" dirty="0"/>
              <a:t>测试的正确定义：</a:t>
            </a:r>
          </a:p>
        </p:txBody>
      </p:sp>
      <p:sp>
        <p:nvSpPr>
          <p:cNvPr id="7" name="文本框 6">
            <a:extLst>
              <a:ext uri="{FF2B5EF4-FFF2-40B4-BE49-F238E27FC236}">
                <a16:creationId xmlns:a16="http://schemas.microsoft.com/office/drawing/2014/main" id="{8735EEEB-79BB-4D17-B211-C082966E0FB2}"/>
              </a:ext>
            </a:extLst>
          </p:cNvPr>
          <p:cNvSpPr txBox="1"/>
          <p:nvPr/>
        </p:nvSpPr>
        <p:spPr>
          <a:xfrm>
            <a:off x="4646771" y="4273625"/>
            <a:ext cx="4570482" cy="369332"/>
          </a:xfrm>
          <a:prstGeom prst="rect">
            <a:avLst/>
          </a:prstGeom>
          <a:noFill/>
        </p:spPr>
        <p:txBody>
          <a:bodyPr wrap="none" rtlCol="0">
            <a:spAutoFit/>
          </a:bodyPr>
          <a:lstStyle/>
          <a:p>
            <a:r>
              <a:rPr lang="zh-CN" altLang="en-US" dirty="0"/>
              <a:t>为了发现程序中的错误而执行程序的过程。</a:t>
            </a:r>
          </a:p>
        </p:txBody>
      </p:sp>
      <p:sp>
        <p:nvSpPr>
          <p:cNvPr id="11" name="文本框 10">
            <a:extLst>
              <a:ext uri="{FF2B5EF4-FFF2-40B4-BE49-F238E27FC236}">
                <a16:creationId xmlns:a16="http://schemas.microsoft.com/office/drawing/2014/main" id="{AF60F74F-6C6C-43C3-9636-3E1847C2291E}"/>
              </a:ext>
            </a:extLst>
          </p:cNvPr>
          <p:cNvSpPr txBox="1"/>
          <p:nvPr/>
        </p:nvSpPr>
        <p:spPr>
          <a:xfrm>
            <a:off x="4646771" y="2238146"/>
            <a:ext cx="4339650" cy="646331"/>
          </a:xfrm>
          <a:prstGeom prst="rect">
            <a:avLst/>
          </a:prstGeom>
          <a:noFill/>
        </p:spPr>
        <p:txBody>
          <a:bodyPr wrap="none" rtlCol="0">
            <a:spAutoFit/>
          </a:bodyPr>
          <a:lstStyle/>
          <a:p>
            <a:r>
              <a:rPr lang="zh-CN" altLang="en-US" dirty="0"/>
              <a:t>“为了表明程序是正确的。”</a:t>
            </a:r>
            <a:endParaRPr lang="en-US" altLang="zh-CN" dirty="0"/>
          </a:p>
          <a:p>
            <a:r>
              <a:rPr lang="zh-CN" altLang="en-US" dirty="0"/>
              <a:t>“成功的测试时没有发现错误的测试。”</a:t>
            </a:r>
          </a:p>
        </p:txBody>
      </p:sp>
      <p:sp>
        <p:nvSpPr>
          <p:cNvPr id="2" name="乘号 1">
            <a:extLst>
              <a:ext uri="{FF2B5EF4-FFF2-40B4-BE49-F238E27FC236}">
                <a16:creationId xmlns:a16="http://schemas.microsoft.com/office/drawing/2014/main" id="{6D17AE48-AEC9-4B6B-B49B-9C6A85E06103}"/>
              </a:ext>
            </a:extLst>
          </p:cNvPr>
          <p:cNvSpPr/>
          <p:nvPr/>
        </p:nvSpPr>
        <p:spPr>
          <a:xfrm>
            <a:off x="8805592" y="2086842"/>
            <a:ext cx="1027578" cy="948937"/>
          </a:xfrm>
          <a:prstGeom prst="mathMultiply">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Freeform 40">
            <a:extLst>
              <a:ext uri="{FF2B5EF4-FFF2-40B4-BE49-F238E27FC236}">
                <a16:creationId xmlns:a16="http://schemas.microsoft.com/office/drawing/2014/main" id="{46EE7BA7-5C0C-461C-A241-71560B5470F3}"/>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3438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86">
            <a:extLst>
              <a:ext uri="{FF2B5EF4-FFF2-40B4-BE49-F238E27FC236}">
                <a16:creationId xmlns:a16="http://schemas.microsoft.com/office/drawing/2014/main" id="{0CB5BA9A-FC05-462A-B072-5FCA95569E82}"/>
              </a:ext>
            </a:extLst>
          </p:cNvPr>
          <p:cNvSpPr>
            <a:spLocks/>
          </p:cNvSpPr>
          <p:nvPr/>
        </p:nvSpPr>
        <p:spPr bwMode="auto">
          <a:xfrm>
            <a:off x="8488363" y="1376363"/>
            <a:ext cx="3708400" cy="4933950"/>
          </a:xfrm>
          <a:custGeom>
            <a:avLst/>
            <a:gdLst>
              <a:gd name="T0" fmla="*/ 2403 w 2403"/>
              <a:gd name="T1" fmla="*/ 85 h 3200"/>
              <a:gd name="T2" fmla="*/ 2015 w 2403"/>
              <a:gd name="T3" fmla="*/ 125 h 3200"/>
              <a:gd name="T4" fmla="*/ 144 w 2403"/>
              <a:gd name="T5" fmla="*/ 2254 h 3200"/>
              <a:gd name="T6" fmla="*/ 295 w 2403"/>
              <a:gd name="T7" fmla="*/ 2722 h 3200"/>
              <a:gd name="T8" fmla="*/ 2403 w 2403"/>
              <a:gd name="T9" fmla="*/ 3200 h 3200"/>
              <a:gd name="T10" fmla="*/ 2403 w 2403"/>
              <a:gd name="T11" fmla="*/ 85 h 3200"/>
            </a:gdLst>
            <a:ahLst/>
            <a:cxnLst>
              <a:cxn ang="0">
                <a:pos x="T0" y="T1"/>
              </a:cxn>
              <a:cxn ang="0">
                <a:pos x="T2" y="T3"/>
              </a:cxn>
              <a:cxn ang="0">
                <a:pos x="T4" y="T5"/>
              </a:cxn>
              <a:cxn ang="0">
                <a:pos x="T6" y="T7"/>
              </a:cxn>
              <a:cxn ang="0">
                <a:pos x="T8" y="T9"/>
              </a:cxn>
              <a:cxn ang="0">
                <a:pos x="T10" y="T11"/>
              </a:cxn>
            </a:cxnLst>
            <a:rect l="0" t="0" r="r" b="b"/>
            <a:pathLst>
              <a:path w="2403" h="3200">
                <a:moveTo>
                  <a:pt x="2403" y="85"/>
                </a:moveTo>
                <a:cubicBezTo>
                  <a:pt x="2290" y="0"/>
                  <a:pt x="2120" y="6"/>
                  <a:pt x="2015" y="125"/>
                </a:cubicBezTo>
                <a:cubicBezTo>
                  <a:pt x="144" y="2254"/>
                  <a:pt x="144" y="2254"/>
                  <a:pt x="144" y="2254"/>
                </a:cubicBezTo>
                <a:cubicBezTo>
                  <a:pt x="0" y="2417"/>
                  <a:pt x="84" y="2674"/>
                  <a:pt x="295" y="2722"/>
                </a:cubicBezTo>
                <a:cubicBezTo>
                  <a:pt x="2403" y="3200"/>
                  <a:pt x="2403" y="3200"/>
                  <a:pt x="2403" y="3200"/>
                </a:cubicBezTo>
                <a:lnTo>
                  <a:pt x="2403" y="85"/>
                </a:lnTo>
                <a:close/>
              </a:path>
            </a:pathLst>
          </a:custGeom>
          <a:solidFill>
            <a:srgbClr val="F2F8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AA49F3DC-5A97-4EFD-AD1F-147AEA056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6541" y="3038475"/>
            <a:ext cx="4762500" cy="3819525"/>
          </a:xfrm>
          <a:prstGeom prst="rect">
            <a:avLst/>
          </a:prstGeom>
        </p:spPr>
      </p:pic>
      <p:sp>
        <p:nvSpPr>
          <p:cNvPr id="10" name="矩形 9">
            <a:extLst>
              <a:ext uri="{FF2B5EF4-FFF2-40B4-BE49-F238E27FC236}">
                <a16:creationId xmlns:a16="http://schemas.microsoft.com/office/drawing/2014/main" id="{1F6B3B9F-DCB4-44B4-BD1E-FEFE01ED17DD}"/>
              </a:ext>
            </a:extLst>
          </p:cNvPr>
          <p:cNvSpPr/>
          <p:nvPr/>
        </p:nvSpPr>
        <p:spPr>
          <a:xfrm>
            <a:off x="2183907" y="3286958"/>
            <a:ext cx="4092606" cy="2585323"/>
          </a:xfrm>
          <a:prstGeom prst="rect">
            <a:avLst/>
          </a:prstGeom>
        </p:spPr>
        <p:txBody>
          <a:bodyPr wrap="square">
            <a:spAutoFit/>
          </a:bodyPr>
          <a:lstStyle/>
          <a:p>
            <a:r>
              <a:rPr lang="zh-CN" altLang="en-US" dirty="0"/>
              <a:t>有一次马克二型突然死机了。技术人员试了很多办法，最后定位到第</a:t>
            </a:r>
            <a:r>
              <a:rPr lang="en-US" altLang="zh-CN" dirty="0"/>
              <a:t>70</a:t>
            </a:r>
            <a:r>
              <a:rPr lang="zh-CN" altLang="en-US" dirty="0"/>
              <a:t>号继电器出错。</a:t>
            </a:r>
            <a:endParaRPr lang="en-US" altLang="zh-CN" dirty="0"/>
          </a:p>
          <a:p>
            <a:endParaRPr lang="en-US" altLang="zh-CN" dirty="0"/>
          </a:p>
          <a:p>
            <a:r>
              <a:rPr lang="zh-CN" altLang="en-US" dirty="0"/>
              <a:t>哈珀观察这个出错的继电器，发现一只飞蛾躺在中间，已经被继电器打死。她小心地用摄子将蛾子夹出来，用透明胶布帖到“事件记录本”中，并注明“第一个发现虫子的实例”。</a:t>
            </a:r>
          </a:p>
        </p:txBody>
      </p:sp>
      <p:sp>
        <p:nvSpPr>
          <p:cNvPr id="11" name="矩形 10">
            <a:extLst>
              <a:ext uri="{FF2B5EF4-FFF2-40B4-BE49-F238E27FC236}">
                <a16:creationId xmlns:a16="http://schemas.microsoft.com/office/drawing/2014/main" id="{CE3B0CD0-AE78-4C61-91AB-12864F447815}"/>
              </a:ext>
            </a:extLst>
          </p:cNvPr>
          <p:cNvSpPr/>
          <p:nvPr/>
        </p:nvSpPr>
        <p:spPr>
          <a:xfrm>
            <a:off x="3579837" y="1007090"/>
            <a:ext cx="7108878" cy="1200329"/>
          </a:xfrm>
          <a:prstGeom prst="rect">
            <a:avLst/>
          </a:prstGeom>
        </p:spPr>
        <p:txBody>
          <a:bodyPr wrap="square">
            <a:spAutoFit/>
          </a:bodyPr>
          <a:lstStyle/>
          <a:p>
            <a:r>
              <a:rPr lang="zh-CN" altLang="en-US" dirty="0"/>
              <a:t>第一个有记载的</a:t>
            </a:r>
            <a:r>
              <a:rPr lang="en-US" altLang="zh-CN" dirty="0"/>
              <a:t>Bug</a:t>
            </a:r>
            <a:r>
              <a:rPr lang="zh-CN" altLang="en-US" dirty="0"/>
              <a:t>是美国海军编程员、编译器的发明者格蕾斯</a:t>
            </a:r>
            <a:r>
              <a:rPr lang="en-US" altLang="zh-CN" dirty="0"/>
              <a:t>·</a:t>
            </a:r>
            <a:r>
              <a:rPr lang="zh-CN" altLang="en-US" dirty="0"/>
              <a:t>哈珀（</a:t>
            </a:r>
            <a:r>
              <a:rPr lang="en-US" altLang="zh-CN" dirty="0" err="1"/>
              <a:t>GraceHopper</a:t>
            </a:r>
            <a:r>
              <a:rPr lang="zh-CN" altLang="en-US" dirty="0"/>
              <a:t>）发现的。</a:t>
            </a:r>
            <a:endParaRPr lang="en-US" altLang="zh-CN" dirty="0"/>
          </a:p>
          <a:p>
            <a:r>
              <a:rPr lang="zh-CN" altLang="en-US" dirty="0"/>
              <a:t>哈珀中尉小组构造一个称为“马克二型”的计算机。这还不是一个真正的电子计算机，它使用了大量的继电器，一种电子机械装置。</a:t>
            </a:r>
          </a:p>
        </p:txBody>
      </p:sp>
      <p:sp>
        <p:nvSpPr>
          <p:cNvPr id="12" name="箭头: 右 11">
            <a:extLst>
              <a:ext uri="{FF2B5EF4-FFF2-40B4-BE49-F238E27FC236}">
                <a16:creationId xmlns:a16="http://schemas.microsoft.com/office/drawing/2014/main" id="{E731B0CA-B730-4721-B7E6-BF0A0E51A2AB}"/>
              </a:ext>
            </a:extLst>
          </p:cNvPr>
          <p:cNvSpPr/>
          <p:nvPr/>
        </p:nvSpPr>
        <p:spPr>
          <a:xfrm>
            <a:off x="6498454" y="4261282"/>
            <a:ext cx="710214" cy="328473"/>
          </a:xfrm>
          <a:prstGeom prst="rightArrow">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A4ABFE5-0200-4F1D-8DC6-EF95CC717834}"/>
              </a:ext>
            </a:extLst>
          </p:cNvPr>
          <p:cNvSpPr txBox="1"/>
          <p:nvPr/>
        </p:nvSpPr>
        <p:spPr>
          <a:xfrm>
            <a:off x="701335" y="1607254"/>
            <a:ext cx="1210588" cy="646331"/>
          </a:xfrm>
          <a:prstGeom prst="rect">
            <a:avLst/>
          </a:prstGeom>
          <a:noFill/>
        </p:spPr>
        <p:txBody>
          <a:bodyPr wrap="none" rtlCol="0">
            <a:spAutoFit/>
          </a:bodyPr>
          <a:lstStyle/>
          <a:p>
            <a:r>
              <a:rPr lang="en-US" altLang="zh-CN" sz="3600" b="1" dirty="0">
                <a:solidFill>
                  <a:schemeClr val="bg1"/>
                </a:solidFill>
              </a:rPr>
              <a:t>BUG</a:t>
            </a:r>
            <a:endParaRPr lang="zh-CN" altLang="en-US" sz="3600" b="1" dirty="0">
              <a:solidFill>
                <a:schemeClr val="bg1"/>
              </a:solidFill>
            </a:endParaRPr>
          </a:p>
        </p:txBody>
      </p:sp>
      <p:sp>
        <p:nvSpPr>
          <p:cNvPr id="14" name="文本框 13">
            <a:extLst>
              <a:ext uri="{FF2B5EF4-FFF2-40B4-BE49-F238E27FC236}">
                <a16:creationId xmlns:a16="http://schemas.microsoft.com/office/drawing/2014/main" id="{E8195BE2-1112-4341-B845-3D9C533C7623}"/>
              </a:ext>
            </a:extLst>
          </p:cNvPr>
          <p:cNvSpPr txBox="1"/>
          <p:nvPr/>
        </p:nvSpPr>
        <p:spPr>
          <a:xfrm>
            <a:off x="1306629" y="2253585"/>
            <a:ext cx="800219" cy="461665"/>
          </a:xfrm>
          <a:prstGeom prst="rect">
            <a:avLst/>
          </a:prstGeom>
          <a:noFill/>
        </p:spPr>
        <p:txBody>
          <a:bodyPr wrap="none" rtlCol="0">
            <a:spAutoFit/>
          </a:bodyPr>
          <a:lstStyle/>
          <a:p>
            <a:r>
              <a:rPr lang="zh-CN" altLang="en-US" sz="2400" dirty="0">
                <a:solidFill>
                  <a:schemeClr val="bg1"/>
                </a:solidFill>
              </a:rPr>
              <a:t>由来</a:t>
            </a:r>
          </a:p>
        </p:txBody>
      </p:sp>
    </p:spTree>
    <p:extLst>
      <p:ext uri="{BB962C8B-B14F-4D97-AF65-F5344CB8AC3E}">
        <p14:creationId xmlns:p14="http://schemas.microsoft.com/office/powerpoint/2010/main" val="110853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41">
            <a:extLst>
              <a:ext uri="{FF2B5EF4-FFF2-40B4-BE49-F238E27FC236}">
                <a16:creationId xmlns:a16="http://schemas.microsoft.com/office/drawing/2014/main" id="{1D05C34B-F5EE-40D3-B39B-753866EE005D}"/>
              </a:ext>
            </a:extLst>
          </p:cNvPr>
          <p:cNvSpPr>
            <a:spLocks/>
          </p:cNvSpPr>
          <p:nvPr/>
        </p:nvSpPr>
        <p:spPr bwMode="auto">
          <a:xfrm>
            <a:off x="1588" y="2951163"/>
            <a:ext cx="4198938" cy="3905250"/>
          </a:xfrm>
          <a:custGeom>
            <a:avLst/>
            <a:gdLst>
              <a:gd name="T0" fmla="*/ 1834 w 2643"/>
              <a:gd name="T1" fmla="*/ 0 h 2460"/>
              <a:gd name="T2" fmla="*/ 1622 w 2643"/>
              <a:gd name="T3" fmla="*/ 91 h 2460"/>
              <a:gd name="T4" fmla="*/ 0 w 2643"/>
              <a:gd name="T5" fmla="*/ 1770 h 2460"/>
              <a:gd name="T6" fmla="*/ 0 w 2643"/>
              <a:gd name="T7" fmla="*/ 1782 h 2460"/>
              <a:gd name="T8" fmla="*/ 1628 w 2643"/>
              <a:gd name="T9" fmla="*/ 97 h 2460"/>
              <a:gd name="T10" fmla="*/ 1834 w 2643"/>
              <a:gd name="T11" fmla="*/ 8 h 2460"/>
              <a:gd name="T12" fmla="*/ 1913 w 2643"/>
              <a:gd name="T13" fmla="*/ 19 h 2460"/>
              <a:gd name="T14" fmla="*/ 2117 w 2643"/>
              <a:gd name="T15" fmla="*/ 233 h 2460"/>
              <a:gd name="T16" fmla="*/ 2635 w 2643"/>
              <a:gd name="T17" fmla="*/ 2460 h 2460"/>
              <a:gd name="T18" fmla="*/ 2643 w 2643"/>
              <a:gd name="T19" fmla="*/ 2460 h 2460"/>
              <a:gd name="T20" fmla="*/ 2125 w 2643"/>
              <a:gd name="T21" fmla="*/ 231 h 2460"/>
              <a:gd name="T22" fmla="*/ 1915 w 2643"/>
              <a:gd name="T23" fmla="*/ 11 h 2460"/>
              <a:gd name="T24" fmla="*/ 1834 w 2643"/>
              <a:gd name="T25" fmla="*/ 0 h 2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3" h="2460">
                <a:moveTo>
                  <a:pt x="1834" y="0"/>
                </a:moveTo>
                <a:cubicBezTo>
                  <a:pt x="1755" y="0"/>
                  <a:pt x="1680" y="32"/>
                  <a:pt x="1622" y="91"/>
                </a:cubicBezTo>
                <a:cubicBezTo>
                  <a:pt x="0" y="1770"/>
                  <a:pt x="0" y="1770"/>
                  <a:pt x="0" y="1770"/>
                </a:cubicBezTo>
                <a:cubicBezTo>
                  <a:pt x="0" y="1782"/>
                  <a:pt x="0" y="1782"/>
                  <a:pt x="0" y="1782"/>
                </a:cubicBezTo>
                <a:cubicBezTo>
                  <a:pt x="1628" y="97"/>
                  <a:pt x="1628" y="97"/>
                  <a:pt x="1628" y="97"/>
                </a:cubicBezTo>
                <a:cubicBezTo>
                  <a:pt x="1684" y="39"/>
                  <a:pt x="1757" y="8"/>
                  <a:pt x="1834" y="8"/>
                </a:cubicBezTo>
                <a:cubicBezTo>
                  <a:pt x="1860" y="8"/>
                  <a:pt x="1887" y="12"/>
                  <a:pt x="1913" y="19"/>
                </a:cubicBezTo>
                <a:cubicBezTo>
                  <a:pt x="2016" y="48"/>
                  <a:pt x="2093" y="128"/>
                  <a:pt x="2117" y="233"/>
                </a:cubicBezTo>
                <a:cubicBezTo>
                  <a:pt x="2635" y="2460"/>
                  <a:pt x="2635" y="2460"/>
                  <a:pt x="2635" y="2460"/>
                </a:cubicBezTo>
                <a:cubicBezTo>
                  <a:pt x="2643" y="2460"/>
                  <a:pt x="2643" y="2460"/>
                  <a:pt x="2643" y="2460"/>
                </a:cubicBezTo>
                <a:cubicBezTo>
                  <a:pt x="2125" y="231"/>
                  <a:pt x="2125" y="231"/>
                  <a:pt x="2125" y="231"/>
                </a:cubicBezTo>
                <a:cubicBezTo>
                  <a:pt x="2100" y="123"/>
                  <a:pt x="2021" y="41"/>
                  <a:pt x="1915" y="11"/>
                </a:cubicBezTo>
                <a:cubicBezTo>
                  <a:pt x="1888" y="4"/>
                  <a:pt x="1861" y="0"/>
                  <a:pt x="1834" y="0"/>
                </a:cubicBezTo>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10381DF9-65ED-4716-9071-2B7670DD5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5162550"/>
            <a:ext cx="3048000" cy="1695450"/>
          </a:xfrm>
          <a:prstGeom prst="rect">
            <a:avLst/>
          </a:prstGeom>
        </p:spPr>
      </p:pic>
      <p:sp>
        <p:nvSpPr>
          <p:cNvPr id="5" name="文本框 4">
            <a:extLst>
              <a:ext uri="{FF2B5EF4-FFF2-40B4-BE49-F238E27FC236}">
                <a16:creationId xmlns:a16="http://schemas.microsoft.com/office/drawing/2014/main" id="{1D3C22C4-C674-4FFE-9501-4E6D1EA55A54}"/>
              </a:ext>
            </a:extLst>
          </p:cNvPr>
          <p:cNvSpPr txBox="1"/>
          <p:nvPr/>
        </p:nvSpPr>
        <p:spPr>
          <a:xfrm>
            <a:off x="3783276" y="1846977"/>
            <a:ext cx="6186309" cy="2585323"/>
          </a:xfrm>
          <a:prstGeom prst="rect">
            <a:avLst/>
          </a:prstGeom>
          <a:noFill/>
        </p:spPr>
        <p:txBody>
          <a:bodyPr wrap="none" rtlCol="0">
            <a:spAutoFit/>
          </a:bodyPr>
          <a:lstStyle/>
          <a:p>
            <a:r>
              <a:rPr lang="zh-CN" altLang="en-US" dirty="0"/>
              <a:t>程序员应积极面对发现的错误，主动修复问题</a:t>
            </a:r>
            <a:endParaRPr lang="en-US" altLang="zh-CN" dirty="0"/>
          </a:p>
          <a:p>
            <a:endParaRPr lang="en-US" altLang="zh-CN" dirty="0"/>
          </a:p>
          <a:p>
            <a:r>
              <a:rPr lang="zh-CN" altLang="en-US" dirty="0"/>
              <a:t>但高耦合度，低内聚的模块之间的关系、</a:t>
            </a:r>
            <a:endParaRPr lang="en-US" altLang="zh-CN" dirty="0"/>
          </a:p>
          <a:p>
            <a:r>
              <a:rPr lang="zh-CN" altLang="en-US" dirty="0"/>
              <a:t>连接关系紧密的数据库等问题，</a:t>
            </a:r>
            <a:endParaRPr lang="en-US" altLang="zh-CN" dirty="0"/>
          </a:p>
          <a:p>
            <a:endParaRPr lang="en-US" altLang="zh-CN" dirty="0"/>
          </a:p>
          <a:p>
            <a:r>
              <a:rPr lang="zh-CN" altLang="en-US" dirty="0"/>
              <a:t>会导致程序代码难以完成以少量修改来修复</a:t>
            </a:r>
            <a:r>
              <a:rPr lang="en-US" altLang="zh-CN" dirty="0"/>
              <a:t>bug</a:t>
            </a:r>
            <a:r>
              <a:rPr lang="zh-CN" altLang="en-US" dirty="0"/>
              <a:t>的情况。</a:t>
            </a:r>
            <a:endParaRPr lang="en-US" altLang="zh-CN" dirty="0"/>
          </a:p>
          <a:p>
            <a:endParaRPr lang="en-US" altLang="zh-CN" dirty="0"/>
          </a:p>
          <a:p>
            <a:r>
              <a:rPr lang="zh-CN" altLang="en-US" dirty="0"/>
              <a:t>这就要求产品在需求分析时考虑完备，沟通详尽。</a:t>
            </a:r>
            <a:endParaRPr lang="en-US" altLang="zh-CN" dirty="0"/>
          </a:p>
          <a:p>
            <a:r>
              <a:rPr lang="zh-CN" altLang="en-US" dirty="0"/>
              <a:t>产品设计时也应仔细考虑，才能尽量避免这样的情况出现。</a:t>
            </a:r>
          </a:p>
        </p:txBody>
      </p:sp>
      <p:grpSp>
        <p:nvGrpSpPr>
          <p:cNvPr id="6" name="组合 5">
            <a:extLst>
              <a:ext uri="{FF2B5EF4-FFF2-40B4-BE49-F238E27FC236}">
                <a16:creationId xmlns:a16="http://schemas.microsoft.com/office/drawing/2014/main" id="{923F4F7B-71EC-4645-8E1B-D9E026A041A5}"/>
              </a:ext>
            </a:extLst>
          </p:cNvPr>
          <p:cNvGrpSpPr/>
          <p:nvPr/>
        </p:nvGrpSpPr>
        <p:grpSpPr>
          <a:xfrm>
            <a:off x="341313" y="466725"/>
            <a:ext cx="2994025" cy="3965575"/>
            <a:chOff x="341313" y="466725"/>
            <a:chExt cx="2994025" cy="3965575"/>
          </a:xfrm>
        </p:grpSpPr>
        <p:pic>
          <p:nvPicPr>
            <p:cNvPr id="7" name="Picture 83">
              <a:extLst>
                <a:ext uri="{FF2B5EF4-FFF2-40B4-BE49-F238E27FC236}">
                  <a16:creationId xmlns:a16="http://schemas.microsoft.com/office/drawing/2014/main" id="{3F53FFD0-2EBD-4954-94AB-53E43D1D2E9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1313" y="466725"/>
              <a:ext cx="2994025" cy="3965575"/>
            </a:xfrm>
            <a:prstGeom prst="rect">
              <a:avLst/>
            </a:prstGeom>
            <a:solidFill>
              <a:schemeClr val="accent1">
                <a:lumMod val="20000"/>
                <a:lumOff val="80000"/>
              </a:schemeClr>
            </a:solidFill>
            <a:ln>
              <a:noFill/>
            </a:ln>
            <a:effectLst>
              <a:softEdge rad="12700"/>
            </a:effectLst>
          </p:spPr>
        </p:pic>
        <p:sp>
          <p:nvSpPr>
            <p:cNvPr id="8" name="Freeform 84">
              <a:extLst>
                <a:ext uri="{FF2B5EF4-FFF2-40B4-BE49-F238E27FC236}">
                  <a16:creationId xmlns:a16="http://schemas.microsoft.com/office/drawing/2014/main" id="{B91AB7DE-2775-4964-A2BA-44D99075CF80}"/>
                </a:ext>
              </a:extLst>
            </p:cNvPr>
            <p:cNvSpPr>
              <a:spLocks/>
            </p:cNvSpPr>
            <p:nvPr userDrawn="1"/>
          </p:nvSpPr>
          <p:spPr bwMode="auto">
            <a:xfrm>
              <a:off x="346075" y="819150"/>
              <a:ext cx="2652713" cy="3225800"/>
            </a:xfrm>
            <a:custGeom>
              <a:avLst/>
              <a:gdLst>
                <a:gd name="T0" fmla="*/ 1524 w 1719"/>
                <a:gd name="T1" fmla="*/ 356 h 2092"/>
                <a:gd name="T2" fmla="*/ 0 w 1719"/>
                <a:gd name="T3" fmla="*/ 0 h 2092"/>
                <a:gd name="T4" fmla="*/ 0 w 1719"/>
                <a:gd name="T5" fmla="*/ 2062 h 2092"/>
                <a:gd name="T6" fmla="*/ 209 w 1719"/>
                <a:gd name="T7" fmla="*/ 2027 h 2092"/>
                <a:gd name="T8" fmla="*/ 1612 w 1719"/>
                <a:gd name="T9" fmla="*/ 675 h 2092"/>
                <a:gd name="T10" fmla="*/ 1524 w 1719"/>
                <a:gd name="T11" fmla="*/ 356 h 2092"/>
              </a:gdLst>
              <a:ahLst/>
              <a:cxnLst>
                <a:cxn ang="0">
                  <a:pos x="T0" y="T1"/>
                </a:cxn>
                <a:cxn ang="0">
                  <a:pos x="T2" y="T3"/>
                </a:cxn>
                <a:cxn ang="0">
                  <a:pos x="T4" y="T5"/>
                </a:cxn>
                <a:cxn ang="0">
                  <a:pos x="T6" y="T7"/>
                </a:cxn>
                <a:cxn ang="0">
                  <a:pos x="T8" y="T9"/>
                </a:cxn>
                <a:cxn ang="0">
                  <a:pos x="T10" y="T11"/>
                </a:cxn>
              </a:cxnLst>
              <a:rect l="0" t="0" r="r" b="b"/>
              <a:pathLst>
                <a:path w="1719" h="2092">
                  <a:moveTo>
                    <a:pt x="1524" y="356"/>
                  </a:moveTo>
                  <a:cubicBezTo>
                    <a:pt x="0" y="0"/>
                    <a:pt x="0" y="0"/>
                    <a:pt x="0" y="0"/>
                  </a:cubicBezTo>
                  <a:cubicBezTo>
                    <a:pt x="0" y="2062"/>
                    <a:pt x="0" y="2062"/>
                    <a:pt x="0" y="2062"/>
                  </a:cubicBezTo>
                  <a:cubicBezTo>
                    <a:pt x="67" y="2092"/>
                    <a:pt x="149" y="2084"/>
                    <a:pt x="209" y="2027"/>
                  </a:cubicBezTo>
                  <a:cubicBezTo>
                    <a:pt x="1612" y="675"/>
                    <a:pt x="1612" y="675"/>
                    <a:pt x="1612" y="675"/>
                  </a:cubicBezTo>
                  <a:cubicBezTo>
                    <a:pt x="1719" y="571"/>
                    <a:pt x="1669" y="390"/>
                    <a:pt x="1524" y="3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9" name="Freeform 31">
            <a:extLst>
              <a:ext uri="{FF2B5EF4-FFF2-40B4-BE49-F238E27FC236}">
                <a16:creationId xmlns:a16="http://schemas.microsoft.com/office/drawing/2014/main" id="{FD05D5ED-DDBC-4D53-AFBA-47353A36D401}"/>
              </a:ext>
            </a:extLst>
          </p:cNvPr>
          <p:cNvSpPr>
            <a:spLocks/>
          </p:cNvSpPr>
          <p:nvPr/>
        </p:nvSpPr>
        <p:spPr bwMode="auto">
          <a:xfrm>
            <a:off x="1838325" y="3459810"/>
            <a:ext cx="835025" cy="771525"/>
          </a:xfrm>
          <a:custGeom>
            <a:avLst/>
            <a:gdLst>
              <a:gd name="T0" fmla="*/ 51 w 560"/>
              <a:gd name="T1" fmla="*/ 0 h 518"/>
              <a:gd name="T2" fmla="*/ 8 w 560"/>
              <a:gd name="T3" fmla="*/ 56 h 518"/>
              <a:gd name="T4" fmla="*/ 126 w 560"/>
              <a:gd name="T5" fmla="*/ 485 h 518"/>
              <a:gd name="T6" fmla="*/ 169 w 560"/>
              <a:gd name="T7" fmla="*/ 518 h 518"/>
              <a:gd name="T8" fmla="*/ 200 w 560"/>
              <a:gd name="T9" fmla="*/ 505 h 518"/>
              <a:gd name="T10" fmla="*/ 535 w 560"/>
              <a:gd name="T11" fmla="*/ 183 h 518"/>
              <a:gd name="T12" fmla="*/ 514 w 560"/>
              <a:gd name="T13" fmla="*/ 107 h 518"/>
              <a:gd name="T14" fmla="*/ 61 w 560"/>
              <a:gd name="T15" fmla="*/ 1 h 518"/>
              <a:gd name="T16" fmla="*/ 51 w 560"/>
              <a:gd name="T17" fmla="*/ 0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0" h="518">
                <a:moveTo>
                  <a:pt x="51" y="0"/>
                </a:moveTo>
                <a:cubicBezTo>
                  <a:pt x="23" y="0"/>
                  <a:pt x="0" y="27"/>
                  <a:pt x="8" y="56"/>
                </a:cubicBezTo>
                <a:cubicBezTo>
                  <a:pt x="126" y="485"/>
                  <a:pt x="126" y="485"/>
                  <a:pt x="126" y="485"/>
                </a:cubicBezTo>
                <a:cubicBezTo>
                  <a:pt x="132" y="505"/>
                  <a:pt x="150" y="518"/>
                  <a:pt x="169" y="518"/>
                </a:cubicBezTo>
                <a:cubicBezTo>
                  <a:pt x="180" y="518"/>
                  <a:pt x="191" y="514"/>
                  <a:pt x="200" y="505"/>
                </a:cubicBezTo>
                <a:cubicBezTo>
                  <a:pt x="535" y="183"/>
                  <a:pt x="535" y="183"/>
                  <a:pt x="535" y="183"/>
                </a:cubicBezTo>
                <a:cubicBezTo>
                  <a:pt x="560" y="158"/>
                  <a:pt x="549" y="115"/>
                  <a:pt x="514" y="107"/>
                </a:cubicBezTo>
                <a:cubicBezTo>
                  <a:pt x="61" y="1"/>
                  <a:pt x="61" y="1"/>
                  <a:pt x="61" y="1"/>
                </a:cubicBezTo>
                <a:cubicBezTo>
                  <a:pt x="58" y="0"/>
                  <a:pt x="54" y="0"/>
                  <a:pt x="51" y="0"/>
                </a:cubicBezTo>
              </a:path>
            </a:pathLst>
          </a:custGeom>
          <a:solidFill>
            <a:schemeClr val="accent1">
              <a:lumMod val="60000"/>
              <a:lumOff val="40000"/>
              <a:alpha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文本框 10">
            <a:extLst>
              <a:ext uri="{FF2B5EF4-FFF2-40B4-BE49-F238E27FC236}">
                <a16:creationId xmlns:a16="http://schemas.microsoft.com/office/drawing/2014/main" id="{CCA99322-6299-42EF-8582-F65D9A8FA9E2}"/>
              </a:ext>
            </a:extLst>
          </p:cNvPr>
          <p:cNvSpPr txBox="1"/>
          <p:nvPr/>
        </p:nvSpPr>
        <p:spPr>
          <a:xfrm>
            <a:off x="701335" y="1607254"/>
            <a:ext cx="1210588" cy="646331"/>
          </a:xfrm>
          <a:prstGeom prst="rect">
            <a:avLst/>
          </a:prstGeom>
          <a:noFill/>
        </p:spPr>
        <p:txBody>
          <a:bodyPr wrap="none" rtlCol="0">
            <a:spAutoFit/>
          </a:bodyPr>
          <a:lstStyle/>
          <a:p>
            <a:r>
              <a:rPr lang="en-US" altLang="zh-CN" sz="3600" b="1" dirty="0">
                <a:solidFill>
                  <a:schemeClr val="bg1"/>
                </a:solidFill>
              </a:rPr>
              <a:t>BUG</a:t>
            </a:r>
            <a:endParaRPr lang="zh-CN" altLang="en-US" sz="3600" b="1" dirty="0">
              <a:solidFill>
                <a:schemeClr val="bg1"/>
              </a:solidFill>
            </a:endParaRPr>
          </a:p>
        </p:txBody>
      </p:sp>
      <p:sp>
        <p:nvSpPr>
          <p:cNvPr id="12" name="文本框 11">
            <a:extLst>
              <a:ext uri="{FF2B5EF4-FFF2-40B4-BE49-F238E27FC236}">
                <a16:creationId xmlns:a16="http://schemas.microsoft.com/office/drawing/2014/main" id="{62C8FBFD-0972-4258-B05E-DECB9CBD69D1}"/>
              </a:ext>
            </a:extLst>
          </p:cNvPr>
          <p:cNvSpPr txBox="1"/>
          <p:nvPr/>
        </p:nvSpPr>
        <p:spPr>
          <a:xfrm>
            <a:off x="1306629" y="2253585"/>
            <a:ext cx="800219" cy="461665"/>
          </a:xfrm>
          <a:prstGeom prst="rect">
            <a:avLst/>
          </a:prstGeom>
          <a:noFill/>
        </p:spPr>
        <p:txBody>
          <a:bodyPr wrap="none" rtlCol="0">
            <a:spAutoFit/>
          </a:bodyPr>
          <a:lstStyle/>
          <a:p>
            <a:r>
              <a:rPr lang="zh-CN" altLang="en-US" sz="2400" dirty="0">
                <a:solidFill>
                  <a:schemeClr val="bg1"/>
                </a:solidFill>
              </a:rPr>
              <a:t>修复</a:t>
            </a:r>
          </a:p>
        </p:txBody>
      </p:sp>
    </p:spTree>
    <p:extLst>
      <p:ext uri="{BB962C8B-B14F-4D97-AF65-F5344CB8AC3E}">
        <p14:creationId xmlns:p14="http://schemas.microsoft.com/office/powerpoint/2010/main" val="242624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E469180-CE45-4BFF-8BEB-59A9DE2FA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88"/>
            <a:ext cx="4706654" cy="3588167"/>
          </a:xfrm>
          <a:prstGeom prst="rect">
            <a:avLst/>
          </a:prstGeom>
        </p:spPr>
      </p:pic>
      <p:pic>
        <p:nvPicPr>
          <p:cNvPr id="10" name="图片 9">
            <a:extLst>
              <a:ext uri="{FF2B5EF4-FFF2-40B4-BE49-F238E27FC236}">
                <a16:creationId xmlns:a16="http://schemas.microsoft.com/office/drawing/2014/main" id="{B3F0AD0A-4C75-4E55-855E-C97EB4FCD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630" y="2158891"/>
            <a:ext cx="442397" cy="452229"/>
          </a:xfrm>
          <a:prstGeom prst="rect">
            <a:avLst/>
          </a:prstGeom>
        </p:spPr>
      </p:pic>
      <p:sp>
        <p:nvSpPr>
          <p:cNvPr id="3" name="Freeform 17">
            <a:extLst>
              <a:ext uri="{FF2B5EF4-FFF2-40B4-BE49-F238E27FC236}">
                <a16:creationId xmlns:a16="http://schemas.microsoft.com/office/drawing/2014/main" id="{4C774761-8D84-4B85-A466-FE42BB980F85}"/>
              </a:ext>
            </a:extLst>
          </p:cNvPr>
          <p:cNvSpPr>
            <a:spLocks/>
          </p:cNvSpPr>
          <p:nvPr/>
        </p:nvSpPr>
        <p:spPr bwMode="auto">
          <a:xfrm>
            <a:off x="6948488" y="5737225"/>
            <a:ext cx="212725" cy="195263"/>
          </a:xfrm>
          <a:custGeom>
            <a:avLst/>
            <a:gdLst>
              <a:gd name="T0" fmla="*/ 13 w 137"/>
              <a:gd name="T1" fmla="*/ 0 h 127"/>
              <a:gd name="T2" fmla="*/ 2 w 137"/>
              <a:gd name="T3" fmla="*/ 14 h 127"/>
              <a:gd name="T4" fmla="*/ 31 w 137"/>
              <a:gd name="T5" fmla="*/ 119 h 127"/>
              <a:gd name="T6" fmla="*/ 42 w 137"/>
              <a:gd name="T7" fmla="*/ 127 h 127"/>
              <a:gd name="T8" fmla="*/ 49 w 137"/>
              <a:gd name="T9" fmla="*/ 124 h 127"/>
              <a:gd name="T10" fmla="*/ 131 w 137"/>
              <a:gd name="T11" fmla="*/ 45 h 127"/>
              <a:gd name="T12" fmla="*/ 126 w 137"/>
              <a:gd name="T13" fmla="*/ 26 h 127"/>
              <a:gd name="T14" fmla="*/ 15 w 137"/>
              <a:gd name="T15" fmla="*/ 1 h 127"/>
              <a:gd name="T16" fmla="*/ 13 w 137"/>
              <a:gd name="T1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7">
                <a:moveTo>
                  <a:pt x="13" y="0"/>
                </a:moveTo>
                <a:cubicBezTo>
                  <a:pt x="6" y="0"/>
                  <a:pt x="0" y="7"/>
                  <a:pt x="2" y="14"/>
                </a:cubicBezTo>
                <a:cubicBezTo>
                  <a:pt x="31" y="119"/>
                  <a:pt x="31" y="119"/>
                  <a:pt x="31" y="119"/>
                </a:cubicBezTo>
                <a:cubicBezTo>
                  <a:pt x="32" y="124"/>
                  <a:pt x="37" y="127"/>
                  <a:pt x="42" y="127"/>
                </a:cubicBezTo>
                <a:cubicBezTo>
                  <a:pt x="44" y="127"/>
                  <a:pt x="47" y="126"/>
                  <a:pt x="49" y="124"/>
                </a:cubicBezTo>
                <a:cubicBezTo>
                  <a:pt x="131" y="45"/>
                  <a:pt x="131" y="45"/>
                  <a:pt x="131" y="45"/>
                </a:cubicBezTo>
                <a:cubicBezTo>
                  <a:pt x="137" y="39"/>
                  <a:pt x="134" y="28"/>
                  <a:pt x="126" y="26"/>
                </a:cubicBezTo>
                <a:cubicBezTo>
                  <a:pt x="15" y="1"/>
                  <a:pt x="15" y="1"/>
                  <a:pt x="15" y="1"/>
                </a:cubicBezTo>
                <a:cubicBezTo>
                  <a:pt x="14" y="0"/>
                  <a:pt x="13" y="0"/>
                  <a:pt x="13"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40">
            <a:extLst>
              <a:ext uri="{FF2B5EF4-FFF2-40B4-BE49-F238E27FC236}">
                <a16:creationId xmlns:a16="http://schemas.microsoft.com/office/drawing/2014/main" id="{940FCC5A-D180-461C-ADB5-A09D58809965}"/>
              </a:ext>
            </a:extLst>
          </p:cNvPr>
          <p:cNvSpPr>
            <a:spLocks/>
          </p:cNvSpPr>
          <p:nvPr/>
        </p:nvSpPr>
        <p:spPr bwMode="auto">
          <a:xfrm>
            <a:off x="6827838" y="-1588"/>
            <a:ext cx="2316163" cy="1389063"/>
          </a:xfrm>
          <a:custGeom>
            <a:avLst/>
            <a:gdLst>
              <a:gd name="T0" fmla="*/ 1458 w 1458"/>
              <a:gd name="T1" fmla="*/ 0 h 875"/>
              <a:gd name="T2" fmla="*/ 1447 w 1458"/>
              <a:gd name="T3" fmla="*/ 0 h 875"/>
              <a:gd name="T4" fmla="*/ 707 w 1458"/>
              <a:gd name="T5" fmla="*/ 778 h 875"/>
              <a:gd name="T6" fmla="*/ 500 w 1458"/>
              <a:gd name="T7" fmla="*/ 867 h 875"/>
              <a:gd name="T8" fmla="*/ 435 w 1458"/>
              <a:gd name="T9" fmla="*/ 860 h 875"/>
              <a:gd name="T10" fmla="*/ 225 w 1458"/>
              <a:gd name="T11" fmla="*/ 668 h 875"/>
              <a:gd name="T12" fmla="*/ 9 w 1458"/>
              <a:gd name="T13" fmla="*/ 0 h 875"/>
              <a:gd name="T14" fmla="*/ 0 w 1458"/>
              <a:gd name="T15" fmla="*/ 0 h 875"/>
              <a:gd name="T16" fmla="*/ 217 w 1458"/>
              <a:gd name="T17" fmla="*/ 670 h 875"/>
              <a:gd name="T18" fmla="*/ 433 w 1458"/>
              <a:gd name="T19" fmla="*/ 867 h 875"/>
              <a:gd name="T20" fmla="*/ 500 w 1458"/>
              <a:gd name="T21" fmla="*/ 875 h 875"/>
              <a:gd name="T22" fmla="*/ 713 w 1458"/>
              <a:gd name="T23" fmla="*/ 783 h 875"/>
              <a:gd name="T24" fmla="*/ 1458 w 1458"/>
              <a:gd name="T25"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8" h="875">
                <a:moveTo>
                  <a:pt x="1458" y="0"/>
                </a:moveTo>
                <a:cubicBezTo>
                  <a:pt x="1447" y="0"/>
                  <a:pt x="1447" y="0"/>
                  <a:pt x="1447" y="0"/>
                </a:cubicBezTo>
                <a:cubicBezTo>
                  <a:pt x="707" y="778"/>
                  <a:pt x="707" y="778"/>
                  <a:pt x="707" y="778"/>
                </a:cubicBezTo>
                <a:cubicBezTo>
                  <a:pt x="652" y="836"/>
                  <a:pt x="578" y="867"/>
                  <a:pt x="500" y="867"/>
                </a:cubicBezTo>
                <a:cubicBezTo>
                  <a:pt x="479" y="867"/>
                  <a:pt x="457" y="865"/>
                  <a:pt x="435" y="860"/>
                </a:cubicBezTo>
                <a:cubicBezTo>
                  <a:pt x="335" y="837"/>
                  <a:pt x="256" y="766"/>
                  <a:pt x="225" y="668"/>
                </a:cubicBezTo>
                <a:cubicBezTo>
                  <a:pt x="9" y="0"/>
                  <a:pt x="9" y="0"/>
                  <a:pt x="9" y="0"/>
                </a:cubicBezTo>
                <a:cubicBezTo>
                  <a:pt x="0" y="0"/>
                  <a:pt x="0" y="0"/>
                  <a:pt x="0" y="0"/>
                </a:cubicBezTo>
                <a:cubicBezTo>
                  <a:pt x="217" y="670"/>
                  <a:pt x="217" y="670"/>
                  <a:pt x="217" y="670"/>
                </a:cubicBezTo>
                <a:cubicBezTo>
                  <a:pt x="250" y="771"/>
                  <a:pt x="330" y="844"/>
                  <a:pt x="433" y="867"/>
                </a:cubicBezTo>
                <a:cubicBezTo>
                  <a:pt x="455" y="872"/>
                  <a:pt x="478" y="875"/>
                  <a:pt x="500" y="875"/>
                </a:cubicBezTo>
                <a:cubicBezTo>
                  <a:pt x="580" y="875"/>
                  <a:pt x="656" y="843"/>
                  <a:pt x="713" y="783"/>
                </a:cubicBezTo>
                <a:cubicBezTo>
                  <a:pt x="1458" y="0"/>
                  <a:pt x="1458" y="0"/>
                  <a:pt x="1458" y="0"/>
                </a:cubicBezTo>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30">
            <a:extLst>
              <a:ext uri="{FF2B5EF4-FFF2-40B4-BE49-F238E27FC236}">
                <a16:creationId xmlns:a16="http://schemas.microsoft.com/office/drawing/2014/main" id="{B29E6002-D8C1-4C4B-89D8-52158C5E8ABC}"/>
              </a:ext>
            </a:extLst>
          </p:cNvPr>
          <p:cNvSpPr>
            <a:spLocks/>
          </p:cNvSpPr>
          <p:nvPr/>
        </p:nvSpPr>
        <p:spPr bwMode="auto">
          <a:xfrm>
            <a:off x="9294813" y="2527300"/>
            <a:ext cx="1927225" cy="1803400"/>
          </a:xfrm>
          <a:custGeom>
            <a:avLst/>
            <a:gdLst>
              <a:gd name="T0" fmla="*/ 804 w 1294"/>
              <a:gd name="T1" fmla="*/ 0 h 1211"/>
              <a:gd name="T2" fmla="*/ 726 w 1294"/>
              <a:gd name="T3" fmla="*/ 35 h 1211"/>
              <a:gd name="T4" fmla="*/ 51 w 1294"/>
              <a:gd name="T5" fmla="*/ 803 h 1211"/>
              <a:gd name="T6" fmla="*/ 106 w 1294"/>
              <a:gd name="T7" fmla="*/ 972 h 1211"/>
              <a:gd name="T8" fmla="*/ 1149 w 1294"/>
              <a:gd name="T9" fmla="*/ 1208 h 1211"/>
              <a:gd name="T10" fmla="*/ 1173 w 1294"/>
              <a:gd name="T11" fmla="*/ 1211 h 1211"/>
              <a:gd name="T12" fmla="*/ 1269 w 1294"/>
              <a:gd name="T13" fmla="*/ 1072 h 1211"/>
              <a:gd name="T14" fmla="*/ 901 w 1294"/>
              <a:gd name="T15" fmla="*/ 67 h 1211"/>
              <a:gd name="T16" fmla="*/ 804 w 1294"/>
              <a:gd name="T17" fmla="*/ 0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11">
                <a:moveTo>
                  <a:pt x="804" y="0"/>
                </a:moveTo>
                <a:cubicBezTo>
                  <a:pt x="776" y="0"/>
                  <a:pt x="747" y="11"/>
                  <a:pt x="726" y="35"/>
                </a:cubicBezTo>
                <a:cubicBezTo>
                  <a:pt x="51" y="803"/>
                  <a:pt x="51" y="803"/>
                  <a:pt x="51" y="803"/>
                </a:cubicBezTo>
                <a:cubicBezTo>
                  <a:pt x="0" y="862"/>
                  <a:pt x="30" y="954"/>
                  <a:pt x="106" y="972"/>
                </a:cubicBezTo>
                <a:cubicBezTo>
                  <a:pt x="1149" y="1208"/>
                  <a:pt x="1149" y="1208"/>
                  <a:pt x="1149" y="1208"/>
                </a:cubicBezTo>
                <a:cubicBezTo>
                  <a:pt x="1157" y="1210"/>
                  <a:pt x="1165" y="1211"/>
                  <a:pt x="1173" y="1211"/>
                </a:cubicBezTo>
                <a:cubicBezTo>
                  <a:pt x="1242" y="1211"/>
                  <a:pt x="1294" y="1141"/>
                  <a:pt x="1269" y="1072"/>
                </a:cubicBezTo>
                <a:cubicBezTo>
                  <a:pt x="901" y="67"/>
                  <a:pt x="901" y="67"/>
                  <a:pt x="901" y="67"/>
                </a:cubicBezTo>
                <a:cubicBezTo>
                  <a:pt x="885" y="24"/>
                  <a:pt x="845" y="0"/>
                  <a:pt x="804" y="0"/>
                </a:cubicBezTo>
              </a:path>
            </a:pathLst>
          </a:custGeom>
          <a:solidFill>
            <a:schemeClr val="accent1">
              <a:lumMod val="60000"/>
              <a:lumOff val="40000"/>
              <a:alpha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文本框 5">
            <a:extLst>
              <a:ext uri="{FF2B5EF4-FFF2-40B4-BE49-F238E27FC236}">
                <a16:creationId xmlns:a16="http://schemas.microsoft.com/office/drawing/2014/main" id="{D65B3F41-F353-4CE0-9286-D0AF19176F2B}"/>
              </a:ext>
            </a:extLst>
          </p:cNvPr>
          <p:cNvSpPr txBox="1"/>
          <p:nvPr/>
        </p:nvSpPr>
        <p:spPr>
          <a:xfrm>
            <a:off x="5754250" y="925512"/>
            <a:ext cx="4100733" cy="2031325"/>
          </a:xfrm>
          <a:prstGeom prst="rect">
            <a:avLst/>
          </a:prstGeom>
          <a:noFill/>
        </p:spPr>
        <p:txBody>
          <a:bodyPr wrap="square" rtlCol="0">
            <a:spAutoFit/>
          </a:bodyPr>
          <a:lstStyle/>
          <a:p>
            <a:r>
              <a:rPr lang="zh-CN" altLang="en-US" dirty="0"/>
              <a:t>由于测试的目标是暴露程序中的错误，</a:t>
            </a:r>
            <a:endParaRPr lang="en-US" altLang="zh-CN" dirty="0"/>
          </a:p>
          <a:p>
            <a:endParaRPr lang="en-US" altLang="zh-CN" dirty="0"/>
          </a:p>
          <a:p>
            <a:r>
              <a:rPr lang="zh-CN" altLang="en-US" dirty="0"/>
              <a:t>从心理学角度看，由程序编写者自己进行测试时不恰当的。</a:t>
            </a:r>
            <a:endParaRPr lang="en-US" altLang="zh-CN" dirty="0"/>
          </a:p>
          <a:p>
            <a:endParaRPr lang="en-US" altLang="zh-CN" dirty="0"/>
          </a:p>
          <a:p>
            <a:r>
              <a:rPr lang="zh-CN" altLang="en-US" dirty="0"/>
              <a:t>因此，在综合测试阶段通常有其他人员组成测试小组来完成测试工作。</a:t>
            </a:r>
          </a:p>
        </p:txBody>
      </p:sp>
      <p:sp>
        <p:nvSpPr>
          <p:cNvPr id="11" name="文本框 10">
            <a:extLst>
              <a:ext uri="{FF2B5EF4-FFF2-40B4-BE49-F238E27FC236}">
                <a16:creationId xmlns:a16="http://schemas.microsoft.com/office/drawing/2014/main" id="{B8B8BDC7-5632-46B5-80DA-3964C13B3A16}"/>
              </a:ext>
            </a:extLst>
          </p:cNvPr>
          <p:cNvSpPr txBox="1"/>
          <p:nvPr/>
        </p:nvSpPr>
        <p:spPr>
          <a:xfrm>
            <a:off x="809732" y="4167863"/>
            <a:ext cx="8263801" cy="1200329"/>
          </a:xfrm>
          <a:prstGeom prst="rect">
            <a:avLst/>
          </a:prstGeom>
          <a:noFill/>
        </p:spPr>
        <p:txBody>
          <a:bodyPr wrap="none" rtlCol="0">
            <a:spAutoFit/>
          </a:bodyPr>
          <a:lstStyle/>
          <a:p>
            <a:r>
              <a:rPr lang="zh-CN" altLang="en-US" dirty="0"/>
              <a:t>此外，应该认识到测试决不能证明程序是正确的。</a:t>
            </a:r>
            <a:endParaRPr lang="en-US" altLang="zh-CN" dirty="0"/>
          </a:p>
          <a:p>
            <a:r>
              <a:rPr lang="zh-CN" altLang="en-US" dirty="0"/>
              <a:t>即使经过了最严格的的测试之后，仍然可能还有没被发现的错误潜藏在程序中。</a:t>
            </a:r>
            <a:endParaRPr lang="en-US" altLang="zh-CN" dirty="0"/>
          </a:p>
          <a:p>
            <a:endParaRPr lang="en-US" altLang="zh-CN" dirty="0"/>
          </a:p>
          <a:p>
            <a:r>
              <a:rPr lang="zh-CN" altLang="en-US" dirty="0"/>
              <a:t>测试只能查找出程序中的错误，不能证明程序中没有错误。</a:t>
            </a:r>
          </a:p>
        </p:txBody>
      </p:sp>
    </p:spTree>
    <p:extLst>
      <p:ext uri="{BB962C8B-B14F-4D97-AF65-F5344CB8AC3E}">
        <p14:creationId xmlns:p14="http://schemas.microsoft.com/office/powerpoint/2010/main" val="51703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软件测试准则</a:t>
            </a:r>
          </a:p>
        </p:txBody>
      </p:sp>
      <p:sp>
        <p:nvSpPr>
          <p:cNvPr id="6" name="文本占位符 5"/>
          <p:cNvSpPr>
            <a:spLocks noGrp="1"/>
          </p:cNvSpPr>
          <p:nvPr>
            <p:ph type="body" idx="1"/>
          </p:nvPr>
        </p:nvSpPr>
        <p:spPr>
          <a:xfrm>
            <a:off x="2124614" y="3192487"/>
            <a:ext cx="5419185" cy="1015623"/>
          </a:xfrm>
        </p:spPr>
        <p:txBody>
          <a:bodyPr>
            <a:normAutofit/>
          </a:bodyPr>
          <a:lstStyle/>
          <a:p>
            <a:pPr lvl="0"/>
            <a:r>
              <a:rPr lang="zh-CN" altLang="en-US" sz="1200" dirty="0"/>
              <a:t>怎样才能达到软件测试的目标呢？</a:t>
            </a:r>
            <a:endParaRPr lang="en-US" altLang="zh-CN" sz="1200" dirty="0"/>
          </a:p>
          <a:p>
            <a:pPr lvl="0"/>
            <a:r>
              <a:rPr lang="zh-CN" altLang="en-US" sz="1200" dirty="0"/>
              <a:t>为了能设计出有效的测试方案，软件工程师必须深入理解并正确运用指导软件测试的基本准则。</a:t>
            </a:r>
            <a:endParaRPr lang="en-US" altLang="zh-CN" sz="1200" dirty="0"/>
          </a:p>
          <a:p>
            <a:pPr lvl="0"/>
            <a:r>
              <a:rPr lang="zh-CN" altLang="en-US" sz="1200" dirty="0"/>
              <a:t>下面讲述主要内容。</a:t>
            </a:r>
          </a:p>
        </p:txBody>
      </p:sp>
      <p:sp>
        <p:nvSpPr>
          <p:cNvPr id="9" name="文本框 8">
            <a:extLst>
              <a:ext uri="{FF2B5EF4-FFF2-40B4-BE49-F238E27FC236}">
                <a16:creationId xmlns:a16="http://schemas.microsoft.com/office/drawing/2014/main" id="{04F69230-F3A6-4586-9371-A858F4763E9F}"/>
              </a:ext>
            </a:extLst>
          </p:cNvPr>
          <p:cNvSpPr txBox="1"/>
          <p:nvPr/>
        </p:nvSpPr>
        <p:spPr>
          <a:xfrm>
            <a:off x="753604" y="1790699"/>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4033225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e36df2c5-b229-45ee-a5b1-3c8af6566644"/>
</p:tagLst>
</file>

<file path=ppt/tags/tag2.xml><?xml version="1.0" encoding="utf-8"?>
<p:tagLst xmlns:a="http://schemas.openxmlformats.org/drawingml/2006/main" xmlns:r="http://schemas.openxmlformats.org/officeDocument/2006/relationships" xmlns:p="http://schemas.openxmlformats.org/presentationml/2006/main">
  <p:tag name="ISLIDE.DIAGRAM" val="fd818ff2-bc69-4b9a-801c-00d9153c8ef3"/>
</p:tagLst>
</file>

<file path=ppt/tags/tag3.xml><?xml version="1.0" encoding="utf-8"?>
<p:tagLst xmlns:a="http://schemas.openxmlformats.org/drawingml/2006/main" xmlns:r="http://schemas.openxmlformats.org/officeDocument/2006/relationships" xmlns:p="http://schemas.openxmlformats.org/presentationml/2006/main">
  <p:tag name="ISLIDE.DIAGRAM" val="2151"/>
</p:tagLst>
</file>

<file path=ppt/tags/tag4.xml><?xml version="1.0" encoding="utf-8"?>
<p:tagLst xmlns:a="http://schemas.openxmlformats.org/drawingml/2006/main" xmlns:r="http://schemas.openxmlformats.org/officeDocument/2006/relationships" xmlns:p="http://schemas.openxmlformats.org/presentationml/2006/main">
  <p:tag name="ISLIDE.DIAGRAM" val="804eedb3-8c42-4950-a565-5ea0b562000b"/>
</p:tagLst>
</file>

<file path=ppt/tags/tag5.xml><?xml version="1.0" encoding="utf-8"?>
<p:tagLst xmlns:a="http://schemas.openxmlformats.org/drawingml/2006/main" xmlns:r="http://schemas.openxmlformats.org/officeDocument/2006/relationships" xmlns:p="http://schemas.openxmlformats.org/presentationml/2006/main">
  <p:tag name="ISLIDE.DIAGRAM" val="8bf22f34-57b5-4231-b591-e293d09106c6"/>
</p:tagLst>
</file>

<file path=ppt/tags/tag6.xml><?xml version="1.0" encoding="utf-8"?>
<p:tagLst xmlns:a="http://schemas.openxmlformats.org/drawingml/2006/main" xmlns:r="http://schemas.openxmlformats.org/officeDocument/2006/relationships" xmlns:p="http://schemas.openxmlformats.org/presentationml/2006/main">
  <p:tag name="ISLIDE.DIAGRAM" val="206357"/>
</p:tagLst>
</file>

<file path=ppt/tags/tag7.xml><?xml version="1.0" encoding="utf-8"?>
<p:tagLst xmlns:a="http://schemas.openxmlformats.org/drawingml/2006/main" xmlns:r="http://schemas.openxmlformats.org/officeDocument/2006/relationships" xmlns:p="http://schemas.openxmlformats.org/presentationml/2006/main">
  <p:tag name="ISLIDE.DIAGRAM" val="6bdf9583-8ae2-462c-8c75-8bdbdaf1d268"/>
</p:tagLst>
</file>

<file path=ppt/tags/tag8.xml><?xml version="1.0" encoding="utf-8"?>
<p:tagLst xmlns:a="http://schemas.openxmlformats.org/drawingml/2006/main" xmlns:r="http://schemas.openxmlformats.org/officeDocument/2006/relationships" xmlns:p="http://schemas.openxmlformats.org/presentationml/2006/main">
  <p:tag name="ISLIDE.DIAGRAM" val="fed3f8bb-e284-4adc-ab02-e7044f36fb5f"/>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3598FB"/>
      </a:accent1>
      <a:accent2>
        <a:srgbClr val="234464"/>
      </a:accent2>
      <a:accent3>
        <a:srgbClr val="1066FC"/>
      </a:accent3>
      <a:accent4>
        <a:srgbClr val="475059"/>
      </a:accent4>
      <a:accent5>
        <a:srgbClr val="828E97"/>
      </a:accent5>
      <a:accent6>
        <a:srgbClr val="525252"/>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3598FB"/>
    </a:accent1>
    <a:accent2>
      <a:srgbClr val="234464"/>
    </a:accent2>
    <a:accent3>
      <a:srgbClr val="1066FC"/>
    </a:accent3>
    <a:accent4>
      <a:srgbClr val="475059"/>
    </a:accent4>
    <a:accent5>
      <a:srgbClr val="828E97"/>
    </a:accent5>
    <a:accent6>
      <a:srgbClr val="525252"/>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3598FB"/>
    </a:accent1>
    <a:accent2>
      <a:srgbClr val="234464"/>
    </a:accent2>
    <a:accent3>
      <a:srgbClr val="1066FC"/>
    </a:accent3>
    <a:accent4>
      <a:srgbClr val="475059"/>
    </a:accent4>
    <a:accent5>
      <a:srgbClr val="828E97"/>
    </a:accent5>
    <a:accent6>
      <a:srgbClr val="525252"/>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3598FB"/>
    </a:accent1>
    <a:accent2>
      <a:srgbClr val="234464"/>
    </a:accent2>
    <a:accent3>
      <a:srgbClr val="1066FC"/>
    </a:accent3>
    <a:accent4>
      <a:srgbClr val="475059"/>
    </a:accent4>
    <a:accent5>
      <a:srgbClr val="828E97"/>
    </a:accent5>
    <a:accent6>
      <a:srgbClr val="525252"/>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405</TotalTime>
  <Words>2081</Words>
  <Application>Microsoft Office PowerPoint</Application>
  <PresentationFormat>宽屏</PresentationFormat>
  <Paragraphs>246</Paragraphs>
  <Slides>32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Microsoft YaHei</vt:lpstr>
      <vt:lpstr>Arial</vt:lpstr>
      <vt:lpstr>Arial</vt:lpstr>
      <vt:lpstr>Calibri</vt:lpstr>
      <vt:lpstr>Impact</vt:lpstr>
      <vt:lpstr>主题5</vt:lpstr>
      <vt:lpstr>软件测试基础</vt:lpstr>
      <vt:lpstr>PowerPoint 演示文稿</vt:lpstr>
      <vt:lpstr>PowerPoint 演示文稿</vt:lpstr>
      <vt:lpstr>软件测试的目标</vt:lpstr>
      <vt:lpstr>软件测试的目标</vt:lpstr>
      <vt:lpstr>PowerPoint 演示文稿</vt:lpstr>
      <vt:lpstr>PowerPoint 演示文稿</vt:lpstr>
      <vt:lpstr>PowerPoint 演示文稿</vt:lpstr>
      <vt:lpstr>软件测试准则</vt:lpstr>
      <vt:lpstr>1.所有测试都应该能追溯到用户需求</vt:lpstr>
      <vt:lpstr>2.应该远在测试开始之前就制定出测试计划</vt:lpstr>
      <vt:lpstr>3.把Pareto原理应用到软件测试中</vt:lpstr>
      <vt:lpstr>4.应该从“小规模”开始，并逐步进行“大规模”测试</vt:lpstr>
      <vt:lpstr>5.穷举测试是不可能的</vt:lpstr>
      <vt:lpstr>5.穷举测试是不可能的</vt:lpstr>
      <vt:lpstr>6.为了达到最佳的测试效果，应该由独立的第三方从事测试工作</vt:lpstr>
      <vt:lpstr>测试方法</vt:lpstr>
      <vt:lpstr>两种方法</vt:lpstr>
      <vt:lpstr>PowerPoint 演示文稿</vt:lpstr>
      <vt:lpstr>PowerPoint 演示文稿</vt:lpstr>
      <vt:lpstr>测试步骤</vt:lpstr>
      <vt:lpstr>PowerPoint 演示文稿</vt:lpstr>
      <vt:lpstr>Click to edit Master title style</vt:lpstr>
      <vt:lpstr>PowerPoint 演示文稿</vt:lpstr>
      <vt:lpstr>PowerPoint 演示文稿</vt:lpstr>
      <vt:lpstr>PowerPoint 演示文稿</vt:lpstr>
      <vt:lpstr>PowerPoint 演示文稿</vt:lpstr>
      <vt:lpstr>PowerPoint 演示文稿</vt:lpstr>
      <vt:lpstr>测试阶段的信息流</vt:lpstr>
      <vt:lpstr>测试阶段的信息流</vt:lpstr>
      <vt:lpstr>参考资料</vt:lpstr>
      <vt:lpstr>Thank You For Watching</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周 泽鑫</cp:lastModifiedBy>
  <cp:revision>57</cp:revision>
  <cp:lastPrinted>2018-04-12T16:00:00Z</cp:lastPrinted>
  <dcterms:created xsi:type="dcterms:W3CDTF">2018-04-12T16:00:00Z</dcterms:created>
  <dcterms:modified xsi:type="dcterms:W3CDTF">2019-05-12T11:03:57Z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