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0" r:id="rId2"/>
    <p:sldId id="330" r:id="rId3"/>
    <p:sldId id="295" r:id="rId4"/>
    <p:sldId id="298" r:id="rId5"/>
    <p:sldId id="277" r:id="rId6"/>
    <p:sldId id="283" r:id="rId7"/>
    <p:sldId id="299" r:id="rId8"/>
    <p:sldId id="300" r:id="rId9"/>
    <p:sldId id="301" r:id="rId10"/>
    <p:sldId id="268" r:id="rId11"/>
    <p:sldId id="278" r:id="rId12"/>
    <p:sldId id="320" r:id="rId13"/>
    <p:sldId id="291" r:id="rId14"/>
    <p:sldId id="319" r:id="rId15"/>
    <p:sldId id="321" r:id="rId16"/>
    <p:sldId id="322" r:id="rId17"/>
    <p:sldId id="302" r:id="rId18"/>
    <p:sldId id="323" r:id="rId19"/>
    <p:sldId id="324" r:id="rId20"/>
    <p:sldId id="325" r:id="rId21"/>
    <p:sldId id="326" r:id="rId22"/>
    <p:sldId id="314" r:id="rId23"/>
    <p:sldId id="315" r:id="rId24"/>
    <p:sldId id="317" r:id="rId25"/>
    <p:sldId id="307" r:id="rId26"/>
    <p:sldId id="327" r:id="rId27"/>
    <p:sldId id="328" r:id="rId28"/>
    <p:sldId id="329" r:id="rId29"/>
    <p:sldId id="331" r:id="rId30"/>
    <p:sldId id="332" r:id="rId31"/>
    <p:sldId id="334" r:id="rId32"/>
    <p:sldId id="335" r:id="rId33"/>
    <p:sldId id="333" r:id="rId34"/>
    <p:sldId id="313"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6" pos="5110" userDrawn="1">
          <p15:clr>
            <a:srgbClr val="A4A3A4"/>
          </p15:clr>
        </p15:guide>
        <p15:guide id="7" orient="horz" pos="175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泽鑫 周" initials="泽鑫" lastIdx="1" clrIdx="0">
    <p:extLst>
      <p:ext uri="{19B8F6BF-5375-455C-9EA6-DF929625EA0E}">
        <p15:presenceInfo xmlns:p15="http://schemas.microsoft.com/office/powerpoint/2012/main" userId="36d206cb31265a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EEF"/>
    <a:srgbClr val="EAEFF7"/>
    <a:srgbClr val="C75050"/>
    <a:srgbClr val="404040"/>
    <a:srgbClr val="9BC2DF"/>
    <a:srgbClr val="A6CAEE"/>
    <a:srgbClr val="CCCC33"/>
    <a:srgbClr val="FFC885"/>
    <a:srgbClr val="FEE3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317" autoAdjust="0"/>
  </p:normalViewPr>
  <p:slideViewPr>
    <p:cSldViewPr snapToGrid="0" showGuides="1">
      <p:cViewPr varScale="1">
        <p:scale>
          <a:sx n="81" d="100"/>
          <a:sy n="81" d="100"/>
        </p:scale>
        <p:origin x="979" y="67"/>
      </p:cViewPr>
      <p:guideLst>
        <p:guide orient="horz" pos="4224"/>
        <p:guide pos="5110"/>
        <p:guide orient="horz" pos="1752"/>
      </p:guideLst>
    </p:cSldViewPr>
  </p:slideViewPr>
  <p:outlineViewPr>
    <p:cViewPr>
      <p:scale>
        <a:sx n="33" d="100"/>
        <a:sy n="33" d="100"/>
      </p:scale>
      <p:origin x="0" y="-1565"/>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66" d="100"/>
          <a:sy n="66" d="100"/>
        </p:scale>
        <p:origin x="2322" y="-3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销售额</c:v>
                </c:pt>
              </c:strCache>
            </c:strRef>
          </c:tx>
          <c:spPr>
            <a:ln>
              <a:noFill/>
            </a:ln>
          </c:spPr>
          <c:dPt>
            <c:idx val="0"/>
            <c:bubble3D val="0"/>
            <c:spPr>
              <a:noFill/>
              <a:ln w="19050">
                <a:noFill/>
              </a:ln>
              <a:effectLst/>
            </c:spPr>
            <c:extLst>
              <c:ext xmlns:c16="http://schemas.microsoft.com/office/drawing/2014/chart" uri="{C3380CC4-5D6E-409C-BE32-E72D297353CC}">
                <c16:uniqueId val="{00000001-0C53-41DE-9092-7C29992B2BB3}"/>
              </c:ext>
            </c:extLst>
          </c:dPt>
          <c:dPt>
            <c:idx val="1"/>
            <c:bubble3D val="0"/>
            <c:spPr>
              <a:solidFill>
                <a:srgbClr val="C75050"/>
              </a:solidFill>
              <a:ln w="19050">
                <a:noFill/>
              </a:ln>
              <a:effectLst/>
            </c:spPr>
            <c:extLst>
              <c:ext xmlns:c16="http://schemas.microsoft.com/office/drawing/2014/chart" uri="{C3380CC4-5D6E-409C-BE32-E72D297353CC}">
                <c16:uniqueId val="{00000003-0C53-41DE-9092-7C29992B2BB3}"/>
              </c:ext>
            </c:extLst>
          </c:dPt>
          <c:dPt>
            <c:idx val="2"/>
            <c:bubble3D val="0"/>
            <c:spPr>
              <a:solidFill>
                <a:schemeClr val="accent3"/>
              </a:solidFill>
              <a:ln w="19050">
                <a:noFill/>
              </a:ln>
              <a:effectLst/>
            </c:spPr>
            <c:extLst>
              <c:ext xmlns:c16="http://schemas.microsoft.com/office/drawing/2014/chart" uri="{C3380CC4-5D6E-409C-BE32-E72D297353CC}">
                <c16:uniqueId val="{00000005-0C53-41DE-9092-7C29992B2BB3}"/>
              </c:ext>
            </c:extLst>
          </c:dPt>
          <c:dPt>
            <c:idx val="3"/>
            <c:bubble3D val="0"/>
            <c:spPr>
              <a:solidFill>
                <a:schemeClr val="accent4"/>
              </a:solidFill>
              <a:ln w="19050">
                <a:noFill/>
              </a:ln>
              <a:effectLst/>
            </c:spPr>
            <c:extLst>
              <c:ext xmlns:c16="http://schemas.microsoft.com/office/drawing/2014/chart" uri="{C3380CC4-5D6E-409C-BE32-E72D297353CC}">
                <c16:uniqueId val="{00000007-0C53-41DE-9092-7C29992B2BB3}"/>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10</c:v>
                </c:pt>
                <c:pt idx="1">
                  <c:v>90</c:v>
                </c:pt>
                <c:pt idx="2">
                  <c:v>0</c:v>
                </c:pt>
                <c:pt idx="3">
                  <c:v>0</c:v>
                </c:pt>
              </c:numCache>
            </c:numRef>
          </c:val>
          <c:extLst>
            <c:ext xmlns:c16="http://schemas.microsoft.com/office/drawing/2014/chart" uri="{C3380CC4-5D6E-409C-BE32-E72D297353CC}">
              <c16:uniqueId val="{00000008-0C53-41DE-9092-7C29992B2BB3}"/>
            </c:ext>
          </c:extLst>
        </c:ser>
        <c:ser>
          <c:idx val="1"/>
          <c:order val="1"/>
          <c:tx>
            <c:strRef>
              <c:f>Sheet1!$C$1</c:f>
              <c:strCache>
                <c:ptCount val="1"/>
                <c:pt idx="0">
                  <c:v>销售额2</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A-0C53-41DE-9092-7C29992B2BB3}"/>
              </c:ext>
            </c:extLst>
          </c:dPt>
          <c:dPt>
            <c:idx val="1"/>
            <c:bubble3D val="0"/>
            <c:spPr>
              <a:noFill/>
              <a:ln w="19050">
                <a:noFill/>
              </a:ln>
              <a:effectLst/>
            </c:spPr>
            <c:extLst>
              <c:ext xmlns:c16="http://schemas.microsoft.com/office/drawing/2014/chart" uri="{C3380CC4-5D6E-409C-BE32-E72D297353CC}">
                <c16:uniqueId val="{0000000C-0C53-41DE-9092-7C29992B2BB3}"/>
              </c:ext>
            </c:extLst>
          </c:dPt>
          <c:dPt>
            <c:idx val="2"/>
            <c:bubble3D val="0"/>
            <c:spPr>
              <a:solidFill>
                <a:srgbClr val="404040"/>
              </a:solidFill>
              <a:ln w="19050">
                <a:noFill/>
              </a:ln>
              <a:effectLst/>
            </c:spPr>
            <c:extLst>
              <c:ext xmlns:c16="http://schemas.microsoft.com/office/drawing/2014/chart" uri="{C3380CC4-5D6E-409C-BE32-E72D297353CC}">
                <c16:uniqueId val="{0000000E-0C53-41DE-9092-7C29992B2BB3}"/>
              </c:ext>
            </c:extLst>
          </c:dPt>
          <c:dPt>
            <c:idx val="3"/>
            <c:bubble3D val="0"/>
            <c:spPr>
              <a:solidFill>
                <a:schemeClr val="accent4"/>
              </a:solidFill>
              <a:ln w="19050">
                <a:noFill/>
              </a:ln>
              <a:effectLst/>
            </c:spPr>
            <c:extLst>
              <c:ext xmlns:c16="http://schemas.microsoft.com/office/drawing/2014/chart" uri="{C3380CC4-5D6E-409C-BE32-E72D297353CC}">
                <c16:uniqueId val="{00000010-0C53-41DE-9092-7C29992B2BB3}"/>
              </c:ext>
            </c:extLst>
          </c:dPt>
          <c:cat>
            <c:strRef>
              <c:f>Sheet1!$A$2:$A$5</c:f>
              <c:strCache>
                <c:ptCount val="4"/>
                <c:pt idx="0">
                  <c:v>第一季度</c:v>
                </c:pt>
                <c:pt idx="1">
                  <c:v>第二季度</c:v>
                </c:pt>
                <c:pt idx="2">
                  <c:v>第三季度</c:v>
                </c:pt>
                <c:pt idx="3">
                  <c:v>第四季度</c:v>
                </c:pt>
              </c:strCache>
            </c:strRef>
          </c:cat>
          <c:val>
            <c:numRef>
              <c:f>Sheet1!$C$2:$C$5</c:f>
              <c:numCache>
                <c:formatCode>General</c:formatCode>
                <c:ptCount val="4"/>
                <c:pt idx="0">
                  <c:v>0</c:v>
                </c:pt>
                <c:pt idx="1">
                  <c:v>30</c:v>
                </c:pt>
                <c:pt idx="2">
                  <c:v>70</c:v>
                </c:pt>
                <c:pt idx="3">
                  <c:v>0</c:v>
                </c:pt>
              </c:numCache>
            </c:numRef>
          </c:val>
          <c:extLst>
            <c:ext xmlns:c16="http://schemas.microsoft.com/office/drawing/2014/chart" uri="{C3380CC4-5D6E-409C-BE32-E72D297353CC}">
              <c16:uniqueId val="{00000011-0C53-41DE-9092-7C29992B2BB3}"/>
            </c:ext>
          </c:extLst>
        </c:ser>
        <c:ser>
          <c:idx val="2"/>
          <c:order val="2"/>
          <c:tx>
            <c:strRef>
              <c:f>Sheet1!$D$1</c:f>
              <c:strCache>
                <c:ptCount val="1"/>
                <c:pt idx="0">
                  <c:v>销售额3</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13-0C53-41DE-9092-7C29992B2BB3}"/>
              </c:ext>
            </c:extLst>
          </c:dPt>
          <c:dPt>
            <c:idx val="1"/>
            <c:bubble3D val="0"/>
            <c:spPr>
              <a:solidFill>
                <a:schemeClr val="accent2"/>
              </a:solidFill>
              <a:ln w="19050">
                <a:noFill/>
              </a:ln>
              <a:effectLst/>
            </c:spPr>
            <c:extLst>
              <c:ext xmlns:c16="http://schemas.microsoft.com/office/drawing/2014/chart" uri="{C3380CC4-5D6E-409C-BE32-E72D297353CC}">
                <c16:uniqueId val="{00000015-0C53-41DE-9092-7C29992B2BB3}"/>
              </c:ext>
            </c:extLst>
          </c:dPt>
          <c:dPt>
            <c:idx val="2"/>
            <c:bubble3D val="0"/>
            <c:spPr>
              <a:noFill/>
              <a:ln w="19050">
                <a:noFill/>
              </a:ln>
              <a:effectLst/>
            </c:spPr>
            <c:extLst>
              <c:ext xmlns:c16="http://schemas.microsoft.com/office/drawing/2014/chart" uri="{C3380CC4-5D6E-409C-BE32-E72D297353CC}">
                <c16:uniqueId val="{00000017-0C53-41DE-9092-7C29992B2BB3}"/>
              </c:ext>
            </c:extLst>
          </c:dPt>
          <c:dPt>
            <c:idx val="3"/>
            <c:bubble3D val="0"/>
            <c:spPr>
              <a:solidFill>
                <a:srgbClr val="C75050"/>
              </a:solidFill>
              <a:ln w="19050">
                <a:noFill/>
              </a:ln>
              <a:effectLst/>
            </c:spPr>
            <c:extLst>
              <c:ext xmlns:c16="http://schemas.microsoft.com/office/drawing/2014/chart" uri="{C3380CC4-5D6E-409C-BE32-E72D297353CC}">
                <c16:uniqueId val="{00000019-0C53-41DE-9092-7C29992B2BB3}"/>
              </c:ext>
            </c:extLst>
          </c:dPt>
          <c:cat>
            <c:strRef>
              <c:f>Sheet1!$A$2:$A$5</c:f>
              <c:strCache>
                <c:ptCount val="4"/>
                <c:pt idx="0">
                  <c:v>第一季度</c:v>
                </c:pt>
                <c:pt idx="1">
                  <c:v>第二季度</c:v>
                </c:pt>
                <c:pt idx="2">
                  <c:v>第三季度</c:v>
                </c:pt>
                <c:pt idx="3">
                  <c:v>第四季度</c:v>
                </c:pt>
              </c:strCache>
            </c:strRef>
          </c:cat>
          <c:val>
            <c:numRef>
              <c:f>Sheet1!$D$2:$D$5</c:f>
              <c:numCache>
                <c:formatCode>General</c:formatCode>
                <c:ptCount val="4"/>
                <c:pt idx="0">
                  <c:v>0</c:v>
                </c:pt>
                <c:pt idx="1">
                  <c:v>0</c:v>
                </c:pt>
                <c:pt idx="2">
                  <c:v>60</c:v>
                </c:pt>
                <c:pt idx="3">
                  <c:v>40</c:v>
                </c:pt>
              </c:numCache>
            </c:numRef>
          </c:val>
          <c:extLst>
            <c:ext xmlns:c16="http://schemas.microsoft.com/office/drawing/2014/chart" uri="{C3380CC4-5D6E-409C-BE32-E72D297353CC}">
              <c16:uniqueId val="{0000001A-0C53-41DE-9092-7C29992B2BB3}"/>
            </c:ext>
          </c:extLst>
        </c:ser>
        <c:ser>
          <c:idx val="3"/>
          <c:order val="3"/>
          <c:tx>
            <c:strRef>
              <c:f>Sheet1!$E$1</c:f>
              <c:strCache>
                <c:ptCount val="1"/>
                <c:pt idx="0">
                  <c:v>列1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C-0C53-41DE-9092-7C29992B2BB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E-0C53-41DE-9092-7C29992B2BB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0-0C53-41DE-9092-7C29992B2BB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2-0C53-41DE-9092-7C29992B2BB3}"/>
              </c:ext>
            </c:extLst>
          </c:dPt>
          <c:cat>
            <c:strRef>
              <c:f>Sheet1!$A$2:$A$5</c:f>
              <c:strCache>
                <c:ptCount val="4"/>
                <c:pt idx="0">
                  <c:v>第一季度</c:v>
                </c:pt>
                <c:pt idx="1">
                  <c:v>第二季度</c:v>
                </c:pt>
                <c:pt idx="2">
                  <c:v>第三季度</c:v>
                </c:pt>
                <c:pt idx="3">
                  <c:v>第四季度</c:v>
                </c:pt>
              </c:strCache>
            </c:strRef>
          </c:cat>
          <c:val>
            <c:numRef>
              <c:f>Sheet1!$E$2:$E$5</c:f>
              <c:numCache>
                <c:formatCode>General</c:formatCode>
                <c:ptCount val="4"/>
              </c:numCache>
            </c:numRef>
          </c:val>
          <c:extLst>
            <c:ext xmlns:c16="http://schemas.microsoft.com/office/drawing/2014/chart" uri="{C3380CC4-5D6E-409C-BE32-E72D297353CC}">
              <c16:uniqueId val="{00000023-0C53-41DE-9092-7C29992B2BB3}"/>
            </c:ext>
          </c:extLst>
        </c:ser>
        <c:dLbls>
          <c:showLegendKey val="0"/>
          <c:showVal val="0"/>
          <c:showCatName val="0"/>
          <c:showSerName val="0"/>
          <c:showPercent val="0"/>
          <c:showBubbleSize val="0"/>
          <c:showLeaderLines val="1"/>
        </c:dLbls>
        <c:firstSliceAng val="9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0.68533</cdr:x>
      <cdr:y>0.06977</cdr:y>
    </cdr:from>
    <cdr:to>
      <cdr:x>1</cdr:x>
      <cdr:y>0.47068</cdr:y>
    </cdr:to>
    <cdr:sp macro="" textlink="">
      <cdr:nvSpPr>
        <cdr:cNvPr id="2" name="文本框 1"/>
        <cdr:cNvSpPr txBox="1"/>
      </cdr:nvSpPr>
      <cdr:spPr>
        <a:xfrm xmlns:a="http://schemas.openxmlformats.org/drawingml/2006/main">
          <a:off x="5575845" y="384293"/>
          <a:ext cx="2560155" cy="22082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BE96E-66E5-4AE0-97D7-7FDAD5BCA6DB}" type="datetimeFigureOut">
              <a:rPr lang="zh-CN" altLang="en-US" smtClean="0"/>
              <a:t>2019/3/17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1971-2C66-405E-A74D-7E371BACBA1C}" type="slidenum">
              <a:rPr lang="zh-CN" altLang="en-US" smtClean="0"/>
              <a:t>‹#›</a:t>
            </a:fld>
            <a:endParaRPr lang="zh-CN" altLang="en-US"/>
          </a:p>
        </p:txBody>
      </p:sp>
    </p:spTree>
    <p:extLst>
      <p:ext uri="{BB962C8B-B14F-4D97-AF65-F5344CB8AC3E}">
        <p14:creationId xmlns:p14="http://schemas.microsoft.com/office/powerpoint/2010/main" val="113313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a:t>
            </a:fld>
            <a:endParaRPr lang="zh-CN" altLang="en-US"/>
          </a:p>
        </p:txBody>
      </p:sp>
    </p:spTree>
    <p:extLst>
      <p:ext uri="{BB962C8B-B14F-4D97-AF65-F5344CB8AC3E}">
        <p14:creationId xmlns:p14="http://schemas.microsoft.com/office/powerpoint/2010/main" val="1281382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10</a:t>
            </a:fld>
            <a:endParaRPr lang="zh-CN" altLang="en-US"/>
          </a:p>
        </p:txBody>
      </p:sp>
    </p:spTree>
    <p:extLst>
      <p:ext uri="{BB962C8B-B14F-4D97-AF65-F5344CB8AC3E}">
        <p14:creationId xmlns:p14="http://schemas.microsoft.com/office/powerpoint/2010/main" val="362134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11</a:t>
            </a:fld>
            <a:endParaRPr lang="zh-CN" altLang="en-US"/>
          </a:p>
        </p:txBody>
      </p:sp>
    </p:spTree>
    <p:extLst>
      <p:ext uri="{BB962C8B-B14F-4D97-AF65-F5344CB8AC3E}">
        <p14:creationId xmlns:p14="http://schemas.microsoft.com/office/powerpoint/2010/main" val="2845862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12</a:t>
            </a:fld>
            <a:endParaRPr lang="zh-CN" altLang="en-US"/>
          </a:p>
        </p:txBody>
      </p:sp>
    </p:spTree>
    <p:extLst>
      <p:ext uri="{BB962C8B-B14F-4D97-AF65-F5344CB8AC3E}">
        <p14:creationId xmlns:p14="http://schemas.microsoft.com/office/powerpoint/2010/main" val="3868320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13</a:t>
            </a:fld>
            <a:endParaRPr lang="zh-CN" altLang="en-US"/>
          </a:p>
        </p:txBody>
      </p:sp>
    </p:spTree>
    <p:extLst>
      <p:ext uri="{BB962C8B-B14F-4D97-AF65-F5344CB8AC3E}">
        <p14:creationId xmlns:p14="http://schemas.microsoft.com/office/powerpoint/2010/main" val="405136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14</a:t>
            </a:fld>
            <a:endParaRPr lang="zh-CN" altLang="en-US"/>
          </a:p>
        </p:txBody>
      </p:sp>
    </p:spTree>
    <p:extLst>
      <p:ext uri="{BB962C8B-B14F-4D97-AF65-F5344CB8AC3E}">
        <p14:creationId xmlns:p14="http://schemas.microsoft.com/office/powerpoint/2010/main" val="2851013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15</a:t>
            </a:fld>
            <a:endParaRPr lang="zh-CN" altLang="en-US"/>
          </a:p>
        </p:txBody>
      </p:sp>
    </p:spTree>
    <p:extLst>
      <p:ext uri="{BB962C8B-B14F-4D97-AF65-F5344CB8AC3E}">
        <p14:creationId xmlns:p14="http://schemas.microsoft.com/office/powerpoint/2010/main" val="993315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16</a:t>
            </a:fld>
            <a:endParaRPr lang="zh-CN" altLang="en-US"/>
          </a:p>
        </p:txBody>
      </p:sp>
    </p:spTree>
    <p:extLst>
      <p:ext uri="{BB962C8B-B14F-4D97-AF65-F5344CB8AC3E}">
        <p14:creationId xmlns:p14="http://schemas.microsoft.com/office/powerpoint/2010/main" val="1882152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17</a:t>
            </a:fld>
            <a:endParaRPr lang="zh-CN" altLang="en-US"/>
          </a:p>
        </p:txBody>
      </p:sp>
    </p:spTree>
    <p:extLst>
      <p:ext uri="{BB962C8B-B14F-4D97-AF65-F5344CB8AC3E}">
        <p14:creationId xmlns:p14="http://schemas.microsoft.com/office/powerpoint/2010/main" val="1789268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681B92-63BF-4514-891A-D3A71E65F7F7}" type="slidenum">
              <a:rPr lang="zh-CN" altLang="en-US" smtClean="0"/>
              <a:t>22</a:t>
            </a:fld>
            <a:endParaRPr lang="zh-CN" altLang="en-US"/>
          </a:p>
        </p:txBody>
      </p:sp>
    </p:spTree>
    <p:extLst>
      <p:ext uri="{BB962C8B-B14F-4D97-AF65-F5344CB8AC3E}">
        <p14:creationId xmlns:p14="http://schemas.microsoft.com/office/powerpoint/2010/main" val="506038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681B92-63BF-4514-891A-D3A71E65F7F7}" type="slidenum">
              <a:rPr lang="zh-CN" altLang="en-US" smtClean="0"/>
              <a:t>23</a:t>
            </a:fld>
            <a:endParaRPr lang="zh-CN" altLang="en-US"/>
          </a:p>
        </p:txBody>
      </p:sp>
    </p:spTree>
    <p:extLst>
      <p:ext uri="{BB962C8B-B14F-4D97-AF65-F5344CB8AC3E}">
        <p14:creationId xmlns:p14="http://schemas.microsoft.com/office/powerpoint/2010/main" val="334251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a:t>
            </a:fld>
            <a:endParaRPr lang="zh-CN" altLang="en-US"/>
          </a:p>
        </p:txBody>
      </p:sp>
    </p:spTree>
    <p:extLst>
      <p:ext uri="{BB962C8B-B14F-4D97-AF65-F5344CB8AC3E}">
        <p14:creationId xmlns:p14="http://schemas.microsoft.com/office/powerpoint/2010/main" val="55019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24</a:t>
            </a:fld>
            <a:endParaRPr lang="zh-CN" altLang="en-US"/>
          </a:p>
        </p:txBody>
      </p:sp>
    </p:spTree>
    <p:extLst>
      <p:ext uri="{BB962C8B-B14F-4D97-AF65-F5344CB8AC3E}">
        <p14:creationId xmlns:p14="http://schemas.microsoft.com/office/powerpoint/2010/main" val="3934617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25</a:t>
            </a:fld>
            <a:endParaRPr lang="zh-CN" altLang="en-US"/>
          </a:p>
        </p:txBody>
      </p:sp>
    </p:spTree>
    <p:extLst>
      <p:ext uri="{BB962C8B-B14F-4D97-AF65-F5344CB8AC3E}">
        <p14:creationId xmlns:p14="http://schemas.microsoft.com/office/powerpoint/2010/main" val="1540686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26</a:t>
            </a:fld>
            <a:endParaRPr lang="zh-CN" altLang="en-US"/>
          </a:p>
        </p:txBody>
      </p:sp>
    </p:spTree>
    <p:extLst>
      <p:ext uri="{BB962C8B-B14F-4D97-AF65-F5344CB8AC3E}">
        <p14:creationId xmlns:p14="http://schemas.microsoft.com/office/powerpoint/2010/main" val="1970816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27</a:t>
            </a:fld>
            <a:endParaRPr lang="zh-CN" altLang="en-US"/>
          </a:p>
        </p:txBody>
      </p:sp>
    </p:spTree>
    <p:extLst>
      <p:ext uri="{BB962C8B-B14F-4D97-AF65-F5344CB8AC3E}">
        <p14:creationId xmlns:p14="http://schemas.microsoft.com/office/powerpoint/2010/main" val="1719178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28</a:t>
            </a:fld>
            <a:endParaRPr lang="zh-CN" altLang="en-US"/>
          </a:p>
        </p:txBody>
      </p:sp>
    </p:spTree>
    <p:extLst>
      <p:ext uri="{BB962C8B-B14F-4D97-AF65-F5344CB8AC3E}">
        <p14:creationId xmlns:p14="http://schemas.microsoft.com/office/powerpoint/2010/main" val="1769520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34</a:t>
            </a:fld>
            <a:endParaRPr lang="zh-CN" altLang="en-US"/>
          </a:p>
        </p:txBody>
      </p:sp>
    </p:spTree>
    <p:extLst>
      <p:ext uri="{BB962C8B-B14F-4D97-AF65-F5344CB8AC3E}">
        <p14:creationId xmlns:p14="http://schemas.microsoft.com/office/powerpoint/2010/main" val="45774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3</a:t>
            </a:fld>
            <a:endParaRPr lang="zh-CN" altLang="en-US"/>
          </a:p>
        </p:txBody>
      </p:sp>
    </p:spTree>
    <p:extLst>
      <p:ext uri="{BB962C8B-B14F-4D97-AF65-F5344CB8AC3E}">
        <p14:creationId xmlns:p14="http://schemas.microsoft.com/office/powerpoint/2010/main" val="293709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4</a:t>
            </a:fld>
            <a:endParaRPr lang="zh-CN" altLang="en-US"/>
          </a:p>
        </p:txBody>
      </p:sp>
    </p:spTree>
    <p:extLst>
      <p:ext uri="{BB962C8B-B14F-4D97-AF65-F5344CB8AC3E}">
        <p14:creationId xmlns:p14="http://schemas.microsoft.com/office/powerpoint/2010/main" val="75150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5</a:t>
            </a:fld>
            <a:endParaRPr lang="zh-CN" altLang="en-US"/>
          </a:p>
        </p:txBody>
      </p:sp>
    </p:spTree>
    <p:extLst>
      <p:ext uri="{BB962C8B-B14F-4D97-AF65-F5344CB8AC3E}">
        <p14:creationId xmlns:p14="http://schemas.microsoft.com/office/powerpoint/2010/main" val="33857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6</a:t>
            </a:fld>
            <a:endParaRPr lang="zh-CN" altLang="en-US"/>
          </a:p>
        </p:txBody>
      </p:sp>
    </p:spTree>
    <p:extLst>
      <p:ext uri="{BB962C8B-B14F-4D97-AF65-F5344CB8AC3E}">
        <p14:creationId xmlns:p14="http://schemas.microsoft.com/office/powerpoint/2010/main" val="318519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7</a:t>
            </a:fld>
            <a:endParaRPr lang="zh-CN" altLang="en-US"/>
          </a:p>
        </p:txBody>
      </p:sp>
    </p:spTree>
    <p:extLst>
      <p:ext uri="{BB962C8B-B14F-4D97-AF65-F5344CB8AC3E}">
        <p14:creationId xmlns:p14="http://schemas.microsoft.com/office/powerpoint/2010/main" val="11894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8</a:t>
            </a:fld>
            <a:endParaRPr lang="zh-CN" altLang="en-US"/>
          </a:p>
        </p:txBody>
      </p:sp>
    </p:spTree>
    <p:extLst>
      <p:ext uri="{BB962C8B-B14F-4D97-AF65-F5344CB8AC3E}">
        <p14:creationId xmlns:p14="http://schemas.microsoft.com/office/powerpoint/2010/main" val="329710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9</a:t>
            </a:fld>
            <a:endParaRPr lang="zh-CN" altLang="en-US"/>
          </a:p>
        </p:txBody>
      </p:sp>
    </p:spTree>
    <p:extLst>
      <p:ext uri="{BB962C8B-B14F-4D97-AF65-F5344CB8AC3E}">
        <p14:creationId xmlns:p14="http://schemas.microsoft.com/office/powerpoint/2010/main" val="175714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18063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178851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55668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9764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300658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54738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4542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308338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39363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71515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65918-C45C-46E3-971A-E05B32712711}"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66379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65918-C45C-46E3-971A-E05B32712711}" type="datetimeFigureOut">
              <a:rPr lang="zh-CN" altLang="en-US" smtClean="0"/>
              <a:t>2019/3/17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060435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ailto:31701233@stu.zucc.edu.cn" TargetMode="External"/><Relationship Id="rId4" Type="http://schemas.openxmlformats.org/officeDocument/2006/relationships/hyperlink" Target="mailto:31701175@stu.zucc.edu.c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mayiwenku.com/p-2046868.html"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41809" y="2573732"/>
              <a:ext cx="2017486" cy="1107996"/>
            </a:xfrm>
            <a:prstGeom prst="rect">
              <a:avLst/>
            </a:prstGeom>
            <a:noFill/>
          </p:spPr>
          <p:txBody>
            <a:bodyPr wrap="square" rtlCol="0">
              <a:spAutoFit/>
            </a:bodyPr>
            <a:lstStyle/>
            <a:p>
              <a:r>
                <a:rPr lang="en-US" altLang="zh-CN" sz="6600" dirty="0">
                  <a:solidFill>
                    <a:schemeClr val="bg1"/>
                  </a:solidFill>
                  <a:latin typeface="Agency FB" panose="020B0503020202020204" pitchFamily="34" charset="0"/>
                </a:rPr>
                <a:t>G17</a:t>
              </a:r>
              <a:endParaRPr lang="zh-CN" altLang="en-US" sz="80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82244" y="3890529"/>
              <a:ext cx="3336615" cy="830997"/>
            </a:xfrm>
            <a:prstGeom prst="rect">
              <a:avLst/>
            </a:prstGeom>
            <a:noFill/>
          </p:spPr>
          <p:txBody>
            <a:bodyPr wrap="square" rtlCol="0">
              <a:spAutoFit/>
            </a:bodyPr>
            <a:lstStyle/>
            <a:p>
              <a:r>
                <a:rPr lang="zh-CN" altLang="en-US" sz="4800" dirty="0">
                  <a:solidFill>
                    <a:schemeClr val="bg1"/>
                  </a:solidFill>
                  <a:latin typeface="黑体" panose="02010609060101010101" pitchFamily="49" charset="-122"/>
                  <a:ea typeface="黑体" panose="02010609060101010101" pitchFamily="49" charset="-122"/>
                </a:rPr>
                <a:t>项目计划</a:t>
              </a:r>
              <a:endParaRPr lang="zh-CN" altLang="en-US" sz="60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2A82C92-C257-4C34-8D4F-ECB590FCC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2553" y="4990634"/>
            <a:ext cx="1462068" cy="1348027"/>
          </a:xfrm>
          <a:prstGeom prst="rect">
            <a:avLst/>
          </a:prstGeom>
        </p:spPr>
      </p:pic>
    </p:spTree>
    <p:extLst>
      <p:ext uri="{BB962C8B-B14F-4D97-AF65-F5344CB8AC3E}">
        <p14:creationId xmlns:p14="http://schemas.microsoft.com/office/powerpoint/2010/main" val="200649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par>
                                <p:cTn id="8" presetID="49" presetClass="entr" presetSubtype="0" decel="10000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800" fill="hold"/>
                                        <p:tgtEl>
                                          <p:spTgt spid="4"/>
                                        </p:tgtEl>
                                        <p:attrNameLst>
                                          <p:attrName>ppt_w</p:attrName>
                                        </p:attrNameLst>
                                      </p:cBhvr>
                                      <p:tavLst>
                                        <p:tav tm="0">
                                          <p:val>
                                            <p:fltVal val="0"/>
                                          </p:val>
                                        </p:tav>
                                        <p:tav tm="100000">
                                          <p:val>
                                            <p:strVal val="#ppt_w"/>
                                          </p:val>
                                        </p:tav>
                                      </p:tavLst>
                                    </p:anim>
                                    <p:anim calcmode="lin" valueType="num">
                                      <p:cBhvr>
                                        <p:cTn id="11" dur="800" fill="hold"/>
                                        <p:tgtEl>
                                          <p:spTgt spid="4"/>
                                        </p:tgtEl>
                                        <p:attrNameLst>
                                          <p:attrName>ppt_h</p:attrName>
                                        </p:attrNameLst>
                                      </p:cBhvr>
                                      <p:tavLst>
                                        <p:tav tm="0">
                                          <p:val>
                                            <p:fltVal val="0"/>
                                          </p:val>
                                        </p:tav>
                                        <p:tav tm="100000">
                                          <p:val>
                                            <p:strVal val="#ppt_h"/>
                                          </p:val>
                                        </p:tav>
                                      </p:tavLst>
                                    </p:anim>
                                    <p:anim calcmode="lin" valueType="num">
                                      <p:cBhvr>
                                        <p:cTn id="12" dur="800" fill="hold"/>
                                        <p:tgtEl>
                                          <p:spTgt spid="4"/>
                                        </p:tgtEl>
                                        <p:attrNameLst>
                                          <p:attrName>style.rotation</p:attrName>
                                        </p:attrNameLst>
                                      </p:cBhvr>
                                      <p:tavLst>
                                        <p:tav tm="0">
                                          <p:val>
                                            <p:fltVal val="360"/>
                                          </p:val>
                                        </p:tav>
                                        <p:tav tm="100000">
                                          <p:val>
                                            <p:fltVal val="0"/>
                                          </p:val>
                                        </p:tav>
                                      </p:tavLst>
                                    </p:anim>
                                    <p:animEffect transition="in" filter="fade">
                                      <p:cBhvr>
                                        <p:cTn id="13" dur="800"/>
                                        <p:tgtEl>
                                          <p:spTgt spid="4"/>
                                        </p:tgtEl>
                                      </p:cBhvr>
                                    </p:animEffect>
                                  </p:childTnLst>
                                </p:cTn>
                              </p:par>
                              <p:par>
                                <p:cTn id="14" presetID="49" presetClass="entr" presetSubtype="0" decel="10000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 calcmode="lin" valueType="num">
                                      <p:cBhvr>
                                        <p:cTn id="16" dur="800" fill="hold"/>
                                        <p:tgtEl>
                                          <p:spTgt spid="17"/>
                                        </p:tgtEl>
                                        <p:attrNameLst>
                                          <p:attrName>ppt_w</p:attrName>
                                        </p:attrNameLst>
                                      </p:cBhvr>
                                      <p:tavLst>
                                        <p:tav tm="0">
                                          <p:val>
                                            <p:fltVal val="0"/>
                                          </p:val>
                                        </p:tav>
                                        <p:tav tm="100000">
                                          <p:val>
                                            <p:strVal val="#ppt_w"/>
                                          </p:val>
                                        </p:tav>
                                      </p:tavLst>
                                    </p:anim>
                                    <p:anim calcmode="lin" valueType="num">
                                      <p:cBhvr>
                                        <p:cTn id="17" dur="800" fill="hold"/>
                                        <p:tgtEl>
                                          <p:spTgt spid="17"/>
                                        </p:tgtEl>
                                        <p:attrNameLst>
                                          <p:attrName>ppt_h</p:attrName>
                                        </p:attrNameLst>
                                      </p:cBhvr>
                                      <p:tavLst>
                                        <p:tav tm="0">
                                          <p:val>
                                            <p:fltVal val="0"/>
                                          </p:val>
                                        </p:tav>
                                        <p:tav tm="100000">
                                          <p:val>
                                            <p:strVal val="#ppt_h"/>
                                          </p:val>
                                        </p:tav>
                                      </p:tavLst>
                                    </p:anim>
                                    <p:anim calcmode="lin" valueType="num">
                                      <p:cBhvr>
                                        <p:cTn id="18" dur="800" fill="hold"/>
                                        <p:tgtEl>
                                          <p:spTgt spid="17"/>
                                        </p:tgtEl>
                                        <p:attrNameLst>
                                          <p:attrName>style.rotation</p:attrName>
                                        </p:attrNameLst>
                                      </p:cBhvr>
                                      <p:tavLst>
                                        <p:tav tm="0">
                                          <p:val>
                                            <p:fltVal val="360"/>
                                          </p:val>
                                        </p:tav>
                                        <p:tav tm="100000">
                                          <p:val>
                                            <p:fltVal val="0"/>
                                          </p:val>
                                        </p:tav>
                                      </p:tavLst>
                                    </p:anim>
                                    <p:animEffect transition="in" filter="fade">
                                      <p:cBhvr>
                                        <p:cTn id="19" dur="800"/>
                                        <p:tgtEl>
                                          <p:spTgt spid="17"/>
                                        </p:tgtEl>
                                      </p:cBhvr>
                                    </p:animEffect>
                                  </p:childTnLst>
                                </p:cTn>
                              </p:par>
                              <p:par>
                                <p:cTn id="20" presetID="49" presetClass="entr" presetSubtype="0" decel="100000" fill="hold" grpId="0" nodeType="withEffect">
                                  <p:stCondLst>
                                    <p:cond delay="2250"/>
                                  </p:stCondLst>
                                  <p:childTnLst>
                                    <p:set>
                                      <p:cBhvr>
                                        <p:cTn id="21" dur="1" fill="hold">
                                          <p:stCondLst>
                                            <p:cond delay="0"/>
                                          </p:stCondLst>
                                        </p:cTn>
                                        <p:tgtEl>
                                          <p:spTgt spid="18"/>
                                        </p:tgtEl>
                                        <p:attrNameLst>
                                          <p:attrName>style.visibility</p:attrName>
                                        </p:attrNameLst>
                                      </p:cBhvr>
                                      <p:to>
                                        <p:strVal val="visible"/>
                                      </p:to>
                                    </p:set>
                                    <p:anim calcmode="lin" valueType="num">
                                      <p:cBhvr>
                                        <p:cTn id="22" dur="800" fill="hold"/>
                                        <p:tgtEl>
                                          <p:spTgt spid="18"/>
                                        </p:tgtEl>
                                        <p:attrNameLst>
                                          <p:attrName>ppt_w</p:attrName>
                                        </p:attrNameLst>
                                      </p:cBhvr>
                                      <p:tavLst>
                                        <p:tav tm="0">
                                          <p:val>
                                            <p:fltVal val="0"/>
                                          </p:val>
                                        </p:tav>
                                        <p:tav tm="100000">
                                          <p:val>
                                            <p:strVal val="#ppt_w"/>
                                          </p:val>
                                        </p:tav>
                                      </p:tavLst>
                                    </p:anim>
                                    <p:anim calcmode="lin" valueType="num">
                                      <p:cBhvr>
                                        <p:cTn id="23" dur="800" fill="hold"/>
                                        <p:tgtEl>
                                          <p:spTgt spid="18"/>
                                        </p:tgtEl>
                                        <p:attrNameLst>
                                          <p:attrName>ppt_h</p:attrName>
                                        </p:attrNameLst>
                                      </p:cBhvr>
                                      <p:tavLst>
                                        <p:tav tm="0">
                                          <p:val>
                                            <p:fltVal val="0"/>
                                          </p:val>
                                        </p:tav>
                                        <p:tav tm="100000">
                                          <p:val>
                                            <p:strVal val="#ppt_h"/>
                                          </p:val>
                                        </p:tav>
                                      </p:tavLst>
                                    </p:anim>
                                    <p:anim calcmode="lin" valueType="num">
                                      <p:cBhvr>
                                        <p:cTn id="24" dur="800" fill="hold"/>
                                        <p:tgtEl>
                                          <p:spTgt spid="18"/>
                                        </p:tgtEl>
                                        <p:attrNameLst>
                                          <p:attrName>style.rotation</p:attrName>
                                        </p:attrNameLst>
                                      </p:cBhvr>
                                      <p:tavLst>
                                        <p:tav tm="0">
                                          <p:val>
                                            <p:fltVal val="360"/>
                                          </p:val>
                                        </p:tav>
                                        <p:tav tm="100000">
                                          <p:val>
                                            <p:fltVal val="0"/>
                                          </p:val>
                                        </p:tav>
                                      </p:tavLst>
                                    </p:anim>
                                    <p:animEffect transition="in" filter="fade">
                                      <p:cBhvr>
                                        <p:cTn id="25" dur="800"/>
                                        <p:tgtEl>
                                          <p:spTgt spid="18"/>
                                        </p:tgtEl>
                                      </p:cBhvr>
                                    </p:animEffect>
                                  </p:childTnLst>
                                </p:cTn>
                              </p:par>
                              <p:par>
                                <p:cTn id="26" presetID="49" presetClass="entr" presetSubtype="0" decel="100000" fill="hold" grpId="0" nodeType="withEffect">
                                  <p:stCondLst>
                                    <p:cond delay="30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800" fill="hold"/>
                                        <p:tgtEl>
                                          <p:spTgt spid="19"/>
                                        </p:tgtEl>
                                        <p:attrNameLst>
                                          <p:attrName>ppt_w</p:attrName>
                                        </p:attrNameLst>
                                      </p:cBhvr>
                                      <p:tavLst>
                                        <p:tav tm="0">
                                          <p:val>
                                            <p:fltVal val="0"/>
                                          </p:val>
                                        </p:tav>
                                        <p:tav tm="100000">
                                          <p:val>
                                            <p:strVal val="#ppt_w"/>
                                          </p:val>
                                        </p:tav>
                                      </p:tavLst>
                                    </p:anim>
                                    <p:anim calcmode="lin" valueType="num">
                                      <p:cBhvr>
                                        <p:cTn id="29" dur="800" fill="hold"/>
                                        <p:tgtEl>
                                          <p:spTgt spid="19"/>
                                        </p:tgtEl>
                                        <p:attrNameLst>
                                          <p:attrName>ppt_h</p:attrName>
                                        </p:attrNameLst>
                                      </p:cBhvr>
                                      <p:tavLst>
                                        <p:tav tm="0">
                                          <p:val>
                                            <p:fltVal val="0"/>
                                          </p:val>
                                        </p:tav>
                                        <p:tav tm="100000">
                                          <p:val>
                                            <p:strVal val="#ppt_h"/>
                                          </p:val>
                                        </p:tav>
                                      </p:tavLst>
                                    </p:anim>
                                    <p:anim calcmode="lin" valueType="num">
                                      <p:cBhvr>
                                        <p:cTn id="30" dur="800" fill="hold"/>
                                        <p:tgtEl>
                                          <p:spTgt spid="19"/>
                                        </p:tgtEl>
                                        <p:attrNameLst>
                                          <p:attrName>style.rotation</p:attrName>
                                        </p:attrNameLst>
                                      </p:cBhvr>
                                      <p:tavLst>
                                        <p:tav tm="0">
                                          <p:val>
                                            <p:fltVal val="360"/>
                                          </p:val>
                                        </p:tav>
                                        <p:tav tm="100000">
                                          <p:val>
                                            <p:fltVal val="0"/>
                                          </p:val>
                                        </p:tav>
                                      </p:tavLst>
                                    </p:anim>
                                    <p:animEffect transition="in" filter="fade">
                                      <p:cBhvr>
                                        <p:cTn id="31" dur="800"/>
                                        <p:tgtEl>
                                          <p:spTgt spid="19"/>
                                        </p:tgtEl>
                                      </p:cBhvr>
                                    </p:animEffect>
                                  </p:childTnLst>
                                </p:cTn>
                              </p:par>
                              <p:par>
                                <p:cTn id="32" presetID="49" presetClass="entr" presetSubtype="0" decel="100000" fill="hold" grpId="0" nodeType="withEffect">
                                  <p:stCondLst>
                                    <p:cond delay="3750"/>
                                  </p:stCondLst>
                                  <p:childTnLst>
                                    <p:set>
                                      <p:cBhvr>
                                        <p:cTn id="33" dur="1" fill="hold">
                                          <p:stCondLst>
                                            <p:cond delay="0"/>
                                          </p:stCondLst>
                                        </p:cTn>
                                        <p:tgtEl>
                                          <p:spTgt spid="20"/>
                                        </p:tgtEl>
                                        <p:attrNameLst>
                                          <p:attrName>style.visibility</p:attrName>
                                        </p:attrNameLst>
                                      </p:cBhvr>
                                      <p:to>
                                        <p:strVal val="visible"/>
                                      </p:to>
                                    </p:set>
                                    <p:anim calcmode="lin" valueType="num">
                                      <p:cBhvr>
                                        <p:cTn id="34" dur="800" fill="hold"/>
                                        <p:tgtEl>
                                          <p:spTgt spid="20"/>
                                        </p:tgtEl>
                                        <p:attrNameLst>
                                          <p:attrName>ppt_w</p:attrName>
                                        </p:attrNameLst>
                                      </p:cBhvr>
                                      <p:tavLst>
                                        <p:tav tm="0">
                                          <p:val>
                                            <p:fltVal val="0"/>
                                          </p:val>
                                        </p:tav>
                                        <p:tav tm="100000">
                                          <p:val>
                                            <p:strVal val="#ppt_w"/>
                                          </p:val>
                                        </p:tav>
                                      </p:tavLst>
                                    </p:anim>
                                    <p:anim calcmode="lin" valueType="num">
                                      <p:cBhvr>
                                        <p:cTn id="35" dur="800" fill="hold"/>
                                        <p:tgtEl>
                                          <p:spTgt spid="20"/>
                                        </p:tgtEl>
                                        <p:attrNameLst>
                                          <p:attrName>ppt_h</p:attrName>
                                        </p:attrNameLst>
                                      </p:cBhvr>
                                      <p:tavLst>
                                        <p:tav tm="0">
                                          <p:val>
                                            <p:fltVal val="0"/>
                                          </p:val>
                                        </p:tav>
                                        <p:tav tm="100000">
                                          <p:val>
                                            <p:strVal val="#ppt_h"/>
                                          </p:val>
                                        </p:tav>
                                      </p:tavLst>
                                    </p:anim>
                                    <p:anim calcmode="lin" valueType="num">
                                      <p:cBhvr>
                                        <p:cTn id="36" dur="800" fill="hold"/>
                                        <p:tgtEl>
                                          <p:spTgt spid="20"/>
                                        </p:tgtEl>
                                        <p:attrNameLst>
                                          <p:attrName>style.rotation</p:attrName>
                                        </p:attrNameLst>
                                      </p:cBhvr>
                                      <p:tavLst>
                                        <p:tav tm="0">
                                          <p:val>
                                            <p:fltVal val="360"/>
                                          </p:val>
                                        </p:tav>
                                        <p:tav tm="100000">
                                          <p:val>
                                            <p:fltVal val="0"/>
                                          </p:val>
                                        </p:tav>
                                      </p:tavLst>
                                    </p:anim>
                                    <p:animEffect transition="in" filter="fade">
                                      <p:cBhvr>
                                        <p:cTn id="37" dur="800"/>
                                        <p:tgtEl>
                                          <p:spTgt spid="20"/>
                                        </p:tgtEl>
                                      </p:cBhvr>
                                    </p:animEffect>
                                  </p:childTnLst>
                                </p:cTn>
                              </p:par>
                              <p:par>
                                <p:cTn id="38" presetID="49" presetClass="entr" presetSubtype="0" decel="100000" fill="hold" nodeType="withEffect">
                                  <p:stCondLst>
                                    <p:cond delay="4500"/>
                                  </p:stCondLst>
                                  <p:childTnLst>
                                    <p:set>
                                      <p:cBhvr>
                                        <p:cTn id="39" dur="1" fill="hold">
                                          <p:stCondLst>
                                            <p:cond delay="0"/>
                                          </p:stCondLst>
                                        </p:cTn>
                                        <p:tgtEl>
                                          <p:spTgt spid="14"/>
                                        </p:tgtEl>
                                        <p:attrNameLst>
                                          <p:attrName>style.visibility</p:attrName>
                                        </p:attrNameLst>
                                      </p:cBhvr>
                                      <p:to>
                                        <p:strVal val="visible"/>
                                      </p:to>
                                    </p:set>
                                    <p:anim calcmode="lin" valueType="num">
                                      <p:cBhvr>
                                        <p:cTn id="40" dur="800" fill="hold"/>
                                        <p:tgtEl>
                                          <p:spTgt spid="14"/>
                                        </p:tgtEl>
                                        <p:attrNameLst>
                                          <p:attrName>ppt_w</p:attrName>
                                        </p:attrNameLst>
                                      </p:cBhvr>
                                      <p:tavLst>
                                        <p:tav tm="0">
                                          <p:val>
                                            <p:fltVal val="0"/>
                                          </p:val>
                                        </p:tav>
                                        <p:tav tm="100000">
                                          <p:val>
                                            <p:strVal val="#ppt_w"/>
                                          </p:val>
                                        </p:tav>
                                      </p:tavLst>
                                    </p:anim>
                                    <p:anim calcmode="lin" valueType="num">
                                      <p:cBhvr>
                                        <p:cTn id="41" dur="800" fill="hold"/>
                                        <p:tgtEl>
                                          <p:spTgt spid="14"/>
                                        </p:tgtEl>
                                        <p:attrNameLst>
                                          <p:attrName>ppt_h</p:attrName>
                                        </p:attrNameLst>
                                      </p:cBhvr>
                                      <p:tavLst>
                                        <p:tav tm="0">
                                          <p:val>
                                            <p:fltVal val="0"/>
                                          </p:val>
                                        </p:tav>
                                        <p:tav tm="100000">
                                          <p:val>
                                            <p:strVal val="#ppt_h"/>
                                          </p:val>
                                        </p:tav>
                                      </p:tavLst>
                                    </p:anim>
                                    <p:anim calcmode="lin" valueType="num">
                                      <p:cBhvr>
                                        <p:cTn id="42" dur="800" fill="hold"/>
                                        <p:tgtEl>
                                          <p:spTgt spid="14"/>
                                        </p:tgtEl>
                                        <p:attrNameLst>
                                          <p:attrName>style.rotation</p:attrName>
                                        </p:attrNameLst>
                                      </p:cBhvr>
                                      <p:tavLst>
                                        <p:tav tm="0">
                                          <p:val>
                                            <p:fltVal val="360"/>
                                          </p:val>
                                        </p:tav>
                                        <p:tav tm="100000">
                                          <p:val>
                                            <p:fltVal val="0"/>
                                          </p:val>
                                        </p:tav>
                                      </p:tavLst>
                                    </p:anim>
                                    <p:animEffect transition="in" filter="fade">
                                      <p:cBhvr>
                                        <p:cTn id="4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1502260" y="1849688"/>
            <a:ext cx="9187479" cy="2138214"/>
          </a:xfrm>
          <a:prstGeom prst="rect">
            <a:avLst/>
          </a:prstGeom>
          <a:noFill/>
        </p:spPr>
        <p:txBody>
          <a:bodyPr wrap="square" rtlCol="0">
            <a:spAutoFit/>
          </a:bodyPr>
          <a:lstStyle>
            <a:defPPr>
              <a:defRPr lang="zh-CN"/>
            </a:defPPr>
            <a:lvl1pPr algn="ctr">
              <a:lnSpc>
                <a:spcPts val="2300"/>
              </a:lnSpc>
              <a:defRPr sz="1200"/>
            </a:lvl1pPr>
          </a:lstStyle>
          <a:p>
            <a:pPr algn="l"/>
            <a:r>
              <a:rPr lang="zh-CN" altLang="zh-CN" sz="2400" dirty="0">
                <a:latin typeface="AR HERMANN" panose="02000000000000000000" pitchFamily="2" charset="0"/>
              </a:rPr>
              <a:t>瀑布模型</a:t>
            </a:r>
          </a:p>
          <a:p>
            <a:pPr algn="l"/>
            <a:endParaRPr lang="en-US" altLang="zh-CN" sz="1800" dirty="0">
              <a:latin typeface="AR HERMANN" panose="02000000000000000000" pitchFamily="2" charset="0"/>
            </a:endParaRPr>
          </a:p>
          <a:p>
            <a:pPr algn="l"/>
            <a:endParaRPr lang="en-US" altLang="zh-CN" sz="1800" dirty="0">
              <a:latin typeface="AR HERMANN" panose="02000000000000000000" pitchFamily="2" charset="0"/>
            </a:endParaRPr>
          </a:p>
          <a:p>
            <a:pPr algn="l"/>
            <a:endParaRPr lang="en-US" altLang="zh-CN" sz="1800" dirty="0">
              <a:latin typeface="AR HERMANN" panose="02000000000000000000" pitchFamily="2" charset="0"/>
            </a:endParaRPr>
          </a:p>
          <a:p>
            <a:pPr algn="l"/>
            <a:r>
              <a:rPr lang="zh-CN" altLang="zh-CN" sz="1800" dirty="0">
                <a:latin typeface="AR HERMANN" panose="02000000000000000000" pitchFamily="2" charset="0"/>
              </a:rPr>
              <a:t>第一次项目实践，采用传统的瀑布模型，顺序结构，能让我们更好的了解软件开发的过程，严格规定每个阶段需要提交的文档，每个阶段都需要经过评审才能继续，保证了开发过程的正确性</a:t>
            </a:r>
            <a:r>
              <a:rPr lang="zh-CN" altLang="zh-CN" dirty="0"/>
              <a:t>。</a:t>
            </a:r>
          </a:p>
        </p:txBody>
      </p: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软件开发生命周期模型</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49389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924489" y="1349154"/>
            <a:ext cx="725324" cy="725324"/>
            <a:chOff x="5000599" y="688042"/>
            <a:chExt cx="543993" cy="543993"/>
          </a:xfrm>
        </p:grpSpPr>
        <p:sp>
          <p:nvSpPr>
            <p:cNvPr id="12" name="椭圆 11"/>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13" name="任意多边形 12"/>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grpSp>
      <p:grpSp>
        <p:nvGrpSpPr>
          <p:cNvPr id="19" name="组合 18"/>
          <p:cNvGrpSpPr/>
          <p:nvPr/>
        </p:nvGrpSpPr>
        <p:grpSpPr>
          <a:xfrm>
            <a:off x="9413091" y="4346384"/>
            <a:ext cx="725324" cy="725324"/>
            <a:chOff x="5000599" y="688042"/>
            <a:chExt cx="543993" cy="543993"/>
          </a:xfrm>
        </p:grpSpPr>
        <p:sp>
          <p:nvSpPr>
            <p:cNvPr id="20" name="椭圆 19"/>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1" name="任意多边形 20"/>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grpSp>
      <p:grpSp>
        <p:nvGrpSpPr>
          <p:cNvPr id="54" name="组合 53"/>
          <p:cNvGrpSpPr/>
          <p:nvPr/>
        </p:nvGrpSpPr>
        <p:grpSpPr>
          <a:xfrm>
            <a:off x="1224491" y="1233337"/>
            <a:ext cx="3864330" cy="1817268"/>
            <a:chOff x="552753" y="1177475"/>
            <a:chExt cx="1971159" cy="1362952"/>
          </a:xfrm>
        </p:grpSpPr>
        <p:grpSp>
          <p:nvGrpSpPr>
            <p:cNvPr id="18" name="组合 17"/>
            <p:cNvGrpSpPr/>
            <p:nvPr/>
          </p:nvGrpSpPr>
          <p:grpSpPr>
            <a:xfrm>
              <a:off x="555402" y="1177475"/>
              <a:ext cx="1224136" cy="396000"/>
              <a:chOff x="2122996" y="1277661"/>
              <a:chExt cx="1224136" cy="396000"/>
            </a:xfrm>
          </p:grpSpPr>
          <p:sp>
            <p:nvSpPr>
              <p:cNvPr id="17" name="矩形 16"/>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8" name="TextBox 27"/>
              <p:cNvSpPr txBox="1"/>
              <p:nvPr/>
            </p:nvSpPr>
            <p:spPr>
              <a:xfrm>
                <a:off x="2281583" y="1322235"/>
                <a:ext cx="957773" cy="346249"/>
              </a:xfrm>
              <a:prstGeom prst="rect">
                <a:avLst/>
              </a:prstGeom>
              <a:noFill/>
            </p:spPr>
            <p:txBody>
              <a:bodyPr wrap="square" rtlCol="0">
                <a:spAutoFit/>
              </a:bodyPr>
              <a:lstStyle/>
              <a:p>
                <a:pPr defTabSz="1219170"/>
                <a:r>
                  <a:rPr lang="zh-CN" altLang="en-US" sz="2400" kern="0" dirty="0">
                    <a:solidFill>
                      <a:schemeClr val="bg1"/>
                    </a:solidFill>
                    <a:latin typeface="+mn-ea"/>
                    <a:cs typeface="Arial" pitchFamily="34" charset="0"/>
                  </a:rPr>
                  <a:t>程序</a:t>
                </a:r>
                <a:endParaRPr lang="zh-CN" altLang="en-US" sz="2000" kern="0" dirty="0">
                  <a:solidFill>
                    <a:schemeClr val="bg1"/>
                  </a:solidFill>
                  <a:latin typeface="+mn-ea"/>
                  <a:cs typeface="Arial" pitchFamily="34" charset="0"/>
                </a:endParaRPr>
              </a:p>
            </p:txBody>
          </p:sp>
        </p:grpSp>
        <p:sp>
          <p:nvSpPr>
            <p:cNvPr id="30" name="TextBox 29"/>
            <p:cNvSpPr txBox="1"/>
            <p:nvPr/>
          </p:nvSpPr>
          <p:spPr>
            <a:xfrm>
              <a:off x="552753" y="1605314"/>
              <a:ext cx="1971159" cy="935113"/>
            </a:xfrm>
            <a:prstGeom prst="rect">
              <a:avLst/>
            </a:prstGeom>
            <a:noFill/>
          </p:spPr>
          <p:txBody>
            <a:bodyPr wrap="square" rtlCol="0">
              <a:spAutoFit/>
            </a:bodyPr>
            <a:lstStyle>
              <a:defPPr>
                <a:defRPr lang="zh-CN"/>
              </a:defPPr>
              <a:lvl1pPr algn="ctr">
                <a:lnSpc>
                  <a:spcPts val="2300"/>
                </a:lnSpc>
                <a:defRPr sz="1200"/>
              </a:lvl1pPr>
            </a:lstStyle>
            <a:p>
              <a:pPr algn="l"/>
              <a:r>
                <a:rPr lang="zh-CN" altLang="zh-CN" sz="1600" dirty="0"/>
                <a:t>本项目移交给用户的程序名称为：“书社”网站，将采用</a:t>
              </a:r>
              <a:r>
                <a:rPr lang="en-US" altLang="zh-CN" sz="1600" dirty="0"/>
                <a:t>ASP</a:t>
              </a:r>
              <a:r>
                <a:rPr lang="zh-CN" altLang="zh-CN" sz="1600" dirty="0"/>
                <a:t>语言编写，配置阿里云服务器，数据库采用</a:t>
              </a:r>
              <a:r>
                <a:rPr lang="en-US" altLang="zh-CN" sz="1600" dirty="0"/>
                <a:t>Microsoft office Access</a:t>
              </a:r>
              <a:r>
                <a:rPr lang="zh-CN" altLang="zh-CN" sz="1600" dirty="0"/>
                <a:t>。</a:t>
              </a:r>
              <a:endParaRPr lang="en-US" altLang="zh-CN" sz="1600" dirty="0"/>
            </a:p>
          </p:txBody>
        </p:sp>
      </p:grpSp>
      <p:grpSp>
        <p:nvGrpSpPr>
          <p:cNvPr id="61" name="组合 60"/>
          <p:cNvGrpSpPr/>
          <p:nvPr/>
        </p:nvGrpSpPr>
        <p:grpSpPr>
          <a:xfrm>
            <a:off x="2573213" y="3328870"/>
            <a:ext cx="5760082" cy="3002129"/>
            <a:chOff x="753550" y="1192837"/>
            <a:chExt cx="2264145" cy="2251597"/>
          </a:xfrm>
        </p:grpSpPr>
        <p:grpSp>
          <p:nvGrpSpPr>
            <p:cNvPr id="62" name="组合 61"/>
            <p:cNvGrpSpPr/>
            <p:nvPr/>
          </p:nvGrpSpPr>
          <p:grpSpPr>
            <a:xfrm>
              <a:off x="775108" y="1192837"/>
              <a:ext cx="883809" cy="396000"/>
              <a:chOff x="2342702" y="1293023"/>
              <a:chExt cx="883809" cy="396000"/>
            </a:xfrm>
          </p:grpSpPr>
          <p:sp>
            <p:nvSpPr>
              <p:cNvPr id="64" name="矩形 63"/>
              <p:cNvSpPr/>
              <p:nvPr/>
            </p:nvSpPr>
            <p:spPr>
              <a:xfrm>
                <a:off x="2342702" y="1293023"/>
                <a:ext cx="883809"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65" name="TextBox 64"/>
              <p:cNvSpPr txBox="1"/>
              <p:nvPr/>
            </p:nvSpPr>
            <p:spPr>
              <a:xfrm>
                <a:off x="2478144" y="1340981"/>
                <a:ext cx="624044" cy="346249"/>
              </a:xfrm>
              <a:prstGeom prst="rect">
                <a:avLst/>
              </a:prstGeom>
              <a:noFill/>
            </p:spPr>
            <p:txBody>
              <a:bodyPr wrap="square" rtlCol="0">
                <a:spAutoFit/>
              </a:bodyPr>
              <a:lstStyle/>
              <a:p>
                <a:pPr defTabSz="1219170"/>
                <a:r>
                  <a:rPr lang="zh-CN" altLang="zh-CN" sz="2400" kern="0" dirty="0">
                    <a:solidFill>
                      <a:schemeClr val="bg1"/>
                    </a:solidFill>
                    <a:latin typeface="+mn-ea"/>
                    <a:cs typeface="Arial" pitchFamily="34" charset="0"/>
                  </a:rPr>
                  <a:t>文件</a:t>
                </a:r>
                <a:endParaRPr lang="zh-CN" altLang="en-US" sz="2000" kern="0" dirty="0">
                  <a:solidFill>
                    <a:schemeClr val="bg1"/>
                  </a:solidFill>
                  <a:latin typeface="+mn-ea"/>
                  <a:cs typeface="Arial" pitchFamily="34" charset="0"/>
                </a:endParaRPr>
              </a:p>
            </p:txBody>
          </p:sp>
        </p:grpSp>
        <p:sp>
          <p:nvSpPr>
            <p:cNvPr id="63" name="TextBox 62"/>
            <p:cNvSpPr txBox="1"/>
            <p:nvPr/>
          </p:nvSpPr>
          <p:spPr>
            <a:xfrm>
              <a:off x="753550" y="1634467"/>
              <a:ext cx="2264145" cy="1809967"/>
            </a:xfrm>
            <a:prstGeom prst="rect">
              <a:avLst/>
            </a:prstGeom>
            <a:noFill/>
          </p:spPr>
          <p:txBody>
            <a:bodyPr wrap="square" rtlCol="0">
              <a:spAutoFit/>
            </a:bodyPr>
            <a:lstStyle>
              <a:defPPr>
                <a:defRPr lang="zh-CN"/>
              </a:defPPr>
              <a:lvl1pPr algn="ctr">
                <a:lnSpc>
                  <a:spcPts val="2300"/>
                </a:lnSpc>
                <a:defRPr sz="1200"/>
              </a:lvl1pPr>
            </a:lstStyle>
            <a:p>
              <a:pPr algn="l"/>
              <a:r>
                <a:rPr lang="zh-CN" altLang="zh-CN" sz="1600" b="1" dirty="0"/>
                <a:t>网站地址文件</a:t>
              </a:r>
              <a:r>
                <a:rPr lang="zh-CN" altLang="zh-CN" sz="1600" dirty="0"/>
                <a:t>：将网站名称，网站域名的信息写在记事本上，以</a:t>
              </a:r>
              <a:r>
                <a:rPr lang="en-US" altLang="zh-CN" sz="1600" dirty="0"/>
                <a:t>Word</a:t>
              </a:r>
              <a:r>
                <a:rPr lang="zh-CN" altLang="zh-CN" sz="1600" dirty="0"/>
                <a:t>文档格式文件转交给用户。</a:t>
              </a:r>
            </a:p>
            <a:p>
              <a:pPr algn="l"/>
              <a:r>
                <a:rPr lang="zh-CN" altLang="zh-CN" sz="1600" b="1" dirty="0"/>
                <a:t>网站介绍文件：</a:t>
              </a:r>
              <a:r>
                <a:rPr lang="zh-CN" altLang="zh-CN" sz="1600" dirty="0"/>
                <a:t>将网站提供的服务与功能，使用方法等信息写在记事本上，以</a:t>
              </a:r>
              <a:r>
                <a:rPr lang="en-US" altLang="zh-CN" sz="1600" dirty="0"/>
                <a:t>Word</a:t>
              </a:r>
              <a:r>
                <a:rPr lang="zh-CN" altLang="zh-CN" sz="1600" dirty="0"/>
                <a:t>文档格式文件转交给用户。</a:t>
              </a:r>
            </a:p>
            <a:p>
              <a:pPr algn="l"/>
              <a:r>
                <a:rPr lang="zh-CN" altLang="zh-CN" sz="1600" b="1" dirty="0"/>
                <a:t>网站注意事项文件：</a:t>
              </a:r>
              <a:r>
                <a:rPr lang="zh-CN" altLang="zh-CN" sz="1600" dirty="0"/>
                <a:t>对网站登陆时可能发生的问题总结归纳，并给出解决方案，比如网站登录延时等。将这些内容写在记事本上，以</a:t>
              </a:r>
              <a:r>
                <a:rPr lang="en-US" altLang="zh-CN" sz="1600" dirty="0"/>
                <a:t>Word</a:t>
              </a:r>
              <a:r>
                <a:rPr lang="zh-CN" altLang="zh-CN" sz="1600" dirty="0"/>
                <a:t>文档格式文件转交给用户。</a:t>
              </a:r>
            </a:p>
            <a:p>
              <a:r>
                <a:rPr lang="en-US" altLang="zh-CN" dirty="0"/>
                <a:t> </a:t>
              </a:r>
              <a:endParaRPr lang="zh-CN" altLang="zh-CN" dirty="0"/>
            </a:p>
          </p:txBody>
        </p:sp>
      </p:grpSp>
      <p:sp>
        <p:nvSpPr>
          <p:cNvPr id="79" name="矩形 78"/>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81" name="文本框 80"/>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程序与文件</a:t>
            </a:r>
          </a:p>
        </p:txBody>
      </p:sp>
      <p:grpSp>
        <p:nvGrpSpPr>
          <p:cNvPr id="82" name="组合 81"/>
          <p:cNvGrpSpPr/>
          <p:nvPr/>
        </p:nvGrpSpPr>
        <p:grpSpPr>
          <a:xfrm rot="17100000">
            <a:off x="175953" y="261388"/>
            <a:ext cx="481872" cy="469661"/>
            <a:chOff x="1032060" y="5022216"/>
            <a:chExt cx="753746" cy="734645"/>
          </a:xfrm>
        </p:grpSpPr>
        <p:sp>
          <p:nvSpPr>
            <p:cNvPr id="83" name="等腰三角形 8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任意多边形 74"/>
          <p:cNvSpPr/>
          <p:nvPr/>
        </p:nvSpPr>
        <p:spPr>
          <a:xfrm>
            <a:off x="8844807" y="0"/>
            <a:ext cx="3237740" cy="6882408"/>
          </a:xfrm>
          <a:custGeom>
            <a:avLst/>
            <a:gdLst>
              <a:gd name="connsiteX0" fmla="*/ 513267 w 2428305"/>
              <a:gd name="connsiteY0" fmla="*/ 0 h 5161806"/>
              <a:gd name="connsiteX1" fmla="*/ 683837 w 2428305"/>
              <a:gd name="connsiteY1" fmla="*/ 0 h 5161806"/>
              <a:gd name="connsiteX2" fmla="*/ 631377 w 2428305"/>
              <a:gd name="connsiteY2" fmla="*/ 84528 h 5161806"/>
              <a:gd name="connsiteX3" fmla="*/ 169936 w 2428305"/>
              <a:gd name="connsiteY3" fmla="*/ 1863735 h 5161806"/>
              <a:gd name="connsiteX4" fmla="*/ 2159444 w 2428305"/>
              <a:gd name="connsiteY4" fmla="*/ 5057110 h 5161806"/>
              <a:gd name="connsiteX5" fmla="*/ 2428305 w 2428305"/>
              <a:gd name="connsiteY5" fmla="*/ 5161806 h 5161806"/>
              <a:gd name="connsiteX6" fmla="*/ 2187906 w 2428305"/>
              <a:gd name="connsiteY6" fmla="*/ 5161806 h 5161806"/>
              <a:gd name="connsiteX7" fmla="*/ 1962208 w 2428305"/>
              <a:gd name="connsiteY7" fmla="*/ 5072695 h 5161806"/>
              <a:gd name="connsiteX8" fmla="*/ 0 w 2428305"/>
              <a:gd name="connsiteY8" fmla="*/ 1879320 h 5161806"/>
              <a:gd name="connsiteX9" fmla="*/ 364893 w 2428305"/>
              <a:gd name="connsiteY9" fmla="*/ 273595 h 516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8305" h="5161806">
                <a:moveTo>
                  <a:pt x="513267" y="0"/>
                </a:moveTo>
                <a:lnTo>
                  <a:pt x="683837" y="0"/>
                </a:lnTo>
                <a:lnTo>
                  <a:pt x="631377" y="84528"/>
                </a:lnTo>
                <a:cubicBezTo>
                  <a:pt x="338374" y="604622"/>
                  <a:pt x="169936" y="1213251"/>
                  <a:pt x="169936" y="1863735"/>
                </a:cubicBezTo>
                <a:cubicBezTo>
                  <a:pt x="169936" y="3299287"/>
                  <a:pt x="990294" y="4530984"/>
                  <a:pt x="2159444" y="5057110"/>
                </a:cubicBezTo>
                <a:lnTo>
                  <a:pt x="2428305" y="5161806"/>
                </a:lnTo>
                <a:lnTo>
                  <a:pt x="2187906" y="5161806"/>
                </a:lnTo>
                <a:lnTo>
                  <a:pt x="1962208" y="5072695"/>
                </a:lnTo>
                <a:cubicBezTo>
                  <a:pt x="809101" y="4546569"/>
                  <a:pt x="0" y="3314872"/>
                  <a:pt x="0" y="1879320"/>
                </a:cubicBezTo>
                <a:cubicBezTo>
                  <a:pt x="0" y="1299866"/>
                  <a:pt x="131827" y="753625"/>
                  <a:pt x="364893" y="273595"/>
                </a:cubicBezTo>
                <a:close/>
              </a:path>
            </a:pathLst>
          </a:custGeom>
          <a:solidFill>
            <a:srgbClr val="5454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endParaRPr lang="zh-CN" altLang="en-US" sz="2400" kern="0">
              <a:solidFill>
                <a:sysClr val="windowText" lastClr="000000"/>
              </a:solidFill>
            </a:endParaRPr>
          </a:p>
        </p:txBody>
      </p:sp>
    </p:spTree>
    <p:extLst>
      <p:ext uri="{BB962C8B-B14F-4D97-AF65-F5344CB8AC3E}">
        <p14:creationId xmlns:p14="http://schemas.microsoft.com/office/powerpoint/2010/main" val="40412821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 calcmode="lin" valueType="num">
                                      <p:cBhvr>
                                        <p:cTn id="9" dur="500" fill="hold"/>
                                        <p:tgtEl>
                                          <p:spTgt spid="82"/>
                                        </p:tgtEl>
                                        <p:attrNameLst>
                                          <p:attrName>style.rotation</p:attrName>
                                        </p:attrNameLst>
                                      </p:cBhvr>
                                      <p:tavLst>
                                        <p:tav tm="0">
                                          <p:val>
                                            <p:fltVal val="360"/>
                                          </p:val>
                                        </p:tav>
                                        <p:tav tm="100000">
                                          <p:val>
                                            <p:fltVal val="0"/>
                                          </p:val>
                                        </p:tav>
                                      </p:tavLst>
                                    </p:anim>
                                    <p:animEffect transition="in" filter="fade">
                                      <p:cBhvr>
                                        <p:cTn id="10" dur="500"/>
                                        <p:tgtEl>
                                          <p:spTgt spid="8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750"/>
                                        <p:tgtEl>
                                          <p:spTgt spid="54"/>
                                        </p:tgtEl>
                                      </p:cBhvr>
                                    </p:animEffect>
                                    <p:anim calcmode="lin" valueType="num">
                                      <p:cBhvr>
                                        <p:cTn id="19" dur="750" fill="hold"/>
                                        <p:tgtEl>
                                          <p:spTgt spid="54"/>
                                        </p:tgtEl>
                                        <p:attrNameLst>
                                          <p:attrName>ppt_x</p:attrName>
                                        </p:attrNameLst>
                                      </p:cBhvr>
                                      <p:tavLst>
                                        <p:tav tm="0">
                                          <p:val>
                                            <p:strVal val="#ppt_x"/>
                                          </p:val>
                                        </p:tav>
                                        <p:tav tm="100000">
                                          <p:val>
                                            <p:strVal val="#ppt_x"/>
                                          </p:val>
                                        </p:tav>
                                      </p:tavLst>
                                    </p:anim>
                                    <p:anim calcmode="lin" valueType="num">
                                      <p:cBhvr>
                                        <p:cTn id="20" dur="750" fill="hold"/>
                                        <p:tgtEl>
                                          <p:spTgt spid="54"/>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2250"/>
                            </p:stCondLst>
                            <p:childTnLst>
                              <p:par>
                                <p:cTn id="26" presetID="42" presetClass="entr" presetSubtype="0"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750"/>
                                        <p:tgtEl>
                                          <p:spTgt spid="61"/>
                                        </p:tgtEl>
                                      </p:cBhvr>
                                    </p:animEffect>
                                    <p:anim calcmode="lin" valueType="num">
                                      <p:cBhvr>
                                        <p:cTn id="29" dur="750" fill="hold"/>
                                        <p:tgtEl>
                                          <p:spTgt spid="61"/>
                                        </p:tgtEl>
                                        <p:attrNameLst>
                                          <p:attrName>ppt_x</p:attrName>
                                        </p:attrNameLst>
                                      </p:cBhvr>
                                      <p:tavLst>
                                        <p:tav tm="0">
                                          <p:val>
                                            <p:strVal val="#ppt_x"/>
                                          </p:val>
                                        </p:tav>
                                        <p:tav tm="100000">
                                          <p:val>
                                            <p:strVal val="#ppt_x"/>
                                          </p:val>
                                        </p:tav>
                                      </p:tavLst>
                                    </p:anim>
                                    <p:anim calcmode="lin" valueType="num">
                                      <p:cBhvr>
                                        <p:cTn id="30" dur="7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服务</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a:extLst>
              <a:ext uri="{FF2B5EF4-FFF2-40B4-BE49-F238E27FC236}">
                <a16:creationId xmlns:a16="http://schemas.microsoft.com/office/drawing/2014/main" id="{02DC78E6-42BC-4221-A0BB-EB8CF21FE5E1}"/>
              </a:ext>
            </a:extLst>
          </p:cNvPr>
          <p:cNvSpPr txBox="1"/>
          <p:nvPr/>
        </p:nvSpPr>
        <p:spPr>
          <a:xfrm>
            <a:off x="1496719" y="3235357"/>
            <a:ext cx="9198562" cy="387286"/>
          </a:xfrm>
          <a:prstGeom prst="rect">
            <a:avLst/>
          </a:prstGeom>
          <a:noFill/>
        </p:spPr>
        <p:txBody>
          <a:bodyPr wrap="square" rtlCol="0">
            <a:spAutoFit/>
          </a:bodyPr>
          <a:lstStyle>
            <a:defPPr>
              <a:defRPr lang="zh-CN"/>
            </a:defPPr>
            <a:lvl1pPr>
              <a:lnSpc>
                <a:spcPts val="2300"/>
              </a:lnSpc>
              <a:defRPr sz="1200"/>
            </a:lvl1pPr>
          </a:lstStyle>
          <a:p>
            <a:pPr algn="ctr"/>
            <a:r>
              <a:rPr lang="zh-CN" altLang="en-US" sz="2000" dirty="0"/>
              <a:t>游客可以浏览本网站，查看各书籍的评价，但是不可以发表评价和打分。</a:t>
            </a:r>
            <a:endParaRPr lang="en-US" altLang="zh-CN" sz="2000" dirty="0"/>
          </a:p>
        </p:txBody>
      </p:sp>
      <p:sp>
        <p:nvSpPr>
          <p:cNvPr id="6" name="文本框 5">
            <a:extLst>
              <a:ext uri="{FF2B5EF4-FFF2-40B4-BE49-F238E27FC236}">
                <a16:creationId xmlns:a16="http://schemas.microsoft.com/office/drawing/2014/main" id="{0323D429-3FDC-44E9-B67A-F20E4A36CF19}"/>
              </a:ext>
            </a:extLst>
          </p:cNvPr>
          <p:cNvSpPr txBox="1"/>
          <p:nvPr/>
        </p:nvSpPr>
        <p:spPr>
          <a:xfrm>
            <a:off x="1260834" y="1538437"/>
            <a:ext cx="2954655" cy="461665"/>
          </a:xfrm>
          <a:prstGeom prst="rect">
            <a:avLst/>
          </a:prstGeom>
          <a:noFill/>
        </p:spPr>
        <p:txBody>
          <a:bodyPr wrap="none" rtlCol="0">
            <a:spAutoFit/>
          </a:bodyPr>
          <a:lstStyle/>
          <a:p>
            <a:r>
              <a:rPr lang="zh-CN" altLang="en-US" sz="2400" dirty="0"/>
              <a:t>游客身份下的功能：</a:t>
            </a:r>
          </a:p>
        </p:txBody>
      </p:sp>
    </p:spTree>
    <p:extLst>
      <p:ext uri="{BB962C8B-B14F-4D97-AF65-F5344CB8AC3E}">
        <p14:creationId xmlns:p14="http://schemas.microsoft.com/office/powerpoint/2010/main" val="359687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服务</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F8094695-37F5-4ED7-ADBD-283A6532EA22}"/>
              </a:ext>
            </a:extLst>
          </p:cNvPr>
          <p:cNvSpPr txBox="1"/>
          <p:nvPr/>
        </p:nvSpPr>
        <p:spPr>
          <a:xfrm>
            <a:off x="4146196" y="1113590"/>
            <a:ext cx="7366119" cy="4985980"/>
          </a:xfrm>
          <a:prstGeom prst="rect">
            <a:avLst/>
          </a:prstGeom>
          <a:noFill/>
        </p:spPr>
        <p:txBody>
          <a:bodyPr wrap="none" rtlCol="0">
            <a:spAutoFit/>
          </a:bodyPr>
          <a:lstStyle/>
          <a:p>
            <a:r>
              <a:rPr lang="zh-CN" altLang="zh-CN" sz="2000" dirty="0"/>
              <a:t>用户注册：用户填写相关信息注册称为本网站的用户。</a:t>
            </a:r>
            <a:endParaRPr lang="en-US" altLang="zh-CN" sz="2000" dirty="0"/>
          </a:p>
          <a:p>
            <a:endParaRPr lang="en-US" altLang="zh-CN" sz="2000" dirty="0"/>
          </a:p>
          <a:p>
            <a:r>
              <a:rPr lang="zh-CN" altLang="zh-CN" sz="2000" dirty="0"/>
              <a:t>用户登陆：用户使用账号密码登陆网站。</a:t>
            </a:r>
            <a:endParaRPr lang="en-US" altLang="zh-CN" sz="2000" dirty="0"/>
          </a:p>
          <a:p>
            <a:endParaRPr lang="en-US" altLang="zh-CN" sz="2000" dirty="0"/>
          </a:p>
          <a:p>
            <a:r>
              <a:rPr lang="zh-CN" altLang="zh-CN" sz="2000" dirty="0"/>
              <a:t>书评发表：用户可以在相应的书籍页中给书籍打分和发表评价。</a:t>
            </a:r>
            <a:endParaRPr lang="en-US" altLang="zh-CN" sz="2000" dirty="0"/>
          </a:p>
          <a:p>
            <a:endParaRPr lang="en-US" altLang="zh-CN" sz="2000" dirty="0"/>
          </a:p>
          <a:p>
            <a:r>
              <a:rPr lang="zh-CN" altLang="zh-CN" sz="2000" dirty="0"/>
              <a:t>查看书评：用户可以浏览网站中书籍的评价。</a:t>
            </a:r>
            <a:endParaRPr lang="en-US" altLang="zh-CN" sz="2000" dirty="0"/>
          </a:p>
          <a:p>
            <a:endParaRPr lang="en-US" altLang="zh-CN" sz="2000" dirty="0"/>
          </a:p>
          <a:p>
            <a:r>
              <a:rPr lang="zh-CN" altLang="zh-CN" sz="2000" dirty="0"/>
              <a:t>修改个人信息：用户可以修改个人信息。</a:t>
            </a:r>
            <a:endParaRPr lang="en-US" altLang="zh-CN" sz="2000" dirty="0"/>
          </a:p>
          <a:p>
            <a:endParaRPr lang="en-US" altLang="zh-CN" sz="2000" dirty="0"/>
          </a:p>
          <a:p>
            <a:r>
              <a:rPr lang="zh-CN" altLang="zh-CN" sz="2000" dirty="0"/>
              <a:t>书籍搜索：用户可以搜索感兴趣的书籍查看。</a:t>
            </a:r>
            <a:endParaRPr lang="en-US" altLang="zh-CN" sz="2000" dirty="0"/>
          </a:p>
          <a:p>
            <a:endParaRPr lang="en-US" altLang="zh-CN" sz="2000" dirty="0"/>
          </a:p>
          <a:p>
            <a:r>
              <a:rPr lang="zh-CN" altLang="zh-CN" sz="2000" dirty="0"/>
              <a:t>评价删除：用户可以删除自己发表的评价。</a:t>
            </a:r>
            <a:endParaRPr lang="en-US" altLang="zh-CN" sz="2000" dirty="0"/>
          </a:p>
          <a:p>
            <a:endParaRPr lang="en-US" altLang="zh-CN" sz="2000" dirty="0"/>
          </a:p>
          <a:p>
            <a:r>
              <a:rPr lang="zh-CN" altLang="zh-CN" sz="2000" dirty="0"/>
              <a:t>意见反馈：如果搜索不到自己感兴趣的书籍，可进行反馈。</a:t>
            </a:r>
          </a:p>
          <a:p>
            <a:endParaRPr lang="zh-CN" altLang="en-US" dirty="0"/>
          </a:p>
        </p:txBody>
      </p:sp>
      <p:sp>
        <p:nvSpPr>
          <p:cNvPr id="21" name="矩形 20">
            <a:extLst>
              <a:ext uri="{FF2B5EF4-FFF2-40B4-BE49-F238E27FC236}">
                <a16:creationId xmlns:a16="http://schemas.microsoft.com/office/drawing/2014/main" id="{F7E3FBCE-77B9-45B8-996B-C5DEACBBE965}"/>
              </a:ext>
            </a:extLst>
          </p:cNvPr>
          <p:cNvSpPr/>
          <p:nvPr/>
        </p:nvSpPr>
        <p:spPr>
          <a:xfrm>
            <a:off x="991971" y="2977989"/>
            <a:ext cx="2954655" cy="461665"/>
          </a:xfrm>
          <a:prstGeom prst="rect">
            <a:avLst/>
          </a:prstGeom>
        </p:spPr>
        <p:txBody>
          <a:bodyPr wrap="none">
            <a:spAutoFit/>
          </a:bodyPr>
          <a:lstStyle/>
          <a:p>
            <a:r>
              <a:rPr lang="zh-CN" altLang="zh-CN" sz="2400" dirty="0"/>
              <a:t>用户身份下的功能：</a:t>
            </a:r>
            <a:endParaRPr lang="zh-CN" altLang="en-US" sz="2400" dirty="0"/>
          </a:p>
        </p:txBody>
      </p:sp>
    </p:spTree>
    <p:extLst>
      <p:ext uri="{BB962C8B-B14F-4D97-AF65-F5344CB8AC3E}">
        <p14:creationId xmlns:p14="http://schemas.microsoft.com/office/powerpoint/2010/main" val="387858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服务</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B2818CF4-F8C7-4D0F-8F9E-A745BFF4C772}"/>
              </a:ext>
            </a:extLst>
          </p:cNvPr>
          <p:cNvSpPr/>
          <p:nvPr/>
        </p:nvSpPr>
        <p:spPr>
          <a:xfrm>
            <a:off x="4146196" y="1544070"/>
            <a:ext cx="7840639" cy="3477875"/>
          </a:xfrm>
          <a:prstGeom prst="rect">
            <a:avLst/>
          </a:prstGeom>
        </p:spPr>
        <p:txBody>
          <a:bodyPr wrap="square">
            <a:spAutoFit/>
          </a:bodyPr>
          <a:lstStyle/>
          <a:p>
            <a:pPr algn="just">
              <a:spcAft>
                <a:spcPts val="0"/>
              </a:spcAft>
            </a:pPr>
            <a:r>
              <a:rPr lang="zh-CN" altLang="zh-CN" sz="2000" dirty="0"/>
              <a:t>删除用户：可以对网站中的用户进行删除操作。</a:t>
            </a:r>
            <a:endParaRPr lang="en-US" altLang="zh-CN" sz="2000" dirty="0"/>
          </a:p>
          <a:p>
            <a:pPr algn="just">
              <a:spcAft>
                <a:spcPts val="0"/>
              </a:spcAft>
            </a:pPr>
            <a:endParaRPr lang="en-US" altLang="zh-CN" sz="2000" dirty="0"/>
          </a:p>
          <a:p>
            <a:pPr algn="just">
              <a:spcAft>
                <a:spcPts val="0"/>
              </a:spcAft>
            </a:pPr>
            <a:r>
              <a:rPr lang="zh-CN" altLang="zh-CN" sz="2000" dirty="0"/>
              <a:t>修改用户：可以对网站中的用户进行修改信息的操作。</a:t>
            </a:r>
            <a:endParaRPr lang="en-US" altLang="zh-CN" sz="2000" dirty="0"/>
          </a:p>
          <a:p>
            <a:pPr algn="just">
              <a:spcAft>
                <a:spcPts val="0"/>
              </a:spcAft>
            </a:pPr>
            <a:endParaRPr lang="en-US" altLang="zh-CN" sz="2000" dirty="0"/>
          </a:p>
          <a:p>
            <a:pPr algn="just">
              <a:spcAft>
                <a:spcPts val="0"/>
              </a:spcAft>
            </a:pPr>
            <a:r>
              <a:rPr lang="zh-CN" altLang="zh-CN" sz="2000" dirty="0"/>
              <a:t>查询用户：可以对网站中的用户进行查询信息的操作。</a:t>
            </a:r>
            <a:endParaRPr lang="en-US" altLang="zh-CN" sz="2000" dirty="0"/>
          </a:p>
          <a:p>
            <a:pPr algn="just">
              <a:spcAft>
                <a:spcPts val="0"/>
              </a:spcAft>
            </a:pPr>
            <a:endParaRPr lang="en-US" altLang="zh-CN" sz="2000" dirty="0"/>
          </a:p>
          <a:p>
            <a:pPr algn="just">
              <a:spcAft>
                <a:spcPts val="0"/>
              </a:spcAft>
            </a:pPr>
            <a:r>
              <a:rPr lang="zh-CN" altLang="zh-CN" sz="2000" dirty="0"/>
              <a:t>增加用户：可以对网站中的用户增加新用户。</a:t>
            </a:r>
            <a:endParaRPr lang="en-US" altLang="zh-CN" sz="2000" dirty="0"/>
          </a:p>
          <a:p>
            <a:pPr algn="just">
              <a:spcAft>
                <a:spcPts val="0"/>
              </a:spcAft>
            </a:pPr>
            <a:endParaRPr lang="en-US" altLang="zh-CN" sz="2000" dirty="0"/>
          </a:p>
          <a:p>
            <a:pPr algn="just">
              <a:spcAft>
                <a:spcPts val="0"/>
              </a:spcAft>
            </a:pPr>
            <a:r>
              <a:rPr lang="zh-CN" altLang="zh-CN" sz="2000" dirty="0"/>
              <a:t>删除评价：可以对网站中不恰当的评价或恶意评价进行删除。</a:t>
            </a:r>
            <a:endParaRPr lang="en-US" altLang="zh-CN" sz="2000" dirty="0"/>
          </a:p>
          <a:p>
            <a:pPr algn="just">
              <a:spcAft>
                <a:spcPts val="0"/>
              </a:spcAft>
            </a:pPr>
            <a:endParaRPr lang="en-US" altLang="zh-CN" sz="2000" dirty="0"/>
          </a:p>
          <a:p>
            <a:pPr algn="just">
              <a:spcAft>
                <a:spcPts val="0"/>
              </a:spcAft>
            </a:pPr>
            <a:r>
              <a:rPr lang="zh-CN" altLang="zh-CN" sz="2000" dirty="0"/>
              <a:t>置顶书评：可以对某书籍页中有见解，独特的评价进行置顶。</a:t>
            </a:r>
          </a:p>
        </p:txBody>
      </p:sp>
      <p:sp>
        <p:nvSpPr>
          <p:cNvPr id="39" name="矩形 38">
            <a:extLst>
              <a:ext uri="{FF2B5EF4-FFF2-40B4-BE49-F238E27FC236}">
                <a16:creationId xmlns:a16="http://schemas.microsoft.com/office/drawing/2014/main" id="{1EA5B80F-854B-4A46-ACA7-A87945DD3961}"/>
              </a:ext>
            </a:extLst>
          </p:cNvPr>
          <p:cNvSpPr/>
          <p:nvPr/>
        </p:nvSpPr>
        <p:spPr>
          <a:xfrm>
            <a:off x="773030" y="2967335"/>
            <a:ext cx="3262432" cy="461665"/>
          </a:xfrm>
          <a:prstGeom prst="rect">
            <a:avLst/>
          </a:prstGeom>
        </p:spPr>
        <p:txBody>
          <a:bodyPr wrap="none">
            <a:spAutoFit/>
          </a:bodyPr>
          <a:lstStyle/>
          <a:p>
            <a:r>
              <a:rPr lang="zh-CN" altLang="en-US" sz="2400" dirty="0"/>
              <a:t>管理员</a:t>
            </a:r>
            <a:r>
              <a:rPr lang="zh-CN" altLang="zh-CN" sz="2400" dirty="0"/>
              <a:t>身份下的功能：</a:t>
            </a:r>
            <a:endParaRPr lang="zh-CN" altLang="en-US" sz="2400" dirty="0"/>
          </a:p>
        </p:txBody>
      </p:sp>
    </p:spTree>
    <p:extLst>
      <p:ext uri="{BB962C8B-B14F-4D97-AF65-F5344CB8AC3E}">
        <p14:creationId xmlns:p14="http://schemas.microsoft.com/office/powerpoint/2010/main" val="423966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服务</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86CFBAF1-E3EB-47F0-89D9-BA0F2FC7FF36}"/>
              </a:ext>
            </a:extLst>
          </p:cNvPr>
          <p:cNvGrpSpPr/>
          <p:nvPr/>
        </p:nvGrpSpPr>
        <p:grpSpPr>
          <a:xfrm>
            <a:off x="1161182" y="1684452"/>
            <a:ext cx="9396343" cy="3783093"/>
            <a:chOff x="2952276" y="2193500"/>
            <a:chExt cx="5224462" cy="2103438"/>
          </a:xfrm>
        </p:grpSpPr>
        <p:sp>
          <p:nvSpPr>
            <p:cNvPr id="2" name="文本框 6">
              <a:extLst>
                <a:ext uri="{FF2B5EF4-FFF2-40B4-BE49-F238E27FC236}">
                  <a16:creationId xmlns:a16="http://schemas.microsoft.com/office/drawing/2014/main" id="{3F024D08-96C6-4880-9DBB-6B5029BFCEC4}"/>
                </a:ext>
              </a:extLst>
            </p:cNvPr>
            <p:cNvSpPr txBox="1">
              <a:spLocks noChangeArrowheads="1"/>
            </p:cNvSpPr>
            <p:nvPr/>
          </p:nvSpPr>
          <p:spPr bwMode="auto">
            <a:xfrm>
              <a:off x="4069876" y="2193500"/>
              <a:ext cx="712787"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游客</a:t>
              </a:r>
            </a:p>
          </p:txBody>
        </p:sp>
        <p:sp>
          <p:nvSpPr>
            <p:cNvPr id="3" name="直接箭头连接符 7">
              <a:extLst>
                <a:ext uri="{FF2B5EF4-FFF2-40B4-BE49-F238E27FC236}">
                  <a16:creationId xmlns:a16="http://schemas.microsoft.com/office/drawing/2014/main" id="{6B21A543-AC25-46AD-B231-2136A0AEE67E}"/>
                </a:ext>
              </a:extLst>
            </p:cNvPr>
            <p:cNvSpPr>
              <a:spLocks noChangeShapeType="1"/>
            </p:cNvSpPr>
            <p:nvPr/>
          </p:nvSpPr>
          <p:spPr bwMode="auto">
            <a:xfrm>
              <a:off x="4419126" y="2406225"/>
              <a:ext cx="0" cy="33972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8">
              <a:extLst>
                <a:ext uri="{FF2B5EF4-FFF2-40B4-BE49-F238E27FC236}">
                  <a16:creationId xmlns:a16="http://schemas.microsoft.com/office/drawing/2014/main" id="{93BB20FE-0B5A-4A4E-8D7E-76788D24CEBD}"/>
                </a:ext>
              </a:extLst>
            </p:cNvPr>
            <p:cNvSpPr txBox="1">
              <a:spLocks noChangeArrowheads="1"/>
            </p:cNvSpPr>
            <p:nvPr/>
          </p:nvSpPr>
          <p:spPr bwMode="auto">
            <a:xfrm>
              <a:off x="4077813" y="2680863"/>
              <a:ext cx="741363"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浏览板块</a:t>
              </a:r>
            </a:p>
          </p:txBody>
        </p:sp>
        <p:sp>
          <p:nvSpPr>
            <p:cNvPr id="5" name="直接箭头连接符 14">
              <a:extLst>
                <a:ext uri="{FF2B5EF4-FFF2-40B4-BE49-F238E27FC236}">
                  <a16:creationId xmlns:a16="http://schemas.microsoft.com/office/drawing/2014/main" id="{82787D48-E0C1-4655-8A49-EAEA7807EE5D}"/>
                </a:ext>
              </a:extLst>
            </p:cNvPr>
            <p:cNvSpPr>
              <a:spLocks noChangeShapeType="1"/>
            </p:cNvSpPr>
            <p:nvPr/>
          </p:nvSpPr>
          <p:spPr bwMode="auto">
            <a:xfrm flipH="1">
              <a:off x="3699988" y="2796750"/>
              <a:ext cx="346075"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 Box 20">
              <a:extLst>
                <a:ext uri="{FF2B5EF4-FFF2-40B4-BE49-F238E27FC236}">
                  <a16:creationId xmlns:a16="http://schemas.microsoft.com/office/drawing/2014/main" id="{16E128F2-E5EC-4E4D-9075-B10A0BA162FA}"/>
                </a:ext>
              </a:extLst>
            </p:cNvPr>
            <p:cNvSpPr txBox="1">
              <a:spLocks noChangeArrowheads="1"/>
            </p:cNvSpPr>
            <p:nvPr/>
          </p:nvSpPr>
          <p:spPr bwMode="auto">
            <a:xfrm>
              <a:off x="2952276" y="2680863"/>
              <a:ext cx="741362"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mn-ea"/>
                  <a:cs typeface="Times New Roman" panose="02020603050405020304" pitchFamily="18" charset="0"/>
                </a:rPr>
                <a:t>查看书评</a:t>
              </a:r>
              <a:endParaRPr kumimoji="0" lang="zh-CN" altLang="zh-CN" sz="4400" b="0" i="0" u="none" strike="noStrike" cap="none" normalizeH="0" baseline="0" dirty="0">
                <a:ln>
                  <a:noFill/>
                </a:ln>
                <a:solidFill>
                  <a:schemeClr val="tx1"/>
                </a:solidFill>
                <a:effectLst/>
                <a:latin typeface="+mn-ea"/>
              </a:endParaRPr>
            </a:p>
          </p:txBody>
        </p:sp>
        <p:sp>
          <p:nvSpPr>
            <p:cNvPr id="8" name="Text Box 19">
              <a:extLst>
                <a:ext uri="{FF2B5EF4-FFF2-40B4-BE49-F238E27FC236}">
                  <a16:creationId xmlns:a16="http://schemas.microsoft.com/office/drawing/2014/main" id="{4192C78F-BCE5-401F-89F7-D91E4EF21C1D}"/>
                </a:ext>
              </a:extLst>
            </p:cNvPr>
            <p:cNvSpPr txBox="1">
              <a:spLocks noChangeArrowheads="1"/>
            </p:cNvSpPr>
            <p:nvPr/>
          </p:nvSpPr>
          <p:spPr bwMode="auto">
            <a:xfrm>
              <a:off x="4077813" y="3185688"/>
              <a:ext cx="741363"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注册登录</a:t>
              </a:r>
            </a:p>
          </p:txBody>
        </p:sp>
        <p:sp>
          <p:nvSpPr>
            <p:cNvPr id="9" name="AutoShape 18">
              <a:extLst>
                <a:ext uri="{FF2B5EF4-FFF2-40B4-BE49-F238E27FC236}">
                  <a16:creationId xmlns:a16="http://schemas.microsoft.com/office/drawing/2014/main" id="{67BD8719-C171-4758-A59C-9F709FD70182}"/>
                </a:ext>
              </a:extLst>
            </p:cNvPr>
            <p:cNvSpPr>
              <a:spLocks noChangeShapeType="1"/>
            </p:cNvSpPr>
            <p:nvPr/>
          </p:nvSpPr>
          <p:spPr bwMode="auto">
            <a:xfrm>
              <a:off x="4419126" y="2985663"/>
              <a:ext cx="0" cy="240196"/>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0" name="Text Box 17">
              <a:extLst>
                <a:ext uri="{FF2B5EF4-FFF2-40B4-BE49-F238E27FC236}">
                  <a16:creationId xmlns:a16="http://schemas.microsoft.com/office/drawing/2014/main" id="{96E960FE-59F2-48C7-854B-7A5BAEC8BCCB}"/>
                </a:ext>
              </a:extLst>
            </p:cNvPr>
            <p:cNvSpPr txBox="1">
              <a:spLocks noChangeArrowheads="1"/>
            </p:cNvSpPr>
            <p:nvPr/>
          </p:nvSpPr>
          <p:spPr bwMode="auto">
            <a:xfrm>
              <a:off x="5203351" y="3185688"/>
              <a:ext cx="741362"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用户</a:t>
              </a:r>
            </a:p>
          </p:txBody>
        </p:sp>
        <p:sp>
          <p:nvSpPr>
            <p:cNvPr id="11" name="自选图形 20">
              <a:extLst>
                <a:ext uri="{FF2B5EF4-FFF2-40B4-BE49-F238E27FC236}">
                  <a16:creationId xmlns:a16="http://schemas.microsoft.com/office/drawing/2014/main" id="{A4403FA8-8086-4144-802A-0557CC3FEBD0}"/>
                </a:ext>
              </a:extLst>
            </p:cNvPr>
            <p:cNvSpPr>
              <a:spLocks noChangeShapeType="1"/>
            </p:cNvSpPr>
            <p:nvPr/>
          </p:nvSpPr>
          <p:spPr bwMode="auto">
            <a:xfrm>
              <a:off x="4795363" y="3298400"/>
              <a:ext cx="392113"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Text Box 15">
              <a:extLst>
                <a:ext uri="{FF2B5EF4-FFF2-40B4-BE49-F238E27FC236}">
                  <a16:creationId xmlns:a16="http://schemas.microsoft.com/office/drawing/2014/main" id="{E888DEB1-801F-4820-B4D0-9AB4C0B96D4B}"/>
                </a:ext>
              </a:extLst>
            </p:cNvPr>
            <p:cNvSpPr txBox="1">
              <a:spLocks noChangeArrowheads="1"/>
            </p:cNvSpPr>
            <p:nvPr/>
          </p:nvSpPr>
          <p:spPr bwMode="auto">
            <a:xfrm>
              <a:off x="5203351" y="2641175"/>
              <a:ext cx="741362"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查看书评</a:t>
              </a:r>
            </a:p>
          </p:txBody>
        </p:sp>
        <p:sp>
          <p:nvSpPr>
            <p:cNvPr id="13" name="自选图形 22">
              <a:extLst>
                <a:ext uri="{FF2B5EF4-FFF2-40B4-BE49-F238E27FC236}">
                  <a16:creationId xmlns:a16="http://schemas.microsoft.com/office/drawing/2014/main" id="{D54B582F-D057-4A52-B2D7-4C5406F4B3FA}"/>
                </a:ext>
              </a:extLst>
            </p:cNvPr>
            <p:cNvSpPr>
              <a:spLocks noChangeShapeType="1"/>
            </p:cNvSpPr>
            <p:nvPr/>
          </p:nvSpPr>
          <p:spPr bwMode="auto">
            <a:xfrm flipV="1">
              <a:off x="5579588" y="2937915"/>
              <a:ext cx="0" cy="2602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4" name="Text Box 13">
              <a:extLst>
                <a:ext uri="{FF2B5EF4-FFF2-40B4-BE49-F238E27FC236}">
                  <a16:creationId xmlns:a16="http://schemas.microsoft.com/office/drawing/2014/main" id="{3330122F-7A43-4E09-84A9-9DC579799010}"/>
                </a:ext>
              </a:extLst>
            </p:cNvPr>
            <p:cNvSpPr txBox="1">
              <a:spLocks noChangeArrowheads="1"/>
            </p:cNvSpPr>
            <p:nvPr/>
          </p:nvSpPr>
          <p:spPr bwMode="auto">
            <a:xfrm>
              <a:off x="6347938" y="2672925"/>
              <a:ext cx="741363"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书籍打分</a:t>
              </a:r>
            </a:p>
          </p:txBody>
        </p:sp>
        <p:sp>
          <p:nvSpPr>
            <p:cNvPr id="15" name="Text Box 12">
              <a:extLst>
                <a:ext uri="{FF2B5EF4-FFF2-40B4-BE49-F238E27FC236}">
                  <a16:creationId xmlns:a16="http://schemas.microsoft.com/office/drawing/2014/main" id="{713C0C0A-EB73-4E6F-8994-F6215CD6810B}"/>
                </a:ext>
              </a:extLst>
            </p:cNvPr>
            <p:cNvSpPr txBox="1">
              <a:spLocks noChangeArrowheads="1"/>
            </p:cNvSpPr>
            <p:nvPr/>
          </p:nvSpPr>
          <p:spPr bwMode="auto">
            <a:xfrm>
              <a:off x="7435376" y="3163463"/>
              <a:ext cx="741362"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发布评价</a:t>
              </a:r>
            </a:p>
          </p:txBody>
        </p:sp>
        <p:sp>
          <p:nvSpPr>
            <p:cNvPr id="16" name="Text Box 11">
              <a:extLst>
                <a:ext uri="{FF2B5EF4-FFF2-40B4-BE49-F238E27FC236}">
                  <a16:creationId xmlns:a16="http://schemas.microsoft.com/office/drawing/2014/main" id="{EA521FFE-D3B0-418B-BA38-80987CCD7B46}"/>
                </a:ext>
              </a:extLst>
            </p:cNvPr>
            <p:cNvSpPr txBox="1">
              <a:spLocks noChangeArrowheads="1"/>
            </p:cNvSpPr>
            <p:nvPr/>
          </p:nvSpPr>
          <p:spPr bwMode="auto">
            <a:xfrm>
              <a:off x="6322538" y="3163463"/>
              <a:ext cx="741363"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评价书籍</a:t>
              </a:r>
            </a:p>
          </p:txBody>
        </p:sp>
        <p:sp>
          <p:nvSpPr>
            <p:cNvPr id="17" name="Text Box 10">
              <a:extLst>
                <a:ext uri="{FF2B5EF4-FFF2-40B4-BE49-F238E27FC236}">
                  <a16:creationId xmlns:a16="http://schemas.microsoft.com/office/drawing/2014/main" id="{5203C03E-7F3F-4923-B095-D5DF46F393DB}"/>
                </a:ext>
              </a:extLst>
            </p:cNvPr>
            <p:cNvSpPr txBox="1">
              <a:spLocks noChangeArrowheads="1"/>
            </p:cNvSpPr>
            <p:nvPr/>
          </p:nvSpPr>
          <p:spPr bwMode="auto">
            <a:xfrm>
              <a:off x="4795363" y="3593675"/>
              <a:ext cx="741363"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用户管理</a:t>
              </a:r>
            </a:p>
          </p:txBody>
        </p:sp>
        <p:sp>
          <p:nvSpPr>
            <p:cNvPr id="18" name="Text Box 9">
              <a:extLst>
                <a:ext uri="{FF2B5EF4-FFF2-40B4-BE49-F238E27FC236}">
                  <a16:creationId xmlns:a16="http://schemas.microsoft.com/office/drawing/2014/main" id="{BFD25C70-AFD0-4E2A-93A6-ED7DB75D7E3F}"/>
                </a:ext>
              </a:extLst>
            </p:cNvPr>
            <p:cNvSpPr txBox="1">
              <a:spLocks noChangeArrowheads="1"/>
            </p:cNvSpPr>
            <p:nvPr/>
          </p:nvSpPr>
          <p:spPr bwMode="auto">
            <a:xfrm>
              <a:off x="5233513" y="3960388"/>
              <a:ext cx="741363"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管理员</a:t>
              </a:r>
            </a:p>
          </p:txBody>
        </p:sp>
        <p:sp>
          <p:nvSpPr>
            <p:cNvPr id="19" name="Text Box 8">
              <a:extLst>
                <a:ext uri="{FF2B5EF4-FFF2-40B4-BE49-F238E27FC236}">
                  <a16:creationId xmlns:a16="http://schemas.microsoft.com/office/drawing/2014/main" id="{57FAC3D7-BEA9-46BE-A54B-731DA9FDB130}"/>
                </a:ext>
              </a:extLst>
            </p:cNvPr>
            <p:cNvSpPr txBox="1">
              <a:spLocks noChangeArrowheads="1"/>
            </p:cNvSpPr>
            <p:nvPr/>
          </p:nvSpPr>
          <p:spPr bwMode="auto">
            <a:xfrm>
              <a:off x="5974876" y="3580975"/>
              <a:ext cx="741362"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评价管理</a:t>
              </a:r>
            </a:p>
          </p:txBody>
        </p:sp>
        <p:sp>
          <p:nvSpPr>
            <p:cNvPr id="20" name="自选图形 30">
              <a:extLst>
                <a:ext uri="{FF2B5EF4-FFF2-40B4-BE49-F238E27FC236}">
                  <a16:creationId xmlns:a16="http://schemas.microsoft.com/office/drawing/2014/main" id="{579B8A72-9ED7-4B26-8EA7-3AE87FDC3FBC}"/>
                </a:ext>
              </a:extLst>
            </p:cNvPr>
            <p:cNvSpPr>
              <a:spLocks noChangeShapeType="1"/>
            </p:cNvSpPr>
            <p:nvPr/>
          </p:nvSpPr>
          <p:spPr bwMode="auto">
            <a:xfrm flipV="1">
              <a:off x="5959001" y="2923750"/>
              <a:ext cx="363537" cy="2905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自选图形 31">
              <a:extLst>
                <a:ext uri="{FF2B5EF4-FFF2-40B4-BE49-F238E27FC236}">
                  <a16:creationId xmlns:a16="http://schemas.microsoft.com/office/drawing/2014/main" id="{F68DE41E-5790-4316-86CE-A4419F2D7BC9}"/>
                </a:ext>
              </a:extLst>
            </p:cNvPr>
            <p:cNvSpPr>
              <a:spLocks noChangeShapeType="1"/>
            </p:cNvSpPr>
            <p:nvPr/>
          </p:nvSpPr>
          <p:spPr bwMode="auto">
            <a:xfrm flipV="1">
              <a:off x="5590701" y="3511331"/>
              <a:ext cx="0" cy="440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2" name="自选图形 34">
              <a:extLst>
                <a:ext uri="{FF2B5EF4-FFF2-40B4-BE49-F238E27FC236}">
                  <a16:creationId xmlns:a16="http://schemas.microsoft.com/office/drawing/2014/main" id="{0F430A2E-6DB3-441C-A8FE-6629F60028D0}"/>
                </a:ext>
              </a:extLst>
            </p:cNvPr>
            <p:cNvSpPr>
              <a:spLocks noChangeShapeType="1"/>
            </p:cNvSpPr>
            <p:nvPr/>
          </p:nvSpPr>
          <p:spPr bwMode="auto">
            <a:xfrm flipV="1">
              <a:off x="5989163" y="3441275"/>
              <a:ext cx="1760538" cy="8350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 name="自选图形 35">
              <a:extLst>
                <a:ext uri="{FF2B5EF4-FFF2-40B4-BE49-F238E27FC236}">
                  <a16:creationId xmlns:a16="http://schemas.microsoft.com/office/drawing/2014/main" id="{82118B2B-722A-4C93-86B4-9A7E590B2C3F}"/>
                </a:ext>
              </a:extLst>
            </p:cNvPr>
            <p:cNvSpPr>
              <a:spLocks noChangeShapeType="1"/>
            </p:cNvSpPr>
            <p:nvPr/>
          </p:nvSpPr>
          <p:spPr bwMode="auto">
            <a:xfrm>
              <a:off x="5951063" y="3309513"/>
              <a:ext cx="3714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自选图形 36">
              <a:extLst>
                <a:ext uri="{FF2B5EF4-FFF2-40B4-BE49-F238E27FC236}">
                  <a16:creationId xmlns:a16="http://schemas.microsoft.com/office/drawing/2014/main" id="{EC7C55ED-FDA0-4940-92A2-9D981C293876}"/>
                </a:ext>
              </a:extLst>
            </p:cNvPr>
            <p:cNvSpPr>
              <a:spLocks noChangeShapeType="1"/>
            </p:cNvSpPr>
            <p:nvPr/>
          </p:nvSpPr>
          <p:spPr bwMode="auto">
            <a:xfrm>
              <a:off x="7079776" y="3309513"/>
              <a:ext cx="3714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Text Box 2">
              <a:extLst>
                <a:ext uri="{FF2B5EF4-FFF2-40B4-BE49-F238E27FC236}">
                  <a16:creationId xmlns:a16="http://schemas.microsoft.com/office/drawing/2014/main" id="{36F9E801-E485-4688-B909-5953529DE3D6}"/>
                </a:ext>
              </a:extLst>
            </p:cNvPr>
            <p:cNvSpPr txBox="1">
              <a:spLocks noChangeArrowheads="1"/>
            </p:cNvSpPr>
            <p:nvPr/>
          </p:nvSpPr>
          <p:spPr bwMode="auto">
            <a:xfrm>
              <a:off x="7405213" y="3992138"/>
              <a:ext cx="741363" cy="30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mn-ea"/>
                  <a:cs typeface="Times New Roman" panose="02020603050405020304" pitchFamily="18" charset="0"/>
                </a:rPr>
                <a:t>书籍管理</a:t>
              </a:r>
            </a:p>
          </p:txBody>
        </p:sp>
        <p:sp>
          <p:nvSpPr>
            <p:cNvPr id="26" name="AutoShape 1">
              <a:extLst>
                <a:ext uri="{FF2B5EF4-FFF2-40B4-BE49-F238E27FC236}">
                  <a16:creationId xmlns:a16="http://schemas.microsoft.com/office/drawing/2014/main" id="{852AEE23-42FD-49D4-B2E3-E4BB04510AF0}"/>
                </a:ext>
              </a:extLst>
            </p:cNvPr>
            <p:cNvSpPr>
              <a:spLocks noChangeShapeType="1"/>
            </p:cNvSpPr>
            <p:nvPr/>
          </p:nvSpPr>
          <p:spPr bwMode="auto">
            <a:xfrm>
              <a:off x="5989163" y="4125488"/>
              <a:ext cx="14160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Rectangle 25">
            <a:extLst>
              <a:ext uri="{FF2B5EF4-FFF2-40B4-BE49-F238E27FC236}">
                <a16:creationId xmlns:a16="http://schemas.microsoft.com/office/drawing/2014/main" id="{7B05ACE5-2734-4053-B2F8-132CE071AE8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39">
            <a:extLst>
              <a:ext uri="{FF2B5EF4-FFF2-40B4-BE49-F238E27FC236}">
                <a16:creationId xmlns:a16="http://schemas.microsoft.com/office/drawing/2014/main" id="{71DE3E7E-62F9-461E-87F6-65C91885494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9144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服务</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Rectangle 39">
            <a:extLst>
              <a:ext uri="{FF2B5EF4-FFF2-40B4-BE49-F238E27FC236}">
                <a16:creationId xmlns:a16="http://schemas.microsoft.com/office/drawing/2014/main" id="{71DE3E7E-62F9-461E-87F6-65C91885494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42">
            <a:extLst>
              <a:ext uri="{FF2B5EF4-FFF2-40B4-BE49-F238E27FC236}">
                <a16:creationId xmlns:a16="http://schemas.microsoft.com/office/drawing/2014/main" id="{A2104536-AF99-4281-A180-A1A5FE9277F4}"/>
              </a:ext>
            </a:extLst>
          </p:cNvPr>
          <p:cNvSpPr txBox="1">
            <a:spLocks noChangeArrowheads="1"/>
          </p:cNvSpPr>
          <p:nvPr/>
        </p:nvSpPr>
        <p:spPr bwMode="auto">
          <a:xfrm>
            <a:off x="4558513" y="445612"/>
            <a:ext cx="2012017" cy="369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33350" algn="l" defTabSz="914400" rtl="0" eaLnBrk="0" fontAlgn="base" latinLnBrk="0" hangingPunct="0">
              <a:lnSpc>
                <a:spcPct val="100000"/>
              </a:lnSpc>
              <a:spcBef>
                <a:spcPct val="0"/>
              </a:spcBef>
              <a:spcAft>
                <a:spcPct val="0"/>
              </a:spcAft>
              <a:buClrTx/>
              <a:buSzTx/>
              <a:buFontTx/>
              <a:buNone/>
              <a:tabLst/>
            </a:pPr>
            <a:r>
              <a:rPr lang="zh-CN" altLang="zh-CN" dirty="0">
                <a:latin typeface="+mn-ea"/>
                <a:cs typeface="Times New Roman" panose="02020603050405020304" pitchFamily="18" charset="0"/>
              </a:rPr>
              <a:t>书社网站主界面</a:t>
            </a:r>
          </a:p>
        </p:txBody>
      </p:sp>
      <p:sp>
        <p:nvSpPr>
          <p:cNvPr id="30" name="文本框 43">
            <a:extLst>
              <a:ext uri="{FF2B5EF4-FFF2-40B4-BE49-F238E27FC236}">
                <a16:creationId xmlns:a16="http://schemas.microsoft.com/office/drawing/2014/main" id="{8BA202F8-AFC8-4047-8E07-B631D94C0660}"/>
              </a:ext>
            </a:extLst>
          </p:cNvPr>
          <p:cNvSpPr txBox="1">
            <a:spLocks noChangeArrowheads="1"/>
          </p:cNvSpPr>
          <p:nvPr/>
        </p:nvSpPr>
        <p:spPr bwMode="auto">
          <a:xfrm>
            <a:off x="7389758" y="1047402"/>
            <a:ext cx="750042" cy="369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登陆</a:t>
            </a:r>
          </a:p>
        </p:txBody>
      </p:sp>
      <p:sp>
        <p:nvSpPr>
          <p:cNvPr id="31" name="文本框 44">
            <a:extLst>
              <a:ext uri="{FF2B5EF4-FFF2-40B4-BE49-F238E27FC236}">
                <a16:creationId xmlns:a16="http://schemas.microsoft.com/office/drawing/2014/main" id="{233637AD-F56E-4610-BD33-2E6B17BC49CB}"/>
              </a:ext>
            </a:extLst>
          </p:cNvPr>
          <p:cNvSpPr txBox="1">
            <a:spLocks noChangeArrowheads="1"/>
          </p:cNvSpPr>
          <p:nvPr/>
        </p:nvSpPr>
        <p:spPr bwMode="auto">
          <a:xfrm>
            <a:off x="5094258" y="1028978"/>
            <a:ext cx="750042" cy="369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注册</a:t>
            </a:r>
          </a:p>
        </p:txBody>
      </p:sp>
      <p:sp>
        <p:nvSpPr>
          <p:cNvPr id="32" name="文本框 45">
            <a:extLst>
              <a:ext uri="{FF2B5EF4-FFF2-40B4-BE49-F238E27FC236}">
                <a16:creationId xmlns:a16="http://schemas.microsoft.com/office/drawing/2014/main" id="{33F03F20-60C4-46DC-830C-324E86BB223A}"/>
              </a:ext>
            </a:extLst>
          </p:cNvPr>
          <p:cNvSpPr txBox="1">
            <a:spLocks noChangeArrowheads="1"/>
          </p:cNvSpPr>
          <p:nvPr/>
        </p:nvSpPr>
        <p:spPr bwMode="auto">
          <a:xfrm>
            <a:off x="2755416" y="1048823"/>
            <a:ext cx="750042" cy="369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游客</a:t>
            </a:r>
          </a:p>
        </p:txBody>
      </p:sp>
      <p:sp>
        <p:nvSpPr>
          <p:cNvPr id="36" name="自选图形 46">
            <a:extLst>
              <a:ext uri="{FF2B5EF4-FFF2-40B4-BE49-F238E27FC236}">
                <a16:creationId xmlns:a16="http://schemas.microsoft.com/office/drawing/2014/main" id="{3AC9C3C3-151C-485E-9829-601AB7EBB050}"/>
              </a:ext>
            </a:extLst>
          </p:cNvPr>
          <p:cNvSpPr>
            <a:spLocks noChangeShapeType="1"/>
          </p:cNvSpPr>
          <p:nvPr/>
        </p:nvSpPr>
        <p:spPr bwMode="auto">
          <a:xfrm>
            <a:off x="3642048" y="1224371"/>
            <a:ext cx="138499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自选图形 47">
            <a:extLst>
              <a:ext uri="{FF2B5EF4-FFF2-40B4-BE49-F238E27FC236}">
                <a16:creationId xmlns:a16="http://schemas.microsoft.com/office/drawing/2014/main" id="{0117A560-96E4-407F-A6CC-2D9B36F92864}"/>
              </a:ext>
            </a:extLst>
          </p:cNvPr>
          <p:cNvSpPr>
            <a:spLocks noChangeShapeType="1"/>
          </p:cNvSpPr>
          <p:nvPr/>
        </p:nvSpPr>
        <p:spPr bwMode="auto">
          <a:xfrm flipH="1">
            <a:off x="3356065" y="767059"/>
            <a:ext cx="1188001" cy="25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8" name="自选图形 48">
            <a:extLst>
              <a:ext uri="{FF2B5EF4-FFF2-40B4-BE49-F238E27FC236}">
                <a16:creationId xmlns:a16="http://schemas.microsoft.com/office/drawing/2014/main" id="{81D0E6B5-B6D8-41FB-A546-FF295107B498}"/>
              </a:ext>
            </a:extLst>
          </p:cNvPr>
          <p:cNvSpPr>
            <a:spLocks noChangeShapeType="1"/>
          </p:cNvSpPr>
          <p:nvPr/>
        </p:nvSpPr>
        <p:spPr bwMode="auto">
          <a:xfrm>
            <a:off x="6584979" y="748519"/>
            <a:ext cx="1062955" cy="31815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9" name="自选图形 49">
            <a:extLst>
              <a:ext uri="{FF2B5EF4-FFF2-40B4-BE49-F238E27FC236}">
                <a16:creationId xmlns:a16="http://schemas.microsoft.com/office/drawing/2014/main" id="{B772F436-07C6-4E04-8ADF-C5D6199446E7}"/>
              </a:ext>
            </a:extLst>
          </p:cNvPr>
          <p:cNvSpPr>
            <a:spLocks noChangeShapeType="1"/>
          </p:cNvSpPr>
          <p:nvPr/>
        </p:nvSpPr>
        <p:spPr bwMode="auto">
          <a:xfrm>
            <a:off x="5830411" y="1179780"/>
            <a:ext cx="137110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文本框 52">
            <a:extLst>
              <a:ext uri="{FF2B5EF4-FFF2-40B4-BE49-F238E27FC236}">
                <a16:creationId xmlns:a16="http://schemas.microsoft.com/office/drawing/2014/main" id="{048A6B8C-25CC-4AE6-BF2E-1C4C31988B7F}"/>
              </a:ext>
            </a:extLst>
          </p:cNvPr>
          <p:cNvSpPr txBox="1">
            <a:spLocks noChangeArrowheads="1"/>
          </p:cNvSpPr>
          <p:nvPr/>
        </p:nvSpPr>
        <p:spPr bwMode="auto">
          <a:xfrm>
            <a:off x="3749076" y="3225834"/>
            <a:ext cx="500028" cy="1119110"/>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评价书籍</a:t>
            </a:r>
          </a:p>
        </p:txBody>
      </p:sp>
      <p:sp>
        <p:nvSpPr>
          <p:cNvPr id="41" name="文本框 53">
            <a:extLst>
              <a:ext uri="{FF2B5EF4-FFF2-40B4-BE49-F238E27FC236}">
                <a16:creationId xmlns:a16="http://schemas.microsoft.com/office/drawing/2014/main" id="{752816BA-5648-426B-91F2-F4BD5406008A}"/>
              </a:ext>
            </a:extLst>
          </p:cNvPr>
          <p:cNvSpPr txBox="1">
            <a:spLocks noChangeArrowheads="1"/>
          </p:cNvSpPr>
          <p:nvPr/>
        </p:nvSpPr>
        <p:spPr bwMode="auto">
          <a:xfrm>
            <a:off x="3098115" y="1568531"/>
            <a:ext cx="500028" cy="94846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搜索书籍</a:t>
            </a:r>
          </a:p>
        </p:txBody>
      </p:sp>
      <p:sp>
        <p:nvSpPr>
          <p:cNvPr id="42" name="文本框 54">
            <a:extLst>
              <a:ext uri="{FF2B5EF4-FFF2-40B4-BE49-F238E27FC236}">
                <a16:creationId xmlns:a16="http://schemas.microsoft.com/office/drawing/2014/main" id="{070FDC63-543F-4F77-808D-7FA030AA139F}"/>
              </a:ext>
            </a:extLst>
          </p:cNvPr>
          <p:cNvSpPr txBox="1">
            <a:spLocks noChangeArrowheads="1"/>
          </p:cNvSpPr>
          <p:nvPr/>
        </p:nvSpPr>
        <p:spPr bwMode="auto">
          <a:xfrm>
            <a:off x="2500859" y="1592342"/>
            <a:ext cx="500028" cy="932592"/>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查看书评</a:t>
            </a:r>
          </a:p>
        </p:txBody>
      </p:sp>
      <p:sp>
        <p:nvSpPr>
          <p:cNvPr id="46" name="文本框 55">
            <a:extLst>
              <a:ext uri="{FF2B5EF4-FFF2-40B4-BE49-F238E27FC236}">
                <a16:creationId xmlns:a16="http://schemas.microsoft.com/office/drawing/2014/main" id="{884905EC-6218-4717-8EDD-8401D215A64E}"/>
              </a:ext>
            </a:extLst>
          </p:cNvPr>
          <p:cNvSpPr txBox="1">
            <a:spLocks noChangeArrowheads="1"/>
          </p:cNvSpPr>
          <p:nvPr/>
        </p:nvSpPr>
        <p:spPr bwMode="auto">
          <a:xfrm>
            <a:off x="3151821" y="3225834"/>
            <a:ext cx="500028" cy="1299677"/>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修改个人设置</a:t>
            </a:r>
          </a:p>
        </p:txBody>
      </p:sp>
      <p:sp>
        <p:nvSpPr>
          <p:cNvPr id="47" name="自选图形 60">
            <a:extLst>
              <a:ext uri="{FF2B5EF4-FFF2-40B4-BE49-F238E27FC236}">
                <a16:creationId xmlns:a16="http://schemas.microsoft.com/office/drawing/2014/main" id="{60204BD1-5271-4194-88AE-8AE9041E1091}"/>
              </a:ext>
            </a:extLst>
          </p:cNvPr>
          <p:cNvSpPr>
            <a:spLocks noChangeShapeType="1"/>
          </p:cNvSpPr>
          <p:nvPr/>
        </p:nvSpPr>
        <p:spPr bwMode="auto">
          <a:xfrm flipH="1">
            <a:off x="2792541" y="1354233"/>
            <a:ext cx="228188" cy="2619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文本框 68">
            <a:extLst>
              <a:ext uri="{FF2B5EF4-FFF2-40B4-BE49-F238E27FC236}">
                <a16:creationId xmlns:a16="http://schemas.microsoft.com/office/drawing/2014/main" id="{7256DB78-4899-4400-A536-AA73B84EC0A9}"/>
              </a:ext>
            </a:extLst>
          </p:cNvPr>
          <p:cNvSpPr txBox="1">
            <a:spLocks noChangeArrowheads="1"/>
          </p:cNvSpPr>
          <p:nvPr/>
        </p:nvSpPr>
        <p:spPr bwMode="auto">
          <a:xfrm>
            <a:off x="3987185" y="2493651"/>
            <a:ext cx="750042" cy="369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用户</a:t>
            </a:r>
          </a:p>
        </p:txBody>
      </p:sp>
      <p:sp>
        <p:nvSpPr>
          <p:cNvPr id="49" name="文本框 69">
            <a:extLst>
              <a:ext uri="{FF2B5EF4-FFF2-40B4-BE49-F238E27FC236}">
                <a16:creationId xmlns:a16="http://schemas.microsoft.com/office/drawing/2014/main" id="{151334DD-7D25-4D8D-9117-10C89B7987CE}"/>
              </a:ext>
            </a:extLst>
          </p:cNvPr>
          <p:cNvSpPr txBox="1">
            <a:spLocks noChangeArrowheads="1"/>
          </p:cNvSpPr>
          <p:nvPr/>
        </p:nvSpPr>
        <p:spPr bwMode="auto">
          <a:xfrm>
            <a:off x="7909313" y="2238054"/>
            <a:ext cx="799647" cy="369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管理员</a:t>
            </a:r>
          </a:p>
        </p:txBody>
      </p:sp>
      <p:sp>
        <p:nvSpPr>
          <p:cNvPr id="50" name="文本框 72">
            <a:extLst>
              <a:ext uri="{FF2B5EF4-FFF2-40B4-BE49-F238E27FC236}">
                <a16:creationId xmlns:a16="http://schemas.microsoft.com/office/drawing/2014/main" id="{1B5FF0F1-B02C-48EF-B74A-8C1AA5EDC5EF}"/>
              </a:ext>
            </a:extLst>
          </p:cNvPr>
          <p:cNvSpPr txBox="1">
            <a:spLocks noChangeArrowheads="1"/>
          </p:cNvSpPr>
          <p:nvPr/>
        </p:nvSpPr>
        <p:spPr bwMode="auto">
          <a:xfrm>
            <a:off x="6279110" y="3008120"/>
            <a:ext cx="1095299" cy="369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用户管理</a:t>
            </a:r>
          </a:p>
        </p:txBody>
      </p:sp>
      <p:sp>
        <p:nvSpPr>
          <p:cNvPr id="51" name="文本框 73">
            <a:extLst>
              <a:ext uri="{FF2B5EF4-FFF2-40B4-BE49-F238E27FC236}">
                <a16:creationId xmlns:a16="http://schemas.microsoft.com/office/drawing/2014/main" id="{33EE6966-2815-42D3-A8D5-172CFF1ED8C6}"/>
              </a:ext>
            </a:extLst>
          </p:cNvPr>
          <p:cNvSpPr txBox="1">
            <a:spLocks noChangeArrowheads="1"/>
          </p:cNvSpPr>
          <p:nvPr/>
        </p:nvSpPr>
        <p:spPr bwMode="auto">
          <a:xfrm>
            <a:off x="9434049" y="3000183"/>
            <a:ext cx="1095299" cy="369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书籍管理</a:t>
            </a:r>
          </a:p>
        </p:txBody>
      </p:sp>
      <p:sp>
        <p:nvSpPr>
          <p:cNvPr id="52" name="文本框 74">
            <a:extLst>
              <a:ext uri="{FF2B5EF4-FFF2-40B4-BE49-F238E27FC236}">
                <a16:creationId xmlns:a16="http://schemas.microsoft.com/office/drawing/2014/main" id="{99C9E140-702B-4021-8CEA-60089D031067}"/>
              </a:ext>
            </a:extLst>
          </p:cNvPr>
          <p:cNvSpPr txBox="1">
            <a:spLocks noChangeArrowheads="1"/>
          </p:cNvSpPr>
          <p:nvPr/>
        </p:nvSpPr>
        <p:spPr bwMode="auto">
          <a:xfrm>
            <a:off x="7941902" y="2990262"/>
            <a:ext cx="1095299" cy="3690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latin typeface="+mn-ea"/>
                <a:cs typeface="Times New Roman" panose="02020603050405020304" pitchFamily="18" charset="0"/>
              </a:rPr>
              <a:t>书评管理</a:t>
            </a:r>
          </a:p>
        </p:txBody>
      </p:sp>
      <p:sp>
        <p:nvSpPr>
          <p:cNvPr id="53" name="AutoShape 35">
            <a:extLst>
              <a:ext uri="{FF2B5EF4-FFF2-40B4-BE49-F238E27FC236}">
                <a16:creationId xmlns:a16="http://schemas.microsoft.com/office/drawing/2014/main" id="{64A66AF3-56D5-4542-811B-E5B219ED312E}"/>
              </a:ext>
            </a:extLst>
          </p:cNvPr>
          <p:cNvSpPr>
            <a:spLocks noChangeShapeType="1"/>
          </p:cNvSpPr>
          <p:nvPr/>
        </p:nvSpPr>
        <p:spPr bwMode="auto">
          <a:xfrm>
            <a:off x="3086209" y="1354233"/>
            <a:ext cx="218266" cy="2758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AutoShape 34">
            <a:extLst>
              <a:ext uri="{FF2B5EF4-FFF2-40B4-BE49-F238E27FC236}">
                <a16:creationId xmlns:a16="http://schemas.microsoft.com/office/drawing/2014/main" id="{C01B9FA8-0114-4330-AF13-06A667A71AE3}"/>
              </a:ext>
            </a:extLst>
          </p:cNvPr>
          <p:cNvSpPr>
            <a:spLocks noChangeShapeType="1"/>
          </p:cNvSpPr>
          <p:nvPr/>
        </p:nvSpPr>
        <p:spPr bwMode="auto">
          <a:xfrm flipH="1">
            <a:off x="4338787" y="1416470"/>
            <a:ext cx="2988000" cy="10440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55" name="AutoShape 33">
            <a:extLst>
              <a:ext uri="{FF2B5EF4-FFF2-40B4-BE49-F238E27FC236}">
                <a16:creationId xmlns:a16="http://schemas.microsoft.com/office/drawing/2014/main" id="{0DD0CE0F-AFCB-436F-9BB6-B769E2DEB35E}"/>
              </a:ext>
            </a:extLst>
          </p:cNvPr>
          <p:cNvSpPr>
            <a:spLocks noChangeShapeType="1"/>
          </p:cNvSpPr>
          <p:nvPr/>
        </p:nvSpPr>
        <p:spPr bwMode="auto">
          <a:xfrm>
            <a:off x="8022347" y="1416470"/>
            <a:ext cx="108000" cy="756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56" name="Text Box 32">
            <a:extLst>
              <a:ext uri="{FF2B5EF4-FFF2-40B4-BE49-F238E27FC236}">
                <a16:creationId xmlns:a16="http://schemas.microsoft.com/office/drawing/2014/main" id="{C23F0FFB-A1BA-4A09-8390-E5C7E77D360F}"/>
              </a:ext>
            </a:extLst>
          </p:cNvPr>
          <p:cNvSpPr txBox="1">
            <a:spLocks noChangeArrowheads="1"/>
          </p:cNvSpPr>
          <p:nvPr/>
        </p:nvSpPr>
        <p:spPr bwMode="auto">
          <a:xfrm>
            <a:off x="4356253" y="3225834"/>
            <a:ext cx="500028" cy="932592"/>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查看书评</a:t>
            </a:r>
          </a:p>
        </p:txBody>
      </p:sp>
      <p:sp>
        <p:nvSpPr>
          <p:cNvPr id="57" name="Text Box 31">
            <a:extLst>
              <a:ext uri="{FF2B5EF4-FFF2-40B4-BE49-F238E27FC236}">
                <a16:creationId xmlns:a16="http://schemas.microsoft.com/office/drawing/2014/main" id="{30438E0A-4BF8-43E9-A0B5-B5E82958EFA7}"/>
              </a:ext>
            </a:extLst>
          </p:cNvPr>
          <p:cNvSpPr txBox="1">
            <a:spLocks noChangeArrowheads="1"/>
          </p:cNvSpPr>
          <p:nvPr/>
        </p:nvSpPr>
        <p:spPr bwMode="auto">
          <a:xfrm>
            <a:off x="4927714" y="3225834"/>
            <a:ext cx="500028" cy="94846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搜索书籍</a:t>
            </a:r>
          </a:p>
        </p:txBody>
      </p:sp>
      <p:sp>
        <p:nvSpPr>
          <p:cNvPr id="58" name="文本框 78">
            <a:extLst>
              <a:ext uri="{FF2B5EF4-FFF2-40B4-BE49-F238E27FC236}">
                <a16:creationId xmlns:a16="http://schemas.microsoft.com/office/drawing/2014/main" id="{E38E303F-639A-4982-91E5-319BF9D8B245}"/>
              </a:ext>
            </a:extLst>
          </p:cNvPr>
          <p:cNvSpPr txBox="1">
            <a:spLocks noChangeArrowheads="1"/>
          </p:cNvSpPr>
          <p:nvPr/>
        </p:nvSpPr>
        <p:spPr bwMode="auto">
          <a:xfrm>
            <a:off x="5858463" y="3751075"/>
            <a:ext cx="511933" cy="100005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增加用户</a:t>
            </a:r>
          </a:p>
        </p:txBody>
      </p:sp>
      <p:sp>
        <p:nvSpPr>
          <p:cNvPr id="59" name="文本框 79">
            <a:extLst>
              <a:ext uri="{FF2B5EF4-FFF2-40B4-BE49-F238E27FC236}">
                <a16:creationId xmlns:a16="http://schemas.microsoft.com/office/drawing/2014/main" id="{9396B8D6-EE00-4075-BCBC-AE89CF3C7C2B}"/>
              </a:ext>
            </a:extLst>
          </p:cNvPr>
          <p:cNvSpPr txBox="1">
            <a:spLocks noChangeArrowheads="1"/>
          </p:cNvSpPr>
          <p:nvPr/>
        </p:nvSpPr>
        <p:spPr bwMode="auto">
          <a:xfrm>
            <a:off x="6410082" y="3764964"/>
            <a:ext cx="511933" cy="100005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删除用户</a:t>
            </a:r>
          </a:p>
        </p:txBody>
      </p:sp>
      <p:sp>
        <p:nvSpPr>
          <p:cNvPr id="60" name="文本框 80">
            <a:extLst>
              <a:ext uri="{FF2B5EF4-FFF2-40B4-BE49-F238E27FC236}">
                <a16:creationId xmlns:a16="http://schemas.microsoft.com/office/drawing/2014/main" id="{D879F09A-73E2-4F04-B2C0-3C4A539D3D3E}"/>
              </a:ext>
            </a:extLst>
          </p:cNvPr>
          <p:cNvSpPr txBox="1">
            <a:spLocks noChangeArrowheads="1"/>
          </p:cNvSpPr>
          <p:nvPr/>
        </p:nvSpPr>
        <p:spPr bwMode="auto">
          <a:xfrm>
            <a:off x="6969637" y="3764964"/>
            <a:ext cx="511933" cy="100005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查询用户</a:t>
            </a:r>
          </a:p>
        </p:txBody>
      </p:sp>
      <p:sp>
        <p:nvSpPr>
          <p:cNvPr id="61" name="文本框 81">
            <a:extLst>
              <a:ext uri="{FF2B5EF4-FFF2-40B4-BE49-F238E27FC236}">
                <a16:creationId xmlns:a16="http://schemas.microsoft.com/office/drawing/2014/main" id="{AD60133E-C220-4EFF-941A-DDA3AB8FA0C7}"/>
              </a:ext>
            </a:extLst>
          </p:cNvPr>
          <p:cNvSpPr txBox="1">
            <a:spLocks noChangeArrowheads="1"/>
          </p:cNvSpPr>
          <p:nvPr/>
        </p:nvSpPr>
        <p:spPr bwMode="auto">
          <a:xfrm>
            <a:off x="7491492" y="3764964"/>
            <a:ext cx="511933" cy="100005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修改用户</a:t>
            </a:r>
          </a:p>
        </p:txBody>
      </p:sp>
      <p:grpSp>
        <p:nvGrpSpPr>
          <p:cNvPr id="62" name="组合 86">
            <a:extLst>
              <a:ext uri="{FF2B5EF4-FFF2-40B4-BE49-F238E27FC236}">
                <a16:creationId xmlns:a16="http://schemas.microsoft.com/office/drawing/2014/main" id="{D1FA68AF-73D4-43F4-8433-DF92CCAF95B0}"/>
              </a:ext>
            </a:extLst>
          </p:cNvPr>
          <p:cNvGrpSpPr>
            <a:grpSpLocks/>
          </p:cNvGrpSpPr>
          <p:nvPr/>
        </p:nvGrpSpPr>
        <p:grpSpPr bwMode="auto">
          <a:xfrm>
            <a:off x="3405803" y="2815092"/>
            <a:ext cx="1861215" cy="431850"/>
            <a:chOff x="4350" y="9045"/>
            <a:chExt cx="2366" cy="1339"/>
          </a:xfrm>
        </p:grpSpPr>
        <p:sp>
          <p:nvSpPr>
            <p:cNvPr id="63" name="自选图形 82">
              <a:extLst>
                <a:ext uri="{FF2B5EF4-FFF2-40B4-BE49-F238E27FC236}">
                  <a16:creationId xmlns:a16="http://schemas.microsoft.com/office/drawing/2014/main" id="{C24CD9D0-8983-40AE-87CC-CF637A1BEA3D}"/>
                </a:ext>
              </a:extLst>
            </p:cNvPr>
            <p:cNvSpPr>
              <a:spLocks noChangeShapeType="1"/>
            </p:cNvSpPr>
            <p:nvPr/>
          </p:nvSpPr>
          <p:spPr bwMode="auto">
            <a:xfrm flipH="1">
              <a:off x="4350" y="9045"/>
              <a:ext cx="1144" cy="13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4" name="自选图形 83">
              <a:extLst>
                <a:ext uri="{FF2B5EF4-FFF2-40B4-BE49-F238E27FC236}">
                  <a16:creationId xmlns:a16="http://schemas.microsoft.com/office/drawing/2014/main" id="{8F03DC4E-4194-4DDF-A30C-84B1044A1FA8}"/>
                </a:ext>
              </a:extLst>
            </p:cNvPr>
            <p:cNvSpPr>
              <a:spLocks noChangeShapeType="1"/>
            </p:cNvSpPr>
            <p:nvPr/>
          </p:nvSpPr>
          <p:spPr bwMode="auto">
            <a:xfrm flipH="1">
              <a:off x="5025" y="9045"/>
              <a:ext cx="450" cy="13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5" name="自选图形 84">
              <a:extLst>
                <a:ext uri="{FF2B5EF4-FFF2-40B4-BE49-F238E27FC236}">
                  <a16:creationId xmlns:a16="http://schemas.microsoft.com/office/drawing/2014/main" id="{B2DDE28C-6E1C-4A9B-8FBA-94916C259C1C}"/>
                </a:ext>
              </a:extLst>
            </p:cNvPr>
            <p:cNvSpPr>
              <a:spLocks noChangeShapeType="1"/>
            </p:cNvSpPr>
            <p:nvPr/>
          </p:nvSpPr>
          <p:spPr bwMode="auto">
            <a:xfrm>
              <a:off x="5475" y="9045"/>
              <a:ext cx="495" cy="13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6" name="自选图形 85">
              <a:extLst>
                <a:ext uri="{FF2B5EF4-FFF2-40B4-BE49-F238E27FC236}">
                  <a16:creationId xmlns:a16="http://schemas.microsoft.com/office/drawing/2014/main" id="{2E79CE46-14E9-42A9-9894-A8FD13CFB336}"/>
                </a:ext>
              </a:extLst>
            </p:cNvPr>
            <p:cNvSpPr>
              <a:spLocks noChangeShapeType="1"/>
            </p:cNvSpPr>
            <p:nvPr/>
          </p:nvSpPr>
          <p:spPr bwMode="auto">
            <a:xfrm>
              <a:off x="5475" y="9045"/>
              <a:ext cx="1241" cy="13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Group 17">
            <a:extLst>
              <a:ext uri="{FF2B5EF4-FFF2-40B4-BE49-F238E27FC236}">
                <a16:creationId xmlns:a16="http://schemas.microsoft.com/office/drawing/2014/main" id="{824D310F-92ED-4BDE-899E-D570560CC703}"/>
              </a:ext>
            </a:extLst>
          </p:cNvPr>
          <p:cNvGrpSpPr>
            <a:grpSpLocks/>
          </p:cNvGrpSpPr>
          <p:nvPr/>
        </p:nvGrpSpPr>
        <p:grpSpPr bwMode="auto">
          <a:xfrm>
            <a:off x="6039029" y="3331699"/>
            <a:ext cx="1861215" cy="431850"/>
            <a:chOff x="4350" y="9045"/>
            <a:chExt cx="2366" cy="1339"/>
          </a:xfrm>
        </p:grpSpPr>
        <p:sp>
          <p:nvSpPr>
            <p:cNvPr id="68" name="自选图形 82">
              <a:extLst>
                <a:ext uri="{FF2B5EF4-FFF2-40B4-BE49-F238E27FC236}">
                  <a16:creationId xmlns:a16="http://schemas.microsoft.com/office/drawing/2014/main" id="{4A03B4EF-8FC0-48D9-9940-06D38EAE7B00}"/>
                </a:ext>
              </a:extLst>
            </p:cNvPr>
            <p:cNvSpPr>
              <a:spLocks noChangeShapeType="1"/>
            </p:cNvSpPr>
            <p:nvPr/>
          </p:nvSpPr>
          <p:spPr bwMode="auto">
            <a:xfrm flipH="1">
              <a:off x="4350" y="9045"/>
              <a:ext cx="1125" cy="12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自选图形 83">
              <a:extLst>
                <a:ext uri="{FF2B5EF4-FFF2-40B4-BE49-F238E27FC236}">
                  <a16:creationId xmlns:a16="http://schemas.microsoft.com/office/drawing/2014/main" id="{488AFA55-325C-479A-8C6B-BF693FB370A8}"/>
                </a:ext>
              </a:extLst>
            </p:cNvPr>
            <p:cNvSpPr>
              <a:spLocks noChangeShapeType="1"/>
            </p:cNvSpPr>
            <p:nvPr/>
          </p:nvSpPr>
          <p:spPr bwMode="auto">
            <a:xfrm flipH="1">
              <a:off x="5025" y="9045"/>
              <a:ext cx="450" cy="13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自选图形 84">
              <a:extLst>
                <a:ext uri="{FF2B5EF4-FFF2-40B4-BE49-F238E27FC236}">
                  <a16:creationId xmlns:a16="http://schemas.microsoft.com/office/drawing/2014/main" id="{1C4E9EE7-A925-49BF-B958-292C68BB85DC}"/>
                </a:ext>
              </a:extLst>
            </p:cNvPr>
            <p:cNvSpPr>
              <a:spLocks noChangeShapeType="1"/>
            </p:cNvSpPr>
            <p:nvPr/>
          </p:nvSpPr>
          <p:spPr bwMode="auto">
            <a:xfrm>
              <a:off x="5475" y="9045"/>
              <a:ext cx="495" cy="13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自选图形 85">
              <a:extLst>
                <a:ext uri="{FF2B5EF4-FFF2-40B4-BE49-F238E27FC236}">
                  <a16:creationId xmlns:a16="http://schemas.microsoft.com/office/drawing/2014/main" id="{4C970081-A60D-4894-AC2A-28B77407F6DB}"/>
                </a:ext>
              </a:extLst>
            </p:cNvPr>
            <p:cNvSpPr>
              <a:spLocks noChangeShapeType="1"/>
            </p:cNvSpPr>
            <p:nvPr/>
          </p:nvSpPr>
          <p:spPr bwMode="auto">
            <a:xfrm>
              <a:off x="5475" y="9045"/>
              <a:ext cx="1241" cy="12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3" name="文本框 101">
            <a:extLst>
              <a:ext uri="{FF2B5EF4-FFF2-40B4-BE49-F238E27FC236}">
                <a16:creationId xmlns:a16="http://schemas.microsoft.com/office/drawing/2014/main" id="{02A53B20-5767-455B-A913-2AEFF12DE156}"/>
              </a:ext>
            </a:extLst>
          </p:cNvPr>
          <p:cNvSpPr txBox="1">
            <a:spLocks noChangeArrowheads="1"/>
          </p:cNvSpPr>
          <p:nvPr/>
        </p:nvSpPr>
        <p:spPr bwMode="auto">
          <a:xfrm>
            <a:off x="9834965" y="3749301"/>
            <a:ext cx="511933" cy="1236181"/>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修改书籍信息</a:t>
            </a:r>
          </a:p>
        </p:txBody>
      </p:sp>
      <p:sp>
        <p:nvSpPr>
          <p:cNvPr id="74" name="文本框 102">
            <a:extLst>
              <a:ext uri="{FF2B5EF4-FFF2-40B4-BE49-F238E27FC236}">
                <a16:creationId xmlns:a16="http://schemas.microsoft.com/office/drawing/2014/main" id="{BAD9D0F0-6026-46B6-B113-6006B4CD43DC}"/>
              </a:ext>
            </a:extLst>
          </p:cNvPr>
          <p:cNvSpPr txBox="1">
            <a:spLocks noChangeArrowheads="1"/>
          </p:cNvSpPr>
          <p:nvPr/>
        </p:nvSpPr>
        <p:spPr bwMode="auto">
          <a:xfrm>
            <a:off x="7412111" y="5127286"/>
            <a:ext cx="511933" cy="100005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删除书评</a:t>
            </a:r>
          </a:p>
        </p:txBody>
      </p:sp>
      <p:sp>
        <p:nvSpPr>
          <p:cNvPr id="72" name="自选图形 89">
            <a:extLst>
              <a:ext uri="{FF2B5EF4-FFF2-40B4-BE49-F238E27FC236}">
                <a16:creationId xmlns:a16="http://schemas.microsoft.com/office/drawing/2014/main" id="{C0FF9AFC-EBE4-41B7-A1D6-1602B536B5C3}"/>
              </a:ext>
            </a:extLst>
          </p:cNvPr>
          <p:cNvSpPr>
            <a:spLocks noChangeShapeType="1"/>
          </p:cNvSpPr>
          <p:nvPr/>
        </p:nvSpPr>
        <p:spPr bwMode="auto">
          <a:xfrm flipH="1">
            <a:off x="9571104" y="3301465"/>
            <a:ext cx="438517" cy="43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文本框 103">
            <a:extLst>
              <a:ext uri="{FF2B5EF4-FFF2-40B4-BE49-F238E27FC236}">
                <a16:creationId xmlns:a16="http://schemas.microsoft.com/office/drawing/2014/main" id="{57D29836-B54E-47BE-8D64-0F72F63FFF8B}"/>
              </a:ext>
            </a:extLst>
          </p:cNvPr>
          <p:cNvSpPr txBox="1">
            <a:spLocks noChangeArrowheads="1"/>
          </p:cNvSpPr>
          <p:nvPr/>
        </p:nvSpPr>
        <p:spPr bwMode="auto">
          <a:xfrm>
            <a:off x="8211758" y="5127286"/>
            <a:ext cx="511933" cy="100005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查询评价</a:t>
            </a:r>
          </a:p>
        </p:txBody>
      </p:sp>
      <p:sp>
        <p:nvSpPr>
          <p:cNvPr id="76" name="文本框 104">
            <a:extLst>
              <a:ext uri="{FF2B5EF4-FFF2-40B4-BE49-F238E27FC236}">
                <a16:creationId xmlns:a16="http://schemas.microsoft.com/office/drawing/2014/main" id="{87AAD65A-711E-4B52-8A90-15F55364ED0D}"/>
              </a:ext>
            </a:extLst>
          </p:cNvPr>
          <p:cNvSpPr txBox="1">
            <a:spLocks noChangeArrowheads="1"/>
          </p:cNvSpPr>
          <p:nvPr/>
        </p:nvSpPr>
        <p:spPr bwMode="auto">
          <a:xfrm>
            <a:off x="8949895" y="5137208"/>
            <a:ext cx="511933" cy="100005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书评置顶</a:t>
            </a:r>
          </a:p>
        </p:txBody>
      </p:sp>
      <p:sp>
        <p:nvSpPr>
          <p:cNvPr id="77" name="文本框 112">
            <a:extLst>
              <a:ext uri="{FF2B5EF4-FFF2-40B4-BE49-F238E27FC236}">
                <a16:creationId xmlns:a16="http://schemas.microsoft.com/office/drawing/2014/main" id="{D689A0BC-1B7A-4C0A-94EB-BCBB2E833C81}"/>
              </a:ext>
            </a:extLst>
          </p:cNvPr>
          <p:cNvSpPr txBox="1">
            <a:spLocks noChangeArrowheads="1"/>
          </p:cNvSpPr>
          <p:nvPr/>
        </p:nvSpPr>
        <p:spPr bwMode="auto">
          <a:xfrm>
            <a:off x="9249616" y="3757238"/>
            <a:ext cx="511933" cy="100005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添加书籍</a:t>
            </a:r>
          </a:p>
        </p:txBody>
      </p:sp>
      <p:sp>
        <p:nvSpPr>
          <p:cNvPr id="78" name="文本框 113">
            <a:extLst>
              <a:ext uri="{FF2B5EF4-FFF2-40B4-BE49-F238E27FC236}">
                <a16:creationId xmlns:a16="http://schemas.microsoft.com/office/drawing/2014/main" id="{39D6A4D4-993E-4365-B18C-A6D03A70273C}"/>
              </a:ext>
            </a:extLst>
          </p:cNvPr>
          <p:cNvSpPr txBox="1">
            <a:spLocks noChangeArrowheads="1"/>
          </p:cNvSpPr>
          <p:nvPr/>
        </p:nvSpPr>
        <p:spPr bwMode="auto">
          <a:xfrm>
            <a:off x="10416348" y="3749301"/>
            <a:ext cx="511933" cy="100005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latin typeface="+mn-ea"/>
                <a:cs typeface="Times New Roman" panose="02020603050405020304" pitchFamily="18" charset="0"/>
              </a:rPr>
              <a:t>删除书籍</a:t>
            </a:r>
          </a:p>
        </p:txBody>
      </p:sp>
      <p:sp>
        <p:nvSpPr>
          <p:cNvPr id="79" name="AutoShape 9">
            <a:extLst>
              <a:ext uri="{FF2B5EF4-FFF2-40B4-BE49-F238E27FC236}">
                <a16:creationId xmlns:a16="http://schemas.microsoft.com/office/drawing/2014/main" id="{A91FA615-15A9-49CE-85E3-8C14B2C47990}"/>
              </a:ext>
            </a:extLst>
          </p:cNvPr>
          <p:cNvSpPr>
            <a:spLocks noChangeShapeType="1"/>
          </p:cNvSpPr>
          <p:nvPr/>
        </p:nvSpPr>
        <p:spPr bwMode="auto">
          <a:xfrm>
            <a:off x="10023510" y="3301465"/>
            <a:ext cx="95243" cy="468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AutoShape 8">
            <a:extLst>
              <a:ext uri="{FF2B5EF4-FFF2-40B4-BE49-F238E27FC236}">
                <a16:creationId xmlns:a16="http://schemas.microsoft.com/office/drawing/2014/main" id="{C647DA64-FFE2-4194-B4E1-C44A295084FF}"/>
              </a:ext>
            </a:extLst>
          </p:cNvPr>
          <p:cNvSpPr>
            <a:spLocks noChangeShapeType="1"/>
          </p:cNvSpPr>
          <p:nvPr/>
        </p:nvSpPr>
        <p:spPr bwMode="auto">
          <a:xfrm>
            <a:off x="10059227" y="3321308"/>
            <a:ext cx="619082" cy="396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AutoShape 7">
            <a:extLst>
              <a:ext uri="{FF2B5EF4-FFF2-40B4-BE49-F238E27FC236}">
                <a16:creationId xmlns:a16="http://schemas.microsoft.com/office/drawing/2014/main" id="{72823BD0-58A8-4F89-AC69-11EDB221B01C}"/>
              </a:ext>
            </a:extLst>
          </p:cNvPr>
          <p:cNvSpPr>
            <a:spLocks noChangeShapeType="1"/>
          </p:cNvSpPr>
          <p:nvPr/>
        </p:nvSpPr>
        <p:spPr bwMode="auto">
          <a:xfrm flipH="1">
            <a:off x="6757312" y="2587461"/>
            <a:ext cx="1152001" cy="396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AutoShape 6">
            <a:extLst>
              <a:ext uri="{FF2B5EF4-FFF2-40B4-BE49-F238E27FC236}">
                <a16:creationId xmlns:a16="http://schemas.microsoft.com/office/drawing/2014/main" id="{761B4D93-3CFA-4883-8AD9-6BEB4ABF02E8}"/>
              </a:ext>
            </a:extLst>
          </p:cNvPr>
          <p:cNvSpPr>
            <a:spLocks noChangeShapeType="1"/>
          </p:cNvSpPr>
          <p:nvPr/>
        </p:nvSpPr>
        <p:spPr bwMode="auto">
          <a:xfrm>
            <a:off x="8281207" y="2587461"/>
            <a:ext cx="115086" cy="43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AutoShape 5">
            <a:extLst>
              <a:ext uri="{FF2B5EF4-FFF2-40B4-BE49-F238E27FC236}">
                <a16:creationId xmlns:a16="http://schemas.microsoft.com/office/drawing/2014/main" id="{A62C411B-D117-4807-B8D5-723E82F2BC8D}"/>
              </a:ext>
            </a:extLst>
          </p:cNvPr>
          <p:cNvSpPr>
            <a:spLocks noChangeShapeType="1"/>
          </p:cNvSpPr>
          <p:nvPr/>
        </p:nvSpPr>
        <p:spPr bwMode="auto">
          <a:xfrm>
            <a:off x="8465729" y="2625729"/>
            <a:ext cx="1511999" cy="360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AutoShape 4">
            <a:extLst>
              <a:ext uri="{FF2B5EF4-FFF2-40B4-BE49-F238E27FC236}">
                <a16:creationId xmlns:a16="http://schemas.microsoft.com/office/drawing/2014/main" id="{9A13D7F3-3B4F-4692-B649-0D95BD88D5E1}"/>
              </a:ext>
            </a:extLst>
          </p:cNvPr>
          <p:cNvSpPr>
            <a:spLocks noChangeShapeType="1"/>
          </p:cNvSpPr>
          <p:nvPr/>
        </p:nvSpPr>
        <p:spPr bwMode="auto">
          <a:xfrm>
            <a:off x="8453835" y="3254165"/>
            <a:ext cx="0" cy="18592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AutoShape 3">
            <a:extLst>
              <a:ext uri="{FF2B5EF4-FFF2-40B4-BE49-F238E27FC236}">
                <a16:creationId xmlns:a16="http://schemas.microsoft.com/office/drawing/2014/main" id="{2DAE284D-F3DE-4256-92F1-044063BA962A}"/>
              </a:ext>
            </a:extLst>
          </p:cNvPr>
          <p:cNvSpPr>
            <a:spLocks noChangeShapeType="1"/>
          </p:cNvSpPr>
          <p:nvPr/>
        </p:nvSpPr>
        <p:spPr bwMode="auto">
          <a:xfrm flipH="1">
            <a:off x="7662125" y="4787982"/>
            <a:ext cx="791710" cy="32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AutoShape 2">
            <a:extLst>
              <a:ext uri="{FF2B5EF4-FFF2-40B4-BE49-F238E27FC236}">
                <a16:creationId xmlns:a16="http://schemas.microsoft.com/office/drawing/2014/main" id="{8A41186A-52FB-4814-99B7-565996662EB3}"/>
              </a:ext>
            </a:extLst>
          </p:cNvPr>
          <p:cNvSpPr>
            <a:spLocks noChangeShapeType="1"/>
          </p:cNvSpPr>
          <p:nvPr/>
        </p:nvSpPr>
        <p:spPr bwMode="auto">
          <a:xfrm>
            <a:off x="8441930" y="4787982"/>
            <a:ext cx="19842" cy="360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AutoShape 1">
            <a:extLst>
              <a:ext uri="{FF2B5EF4-FFF2-40B4-BE49-F238E27FC236}">
                <a16:creationId xmlns:a16="http://schemas.microsoft.com/office/drawing/2014/main" id="{E04462AD-0619-47E9-85F4-E8C1ED343F96}"/>
              </a:ext>
            </a:extLst>
          </p:cNvPr>
          <p:cNvSpPr>
            <a:spLocks noChangeShapeType="1"/>
          </p:cNvSpPr>
          <p:nvPr/>
        </p:nvSpPr>
        <p:spPr bwMode="auto">
          <a:xfrm>
            <a:off x="8461772" y="4817745"/>
            <a:ext cx="724248" cy="32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03070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500"/>
                                        <p:tgtEl>
                                          <p:spTgt spid="5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500"/>
                                        <p:tgtEl>
                                          <p:spTgt spid="5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fade">
                                      <p:cBhvr>
                                        <p:cTn id="84" dur="500"/>
                                        <p:tgtEl>
                                          <p:spTgt spid="5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fade">
                                      <p:cBhvr>
                                        <p:cTn id="87" dur="500"/>
                                        <p:tgtEl>
                                          <p:spTgt spid="5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fade">
                                      <p:cBhvr>
                                        <p:cTn id="90" dur="500"/>
                                        <p:tgtEl>
                                          <p:spTgt spid="6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par>
                                <p:cTn id="94" presetID="10" presetClass="entr" presetSubtype="0" fill="hold" nodeType="with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fade">
                                      <p:cBhvr>
                                        <p:cTn id="96" dur="500"/>
                                        <p:tgtEl>
                                          <p:spTgt spid="62"/>
                                        </p:tgtEl>
                                      </p:cBhvr>
                                    </p:animEffect>
                                  </p:childTnLst>
                                </p:cTn>
                              </p:par>
                              <p:par>
                                <p:cTn id="97" presetID="10" presetClass="entr" presetSubtype="0" fill="hold" nodeType="with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fade">
                                      <p:cBhvr>
                                        <p:cTn id="102" dur="500"/>
                                        <p:tgtEl>
                                          <p:spTgt spid="7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4"/>
                                        </p:tgtEl>
                                        <p:attrNameLst>
                                          <p:attrName>style.visibility</p:attrName>
                                        </p:attrNameLst>
                                      </p:cBhvr>
                                      <p:to>
                                        <p:strVal val="visible"/>
                                      </p:to>
                                    </p:set>
                                    <p:animEffect transition="in" filter="fade">
                                      <p:cBhvr>
                                        <p:cTn id="105" dur="500"/>
                                        <p:tgtEl>
                                          <p:spTgt spid="7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fade">
                                      <p:cBhvr>
                                        <p:cTn id="108" dur="500"/>
                                        <p:tgtEl>
                                          <p:spTgt spid="7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fade">
                                      <p:cBhvr>
                                        <p:cTn id="111" dur="500"/>
                                        <p:tgtEl>
                                          <p:spTgt spid="7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fade">
                                      <p:cBhvr>
                                        <p:cTn id="114" dur="500"/>
                                        <p:tgtEl>
                                          <p:spTgt spid="7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8"/>
                                        </p:tgtEl>
                                        <p:attrNameLst>
                                          <p:attrName>style.visibility</p:attrName>
                                        </p:attrNameLst>
                                      </p:cBhvr>
                                      <p:to>
                                        <p:strVal val="visible"/>
                                      </p:to>
                                    </p:set>
                                    <p:animEffect transition="in" filter="fade">
                                      <p:cBhvr>
                                        <p:cTn id="120" dur="500"/>
                                        <p:tgtEl>
                                          <p:spTgt spid="78"/>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animEffect transition="in" filter="fade">
                                      <p:cBhvr>
                                        <p:cTn id="123" dur="500"/>
                                        <p:tgtEl>
                                          <p:spTgt spid="7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0"/>
                                        </p:tgtEl>
                                        <p:attrNameLst>
                                          <p:attrName>style.visibility</p:attrName>
                                        </p:attrNameLst>
                                      </p:cBhvr>
                                      <p:to>
                                        <p:strVal val="visible"/>
                                      </p:to>
                                    </p:set>
                                    <p:animEffect transition="in" filter="fade">
                                      <p:cBhvr>
                                        <p:cTn id="126" dur="500"/>
                                        <p:tgtEl>
                                          <p:spTgt spid="8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1"/>
                                        </p:tgtEl>
                                        <p:attrNameLst>
                                          <p:attrName>style.visibility</p:attrName>
                                        </p:attrNameLst>
                                      </p:cBhvr>
                                      <p:to>
                                        <p:strVal val="visible"/>
                                      </p:to>
                                    </p:set>
                                    <p:animEffect transition="in" filter="fade">
                                      <p:cBhvr>
                                        <p:cTn id="129" dur="500"/>
                                        <p:tgtEl>
                                          <p:spTgt spid="8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82"/>
                                        </p:tgtEl>
                                        <p:attrNameLst>
                                          <p:attrName>style.visibility</p:attrName>
                                        </p:attrNameLst>
                                      </p:cBhvr>
                                      <p:to>
                                        <p:strVal val="visible"/>
                                      </p:to>
                                    </p:set>
                                    <p:animEffect transition="in" filter="fade">
                                      <p:cBhvr>
                                        <p:cTn id="132" dur="500"/>
                                        <p:tgtEl>
                                          <p:spTgt spid="82"/>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83"/>
                                        </p:tgtEl>
                                        <p:attrNameLst>
                                          <p:attrName>style.visibility</p:attrName>
                                        </p:attrNameLst>
                                      </p:cBhvr>
                                      <p:to>
                                        <p:strVal val="visible"/>
                                      </p:to>
                                    </p:set>
                                    <p:animEffect transition="in" filter="fade">
                                      <p:cBhvr>
                                        <p:cTn id="135" dur="500"/>
                                        <p:tgtEl>
                                          <p:spTgt spid="83"/>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4"/>
                                        </p:tgtEl>
                                        <p:attrNameLst>
                                          <p:attrName>style.visibility</p:attrName>
                                        </p:attrNameLst>
                                      </p:cBhvr>
                                      <p:to>
                                        <p:strVal val="visible"/>
                                      </p:to>
                                    </p:set>
                                    <p:animEffect transition="in" filter="fade">
                                      <p:cBhvr>
                                        <p:cTn id="138" dur="500"/>
                                        <p:tgtEl>
                                          <p:spTgt spid="8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85"/>
                                        </p:tgtEl>
                                        <p:attrNameLst>
                                          <p:attrName>style.visibility</p:attrName>
                                        </p:attrNameLst>
                                      </p:cBhvr>
                                      <p:to>
                                        <p:strVal val="visible"/>
                                      </p:to>
                                    </p:set>
                                    <p:animEffect transition="in" filter="fade">
                                      <p:cBhvr>
                                        <p:cTn id="141" dur="500"/>
                                        <p:tgtEl>
                                          <p:spTgt spid="8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87"/>
                                        </p:tgtEl>
                                        <p:attrNameLst>
                                          <p:attrName>style.visibility</p:attrName>
                                        </p:attrNameLst>
                                      </p:cBhvr>
                                      <p:to>
                                        <p:strVal val="visible"/>
                                      </p:to>
                                    </p:set>
                                    <p:animEffect transition="in" filter="fade">
                                      <p:cBhvr>
                                        <p:cTn id="14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P spid="31" grpId="0" animBg="1"/>
      <p:bldP spid="32" grpId="0" animBg="1"/>
      <p:bldP spid="36" grpId="0" animBg="1"/>
      <p:bldP spid="37" grpId="0" animBg="1"/>
      <p:bldP spid="38" grpId="0" animBg="1"/>
      <p:bldP spid="39" grpId="0" animBg="1"/>
      <p:bldP spid="40" grpId="0" animBg="1"/>
      <p:bldP spid="41" grpId="0" animBg="1"/>
      <p:bldP spid="42"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73" grpId="0" animBg="1"/>
      <p:bldP spid="74" grpId="0" animBg="1"/>
      <p:bldP spid="72"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820267"/>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2" name="文本框 21"/>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chemeClr val="tx1">
                    <a:lumMod val="75000"/>
                    <a:lumOff val="25000"/>
                  </a:schemeClr>
                </a:solidFill>
                <a:latin typeface="黑体" panose="02010609060101010101" pitchFamily="49" charset="-122"/>
                <a:ea typeface="黑体" panose="02010609060101010101" pitchFamily="49" charset="-122"/>
              </a:rPr>
              <a:t>第 三 章</a:t>
            </a:r>
          </a:p>
        </p:txBody>
      </p:sp>
      <p:sp>
        <p:nvSpPr>
          <p:cNvPr id="23" name="文本框 22"/>
          <p:cNvSpPr txBox="1"/>
          <p:nvPr/>
        </p:nvSpPr>
        <p:spPr>
          <a:xfrm>
            <a:off x="4015429" y="2654776"/>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5" name="文本框 24"/>
          <p:cNvSpPr txBox="1"/>
          <p:nvPr/>
        </p:nvSpPr>
        <p:spPr>
          <a:xfrm>
            <a:off x="4299200" y="4436693"/>
            <a:ext cx="3877371" cy="1101945"/>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工作任务的分解与人员分工</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3.2</a:t>
            </a:r>
            <a:r>
              <a:rPr lang="zh-CN" altLang="zh-CN" sz="2000" dirty="0">
                <a:solidFill>
                  <a:schemeClr val="tx1">
                    <a:lumMod val="75000"/>
                    <a:lumOff val="25000"/>
                  </a:schemeClr>
                </a:solidFill>
                <a:latin typeface="黑体" panose="02010609060101010101" pitchFamily="49" charset="-122"/>
                <a:ea typeface="黑体" panose="02010609060101010101" pitchFamily="49" charset="-122"/>
              </a:rPr>
              <a:t>里程碑</a:t>
            </a:r>
            <a:endParaRPr lang="zh-CN" altLang="en-US" sz="2000" dirty="0">
              <a:solidFill>
                <a:schemeClr val="tx1">
                  <a:lumMod val="75000"/>
                  <a:lumOff val="25000"/>
                </a:schemeClr>
              </a:solidFill>
              <a:latin typeface="黑体" panose="02010609060101010101" pitchFamily="49" charset="-122"/>
              <a:ea typeface="黑体" panose="02010609060101010101" pitchFamily="49" charset="-122"/>
            </a:endParaRPr>
          </a:p>
          <a:p>
            <a:pPr algn="ctr">
              <a:lnSpc>
                <a:spcPct val="150000"/>
              </a:lnSpc>
              <a:defRPr/>
            </a:pP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6" name="TextBox 4"/>
          <p:cNvSpPr txBox="1">
            <a:spLocks noChangeArrowheads="1"/>
          </p:cNvSpPr>
          <p:nvPr/>
        </p:nvSpPr>
        <p:spPr bwMode="auto">
          <a:xfrm>
            <a:off x="4745624" y="2576633"/>
            <a:ext cx="270075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chemeClr val="bg1"/>
                </a:solidFill>
                <a:latin typeface="黑体" panose="02010609060101010101" pitchFamily="49" charset="-122"/>
                <a:ea typeface="黑体" panose="02010609060101010101" pitchFamily="49" charset="-122"/>
              </a:rPr>
              <a:t>实施计划</a:t>
            </a:r>
            <a:endParaRPr lang="en-US" altLang="zh-CN" sz="18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311704" y="1006973"/>
            <a:ext cx="1568596" cy="156966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THREE</a:t>
            </a:r>
            <a:endParaRPr lang="zh-CN" altLang="en-US" sz="4800" b="1" dirty="0">
              <a:solidFill>
                <a:schemeClr val="tx1">
                  <a:lumMod val="75000"/>
                  <a:lumOff val="25000"/>
                </a:schemeClr>
              </a:solidFill>
              <a:latin typeface="+mj-lt"/>
              <a:ea typeface="微软雅黑" panose="020B0503020204020204" pitchFamily="34" charset="-122"/>
            </a:endParaRPr>
          </a:p>
        </p:txBody>
      </p:sp>
    </p:spTree>
    <p:extLst>
      <p:ext uri="{BB962C8B-B14F-4D97-AF65-F5344CB8AC3E}">
        <p14:creationId xmlns:p14="http://schemas.microsoft.com/office/powerpoint/2010/main" val="81174296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D680CFC2-79A1-4A15-80C4-9C65FAA39DA0}"/>
              </a:ext>
            </a:extLst>
          </p:cNvPr>
          <p:cNvGraphicFramePr>
            <a:graphicFrameLocks noGrp="1"/>
          </p:cNvGraphicFramePr>
          <p:nvPr>
            <p:extLst>
              <p:ext uri="{D42A27DB-BD31-4B8C-83A1-F6EECF244321}">
                <p14:modId xmlns:p14="http://schemas.microsoft.com/office/powerpoint/2010/main" val="2763761520"/>
              </p:ext>
            </p:extLst>
          </p:nvPr>
        </p:nvGraphicFramePr>
        <p:xfrm>
          <a:off x="1485331" y="955876"/>
          <a:ext cx="8921860" cy="5647796"/>
        </p:xfrm>
        <a:graphic>
          <a:graphicData uri="http://schemas.openxmlformats.org/drawingml/2006/table">
            <a:tbl>
              <a:tblPr firstRow="1" firstCol="1" bandRow="1">
                <a:tableStyleId>{5C22544A-7EE6-4342-B048-85BDC9FD1C3A}</a:tableStyleId>
              </a:tblPr>
              <a:tblGrid>
                <a:gridCol w="1738669">
                  <a:extLst>
                    <a:ext uri="{9D8B030D-6E8A-4147-A177-3AD203B41FA5}">
                      <a16:colId xmlns:a16="http://schemas.microsoft.com/office/drawing/2014/main" val="1501352255"/>
                    </a:ext>
                  </a:extLst>
                </a:gridCol>
                <a:gridCol w="2632843">
                  <a:extLst>
                    <a:ext uri="{9D8B030D-6E8A-4147-A177-3AD203B41FA5}">
                      <a16:colId xmlns:a16="http://schemas.microsoft.com/office/drawing/2014/main" val="3214188851"/>
                    </a:ext>
                  </a:extLst>
                </a:gridCol>
                <a:gridCol w="3626370">
                  <a:extLst>
                    <a:ext uri="{9D8B030D-6E8A-4147-A177-3AD203B41FA5}">
                      <a16:colId xmlns:a16="http://schemas.microsoft.com/office/drawing/2014/main" val="3704633598"/>
                    </a:ext>
                  </a:extLst>
                </a:gridCol>
                <a:gridCol w="923978">
                  <a:extLst>
                    <a:ext uri="{9D8B030D-6E8A-4147-A177-3AD203B41FA5}">
                      <a16:colId xmlns:a16="http://schemas.microsoft.com/office/drawing/2014/main" val="988996460"/>
                    </a:ext>
                  </a:extLst>
                </a:gridCol>
              </a:tblGrid>
              <a:tr h="484114">
                <a:tc>
                  <a:txBody>
                    <a:bodyPr/>
                    <a:lstStyle/>
                    <a:p>
                      <a:pPr algn="just">
                        <a:spcAft>
                          <a:spcPts val="0"/>
                        </a:spcAft>
                      </a:pPr>
                      <a:r>
                        <a:rPr lang="zh-CN" sz="1600" kern="100" dirty="0">
                          <a:effectLst/>
                        </a:rPr>
                        <a:t>阶段</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600" kern="100" dirty="0">
                          <a:effectLst/>
                        </a:rPr>
                        <a:t>任务名称</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600" kern="100" dirty="0">
                          <a:effectLst/>
                        </a:rPr>
                        <a:t>任务细分及简单描述</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600" kern="100">
                          <a:effectLst/>
                        </a:rPr>
                        <a:t>资源</a:t>
                      </a:r>
                      <a:endParaRPr lang="zh-CN" sz="1600" kern="10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9706351"/>
                  </a:ext>
                </a:extLst>
              </a:tr>
              <a:tr h="256655">
                <a:tc rowSpan="2">
                  <a:txBody>
                    <a:bodyPr/>
                    <a:lstStyle/>
                    <a:p>
                      <a:pPr algn="ctr">
                        <a:lnSpc>
                          <a:spcPct val="115000"/>
                        </a:lnSpc>
                        <a:spcAft>
                          <a:spcPts val="0"/>
                        </a:spcAft>
                      </a:pPr>
                      <a:r>
                        <a:rPr lang="zh-CN" sz="1600" kern="0" dirty="0">
                          <a:effectLst/>
                        </a:rPr>
                        <a:t>项目准备与启动</a:t>
                      </a:r>
                      <a:endParaRPr lang="zh-CN" sz="1600" kern="100" dirty="0">
                        <a:effectLst/>
                        <a:latin typeface="Times New Roman" panose="02020603050405020304" pitchFamily="18" charset="0"/>
                        <a:ea typeface="宋体" panose="02010600030101010101" pitchFamily="2" charset="-122"/>
                      </a:endParaRPr>
                    </a:p>
                  </a:txBody>
                  <a:tcPr marL="95294" marR="95294" marT="47647" marB="476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zh-CN" sz="1600" kern="0">
                          <a:effectLst/>
                        </a:rPr>
                        <a:t>确定小组成员</a:t>
                      </a:r>
                      <a:endParaRPr lang="zh-CN" sz="1600" kern="10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15000"/>
                        </a:lnSpc>
                        <a:spcAft>
                          <a:spcPts val="0"/>
                        </a:spcAft>
                      </a:pPr>
                      <a:r>
                        <a:rPr lang="en-US" sz="1600" kern="0">
                          <a:effectLst/>
                        </a:rPr>
                        <a:t>1.1</a:t>
                      </a:r>
                      <a:r>
                        <a:rPr lang="zh-CN" sz="1600" kern="0">
                          <a:effectLst/>
                        </a:rPr>
                        <a:t>小组成员确立</a:t>
                      </a:r>
                      <a:endParaRPr lang="zh-CN" sz="1600" kern="10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spcAft>
                          <a:spcPts val="0"/>
                        </a:spcAft>
                      </a:pPr>
                      <a:r>
                        <a:rPr lang="zh-CN" sz="1600" kern="0" dirty="0">
                          <a:effectLst/>
                        </a:rPr>
                        <a:t>陈传岭</a:t>
                      </a:r>
                      <a:endParaRPr lang="zh-CN" sz="1600" kern="100" dirty="0">
                        <a:effectLst/>
                        <a:latin typeface="Times New Roman" panose="02020603050405020304" pitchFamily="18" charset="0"/>
                        <a:ea typeface="宋体" panose="02010600030101010101" pitchFamily="2" charset="-122"/>
                      </a:endParaRPr>
                    </a:p>
                  </a:txBody>
                  <a:tcPr marL="95294" marR="95294" marT="47647" marB="476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85613237"/>
                  </a:ext>
                </a:extLst>
              </a:tr>
              <a:tr h="1534732">
                <a:tc vMerge="1">
                  <a:txBody>
                    <a:bodyPr/>
                    <a:lstStyle/>
                    <a:p>
                      <a:endParaRPr lang="zh-CN" altLang="en-US"/>
                    </a:p>
                  </a:txBody>
                  <a:tcPr/>
                </a:tc>
                <a:tc>
                  <a:txBody>
                    <a:bodyPr/>
                    <a:lstStyle/>
                    <a:p>
                      <a:pPr algn="l">
                        <a:lnSpc>
                          <a:spcPct val="115000"/>
                        </a:lnSpc>
                        <a:spcAft>
                          <a:spcPts val="0"/>
                        </a:spcAft>
                      </a:pPr>
                      <a:r>
                        <a:rPr lang="zh-CN" sz="1600" kern="0" dirty="0">
                          <a:effectLst/>
                        </a:rPr>
                        <a:t>项目确定</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15000"/>
                        </a:lnSpc>
                        <a:spcAft>
                          <a:spcPts val="0"/>
                        </a:spcAft>
                      </a:pPr>
                      <a:r>
                        <a:rPr lang="en-US" sz="1600" kern="0" dirty="0">
                          <a:effectLst/>
                        </a:rPr>
                        <a:t>2.1</a:t>
                      </a:r>
                      <a:r>
                        <a:rPr lang="zh-CN" sz="1600" kern="0" dirty="0">
                          <a:effectLst/>
                        </a:rPr>
                        <a:t>开展小组会议</a:t>
                      </a:r>
                      <a:endParaRPr lang="zh-CN" sz="1600" kern="100" dirty="0">
                        <a:effectLst/>
                      </a:endParaRPr>
                    </a:p>
                    <a:p>
                      <a:pPr algn="l">
                        <a:lnSpc>
                          <a:spcPct val="115000"/>
                        </a:lnSpc>
                        <a:spcAft>
                          <a:spcPts val="0"/>
                        </a:spcAft>
                      </a:pPr>
                      <a:r>
                        <a:rPr lang="en-US" sz="1600" kern="0" dirty="0">
                          <a:effectLst/>
                        </a:rPr>
                        <a:t>2.2</a:t>
                      </a:r>
                      <a:r>
                        <a:rPr lang="zh-CN" sz="1600" kern="0" dirty="0">
                          <a:effectLst/>
                        </a:rPr>
                        <a:t>对小组项目确定方向</a:t>
                      </a:r>
                      <a:endParaRPr lang="zh-CN" sz="1600" kern="100" dirty="0">
                        <a:effectLst/>
                      </a:endParaRPr>
                    </a:p>
                    <a:p>
                      <a:pPr algn="l">
                        <a:lnSpc>
                          <a:spcPct val="115000"/>
                        </a:lnSpc>
                        <a:spcAft>
                          <a:spcPts val="0"/>
                        </a:spcAft>
                      </a:pPr>
                      <a:r>
                        <a:rPr lang="en-US" sz="1600" kern="0" dirty="0">
                          <a:effectLst/>
                        </a:rPr>
                        <a:t>2.3</a:t>
                      </a:r>
                      <a:r>
                        <a:rPr lang="zh-CN" sz="1600" kern="0" dirty="0">
                          <a:effectLst/>
                        </a:rPr>
                        <a:t>确定小组项目，完成项目介绍</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689306729"/>
                  </a:ext>
                </a:extLst>
              </a:tr>
              <a:tr h="535020">
                <a:tc rowSpan="3">
                  <a:txBody>
                    <a:bodyPr/>
                    <a:lstStyle/>
                    <a:p>
                      <a:pPr algn="ctr">
                        <a:lnSpc>
                          <a:spcPct val="115000"/>
                        </a:lnSpc>
                        <a:spcAft>
                          <a:spcPts val="0"/>
                        </a:spcAft>
                      </a:pPr>
                      <a:r>
                        <a:rPr lang="zh-CN" sz="1600" kern="0" dirty="0">
                          <a:effectLst/>
                        </a:rPr>
                        <a:t>项目计划</a:t>
                      </a:r>
                      <a:endParaRPr lang="zh-CN" sz="1600" kern="100" dirty="0">
                        <a:effectLst/>
                        <a:latin typeface="Times New Roman" panose="02020603050405020304" pitchFamily="18" charset="0"/>
                        <a:ea typeface="宋体" panose="02010600030101010101" pitchFamily="2" charset="-122"/>
                      </a:endParaRPr>
                    </a:p>
                  </a:txBody>
                  <a:tcPr marL="95294" marR="95294" marT="47647" marB="476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15000"/>
                        </a:lnSpc>
                        <a:spcAft>
                          <a:spcPts val="0"/>
                        </a:spcAft>
                      </a:pPr>
                      <a:r>
                        <a:rPr lang="zh-CN" sz="1600" kern="0">
                          <a:effectLst/>
                        </a:rPr>
                        <a:t>人员分工</a:t>
                      </a:r>
                      <a:endParaRPr lang="zh-CN" sz="1600" kern="10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15000"/>
                        </a:lnSpc>
                        <a:spcAft>
                          <a:spcPts val="0"/>
                        </a:spcAft>
                      </a:pPr>
                      <a:r>
                        <a:rPr lang="en-US" sz="1600" kern="0" dirty="0">
                          <a:effectLst/>
                        </a:rPr>
                        <a:t>1.1</a:t>
                      </a:r>
                      <a:r>
                        <a:rPr lang="zh-CN" sz="1600" kern="0" dirty="0">
                          <a:effectLst/>
                        </a:rPr>
                        <a:t>确定工作任务的分解与人员分工</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3">
                  <a:txBody>
                    <a:bodyPr/>
                    <a:lstStyle/>
                    <a:p>
                      <a:pPr algn="ctr">
                        <a:spcAft>
                          <a:spcPts val="0"/>
                        </a:spcAft>
                      </a:pPr>
                      <a:r>
                        <a:rPr lang="zh-CN" sz="1600" kern="0" dirty="0">
                          <a:effectLst/>
                        </a:rPr>
                        <a:t>陈传岭</a:t>
                      </a:r>
                      <a:endParaRPr lang="zh-CN" sz="1600" kern="100" dirty="0">
                        <a:effectLst/>
                        <a:latin typeface="Times New Roman" panose="02020603050405020304" pitchFamily="18" charset="0"/>
                        <a:ea typeface="宋体" panose="02010600030101010101" pitchFamily="2" charset="-122"/>
                      </a:endParaRPr>
                    </a:p>
                  </a:txBody>
                  <a:tcPr marL="95294" marR="95294" marT="47647" marB="476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91534674"/>
                  </a:ext>
                </a:extLst>
              </a:tr>
              <a:tr h="535020">
                <a:tc vMerge="1">
                  <a:txBody>
                    <a:bodyPr/>
                    <a:lstStyle/>
                    <a:p>
                      <a:endParaRPr lang="zh-CN" altLang="en-US"/>
                    </a:p>
                  </a:txBody>
                  <a:tcPr/>
                </a:tc>
                <a:tc>
                  <a:txBody>
                    <a:bodyPr/>
                    <a:lstStyle/>
                    <a:p>
                      <a:pPr algn="l">
                        <a:lnSpc>
                          <a:spcPct val="115000"/>
                        </a:lnSpc>
                        <a:spcAft>
                          <a:spcPts val="0"/>
                        </a:spcAft>
                      </a:pPr>
                      <a:r>
                        <a:rPr lang="zh-CN" sz="1600" kern="0">
                          <a:effectLst/>
                        </a:rPr>
                        <a:t>项目背景</a:t>
                      </a:r>
                      <a:endParaRPr lang="zh-CN" sz="1600" kern="10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15000"/>
                        </a:lnSpc>
                        <a:spcAft>
                          <a:spcPts val="0"/>
                        </a:spcAft>
                      </a:pPr>
                      <a:r>
                        <a:rPr lang="en-US" sz="1600" kern="0" dirty="0">
                          <a:effectLst/>
                        </a:rPr>
                        <a:t>2.1</a:t>
                      </a:r>
                      <a:r>
                        <a:rPr lang="zh-CN" sz="1600" kern="0" dirty="0">
                          <a:effectLst/>
                        </a:rPr>
                        <a:t>项目背景分析及探讨</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518219173"/>
                  </a:ext>
                </a:extLst>
              </a:tr>
              <a:tr h="809592">
                <a:tc vMerge="1">
                  <a:txBody>
                    <a:bodyPr/>
                    <a:lstStyle/>
                    <a:p>
                      <a:endParaRPr lang="zh-CN" altLang="en-US"/>
                    </a:p>
                  </a:txBody>
                  <a:tcPr/>
                </a:tc>
                <a:tc>
                  <a:txBody>
                    <a:bodyPr/>
                    <a:lstStyle/>
                    <a:p>
                      <a:pPr algn="l">
                        <a:lnSpc>
                          <a:spcPct val="115000"/>
                        </a:lnSpc>
                        <a:spcAft>
                          <a:spcPts val="0"/>
                        </a:spcAft>
                      </a:pPr>
                      <a:r>
                        <a:rPr lang="zh-CN" sz="1600" kern="0" dirty="0">
                          <a:effectLst/>
                        </a:rPr>
                        <a:t>项目计划编写</a:t>
                      </a:r>
                      <a:endParaRPr lang="zh-CN" sz="1600" kern="100" dirty="0">
                        <a:effectLst/>
                        <a:latin typeface="Times New Roman" panose="02020603050405020304" pitchFamily="18" charset="0"/>
                        <a:ea typeface="宋体" panose="02010600030101010101" pitchFamily="2" charset="-122"/>
                      </a:endParaRPr>
                    </a:p>
                  </a:txBody>
                  <a:tcPr marL="76440" marR="76440" marT="38219" marB="3821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15000"/>
                        </a:lnSpc>
                        <a:spcAft>
                          <a:spcPts val="0"/>
                        </a:spcAft>
                      </a:pPr>
                      <a:r>
                        <a:rPr lang="en-US" sz="1600" kern="0" dirty="0">
                          <a:effectLst/>
                        </a:rPr>
                        <a:t>3.1</a:t>
                      </a:r>
                      <a:r>
                        <a:rPr lang="zh-CN" sz="1600" kern="0" dirty="0">
                          <a:effectLst/>
                        </a:rPr>
                        <a:t>编写项目计划初稿</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32565524"/>
                  </a:ext>
                </a:extLst>
              </a:tr>
              <a:tr h="256655">
                <a:tc rowSpan="2">
                  <a:txBody>
                    <a:bodyPr/>
                    <a:lstStyle/>
                    <a:p>
                      <a:pPr algn="ctr">
                        <a:lnSpc>
                          <a:spcPct val="115000"/>
                        </a:lnSpc>
                        <a:spcAft>
                          <a:spcPts val="0"/>
                        </a:spcAft>
                      </a:pPr>
                      <a:r>
                        <a:rPr lang="zh-CN" sz="1600" kern="0" dirty="0">
                          <a:effectLst/>
                        </a:rPr>
                        <a:t>可行性分析</a:t>
                      </a:r>
                      <a:endParaRPr lang="zh-CN" sz="1600" kern="100" dirty="0">
                        <a:effectLst/>
                        <a:latin typeface="Times New Roman" panose="02020603050405020304" pitchFamily="18" charset="0"/>
                        <a:ea typeface="宋体" panose="02010600030101010101" pitchFamily="2" charset="-122"/>
                      </a:endParaRPr>
                    </a:p>
                  </a:txBody>
                  <a:tcPr marL="95294" marR="95294" marT="47647" marB="476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15000"/>
                        </a:lnSpc>
                        <a:spcAft>
                          <a:spcPts val="0"/>
                        </a:spcAft>
                      </a:pPr>
                      <a:r>
                        <a:rPr lang="zh-CN" sz="1600" kern="0" dirty="0">
                          <a:effectLst/>
                        </a:rPr>
                        <a:t>项目可行性分析</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15000"/>
                        </a:lnSpc>
                        <a:spcAft>
                          <a:spcPts val="0"/>
                        </a:spcAft>
                      </a:pPr>
                      <a:r>
                        <a:rPr lang="en-US" sz="1600" kern="0">
                          <a:effectLst/>
                        </a:rPr>
                        <a:t>1.1</a:t>
                      </a:r>
                      <a:r>
                        <a:rPr lang="zh-CN" sz="1600" kern="0">
                          <a:effectLst/>
                        </a:rPr>
                        <a:t>项目可行性分析</a:t>
                      </a:r>
                      <a:endParaRPr lang="zh-CN" sz="1600" kern="10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spcAft>
                          <a:spcPts val="0"/>
                        </a:spcAft>
                      </a:pPr>
                      <a:r>
                        <a:rPr lang="zh-CN" sz="1600" kern="0" dirty="0">
                          <a:effectLst/>
                        </a:rPr>
                        <a:t>陈杰</a:t>
                      </a:r>
                      <a:endParaRPr lang="zh-CN" sz="1600" kern="100" dirty="0">
                        <a:effectLst/>
                        <a:latin typeface="Times New Roman" panose="02020603050405020304" pitchFamily="18" charset="0"/>
                        <a:ea typeface="宋体" panose="02010600030101010101" pitchFamily="2" charset="-122"/>
                      </a:endParaRPr>
                    </a:p>
                  </a:txBody>
                  <a:tcPr marL="95294" marR="95294" marT="47647" marB="476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22510115"/>
                  </a:ext>
                </a:extLst>
              </a:tr>
              <a:tr h="1232174">
                <a:tc vMerge="1">
                  <a:txBody>
                    <a:bodyPr/>
                    <a:lstStyle/>
                    <a:p>
                      <a:endParaRPr lang="zh-CN" altLang="en-US"/>
                    </a:p>
                  </a:txBody>
                  <a:tcPr/>
                </a:tc>
                <a:tc>
                  <a:txBody>
                    <a:bodyPr/>
                    <a:lstStyle/>
                    <a:p>
                      <a:pPr algn="l">
                        <a:lnSpc>
                          <a:spcPct val="115000"/>
                        </a:lnSpc>
                        <a:spcAft>
                          <a:spcPts val="0"/>
                        </a:spcAft>
                      </a:pPr>
                      <a:r>
                        <a:rPr lang="zh-CN" sz="1600" kern="0" dirty="0">
                          <a:effectLst/>
                        </a:rPr>
                        <a:t>项目可行性分析报告编写</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15000"/>
                        </a:lnSpc>
                        <a:spcAft>
                          <a:spcPts val="0"/>
                        </a:spcAft>
                      </a:pPr>
                      <a:r>
                        <a:rPr lang="en-US" sz="1600" kern="0" dirty="0">
                          <a:effectLst/>
                        </a:rPr>
                        <a:t>2.1</a:t>
                      </a:r>
                      <a:r>
                        <a:rPr lang="zh-CN" sz="1600" kern="0" dirty="0">
                          <a:effectLst/>
                        </a:rPr>
                        <a:t>技术可行性</a:t>
                      </a:r>
                      <a:endParaRPr lang="zh-CN" sz="1600" kern="100" dirty="0">
                        <a:effectLst/>
                      </a:endParaRPr>
                    </a:p>
                    <a:p>
                      <a:pPr algn="l">
                        <a:lnSpc>
                          <a:spcPct val="115000"/>
                        </a:lnSpc>
                        <a:spcAft>
                          <a:spcPts val="0"/>
                        </a:spcAft>
                      </a:pPr>
                      <a:r>
                        <a:rPr lang="en-US" sz="1600" kern="0" dirty="0">
                          <a:effectLst/>
                        </a:rPr>
                        <a:t>2.2</a:t>
                      </a:r>
                      <a:r>
                        <a:rPr lang="zh-CN" sz="1600" kern="0" dirty="0">
                          <a:effectLst/>
                        </a:rPr>
                        <a:t>经济可行性</a:t>
                      </a:r>
                      <a:endParaRPr lang="zh-CN" sz="1600" kern="100" dirty="0">
                        <a:effectLst/>
                      </a:endParaRPr>
                    </a:p>
                    <a:p>
                      <a:pPr algn="l">
                        <a:lnSpc>
                          <a:spcPct val="115000"/>
                        </a:lnSpc>
                        <a:spcAft>
                          <a:spcPts val="0"/>
                        </a:spcAft>
                      </a:pPr>
                      <a:r>
                        <a:rPr lang="en-US" sz="1600" kern="0" dirty="0">
                          <a:effectLst/>
                        </a:rPr>
                        <a:t>2.3</a:t>
                      </a:r>
                      <a:r>
                        <a:rPr lang="zh-CN" sz="1600" kern="0" dirty="0">
                          <a:effectLst/>
                        </a:rPr>
                        <a:t>作可行性</a:t>
                      </a:r>
                      <a:endParaRPr lang="zh-CN" sz="1600" kern="100" dirty="0">
                        <a:effectLst/>
                        <a:latin typeface="Times New Roman" panose="02020603050405020304" pitchFamily="18" charset="0"/>
                        <a:ea typeface="宋体" panose="02010600030101010101" pitchFamily="2" charset="-122"/>
                      </a:endParaRPr>
                    </a:p>
                  </a:txBody>
                  <a:tcPr marL="100585" marR="100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528311672"/>
                  </a:ext>
                </a:extLst>
              </a:tr>
            </a:tbl>
          </a:graphicData>
        </a:graphic>
      </p:graphicFrame>
      <p:sp>
        <p:nvSpPr>
          <p:cNvPr id="6" name="矩形 5">
            <a:extLst>
              <a:ext uri="{FF2B5EF4-FFF2-40B4-BE49-F238E27FC236}">
                <a16:creationId xmlns:a16="http://schemas.microsoft.com/office/drawing/2014/main" id="{46E62AAA-34ED-4F95-A472-7CA82DD4947C}"/>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DA2CE8-BDF0-41A2-93A4-01F8FBA4D53E}"/>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8" name="组合 7">
            <a:extLst>
              <a:ext uri="{FF2B5EF4-FFF2-40B4-BE49-F238E27FC236}">
                <a16:creationId xmlns:a16="http://schemas.microsoft.com/office/drawing/2014/main" id="{6ED2356B-9E59-4CDB-BA48-C48B3AB963B0}"/>
              </a:ext>
            </a:extLst>
          </p:cNvPr>
          <p:cNvGrpSpPr/>
          <p:nvPr/>
        </p:nvGrpSpPr>
        <p:grpSpPr>
          <a:xfrm rot="17100000">
            <a:off x="175953" y="261388"/>
            <a:ext cx="481872" cy="469661"/>
            <a:chOff x="1032060" y="5022216"/>
            <a:chExt cx="753746" cy="734645"/>
          </a:xfrm>
        </p:grpSpPr>
        <p:sp>
          <p:nvSpPr>
            <p:cNvPr id="9" name="等腰三角形 8">
              <a:extLst>
                <a:ext uri="{FF2B5EF4-FFF2-40B4-BE49-F238E27FC236}">
                  <a16:creationId xmlns:a16="http://schemas.microsoft.com/office/drawing/2014/main" id="{2D74A0D1-A36E-470F-BE73-0E44684639D8}"/>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4063F6D-B2D4-4B2C-9505-380B73085601}"/>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93FF7417-0747-4E04-A2FE-96A2610AE7EF}"/>
              </a:ext>
            </a:extLst>
          </p:cNvPr>
          <p:cNvSpPr/>
          <p:nvPr/>
        </p:nvSpPr>
        <p:spPr>
          <a:xfrm>
            <a:off x="1852977" y="254328"/>
            <a:ext cx="90281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计划</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0622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E62AAA-34ED-4F95-A472-7CA82DD4947C}"/>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DA2CE8-BDF0-41A2-93A4-01F8FBA4D53E}"/>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8" name="组合 7">
            <a:extLst>
              <a:ext uri="{FF2B5EF4-FFF2-40B4-BE49-F238E27FC236}">
                <a16:creationId xmlns:a16="http://schemas.microsoft.com/office/drawing/2014/main" id="{6ED2356B-9E59-4CDB-BA48-C48B3AB963B0}"/>
              </a:ext>
            </a:extLst>
          </p:cNvPr>
          <p:cNvGrpSpPr/>
          <p:nvPr/>
        </p:nvGrpSpPr>
        <p:grpSpPr>
          <a:xfrm rot="17100000">
            <a:off x="175953" y="261388"/>
            <a:ext cx="481872" cy="469661"/>
            <a:chOff x="1032060" y="5022216"/>
            <a:chExt cx="753746" cy="734645"/>
          </a:xfrm>
        </p:grpSpPr>
        <p:sp>
          <p:nvSpPr>
            <p:cNvPr id="9" name="等腰三角形 8">
              <a:extLst>
                <a:ext uri="{FF2B5EF4-FFF2-40B4-BE49-F238E27FC236}">
                  <a16:creationId xmlns:a16="http://schemas.microsoft.com/office/drawing/2014/main" id="{2D74A0D1-A36E-470F-BE73-0E44684639D8}"/>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4063F6D-B2D4-4B2C-9505-380B73085601}"/>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93FF7417-0747-4E04-A2FE-96A2610AE7EF}"/>
              </a:ext>
            </a:extLst>
          </p:cNvPr>
          <p:cNvSpPr/>
          <p:nvPr/>
        </p:nvSpPr>
        <p:spPr>
          <a:xfrm>
            <a:off x="1852977" y="254328"/>
            <a:ext cx="90281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计划</a:t>
            </a:r>
            <a:endParaRPr lang="zh-CN" altLang="en-US" sz="2800" dirty="0">
              <a:latin typeface="黑体" panose="02010609060101010101" pitchFamily="49" charset="-122"/>
              <a:ea typeface="黑体" panose="02010609060101010101" pitchFamily="49" charset="-122"/>
            </a:endParaRPr>
          </a:p>
        </p:txBody>
      </p:sp>
      <p:graphicFrame>
        <p:nvGraphicFramePr>
          <p:cNvPr id="2" name="表格 1">
            <a:extLst>
              <a:ext uri="{FF2B5EF4-FFF2-40B4-BE49-F238E27FC236}">
                <a16:creationId xmlns:a16="http://schemas.microsoft.com/office/drawing/2014/main" id="{7EFB8F56-138F-442E-BFCE-419CB71E8FE5}"/>
              </a:ext>
            </a:extLst>
          </p:cNvPr>
          <p:cNvGraphicFramePr>
            <a:graphicFrameLocks noGrp="1"/>
          </p:cNvGraphicFramePr>
          <p:nvPr>
            <p:extLst>
              <p:ext uri="{D42A27DB-BD31-4B8C-83A1-F6EECF244321}">
                <p14:modId xmlns:p14="http://schemas.microsoft.com/office/powerpoint/2010/main" val="3249973082"/>
              </p:ext>
            </p:extLst>
          </p:nvPr>
        </p:nvGraphicFramePr>
        <p:xfrm>
          <a:off x="1296832" y="1046375"/>
          <a:ext cx="9817369" cy="5350861"/>
        </p:xfrm>
        <a:graphic>
          <a:graphicData uri="http://schemas.openxmlformats.org/drawingml/2006/table">
            <a:tbl>
              <a:tblPr firstRow="1" firstCol="1" bandRow="1">
                <a:tableStyleId>{5C22544A-7EE6-4342-B048-85BDC9FD1C3A}</a:tableStyleId>
              </a:tblPr>
              <a:tblGrid>
                <a:gridCol w="1964842">
                  <a:extLst>
                    <a:ext uri="{9D8B030D-6E8A-4147-A177-3AD203B41FA5}">
                      <a16:colId xmlns:a16="http://schemas.microsoft.com/office/drawing/2014/main" val="2941663437"/>
                    </a:ext>
                  </a:extLst>
                </a:gridCol>
                <a:gridCol w="2479250">
                  <a:extLst>
                    <a:ext uri="{9D8B030D-6E8A-4147-A177-3AD203B41FA5}">
                      <a16:colId xmlns:a16="http://schemas.microsoft.com/office/drawing/2014/main" val="920020483"/>
                    </a:ext>
                  </a:extLst>
                </a:gridCol>
                <a:gridCol w="4336330">
                  <a:extLst>
                    <a:ext uri="{9D8B030D-6E8A-4147-A177-3AD203B41FA5}">
                      <a16:colId xmlns:a16="http://schemas.microsoft.com/office/drawing/2014/main" val="754396025"/>
                    </a:ext>
                  </a:extLst>
                </a:gridCol>
                <a:gridCol w="1036947">
                  <a:extLst>
                    <a:ext uri="{9D8B030D-6E8A-4147-A177-3AD203B41FA5}">
                      <a16:colId xmlns:a16="http://schemas.microsoft.com/office/drawing/2014/main" val="4002523314"/>
                    </a:ext>
                  </a:extLst>
                </a:gridCol>
              </a:tblGrid>
              <a:tr h="1260552">
                <a:tc rowSpan="2">
                  <a:txBody>
                    <a:bodyPr/>
                    <a:lstStyle/>
                    <a:p>
                      <a:pPr algn="ctr">
                        <a:lnSpc>
                          <a:spcPct val="115000"/>
                        </a:lnSpc>
                        <a:spcAft>
                          <a:spcPts val="0"/>
                        </a:spcAft>
                      </a:pPr>
                      <a:r>
                        <a:rPr lang="zh-CN" altLang="en-US" sz="1600" b="1" kern="0" dirty="0">
                          <a:solidFill>
                            <a:schemeClr val="lt1"/>
                          </a:solidFill>
                          <a:effectLst/>
                          <a:latin typeface="+mn-lt"/>
                          <a:ea typeface="+mn-ea"/>
                          <a:cs typeface="+mn-cs"/>
                        </a:rPr>
                        <a:t>项目需求分析</a:t>
                      </a:r>
                    </a:p>
                  </a:txBody>
                  <a:tcPr marL="93600" marR="936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zh-CN" altLang="en-US" sz="1600" b="0" kern="0" dirty="0">
                          <a:solidFill>
                            <a:schemeClr val="dk1"/>
                          </a:solidFill>
                          <a:effectLst/>
                          <a:latin typeface="+mn-lt"/>
                          <a:ea typeface="+mn-ea"/>
                          <a:cs typeface="+mn-cs"/>
                        </a:rPr>
                        <a:t>项目需求分析</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p>
                      <a:pPr marL="0" lvl="0" indent="0" algn="l">
                        <a:lnSpc>
                          <a:spcPct val="115000"/>
                        </a:lnSpc>
                        <a:spcAft>
                          <a:spcPts val="0"/>
                        </a:spcAft>
                        <a:buFont typeface="+mj-lt"/>
                        <a:buNone/>
                      </a:pPr>
                      <a:r>
                        <a:rPr lang="en-US" altLang="zh-CN" sz="1600" b="0" kern="0" dirty="0">
                          <a:solidFill>
                            <a:schemeClr val="dk1"/>
                          </a:solidFill>
                          <a:effectLst/>
                          <a:latin typeface="+mn-lt"/>
                          <a:ea typeface="+mn-ea"/>
                          <a:cs typeface="+mn-cs"/>
                        </a:rPr>
                        <a:t>1.1</a:t>
                      </a:r>
                      <a:r>
                        <a:rPr lang="zh-CN" altLang="en-US" sz="1600" b="0" kern="0" dirty="0">
                          <a:solidFill>
                            <a:schemeClr val="dk1"/>
                          </a:solidFill>
                          <a:effectLst/>
                          <a:latin typeface="+mn-lt"/>
                          <a:ea typeface="+mn-ea"/>
                          <a:cs typeface="+mn-cs"/>
                        </a:rPr>
                        <a:t>项目需求分析</a:t>
                      </a:r>
                      <a:endParaRPr lang="en-US" altLang="zh-CN" sz="1600" b="0" kern="0" dirty="0">
                        <a:solidFill>
                          <a:schemeClr val="dk1"/>
                        </a:solidFill>
                        <a:effectLst/>
                        <a:latin typeface="+mn-lt"/>
                        <a:ea typeface="+mn-ea"/>
                        <a:cs typeface="+mn-cs"/>
                      </a:endParaRPr>
                    </a:p>
                    <a:p>
                      <a:pPr marL="0" lvl="0" indent="0" algn="l">
                        <a:lnSpc>
                          <a:spcPct val="115000"/>
                        </a:lnSpc>
                        <a:spcAft>
                          <a:spcPts val="0"/>
                        </a:spcAft>
                        <a:buFont typeface="+mj-lt"/>
                        <a:buNone/>
                      </a:pPr>
                      <a:r>
                        <a:rPr lang="en-US" altLang="zh-CN" sz="1600" b="0" kern="0" dirty="0">
                          <a:solidFill>
                            <a:schemeClr val="dk1"/>
                          </a:solidFill>
                          <a:effectLst/>
                          <a:latin typeface="+mn-lt"/>
                          <a:ea typeface="+mn-ea"/>
                          <a:cs typeface="+mn-cs"/>
                        </a:rPr>
                        <a:t>1.2</a:t>
                      </a:r>
                      <a:r>
                        <a:rPr lang="zh-CN" altLang="en-US" sz="1600" b="0" kern="0" dirty="0">
                          <a:solidFill>
                            <a:schemeClr val="dk1"/>
                          </a:solidFill>
                          <a:effectLst/>
                          <a:latin typeface="+mn-lt"/>
                          <a:ea typeface="+mn-ea"/>
                          <a:cs typeface="+mn-cs"/>
                        </a:rPr>
                        <a:t>与顾客交谈（老师）</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rowSpan="2">
                  <a:txBody>
                    <a:bodyPr/>
                    <a:lstStyle/>
                    <a:p>
                      <a:pPr algn="just">
                        <a:spcAft>
                          <a:spcPts val="0"/>
                        </a:spcAft>
                      </a:pPr>
                      <a:r>
                        <a:rPr lang="zh-CN" altLang="en-US" sz="1600" b="0" kern="0" dirty="0">
                          <a:solidFill>
                            <a:schemeClr val="dk1"/>
                          </a:solidFill>
                          <a:effectLst/>
                          <a:latin typeface="+mn-lt"/>
                          <a:ea typeface="+mn-ea"/>
                          <a:cs typeface="+mn-cs"/>
                        </a:rPr>
                        <a:t>周泽鑫</a:t>
                      </a:r>
                    </a:p>
                  </a:txBody>
                  <a:tcPr marL="93600" marR="936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2336260295"/>
                  </a:ext>
                </a:extLst>
              </a:tr>
              <a:tr h="1274023">
                <a:tc vMerge="1">
                  <a:txBody>
                    <a:bodyPr/>
                    <a:lstStyle/>
                    <a:p>
                      <a:endParaRPr lang="zh-CN" altLang="en-US"/>
                    </a:p>
                  </a:txBody>
                  <a:tcPr/>
                </a:tc>
                <a:tc>
                  <a:txBody>
                    <a:bodyPr/>
                    <a:lstStyle/>
                    <a:p>
                      <a:pPr algn="l">
                        <a:lnSpc>
                          <a:spcPct val="115000"/>
                        </a:lnSpc>
                        <a:spcAft>
                          <a:spcPts val="0"/>
                        </a:spcAft>
                      </a:pPr>
                      <a:r>
                        <a:rPr lang="zh-CN" altLang="en-US" sz="1600" b="0" kern="0" dirty="0">
                          <a:solidFill>
                            <a:schemeClr val="dk1"/>
                          </a:solidFill>
                          <a:effectLst/>
                          <a:latin typeface="+mn-lt"/>
                          <a:ea typeface="+mn-ea"/>
                          <a:cs typeface="+mn-cs"/>
                        </a:rPr>
                        <a:t>项目需求分析报告</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b="0" kern="0" dirty="0">
                          <a:solidFill>
                            <a:schemeClr val="dk1"/>
                          </a:solidFill>
                          <a:effectLst/>
                          <a:latin typeface="+mn-lt"/>
                          <a:ea typeface="+mn-ea"/>
                          <a:cs typeface="+mn-cs"/>
                        </a:rPr>
                        <a:t>2.1</a:t>
                      </a:r>
                      <a:r>
                        <a:rPr lang="zh-CN" altLang="en-US" sz="1600" b="0" kern="0" dirty="0">
                          <a:solidFill>
                            <a:schemeClr val="dk1"/>
                          </a:solidFill>
                          <a:effectLst/>
                          <a:latin typeface="+mn-lt"/>
                          <a:ea typeface="+mn-ea"/>
                          <a:cs typeface="+mn-cs"/>
                        </a:rPr>
                        <a:t>功能需求、性能需求、可靠性和可用性需求、出错处理需求、接口需求、约束、逆向需求</a:t>
                      </a:r>
                    </a:p>
                    <a:p>
                      <a:pPr algn="l">
                        <a:lnSpc>
                          <a:spcPct val="115000"/>
                        </a:lnSpc>
                        <a:spcAft>
                          <a:spcPts val="0"/>
                        </a:spcAft>
                      </a:pPr>
                      <a:r>
                        <a:rPr lang="en-US" sz="1600" b="0" kern="0" dirty="0">
                          <a:solidFill>
                            <a:schemeClr val="dk1"/>
                          </a:solidFill>
                          <a:effectLst/>
                          <a:latin typeface="+mn-lt"/>
                          <a:ea typeface="+mn-ea"/>
                          <a:cs typeface="+mn-cs"/>
                        </a:rPr>
                        <a:t>2.2</a:t>
                      </a:r>
                      <a:r>
                        <a:rPr lang="zh-CN" altLang="en-US" sz="1600" b="0" kern="0" dirty="0">
                          <a:solidFill>
                            <a:schemeClr val="dk1"/>
                          </a:solidFill>
                          <a:effectLst/>
                          <a:latin typeface="+mn-lt"/>
                          <a:ea typeface="+mn-ea"/>
                          <a:cs typeface="+mn-cs"/>
                        </a:rPr>
                        <a:t>规格说明</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extLst>
                  <a:ext uri="{0D108BD9-81ED-4DB2-BD59-A6C34878D82A}">
                    <a16:rowId xmlns:a16="http://schemas.microsoft.com/office/drawing/2014/main" val="36181711"/>
                  </a:ext>
                </a:extLst>
              </a:tr>
              <a:tr h="1296445">
                <a:tc rowSpan="4">
                  <a:txBody>
                    <a:bodyPr/>
                    <a:lstStyle/>
                    <a:p>
                      <a:pPr algn="just">
                        <a:lnSpc>
                          <a:spcPct val="115000"/>
                        </a:lnSpc>
                        <a:spcAft>
                          <a:spcPts val="0"/>
                        </a:spcAft>
                      </a:pPr>
                      <a:r>
                        <a:rPr lang="en-US" sz="1600" b="1" kern="0" dirty="0">
                          <a:solidFill>
                            <a:schemeClr val="lt1"/>
                          </a:solidFill>
                          <a:effectLst/>
                          <a:latin typeface="+mn-lt"/>
                          <a:ea typeface="+mn-ea"/>
                          <a:cs typeface="+mn-cs"/>
                        </a:rPr>
                        <a:t> </a:t>
                      </a:r>
                      <a:endParaRPr lang="zh-CN" altLang="en-US" sz="1600" b="1" kern="0" dirty="0">
                        <a:solidFill>
                          <a:schemeClr val="lt1"/>
                        </a:solidFill>
                        <a:effectLst/>
                        <a:latin typeface="+mn-lt"/>
                        <a:ea typeface="+mn-ea"/>
                        <a:cs typeface="+mn-cs"/>
                      </a:endParaRPr>
                    </a:p>
                    <a:p>
                      <a:pPr algn="ctr">
                        <a:lnSpc>
                          <a:spcPct val="115000"/>
                        </a:lnSpc>
                        <a:spcAft>
                          <a:spcPts val="0"/>
                        </a:spcAft>
                      </a:pPr>
                      <a:r>
                        <a:rPr lang="zh-CN" altLang="en-US" sz="1600" b="1" kern="0" dirty="0">
                          <a:solidFill>
                            <a:schemeClr val="lt1"/>
                          </a:solidFill>
                          <a:effectLst/>
                          <a:latin typeface="+mn-lt"/>
                          <a:ea typeface="+mn-ea"/>
                          <a:cs typeface="+mn-cs"/>
                        </a:rPr>
                        <a:t>项目设计</a:t>
                      </a:r>
                    </a:p>
                  </a:txBody>
                  <a:tcPr marL="93600" marR="936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1.</a:t>
                      </a:r>
                      <a:r>
                        <a:rPr lang="zh-CN" altLang="en-US" sz="1600" kern="0" dirty="0">
                          <a:solidFill>
                            <a:schemeClr val="dk1"/>
                          </a:solidFill>
                          <a:effectLst/>
                          <a:latin typeface="+mn-lt"/>
                          <a:ea typeface="+mn-ea"/>
                          <a:cs typeface="+mn-cs"/>
                        </a:rPr>
                        <a:t>项目总体设计</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1.1</a:t>
                      </a:r>
                      <a:r>
                        <a:rPr lang="zh-CN" altLang="en-US" sz="1600" kern="0" dirty="0">
                          <a:solidFill>
                            <a:schemeClr val="dk1"/>
                          </a:solidFill>
                          <a:effectLst/>
                          <a:latin typeface="+mn-lt"/>
                          <a:ea typeface="+mn-ea"/>
                          <a:cs typeface="+mn-cs"/>
                        </a:rPr>
                        <a:t>小组会议，提出方案</a:t>
                      </a:r>
                    </a:p>
                    <a:p>
                      <a:pPr algn="l">
                        <a:lnSpc>
                          <a:spcPct val="115000"/>
                        </a:lnSpc>
                        <a:spcAft>
                          <a:spcPts val="0"/>
                        </a:spcAft>
                      </a:pPr>
                      <a:r>
                        <a:rPr lang="en-US" sz="1600" kern="0" dirty="0">
                          <a:solidFill>
                            <a:schemeClr val="dk1"/>
                          </a:solidFill>
                          <a:effectLst/>
                          <a:latin typeface="+mn-lt"/>
                          <a:ea typeface="+mn-ea"/>
                          <a:cs typeface="+mn-cs"/>
                        </a:rPr>
                        <a:t>1.2</a:t>
                      </a:r>
                      <a:r>
                        <a:rPr lang="zh-CN" altLang="en-US" sz="1600" kern="0" dirty="0">
                          <a:solidFill>
                            <a:schemeClr val="dk1"/>
                          </a:solidFill>
                          <a:effectLst/>
                          <a:latin typeface="+mn-lt"/>
                          <a:ea typeface="+mn-ea"/>
                          <a:cs typeface="+mn-cs"/>
                        </a:rPr>
                        <a:t>功能分解</a:t>
                      </a:r>
                    </a:p>
                    <a:p>
                      <a:pPr algn="l">
                        <a:lnSpc>
                          <a:spcPct val="115000"/>
                        </a:lnSpc>
                        <a:spcAft>
                          <a:spcPts val="0"/>
                        </a:spcAft>
                      </a:pPr>
                      <a:r>
                        <a:rPr lang="en-US" sz="1600" kern="0" dirty="0">
                          <a:solidFill>
                            <a:schemeClr val="dk1"/>
                          </a:solidFill>
                          <a:effectLst/>
                          <a:latin typeface="+mn-lt"/>
                          <a:ea typeface="+mn-ea"/>
                          <a:cs typeface="+mn-cs"/>
                        </a:rPr>
                        <a:t>1.3</a:t>
                      </a:r>
                      <a:r>
                        <a:rPr lang="zh-CN" altLang="en-US" sz="1600" kern="0" dirty="0">
                          <a:solidFill>
                            <a:schemeClr val="dk1"/>
                          </a:solidFill>
                          <a:effectLst/>
                          <a:latin typeface="+mn-lt"/>
                          <a:ea typeface="+mn-ea"/>
                          <a:cs typeface="+mn-cs"/>
                        </a:rPr>
                        <a:t>数据库设计</a:t>
                      </a:r>
                    </a:p>
                    <a:p>
                      <a:pPr algn="l">
                        <a:lnSpc>
                          <a:spcPct val="115000"/>
                        </a:lnSpc>
                        <a:spcAft>
                          <a:spcPts val="0"/>
                        </a:spcAft>
                      </a:pPr>
                      <a:r>
                        <a:rPr lang="en-US" sz="1600" kern="0" dirty="0">
                          <a:solidFill>
                            <a:schemeClr val="dk1"/>
                          </a:solidFill>
                          <a:effectLst/>
                          <a:latin typeface="+mn-lt"/>
                          <a:ea typeface="+mn-ea"/>
                          <a:cs typeface="+mn-cs"/>
                        </a:rPr>
                        <a:t>1.4</a:t>
                      </a:r>
                      <a:r>
                        <a:rPr lang="zh-CN" altLang="en-US" sz="1600" kern="0" dirty="0">
                          <a:solidFill>
                            <a:schemeClr val="dk1"/>
                          </a:solidFill>
                          <a:effectLst/>
                          <a:latin typeface="+mn-lt"/>
                          <a:ea typeface="+mn-ea"/>
                          <a:cs typeface="+mn-cs"/>
                        </a:rPr>
                        <a:t>测试计划</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altLang="en-US" sz="1600" kern="0">
                          <a:solidFill>
                            <a:schemeClr val="dk1"/>
                          </a:solidFill>
                          <a:effectLst/>
                          <a:latin typeface="+mn-lt"/>
                          <a:ea typeface="+mn-ea"/>
                          <a:cs typeface="+mn-cs"/>
                        </a:rPr>
                        <a:t>陈传岭</a:t>
                      </a:r>
                    </a:p>
                    <a:p>
                      <a:pPr algn="just">
                        <a:spcAft>
                          <a:spcPts val="0"/>
                        </a:spcAft>
                      </a:pPr>
                      <a:r>
                        <a:rPr lang="zh-CN" altLang="en-US" sz="1600" kern="0">
                          <a:solidFill>
                            <a:schemeClr val="dk1"/>
                          </a:solidFill>
                          <a:effectLst/>
                          <a:latin typeface="+mn-lt"/>
                          <a:ea typeface="+mn-ea"/>
                          <a:cs typeface="+mn-cs"/>
                        </a:rPr>
                        <a:t>陈杰</a:t>
                      </a:r>
                    </a:p>
                    <a:p>
                      <a:pPr algn="just">
                        <a:spcAft>
                          <a:spcPts val="0"/>
                        </a:spcAft>
                      </a:pPr>
                      <a:r>
                        <a:rPr lang="zh-CN" altLang="en-US" sz="1600" kern="0">
                          <a:solidFill>
                            <a:schemeClr val="dk1"/>
                          </a:solidFill>
                          <a:effectLst/>
                          <a:latin typeface="+mn-lt"/>
                          <a:ea typeface="+mn-ea"/>
                          <a:cs typeface="+mn-cs"/>
                        </a:rPr>
                        <a:t>周泽鑫</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8929036"/>
                  </a:ext>
                </a:extLst>
              </a:tr>
              <a:tr h="900128">
                <a:tc vMerge="1">
                  <a:txBody>
                    <a:bodyPr/>
                    <a:lstStyle/>
                    <a:p>
                      <a:endParaRPr lang="zh-CN" altLang="en-US"/>
                    </a:p>
                  </a:txBody>
                  <a:tcPr/>
                </a:tc>
                <a:tc>
                  <a:txBody>
                    <a:bodyPr/>
                    <a:lstStyle/>
                    <a:p>
                      <a:pPr algn="l">
                        <a:lnSpc>
                          <a:spcPct val="115000"/>
                        </a:lnSpc>
                        <a:spcAft>
                          <a:spcPts val="0"/>
                        </a:spcAft>
                      </a:pPr>
                      <a:r>
                        <a:rPr lang="en-US" sz="1600" kern="0" dirty="0">
                          <a:solidFill>
                            <a:schemeClr val="dk1"/>
                          </a:solidFill>
                          <a:effectLst/>
                          <a:latin typeface="+mn-lt"/>
                          <a:ea typeface="+mn-ea"/>
                          <a:cs typeface="+mn-cs"/>
                        </a:rPr>
                        <a:t>2.</a:t>
                      </a:r>
                      <a:r>
                        <a:rPr lang="zh-CN" altLang="en-US" sz="1600" kern="0" dirty="0">
                          <a:solidFill>
                            <a:schemeClr val="dk1"/>
                          </a:solidFill>
                          <a:effectLst/>
                          <a:latin typeface="+mn-lt"/>
                          <a:ea typeface="+mn-ea"/>
                          <a:cs typeface="+mn-cs"/>
                        </a:rPr>
                        <a:t>项目详细设计</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2.1</a:t>
                      </a:r>
                      <a:r>
                        <a:rPr lang="zh-CN" altLang="en-US" sz="1600" kern="0" dirty="0">
                          <a:solidFill>
                            <a:schemeClr val="dk1"/>
                          </a:solidFill>
                          <a:effectLst/>
                          <a:latin typeface="+mn-lt"/>
                          <a:ea typeface="+mn-ea"/>
                          <a:cs typeface="+mn-cs"/>
                        </a:rPr>
                        <a:t>小组会议，详细设计</a:t>
                      </a:r>
                    </a:p>
                    <a:p>
                      <a:pPr algn="l">
                        <a:lnSpc>
                          <a:spcPct val="115000"/>
                        </a:lnSpc>
                        <a:spcAft>
                          <a:spcPts val="0"/>
                        </a:spcAft>
                      </a:pPr>
                      <a:r>
                        <a:rPr lang="en-US" sz="1600" kern="0" dirty="0">
                          <a:solidFill>
                            <a:schemeClr val="dk1"/>
                          </a:solidFill>
                          <a:effectLst/>
                          <a:latin typeface="+mn-lt"/>
                          <a:ea typeface="+mn-ea"/>
                          <a:cs typeface="+mn-cs"/>
                        </a:rPr>
                        <a:t>2.2</a:t>
                      </a:r>
                      <a:r>
                        <a:rPr lang="zh-CN" altLang="en-US" sz="1600" kern="0" dirty="0">
                          <a:solidFill>
                            <a:schemeClr val="dk1"/>
                          </a:solidFill>
                          <a:effectLst/>
                          <a:latin typeface="+mn-lt"/>
                          <a:ea typeface="+mn-ea"/>
                          <a:cs typeface="+mn-cs"/>
                        </a:rPr>
                        <a:t>设计分工</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altLang="en-US" sz="1600" kern="0">
                          <a:solidFill>
                            <a:schemeClr val="dk1"/>
                          </a:solidFill>
                          <a:effectLst/>
                          <a:latin typeface="+mn-lt"/>
                          <a:ea typeface="+mn-ea"/>
                          <a:cs typeface="+mn-cs"/>
                        </a:rPr>
                        <a:t>陈传岭</a:t>
                      </a:r>
                    </a:p>
                    <a:p>
                      <a:pPr algn="just">
                        <a:spcAft>
                          <a:spcPts val="0"/>
                        </a:spcAft>
                      </a:pPr>
                      <a:r>
                        <a:rPr lang="zh-CN" altLang="en-US" sz="1600" kern="0">
                          <a:solidFill>
                            <a:schemeClr val="dk1"/>
                          </a:solidFill>
                          <a:effectLst/>
                          <a:latin typeface="+mn-lt"/>
                          <a:ea typeface="+mn-ea"/>
                          <a:cs typeface="+mn-cs"/>
                        </a:rPr>
                        <a:t>陈杰</a:t>
                      </a:r>
                    </a:p>
                    <a:p>
                      <a:pPr algn="just">
                        <a:spcAft>
                          <a:spcPts val="0"/>
                        </a:spcAft>
                      </a:pPr>
                      <a:r>
                        <a:rPr lang="zh-CN" altLang="en-US" sz="1600" kern="0">
                          <a:solidFill>
                            <a:schemeClr val="dk1"/>
                          </a:solidFill>
                          <a:effectLst/>
                          <a:latin typeface="+mn-lt"/>
                          <a:ea typeface="+mn-ea"/>
                          <a:cs typeface="+mn-cs"/>
                        </a:rPr>
                        <a:t>周泽鑫</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816957"/>
                  </a:ext>
                </a:extLst>
              </a:tr>
              <a:tr h="241162">
                <a:tc vMerge="1">
                  <a:txBody>
                    <a:bodyPr/>
                    <a:lstStyle/>
                    <a:p>
                      <a:endParaRPr lang="zh-CN" altLang="en-US"/>
                    </a:p>
                  </a:txBody>
                  <a:tcPr/>
                </a:tc>
                <a:tc rowSpan="2">
                  <a:txBody>
                    <a:bodyPr/>
                    <a:lstStyle/>
                    <a:p>
                      <a:pPr algn="l">
                        <a:lnSpc>
                          <a:spcPct val="115000"/>
                        </a:lnSpc>
                        <a:spcAft>
                          <a:spcPts val="0"/>
                        </a:spcAft>
                      </a:pPr>
                      <a:r>
                        <a:rPr lang="en-US" sz="1600" kern="0" dirty="0">
                          <a:solidFill>
                            <a:schemeClr val="dk1"/>
                          </a:solidFill>
                          <a:effectLst/>
                          <a:latin typeface="+mn-lt"/>
                          <a:ea typeface="+mn-ea"/>
                          <a:cs typeface="+mn-cs"/>
                        </a:rPr>
                        <a:t>3.</a:t>
                      </a:r>
                      <a:r>
                        <a:rPr lang="zh-CN" altLang="en-US" sz="1600" kern="0" dirty="0">
                          <a:solidFill>
                            <a:schemeClr val="dk1"/>
                          </a:solidFill>
                          <a:effectLst/>
                          <a:latin typeface="+mn-lt"/>
                          <a:ea typeface="+mn-ea"/>
                          <a:cs typeface="+mn-cs"/>
                        </a:rPr>
                        <a:t>系统界面设计与</a:t>
                      </a:r>
                      <a:r>
                        <a:rPr lang="en-US" sz="1600" kern="0" dirty="0">
                          <a:solidFill>
                            <a:schemeClr val="dk1"/>
                          </a:solidFill>
                          <a:effectLst/>
                          <a:latin typeface="+mn-lt"/>
                          <a:ea typeface="+mn-ea"/>
                          <a:cs typeface="+mn-cs"/>
                        </a:rPr>
                        <a:t>UI</a:t>
                      </a:r>
                      <a:r>
                        <a:rPr lang="zh-CN" altLang="en-US" sz="1600" kern="0" dirty="0">
                          <a:solidFill>
                            <a:schemeClr val="dk1"/>
                          </a:solidFill>
                          <a:effectLst/>
                          <a:latin typeface="+mn-lt"/>
                          <a:ea typeface="+mn-ea"/>
                          <a:cs typeface="+mn-cs"/>
                        </a:rPr>
                        <a:t>实现</a:t>
                      </a:r>
                    </a:p>
                  </a:txBody>
                  <a:tcPr marL="93600" marR="936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3.1</a:t>
                      </a:r>
                      <a:r>
                        <a:rPr lang="zh-CN" altLang="en-US" sz="1600" kern="0" dirty="0">
                          <a:solidFill>
                            <a:schemeClr val="dk1"/>
                          </a:solidFill>
                          <a:effectLst/>
                          <a:latin typeface="+mn-lt"/>
                          <a:ea typeface="+mn-ea"/>
                          <a:cs typeface="+mn-cs"/>
                        </a:rPr>
                        <a:t>界面设计</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just">
                        <a:spcAft>
                          <a:spcPts val="0"/>
                        </a:spcAft>
                      </a:pPr>
                      <a:r>
                        <a:rPr lang="zh-CN" altLang="en-US" sz="1600" kern="0" dirty="0">
                          <a:solidFill>
                            <a:schemeClr val="dk1"/>
                          </a:solidFill>
                          <a:effectLst/>
                          <a:latin typeface="+mn-lt"/>
                          <a:ea typeface="+mn-ea"/>
                          <a:cs typeface="+mn-cs"/>
                        </a:rPr>
                        <a:t>周泽鑫</a:t>
                      </a:r>
                    </a:p>
                  </a:txBody>
                  <a:tcPr marL="93600" marR="936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528434"/>
                  </a:ext>
                </a:extLst>
              </a:tr>
              <a:tr h="361458">
                <a:tc vMerge="1">
                  <a:txBody>
                    <a:bodyPr/>
                    <a:lstStyle/>
                    <a:p>
                      <a:endParaRPr lang="zh-CN" altLang="en-US"/>
                    </a:p>
                  </a:txBody>
                  <a:tcPr/>
                </a:tc>
                <a:tc vMerge="1">
                  <a:txBody>
                    <a:bodyPr/>
                    <a:lstStyle/>
                    <a:p>
                      <a:endParaRPr lang="zh-CN" altLang="en-US"/>
                    </a:p>
                  </a:txBody>
                  <a:tcPr/>
                </a:tc>
                <a:tc>
                  <a:txBody>
                    <a:bodyPr/>
                    <a:lstStyle/>
                    <a:p>
                      <a:pPr algn="l">
                        <a:lnSpc>
                          <a:spcPct val="115000"/>
                        </a:lnSpc>
                        <a:spcAft>
                          <a:spcPts val="0"/>
                        </a:spcAft>
                      </a:pPr>
                      <a:r>
                        <a:rPr lang="en-US" sz="1600" kern="0" dirty="0">
                          <a:solidFill>
                            <a:schemeClr val="dk1"/>
                          </a:solidFill>
                          <a:effectLst/>
                          <a:latin typeface="+mn-lt"/>
                          <a:ea typeface="+mn-ea"/>
                          <a:cs typeface="+mn-cs"/>
                        </a:rPr>
                        <a:t>4.2.UI</a:t>
                      </a:r>
                      <a:r>
                        <a:rPr lang="zh-CN" altLang="en-US" sz="1600" kern="0" dirty="0">
                          <a:solidFill>
                            <a:schemeClr val="dk1"/>
                          </a:solidFill>
                          <a:effectLst/>
                          <a:latin typeface="+mn-lt"/>
                          <a:ea typeface="+mn-ea"/>
                          <a:cs typeface="+mn-cs"/>
                        </a:rPr>
                        <a:t>组件实现</a:t>
                      </a:r>
                    </a:p>
                  </a:txBody>
                  <a:tcPr marL="83497" marR="8349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extLst>
                  <a:ext uri="{0D108BD9-81ED-4DB2-BD59-A6C34878D82A}">
                    <a16:rowId xmlns:a16="http://schemas.microsoft.com/office/drawing/2014/main" val="3151806275"/>
                  </a:ext>
                </a:extLst>
              </a:tr>
            </a:tbl>
          </a:graphicData>
        </a:graphic>
      </p:graphicFrame>
    </p:spTree>
    <p:extLst>
      <p:ext uri="{BB962C8B-B14F-4D97-AF65-F5344CB8AC3E}">
        <p14:creationId xmlns:p14="http://schemas.microsoft.com/office/powerpoint/2010/main" val="41253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10219524" y="3693483"/>
            <a:ext cx="306854" cy="3068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表 10"/>
          <p:cNvGraphicFramePr/>
          <p:nvPr>
            <p:extLst>
              <p:ext uri="{D42A27DB-BD31-4B8C-83A1-F6EECF244321}">
                <p14:modId xmlns:p14="http://schemas.microsoft.com/office/powerpoint/2010/main" val="1048006464"/>
              </p:ext>
            </p:extLst>
          </p:nvPr>
        </p:nvGraphicFramePr>
        <p:xfrm>
          <a:off x="1659069" y="1108371"/>
          <a:ext cx="8136000" cy="5508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直接连接符 16"/>
          <p:cNvCxnSpPr/>
          <p:nvPr/>
        </p:nvCxnSpPr>
        <p:spPr>
          <a:xfrm>
            <a:off x="7763857" y="3848924"/>
            <a:ext cx="2591943" cy="0"/>
          </a:xfrm>
          <a:prstGeom prst="line">
            <a:avLst/>
          </a:prstGeom>
          <a:ln w="28575">
            <a:solidFill>
              <a:srgbClr val="C75050"/>
            </a:solidFill>
            <a:round/>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011701" y="4224809"/>
            <a:ext cx="306854" cy="3068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H="1" flipV="1">
            <a:off x="1165129" y="4369358"/>
            <a:ext cx="2815906" cy="22325"/>
          </a:xfrm>
          <a:prstGeom prst="line">
            <a:avLst/>
          </a:prstGeom>
          <a:ln w="28575">
            <a:solidFill>
              <a:srgbClr val="C75050"/>
            </a:solidFill>
            <a:round/>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8019159" y="5214187"/>
            <a:ext cx="306854" cy="3068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5991328" y="5367614"/>
            <a:ext cx="2167811" cy="0"/>
          </a:xfrm>
          <a:prstGeom prst="line">
            <a:avLst/>
          </a:prstGeom>
          <a:ln w="28575">
            <a:solidFill>
              <a:srgbClr val="C75050"/>
            </a:solidFill>
            <a:round/>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59518" y="235638"/>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人员</a:t>
            </a:r>
          </a:p>
        </p:txBody>
      </p:sp>
      <p:grpSp>
        <p:nvGrpSpPr>
          <p:cNvPr id="32" name="组合 31"/>
          <p:cNvGrpSpPr/>
          <p:nvPr/>
        </p:nvGrpSpPr>
        <p:grpSpPr>
          <a:xfrm rot="17100000">
            <a:off x="175953" y="261388"/>
            <a:ext cx="481872" cy="469661"/>
            <a:chOff x="1032060" y="5022216"/>
            <a:chExt cx="753746" cy="734645"/>
          </a:xfrm>
        </p:grpSpPr>
        <p:sp>
          <p:nvSpPr>
            <p:cNvPr id="36" name="等腰三角形 35"/>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F003145B-9D7B-4393-B133-35443C26C8BD}"/>
              </a:ext>
            </a:extLst>
          </p:cNvPr>
          <p:cNvGrpSpPr/>
          <p:nvPr/>
        </p:nvGrpSpPr>
        <p:grpSpPr>
          <a:xfrm>
            <a:off x="443092" y="2271035"/>
            <a:ext cx="3619831" cy="1380870"/>
            <a:chOff x="596266" y="2233194"/>
            <a:chExt cx="3619831" cy="1380870"/>
          </a:xfrm>
        </p:grpSpPr>
        <p:sp>
          <p:nvSpPr>
            <p:cNvPr id="18" name="文本框 17"/>
            <p:cNvSpPr txBox="1"/>
            <p:nvPr/>
          </p:nvSpPr>
          <p:spPr>
            <a:xfrm>
              <a:off x="803338" y="2233194"/>
              <a:ext cx="1572216" cy="584775"/>
            </a:xfrm>
            <a:prstGeom prst="rect">
              <a:avLst/>
            </a:prstGeom>
            <a:noFill/>
          </p:spPr>
          <p:txBody>
            <a:bodyPr wrap="square" rtlCol="0">
              <a:spAutoFit/>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陈传岭</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96266" y="2970490"/>
              <a:ext cx="2967383" cy="643574"/>
            </a:xfrm>
            <a:prstGeom prst="rect">
              <a:avLst/>
            </a:prstGeom>
            <a:noFill/>
          </p:spPr>
          <p:txBody>
            <a:bodyPr wrap="square" rtlCol="0">
              <a:spAutoFit/>
            </a:bodyPr>
            <a:lstStyle>
              <a:defPPr>
                <a:defRPr lang="zh-CN"/>
              </a:defPPr>
              <a:lvl1pPr algn="ctr">
                <a:lnSpc>
                  <a:spcPts val="2300"/>
                </a:lnSpc>
                <a:defRPr sz="1200"/>
              </a:lvl1pPr>
            </a:lstStyle>
            <a:p>
              <a:r>
                <a:rPr lang="zh-CN" altLang="en-US" dirty="0"/>
                <a:t>邮箱：</a:t>
              </a:r>
              <a:r>
                <a:rPr lang="en-US" altLang="zh-CN" dirty="0">
                  <a:hlinkClick r:id="rId4"/>
                </a:rPr>
                <a:t>31701175@stu.zucc.edu.cn</a:t>
              </a:r>
              <a:endParaRPr lang="en-US" altLang="zh-CN" dirty="0"/>
            </a:p>
            <a:p>
              <a:r>
                <a:rPr lang="zh-CN" altLang="en-US" dirty="0"/>
                <a:t>联系方式：</a:t>
              </a:r>
              <a:r>
                <a:rPr lang="en-US" altLang="zh-CN" dirty="0"/>
                <a:t>13023683120</a:t>
              </a:r>
            </a:p>
          </p:txBody>
        </p:sp>
        <p:sp>
          <p:nvSpPr>
            <p:cNvPr id="29" name="文本框 28">
              <a:extLst>
                <a:ext uri="{FF2B5EF4-FFF2-40B4-BE49-F238E27FC236}">
                  <a16:creationId xmlns:a16="http://schemas.microsoft.com/office/drawing/2014/main" id="{11E87A6A-320A-41D8-87C4-FDA5876E8F99}"/>
                </a:ext>
              </a:extLst>
            </p:cNvPr>
            <p:cNvSpPr txBox="1"/>
            <p:nvPr/>
          </p:nvSpPr>
          <p:spPr>
            <a:xfrm>
              <a:off x="2169582" y="2385715"/>
              <a:ext cx="2046515" cy="369332"/>
            </a:xfrm>
            <a:prstGeom prst="rect">
              <a:avLst/>
            </a:prstGeom>
            <a:noFill/>
          </p:spPr>
          <p:txBody>
            <a:bodyPr wrap="square" rtlCol="0">
              <a:spAutoFit/>
            </a:bodyPr>
            <a:lstStyle/>
            <a:p>
              <a:r>
                <a:rPr lang="en-US" altLang="zh-CN" dirty="0">
                  <a:solidFill>
                    <a:schemeClr val="tx1">
                      <a:lumMod val="75000"/>
                      <a:lumOff val="25000"/>
                    </a:schemeClr>
                  </a:solidFill>
                </a:rPr>
                <a:t>31701175</a:t>
              </a:r>
              <a:endParaRPr lang="zh-CN" altLang="en-US" dirty="0">
                <a:solidFill>
                  <a:schemeClr val="tx1">
                    <a:lumMod val="75000"/>
                    <a:lumOff val="25000"/>
                  </a:schemeClr>
                </a:solidFill>
              </a:endParaRPr>
            </a:p>
          </p:txBody>
        </p:sp>
      </p:grpSp>
      <p:grpSp>
        <p:nvGrpSpPr>
          <p:cNvPr id="47" name="组合 46">
            <a:extLst>
              <a:ext uri="{FF2B5EF4-FFF2-40B4-BE49-F238E27FC236}">
                <a16:creationId xmlns:a16="http://schemas.microsoft.com/office/drawing/2014/main" id="{DDC91292-6F3A-4EC5-9AB3-1D1D5086EFDF}"/>
              </a:ext>
            </a:extLst>
          </p:cNvPr>
          <p:cNvGrpSpPr/>
          <p:nvPr/>
        </p:nvGrpSpPr>
        <p:grpSpPr>
          <a:xfrm>
            <a:off x="8147729" y="2139553"/>
            <a:ext cx="3619831" cy="1380870"/>
            <a:chOff x="596266" y="2233194"/>
            <a:chExt cx="3619831" cy="1380870"/>
          </a:xfrm>
        </p:grpSpPr>
        <p:sp>
          <p:nvSpPr>
            <p:cNvPr id="48" name="文本框 47">
              <a:extLst>
                <a:ext uri="{FF2B5EF4-FFF2-40B4-BE49-F238E27FC236}">
                  <a16:creationId xmlns:a16="http://schemas.microsoft.com/office/drawing/2014/main" id="{27D2C83C-1880-4061-BD6F-CDBCE6ED813A}"/>
                </a:ext>
              </a:extLst>
            </p:cNvPr>
            <p:cNvSpPr txBox="1"/>
            <p:nvPr/>
          </p:nvSpPr>
          <p:spPr>
            <a:xfrm>
              <a:off x="803338" y="2233194"/>
              <a:ext cx="1572216" cy="584775"/>
            </a:xfrm>
            <a:prstGeom prst="rect">
              <a:avLst/>
            </a:prstGeom>
            <a:noFill/>
          </p:spPr>
          <p:txBody>
            <a:bodyPr wrap="square" rtlCol="0">
              <a:spAutoFit/>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陈杰</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DDA3D8E6-C605-4A37-A71C-1D028D5A2144}"/>
                </a:ext>
              </a:extLst>
            </p:cNvPr>
            <p:cNvSpPr txBox="1"/>
            <p:nvPr/>
          </p:nvSpPr>
          <p:spPr>
            <a:xfrm>
              <a:off x="596266" y="2970490"/>
              <a:ext cx="2967383" cy="643574"/>
            </a:xfrm>
            <a:prstGeom prst="rect">
              <a:avLst/>
            </a:prstGeom>
            <a:noFill/>
          </p:spPr>
          <p:txBody>
            <a:bodyPr wrap="square" rtlCol="0">
              <a:spAutoFit/>
            </a:bodyPr>
            <a:lstStyle>
              <a:defPPr>
                <a:defRPr lang="zh-CN"/>
              </a:defPPr>
              <a:lvl1pPr algn="ctr">
                <a:lnSpc>
                  <a:spcPts val="2300"/>
                </a:lnSpc>
                <a:defRPr sz="1200"/>
              </a:lvl1pPr>
            </a:lstStyle>
            <a:p>
              <a:r>
                <a:rPr lang="zh-CN" altLang="en-US" dirty="0"/>
                <a:t>邮箱：</a:t>
              </a:r>
              <a:r>
                <a:rPr lang="en-US" altLang="zh-CN" dirty="0">
                  <a:hlinkClick r:id="rId4"/>
                </a:rPr>
                <a:t>31701209@stu.zucc.edu.cn</a:t>
              </a:r>
              <a:endParaRPr lang="en-US" altLang="zh-CN" dirty="0"/>
            </a:p>
            <a:p>
              <a:r>
                <a:rPr lang="zh-CN" altLang="en-US" dirty="0"/>
                <a:t>联系方式：</a:t>
              </a:r>
              <a:r>
                <a:rPr lang="en-US" altLang="zh-CN" dirty="0"/>
                <a:t>17306412198</a:t>
              </a:r>
            </a:p>
          </p:txBody>
        </p:sp>
        <p:sp>
          <p:nvSpPr>
            <p:cNvPr id="50" name="文本框 49">
              <a:extLst>
                <a:ext uri="{FF2B5EF4-FFF2-40B4-BE49-F238E27FC236}">
                  <a16:creationId xmlns:a16="http://schemas.microsoft.com/office/drawing/2014/main" id="{5A91CD49-C170-4E87-971D-6453C511B03E}"/>
                </a:ext>
              </a:extLst>
            </p:cNvPr>
            <p:cNvSpPr txBox="1"/>
            <p:nvPr/>
          </p:nvSpPr>
          <p:spPr>
            <a:xfrm>
              <a:off x="2169582" y="2385715"/>
              <a:ext cx="2046515" cy="369332"/>
            </a:xfrm>
            <a:prstGeom prst="rect">
              <a:avLst/>
            </a:prstGeom>
            <a:noFill/>
          </p:spPr>
          <p:txBody>
            <a:bodyPr wrap="square" rtlCol="0">
              <a:spAutoFit/>
            </a:bodyPr>
            <a:lstStyle/>
            <a:p>
              <a:r>
                <a:rPr lang="en-US" altLang="zh-CN" dirty="0">
                  <a:solidFill>
                    <a:schemeClr val="tx1">
                      <a:lumMod val="75000"/>
                      <a:lumOff val="25000"/>
                    </a:schemeClr>
                  </a:solidFill>
                </a:rPr>
                <a:t>31701209</a:t>
              </a:r>
              <a:endParaRPr lang="zh-CN" altLang="en-US" dirty="0">
                <a:solidFill>
                  <a:schemeClr val="tx1">
                    <a:lumMod val="75000"/>
                    <a:lumOff val="25000"/>
                  </a:schemeClr>
                </a:solidFill>
              </a:endParaRPr>
            </a:p>
          </p:txBody>
        </p:sp>
      </p:grpSp>
      <p:grpSp>
        <p:nvGrpSpPr>
          <p:cNvPr id="51" name="组合 50">
            <a:extLst>
              <a:ext uri="{FF2B5EF4-FFF2-40B4-BE49-F238E27FC236}">
                <a16:creationId xmlns:a16="http://schemas.microsoft.com/office/drawing/2014/main" id="{4820955A-FB11-4094-8F05-9662B25FF379}"/>
              </a:ext>
            </a:extLst>
          </p:cNvPr>
          <p:cNvGrpSpPr/>
          <p:nvPr/>
        </p:nvGrpSpPr>
        <p:grpSpPr>
          <a:xfrm>
            <a:off x="8409608" y="4876387"/>
            <a:ext cx="3619831" cy="1380870"/>
            <a:chOff x="596266" y="2233194"/>
            <a:chExt cx="3619831" cy="1380870"/>
          </a:xfrm>
        </p:grpSpPr>
        <p:sp>
          <p:nvSpPr>
            <p:cNvPr id="52" name="文本框 51">
              <a:extLst>
                <a:ext uri="{FF2B5EF4-FFF2-40B4-BE49-F238E27FC236}">
                  <a16:creationId xmlns:a16="http://schemas.microsoft.com/office/drawing/2014/main" id="{B8E1495E-153C-420E-9CD4-2FC4908E0FA0}"/>
                </a:ext>
              </a:extLst>
            </p:cNvPr>
            <p:cNvSpPr txBox="1"/>
            <p:nvPr/>
          </p:nvSpPr>
          <p:spPr>
            <a:xfrm>
              <a:off x="803338" y="2233194"/>
              <a:ext cx="1572216" cy="584775"/>
            </a:xfrm>
            <a:prstGeom prst="rect">
              <a:avLst/>
            </a:prstGeom>
            <a:noFill/>
          </p:spPr>
          <p:txBody>
            <a:bodyPr wrap="square" rtlCol="0">
              <a:spAutoFit/>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周泽鑫</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841EC3E2-B3DB-4513-BC1B-FF0F7239F8B7}"/>
                </a:ext>
              </a:extLst>
            </p:cNvPr>
            <p:cNvSpPr txBox="1"/>
            <p:nvPr/>
          </p:nvSpPr>
          <p:spPr>
            <a:xfrm>
              <a:off x="596266" y="2970490"/>
              <a:ext cx="2967383" cy="643574"/>
            </a:xfrm>
            <a:prstGeom prst="rect">
              <a:avLst/>
            </a:prstGeom>
            <a:noFill/>
          </p:spPr>
          <p:txBody>
            <a:bodyPr wrap="square" rtlCol="0">
              <a:spAutoFit/>
            </a:bodyPr>
            <a:lstStyle>
              <a:defPPr>
                <a:defRPr lang="zh-CN"/>
              </a:defPPr>
              <a:lvl1pPr algn="ctr">
                <a:lnSpc>
                  <a:spcPts val="2300"/>
                </a:lnSpc>
                <a:defRPr sz="1200"/>
              </a:lvl1pPr>
            </a:lstStyle>
            <a:p>
              <a:r>
                <a:rPr lang="zh-CN" altLang="en-US" dirty="0"/>
                <a:t>邮箱：</a:t>
              </a:r>
              <a:r>
                <a:rPr lang="en-US" altLang="zh-CN" dirty="0">
                  <a:hlinkClick r:id="rId5"/>
                </a:rPr>
                <a:t>31701233@stu.zucc.edu.cn</a:t>
              </a:r>
              <a:endParaRPr lang="en-US" altLang="zh-CN" dirty="0"/>
            </a:p>
            <a:p>
              <a:r>
                <a:rPr lang="zh-CN" altLang="en-US" dirty="0"/>
                <a:t>联系方式：</a:t>
              </a:r>
              <a:r>
                <a:rPr lang="en-US" altLang="zh-CN" dirty="0"/>
                <a:t>15988892483</a:t>
              </a:r>
            </a:p>
          </p:txBody>
        </p:sp>
        <p:sp>
          <p:nvSpPr>
            <p:cNvPr id="54" name="文本框 53">
              <a:extLst>
                <a:ext uri="{FF2B5EF4-FFF2-40B4-BE49-F238E27FC236}">
                  <a16:creationId xmlns:a16="http://schemas.microsoft.com/office/drawing/2014/main" id="{8978E547-9B23-4AC1-8B8C-43CB6DA6934C}"/>
                </a:ext>
              </a:extLst>
            </p:cNvPr>
            <p:cNvSpPr txBox="1"/>
            <p:nvPr/>
          </p:nvSpPr>
          <p:spPr>
            <a:xfrm>
              <a:off x="2169582" y="2385715"/>
              <a:ext cx="2046515" cy="369332"/>
            </a:xfrm>
            <a:prstGeom prst="rect">
              <a:avLst/>
            </a:prstGeom>
            <a:noFill/>
          </p:spPr>
          <p:txBody>
            <a:bodyPr wrap="square" rtlCol="0">
              <a:spAutoFit/>
            </a:bodyPr>
            <a:lstStyle/>
            <a:p>
              <a:r>
                <a:rPr lang="en-US" altLang="zh-CN" dirty="0">
                  <a:solidFill>
                    <a:schemeClr val="tx1">
                      <a:lumMod val="75000"/>
                      <a:lumOff val="25000"/>
                    </a:schemeClr>
                  </a:solidFill>
                </a:rPr>
                <a:t>31701233</a:t>
              </a:r>
              <a:endParaRPr lang="zh-CN" altLang="en-US" dirty="0">
                <a:solidFill>
                  <a:schemeClr val="tx1">
                    <a:lumMod val="75000"/>
                    <a:lumOff val="25000"/>
                  </a:schemeClr>
                </a:solidFill>
              </a:endParaRPr>
            </a:p>
          </p:txBody>
        </p:sp>
      </p:grpSp>
      <p:sp>
        <p:nvSpPr>
          <p:cNvPr id="4" name="矩形: 圆角 3">
            <a:extLst>
              <a:ext uri="{FF2B5EF4-FFF2-40B4-BE49-F238E27FC236}">
                <a16:creationId xmlns:a16="http://schemas.microsoft.com/office/drawing/2014/main" id="{EAE0B02E-DCA5-441B-ACB6-B7F7B5E36551}"/>
              </a:ext>
            </a:extLst>
          </p:cNvPr>
          <p:cNvSpPr/>
          <p:nvPr/>
        </p:nvSpPr>
        <p:spPr>
          <a:xfrm>
            <a:off x="1107660" y="1541610"/>
            <a:ext cx="1572216"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组长</a:t>
            </a:r>
          </a:p>
        </p:txBody>
      </p:sp>
      <p:sp>
        <p:nvSpPr>
          <p:cNvPr id="55" name="矩形: 圆角 54">
            <a:extLst>
              <a:ext uri="{FF2B5EF4-FFF2-40B4-BE49-F238E27FC236}">
                <a16:creationId xmlns:a16="http://schemas.microsoft.com/office/drawing/2014/main" id="{AFDBDCA6-ECCB-40E9-B83F-7E860F4D0B5E}"/>
              </a:ext>
            </a:extLst>
          </p:cNvPr>
          <p:cNvSpPr/>
          <p:nvPr/>
        </p:nvSpPr>
        <p:spPr>
          <a:xfrm>
            <a:off x="6811515" y="5673860"/>
            <a:ext cx="1572216" cy="5232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组员</a:t>
            </a:r>
          </a:p>
        </p:txBody>
      </p:sp>
      <p:sp>
        <p:nvSpPr>
          <p:cNvPr id="56" name="矩形: 圆角 55">
            <a:extLst>
              <a:ext uri="{FF2B5EF4-FFF2-40B4-BE49-F238E27FC236}">
                <a16:creationId xmlns:a16="http://schemas.microsoft.com/office/drawing/2014/main" id="{CDB74C8A-B6D1-476F-85C9-C1F427819A9B}"/>
              </a:ext>
            </a:extLst>
          </p:cNvPr>
          <p:cNvSpPr/>
          <p:nvPr/>
        </p:nvSpPr>
        <p:spPr>
          <a:xfrm>
            <a:off x="7861341" y="1493299"/>
            <a:ext cx="1572216" cy="5232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组员</a:t>
            </a:r>
          </a:p>
        </p:txBody>
      </p:sp>
    </p:spTree>
    <p:extLst>
      <p:ext uri="{BB962C8B-B14F-4D97-AF65-F5344CB8AC3E}">
        <p14:creationId xmlns:p14="http://schemas.microsoft.com/office/powerpoint/2010/main" val="19548244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750"/>
                                        <p:tgtEl>
                                          <p:spTgt spid="17"/>
                                        </p:tgtEl>
                                      </p:cBhvr>
                                    </p:animEffect>
                                  </p:childTnLst>
                                </p:cTn>
                              </p:par>
                            </p:childTnLst>
                          </p:cTn>
                        </p:par>
                        <p:par>
                          <p:cTn id="13" fill="hold">
                            <p:stCondLst>
                              <p:cond delay="125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1750"/>
                            </p:stCondLst>
                            <p:childTnLst>
                              <p:par>
                                <p:cTn id="20" presetID="22" presetClass="entr" presetSubtype="2"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750"/>
                                        <p:tgtEl>
                                          <p:spTgt spid="28"/>
                                        </p:tgtEl>
                                      </p:cBhvr>
                                    </p:animEffect>
                                  </p:childTnLst>
                                </p:cTn>
                              </p:par>
                            </p:childTnLst>
                          </p:cTn>
                        </p:par>
                        <p:par>
                          <p:cTn id="23" fill="hold">
                            <p:stCondLst>
                              <p:cond delay="2500"/>
                            </p:stCondLst>
                            <p:childTnLst>
                              <p:par>
                                <p:cTn id="24" presetID="53" presetClass="entr" presetSubtype="16"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750"/>
                                        <p:tgtEl>
                                          <p:spTgt spid="34"/>
                                        </p:tgtEl>
                                      </p:cBhvr>
                                    </p:animEffect>
                                  </p:childTnLst>
                                </p:cTn>
                              </p:par>
                            </p:childTnLst>
                          </p:cTn>
                        </p:par>
                        <p:par>
                          <p:cTn id="33" fill="hold">
                            <p:stCondLst>
                              <p:cond delay="3750"/>
                            </p:stCondLst>
                            <p:childTnLst>
                              <p:par>
                                <p:cTn id="34" presetID="53" presetClass="entr" presetSubtype="16"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fltVal val="0"/>
                                          </p:val>
                                        </p:tav>
                                        <p:tav tm="100000">
                                          <p:val>
                                            <p:strVal val="#ppt_h"/>
                                          </p:val>
                                        </p:tav>
                                      </p:tavLst>
                                    </p:anim>
                                    <p:animEffect transition="in" filter="fade">
                                      <p:cBhvr>
                                        <p:cTn id="38" dur="500"/>
                                        <p:tgtEl>
                                          <p:spTgt spid="33"/>
                                        </p:tgtEl>
                                      </p:cBhvr>
                                    </p:animEffect>
                                  </p:childTnLst>
                                </p:cTn>
                              </p:par>
                            </p:childTnLst>
                          </p:cTn>
                        </p:par>
                        <p:par>
                          <p:cTn id="39" fill="hold">
                            <p:stCondLst>
                              <p:cond delay="4250"/>
                            </p:stCondLst>
                            <p:childTnLst>
                              <p:par>
                                <p:cTn id="40" presetID="49" presetClass="entr" presetSubtype="0" decel="10000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 calcmode="lin" valueType="num">
                                      <p:cBhvr>
                                        <p:cTn id="44" dur="500" fill="hold"/>
                                        <p:tgtEl>
                                          <p:spTgt spid="32"/>
                                        </p:tgtEl>
                                        <p:attrNameLst>
                                          <p:attrName>style.rotation</p:attrName>
                                        </p:attrNameLst>
                                      </p:cBhvr>
                                      <p:tavLst>
                                        <p:tav tm="0">
                                          <p:val>
                                            <p:fltVal val="360"/>
                                          </p:val>
                                        </p:tav>
                                        <p:tav tm="100000">
                                          <p:val>
                                            <p:fltVal val="0"/>
                                          </p:val>
                                        </p:tav>
                                      </p:tavLst>
                                    </p:anim>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arn(inVertical)">
                                      <p:cBhvr>
                                        <p:cTn id="50" dur="500"/>
                                        <p:tgtEl>
                                          <p:spTgt spid="4"/>
                                        </p:tgtEl>
                                      </p:cBhvr>
                                    </p:animEffect>
                                  </p:childTnLst>
                                </p:cTn>
                              </p:par>
                            </p:childTnLst>
                          </p:cTn>
                        </p:par>
                        <p:par>
                          <p:cTn id="51" fill="hold">
                            <p:stCondLst>
                              <p:cond delay="500"/>
                            </p:stCondLst>
                            <p:childTnLst>
                              <p:par>
                                <p:cTn id="52" presetID="10" presetClass="entr" presetSubtype="0" fill="hold" nodeType="afterEffect">
                                  <p:stCondLst>
                                    <p:cond delay="50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barn(inVertical)">
                                      <p:cBhvr>
                                        <p:cTn id="59" dur="500"/>
                                        <p:tgtEl>
                                          <p:spTgt spid="56"/>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barn(inVertical)">
                                      <p:cBhvr>
                                        <p:cTn id="62" dur="500"/>
                                        <p:tgtEl>
                                          <p:spTgt spid="55"/>
                                        </p:tgtEl>
                                      </p:cBhvr>
                                    </p:animEffect>
                                  </p:childTnLst>
                                </p:cTn>
                              </p:par>
                            </p:childTnLst>
                          </p:cTn>
                        </p:par>
                        <p:par>
                          <p:cTn id="63" fill="hold">
                            <p:stCondLst>
                              <p:cond delay="500"/>
                            </p:stCondLst>
                            <p:childTnLst>
                              <p:par>
                                <p:cTn id="64" presetID="10" presetClass="entr" presetSubtype="0" fill="hold" nodeType="afterEffect">
                                  <p:stCondLst>
                                    <p:cond delay="25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nodeType="withEffect">
                                  <p:stCondLst>
                                    <p:cond delay="25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Graphic spid="11" grpId="0">
        <p:bldAsOne/>
      </p:bldGraphic>
      <p:bldP spid="27" grpId="0" animBg="1"/>
      <p:bldP spid="33" grpId="0" animBg="1"/>
      <p:bldP spid="4" grpId="0" animBg="1"/>
      <p:bldP spid="55" grpId="0" animBg="1"/>
      <p:bldP spid="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E62AAA-34ED-4F95-A472-7CA82DD4947C}"/>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DA2CE8-BDF0-41A2-93A4-01F8FBA4D53E}"/>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8" name="组合 7">
            <a:extLst>
              <a:ext uri="{FF2B5EF4-FFF2-40B4-BE49-F238E27FC236}">
                <a16:creationId xmlns:a16="http://schemas.microsoft.com/office/drawing/2014/main" id="{6ED2356B-9E59-4CDB-BA48-C48B3AB963B0}"/>
              </a:ext>
            </a:extLst>
          </p:cNvPr>
          <p:cNvGrpSpPr/>
          <p:nvPr/>
        </p:nvGrpSpPr>
        <p:grpSpPr>
          <a:xfrm rot="17100000">
            <a:off x="175953" y="261388"/>
            <a:ext cx="481872" cy="469661"/>
            <a:chOff x="1032060" y="5022216"/>
            <a:chExt cx="753746" cy="734645"/>
          </a:xfrm>
        </p:grpSpPr>
        <p:sp>
          <p:nvSpPr>
            <p:cNvPr id="9" name="等腰三角形 8">
              <a:extLst>
                <a:ext uri="{FF2B5EF4-FFF2-40B4-BE49-F238E27FC236}">
                  <a16:creationId xmlns:a16="http://schemas.microsoft.com/office/drawing/2014/main" id="{2D74A0D1-A36E-470F-BE73-0E44684639D8}"/>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4063F6D-B2D4-4B2C-9505-380B73085601}"/>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93FF7417-0747-4E04-A2FE-96A2610AE7EF}"/>
              </a:ext>
            </a:extLst>
          </p:cNvPr>
          <p:cNvSpPr/>
          <p:nvPr/>
        </p:nvSpPr>
        <p:spPr>
          <a:xfrm>
            <a:off x="1852977" y="254328"/>
            <a:ext cx="90281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计划</a:t>
            </a:r>
            <a:endParaRPr lang="zh-CN" altLang="en-US" sz="2800"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ADFB7D87-27BC-4445-96D1-B7F0553663D8}"/>
              </a:ext>
            </a:extLst>
          </p:cNvPr>
          <p:cNvGraphicFramePr>
            <a:graphicFrameLocks noGrp="1"/>
          </p:cNvGraphicFramePr>
          <p:nvPr>
            <p:extLst>
              <p:ext uri="{D42A27DB-BD31-4B8C-83A1-F6EECF244321}">
                <p14:modId xmlns:p14="http://schemas.microsoft.com/office/powerpoint/2010/main" val="546811525"/>
              </p:ext>
            </p:extLst>
          </p:nvPr>
        </p:nvGraphicFramePr>
        <p:xfrm>
          <a:off x="1332834" y="1217821"/>
          <a:ext cx="9517418" cy="4956736"/>
        </p:xfrm>
        <a:graphic>
          <a:graphicData uri="http://schemas.openxmlformats.org/drawingml/2006/table">
            <a:tbl>
              <a:tblPr firstRow="1" firstCol="1" bandRow="1">
                <a:tableStyleId>{5C22544A-7EE6-4342-B048-85BDC9FD1C3A}</a:tableStyleId>
              </a:tblPr>
              <a:tblGrid>
                <a:gridCol w="1457500">
                  <a:extLst>
                    <a:ext uri="{9D8B030D-6E8A-4147-A177-3AD203B41FA5}">
                      <a16:colId xmlns:a16="http://schemas.microsoft.com/office/drawing/2014/main" val="260967961"/>
                    </a:ext>
                  </a:extLst>
                </a:gridCol>
                <a:gridCol w="2875175">
                  <a:extLst>
                    <a:ext uri="{9D8B030D-6E8A-4147-A177-3AD203B41FA5}">
                      <a16:colId xmlns:a16="http://schemas.microsoft.com/office/drawing/2014/main" val="2242877028"/>
                    </a:ext>
                  </a:extLst>
                </a:gridCol>
                <a:gridCol w="4110087">
                  <a:extLst>
                    <a:ext uri="{9D8B030D-6E8A-4147-A177-3AD203B41FA5}">
                      <a16:colId xmlns:a16="http://schemas.microsoft.com/office/drawing/2014/main" val="3786743828"/>
                    </a:ext>
                  </a:extLst>
                </a:gridCol>
                <a:gridCol w="1074656">
                  <a:extLst>
                    <a:ext uri="{9D8B030D-6E8A-4147-A177-3AD203B41FA5}">
                      <a16:colId xmlns:a16="http://schemas.microsoft.com/office/drawing/2014/main" val="1106314757"/>
                    </a:ext>
                  </a:extLst>
                </a:gridCol>
              </a:tblGrid>
              <a:tr h="990090">
                <a:tc rowSpan="4">
                  <a:txBody>
                    <a:bodyPr/>
                    <a:lstStyle/>
                    <a:p>
                      <a:pPr algn="ctr">
                        <a:lnSpc>
                          <a:spcPct val="115000"/>
                        </a:lnSpc>
                        <a:spcAft>
                          <a:spcPts val="0"/>
                        </a:spcAft>
                      </a:pPr>
                      <a:r>
                        <a:rPr lang="en-US" sz="1600" b="1" kern="0" dirty="0">
                          <a:solidFill>
                            <a:schemeClr val="lt1"/>
                          </a:solidFill>
                          <a:effectLst/>
                          <a:latin typeface="+mn-lt"/>
                          <a:ea typeface="+mn-ea"/>
                          <a:cs typeface="+mn-cs"/>
                        </a:rPr>
                        <a:t> </a:t>
                      </a:r>
                      <a:endParaRPr lang="zh-CN" altLang="en-US" sz="1600" b="1" kern="0" dirty="0">
                        <a:solidFill>
                          <a:schemeClr val="lt1"/>
                        </a:solidFill>
                        <a:effectLst/>
                        <a:latin typeface="+mn-lt"/>
                        <a:ea typeface="+mn-ea"/>
                        <a:cs typeface="+mn-cs"/>
                      </a:endParaRPr>
                    </a:p>
                    <a:p>
                      <a:pPr algn="ctr">
                        <a:lnSpc>
                          <a:spcPct val="115000"/>
                        </a:lnSpc>
                        <a:spcAft>
                          <a:spcPts val="0"/>
                        </a:spcAft>
                      </a:pPr>
                      <a:r>
                        <a:rPr lang="en-US" sz="1600" b="1" kern="0" dirty="0">
                          <a:solidFill>
                            <a:schemeClr val="lt1"/>
                          </a:solidFill>
                          <a:effectLst/>
                          <a:latin typeface="+mn-lt"/>
                          <a:ea typeface="+mn-ea"/>
                          <a:cs typeface="+mn-cs"/>
                        </a:rPr>
                        <a:t> </a:t>
                      </a:r>
                      <a:endParaRPr lang="zh-CN" altLang="en-US" sz="1600" b="1" kern="0" dirty="0">
                        <a:solidFill>
                          <a:schemeClr val="lt1"/>
                        </a:solidFill>
                        <a:effectLst/>
                        <a:latin typeface="+mn-lt"/>
                        <a:ea typeface="+mn-ea"/>
                        <a:cs typeface="+mn-cs"/>
                      </a:endParaRPr>
                    </a:p>
                    <a:p>
                      <a:pPr algn="ctr">
                        <a:lnSpc>
                          <a:spcPct val="115000"/>
                        </a:lnSpc>
                        <a:spcAft>
                          <a:spcPts val="0"/>
                        </a:spcAft>
                      </a:pPr>
                      <a:r>
                        <a:rPr lang="zh-CN" altLang="en-US" sz="1600" b="1" kern="0" dirty="0">
                          <a:solidFill>
                            <a:schemeClr val="lt1"/>
                          </a:solidFill>
                          <a:effectLst/>
                          <a:latin typeface="+mn-lt"/>
                          <a:ea typeface="+mn-ea"/>
                          <a:cs typeface="+mn-cs"/>
                        </a:rPr>
                        <a:t>项目实现</a:t>
                      </a:r>
                    </a:p>
                  </a:txBody>
                  <a:tcPr marL="188589" marR="188589" marT="94294" marB="9429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b="0" kern="0" dirty="0">
                          <a:solidFill>
                            <a:schemeClr val="dk1"/>
                          </a:solidFill>
                          <a:effectLst/>
                          <a:latin typeface="+mn-lt"/>
                          <a:ea typeface="+mn-ea"/>
                          <a:cs typeface="+mn-cs"/>
                        </a:rPr>
                        <a:t>1.</a:t>
                      </a:r>
                      <a:r>
                        <a:rPr lang="zh-CN" altLang="en-US" sz="1600" b="0" kern="0" dirty="0">
                          <a:solidFill>
                            <a:schemeClr val="dk1"/>
                          </a:solidFill>
                          <a:effectLst/>
                          <a:latin typeface="+mn-lt"/>
                          <a:ea typeface="+mn-ea"/>
                          <a:cs typeface="+mn-cs"/>
                        </a:rPr>
                        <a:t>数据库实现</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p>
                      <a:pPr algn="l">
                        <a:lnSpc>
                          <a:spcPct val="115000"/>
                        </a:lnSpc>
                        <a:spcAft>
                          <a:spcPts val="0"/>
                        </a:spcAft>
                      </a:pPr>
                      <a:r>
                        <a:rPr lang="en-US" sz="1600" b="0" kern="0" dirty="0">
                          <a:solidFill>
                            <a:schemeClr val="dk1"/>
                          </a:solidFill>
                          <a:effectLst/>
                          <a:latin typeface="+mn-lt"/>
                          <a:ea typeface="+mn-ea"/>
                          <a:cs typeface="+mn-cs"/>
                        </a:rPr>
                        <a:t>1.1 </a:t>
                      </a:r>
                      <a:r>
                        <a:rPr lang="zh-CN" altLang="en-US" sz="1600" b="0" kern="0" dirty="0">
                          <a:solidFill>
                            <a:schemeClr val="dk1"/>
                          </a:solidFill>
                          <a:effectLst/>
                          <a:latin typeface="+mn-lt"/>
                          <a:ea typeface="+mn-ea"/>
                          <a:cs typeface="+mn-cs"/>
                        </a:rPr>
                        <a:t>数据库的设计</a:t>
                      </a:r>
                    </a:p>
                    <a:p>
                      <a:pPr algn="l">
                        <a:lnSpc>
                          <a:spcPct val="115000"/>
                        </a:lnSpc>
                        <a:spcAft>
                          <a:spcPts val="0"/>
                        </a:spcAft>
                      </a:pPr>
                      <a:r>
                        <a:rPr lang="en-US" sz="1600" b="0" kern="0" dirty="0">
                          <a:solidFill>
                            <a:schemeClr val="dk1"/>
                          </a:solidFill>
                          <a:effectLst/>
                          <a:latin typeface="+mn-lt"/>
                          <a:ea typeface="+mn-ea"/>
                          <a:cs typeface="+mn-cs"/>
                        </a:rPr>
                        <a:t>1.2 </a:t>
                      </a:r>
                      <a:r>
                        <a:rPr lang="zh-CN" altLang="en-US" sz="1600" b="0" kern="0" dirty="0">
                          <a:solidFill>
                            <a:schemeClr val="dk1"/>
                          </a:solidFill>
                          <a:effectLst/>
                          <a:latin typeface="+mn-lt"/>
                          <a:ea typeface="+mn-ea"/>
                          <a:cs typeface="+mn-cs"/>
                        </a:rPr>
                        <a:t>数据库与网站的链接</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p>
                      <a:pPr algn="just">
                        <a:spcAft>
                          <a:spcPts val="0"/>
                        </a:spcAft>
                      </a:pPr>
                      <a:r>
                        <a:rPr lang="zh-CN" altLang="en-US" sz="1600" b="0" kern="0" dirty="0">
                          <a:solidFill>
                            <a:schemeClr val="dk1"/>
                          </a:solidFill>
                          <a:effectLst/>
                          <a:latin typeface="+mn-lt"/>
                          <a:ea typeface="+mn-ea"/>
                          <a:cs typeface="+mn-cs"/>
                        </a:rPr>
                        <a:t>陈传岭</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FF7"/>
                    </a:solidFill>
                  </a:tcPr>
                </a:tc>
                <a:extLst>
                  <a:ext uri="{0D108BD9-81ED-4DB2-BD59-A6C34878D82A}">
                    <a16:rowId xmlns:a16="http://schemas.microsoft.com/office/drawing/2014/main" val="85571855"/>
                  </a:ext>
                </a:extLst>
              </a:tr>
              <a:tr h="1488278">
                <a:tc vMerge="1">
                  <a:txBody>
                    <a:bodyPr/>
                    <a:lstStyle/>
                    <a:p>
                      <a:endParaRPr lang="zh-CN" altLang="en-US"/>
                    </a:p>
                  </a:txBody>
                  <a:tcPr/>
                </a:tc>
                <a:tc>
                  <a:txBody>
                    <a:bodyPr/>
                    <a:lstStyle/>
                    <a:p>
                      <a:pPr algn="l">
                        <a:lnSpc>
                          <a:spcPct val="115000"/>
                        </a:lnSpc>
                        <a:spcAft>
                          <a:spcPts val="0"/>
                        </a:spcAft>
                      </a:pPr>
                      <a:r>
                        <a:rPr lang="en-US" sz="1600" kern="0" dirty="0">
                          <a:solidFill>
                            <a:schemeClr val="dk1"/>
                          </a:solidFill>
                          <a:effectLst/>
                          <a:latin typeface="+mn-lt"/>
                          <a:ea typeface="+mn-ea"/>
                          <a:cs typeface="+mn-cs"/>
                        </a:rPr>
                        <a:t>2.</a:t>
                      </a:r>
                      <a:r>
                        <a:rPr lang="zh-CN" altLang="en-US" sz="1600" kern="0" dirty="0">
                          <a:solidFill>
                            <a:schemeClr val="dk1"/>
                          </a:solidFill>
                          <a:effectLst/>
                          <a:latin typeface="+mn-lt"/>
                          <a:ea typeface="+mn-ea"/>
                          <a:cs typeface="+mn-cs"/>
                        </a:rPr>
                        <a:t>用户模块</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1.1 </a:t>
                      </a:r>
                      <a:r>
                        <a:rPr lang="zh-CN" altLang="en-US" sz="1600" kern="0" dirty="0">
                          <a:solidFill>
                            <a:schemeClr val="dk1"/>
                          </a:solidFill>
                          <a:effectLst/>
                          <a:latin typeface="+mn-lt"/>
                          <a:ea typeface="+mn-ea"/>
                          <a:cs typeface="+mn-cs"/>
                        </a:rPr>
                        <a:t>注册、登录、模块设计</a:t>
                      </a:r>
                    </a:p>
                    <a:p>
                      <a:pPr algn="l">
                        <a:lnSpc>
                          <a:spcPct val="115000"/>
                        </a:lnSpc>
                        <a:spcAft>
                          <a:spcPts val="0"/>
                        </a:spcAft>
                      </a:pPr>
                      <a:r>
                        <a:rPr lang="en-US" sz="1600" kern="0" dirty="0">
                          <a:solidFill>
                            <a:schemeClr val="dk1"/>
                          </a:solidFill>
                          <a:effectLst/>
                          <a:latin typeface="+mn-lt"/>
                          <a:ea typeface="+mn-ea"/>
                          <a:cs typeface="+mn-cs"/>
                        </a:rPr>
                        <a:t>1.2</a:t>
                      </a:r>
                      <a:r>
                        <a:rPr lang="zh-CN" altLang="en-US" sz="1600" kern="0" dirty="0">
                          <a:solidFill>
                            <a:schemeClr val="dk1"/>
                          </a:solidFill>
                          <a:effectLst/>
                          <a:latin typeface="+mn-lt"/>
                          <a:ea typeface="+mn-ea"/>
                          <a:cs typeface="+mn-cs"/>
                        </a:rPr>
                        <a:t>书籍搜索、评价设计</a:t>
                      </a:r>
                    </a:p>
                    <a:p>
                      <a:pPr algn="l">
                        <a:lnSpc>
                          <a:spcPct val="115000"/>
                        </a:lnSpc>
                        <a:spcAft>
                          <a:spcPts val="0"/>
                        </a:spcAft>
                      </a:pPr>
                      <a:r>
                        <a:rPr lang="en-US" sz="1600" kern="0" dirty="0">
                          <a:solidFill>
                            <a:schemeClr val="dk1"/>
                          </a:solidFill>
                          <a:effectLst/>
                          <a:latin typeface="+mn-lt"/>
                          <a:ea typeface="+mn-ea"/>
                          <a:cs typeface="+mn-cs"/>
                        </a:rPr>
                        <a:t>1.3 </a:t>
                      </a:r>
                      <a:r>
                        <a:rPr lang="zh-CN" altLang="en-US" sz="1600" kern="0" dirty="0">
                          <a:solidFill>
                            <a:schemeClr val="dk1"/>
                          </a:solidFill>
                          <a:effectLst/>
                          <a:latin typeface="+mn-lt"/>
                          <a:ea typeface="+mn-ea"/>
                          <a:cs typeface="+mn-cs"/>
                        </a:rPr>
                        <a:t>书评发表</a:t>
                      </a:r>
                    </a:p>
                    <a:p>
                      <a:pPr algn="l">
                        <a:lnSpc>
                          <a:spcPct val="115000"/>
                        </a:lnSpc>
                        <a:spcAft>
                          <a:spcPts val="0"/>
                        </a:spcAft>
                      </a:pPr>
                      <a:r>
                        <a:rPr lang="en-US" sz="1600" kern="0" dirty="0">
                          <a:solidFill>
                            <a:schemeClr val="dk1"/>
                          </a:solidFill>
                          <a:effectLst/>
                          <a:latin typeface="+mn-lt"/>
                          <a:ea typeface="+mn-ea"/>
                          <a:cs typeface="+mn-cs"/>
                        </a:rPr>
                        <a:t>1.4 </a:t>
                      </a:r>
                      <a:r>
                        <a:rPr lang="zh-CN" altLang="en-US" sz="1600" kern="0" dirty="0">
                          <a:solidFill>
                            <a:schemeClr val="dk1"/>
                          </a:solidFill>
                          <a:effectLst/>
                          <a:latin typeface="+mn-lt"/>
                          <a:ea typeface="+mn-ea"/>
                          <a:cs typeface="+mn-cs"/>
                        </a:rPr>
                        <a:t>个人信息修改</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altLang="en-US" sz="1600" kern="0" dirty="0">
                          <a:solidFill>
                            <a:schemeClr val="dk1"/>
                          </a:solidFill>
                          <a:effectLst/>
                          <a:latin typeface="+mn-lt"/>
                          <a:ea typeface="+mn-ea"/>
                          <a:cs typeface="+mn-cs"/>
                        </a:rPr>
                        <a:t>陈杰</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6617995"/>
                  </a:ext>
                </a:extLst>
              </a:tr>
              <a:tr h="1488278">
                <a:tc vMerge="1">
                  <a:txBody>
                    <a:bodyPr/>
                    <a:lstStyle/>
                    <a:p>
                      <a:endParaRPr lang="zh-CN" altLang="en-US"/>
                    </a:p>
                  </a:txBody>
                  <a:tcPr/>
                </a:tc>
                <a:tc>
                  <a:txBody>
                    <a:bodyPr/>
                    <a:lstStyle/>
                    <a:p>
                      <a:pPr algn="l">
                        <a:lnSpc>
                          <a:spcPct val="115000"/>
                        </a:lnSpc>
                        <a:spcAft>
                          <a:spcPts val="0"/>
                        </a:spcAft>
                      </a:pPr>
                      <a:r>
                        <a:rPr lang="en-US" sz="1600" kern="0" dirty="0">
                          <a:solidFill>
                            <a:schemeClr val="dk1"/>
                          </a:solidFill>
                          <a:effectLst/>
                          <a:latin typeface="+mn-lt"/>
                          <a:ea typeface="+mn-ea"/>
                          <a:cs typeface="+mn-cs"/>
                        </a:rPr>
                        <a:t>3.</a:t>
                      </a:r>
                      <a:r>
                        <a:rPr lang="zh-CN" altLang="en-US" sz="1600" kern="0" dirty="0">
                          <a:solidFill>
                            <a:schemeClr val="dk1"/>
                          </a:solidFill>
                          <a:effectLst/>
                          <a:latin typeface="+mn-lt"/>
                          <a:ea typeface="+mn-ea"/>
                          <a:cs typeface="+mn-cs"/>
                        </a:rPr>
                        <a:t>管理员模块</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1.1 </a:t>
                      </a:r>
                      <a:r>
                        <a:rPr lang="zh-CN" altLang="en-US" sz="1600" kern="0" dirty="0">
                          <a:solidFill>
                            <a:schemeClr val="dk1"/>
                          </a:solidFill>
                          <a:effectLst/>
                          <a:latin typeface="+mn-lt"/>
                          <a:ea typeface="+mn-ea"/>
                          <a:cs typeface="+mn-cs"/>
                        </a:rPr>
                        <a:t>管理员界面设计</a:t>
                      </a:r>
                    </a:p>
                    <a:p>
                      <a:pPr algn="l">
                        <a:lnSpc>
                          <a:spcPct val="115000"/>
                        </a:lnSpc>
                        <a:spcAft>
                          <a:spcPts val="0"/>
                        </a:spcAft>
                      </a:pPr>
                      <a:r>
                        <a:rPr lang="en-US" sz="1600" kern="0" dirty="0">
                          <a:solidFill>
                            <a:schemeClr val="dk1"/>
                          </a:solidFill>
                          <a:effectLst/>
                          <a:latin typeface="+mn-lt"/>
                          <a:ea typeface="+mn-ea"/>
                          <a:cs typeface="+mn-cs"/>
                        </a:rPr>
                        <a:t>1.2 </a:t>
                      </a:r>
                      <a:r>
                        <a:rPr lang="zh-CN" altLang="en-US" sz="1600" kern="0" dirty="0">
                          <a:solidFill>
                            <a:schemeClr val="dk1"/>
                          </a:solidFill>
                          <a:effectLst/>
                          <a:latin typeface="+mn-lt"/>
                          <a:ea typeface="+mn-ea"/>
                          <a:cs typeface="+mn-cs"/>
                        </a:rPr>
                        <a:t>书籍信息增加，删除，修改</a:t>
                      </a:r>
                    </a:p>
                    <a:p>
                      <a:pPr algn="l">
                        <a:lnSpc>
                          <a:spcPct val="115000"/>
                        </a:lnSpc>
                        <a:spcAft>
                          <a:spcPts val="0"/>
                        </a:spcAft>
                      </a:pPr>
                      <a:r>
                        <a:rPr lang="en-US" sz="1600" kern="0" dirty="0">
                          <a:solidFill>
                            <a:schemeClr val="dk1"/>
                          </a:solidFill>
                          <a:effectLst/>
                          <a:latin typeface="+mn-lt"/>
                          <a:ea typeface="+mn-ea"/>
                          <a:cs typeface="+mn-cs"/>
                        </a:rPr>
                        <a:t>1.3 </a:t>
                      </a:r>
                      <a:r>
                        <a:rPr lang="zh-CN" altLang="en-US" sz="1600" kern="0" dirty="0">
                          <a:solidFill>
                            <a:schemeClr val="dk1"/>
                          </a:solidFill>
                          <a:effectLst/>
                          <a:latin typeface="+mn-lt"/>
                          <a:ea typeface="+mn-ea"/>
                          <a:cs typeface="+mn-cs"/>
                        </a:rPr>
                        <a:t>书评的置顶、删除</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altLang="en-US" sz="1600" kern="0">
                          <a:solidFill>
                            <a:schemeClr val="dk1"/>
                          </a:solidFill>
                          <a:effectLst/>
                          <a:latin typeface="+mn-lt"/>
                          <a:ea typeface="+mn-ea"/>
                          <a:cs typeface="+mn-cs"/>
                        </a:rPr>
                        <a:t>周泽鑫</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5483147"/>
                  </a:ext>
                </a:extLst>
              </a:tr>
              <a:tr h="990090">
                <a:tc vMerge="1">
                  <a:txBody>
                    <a:bodyPr/>
                    <a:lstStyle/>
                    <a:p>
                      <a:endParaRPr lang="zh-CN" altLang="en-US"/>
                    </a:p>
                  </a:txBody>
                  <a:tcPr/>
                </a:tc>
                <a:tc>
                  <a:txBody>
                    <a:bodyPr/>
                    <a:lstStyle/>
                    <a:p>
                      <a:pPr algn="l">
                        <a:lnSpc>
                          <a:spcPct val="115000"/>
                        </a:lnSpc>
                        <a:spcAft>
                          <a:spcPts val="0"/>
                        </a:spcAft>
                      </a:pPr>
                      <a:r>
                        <a:rPr lang="en-US" sz="1600" kern="0">
                          <a:solidFill>
                            <a:schemeClr val="dk1"/>
                          </a:solidFill>
                          <a:effectLst/>
                          <a:latin typeface="+mn-lt"/>
                          <a:ea typeface="+mn-ea"/>
                          <a:cs typeface="+mn-cs"/>
                        </a:rPr>
                        <a:t>4.</a:t>
                      </a:r>
                      <a:r>
                        <a:rPr lang="zh-CN" altLang="en-US" sz="1600" kern="0">
                          <a:solidFill>
                            <a:schemeClr val="dk1"/>
                          </a:solidFill>
                          <a:effectLst/>
                          <a:latin typeface="+mn-lt"/>
                          <a:ea typeface="+mn-ea"/>
                          <a:cs typeface="+mn-cs"/>
                        </a:rPr>
                        <a:t>服务器的搭建维护</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 </a:t>
                      </a:r>
                      <a:endParaRPr lang="zh-CN" altLang="en-US" sz="1600" kern="0" dirty="0">
                        <a:solidFill>
                          <a:schemeClr val="dk1"/>
                        </a:solidFill>
                        <a:effectLst/>
                        <a:latin typeface="+mn-lt"/>
                        <a:ea typeface="+mn-ea"/>
                        <a:cs typeface="+mn-cs"/>
                      </a:endParaRP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altLang="en-US" sz="1600" kern="0" dirty="0">
                          <a:solidFill>
                            <a:schemeClr val="dk1"/>
                          </a:solidFill>
                          <a:effectLst/>
                          <a:latin typeface="+mn-lt"/>
                          <a:ea typeface="+mn-ea"/>
                          <a:cs typeface="+mn-cs"/>
                        </a:rPr>
                        <a:t>陈传岭</a:t>
                      </a:r>
                    </a:p>
                  </a:txBody>
                  <a:tcPr marL="141441" marR="14144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7159835"/>
                  </a:ext>
                </a:extLst>
              </a:tr>
            </a:tbl>
          </a:graphicData>
        </a:graphic>
      </p:graphicFrame>
    </p:spTree>
    <p:extLst>
      <p:ext uri="{BB962C8B-B14F-4D97-AF65-F5344CB8AC3E}">
        <p14:creationId xmlns:p14="http://schemas.microsoft.com/office/powerpoint/2010/main" val="43595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6730AB0-41D8-4E0C-A3CC-98B5396918A7}"/>
              </a:ext>
            </a:extLst>
          </p:cNvPr>
          <p:cNvGraphicFramePr>
            <a:graphicFrameLocks noGrp="1"/>
          </p:cNvGraphicFramePr>
          <p:nvPr>
            <p:extLst>
              <p:ext uri="{D42A27DB-BD31-4B8C-83A1-F6EECF244321}">
                <p14:modId xmlns:p14="http://schemas.microsoft.com/office/powerpoint/2010/main" val="1175264381"/>
              </p:ext>
            </p:extLst>
          </p:nvPr>
        </p:nvGraphicFramePr>
        <p:xfrm>
          <a:off x="1059573" y="1183317"/>
          <a:ext cx="9743546" cy="4991240"/>
        </p:xfrm>
        <a:graphic>
          <a:graphicData uri="http://schemas.openxmlformats.org/drawingml/2006/table">
            <a:tbl>
              <a:tblPr firstRow="1" firstCol="1" bandRow="1">
                <a:tableStyleId>{5C22544A-7EE6-4342-B048-85BDC9FD1C3A}</a:tableStyleId>
              </a:tblPr>
              <a:tblGrid>
                <a:gridCol w="2249235">
                  <a:extLst>
                    <a:ext uri="{9D8B030D-6E8A-4147-A177-3AD203B41FA5}">
                      <a16:colId xmlns:a16="http://schemas.microsoft.com/office/drawing/2014/main" val="979829890"/>
                    </a:ext>
                  </a:extLst>
                </a:gridCol>
                <a:gridCol w="2479250">
                  <a:extLst>
                    <a:ext uri="{9D8B030D-6E8A-4147-A177-3AD203B41FA5}">
                      <a16:colId xmlns:a16="http://schemas.microsoft.com/office/drawing/2014/main" val="3550279087"/>
                    </a:ext>
                  </a:extLst>
                </a:gridCol>
                <a:gridCol w="3959257">
                  <a:extLst>
                    <a:ext uri="{9D8B030D-6E8A-4147-A177-3AD203B41FA5}">
                      <a16:colId xmlns:a16="http://schemas.microsoft.com/office/drawing/2014/main" val="154421235"/>
                    </a:ext>
                  </a:extLst>
                </a:gridCol>
                <a:gridCol w="1055804">
                  <a:extLst>
                    <a:ext uri="{9D8B030D-6E8A-4147-A177-3AD203B41FA5}">
                      <a16:colId xmlns:a16="http://schemas.microsoft.com/office/drawing/2014/main" val="4218886094"/>
                    </a:ext>
                  </a:extLst>
                </a:gridCol>
              </a:tblGrid>
              <a:tr h="623625">
                <a:tc rowSpan="4">
                  <a:txBody>
                    <a:bodyPr/>
                    <a:lstStyle/>
                    <a:p>
                      <a:pPr algn="ctr">
                        <a:lnSpc>
                          <a:spcPct val="115000"/>
                        </a:lnSpc>
                        <a:spcAft>
                          <a:spcPts val="0"/>
                        </a:spcAft>
                      </a:pPr>
                      <a:r>
                        <a:rPr lang="zh-CN" altLang="en-US" sz="1600" b="1" kern="0" dirty="0">
                          <a:solidFill>
                            <a:schemeClr val="lt1"/>
                          </a:solidFill>
                          <a:effectLst/>
                          <a:latin typeface="+mn-lt"/>
                          <a:ea typeface="+mn-ea"/>
                          <a:cs typeface="+mn-cs"/>
                        </a:rPr>
                        <a:t>测试阶段</a:t>
                      </a:r>
                    </a:p>
                  </a:txBody>
                  <a:tcPr marL="161224" marR="161224" marT="80612" marB="806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l">
                        <a:lnSpc>
                          <a:spcPct val="115000"/>
                        </a:lnSpc>
                        <a:spcAft>
                          <a:spcPts val="0"/>
                        </a:spcAft>
                      </a:pPr>
                      <a:r>
                        <a:rPr lang="en-US" sz="1600" b="0" kern="0" dirty="0">
                          <a:solidFill>
                            <a:schemeClr val="dk1"/>
                          </a:solidFill>
                          <a:effectLst/>
                          <a:latin typeface="+mn-lt"/>
                          <a:ea typeface="+mn-ea"/>
                          <a:cs typeface="+mn-cs"/>
                        </a:rPr>
                        <a:t>1.</a:t>
                      </a:r>
                      <a:r>
                        <a:rPr lang="zh-CN" altLang="en-US" sz="1600" b="0" kern="0" dirty="0">
                          <a:solidFill>
                            <a:schemeClr val="dk1"/>
                          </a:solidFill>
                          <a:effectLst/>
                          <a:latin typeface="+mn-lt"/>
                          <a:ea typeface="+mn-ea"/>
                          <a:cs typeface="+mn-cs"/>
                        </a:rPr>
                        <a:t>制定测试计划</a:t>
                      </a:r>
                    </a:p>
                  </a:txBody>
                  <a:tcPr marL="161224" marR="161224" marT="80612" marB="806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p>
                      <a:pPr algn="l">
                        <a:lnSpc>
                          <a:spcPct val="115000"/>
                        </a:lnSpc>
                        <a:spcAft>
                          <a:spcPts val="0"/>
                        </a:spcAft>
                      </a:pPr>
                      <a:r>
                        <a:rPr lang="en-US" sz="1600" b="0" kern="0" dirty="0">
                          <a:solidFill>
                            <a:schemeClr val="dk1"/>
                          </a:solidFill>
                          <a:effectLst/>
                          <a:latin typeface="+mn-lt"/>
                          <a:ea typeface="+mn-ea"/>
                          <a:cs typeface="+mn-cs"/>
                        </a:rPr>
                        <a:t>1.1 </a:t>
                      </a:r>
                      <a:r>
                        <a:rPr lang="zh-CN" altLang="en-US" sz="1600" b="0" kern="0" dirty="0">
                          <a:solidFill>
                            <a:schemeClr val="dk1"/>
                          </a:solidFill>
                          <a:effectLst/>
                          <a:latin typeface="+mn-lt"/>
                          <a:ea typeface="+mn-ea"/>
                          <a:cs typeface="+mn-cs"/>
                        </a:rPr>
                        <a:t>制定详细测试计划及其方案</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2DEEF"/>
                    </a:solidFill>
                  </a:tcPr>
                </a:tc>
                <a:tc rowSpan="6">
                  <a:txBody>
                    <a:bodyPr/>
                    <a:lstStyle/>
                    <a:p>
                      <a:pPr algn="just">
                        <a:spcAft>
                          <a:spcPts val="0"/>
                        </a:spcAft>
                      </a:pPr>
                      <a:r>
                        <a:rPr lang="zh-CN" altLang="en-US" sz="1600" b="0" kern="0" dirty="0">
                          <a:solidFill>
                            <a:schemeClr val="dk1"/>
                          </a:solidFill>
                          <a:effectLst/>
                          <a:latin typeface="+mn-lt"/>
                          <a:ea typeface="+mn-ea"/>
                          <a:cs typeface="+mn-cs"/>
                        </a:rPr>
                        <a:t>陈传岭</a:t>
                      </a:r>
                    </a:p>
                    <a:p>
                      <a:pPr algn="just">
                        <a:spcAft>
                          <a:spcPts val="0"/>
                        </a:spcAft>
                      </a:pPr>
                      <a:r>
                        <a:rPr lang="zh-CN" altLang="en-US" sz="1600" b="0" kern="0" dirty="0">
                          <a:solidFill>
                            <a:schemeClr val="dk1"/>
                          </a:solidFill>
                          <a:effectLst/>
                          <a:latin typeface="+mn-lt"/>
                          <a:ea typeface="+mn-ea"/>
                          <a:cs typeface="+mn-cs"/>
                        </a:rPr>
                        <a:t>陈杰</a:t>
                      </a:r>
                    </a:p>
                    <a:p>
                      <a:pPr algn="just">
                        <a:spcAft>
                          <a:spcPts val="0"/>
                        </a:spcAft>
                      </a:pPr>
                      <a:r>
                        <a:rPr lang="zh-CN" altLang="en-US" sz="1600" b="0" kern="0" dirty="0">
                          <a:solidFill>
                            <a:schemeClr val="dk1"/>
                          </a:solidFill>
                          <a:effectLst/>
                          <a:latin typeface="+mn-lt"/>
                          <a:ea typeface="+mn-ea"/>
                          <a:cs typeface="+mn-cs"/>
                        </a:rPr>
                        <a:t>周泽鑫</a:t>
                      </a:r>
                    </a:p>
                  </a:txBody>
                  <a:tcPr marL="161224" marR="161224" marT="80612" marB="806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18370767"/>
                  </a:ext>
                </a:extLst>
              </a:tr>
              <a:tr h="302296">
                <a:tc vMerge="1">
                  <a:txBody>
                    <a:bodyPr/>
                    <a:lstStyle/>
                    <a:p>
                      <a:endParaRPr lang="zh-CN" altLang="en-US"/>
                    </a:p>
                  </a:txBody>
                  <a:tcPr/>
                </a:tc>
                <a:tc vMerge="1">
                  <a:txBody>
                    <a:bodyPr/>
                    <a:lstStyle/>
                    <a:p>
                      <a:endParaRPr lang="zh-CN" altLang="en-US"/>
                    </a:p>
                  </a:txBody>
                  <a:tcPr/>
                </a:tc>
                <a:tc>
                  <a:txBody>
                    <a:bodyPr/>
                    <a:lstStyle/>
                    <a:p>
                      <a:pPr algn="l">
                        <a:lnSpc>
                          <a:spcPct val="115000"/>
                        </a:lnSpc>
                        <a:spcAft>
                          <a:spcPts val="0"/>
                        </a:spcAft>
                      </a:pPr>
                      <a:r>
                        <a:rPr lang="en-US" sz="1600" b="0" kern="0" dirty="0">
                          <a:solidFill>
                            <a:schemeClr val="dk1"/>
                          </a:solidFill>
                          <a:effectLst/>
                          <a:latin typeface="+mn-lt"/>
                          <a:ea typeface="+mn-ea"/>
                          <a:cs typeface="+mn-cs"/>
                        </a:rPr>
                        <a:t>1.2 </a:t>
                      </a:r>
                      <a:r>
                        <a:rPr lang="zh-CN" altLang="en-US" sz="1600" b="0" kern="0" dirty="0">
                          <a:solidFill>
                            <a:schemeClr val="dk1"/>
                          </a:solidFill>
                          <a:effectLst/>
                          <a:latin typeface="+mn-lt"/>
                          <a:ea typeface="+mn-ea"/>
                          <a:cs typeface="+mn-cs"/>
                        </a:rPr>
                        <a:t>编写测试用例</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extLst>
                  <a:ext uri="{0D108BD9-81ED-4DB2-BD59-A6C34878D82A}">
                    <a16:rowId xmlns:a16="http://schemas.microsoft.com/office/drawing/2014/main" val="990885711"/>
                  </a:ext>
                </a:extLst>
              </a:tr>
              <a:tr h="302296">
                <a:tc vMerge="1">
                  <a:txBody>
                    <a:bodyPr/>
                    <a:lstStyle/>
                    <a:p>
                      <a:endParaRPr lang="zh-CN" altLang="en-US"/>
                    </a:p>
                  </a:txBody>
                  <a:tcPr/>
                </a:tc>
                <a:tc>
                  <a:txBody>
                    <a:bodyPr/>
                    <a:lstStyle/>
                    <a:p>
                      <a:pPr algn="l">
                        <a:lnSpc>
                          <a:spcPct val="115000"/>
                        </a:lnSpc>
                        <a:spcAft>
                          <a:spcPts val="0"/>
                        </a:spcAft>
                      </a:pPr>
                      <a:r>
                        <a:rPr lang="en-US" sz="1600" b="0" kern="0">
                          <a:solidFill>
                            <a:schemeClr val="dk1"/>
                          </a:solidFill>
                          <a:effectLst/>
                          <a:latin typeface="+mn-lt"/>
                          <a:ea typeface="+mn-ea"/>
                          <a:cs typeface="+mn-cs"/>
                        </a:rPr>
                        <a:t>1.</a:t>
                      </a:r>
                      <a:r>
                        <a:rPr lang="zh-CN" altLang="en-US" sz="1600" b="0" kern="0">
                          <a:solidFill>
                            <a:schemeClr val="dk1"/>
                          </a:solidFill>
                          <a:effectLst/>
                          <a:latin typeface="+mn-lt"/>
                          <a:ea typeface="+mn-ea"/>
                          <a:cs typeface="+mn-cs"/>
                        </a:rPr>
                        <a:t>实施测试</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b="0" kern="0" dirty="0">
                          <a:solidFill>
                            <a:schemeClr val="dk1"/>
                          </a:solidFill>
                          <a:effectLst/>
                          <a:latin typeface="+mn-lt"/>
                          <a:ea typeface="+mn-ea"/>
                          <a:cs typeface="+mn-cs"/>
                        </a:rPr>
                        <a:t>2.1</a:t>
                      </a:r>
                      <a:r>
                        <a:rPr lang="zh-CN" altLang="en-US" sz="1600" b="0" kern="0" dirty="0">
                          <a:solidFill>
                            <a:schemeClr val="dk1"/>
                          </a:solidFill>
                          <a:effectLst/>
                          <a:latin typeface="+mn-lt"/>
                          <a:ea typeface="+mn-ea"/>
                          <a:cs typeface="+mn-cs"/>
                        </a:rPr>
                        <a:t>对各个情况做测试</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extLst>
                  <a:ext uri="{0D108BD9-81ED-4DB2-BD59-A6C34878D82A}">
                    <a16:rowId xmlns:a16="http://schemas.microsoft.com/office/drawing/2014/main" val="892603723"/>
                  </a:ext>
                </a:extLst>
              </a:tr>
              <a:tr h="623625">
                <a:tc vMerge="1">
                  <a:txBody>
                    <a:bodyPr/>
                    <a:lstStyle/>
                    <a:p>
                      <a:endParaRPr lang="zh-CN" altLang="en-US"/>
                    </a:p>
                  </a:txBody>
                  <a:tcPr/>
                </a:tc>
                <a:tc>
                  <a:txBody>
                    <a:bodyPr/>
                    <a:lstStyle/>
                    <a:p>
                      <a:pPr algn="l">
                        <a:lnSpc>
                          <a:spcPct val="115000"/>
                        </a:lnSpc>
                        <a:spcAft>
                          <a:spcPts val="0"/>
                        </a:spcAft>
                      </a:pPr>
                      <a:r>
                        <a:rPr lang="en-US" sz="1600" b="0" kern="0" dirty="0">
                          <a:solidFill>
                            <a:schemeClr val="dk1"/>
                          </a:solidFill>
                          <a:effectLst/>
                          <a:latin typeface="+mn-lt"/>
                          <a:ea typeface="+mn-ea"/>
                          <a:cs typeface="+mn-cs"/>
                        </a:rPr>
                        <a:t>1.</a:t>
                      </a:r>
                      <a:r>
                        <a:rPr lang="zh-CN" altLang="en-US" sz="1600" b="0" kern="0" dirty="0">
                          <a:solidFill>
                            <a:schemeClr val="dk1"/>
                          </a:solidFill>
                          <a:effectLst/>
                          <a:latin typeface="+mn-lt"/>
                          <a:ea typeface="+mn-ea"/>
                          <a:cs typeface="+mn-cs"/>
                        </a:rPr>
                        <a:t>编写测试报告</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b="0" kern="0" dirty="0">
                          <a:solidFill>
                            <a:schemeClr val="dk1"/>
                          </a:solidFill>
                          <a:effectLst/>
                          <a:latin typeface="+mn-lt"/>
                          <a:ea typeface="+mn-ea"/>
                          <a:cs typeface="+mn-cs"/>
                        </a:rPr>
                        <a:t>3.1</a:t>
                      </a:r>
                      <a:r>
                        <a:rPr lang="zh-CN" altLang="en-US" sz="1600" b="0" kern="0" dirty="0">
                          <a:solidFill>
                            <a:schemeClr val="dk1"/>
                          </a:solidFill>
                          <a:effectLst/>
                          <a:latin typeface="+mn-lt"/>
                          <a:ea typeface="+mn-ea"/>
                          <a:cs typeface="+mn-cs"/>
                        </a:rPr>
                        <a:t>对整体的项目测试用例编写测试报告</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extLst>
                  <a:ext uri="{0D108BD9-81ED-4DB2-BD59-A6C34878D82A}">
                    <a16:rowId xmlns:a16="http://schemas.microsoft.com/office/drawing/2014/main" val="4036813559"/>
                  </a:ext>
                </a:extLst>
              </a:tr>
              <a:tr h="579960">
                <a:tc rowSpan="2">
                  <a:txBody>
                    <a:bodyPr/>
                    <a:lstStyle/>
                    <a:p>
                      <a:pPr algn="ctr">
                        <a:lnSpc>
                          <a:spcPct val="115000"/>
                        </a:lnSpc>
                        <a:spcAft>
                          <a:spcPts val="0"/>
                        </a:spcAft>
                      </a:pPr>
                      <a:r>
                        <a:rPr lang="zh-CN" altLang="en-US" sz="1600" b="1" kern="0" dirty="0">
                          <a:solidFill>
                            <a:schemeClr val="lt1"/>
                          </a:solidFill>
                          <a:effectLst/>
                          <a:latin typeface="+mn-lt"/>
                          <a:ea typeface="+mn-ea"/>
                          <a:cs typeface="+mn-cs"/>
                        </a:rPr>
                        <a:t>项目验收</a:t>
                      </a:r>
                    </a:p>
                  </a:txBody>
                  <a:tcPr marL="161224" marR="161224" marT="80612" marB="806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b="0" kern="0" dirty="0">
                          <a:solidFill>
                            <a:schemeClr val="dk1"/>
                          </a:solidFill>
                          <a:effectLst/>
                          <a:latin typeface="+mn-lt"/>
                          <a:ea typeface="+mn-ea"/>
                          <a:cs typeface="+mn-cs"/>
                        </a:rPr>
                        <a:t>1.PPT</a:t>
                      </a:r>
                      <a:r>
                        <a:rPr lang="zh-CN" altLang="en-US" sz="1600" b="0" kern="0" dirty="0">
                          <a:solidFill>
                            <a:schemeClr val="dk1"/>
                          </a:solidFill>
                          <a:effectLst/>
                          <a:latin typeface="+mn-lt"/>
                          <a:ea typeface="+mn-ea"/>
                          <a:cs typeface="+mn-cs"/>
                        </a:rPr>
                        <a:t>制作</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b="0" kern="0" dirty="0">
                          <a:solidFill>
                            <a:schemeClr val="dk1"/>
                          </a:solidFill>
                          <a:effectLst/>
                          <a:latin typeface="+mn-lt"/>
                          <a:ea typeface="+mn-ea"/>
                          <a:cs typeface="+mn-cs"/>
                        </a:rPr>
                        <a:t>1.1</a:t>
                      </a:r>
                      <a:r>
                        <a:rPr lang="zh-CN" altLang="en-US" sz="1600" b="0" kern="0" dirty="0">
                          <a:solidFill>
                            <a:schemeClr val="dk1"/>
                          </a:solidFill>
                          <a:effectLst/>
                          <a:latin typeface="+mn-lt"/>
                          <a:ea typeface="+mn-ea"/>
                          <a:cs typeface="+mn-cs"/>
                        </a:rPr>
                        <a:t>制作答辩</a:t>
                      </a:r>
                      <a:r>
                        <a:rPr lang="en-US" sz="1600" b="0" kern="0" dirty="0">
                          <a:solidFill>
                            <a:schemeClr val="dk1"/>
                          </a:solidFill>
                          <a:effectLst/>
                          <a:latin typeface="+mn-lt"/>
                          <a:ea typeface="+mn-ea"/>
                          <a:cs typeface="+mn-cs"/>
                        </a:rPr>
                        <a:t>PPT</a:t>
                      </a:r>
                      <a:endParaRPr lang="zh-CN" altLang="en-US" sz="1600" b="0" kern="0" dirty="0">
                        <a:solidFill>
                          <a:schemeClr val="dk1"/>
                        </a:solidFill>
                        <a:effectLst/>
                        <a:latin typeface="+mn-lt"/>
                        <a:ea typeface="+mn-ea"/>
                        <a:cs typeface="+mn-cs"/>
                      </a:endParaRP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extLst>
                  <a:ext uri="{0D108BD9-81ED-4DB2-BD59-A6C34878D82A}">
                    <a16:rowId xmlns:a16="http://schemas.microsoft.com/office/drawing/2014/main" val="968471686"/>
                  </a:ext>
                </a:extLst>
              </a:tr>
              <a:tr h="302296">
                <a:tc vMerge="1">
                  <a:txBody>
                    <a:bodyPr/>
                    <a:lstStyle/>
                    <a:p>
                      <a:endParaRPr lang="zh-CN" altLang="en-US"/>
                    </a:p>
                  </a:txBody>
                  <a:tcPr/>
                </a:tc>
                <a:tc>
                  <a:txBody>
                    <a:bodyPr/>
                    <a:lstStyle/>
                    <a:p>
                      <a:pPr algn="l">
                        <a:lnSpc>
                          <a:spcPct val="115000"/>
                        </a:lnSpc>
                        <a:spcAft>
                          <a:spcPts val="0"/>
                        </a:spcAft>
                      </a:pPr>
                      <a:r>
                        <a:rPr lang="en-US" sz="1600" kern="0">
                          <a:solidFill>
                            <a:schemeClr val="dk1"/>
                          </a:solidFill>
                          <a:effectLst/>
                          <a:latin typeface="+mn-lt"/>
                          <a:ea typeface="+mn-ea"/>
                          <a:cs typeface="+mn-cs"/>
                        </a:rPr>
                        <a:t>2.</a:t>
                      </a:r>
                      <a:r>
                        <a:rPr lang="zh-CN" altLang="en-US" sz="1600" kern="0">
                          <a:solidFill>
                            <a:schemeClr val="dk1"/>
                          </a:solidFill>
                          <a:effectLst/>
                          <a:latin typeface="+mn-lt"/>
                          <a:ea typeface="+mn-ea"/>
                          <a:cs typeface="+mn-cs"/>
                        </a:rPr>
                        <a:t>准备审核</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2.1</a:t>
                      </a:r>
                      <a:r>
                        <a:rPr lang="zh-CN" altLang="en-US" sz="1600" kern="0" dirty="0">
                          <a:solidFill>
                            <a:schemeClr val="dk1"/>
                          </a:solidFill>
                          <a:effectLst/>
                          <a:latin typeface="+mn-lt"/>
                          <a:ea typeface="+mn-ea"/>
                          <a:cs typeface="+mn-cs"/>
                        </a:rPr>
                        <a:t>最后整理答辩材料</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extLst>
                  <a:ext uri="{0D108BD9-81ED-4DB2-BD59-A6C34878D82A}">
                    <a16:rowId xmlns:a16="http://schemas.microsoft.com/office/drawing/2014/main" val="2164168697"/>
                  </a:ext>
                </a:extLst>
              </a:tr>
              <a:tr h="2257142">
                <a:tc>
                  <a:txBody>
                    <a:bodyPr/>
                    <a:lstStyle/>
                    <a:p>
                      <a:pPr algn="ctr">
                        <a:spcAft>
                          <a:spcPts val="0"/>
                        </a:spcAft>
                      </a:pPr>
                      <a:r>
                        <a:rPr lang="zh-CN" altLang="en-US" sz="1600" b="1" kern="0" dirty="0">
                          <a:solidFill>
                            <a:schemeClr val="lt1"/>
                          </a:solidFill>
                          <a:effectLst/>
                          <a:latin typeface="+mn-lt"/>
                          <a:ea typeface="+mn-ea"/>
                          <a:cs typeface="+mn-cs"/>
                        </a:rPr>
                        <a:t>维护阶段</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1.</a:t>
                      </a:r>
                      <a:r>
                        <a:rPr lang="zh-CN" altLang="en-US" sz="1600" kern="0" dirty="0">
                          <a:solidFill>
                            <a:schemeClr val="dk1"/>
                          </a:solidFill>
                          <a:effectLst/>
                          <a:latin typeface="+mn-lt"/>
                          <a:ea typeface="+mn-ea"/>
                          <a:cs typeface="+mn-cs"/>
                        </a:rPr>
                        <a:t>网站维护</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600" kern="0" dirty="0">
                          <a:solidFill>
                            <a:schemeClr val="dk1"/>
                          </a:solidFill>
                          <a:effectLst/>
                          <a:latin typeface="+mn-lt"/>
                          <a:ea typeface="+mn-ea"/>
                          <a:cs typeface="+mn-cs"/>
                        </a:rPr>
                        <a:t>1.1 </a:t>
                      </a:r>
                      <a:r>
                        <a:rPr lang="zh-CN" altLang="en-US" sz="1600" kern="0" dirty="0">
                          <a:solidFill>
                            <a:schemeClr val="dk1"/>
                          </a:solidFill>
                          <a:effectLst/>
                          <a:latin typeface="+mn-lt"/>
                          <a:ea typeface="+mn-ea"/>
                          <a:cs typeface="+mn-cs"/>
                        </a:rPr>
                        <a:t>服务器维护</a:t>
                      </a:r>
                    </a:p>
                    <a:p>
                      <a:pPr algn="l">
                        <a:lnSpc>
                          <a:spcPct val="115000"/>
                        </a:lnSpc>
                        <a:spcAft>
                          <a:spcPts val="0"/>
                        </a:spcAft>
                      </a:pPr>
                      <a:r>
                        <a:rPr lang="en-US" sz="1600" kern="0" dirty="0">
                          <a:solidFill>
                            <a:schemeClr val="dk1"/>
                          </a:solidFill>
                          <a:effectLst/>
                          <a:latin typeface="+mn-lt"/>
                          <a:ea typeface="+mn-ea"/>
                          <a:cs typeface="+mn-cs"/>
                        </a:rPr>
                        <a:t>1.2 </a:t>
                      </a:r>
                      <a:r>
                        <a:rPr lang="zh-CN" altLang="en-US" sz="1600" kern="0" dirty="0">
                          <a:solidFill>
                            <a:schemeClr val="dk1"/>
                          </a:solidFill>
                          <a:effectLst/>
                          <a:latin typeface="+mn-lt"/>
                          <a:ea typeface="+mn-ea"/>
                          <a:cs typeface="+mn-cs"/>
                        </a:rPr>
                        <a:t>信息维护</a:t>
                      </a:r>
                    </a:p>
                    <a:p>
                      <a:pPr algn="l">
                        <a:lnSpc>
                          <a:spcPct val="115000"/>
                        </a:lnSpc>
                        <a:spcAft>
                          <a:spcPts val="0"/>
                        </a:spcAft>
                      </a:pPr>
                      <a:r>
                        <a:rPr lang="en-US" sz="1600" kern="0" dirty="0">
                          <a:solidFill>
                            <a:schemeClr val="dk1"/>
                          </a:solidFill>
                          <a:effectLst/>
                          <a:latin typeface="+mn-lt"/>
                          <a:ea typeface="+mn-ea"/>
                          <a:cs typeface="+mn-cs"/>
                        </a:rPr>
                        <a:t>1.3 </a:t>
                      </a:r>
                      <a:r>
                        <a:rPr lang="zh-CN" altLang="en-US" sz="1600" kern="0" dirty="0">
                          <a:solidFill>
                            <a:schemeClr val="dk1"/>
                          </a:solidFill>
                          <a:effectLst/>
                          <a:latin typeface="+mn-lt"/>
                          <a:ea typeface="+mn-ea"/>
                          <a:cs typeface="+mn-cs"/>
                        </a:rPr>
                        <a:t>网站维护</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CN" altLang="en-US" sz="1600" kern="0" dirty="0">
                          <a:solidFill>
                            <a:schemeClr val="dk1"/>
                          </a:solidFill>
                          <a:effectLst/>
                          <a:latin typeface="+mn-lt"/>
                          <a:ea typeface="+mn-ea"/>
                          <a:cs typeface="+mn-cs"/>
                        </a:rPr>
                        <a:t>陈传岭</a:t>
                      </a:r>
                    </a:p>
                    <a:p>
                      <a:pPr algn="l">
                        <a:spcAft>
                          <a:spcPts val="0"/>
                        </a:spcAft>
                      </a:pPr>
                      <a:r>
                        <a:rPr lang="zh-CN" altLang="en-US" sz="1600" kern="0" dirty="0">
                          <a:solidFill>
                            <a:schemeClr val="dk1"/>
                          </a:solidFill>
                          <a:effectLst/>
                          <a:latin typeface="+mn-lt"/>
                          <a:ea typeface="+mn-ea"/>
                          <a:cs typeface="+mn-cs"/>
                        </a:rPr>
                        <a:t>陈杰 </a:t>
                      </a:r>
                    </a:p>
                    <a:p>
                      <a:pPr algn="l">
                        <a:spcAft>
                          <a:spcPts val="0"/>
                        </a:spcAft>
                      </a:pPr>
                      <a:r>
                        <a:rPr lang="zh-CN" altLang="en-US" sz="1600" kern="0" dirty="0">
                          <a:solidFill>
                            <a:schemeClr val="dk1"/>
                          </a:solidFill>
                          <a:effectLst/>
                          <a:latin typeface="+mn-lt"/>
                          <a:ea typeface="+mn-ea"/>
                          <a:cs typeface="+mn-cs"/>
                        </a:rPr>
                        <a:t>周泽鑫</a:t>
                      </a:r>
                    </a:p>
                  </a:txBody>
                  <a:tcPr marL="120918" marR="12091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7175658"/>
                  </a:ext>
                </a:extLst>
              </a:tr>
            </a:tbl>
          </a:graphicData>
        </a:graphic>
      </p:graphicFrame>
      <p:sp>
        <p:nvSpPr>
          <p:cNvPr id="5" name="矩形 4">
            <a:extLst>
              <a:ext uri="{FF2B5EF4-FFF2-40B4-BE49-F238E27FC236}">
                <a16:creationId xmlns:a16="http://schemas.microsoft.com/office/drawing/2014/main" id="{5E32ADD2-22DD-44BA-8929-FA46CB4BC413}"/>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DC23C30-3891-494C-8E2B-4A356CF4DABF}"/>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7" name="组合 6">
            <a:extLst>
              <a:ext uri="{FF2B5EF4-FFF2-40B4-BE49-F238E27FC236}">
                <a16:creationId xmlns:a16="http://schemas.microsoft.com/office/drawing/2014/main" id="{B702CEA5-5F90-467A-91E1-8CC36101DF22}"/>
              </a:ext>
            </a:extLst>
          </p:cNvPr>
          <p:cNvGrpSpPr/>
          <p:nvPr/>
        </p:nvGrpSpPr>
        <p:grpSpPr>
          <a:xfrm rot="17100000">
            <a:off x="175953" y="261388"/>
            <a:ext cx="481872" cy="469661"/>
            <a:chOff x="1032060" y="5022216"/>
            <a:chExt cx="753746" cy="734645"/>
          </a:xfrm>
        </p:grpSpPr>
        <p:sp>
          <p:nvSpPr>
            <p:cNvPr id="8" name="等腰三角形 7">
              <a:extLst>
                <a:ext uri="{FF2B5EF4-FFF2-40B4-BE49-F238E27FC236}">
                  <a16:creationId xmlns:a16="http://schemas.microsoft.com/office/drawing/2014/main" id="{46CCCD19-8615-4AFB-8C27-E2E56EE2F49B}"/>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A1E172C1-1BB2-44B1-A226-FAF20704EF15}"/>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985ADC8-63D1-4F24-B1FF-800010EBAB65}"/>
              </a:ext>
            </a:extLst>
          </p:cNvPr>
          <p:cNvSpPr/>
          <p:nvPr/>
        </p:nvSpPr>
        <p:spPr>
          <a:xfrm>
            <a:off x="1852977" y="254328"/>
            <a:ext cx="90281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计划</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6622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a:endCxn id="12" idx="0"/>
          </p:cNvCxnSpPr>
          <p:nvPr/>
        </p:nvCxnSpPr>
        <p:spPr>
          <a:xfrm flipH="1">
            <a:off x="1619248" y="2190750"/>
            <a:ext cx="2" cy="76200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7" name="KSO_Shape"/>
          <p:cNvSpPr/>
          <p:nvPr/>
        </p:nvSpPr>
        <p:spPr>
          <a:xfrm flipH="1">
            <a:off x="1490195" y="1733943"/>
            <a:ext cx="269705" cy="461036"/>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FF0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latin typeface="华康少女文字W5(P)" panose="040F0500000000000000" pitchFamily="82" charset="-122"/>
              <a:ea typeface="华康少女文字W5(P)" panose="040F0500000000000000" pitchFamily="82" charset="-122"/>
              <a:cs typeface="+mn-ea"/>
              <a:sym typeface="+mn-lt"/>
            </a:endParaRPr>
          </a:p>
        </p:txBody>
      </p:sp>
      <p:cxnSp>
        <p:nvCxnSpPr>
          <p:cNvPr id="8" name="直接连接符 7"/>
          <p:cNvCxnSpPr>
            <a:stCxn id="18" idx="2"/>
            <a:endCxn id="9" idx="0"/>
          </p:cNvCxnSpPr>
          <p:nvPr/>
        </p:nvCxnSpPr>
        <p:spPr>
          <a:xfrm flipH="1">
            <a:off x="2664278" y="4666510"/>
            <a:ext cx="1770928"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518071" y="4666513"/>
            <a:ext cx="2090058" cy="2191487"/>
            <a:chOff x="8518071" y="4666513"/>
            <a:chExt cx="2090058" cy="3105887"/>
          </a:xfrm>
        </p:grpSpPr>
        <p:sp>
          <p:nvSpPr>
            <p:cNvPr id="10" name="弧形 9"/>
            <p:cNvSpPr/>
            <p:nvPr/>
          </p:nvSpPr>
          <p:spPr>
            <a:xfrm>
              <a:off x="8518071" y="4666513"/>
              <a:ext cx="2090058" cy="1926597"/>
            </a:xfrm>
            <a:prstGeom prst="arc">
              <a:avLst/>
            </a:prstGeom>
            <a:ln w="635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cxnSp>
          <p:nvCxnSpPr>
            <p:cNvPr id="11" name="直接连接符 10"/>
            <p:cNvCxnSpPr/>
            <p:nvPr/>
          </p:nvCxnSpPr>
          <p:spPr>
            <a:xfrm>
              <a:off x="10608129" y="5629811"/>
              <a:ext cx="0" cy="2142589"/>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294391" y="2952750"/>
            <a:ext cx="649713" cy="649713"/>
            <a:chOff x="1294391" y="2952750"/>
            <a:chExt cx="649713" cy="649713"/>
          </a:xfrm>
        </p:grpSpPr>
        <p:sp>
          <p:nvSpPr>
            <p:cNvPr id="12" name="椭圆 11"/>
            <p:cNvSpPr/>
            <p:nvPr/>
          </p:nvSpPr>
          <p:spPr>
            <a:xfrm>
              <a:off x="1294391" y="2952750"/>
              <a:ext cx="649713" cy="649713"/>
            </a:xfrm>
            <a:prstGeom prst="ellipse">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康少女文字W5(P)" panose="040F0500000000000000" pitchFamily="82" charset="-122"/>
                <a:ea typeface="华康少女文字W5(P)" panose="040F0500000000000000" pitchFamily="82" charset="-122"/>
                <a:cs typeface="+mn-ea"/>
                <a:sym typeface="+mn-lt"/>
              </a:endParaRPr>
            </a:p>
          </p:txBody>
        </p:sp>
        <p:grpSp>
          <p:nvGrpSpPr>
            <p:cNvPr id="13" name="组合 12"/>
            <p:cNvGrpSpPr/>
            <p:nvPr/>
          </p:nvGrpSpPr>
          <p:grpSpPr>
            <a:xfrm>
              <a:off x="1415783" y="3085438"/>
              <a:ext cx="406930" cy="394362"/>
              <a:chOff x="1446636" y="2836200"/>
              <a:chExt cx="822325" cy="796925"/>
            </a:xfrm>
            <a:solidFill>
              <a:schemeClr val="bg1">
                <a:alpha val="90000"/>
              </a:schemeClr>
            </a:solidFill>
          </p:grpSpPr>
          <p:sp>
            <p:nvSpPr>
              <p:cNvPr id="14" name="Freeform 209"/>
              <p:cNvSpPr>
                <a:spLocks noEditPoints="1"/>
              </p:cNvSpPr>
              <p:nvPr/>
            </p:nvSpPr>
            <p:spPr bwMode="auto">
              <a:xfrm>
                <a:off x="1446636" y="2858425"/>
                <a:ext cx="777875" cy="768350"/>
              </a:xfrm>
              <a:custGeom>
                <a:avLst/>
                <a:gdLst/>
                <a:ahLst/>
                <a:cxnLst>
                  <a:cxn ang="0">
                    <a:pos x="320" y="254"/>
                  </a:cxn>
                  <a:cxn ang="0">
                    <a:pos x="164" y="102"/>
                  </a:cxn>
                  <a:cxn ang="0">
                    <a:pos x="166" y="92"/>
                  </a:cxn>
                  <a:cxn ang="0">
                    <a:pos x="166" y="70"/>
                  </a:cxn>
                  <a:cxn ang="0">
                    <a:pos x="160" y="50"/>
                  </a:cxn>
                  <a:cxn ang="0">
                    <a:pos x="150" y="32"/>
                  </a:cxn>
                  <a:cxn ang="0">
                    <a:pos x="142" y="24"/>
                  </a:cxn>
                  <a:cxn ang="0">
                    <a:pos x="122" y="10"/>
                  </a:cxn>
                  <a:cxn ang="0">
                    <a:pos x="102" y="2"/>
                  </a:cxn>
                  <a:cxn ang="0">
                    <a:pos x="78" y="0"/>
                  </a:cxn>
                  <a:cxn ang="0">
                    <a:pos x="56" y="4"/>
                  </a:cxn>
                  <a:cxn ang="0">
                    <a:pos x="96" y="44"/>
                  </a:cxn>
                  <a:cxn ang="0">
                    <a:pos x="104" y="56"/>
                  </a:cxn>
                  <a:cxn ang="0">
                    <a:pos x="106" y="70"/>
                  </a:cxn>
                  <a:cxn ang="0">
                    <a:pos x="104" y="82"/>
                  </a:cxn>
                  <a:cxn ang="0">
                    <a:pos x="96" y="96"/>
                  </a:cxn>
                  <a:cxn ang="0">
                    <a:pos x="90" y="100"/>
                  </a:cxn>
                  <a:cxn ang="0">
                    <a:pos x="76" y="106"/>
                  </a:cxn>
                  <a:cxn ang="0">
                    <a:pos x="62" y="106"/>
                  </a:cxn>
                  <a:cxn ang="0">
                    <a:pos x="50" y="102"/>
                  </a:cxn>
                  <a:cxn ang="0">
                    <a:pos x="4" y="58"/>
                  </a:cxn>
                  <a:cxn ang="0">
                    <a:pos x="2" y="68"/>
                  </a:cxn>
                  <a:cxn ang="0">
                    <a:pos x="0" y="92"/>
                  </a:cxn>
                  <a:cxn ang="0">
                    <a:pos x="6" y="114"/>
                  </a:cxn>
                  <a:cxn ang="0">
                    <a:pos x="16" y="134"/>
                  </a:cxn>
                  <a:cxn ang="0">
                    <a:pos x="24" y="144"/>
                  </a:cxn>
                  <a:cxn ang="0">
                    <a:pos x="42" y="156"/>
                  </a:cxn>
                  <a:cxn ang="0">
                    <a:pos x="62" y="164"/>
                  </a:cxn>
                  <a:cxn ang="0">
                    <a:pos x="82" y="168"/>
                  </a:cxn>
                  <a:cxn ang="0">
                    <a:pos x="102" y="164"/>
                  </a:cxn>
                  <a:cxn ang="0">
                    <a:pos x="194" y="256"/>
                  </a:cxn>
                  <a:cxn ang="0">
                    <a:pos x="208" y="268"/>
                  </a:cxn>
                  <a:cxn ang="0">
                    <a:pos x="256" y="314"/>
                  </a:cxn>
                  <a:cxn ang="0">
                    <a:pos x="354" y="412"/>
                  </a:cxn>
                  <a:cxn ang="0">
                    <a:pos x="358" y="440"/>
                  </a:cxn>
                  <a:cxn ang="0">
                    <a:pos x="374" y="464"/>
                  </a:cxn>
                  <a:cxn ang="0">
                    <a:pos x="384" y="474"/>
                  </a:cxn>
                  <a:cxn ang="0">
                    <a:pos x="410" y="484"/>
                  </a:cxn>
                  <a:cxn ang="0">
                    <a:pos x="436" y="482"/>
                  </a:cxn>
                  <a:cxn ang="0">
                    <a:pos x="460" y="472"/>
                  </a:cxn>
                  <a:cxn ang="0">
                    <a:pos x="470" y="464"/>
                  </a:cxn>
                  <a:cxn ang="0">
                    <a:pos x="484" y="442"/>
                  </a:cxn>
                  <a:cxn ang="0">
                    <a:pos x="490" y="416"/>
                  </a:cxn>
                  <a:cxn ang="0">
                    <a:pos x="484" y="390"/>
                  </a:cxn>
                  <a:cxn ang="0">
                    <a:pos x="470" y="368"/>
                  </a:cxn>
                  <a:cxn ang="0">
                    <a:pos x="458" y="360"/>
                  </a:cxn>
                  <a:cxn ang="0">
                    <a:pos x="430" y="350"/>
                  </a:cxn>
                  <a:cxn ang="0">
                    <a:pos x="416" y="350"/>
                  </a:cxn>
                  <a:cxn ang="0">
                    <a:pos x="412" y="452"/>
                  </a:cxn>
                  <a:cxn ang="0">
                    <a:pos x="396" y="392"/>
                  </a:cxn>
                  <a:cxn ang="0">
                    <a:pos x="456" y="408"/>
                  </a:cxn>
                </a:cxnLst>
                <a:rect l="0" t="0" r="r" b="b"/>
                <a:pathLst>
                  <a:path w="490" h="484">
                    <a:moveTo>
                      <a:pt x="416" y="350"/>
                    </a:moveTo>
                    <a:lnTo>
                      <a:pt x="320" y="254"/>
                    </a:lnTo>
                    <a:lnTo>
                      <a:pt x="236" y="172"/>
                    </a:lnTo>
                    <a:lnTo>
                      <a:pt x="164" y="102"/>
                    </a:lnTo>
                    <a:lnTo>
                      <a:pt x="164" y="102"/>
                    </a:lnTo>
                    <a:lnTo>
                      <a:pt x="166" y="92"/>
                    </a:lnTo>
                    <a:lnTo>
                      <a:pt x="168" y="82"/>
                    </a:lnTo>
                    <a:lnTo>
                      <a:pt x="166" y="70"/>
                    </a:lnTo>
                    <a:lnTo>
                      <a:pt x="164" y="60"/>
                    </a:lnTo>
                    <a:lnTo>
                      <a:pt x="160" y="50"/>
                    </a:lnTo>
                    <a:lnTo>
                      <a:pt x="156" y="42"/>
                    </a:lnTo>
                    <a:lnTo>
                      <a:pt x="150" y="32"/>
                    </a:lnTo>
                    <a:lnTo>
                      <a:pt x="142" y="24"/>
                    </a:lnTo>
                    <a:lnTo>
                      <a:pt x="142" y="24"/>
                    </a:lnTo>
                    <a:lnTo>
                      <a:pt x="132" y="16"/>
                    </a:lnTo>
                    <a:lnTo>
                      <a:pt x="122" y="10"/>
                    </a:lnTo>
                    <a:lnTo>
                      <a:pt x="112" y="4"/>
                    </a:lnTo>
                    <a:lnTo>
                      <a:pt x="102" y="2"/>
                    </a:lnTo>
                    <a:lnTo>
                      <a:pt x="90" y="0"/>
                    </a:lnTo>
                    <a:lnTo>
                      <a:pt x="78" y="0"/>
                    </a:lnTo>
                    <a:lnTo>
                      <a:pt x="68" y="2"/>
                    </a:lnTo>
                    <a:lnTo>
                      <a:pt x="56" y="4"/>
                    </a:lnTo>
                    <a:lnTo>
                      <a:pt x="96" y="44"/>
                    </a:lnTo>
                    <a:lnTo>
                      <a:pt x="96" y="44"/>
                    </a:lnTo>
                    <a:lnTo>
                      <a:pt x="100" y="50"/>
                    </a:lnTo>
                    <a:lnTo>
                      <a:pt x="104" y="56"/>
                    </a:lnTo>
                    <a:lnTo>
                      <a:pt x="106" y="62"/>
                    </a:lnTo>
                    <a:lnTo>
                      <a:pt x="106" y="70"/>
                    </a:lnTo>
                    <a:lnTo>
                      <a:pt x="106" y="76"/>
                    </a:lnTo>
                    <a:lnTo>
                      <a:pt x="104" y="82"/>
                    </a:lnTo>
                    <a:lnTo>
                      <a:pt x="100" y="90"/>
                    </a:lnTo>
                    <a:lnTo>
                      <a:pt x="96" y="96"/>
                    </a:lnTo>
                    <a:lnTo>
                      <a:pt x="96" y="96"/>
                    </a:lnTo>
                    <a:lnTo>
                      <a:pt x="90" y="100"/>
                    </a:lnTo>
                    <a:lnTo>
                      <a:pt x="84" y="104"/>
                    </a:lnTo>
                    <a:lnTo>
                      <a:pt x="76" y="106"/>
                    </a:lnTo>
                    <a:lnTo>
                      <a:pt x="70" y="106"/>
                    </a:lnTo>
                    <a:lnTo>
                      <a:pt x="62" y="106"/>
                    </a:lnTo>
                    <a:lnTo>
                      <a:pt x="56" y="104"/>
                    </a:lnTo>
                    <a:lnTo>
                      <a:pt x="50" y="102"/>
                    </a:lnTo>
                    <a:lnTo>
                      <a:pt x="44" y="96"/>
                    </a:lnTo>
                    <a:lnTo>
                      <a:pt x="4" y="58"/>
                    </a:lnTo>
                    <a:lnTo>
                      <a:pt x="4" y="58"/>
                    </a:lnTo>
                    <a:lnTo>
                      <a:pt x="2" y="68"/>
                    </a:lnTo>
                    <a:lnTo>
                      <a:pt x="0" y="80"/>
                    </a:lnTo>
                    <a:lnTo>
                      <a:pt x="0" y="92"/>
                    </a:lnTo>
                    <a:lnTo>
                      <a:pt x="2" y="102"/>
                    </a:lnTo>
                    <a:lnTo>
                      <a:pt x="6" y="114"/>
                    </a:lnTo>
                    <a:lnTo>
                      <a:pt x="10" y="124"/>
                    </a:lnTo>
                    <a:lnTo>
                      <a:pt x="16" y="134"/>
                    </a:lnTo>
                    <a:lnTo>
                      <a:pt x="24" y="144"/>
                    </a:lnTo>
                    <a:lnTo>
                      <a:pt x="24" y="144"/>
                    </a:lnTo>
                    <a:lnTo>
                      <a:pt x="32" y="150"/>
                    </a:lnTo>
                    <a:lnTo>
                      <a:pt x="42" y="156"/>
                    </a:lnTo>
                    <a:lnTo>
                      <a:pt x="52" y="162"/>
                    </a:lnTo>
                    <a:lnTo>
                      <a:pt x="62" y="164"/>
                    </a:lnTo>
                    <a:lnTo>
                      <a:pt x="72" y="166"/>
                    </a:lnTo>
                    <a:lnTo>
                      <a:pt x="82" y="168"/>
                    </a:lnTo>
                    <a:lnTo>
                      <a:pt x="92" y="166"/>
                    </a:lnTo>
                    <a:lnTo>
                      <a:pt x="102" y="164"/>
                    </a:lnTo>
                    <a:lnTo>
                      <a:pt x="172" y="234"/>
                    </a:lnTo>
                    <a:lnTo>
                      <a:pt x="194" y="256"/>
                    </a:lnTo>
                    <a:lnTo>
                      <a:pt x="208" y="268"/>
                    </a:lnTo>
                    <a:lnTo>
                      <a:pt x="208" y="268"/>
                    </a:lnTo>
                    <a:lnTo>
                      <a:pt x="208" y="268"/>
                    </a:lnTo>
                    <a:lnTo>
                      <a:pt x="256" y="314"/>
                    </a:lnTo>
                    <a:lnTo>
                      <a:pt x="354" y="412"/>
                    </a:lnTo>
                    <a:lnTo>
                      <a:pt x="354" y="412"/>
                    </a:lnTo>
                    <a:lnTo>
                      <a:pt x="356" y="426"/>
                    </a:lnTo>
                    <a:lnTo>
                      <a:pt x="358" y="440"/>
                    </a:lnTo>
                    <a:lnTo>
                      <a:pt x="364" y="454"/>
                    </a:lnTo>
                    <a:lnTo>
                      <a:pt x="374" y="464"/>
                    </a:lnTo>
                    <a:lnTo>
                      <a:pt x="374" y="464"/>
                    </a:lnTo>
                    <a:lnTo>
                      <a:pt x="384" y="474"/>
                    </a:lnTo>
                    <a:lnTo>
                      <a:pt x="396" y="480"/>
                    </a:lnTo>
                    <a:lnTo>
                      <a:pt x="410" y="484"/>
                    </a:lnTo>
                    <a:lnTo>
                      <a:pt x="422" y="484"/>
                    </a:lnTo>
                    <a:lnTo>
                      <a:pt x="436" y="482"/>
                    </a:lnTo>
                    <a:lnTo>
                      <a:pt x="448" y="480"/>
                    </a:lnTo>
                    <a:lnTo>
                      <a:pt x="460" y="472"/>
                    </a:lnTo>
                    <a:lnTo>
                      <a:pt x="470" y="464"/>
                    </a:lnTo>
                    <a:lnTo>
                      <a:pt x="470" y="464"/>
                    </a:lnTo>
                    <a:lnTo>
                      <a:pt x="478" y="454"/>
                    </a:lnTo>
                    <a:lnTo>
                      <a:pt x="484" y="442"/>
                    </a:lnTo>
                    <a:lnTo>
                      <a:pt x="488" y="430"/>
                    </a:lnTo>
                    <a:lnTo>
                      <a:pt x="490" y="416"/>
                    </a:lnTo>
                    <a:lnTo>
                      <a:pt x="488" y="404"/>
                    </a:lnTo>
                    <a:lnTo>
                      <a:pt x="484" y="390"/>
                    </a:lnTo>
                    <a:lnTo>
                      <a:pt x="478" y="380"/>
                    </a:lnTo>
                    <a:lnTo>
                      <a:pt x="470" y="368"/>
                    </a:lnTo>
                    <a:lnTo>
                      <a:pt x="470" y="368"/>
                    </a:lnTo>
                    <a:lnTo>
                      <a:pt x="458" y="360"/>
                    </a:lnTo>
                    <a:lnTo>
                      <a:pt x="444" y="354"/>
                    </a:lnTo>
                    <a:lnTo>
                      <a:pt x="430" y="350"/>
                    </a:lnTo>
                    <a:lnTo>
                      <a:pt x="416" y="350"/>
                    </a:lnTo>
                    <a:lnTo>
                      <a:pt x="416" y="350"/>
                    </a:lnTo>
                    <a:close/>
                    <a:moveTo>
                      <a:pt x="446" y="442"/>
                    </a:moveTo>
                    <a:lnTo>
                      <a:pt x="412" y="452"/>
                    </a:lnTo>
                    <a:lnTo>
                      <a:pt x="388" y="426"/>
                    </a:lnTo>
                    <a:lnTo>
                      <a:pt x="396" y="392"/>
                    </a:lnTo>
                    <a:lnTo>
                      <a:pt x="430" y="382"/>
                    </a:lnTo>
                    <a:lnTo>
                      <a:pt x="456" y="408"/>
                    </a:lnTo>
                    <a:lnTo>
                      <a:pt x="446" y="442"/>
                    </a:lnTo>
                    <a:close/>
                  </a:path>
                </a:pathLst>
              </a:custGeom>
              <a:solidFill>
                <a:srgbClr val="C7505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sp>
            <p:nvSpPr>
              <p:cNvPr id="15" name="Freeform 210"/>
              <p:cNvSpPr>
                <a:spLocks noEditPoints="1"/>
              </p:cNvSpPr>
              <p:nvPr/>
            </p:nvSpPr>
            <p:spPr bwMode="auto">
              <a:xfrm>
                <a:off x="1472036" y="3255300"/>
                <a:ext cx="377825" cy="377825"/>
              </a:xfrm>
              <a:custGeom>
                <a:avLst/>
                <a:gdLst/>
                <a:ahLst/>
                <a:cxnLst>
                  <a:cxn ang="0">
                    <a:pos x="54" y="80"/>
                  </a:cxn>
                  <a:cxn ang="0">
                    <a:pos x="16" y="118"/>
                  </a:cxn>
                  <a:cxn ang="0">
                    <a:pos x="4" y="134"/>
                  </a:cxn>
                  <a:cxn ang="0">
                    <a:pos x="0" y="152"/>
                  </a:cxn>
                  <a:cxn ang="0">
                    <a:pos x="4" y="170"/>
                  </a:cxn>
                  <a:cxn ang="0">
                    <a:pos x="14" y="188"/>
                  </a:cxn>
                  <a:cxn ang="0">
                    <a:pos x="50" y="224"/>
                  </a:cxn>
                  <a:cxn ang="0">
                    <a:pos x="66" y="234"/>
                  </a:cxn>
                  <a:cxn ang="0">
                    <a:pos x="86" y="238"/>
                  </a:cxn>
                  <a:cxn ang="0">
                    <a:pos x="104" y="234"/>
                  </a:cxn>
                  <a:cxn ang="0">
                    <a:pos x="120" y="224"/>
                  </a:cxn>
                  <a:cxn ang="0">
                    <a:pos x="182" y="162"/>
                  </a:cxn>
                  <a:cxn ang="0">
                    <a:pos x="132" y="0"/>
                  </a:cxn>
                  <a:cxn ang="0">
                    <a:pos x="188" y="88"/>
                  </a:cxn>
                  <a:cxn ang="0">
                    <a:pos x="192" y="94"/>
                  </a:cxn>
                  <a:cxn ang="0">
                    <a:pos x="192" y="104"/>
                  </a:cxn>
                  <a:cxn ang="0">
                    <a:pos x="88" y="208"/>
                  </a:cxn>
                  <a:cxn ang="0">
                    <a:pos x="84" y="212"/>
                  </a:cxn>
                  <a:cxn ang="0">
                    <a:pos x="72" y="212"/>
                  </a:cxn>
                  <a:cxn ang="0">
                    <a:pos x="68" y="210"/>
                  </a:cxn>
                  <a:cxn ang="0">
                    <a:pos x="64" y="200"/>
                  </a:cxn>
                  <a:cxn ang="0">
                    <a:pos x="68" y="190"/>
                  </a:cxn>
                  <a:cxn ang="0">
                    <a:pos x="168" y="90"/>
                  </a:cxn>
                  <a:cxn ang="0">
                    <a:pos x="178" y="84"/>
                  </a:cxn>
                  <a:cxn ang="0">
                    <a:pos x="188" y="88"/>
                  </a:cxn>
                  <a:cxn ang="0">
                    <a:pos x="150" y="50"/>
                  </a:cxn>
                  <a:cxn ang="0">
                    <a:pos x="152" y="54"/>
                  </a:cxn>
                  <a:cxn ang="0">
                    <a:pos x="152" y="66"/>
                  </a:cxn>
                  <a:cxn ang="0">
                    <a:pos x="50" y="170"/>
                  </a:cxn>
                  <a:cxn ang="0">
                    <a:pos x="44" y="172"/>
                  </a:cxn>
                  <a:cxn ang="0">
                    <a:pos x="34" y="172"/>
                  </a:cxn>
                  <a:cxn ang="0">
                    <a:pos x="30" y="170"/>
                  </a:cxn>
                  <a:cxn ang="0">
                    <a:pos x="26" y="160"/>
                  </a:cxn>
                  <a:cxn ang="0">
                    <a:pos x="30" y="150"/>
                  </a:cxn>
                  <a:cxn ang="0">
                    <a:pos x="130" y="50"/>
                  </a:cxn>
                  <a:cxn ang="0">
                    <a:pos x="140" y="46"/>
                  </a:cxn>
                  <a:cxn ang="0">
                    <a:pos x="150" y="50"/>
                  </a:cxn>
                </a:cxnLst>
                <a:rect l="0" t="0" r="r" b="b"/>
                <a:pathLst>
                  <a:path w="238" h="238">
                    <a:moveTo>
                      <a:pt x="78" y="56"/>
                    </a:moveTo>
                    <a:lnTo>
                      <a:pt x="54" y="80"/>
                    </a:lnTo>
                    <a:lnTo>
                      <a:pt x="16" y="118"/>
                    </a:lnTo>
                    <a:lnTo>
                      <a:pt x="16" y="118"/>
                    </a:lnTo>
                    <a:lnTo>
                      <a:pt x="8" y="126"/>
                    </a:lnTo>
                    <a:lnTo>
                      <a:pt x="4" y="134"/>
                    </a:lnTo>
                    <a:lnTo>
                      <a:pt x="2" y="142"/>
                    </a:lnTo>
                    <a:lnTo>
                      <a:pt x="0" y="152"/>
                    </a:lnTo>
                    <a:lnTo>
                      <a:pt x="2" y="162"/>
                    </a:lnTo>
                    <a:lnTo>
                      <a:pt x="4" y="170"/>
                    </a:lnTo>
                    <a:lnTo>
                      <a:pt x="8" y="180"/>
                    </a:lnTo>
                    <a:lnTo>
                      <a:pt x="14" y="188"/>
                    </a:lnTo>
                    <a:lnTo>
                      <a:pt x="50" y="224"/>
                    </a:lnTo>
                    <a:lnTo>
                      <a:pt x="50" y="224"/>
                    </a:lnTo>
                    <a:lnTo>
                      <a:pt x="58" y="230"/>
                    </a:lnTo>
                    <a:lnTo>
                      <a:pt x="66" y="234"/>
                    </a:lnTo>
                    <a:lnTo>
                      <a:pt x="76" y="236"/>
                    </a:lnTo>
                    <a:lnTo>
                      <a:pt x="86" y="238"/>
                    </a:lnTo>
                    <a:lnTo>
                      <a:pt x="96" y="236"/>
                    </a:lnTo>
                    <a:lnTo>
                      <a:pt x="104" y="234"/>
                    </a:lnTo>
                    <a:lnTo>
                      <a:pt x="112" y="230"/>
                    </a:lnTo>
                    <a:lnTo>
                      <a:pt x="120" y="224"/>
                    </a:lnTo>
                    <a:lnTo>
                      <a:pt x="160" y="186"/>
                    </a:lnTo>
                    <a:lnTo>
                      <a:pt x="182" y="162"/>
                    </a:lnTo>
                    <a:lnTo>
                      <a:pt x="238" y="106"/>
                    </a:lnTo>
                    <a:lnTo>
                      <a:pt x="132" y="0"/>
                    </a:lnTo>
                    <a:lnTo>
                      <a:pt x="78" y="56"/>
                    </a:lnTo>
                    <a:close/>
                    <a:moveTo>
                      <a:pt x="188" y="88"/>
                    </a:moveTo>
                    <a:lnTo>
                      <a:pt x="188" y="88"/>
                    </a:lnTo>
                    <a:lnTo>
                      <a:pt x="192" y="94"/>
                    </a:lnTo>
                    <a:lnTo>
                      <a:pt x="192" y="98"/>
                    </a:lnTo>
                    <a:lnTo>
                      <a:pt x="192" y="104"/>
                    </a:lnTo>
                    <a:lnTo>
                      <a:pt x="188" y="108"/>
                    </a:lnTo>
                    <a:lnTo>
                      <a:pt x="88" y="208"/>
                    </a:lnTo>
                    <a:lnTo>
                      <a:pt x="88" y="208"/>
                    </a:lnTo>
                    <a:lnTo>
                      <a:pt x="84" y="212"/>
                    </a:lnTo>
                    <a:lnTo>
                      <a:pt x="78" y="214"/>
                    </a:lnTo>
                    <a:lnTo>
                      <a:pt x="72" y="212"/>
                    </a:lnTo>
                    <a:lnTo>
                      <a:pt x="68" y="210"/>
                    </a:lnTo>
                    <a:lnTo>
                      <a:pt x="68" y="210"/>
                    </a:lnTo>
                    <a:lnTo>
                      <a:pt x="66" y="204"/>
                    </a:lnTo>
                    <a:lnTo>
                      <a:pt x="64" y="200"/>
                    </a:lnTo>
                    <a:lnTo>
                      <a:pt x="66" y="194"/>
                    </a:lnTo>
                    <a:lnTo>
                      <a:pt x="68" y="190"/>
                    </a:lnTo>
                    <a:lnTo>
                      <a:pt x="168" y="90"/>
                    </a:lnTo>
                    <a:lnTo>
                      <a:pt x="168" y="90"/>
                    </a:lnTo>
                    <a:lnTo>
                      <a:pt x="174" y="86"/>
                    </a:lnTo>
                    <a:lnTo>
                      <a:pt x="178" y="84"/>
                    </a:lnTo>
                    <a:lnTo>
                      <a:pt x="184" y="86"/>
                    </a:lnTo>
                    <a:lnTo>
                      <a:pt x="188" y="88"/>
                    </a:lnTo>
                    <a:lnTo>
                      <a:pt x="188" y="88"/>
                    </a:lnTo>
                    <a:close/>
                    <a:moveTo>
                      <a:pt x="150" y="50"/>
                    </a:moveTo>
                    <a:lnTo>
                      <a:pt x="150" y="50"/>
                    </a:lnTo>
                    <a:lnTo>
                      <a:pt x="152" y="54"/>
                    </a:lnTo>
                    <a:lnTo>
                      <a:pt x="154" y="60"/>
                    </a:lnTo>
                    <a:lnTo>
                      <a:pt x="152" y="66"/>
                    </a:lnTo>
                    <a:lnTo>
                      <a:pt x="150" y="70"/>
                    </a:lnTo>
                    <a:lnTo>
                      <a:pt x="50" y="170"/>
                    </a:lnTo>
                    <a:lnTo>
                      <a:pt x="50" y="170"/>
                    </a:lnTo>
                    <a:lnTo>
                      <a:pt x="44" y="172"/>
                    </a:lnTo>
                    <a:lnTo>
                      <a:pt x="40" y="174"/>
                    </a:lnTo>
                    <a:lnTo>
                      <a:pt x="34" y="172"/>
                    </a:lnTo>
                    <a:lnTo>
                      <a:pt x="30" y="170"/>
                    </a:lnTo>
                    <a:lnTo>
                      <a:pt x="30" y="170"/>
                    </a:lnTo>
                    <a:lnTo>
                      <a:pt x="26" y="166"/>
                    </a:lnTo>
                    <a:lnTo>
                      <a:pt x="26" y="160"/>
                    </a:lnTo>
                    <a:lnTo>
                      <a:pt x="26" y="154"/>
                    </a:lnTo>
                    <a:lnTo>
                      <a:pt x="30" y="150"/>
                    </a:lnTo>
                    <a:lnTo>
                      <a:pt x="130" y="50"/>
                    </a:lnTo>
                    <a:lnTo>
                      <a:pt x="130" y="50"/>
                    </a:lnTo>
                    <a:lnTo>
                      <a:pt x="134" y="46"/>
                    </a:lnTo>
                    <a:lnTo>
                      <a:pt x="140" y="46"/>
                    </a:lnTo>
                    <a:lnTo>
                      <a:pt x="146" y="46"/>
                    </a:lnTo>
                    <a:lnTo>
                      <a:pt x="150" y="50"/>
                    </a:lnTo>
                    <a:lnTo>
                      <a:pt x="150" y="50"/>
                    </a:lnTo>
                    <a:close/>
                  </a:path>
                </a:pathLst>
              </a:custGeom>
              <a:solidFill>
                <a:srgbClr val="C7505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sp>
            <p:nvSpPr>
              <p:cNvPr id="16" name="Freeform 211"/>
              <p:cNvSpPr>
                <a:spLocks/>
              </p:cNvSpPr>
              <p:nvPr/>
            </p:nvSpPr>
            <p:spPr bwMode="auto">
              <a:xfrm>
                <a:off x="1891136" y="2836200"/>
                <a:ext cx="377825" cy="377825"/>
              </a:xfrm>
              <a:custGeom>
                <a:avLst/>
                <a:gdLst/>
                <a:ahLst/>
                <a:cxnLst>
                  <a:cxn ang="0">
                    <a:pos x="38" y="238"/>
                  </a:cxn>
                  <a:cxn ang="0">
                    <a:pos x="104" y="170"/>
                  </a:cxn>
                  <a:cxn ang="0">
                    <a:pos x="128" y="196"/>
                  </a:cxn>
                  <a:cxn ang="0">
                    <a:pos x="238" y="86"/>
                  </a:cxn>
                  <a:cxn ang="0">
                    <a:pos x="150" y="0"/>
                  </a:cxn>
                  <a:cxn ang="0">
                    <a:pos x="42" y="110"/>
                  </a:cxn>
                  <a:cxn ang="0">
                    <a:pos x="68" y="134"/>
                  </a:cxn>
                  <a:cxn ang="0">
                    <a:pos x="0" y="200"/>
                  </a:cxn>
                  <a:cxn ang="0">
                    <a:pos x="38" y="238"/>
                  </a:cxn>
                </a:cxnLst>
                <a:rect l="0" t="0" r="r" b="b"/>
                <a:pathLst>
                  <a:path w="238" h="238">
                    <a:moveTo>
                      <a:pt x="38" y="238"/>
                    </a:moveTo>
                    <a:lnTo>
                      <a:pt x="104" y="170"/>
                    </a:lnTo>
                    <a:lnTo>
                      <a:pt x="128" y="196"/>
                    </a:lnTo>
                    <a:lnTo>
                      <a:pt x="238" y="86"/>
                    </a:lnTo>
                    <a:lnTo>
                      <a:pt x="150" y="0"/>
                    </a:lnTo>
                    <a:lnTo>
                      <a:pt x="42" y="110"/>
                    </a:lnTo>
                    <a:lnTo>
                      <a:pt x="68" y="134"/>
                    </a:lnTo>
                    <a:lnTo>
                      <a:pt x="0" y="200"/>
                    </a:lnTo>
                    <a:lnTo>
                      <a:pt x="38" y="238"/>
                    </a:lnTo>
                    <a:close/>
                  </a:path>
                </a:pathLst>
              </a:custGeom>
              <a:solidFill>
                <a:srgbClr val="C7505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grpSp>
      </p:grpSp>
      <p:sp>
        <p:nvSpPr>
          <p:cNvPr id="17" name="AutoShape 2"/>
          <p:cNvSpPr>
            <a:spLocks/>
          </p:cNvSpPr>
          <p:nvPr/>
        </p:nvSpPr>
        <p:spPr bwMode="auto">
          <a:xfrm>
            <a:off x="2236866" y="2578637"/>
            <a:ext cx="3452502" cy="3872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提交项目介绍</a:t>
            </a:r>
            <a:endParaRPr lang="en-US" altLang="zh-CN" sz="2000" dirty="0"/>
          </a:p>
        </p:txBody>
      </p:sp>
      <p:grpSp>
        <p:nvGrpSpPr>
          <p:cNvPr id="5" name="组合 4"/>
          <p:cNvGrpSpPr/>
          <p:nvPr/>
        </p:nvGrpSpPr>
        <p:grpSpPr>
          <a:xfrm>
            <a:off x="4435206" y="4141761"/>
            <a:ext cx="1049497" cy="1049497"/>
            <a:chOff x="4435206" y="4141761"/>
            <a:chExt cx="1049497" cy="1049497"/>
          </a:xfrm>
        </p:grpSpPr>
        <p:sp>
          <p:nvSpPr>
            <p:cNvPr id="18" name="椭圆 17"/>
            <p:cNvSpPr/>
            <p:nvPr/>
          </p:nvSpPr>
          <p:spPr>
            <a:xfrm>
              <a:off x="4435206" y="4141761"/>
              <a:ext cx="1049497" cy="1049497"/>
            </a:xfrm>
            <a:prstGeom prst="ellipse">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康少女文字W5(P)" panose="040F0500000000000000" pitchFamily="82" charset="-122"/>
                <a:ea typeface="华康少女文字W5(P)" panose="040F0500000000000000" pitchFamily="82" charset="-122"/>
                <a:cs typeface="+mn-ea"/>
                <a:sym typeface="+mn-lt"/>
              </a:endParaRPr>
            </a:p>
          </p:txBody>
        </p:sp>
        <p:sp>
          <p:nvSpPr>
            <p:cNvPr id="19" name="Freeform 23"/>
            <p:cNvSpPr>
              <a:spLocks noEditPoints="1"/>
            </p:cNvSpPr>
            <p:nvPr/>
          </p:nvSpPr>
          <p:spPr bwMode="auto">
            <a:xfrm>
              <a:off x="4708935" y="4316555"/>
              <a:ext cx="520266" cy="692842"/>
            </a:xfrm>
            <a:custGeom>
              <a:avLst/>
              <a:gdLst/>
              <a:ahLst/>
              <a:cxnLst>
                <a:cxn ang="0">
                  <a:pos x="342" y="218"/>
                </a:cxn>
                <a:cxn ang="0">
                  <a:pos x="320" y="280"/>
                </a:cxn>
                <a:cxn ang="0">
                  <a:pos x="284" y="358"/>
                </a:cxn>
                <a:cxn ang="0">
                  <a:pos x="274" y="410"/>
                </a:cxn>
                <a:cxn ang="0">
                  <a:pos x="136" y="396"/>
                </a:cxn>
                <a:cxn ang="0">
                  <a:pos x="116" y="332"/>
                </a:cxn>
                <a:cxn ang="0">
                  <a:pos x="80" y="256"/>
                </a:cxn>
                <a:cxn ang="0">
                  <a:pos x="70" y="204"/>
                </a:cxn>
                <a:cxn ang="0">
                  <a:pos x="72" y="176"/>
                </a:cxn>
                <a:cxn ang="0">
                  <a:pos x="86" y="140"/>
                </a:cxn>
                <a:cxn ang="0">
                  <a:pos x="110" y="108"/>
                </a:cxn>
                <a:cxn ang="0">
                  <a:pos x="140" y="84"/>
                </a:cxn>
                <a:cxn ang="0">
                  <a:pos x="178" y="70"/>
                </a:cxn>
                <a:cxn ang="0">
                  <a:pos x="206" y="68"/>
                </a:cxn>
                <a:cxn ang="0">
                  <a:pos x="246" y="74"/>
                </a:cxn>
                <a:cxn ang="0">
                  <a:pos x="282" y="92"/>
                </a:cxn>
                <a:cxn ang="0">
                  <a:pos x="312" y="118"/>
                </a:cxn>
                <a:cxn ang="0">
                  <a:pos x="332" y="152"/>
                </a:cxn>
                <a:cxn ang="0">
                  <a:pos x="342" y="190"/>
                </a:cxn>
                <a:cxn ang="0">
                  <a:pos x="258" y="478"/>
                </a:cxn>
                <a:cxn ang="0">
                  <a:pos x="148" y="480"/>
                </a:cxn>
                <a:cxn ang="0">
                  <a:pos x="138" y="494"/>
                </a:cxn>
                <a:cxn ang="0">
                  <a:pos x="142" y="506"/>
                </a:cxn>
                <a:cxn ang="0">
                  <a:pos x="158" y="512"/>
                </a:cxn>
                <a:cxn ang="0">
                  <a:pos x="176" y="536"/>
                </a:cxn>
                <a:cxn ang="0">
                  <a:pos x="198" y="546"/>
                </a:cxn>
                <a:cxn ang="0">
                  <a:pos x="214" y="546"/>
                </a:cxn>
                <a:cxn ang="0">
                  <a:pos x="236" y="536"/>
                </a:cxn>
                <a:cxn ang="0">
                  <a:pos x="258" y="512"/>
                </a:cxn>
                <a:cxn ang="0">
                  <a:pos x="270" y="506"/>
                </a:cxn>
                <a:cxn ang="0">
                  <a:pos x="274" y="494"/>
                </a:cxn>
                <a:cxn ang="0">
                  <a:pos x="264" y="480"/>
                </a:cxn>
                <a:cxn ang="0">
                  <a:pos x="258" y="426"/>
                </a:cxn>
                <a:cxn ang="0">
                  <a:pos x="148" y="428"/>
                </a:cxn>
                <a:cxn ang="0">
                  <a:pos x="138" y="444"/>
                </a:cxn>
                <a:cxn ang="0">
                  <a:pos x="142" y="456"/>
                </a:cxn>
                <a:cxn ang="0">
                  <a:pos x="258" y="460"/>
                </a:cxn>
                <a:cxn ang="0">
                  <a:pos x="270" y="456"/>
                </a:cxn>
                <a:cxn ang="0">
                  <a:pos x="274" y="444"/>
                </a:cxn>
                <a:cxn ang="0">
                  <a:pos x="264" y="428"/>
                </a:cxn>
                <a:cxn ang="0">
                  <a:pos x="20" y="116"/>
                </a:cxn>
                <a:cxn ang="0">
                  <a:pos x="58" y="120"/>
                </a:cxn>
                <a:cxn ang="0">
                  <a:pos x="20" y="116"/>
                </a:cxn>
                <a:cxn ang="0">
                  <a:pos x="188" y="0"/>
                </a:cxn>
                <a:cxn ang="0">
                  <a:pos x="206" y="34"/>
                </a:cxn>
                <a:cxn ang="0">
                  <a:pos x="224" y="36"/>
                </a:cxn>
                <a:cxn ang="0">
                  <a:pos x="88" y="36"/>
                </a:cxn>
                <a:cxn ang="0">
                  <a:pos x="120" y="56"/>
                </a:cxn>
                <a:cxn ang="0">
                  <a:pos x="392" y="116"/>
                </a:cxn>
                <a:cxn ang="0">
                  <a:pos x="344" y="104"/>
                </a:cxn>
                <a:cxn ang="0">
                  <a:pos x="392" y="116"/>
                </a:cxn>
                <a:cxn ang="0">
                  <a:pos x="276" y="48"/>
                </a:cxn>
                <a:cxn ang="0">
                  <a:pos x="306" y="66"/>
                </a:cxn>
                <a:cxn ang="0">
                  <a:pos x="36" y="204"/>
                </a:cxn>
                <a:cxn ang="0">
                  <a:pos x="0" y="222"/>
                </a:cxn>
                <a:cxn ang="0">
                  <a:pos x="36" y="204"/>
                </a:cxn>
                <a:cxn ang="0">
                  <a:pos x="376" y="188"/>
                </a:cxn>
                <a:cxn ang="0">
                  <a:pos x="374" y="222"/>
                </a:cxn>
                <a:cxn ang="0">
                  <a:pos x="376" y="188"/>
                </a:cxn>
                <a:cxn ang="0">
                  <a:pos x="392" y="292"/>
                </a:cxn>
                <a:cxn ang="0">
                  <a:pos x="346" y="306"/>
                </a:cxn>
                <a:cxn ang="0">
                  <a:pos x="36" y="322"/>
                </a:cxn>
                <a:cxn ang="0">
                  <a:pos x="50" y="274"/>
                </a:cxn>
              </a:cxnLst>
              <a:rect l="0" t="0" r="r" b="b"/>
              <a:pathLst>
                <a:path w="410" h="546">
                  <a:moveTo>
                    <a:pt x="342" y="204"/>
                  </a:moveTo>
                  <a:lnTo>
                    <a:pt x="342" y="204"/>
                  </a:lnTo>
                  <a:lnTo>
                    <a:pt x="342" y="218"/>
                  </a:lnTo>
                  <a:lnTo>
                    <a:pt x="340" y="230"/>
                  </a:lnTo>
                  <a:lnTo>
                    <a:pt x="332" y="256"/>
                  </a:lnTo>
                  <a:lnTo>
                    <a:pt x="320" y="280"/>
                  </a:lnTo>
                  <a:lnTo>
                    <a:pt x="308" y="306"/>
                  </a:lnTo>
                  <a:lnTo>
                    <a:pt x="296" y="332"/>
                  </a:lnTo>
                  <a:lnTo>
                    <a:pt x="284" y="358"/>
                  </a:lnTo>
                  <a:lnTo>
                    <a:pt x="278" y="384"/>
                  </a:lnTo>
                  <a:lnTo>
                    <a:pt x="276" y="396"/>
                  </a:lnTo>
                  <a:lnTo>
                    <a:pt x="274" y="410"/>
                  </a:lnTo>
                  <a:lnTo>
                    <a:pt x="138" y="410"/>
                  </a:lnTo>
                  <a:lnTo>
                    <a:pt x="138" y="410"/>
                  </a:lnTo>
                  <a:lnTo>
                    <a:pt x="136" y="396"/>
                  </a:lnTo>
                  <a:lnTo>
                    <a:pt x="134" y="384"/>
                  </a:lnTo>
                  <a:lnTo>
                    <a:pt x="126" y="358"/>
                  </a:lnTo>
                  <a:lnTo>
                    <a:pt x="116" y="332"/>
                  </a:lnTo>
                  <a:lnTo>
                    <a:pt x="104" y="308"/>
                  </a:lnTo>
                  <a:lnTo>
                    <a:pt x="90" y="282"/>
                  </a:lnTo>
                  <a:lnTo>
                    <a:pt x="80" y="256"/>
                  </a:lnTo>
                  <a:lnTo>
                    <a:pt x="72" y="230"/>
                  </a:lnTo>
                  <a:lnTo>
                    <a:pt x="70" y="218"/>
                  </a:lnTo>
                  <a:lnTo>
                    <a:pt x="70" y="204"/>
                  </a:lnTo>
                  <a:lnTo>
                    <a:pt x="70" y="204"/>
                  </a:lnTo>
                  <a:lnTo>
                    <a:pt x="70" y="190"/>
                  </a:lnTo>
                  <a:lnTo>
                    <a:pt x="72" y="176"/>
                  </a:lnTo>
                  <a:lnTo>
                    <a:pt x="76" y="164"/>
                  </a:lnTo>
                  <a:lnTo>
                    <a:pt x="80" y="152"/>
                  </a:lnTo>
                  <a:lnTo>
                    <a:pt x="86" y="140"/>
                  </a:lnTo>
                  <a:lnTo>
                    <a:pt x="92" y="128"/>
                  </a:lnTo>
                  <a:lnTo>
                    <a:pt x="100" y="118"/>
                  </a:lnTo>
                  <a:lnTo>
                    <a:pt x="110" y="108"/>
                  </a:lnTo>
                  <a:lnTo>
                    <a:pt x="120" y="98"/>
                  </a:lnTo>
                  <a:lnTo>
                    <a:pt x="130" y="92"/>
                  </a:lnTo>
                  <a:lnTo>
                    <a:pt x="140" y="84"/>
                  </a:lnTo>
                  <a:lnTo>
                    <a:pt x="152" y="78"/>
                  </a:lnTo>
                  <a:lnTo>
                    <a:pt x="166" y="74"/>
                  </a:lnTo>
                  <a:lnTo>
                    <a:pt x="178" y="70"/>
                  </a:lnTo>
                  <a:lnTo>
                    <a:pt x="192" y="68"/>
                  </a:lnTo>
                  <a:lnTo>
                    <a:pt x="206" y="68"/>
                  </a:lnTo>
                  <a:lnTo>
                    <a:pt x="206" y="68"/>
                  </a:lnTo>
                  <a:lnTo>
                    <a:pt x="220" y="68"/>
                  </a:lnTo>
                  <a:lnTo>
                    <a:pt x="234" y="70"/>
                  </a:lnTo>
                  <a:lnTo>
                    <a:pt x="246" y="74"/>
                  </a:lnTo>
                  <a:lnTo>
                    <a:pt x="260" y="78"/>
                  </a:lnTo>
                  <a:lnTo>
                    <a:pt x="272" y="84"/>
                  </a:lnTo>
                  <a:lnTo>
                    <a:pt x="282" y="92"/>
                  </a:lnTo>
                  <a:lnTo>
                    <a:pt x="292" y="98"/>
                  </a:lnTo>
                  <a:lnTo>
                    <a:pt x="302" y="108"/>
                  </a:lnTo>
                  <a:lnTo>
                    <a:pt x="312" y="118"/>
                  </a:lnTo>
                  <a:lnTo>
                    <a:pt x="320" y="128"/>
                  </a:lnTo>
                  <a:lnTo>
                    <a:pt x="326" y="140"/>
                  </a:lnTo>
                  <a:lnTo>
                    <a:pt x="332" y="152"/>
                  </a:lnTo>
                  <a:lnTo>
                    <a:pt x="336" y="164"/>
                  </a:lnTo>
                  <a:lnTo>
                    <a:pt x="340" y="176"/>
                  </a:lnTo>
                  <a:lnTo>
                    <a:pt x="342" y="190"/>
                  </a:lnTo>
                  <a:lnTo>
                    <a:pt x="342" y="204"/>
                  </a:lnTo>
                  <a:lnTo>
                    <a:pt x="342" y="204"/>
                  </a:lnTo>
                  <a:close/>
                  <a:moveTo>
                    <a:pt x="258" y="478"/>
                  </a:moveTo>
                  <a:lnTo>
                    <a:pt x="154" y="478"/>
                  </a:lnTo>
                  <a:lnTo>
                    <a:pt x="154" y="478"/>
                  </a:lnTo>
                  <a:lnTo>
                    <a:pt x="148" y="480"/>
                  </a:lnTo>
                  <a:lnTo>
                    <a:pt x="142" y="482"/>
                  </a:lnTo>
                  <a:lnTo>
                    <a:pt x="138" y="488"/>
                  </a:lnTo>
                  <a:lnTo>
                    <a:pt x="138" y="494"/>
                  </a:lnTo>
                  <a:lnTo>
                    <a:pt x="138" y="494"/>
                  </a:lnTo>
                  <a:lnTo>
                    <a:pt x="138" y="502"/>
                  </a:lnTo>
                  <a:lnTo>
                    <a:pt x="142" y="506"/>
                  </a:lnTo>
                  <a:lnTo>
                    <a:pt x="148" y="510"/>
                  </a:lnTo>
                  <a:lnTo>
                    <a:pt x="154" y="512"/>
                  </a:lnTo>
                  <a:lnTo>
                    <a:pt x="158" y="512"/>
                  </a:lnTo>
                  <a:lnTo>
                    <a:pt x="158" y="512"/>
                  </a:lnTo>
                  <a:lnTo>
                    <a:pt x="166" y="526"/>
                  </a:lnTo>
                  <a:lnTo>
                    <a:pt x="176" y="536"/>
                  </a:lnTo>
                  <a:lnTo>
                    <a:pt x="182" y="540"/>
                  </a:lnTo>
                  <a:lnTo>
                    <a:pt x="190" y="544"/>
                  </a:lnTo>
                  <a:lnTo>
                    <a:pt x="198" y="546"/>
                  </a:lnTo>
                  <a:lnTo>
                    <a:pt x="206" y="546"/>
                  </a:lnTo>
                  <a:lnTo>
                    <a:pt x="206" y="546"/>
                  </a:lnTo>
                  <a:lnTo>
                    <a:pt x="214" y="546"/>
                  </a:lnTo>
                  <a:lnTo>
                    <a:pt x="222" y="544"/>
                  </a:lnTo>
                  <a:lnTo>
                    <a:pt x="230" y="540"/>
                  </a:lnTo>
                  <a:lnTo>
                    <a:pt x="236" y="536"/>
                  </a:lnTo>
                  <a:lnTo>
                    <a:pt x="246" y="526"/>
                  </a:lnTo>
                  <a:lnTo>
                    <a:pt x="254" y="512"/>
                  </a:lnTo>
                  <a:lnTo>
                    <a:pt x="258" y="512"/>
                  </a:lnTo>
                  <a:lnTo>
                    <a:pt x="258" y="512"/>
                  </a:lnTo>
                  <a:lnTo>
                    <a:pt x="264" y="510"/>
                  </a:lnTo>
                  <a:lnTo>
                    <a:pt x="270" y="506"/>
                  </a:lnTo>
                  <a:lnTo>
                    <a:pt x="272" y="502"/>
                  </a:lnTo>
                  <a:lnTo>
                    <a:pt x="274" y="494"/>
                  </a:lnTo>
                  <a:lnTo>
                    <a:pt x="274" y="494"/>
                  </a:lnTo>
                  <a:lnTo>
                    <a:pt x="272" y="488"/>
                  </a:lnTo>
                  <a:lnTo>
                    <a:pt x="270" y="482"/>
                  </a:lnTo>
                  <a:lnTo>
                    <a:pt x="264" y="480"/>
                  </a:lnTo>
                  <a:lnTo>
                    <a:pt x="258" y="478"/>
                  </a:lnTo>
                  <a:lnTo>
                    <a:pt x="258" y="478"/>
                  </a:lnTo>
                  <a:close/>
                  <a:moveTo>
                    <a:pt x="258" y="426"/>
                  </a:moveTo>
                  <a:lnTo>
                    <a:pt x="154" y="426"/>
                  </a:lnTo>
                  <a:lnTo>
                    <a:pt x="154" y="426"/>
                  </a:lnTo>
                  <a:lnTo>
                    <a:pt x="148" y="428"/>
                  </a:lnTo>
                  <a:lnTo>
                    <a:pt x="142" y="432"/>
                  </a:lnTo>
                  <a:lnTo>
                    <a:pt x="138" y="436"/>
                  </a:lnTo>
                  <a:lnTo>
                    <a:pt x="138" y="444"/>
                  </a:lnTo>
                  <a:lnTo>
                    <a:pt x="138" y="444"/>
                  </a:lnTo>
                  <a:lnTo>
                    <a:pt x="138" y="450"/>
                  </a:lnTo>
                  <a:lnTo>
                    <a:pt x="142" y="456"/>
                  </a:lnTo>
                  <a:lnTo>
                    <a:pt x="148" y="460"/>
                  </a:lnTo>
                  <a:lnTo>
                    <a:pt x="154" y="460"/>
                  </a:lnTo>
                  <a:lnTo>
                    <a:pt x="258" y="460"/>
                  </a:lnTo>
                  <a:lnTo>
                    <a:pt x="258" y="460"/>
                  </a:lnTo>
                  <a:lnTo>
                    <a:pt x="264" y="460"/>
                  </a:lnTo>
                  <a:lnTo>
                    <a:pt x="270" y="456"/>
                  </a:lnTo>
                  <a:lnTo>
                    <a:pt x="272" y="450"/>
                  </a:lnTo>
                  <a:lnTo>
                    <a:pt x="274" y="444"/>
                  </a:lnTo>
                  <a:lnTo>
                    <a:pt x="274" y="444"/>
                  </a:lnTo>
                  <a:lnTo>
                    <a:pt x="272" y="436"/>
                  </a:lnTo>
                  <a:lnTo>
                    <a:pt x="270" y="432"/>
                  </a:lnTo>
                  <a:lnTo>
                    <a:pt x="264" y="428"/>
                  </a:lnTo>
                  <a:lnTo>
                    <a:pt x="258" y="426"/>
                  </a:lnTo>
                  <a:lnTo>
                    <a:pt x="258" y="426"/>
                  </a:lnTo>
                  <a:close/>
                  <a:moveTo>
                    <a:pt x="20" y="116"/>
                  </a:moveTo>
                  <a:lnTo>
                    <a:pt x="50" y="134"/>
                  </a:lnTo>
                  <a:lnTo>
                    <a:pt x="50" y="134"/>
                  </a:lnTo>
                  <a:lnTo>
                    <a:pt x="58" y="120"/>
                  </a:lnTo>
                  <a:lnTo>
                    <a:pt x="68" y="104"/>
                  </a:lnTo>
                  <a:lnTo>
                    <a:pt x="36" y="88"/>
                  </a:lnTo>
                  <a:lnTo>
                    <a:pt x="20" y="116"/>
                  </a:lnTo>
                  <a:close/>
                  <a:moveTo>
                    <a:pt x="224" y="36"/>
                  </a:moveTo>
                  <a:lnTo>
                    <a:pt x="224" y="0"/>
                  </a:lnTo>
                  <a:lnTo>
                    <a:pt x="188" y="0"/>
                  </a:lnTo>
                  <a:lnTo>
                    <a:pt x="188" y="36"/>
                  </a:lnTo>
                  <a:lnTo>
                    <a:pt x="188" y="36"/>
                  </a:lnTo>
                  <a:lnTo>
                    <a:pt x="206" y="34"/>
                  </a:lnTo>
                  <a:lnTo>
                    <a:pt x="206" y="34"/>
                  </a:lnTo>
                  <a:lnTo>
                    <a:pt x="224" y="36"/>
                  </a:lnTo>
                  <a:lnTo>
                    <a:pt x="224" y="36"/>
                  </a:lnTo>
                  <a:close/>
                  <a:moveTo>
                    <a:pt x="136" y="48"/>
                  </a:moveTo>
                  <a:lnTo>
                    <a:pt x="118" y="18"/>
                  </a:lnTo>
                  <a:lnTo>
                    <a:pt x="88" y="36"/>
                  </a:lnTo>
                  <a:lnTo>
                    <a:pt x="106" y="66"/>
                  </a:lnTo>
                  <a:lnTo>
                    <a:pt x="106" y="66"/>
                  </a:lnTo>
                  <a:lnTo>
                    <a:pt x="120" y="56"/>
                  </a:lnTo>
                  <a:lnTo>
                    <a:pt x="136" y="48"/>
                  </a:lnTo>
                  <a:lnTo>
                    <a:pt x="136" y="48"/>
                  </a:lnTo>
                  <a:close/>
                  <a:moveTo>
                    <a:pt x="392" y="116"/>
                  </a:moveTo>
                  <a:lnTo>
                    <a:pt x="374" y="88"/>
                  </a:lnTo>
                  <a:lnTo>
                    <a:pt x="344" y="104"/>
                  </a:lnTo>
                  <a:lnTo>
                    <a:pt x="344" y="104"/>
                  </a:lnTo>
                  <a:lnTo>
                    <a:pt x="354" y="120"/>
                  </a:lnTo>
                  <a:lnTo>
                    <a:pt x="362" y="134"/>
                  </a:lnTo>
                  <a:lnTo>
                    <a:pt x="392" y="116"/>
                  </a:lnTo>
                  <a:close/>
                  <a:moveTo>
                    <a:pt x="324" y="36"/>
                  </a:moveTo>
                  <a:lnTo>
                    <a:pt x="294" y="18"/>
                  </a:lnTo>
                  <a:lnTo>
                    <a:pt x="276" y="48"/>
                  </a:lnTo>
                  <a:lnTo>
                    <a:pt x="276" y="48"/>
                  </a:lnTo>
                  <a:lnTo>
                    <a:pt x="292" y="56"/>
                  </a:lnTo>
                  <a:lnTo>
                    <a:pt x="306" y="66"/>
                  </a:lnTo>
                  <a:lnTo>
                    <a:pt x="324" y="36"/>
                  </a:lnTo>
                  <a:close/>
                  <a:moveTo>
                    <a:pt x="36" y="204"/>
                  </a:moveTo>
                  <a:lnTo>
                    <a:pt x="36" y="204"/>
                  </a:lnTo>
                  <a:lnTo>
                    <a:pt x="36" y="188"/>
                  </a:lnTo>
                  <a:lnTo>
                    <a:pt x="0" y="188"/>
                  </a:lnTo>
                  <a:lnTo>
                    <a:pt x="0" y="222"/>
                  </a:lnTo>
                  <a:lnTo>
                    <a:pt x="36" y="222"/>
                  </a:lnTo>
                  <a:lnTo>
                    <a:pt x="36" y="222"/>
                  </a:lnTo>
                  <a:lnTo>
                    <a:pt x="36" y="204"/>
                  </a:lnTo>
                  <a:lnTo>
                    <a:pt x="36" y="204"/>
                  </a:lnTo>
                  <a:close/>
                  <a:moveTo>
                    <a:pt x="376" y="188"/>
                  </a:moveTo>
                  <a:lnTo>
                    <a:pt x="376" y="188"/>
                  </a:lnTo>
                  <a:lnTo>
                    <a:pt x="376" y="204"/>
                  </a:lnTo>
                  <a:lnTo>
                    <a:pt x="376" y="204"/>
                  </a:lnTo>
                  <a:lnTo>
                    <a:pt x="374" y="222"/>
                  </a:lnTo>
                  <a:lnTo>
                    <a:pt x="410" y="222"/>
                  </a:lnTo>
                  <a:lnTo>
                    <a:pt x="410" y="188"/>
                  </a:lnTo>
                  <a:lnTo>
                    <a:pt x="376" y="188"/>
                  </a:lnTo>
                  <a:close/>
                  <a:moveTo>
                    <a:pt x="346" y="306"/>
                  </a:moveTo>
                  <a:lnTo>
                    <a:pt x="374" y="322"/>
                  </a:lnTo>
                  <a:lnTo>
                    <a:pt x="392" y="292"/>
                  </a:lnTo>
                  <a:lnTo>
                    <a:pt x="360" y="274"/>
                  </a:lnTo>
                  <a:lnTo>
                    <a:pt x="360" y="274"/>
                  </a:lnTo>
                  <a:lnTo>
                    <a:pt x="346" y="306"/>
                  </a:lnTo>
                  <a:lnTo>
                    <a:pt x="346" y="306"/>
                  </a:lnTo>
                  <a:close/>
                  <a:moveTo>
                    <a:pt x="20" y="292"/>
                  </a:moveTo>
                  <a:lnTo>
                    <a:pt x="36" y="322"/>
                  </a:lnTo>
                  <a:lnTo>
                    <a:pt x="64" y="306"/>
                  </a:lnTo>
                  <a:lnTo>
                    <a:pt x="64" y="306"/>
                  </a:lnTo>
                  <a:lnTo>
                    <a:pt x="50" y="274"/>
                  </a:lnTo>
                  <a:lnTo>
                    <a:pt x="20" y="292"/>
                  </a:lnTo>
                  <a:close/>
                </a:path>
              </a:pathLst>
            </a:custGeom>
            <a:solidFill>
              <a:srgbClr val="C7505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solidFill>
                  <a:prstClr val="black"/>
                </a:solidFill>
                <a:latin typeface="华康少女文字W5(P)" panose="040F0500000000000000" pitchFamily="82" charset="-122"/>
                <a:ea typeface="华康少女文字W5(P)" panose="040F0500000000000000" pitchFamily="82" charset="-122"/>
                <a:cs typeface="+mn-ea"/>
                <a:sym typeface="+mn-lt"/>
              </a:endParaRPr>
            </a:p>
          </p:txBody>
        </p:sp>
      </p:grpSp>
      <p:sp>
        <p:nvSpPr>
          <p:cNvPr id="20" name="AutoShape 2"/>
          <p:cNvSpPr>
            <a:spLocks/>
          </p:cNvSpPr>
          <p:nvPr/>
        </p:nvSpPr>
        <p:spPr bwMode="auto">
          <a:xfrm>
            <a:off x="4197799" y="5208515"/>
            <a:ext cx="1851110" cy="682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提交项目可行性分析，</a:t>
            </a:r>
            <a:r>
              <a:rPr lang="en-US" altLang="zh-CN" sz="2000" dirty="0"/>
              <a:t>PPT</a:t>
            </a:r>
          </a:p>
        </p:txBody>
      </p:sp>
      <p:sp>
        <p:nvSpPr>
          <p:cNvPr id="21" name="AutoShape 2"/>
          <p:cNvSpPr>
            <a:spLocks/>
          </p:cNvSpPr>
          <p:nvPr/>
        </p:nvSpPr>
        <p:spPr bwMode="auto">
          <a:xfrm>
            <a:off x="8678140" y="2872296"/>
            <a:ext cx="3513860" cy="4001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提交项目需求分析，</a:t>
            </a:r>
            <a:r>
              <a:rPr lang="en-US" altLang="zh-CN" sz="2000" dirty="0"/>
              <a:t>PPT</a:t>
            </a:r>
          </a:p>
        </p:txBody>
      </p:sp>
      <p:sp>
        <p:nvSpPr>
          <p:cNvPr id="22" name="Freeform 17"/>
          <p:cNvSpPr>
            <a:spLocks noEditPoints="1"/>
          </p:cNvSpPr>
          <p:nvPr/>
        </p:nvSpPr>
        <p:spPr bwMode="auto">
          <a:xfrm>
            <a:off x="7664355" y="2705064"/>
            <a:ext cx="565164" cy="461071"/>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C75050">
              <a:alpha val="90000"/>
            </a:srgbClr>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srgbClr val="262626"/>
              </a:solidFill>
              <a:latin typeface="华康少女文字W5(P)" panose="040F0500000000000000" pitchFamily="82" charset="-122"/>
              <a:ea typeface="华康少女文字W5(P)" panose="040F0500000000000000" pitchFamily="82" charset="-122"/>
              <a:cs typeface="+mn-ea"/>
              <a:sym typeface="+mn-lt"/>
            </a:endParaRPr>
          </a:p>
        </p:txBody>
      </p:sp>
      <p:cxnSp>
        <p:nvCxnSpPr>
          <p:cNvPr id="23" name="直接连接符 22"/>
          <p:cNvCxnSpPr>
            <a:stCxn id="18" idx="6"/>
          </p:cNvCxnSpPr>
          <p:nvPr/>
        </p:nvCxnSpPr>
        <p:spPr>
          <a:xfrm>
            <a:off x="5484703" y="4666510"/>
            <a:ext cx="3007273" cy="2219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6806" y="3974291"/>
            <a:ext cx="1752875" cy="1624676"/>
          </a:xfrm>
          <a:prstGeom prst="ellipse">
            <a:avLst/>
          </a:prstGeom>
          <a:ln w="19050">
            <a:solidFill>
              <a:sysClr val="window" lastClr="FFFFFF">
                <a:alpha val="50000"/>
              </a:sysClr>
            </a:solidFill>
          </a:ln>
        </p:spPr>
      </p:pic>
      <p:grpSp>
        <p:nvGrpSpPr>
          <p:cNvPr id="38" name="组合 37"/>
          <p:cNvGrpSpPr/>
          <p:nvPr/>
        </p:nvGrpSpPr>
        <p:grpSpPr>
          <a:xfrm>
            <a:off x="1619248" y="2739913"/>
            <a:ext cx="2090059" cy="1926597"/>
            <a:chOff x="1619248" y="2739913"/>
            <a:chExt cx="2090059" cy="1926597"/>
          </a:xfrm>
        </p:grpSpPr>
        <p:sp>
          <p:nvSpPr>
            <p:cNvPr id="9" name="弧形 8"/>
            <p:cNvSpPr/>
            <p:nvPr/>
          </p:nvSpPr>
          <p:spPr>
            <a:xfrm rot="10800000">
              <a:off x="1619249" y="2739913"/>
              <a:ext cx="2090058" cy="1926597"/>
            </a:xfrm>
            <a:prstGeom prst="arc">
              <a:avLst>
                <a:gd name="adj1" fmla="val 16200000"/>
                <a:gd name="adj2" fmla="val 2"/>
              </a:avLst>
            </a:prstGeom>
            <a:ln w="635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cxnSp>
          <p:nvCxnSpPr>
            <p:cNvPr id="25" name="直接连接符 24"/>
            <p:cNvCxnSpPr>
              <a:stCxn id="12" idx="4"/>
              <a:endCxn id="9" idx="2"/>
            </p:cNvCxnSpPr>
            <p:nvPr/>
          </p:nvCxnSpPr>
          <p:spPr>
            <a:xfrm>
              <a:off x="1619248" y="3602463"/>
              <a:ext cx="1" cy="10074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2386750" y="2935600"/>
            <a:ext cx="2765611"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3</a:t>
            </a:r>
            <a:r>
              <a:rPr lang="zh-CN" altLang="en-US" sz="1400" dirty="0"/>
              <a:t>月</a:t>
            </a:r>
            <a:r>
              <a:rPr lang="en-US" altLang="zh-CN" sz="1400" dirty="0"/>
              <a:t>3</a:t>
            </a:r>
            <a:r>
              <a:rPr lang="zh-CN" altLang="en-US" sz="1400" dirty="0"/>
              <a:t>日</a:t>
            </a:r>
            <a:endParaRPr lang="en-US" altLang="zh-CN" sz="1400" dirty="0"/>
          </a:p>
        </p:txBody>
      </p:sp>
      <p:sp>
        <p:nvSpPr>
          <p:cNvPr id="28" name="文本框 27"/>
          <p:cNvSpPr txBox="1"/>
          <p:nvPr/>
        </p:nvSpPr>
        <p:spPr>
          <a:xfrm>
            <a:off x="9245264" y="3287025"/>
            <a:ext cx="2648645"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3</a:t>
            </a:r>
            <a:r>
              <a:rPr lang="zh-CN" altLang="en-US" sz="1400" dirty="0"/>
              <a:t>月</a:t>
            </a:r>
            <a:r>
              <a:rPr lang="en-US" altLang="zh-CN" sz="1400" dirty="0"/>
              <a:t>31</a:t>
            </a:r>
            <a:r>
              <a:rPr lang="zh-CN" altLang="en-US" sz="1400" dirty="0"/>
              <a:t>日</a:t>
            </a:r>
            <a:endParaRPr lang="en-US" altLang="zh-CN" sz="1400" dirty="0"/>
          </a:p>
        </p:txBody>
      </p:sp>
      <p:sp>
        <p:nvSpPr>
          <p:cNvPr id="39" name="Rectangle 52"/>
          <p:cNvSpPr>
            <a:spLocks noChangeArrowheads="1"/>
          </p:cNvSpPr>
          <p:nvPr/>
        </p:nvSpPr>
        <p:spPr bwMode="auto">
          <a:xfrm>
            <a:off x="430803" y="5171353"/>
            <a:ext cx="2118784" cy="355867"/>
          </a:xfrm>
          <a:prstGeom prst="rect">
            <a:avLst/>
          </a:prstGeom>
          <a:noFill/>
          <a:extLst/>
        </p:spPr>
        <p:txBody>
          <a:bodyPr wrap="square" rtlCol="0">
            <a:spAutoFit/>
          </a:bodyPr>
          <a:lstStyle/>
          <a:p>
            <a:pPr algn="ctr">
              <a:lnSpc>
                <a:spcPts val="2300"/>
              </a:lnSpc>
            </a:pPr>
            <a:r>
              <a:rPr lang="en-US" altLang="zh-CN" sz="1400" dirty="0"/>
              <a:t>2019</a:t>
            </a:r>
            <a:r>
              <a:rPr lang="zh-CN" altLang="en-US" sz="1400" dirty="0"/>
              <a:t>年</a:t>
            </a:r>
            <a:r>
              <a:rPr lang="en-US" altLang="zh-CN" sz="1400" dirty="0"/>
              <a:t>3</a:t>
            </a:r>
            <a:r>
              <a:rPr lang="zh-CN" altLang="en-US" sz="1400" dirty="0"/>
              <a:t>月</a:t>
            </a:r>
            <a:r>
              <a:rPr lang="en-US" altLang="zh-CN" sz="1400" dirty="0"/>
              <a:t>17</a:t>
            </a:r>
            <a:r>
              <a:rPr lang="zh-CN" altLang="en-US" sz="1400" dirty="0"/>
              <a:t>日</a:t>
            </a:r>
            <a:endParaRPr lang="en-US" altLang="zh-CN" sz="1400" dirty="0"/>
          </a:p>
        </p:txBody>
      </p:sp>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sp>
        <p:nvSpPr>
          <p:cNvPr id="42" name="文本框 41"/>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项目里程碑</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F1816C0C-F4F4-4F52-959A-7904AF0AA549}"/>
              </a:ext>
            </a:extLst>
          </p:cNvPr>
          <p:cNvSpPr/>
          <p:nvPr/>
        </p:nvSpPr>
        <p:spPr>
          <a:xfrm>
            <a:off x="343788" y="4763246"/>
            <a:ext cx="2480166" cy="400110"/>
          </a:xfrm>
          <a:prstGeom prst="rect">
            <a:avLst/>
          </a:prstGeom>
        </p:spPr>
        <p:txBody>
          <a:bodyPr wrap="none">
            <a:spAutoFit/>
          </a:bodyPr>
          <a:lstStyle/>
          <a:p>
            <a:r>
              <a:rPr lang="zh-CN" altLang="zh-CN" sz="2000" dirty="0"/>
              <a:t>提交项目计划，</a:t>
            </a:r>
            <a:r>
              <a:rPr lang="en-US" altLang="zh-CN" sz="2000" dirty="0"/>
              <a:t>PPT</a:t>
            </a:r>
            <a:endParaRPr lang="zh-CN" altLang="en-US" sz="2000" dirty="0"/>
          </a:p>
        </p:txBody>
      </p:sp>
      <p:sp>
        <p:nvSpPr>
          <p:cNvPr id="37" name="Rectangle 52">
            <a:extLst>
              <a:ext uri="{FF2B5EF4-FFF2-40B4-BE49-F238E27FC236}">
                <a16:creationId xmlns:a16="http://schemas.microsoft.com/office/drawing/2014/main" id="{8FF5593C-4E16-4079-9C73-1E6B9E9EC35A}"/>
              </a:ext>
            </a:extLst>
          </p:cNvPr>
          <p:cNvSpPr>
            <a:spLocks noChangeArrowheads="1"/>
          </p:cNvSpPr>
          <p:nvPr/>
        </p:nvSpPr>
        <p:spPr bwMode="auto">
          <a:xfrm>
            <a:off x="3930125" y="5940578"/>
            <a:ext cx="2118784" cy="355867"/>
          </a:xfrm>
          <a:prstGeom prst="rect">
            <a:avLst/>
          </a:prstGeom>
          <a:noFill/>
          <a:extLst/>
        </p:spPr>
        <p:txBody>
          <a:bodyPr wrap="square" rtlCol="0">
            <a:spAutoFit/>
          </a:bodyPr>
          <a:lstStyle/>
          <a:p>
            <a:pPr algn="ctr">
              <a:lnSpc>
                <a:spcPts val="2300"/>
              </a:lnSpc>
            </a:pPr>
            <a:r>
              <a:rPr lang="en-US" altLang="zh-CN" sz="1400" dirty="0"/>
              <a:t>2019</a:t>
            </a:r>
            <a:r>
              <a:rPr lang="zh-CN" altLang="en-US" sz="1400" dirty="0"/>
              <a:t>年</a:t>
            </a:r>
            <a:r>
              <a:rPr lang="en-US" altLang="zh-CN" sz="1400" dirty="0"/>
              <a:t>3</a:t>
            </a:r>
            <a:r>
              <a:rPr lang="zh-CN" altLang="en-US" sz="1400" dirty="0"/>
              <a:t>月</a:t>
            </a:r>
            <a:r>
              <a:rPr lang="en-US" altLang="zh-CN" sz="1400" dirty="0"/>
              <a:t>24</a:t>
            </a:r>
            <a:r>
              <a:rPr lang="zh-CN" altLang="en-US" sz="1400" dirty="0"/>
              <a:t>日</a:t>
            </a:r>
            <a:endParaRPr lang="en-US" altLang="zh-CN" sz="1400" dirty="0"/>
          </a:p>
        </p:txBody>
      </p:sp>
    </p:spTree>
    <p:extLst>
      <p:ext uri="{BB962C8B-B14F-4D97-AF65-F5344CB8AC3E}">
        <p14:creationId xmlns:p14="http://schemas.microsoft.com/office/powerpoint/2010/main" val="193777708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par>
                                <p:cTn id="20" presetID="22" presetClass="entr" presetSubtype="4"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par>
                                <p:cTn id="32" presetID="22" presetClass="entr" presetSubtype="4"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par>
                                <p:cTn id="35" presetID="22" presetClass="entr" presetSubtype="4"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00"/>
                                        <p:tgtEl>
                                          <p:spTgt spid="2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par>
                                <p:cTn id="47" presetID="22" presetClass="entr" presetSubtype="4"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childTnLst>
                          </p:cTn>
                        </p:par>
                        <p:par>
                          <p:cTn id="53" fill="hold">
                            <p:stCondLst>
                              <p:cond delay="500"/>
                            </p:stCondLst>
                            <p:childTnLst>
                              <p:par>
                                <p:cTn id="54" presetID="49" presetClass="entr" presetSubtype="0" decel="100000" fill="hold"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 calcmode="lin" valueType="num">
                                      <p:cBhvr>
                                        <p:cTn id="58" dur="500" fill="hold"/>
                                        <p:tgtEl>
                                          <p:spTgt spid="43"/>
                                        </p:tgtEl>
                                        <p:attrNameLst>
                                          <p:attrName>style.rotation</p:attrName>
                                        </p:attrNameLst>
                                      </p:cBhvr>
                                      <p:tavLst>
                                        <p:tav tm="0">
                                          <p:val>
                                            <p:fltVal val="360"/>
                                          </p:val>
                                        </p:tav>
                                        <p:tav tm="100000">
                                          <p:val>
                                            <p:fltVal val="0"/>
                                          </p:val>
                                        </p:tav>
                                      </p:tavLst>
                                    </p:anim>
                                    <p:animEffect transition="in" filter="fade">
                                      <p:cBhvr>
                                        <p:cTn id="59" dur="500"/>
                                        <p:tgtEl>
                                          <p:spTgt spid="4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down)">
                                      <p:cBhvr>
                                        <p:cTn id="62" dur="500"/>
                                        <p:tgtEl>
                                          <p:spTgt spid="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down)">
                                      <p:cBhvr>
                                        <p:cTn id="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20" grpId="0"/>
      <p:bldP spid="21" grpId="0"/>
      <p:bldP spid="22" grpId="0" animBg="1"/>
      <p:bldP spid="27" grpId="0"/>
      <p:bldP spid="28" grpId="0"/>
      <p:bldP spid="39" grpId="0"/>
      <p:bldP spid="2"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81533" y="0"/>
            <a:ext cx="1926597" cy="3342268"/>
            <a:chOff x="8681533" y="-438149"/>
            <a:chExt cx="1926597" cy="3780417"/>
          </a:xfrm>
        </p:grpSpPr>
        <p:cxnSp>
          <p:nvCxnSpPr>
            <p:cNvPr id="37" name="直接连接符 36"/>
            <p:cNvCxnSpPr/>
            <p:nvPr/>
          </p:nvCxnSpPr>
          <p:spPr>
            <a:xfrm>
              <a:off x="10608129" y="-438149"/>
              <a:ext cx="0" cy="2761654"/>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38" name="弧形 37"/>
            <p:cNvSpPr/>
            <p:nvPr/>
          </p:nvSpPr>
          <p:spPr>
            <a:xfrm rot="5400000">
              <a:off x="8599803" y="1333940"/>
              <a:ext cx="2090058" cy="1926597"/>
            </a:xfrm>
            <a:prstGeom prst="arc">
              <a:avLst/>
            </a:prstGeom>
            <a:ln w="635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grpSp>
      <p:cxnSp>
        <p:nvCxnSpPr>
          <p:cNvPr id="39" name="直接连接符 38"/>
          <p:cNvCxnSpPr>
            <a:cxnSpLocks/>
          </p:cNvCxnSpPr>
          <p:nvPr/>
        </p:nvCxnSpPr>
        <p:spPr>
          <a:xfrm flipH="1">
            <a:off x="9311838" y="3342268"/>
            <a:ext cx="384617" cy="5325"/>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cxnSpLocks/>
            <a:stCxn id="52" idx="2"/>
          </p:cNvCxnSpPr>
          <p:nvPr/>
        </p:nvCxnSpPr>
        <p:spPr>
          <a:xfrm flipH="1">
            <a:off x="2526297" y="3328293"/>
            <a:ext cx="2019586" cy="7387"/>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479760" y="3335680"/>
            <a:ext cx="2091566" cy="1926597"/>
            <a:chOff x="1479760" y="3335680"/>
            <a:chExt cx="2091566" cy="1926597"/>
          </a:xfrm>
        </p:grpSpPr>
        <p:sp>
          <p:nvSpPr>
            <p:cNvPr id="43" name="弧形 42"/>
            <p:cNvSpPr/>
            <p:nvPr/>
          </p:nvSpPr>
          <p:spPr>
            <a:xfrm rot="10800000" flipV="1">
              <a:off x="1481268" y="3335680"/>
              <a:ext cx="2090058" cy="1926597"/>
            </a:xfrm>
            <a:prstGeom prst="arc">
              <a:avLst/>
            </a:prstGeom>
            <a:ln w="635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cxnSp>
          <p:nvCxnSpPr>
            <p:cNvPr id="44" name="直接连接符 43"/>
            <p:cNvCxnSpPr>
              <a:cxnSpLocks/>
              <a:stCxn id="60" idx="0"/>
            </p:cNvCxnSpPr>
            <p:nvPr/>
          </p:nvCxnSpPr>
          <p:spPr>
            <a:xfrm flipV="1">
              <a:off x="1479760" y="4298980"/>
              <a:ext cx="0" cy="840124"/>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47" name="AutoShape 2"/>
          <p:cNvSpPr>
            <a:spLocks/>
          </p:cNvSpPr>
          <p:nvPr/>
        </p:nvSpPr>
        <p:spPr bwMode="auto">
          <a:xfrm>
            <a:off x="8024933" y="3877685"/>
            <a:ext cx="3645437" cy="3872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提交项目详细设计报告，</a:t>
            </a:r>
            <a:r>
              <a:rPr lang="en-US" altLang="zh-CN" sz="2000" dirty="0"/>
              <a:t>PPT</a:t>
            </a:r>
          </a:p>
        </p:txBody>
      </p:sp>
      <p:sp>
        <p:nvSpPr>
          <p:cNvPr id="48" name="文本框 47"/>
          <p:cNvSpPr txBox="1"/>
          <p:nvPr/>
        </p:nvSpPr>
        <p:spPr>
          <a:xfrm>
            <a:off x="8960881" y="4277455"/>
            <a:ext cx="2730406"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5</a:t>
            </a:r>
            <a:r>
              <a:rPr lang="zh-CN" altLang="en-US" sz="1400" dirty="0"/>
              <a:t>月</a:t>
            </a:r>
            <a:r>
              <a:rPr lang="en-US" altLang="zh-CN" sz="1400" dirty="0"/>
              <a:t>5</a:t>
            </a:r>
            <a:r>
              <a:rPr lang="zh-CN" altLang="en-US" sz="1400" dirty="0"/>
              <a:t>日</a:t>
            </a:r>
            <a:endParaRPr lang="en-US" altLang="zh-CN" sz="1400" dirty="0"/>
          </a:p>
        </p:txBody>
      </p:sp>
      <p:cxnSp>
        <p:nvCxnSpPr>
          <p:cNvPr id="49" name="直接连接符 48"/>
          <p:cNvCxnSpPr>
            <a:cxnSpLocks/>
            <a:stCxn id="52" idx="6"/>
          </p:cNvCxnSpPr>
          <p:nvPr/>
        </p:nvCxnSpPr>
        <p:spPr>
          <a:xfrm>
            <a:off x="6298758" y="3328293"/>
            <a:ext cx="1972758" cy="1397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50" name="AutoShape 2"/>
          <p:cNvSpPr>
            <a:spLocks/>
          </p:cNvSpPr>
          <p:nvPr/>
        </p:nvSpPr>
        <p:spPr bwMode="auto">
          <a:xfrm>
            <a:off x="6924603" y="734049"/>
            <a:ext cx="3513860" cy="4001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提交项目总体设计报告，</a:t>
            </a:r>
            <a:r>
              <a:rPr lang="en-US" altLang="zh-CN" sz="2000" dirty="0"/>
              <a:t>PPT</a:t>
            </a:r>
          </a:p>
        </p:txBody>
      </p:sp>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6270" y="2482242"/>
            <a:ext cx="1692101" cy="1692101"/>
          </a:xfrm>
          <a:prstGeom prst="ellipse">
            <a:avLst/>
          </a:prstGeom>
          <a:ln w="19050">
            <a:solidFill>
              <a:sysClr val="window" lastClr="FFFFFF">
                <a:alpha val="50000"/>
              </a:sysClr>
            </a:solidFill>
          </a:ln>
        </p:spPr>
      </p:pic>
      <p:sp>
        <p:nvSpPr>
          <p:cNvPr id="53" name="文本框 52"/>
          <p:cNvSpPr txBox="1"/>
          <p:nvPr/>
        </p:nvSpPr>
        <p:spPr>
          <a:xfrm>
            <a:off x="7636559" y="1134159"/>
            <a:ext cx="2648645"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4</a:t>
            </a:r>
            <a:r>
              <a:rPr lang="zh-CN" altLang="en-US" sz="1400" dirty="0"/>
              <a:t>月</a:t>
            </a:r>
            <a:r>
              <a:rPr lang="en-US" altLang="zh-CN" sz="1400" dirty="0"/>
              <a:t>14</a:t>
            </a:r>
            <a:r>
              <a:rPr lang="zh-CN" altLang="en-US" sz="1400" dirty="0"/>
              <a:t>日</a:t>
            </a:r>
            <a:endParaRPr lang="en-US" altLang="zh-CN" sz="1400" dirty="0"/>
          </a:p>
        </p:txBody>
      </p:sp>
      <p:sp>
        <p:nvSpPr>
          <p:cNvPr id="65" name="AutoShape 2"/>
          <p:cNvSpPr>
            <a:spLocks/>
          </p:cNvSpPr>
          <p:nvPr/>
        </p:nvSpPr>
        <p:spPr bwMode="auto">
          <a:xfrm>
            <a:off x="2036396" y="5465589"/>
            <a:ext cx="3452502" cy="4001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课程评审</a:t>
            </a:r>
            <a:endParaRPr lang="en-US" altLang="zh-CN" sz="2000" dirty="0"/>
          </a:p>
        </p:txBody>
      </p:sp>
      <p:sp>
        <p:nvSpPr>
          <p:cNvPr id="66" name="文本框 65"/>
          <p:cNvSpPr txBox="1"/>
          <p:nvPr/>
        </p:nvSpPr>
        <p:spPr>
          <a:xfrm>
            <a:off x="2022623" y="5835390"/>
            <a:ext cx="3222698"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6</a:t>
            </a:r>
            <a:r>
              <a:rPr lang="zh-CN" altLang="en-US" sz="1400" dirty="0"/>
              <a:t>月</a:t>
            </a:r>
            <a:r>
              <a:rPr lang="en-US" altLang="zh-CN" sz="1400" dirty="0"/>
              <a:t>18</a:t>
            </a:r>
            <a:r>
              <a:rPr lang="zh-CN" altLang="en-US" sz="1400" dirty="0"/>
              <a:t>日</a:t>
            </a:r>
            <a:endParaRPr lang="en-US" altLang="zh-CN" sz="1400" dirty="0"/>
          </a:p>
        </p:txBody>
      </p:sp>
      <p:cxnSp>
        <p:nvCxnSpPr>
          <p:cNvPr id="67" name="直接连接符 66"/>
          <p:cNvCxnSpPr>
            <a:cxnSpLocks/>
          </p:cNvCxnSpPr>
          <p:nvPr/>
        </p:nvCxnSpPr>
        <p:spPr>
          <a:xfrm flipV="1">
            <a:off x="1475832" y="5788817"/>
            <a:ext cx="0" cy="117804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262341" y="2810931"/>
            <a:ext cx="1049497" cy="1049497"/>
            <a:chOff x="8262341" y="2810931"/>
            <a:chExt cx="1049497" cy="1049497"/>
          </a:xfrm>
        </p:grpSpPr>
        <p:sp>
          <p:nvSpPr>
            <p:cNvPr id="45" name="椭圆 44"/>
            <p:cNvSpPr/>
            <p:nvPr/>
          </p:nvSpPr>
          <p:spPr>
            <a:xfrm>
              <a:off x="8262341" y="2810931"/>
              <a:ext cx="1049497" cy="1049497"/>
            </a:xfrm>
            <a:prstGeom prst="ellipse">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康少女文字W5(P)" panose="040F0500000000000000" pitchFamily="82" charset="-122"/>
                <a:ea typeface="华康少女文字W5(P)" panose="040F0500000000000000" pitchFamily="82" charset="-122"/>
                <a:cs typeface="+mn-ea"/>
                <a:sym typeface="+mn-lt"/>
              </a:endParaRPr>
            </a:p>
          </p:txBody>
        </p:sp>
        <p:sp>
          <p:nvSpPr>
            <p:cNvPr id="27" name="MH_Other_14"/>
            <p:cNvSpPr>
              <a:spLocks noEditPoints="1" noChangeArrowheads="1"/>
            </p:cNvSpPr>
            <p:nvPr>
              <p:custDataLst>
                <p:tags r:id="rId1"/>
              </p:custDataLst>
            </p:nvPr>
          </p:nvSpPr>
          <p:spPr bwMode="auto">
            <a:xfrm>
              <a:off x="8538088" y="3082293"/>
              <a:ext cx="531155" cy="525275"/>
            </a:xfrm>
            <a:custGeom>
              <a:avLst/>
              <a:gdLst>
                <a:gd name="T0" fmla="*/ 271436 w 95"/>
                <a:gd name="T1" fmla="*/ 189679 h 93"/>
                <a:gd name="T2" fmla="*/ 314468 w 95"/>
                <a:gd name="T3" fmla="*/ 169713 h 93"/>
                <a:gd name="T4" fmla="*/ 314468 w 95"/>
                <a:gd name="T5" fmla="*/ 136436 h 93"/>
                <a:gd name="T6" fmla="*/ 271436 w 95"/>
                <a:gd name="T7" fmla="*/ 119798 h 93"/>
                <a:gd name="T8" fmla="*/ 264815 w 95"/>
                <a:gd name="T9" fmla="*/ 99831 h 93"/>
                <a:gd name="T10" fmla="*/ 281366 w 95"/>
                <a:gd name="T11" fmla="*/ 56571 h 93"/>
                <a:gd name="T12" fmla="*/ 254885 w 95"/>
                <a:gd name="T13" fmla="*/ 33277 h 93"/>
                <a:gd name="T14" fmla="*/ 211852 w 95"/>
                <a:gd name="T15" fmla="*/ 49916 h 93"/>
                <a:gd name="T16" fmla="*/ 195301 w 95"/>
                <a:gd name="T17" fmla="*/ 43260 h 93"/>
                <a:gd name="T18" fmla="*/ 175440 w 95"/>
                <a:gd name="T19" fmla="*/ 0 h 93"/>
                <a:gd name="T20" fmla="*/ 139028 w 95"/>
                <a:gd name="T21" fmla="*/ 0 h 93"/>
                <a:gd name="T22" fmla="*/ 122477 w 95"/>
                <a:gd name="T23" fmla="*/ 43260 h 93"/>
                <a:gd name="T24" fmla="*/ 102616 w 95"/>
                <a:gd name="T25" fmla="*/ 49916 h 93"/>
                <a:gd name="T26" fmla="*/ 59583 w 95"/>
                <a:gd name="T27" fmla="*/ 33277 h 93"/>
                <a:gd name="T28" fmla="*/ 33102 w 95"/>
                <a:gd name="T29" fmla="*/ 56571 h 93"/>
                <a:gd name="T30" fmla="*/ 52963 w 95"/>
                <a:gd name="T31" fmla="*/ 99831 h 93"/>
                <a:gd name="T32" fmla="*/ 43032 w 95"/>
                <a:gd name="T33" fmla="*/ 119798 h 93"/>
                <a:gd name="T34" fmla="*/ 0 w 95"/>
                <a:gd name="T35" fmla="*/ 136436 h 93"/>
                <a:gd name="T36" fmla="*/ 0 w 95"/>
                <a:gd name="T37" fmla="*/ 173041 h 93"/>
                <a:gd name="T38" fmla="*/ 43032 w 95"/>
                <a:gd name="T39" fmla="*/ 189679 h 93"/>
                <a:gd name="T40" fmla="*/ 52963 w 95"/>
                <a:gd name="T41" fmla="*/ 209646 h 93"/>
                <a:gd name="T42" fmla="*/ 36412 w 95"/>
                <a:gd name="T43" fmla="*/ 252906 h 93"/>
                <a:gd name="T44" fmla="*/ 59583 w 95"/>
                <a:gd name="T45" fmla="*/ 276200 h 93"/>
                <a:gd name="T46" fmla="*/ 102616 w 95"/>
                <a:gd name="T47" fmla="*/ 259561 h 93"/>
                <a:gd name="T48" fmla="*/ 122477 w 95"/>
                <a:gd name="T49" fmla="*/ 266217 h 93"/>
                <a:gd name="T50" fmla="*/ 142338 w 95"/>
                <a:gd name="T51" fmla="*/ 309477 h 93"/>
                <a:gd name="T52" fmla="*/ 175440 w 95"/>
                <a:gd name="T53" fmla="*/ 309477 h 93"/>
                <a:gd name="T54" fmla="*/ 195301 w 95"/>
                <a:gd name="T55" fmla="*/ 266217 h 93"/>
                <a:gd name="T56" fmla="*/ 211852 w 95"/>
                <a:gd name="T57" fmla="*/ 259561 h 93"/>
                <a:gd name="T58" fmla="*/ 258195 w 95"/>
                <a:gd name="T59" fmla="*/ 276200 h 93"/>
                <a:gd name="T60" fmla="*/ 281366 w 95"/>
                <a:gd name="T61" fmla="*/ 249578 h 93"/>
                <a:gd name="T62" fmla="*/ 264815 w 95"/>
                <a:gd name="T63" fmla="*/ 209646 h 93"/>
                <a:gd name="T64" fmla="*/ 271436 w 95"/>
                <a:gd name="T65" fmla="*/ 189679 h 93"/>
                <a:gd name="T66" fmla="*/ 158889 w 95"/>
                <a:gd name="T67" fmla="*/ 202990 h 93"/>
                <a:gd name="T68" fmla="*/ 109236 w 95"/>
                <a:gd name="T69" fmla="*/ 153075 h 93"/>
                <a:gd name="T70" fmla="*/ 158889 w 95"/>
                <a:gd name="T71" fmla="*/ 106487 h 93"/>
                <a:gd name="T72" fmla="*/ 208542 w 95"/>
                <a:gd name="T73" fmla="*/ 153075 h 93"/>
                <a:gd name="T74" fmla="*/ 158889 w 95"/>
                <a:gd name="T75" fmla="*/ 20299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5"/>
                <a:gd name="T115" fmla="*/ 0 h 93"/>
                <a:gd name="T116" fmla="*/ 95 w 95"/>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rgbClr val="C75050"/>
            </a:solidFill>
            <a:ln w="9525" cmpd="sng">
              <a:noFill/>
              <a:bevel/>
              <a:headEnd/>
              <a:tailEnd/>
            </a:ln>
          </p:spPr>
          <p:txBody>
            <a:bodyPr>
              <a:normAutofit/>
            </a:bodyPr>
            <a:lstStyle/>
            <a:p>
              <a:pPr>
                <a:defRPr/>
              </a:pPr>
              <a:endParaRPr lang="zh-CN" altLang="en-US" sz="1600">
                <a:latin typeface="华康少女文字W5(P)" panose="040F0500000000000000" pitchFamily="82" charset="-122"/>
                <a:ea typeface="华康少女文字W5(P)" panose="040F0500000000000000" pitchFamily="82" charset="-122"/>
              </a:endParaRPr>
            </a:p>
          </p:txBody>
        </p:sp>
      </p:grpSp>
      <p:sp>
        <p:nvSpPr>
          <p:cNvPr id="28" name="KSO_Shape"/>
          <p:cNvSpPr>
            <a:spLocks noChangeAspect="1"/>
          </p:cNvSpPr>
          <p:nvPr/>
        </p:nvSpPr>
        <p:spPr bwMode="auto">
          <a:xfrm>
            <a:off x="11027323" y="822419"/>
            <a:ext cx="400050" cy="539750"/>
          </a:xfrm>
          <a:custGeom>
            <a:avLst/>
            <a:gdLst>
              <a:gd name="T0" fmla="*/ 1114659 w 1125538"/>
              <a:gd name="T1" fmla="*/ 1446451 h 1516063"/>
              <a:gd name="T2" fmla="*/ 1124632 w 1125538"/>
              <a:gd name="T3" fmla="*/ 1455581 h 1516063"/>
              <a:gd name="T4" fmla="*/ 1123952 w 1125538"/>
              <a:gd name="T5" fmla="*/ 1506706 h 1516063"/>
              <a:gd name="T6" fmla="*/ 1112619 w 1125538"/>
              <a:gd name="T7" fmla="*/ 1514922 h 1516063"/>
              <a:gd name="T8" fmla="*/ 14959 w 1125538"/>
              <a:gd name="T9" fmla="*/ 1515379 h 1516063"/>
              <a:gd name="T10" fmla="*/ 2720 w 1125538"/>
              <a:gd name="T11" fmla="*/ 1508075 h 1516063"/>
              <a:gd name="T12" fmla="*/ 453 w 1125538"/>
              <a:gd name="T13" fmla="*/ 1456950 h 1516063"/>
              <a:gd name="T14" fmla="*/ 9292 w 1125538"/>
              <a:gd name="T15" fmla="*/ 1447136 h 1516063"/>
              <a:gd name="T16" fmla="*/ 202628 w 1125538"/>
              <a:gd name="T17" fmla="*/ 1074964 h 1516063"/>
              <a:gd name="T18" fmla="*/ 218423 w 1125538"/>
              <a:gd name="T19" fmla="*/ 1080869 h 1516063"/>
              <a:gd name="T20" fmla="*/ 223838 w 1125538"/>
              <a:gd name="T21" fmla="*/ 1377473 h 1516063"/>
              <a:gd name="T22" fmla="*/ 216843 w 1125538"/>
              <a:gd name="T23" fmla="*/ 1389056 h 1516063"/>
              <a:gd name="T24" fmla="*/ 200146 w 1125538"/>
              <a:gd name="T25" fmla="*/ 1393825 h 1516063"/>
              <a:gd name="T26" fmla="*/ 8574 w 1125538"/>
              <a:gd name="T27" fmla="*/ 1390191 h 1516063"/>
              <a:gd name="T28" fmla="*/ 225 w 1125538"/>
              <a:gd name="T29" fmla="*/ 1379063 h 1516063"/>
              <a:gd name="T30" fmla="*/ 4287 w 1125538"/>
              <a:gd name="T31" fmla="*/ 1082005 h 1516063"/>
              <a:gd name="T32" fmla="*/ 18954 w 1125538"/>
              <a:gd name="T33" fmla="*/ 1075191 h 1516063"/>
              <a:gd name="T34" fmla="*/ 494553 w 1125538"/>
              <a:gd name="T35" fmla="*/ 906007 h 1516063"/>
              <a:gd name="T36" fmla="*/ 508443 w 1125538"/>
              <a:gd name="T37" fmla="*/ 918225 h 1516063"/>
              <a:gd name="T38" fmla="*/ 510720 w 1125538"/>
              <a:gd name="T39" fmla="*/ 1373688 h 1516063"/>
              <a:gd name="T40" fmla="*/ 500929 w 1125538"/>
              <a:gd name="T41" fmla="*/ 1389526 h 1516063"/>
              <a:gd name="T42" fmla="*/ 307154 w 1125538"/>
              <a:gd name="T43" fmla="*/ 1393599 h 1516063"/>
              <a:gd name="T44" fmla="*/ 291215 w 1125538"/>
              <a:gd name="T45" fmla="*/ 1384549 h 1516063"/>
              <a:gd name="T46" fmla="*/ 285750 w 1125538"/>
              <a:gd name="T47" fmla="*/ 930216 h 1516063"/>
              <a:gd name="T48" fmla="*/ 292581 w 1125538"/>
              <a:gd name="T49" fmla="*/ 912342 h 1516063"/>
              <a:gd name="T50" fmla="*/ 614065 w 1125538"/>
              <a:gd name="T51" fmla="*/ 754062 h 1516063"/>
              <a:gd name="T52" fmla="*/ 807605 w 1125538"/>
              <a:gd name="T53" fmla="*/ 758598 h 1516063"/>
              <a:gd name="T54" fmla="*/ 814388 w 1125538"/>
              <a:gd name="T55" fmla="*/ 776968 h 1516063"/>
              <a:gd name="T56" fmla="*/ 808962 w 1125538"/>
              <a:gd name="T57" fmla="*/ 1387929 h 1516063"/>
              <a:gd name="T58" fmla="*/ 790874 w 1125538"/>
              <a:gd name="T59" fmla="*/ 1393825 h 1516063"/>
              <a:gd name="T60" fmla="*/ 597559 w 1125538"/>
              <a:gd name="T61" fmla="*/ 1389290 h 1516063"/>
              <a:gd name="T62" fmla="*/ 590550 w 1125538"/>
              <a:gd name="T63" fmla="*/ 1370920 h 1516063"/>
              <a:gd name="T64" fmla="*/ 595977 w 1125538"/>
              <a:gd name="T65" fmla="*/ 759959 h 1516063"/>
              <a:gd name="T66" fmla="*/ 614065 w 1125538"/>
              <a:gd name="T67" fmla="*/ 754062 h 1516063"/>
              <a:gd name="T68" fmla="*/ 1117173 w 1125538"/>
              <a:gd name="T69" fmla="*/ 374198 h 1516063"/>
              <a:gd name="T70" fmla="*/ 1125538 w 1125538"/>
              <a:gd name="T71" fmla="*/ 395525 h 1516063"/>
              <a:gd name="T72" fmla="*/ 1121695 w 1125538"/>
              <a:gd name="T73" fmla="*/ 1383617 h 1516063"/>
              <a:gd name="T74" fmla="*/ 1106998 w 1125538"/>
              <a:gd name="T75" fmla="*/ 1390650 h 1516063"/>
              <a:gd name="T76" fmla="*/ 910292 w 1125538"/>
              <a:gd name="T77" fmla="*/ 1388381 h 1516063"/>
              <a:gd name="T78" fmla="*/ 901926 w 1125538"/>
              <a:gd name="T79" fmla="*/ 1366827 h 1516063"/>
              <a:gd name="T80" fmla="*/ 905544 w 1125538"/>
              <a:gd name="T81" fmla="*/ 378509 h 1516063"/>
              <a:gd name="T82" fmla="*/ 920466 w 1125538"/>
              <a:gd name="T83" fmla="*/ 371702 h 1516063"/>
              <a:gd name="T84" fmla="*/ 871862 w 1125538"/>
              <a:gd name="T85" fmla="*/ 250077 h 1516063"/>
              <a:gd name="T86" fmla="*/ 834181 w 1125538"/>
              <a:gd name="T87" fmla="*/ 369107 h 1516063"/>
              <a:gd name="T88" fmla="*/ 785151 w 1125538"/>
              <a:gd name="T89" fmla="*/ 471133 h 1516063"/>
              <a:gd name="T90" fmla="*/ 726588 w 1125538"/>
              <a:gd name="T91" fmla="*/ 557062 h 1516063"/>
              <a:gd name="T92" fmla="*/ 660533 w 1125538"/>
              <a:gd name="T93" fmla="*/ 628934 h 1516063"/>
              <a:gd name="T94" fmla="*/ 589258 w 1125538"/>
              <a:gd name="T95" fmla="*/ 687429 h 1516063"/>
              <a:gd name="T96" fmla="*/ 514351 w 1125538"/>
              <a:gd name="T97" fmla="*/ 733907 h 1516063"/>
              <a:gd name="T98" fmla="*/ 419015 w 1125538"/>
              <a:gd name="T99" fmla="*/ 777438 h 1516063"/>
              <a:gd name="T100" fmla="*/ 271244 w 1125538"/>
              <a:gd name="T101" fmla="*/ 819382 h 1516063"/>
              <a:gd name="T102" fmla="*/ 143448 w 1125538"/>
              <a:gd name="T103" fmla="*/ 835933 h 1516063"/>
              <a:gd name="T104" fmla="*/ 29499 w 1125538"/>
              <a:gd name="T105" fmla="*/ 836840 h 1516063"/>
              <a:gd name="T106" fmla="*/ 97823 w 1125538"/>
              <a:gd name="T107" fmla="*/ 823690 h 1516063"/>
              <a:gd name="T108" fmla="*/ 204055 w 1125538"/>
              <a:gd name="T109" fmla="*/ 801017 h 1516063"/>
              <a:gd name="T110" fmla="*/ 299618 w 1125538"/>
              <a:gd name="T111" fmla="*/ 770863 h 1516063"/>
              <a:gd name="T112" fmla="*/ 404715 w 1125538"/>
              <a:gd name="T113" fmla="*/ 724838 h 1516063"/>
              <a:gd name="T114" fmla="*/ 542725 w 1125538"/>
              <a:gd name="T115" fmla="*/ 635962 h 1516063"/>
              <a:gd name="T116" fmla="*/ 647822 w 1125538"/>
              <a:gd name="T117" fmla="*/ 535296 h 1516063"/>
              <a:gd name="T118" fmla="*/ 724091 w 1125538"/>
              <a:gd name="T119" fmla="*/ 431683 h 1516063"/>
              <a:gd name="T120" fmla="*/ 776299 w 1125538"/>
              <a:gd name="T121" fmla="*/ 333285 h 1516063"/>
              <a:gd name="T122" fmla="*/ 814206 w 1125538"/>
              <a:gd name="T123" fmla="*/ 229445 h 1516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5538" h="1516063">
                <a:moveTo>
                  <a:pt x="19039" y="1444625"/>
                </a:moveTo>
                <a:lnTo>
                  <a:pt x="21305" y="1444625"/>
                </a:lnTo>
                <a:lnTo>
                  <a:pt x="1104460" y="1444625"/>
                </a:lnTo>
                <a:lnTo>
                  <a:pt x="1106726" y="1444625"/>
                </a:lnTo>
                <a:lnTo>
                  <a:pt x="1108766" y="1444853"/>
                </a:lnTo>
                <a:lnTo>
                  <a:pt x="1110806" y="1445310"/>
                </a:lnTo>
                <a:lnTo>
                  <a:pt x="1112619" y="1445766"/>
                </a:lnTo>
                <a:lnTo>
                  <a:pt x="1114659" y="1446451"/>
                </a:lnTo>
                <a:lnTo>
                  <a:pt x="1116472" y="1447136"/>
                </a:lnTo>
                <a:lnTo>
                  <a:pt x="1118059" y="1448277"/>
                </a:lnTo>
                <a:lnTo>
                  <a:pt x="1119419" y="1449190"/>
                </a:lnTo>
                <a:lnTo>
                  <a:pt x="1120779" y="1450331"/>
                </a:lnTo>
                <a:lnTo>
                  <a:pt x="1122138" y="1451472"/>
                </a:lnTo>
                <a:lnTo>
                  <a:pt x="1123272" y="1452614"/>
                </a:lnTo>
                <a:lnTo>
                  <a:pt x="1123952" y="1453983"/>
                </a:lnTo>
                <a:lnTo>
                  <a:pt x="1124632" y="1455581"/>
                </a:lnTo>
                <a:lnTo>
                  <a:pt x="1125312" y="1456950"/>
                </a:lnTo>
                <a:lnTo>
                  <a:pt x="1125538" y="1458319"/>
                </a:lnTo>
                <a:lnTo>
                  <a:pt x="1125538" y="1459917"/>
                </a:lnTo>
                <a:lnTo>
                  <a:pt x="1125538" y="1500771"/>
                </a:lnTo>
                <a:lnTo>
                  <a:pt x="1125538" y="1502369"/>
                </a:lnTo>
                <a:lnTo>
                  <a:pt x="1125312" y="1503967"/>
                </a:lnTo>
                <a:lnTo>
                  <a:pt x="1124632" y="1505336"/>
                </a:lnTo>
                <a:lnTo>
                  <a:pt x="1123952" y="1506706"/>
                </a:lnTo>
                <a:lnTo>
                  <a:pt x="1123272" y="1508075"/>
                </a:lnTo>
                <a:lnTo>
                  <a:pt x="1122138" y="1509444"/>
                </a:lnTo>
                <a:lnTo>
                  <a:pt x="1120779" y="1510586"/>
                </a:lnTo>
                <a:lnTo>
                  <a:pt x="1119419" y="1511499"/>
                </a:lnTo>
                <a:lnTo>
                  <a:pt x="1118059" y="1512640"/>
                </a:lnTo>
                <a:lnTo>
                  <a:pt x="1116472" y="1513324"/>
                </a:lnTo>
                <a:lnTo>
                  <a:pt x="1114659" y="1514237"/>
                </a:lnTo>
                <a:lnTo>
                  <a:pt x="1112619" y="1514922"/>
                </a:lnTo>
                <a:lnTo>
                  <a:pt x="1110806" y="1515379"/>
                </a:lnTo>
                <a:lnTo>
                  <a:pt x="1108766" y="1515835"/>
                </a:lnTo>
                <a:lnTo>
                  <a:pt x="1106726" y="1516063"/>
                </a:lnTo>
                <a:lnTo>
                  <a:pt x="1104460" y="1516063"/>
                </a:lnTo>
                <a:lnTo>
                  <a:pt x="21305" y="1516063"/>
                </a:lnTo>
                <a:lnTo>
                  <a:pt x="19039" y="1516063"/>
                </a:lnTo>
                <a:lnTo>
                  <a:pt x="16772" y="1515835"/>
                </a:lnTo>
                <a:lnTo>
                  <a:pt x="14959" y="1515379"/>
                </a:lnTo>
                <a:lnTo>
                  <a:pt x="12919" y="1514922"/>
                </a:lnTo>
                <a:lnTo>
                  <a:pt x="11333" y="1514237"/>
                </a:lnTo>
                <a:lnTo>
                  <a:pt x="9292" y="1513324"/>
                </a:lnTo>
                <a:lnTo>
                  <a:pt x="7706" y="1512640"/>
                </a:lnTo>
                <a:lnTo>
                  <a:pt x="6346" y="1511499"/>
                </a:lnTo>
                <a:lnTo>
                  <a:pt x="4986" y="1510586"/>
                </a:lnTo>
                <a:lnTo>
                  <a:pt x="3853" y="1509444"/>
                </a:lnTo>
                <a:lnTo>
                  <a:pt x="2720" y="1508075"/>
                </a:lnTo>
                <a:lnTo>
                  <a:pt x="1586" y="1506706"/>
                </a:lnTo>
                <a:lnTo>
                  <a:pt x="906" y="1505336"/>
                </a:lnTo>
                <a:lnTo>
                  <a:pt x="453" y="1503967"/>
                </a:lnTo>
                <a:lnTo>
                  <a:pt x="226" y="1502369"/>
                </a:lnTo>
                <a:lnTo>
                  <a:pt x="0" y="1500771"/>
                </a:lnTo>
                <a:lnTo>
                  <a:pt x="0" y="1459917"/>
                </a:lnTo>
                <a:lnTo>
                  <a:pt x="226" y="1458319"/>
                </a:lnTo>
                <a:lnTo>
                  <a:pt x="453" y="1456950"/>
                </a:lnTo>
                <a:lnTo>
                  <a:pt x="906" y="1455581"/>
                </a:lnTo>
                <a:lnTo>
                  <a:pt x="1586" y="1453983"/>
                </a:lnTo>
                <a:lnTo>
                  <a:pt x="2720" y="1452614"/>
                </a:lnTo>
                <a:lnTo>
                  <a:pt x="3853" y="1451472"/>
                </a:lnTo>
                <a:lnTo>
                  <a:pt x="4986" y="1450331"/>
                </a:lnTo>
                <a:lnTo>
                  <a:pt x="6346" y="1449190"/>
                </a:lnTo>
                <a:lnTo>
                  <a:pt x="7706" y="1448277"/>
                </a:lnTo>
                <a:lnTo>
                  <a:pt x="9292" y="1447136"/>
                </a:lnTo>
                <a:lnTo>
                  <a:pt x="11333" y="1446451"/>
                </a:lnTo>
                <a:lnTo>
                  <a:pt x="12919" y="1445766"/>
                </a:lnTo>
                <a:lnTo>
                  <a:pt x="14959" y="1445310"/>
                </a:lnTo>
                <a:lnTo>
                  <a:pt x="16772" y="1444853"/>
                </a:lnTo>
                <a:lnTo>
                  <a:pt x="19039" y="1444625"/>
                </a:lnTo>
                <a:close/>
                <a:moveTo>
                  <a:pt x="23693" y="1074737"/>
                </a:moveTo>
                <a:lnTo>
                  <a:pt x="200146" y="1074737"/>
                </a:lnTo>
                <a:lnTo>
                  <a:pt x="202628" y="1074964"/>
                </a:lnTo>
                <a:lnTo>
                  <a:pt x="204884" y="1075191"/>
                </a:lnTo>
                <a:lnTo>
                  <a:pt x="207141" y="1075419"/>
                </a:lnTo>
                <a:lnTo>
                  <a:pt x="209397" y="1076100"/>
                </a:lnTo>
                <a:lnTo>
                  <a:pt x="211428" y="1076781"/>
                </a:lnTo>
                <a:lnTo>
                  <a:pt x="213233" y="1077690"/>
                </a:lnTo>
                <a:lnTo>
                  <a:pt x="215038" y="1078598"/>
                </a:lnTo>
                <a:lnTo>
                  <a:pt x="216843" y="1079734"/>
                </a:lnTo>
                <a:lnTo>
                  <a:pt x="218423" y="1080869"/>
                </a:lnTo>
                <a:lnTo>
                  <a:pt x="219551" y="1082005"/>
                </a:lnTo>
                <a:lnTo>
                  <a:pt x="220905" y="1083367"/>
                </a:lnTo>
                <a:lnTo>
                  <a:pt x="221807" y="1084957"/>
                </a:lnTo>
                <a:lnTo>
                  <a:pt x="222484" y="1086547"/>
                </a:lnTo>
                <a:lnTo>
                  <a:pt x="223161" y="1087910"/>
                </a:lnTo>
                <a:lnTo>
                  <a:pt x="223387" y="1089499"/>
                </a:lnTo>
                <a:lnTo>
                  <a:pt x="223838" y="1091316"/>
                </a:lnTo>
                <a:lnTo>
                  <a:pt x="223838" y="1377473"/>
                </a:lnTo>
                <a:lnTo>
                  <a:pt x="223387" y="1379063"/>
                </a:lnTo>
                <a:lnTo>
                  <a:pt x="223161" y="1380653"/>
                </a:lnTo>
                <a:lnTo>
                  <a:pt x="222484" y="1382470"/>
                </a:lnTo>
                <a:lnTo>
                  <a:pt x="221807" y="1383832"/>
                </a:lnTo>
                <a:lnTo>
                  <a:pt x="220905" y="1385195"/>
                </a:lnTo>
                <a:lnTo>
                  <a:pt x="219551" y="1386558"/>
                </a:lnTo>
                <a:lnTo>
                  <a:pt x="218423" y="1387693"/>
                </a:lnTo>
                <a:lnTo>
                  <a:pt x="216843" y="1389056"/>
                </a:lnTo>
                <a:lnTo>
                  <a:pt x="215038" y="1390191"/>
                </a:lnTo>
                <a:lnTo>
                  <a:pt x="213233" y="1391100"/>
                </a:lnTo>
                <a:lnTo>
                  <a:pt x="211428" y="1392008"/>
                </a:lnTo>
                <a:lnTo>
                  <a:pt x="209397" y="1392690"/>
                </a:lnTo>
                <a:lnTo>
                  <a:pt x="207141" y="1393144"/>
                </a:lnTo>
                <a:lnTo>
                  <a:pt x="204884" y="1393598"/>
                </a:lnTo>
                <a:lnTo>
                  <a:pt x="202628" y="1393825"/>
                </a:lnTo>
                <a:lnTo>
                  <a:pt x="200146" y="1393825"/>
                </a:lnTo>
                <a:lnTo>
                  <a:pt x="23693" y="1393825"/>
                </a:lnTo>
                <a:lnTo>
                  <a:pt x="21211" y="1393825"/>
                </a:lnTo>
                <a:lnTo>
                  <a:pt x="18954" y="1393598"/>
                </a:lnTo>
                <a:lnTo>
                  <a:pt x="16472" y="1393144"/>
                </a:lnTo>
                <a:lnTo>
                  <a:pt x="14441" y="1392690"/>
                </a:lnTo>
                <a:lnTo>
                  <a:pt x="12411" y="1392008"/>
                </a:lnTo>
                <a:lnTo>
                  <a:pt x="10605" y="1391100"/>
                </a:lnTo>
                <a:lnTo>
                  <a:pt x="8574" y="1390191"/>
                </a:lnTo>
                <a:lnTo>
                  <a:pt x="6995" y="1389056"/>
                </a:lnTo>
                <a:lnTo>
                  <a:pt x="5415" y="1387693"/>
                </a:lnTo>
                <a:lnTo>
                  <a:pt x="4287" y="1386558"/>
                </a:lnTo>
                <a:lnTo>
                  <a:pt x="3159" y="1385195"/>
                </a:lnTo>
                <a:lnTo>
                  <a:pt x="1805" y="1383832"/>
                </a:lnTo>
                <a:lnTo>
                  <a:pt x="1128" y="1382470"/>
                </a:lnTo>
                <a:lnTo>
                  <a:pt x="451" y="1380653"/>
                </a:lnTo>
                <a:lnTo>
                  <a:pt x="225" y="1379063"/>
                </a:lnTo>
                <a:lnTo>
                  <a:pt x="0" y="1377473"/>
                </a:lnTo>
                <a:lnTo>
                  <a:pt x="0" y="1091316"/>
                </a:lnTo>
                <a:lnTo>
                  <a:pt x="225" y="1089499"/>
                </a:lnTo>
                <a:lnTo>
                  <a:pt x="451" y="1087910"/>
                </a:lnTo>
                <a:lnTo>
                  <a:pt x="1128" y="1086547"/>
                </a:lnTo>
                <a:lnTo>
                  <a:pt x="1805" y="1084957"/>
                </a:lnTo>
                <a:lnTo>
                  <a:pt x="3159" y="1083367"/>
                </a:lnTo>
                <a:lnTo>
                  <a:pt x="4287" y="1082005"/>
                </a:lnTo>
                <a:lnTo>
                  <a:pt x="5415" y="1080869"/>
                </a:lnTo>
                <a:lnTo>
                  <a:pt x="6995" y="1079734"/>
                </a:lnTo>
                <a:lnTo>
                  <a:pt x="8574" y="1078598"/>
                </a:lnTo>
                <a:lnTo>
                  <a:pt x="10605" y="1077690"/>
                </a:lnTo>
                <a:lnTo>
                  <a:pt x="12411" y="1076781"/>
                </a:lnTo>
                <a:lnTo>
                  <a:pt x="14441" y="1076100"/>
                </a:lnTo>
                <a:lnTo>
                  <a:pt x="16472" y="1075419"/>
                </a:lnTo>
                <a:lnTo>
                  <a:pt x="18954" y="1075191"/>
                </a:lnTo>
                <a:lnTo>
                  <a:pt x="21211" y="1074964"/>
                </a:lnTo>
                <a:lnTo>
                  <a:pt x="23693" y="1074737"/>
                </a:lnTo>
                <a:close/>
                <a:moveTo>
                  <a:pt x="307154" y="904875"/>
                </a:moveTo>
                <a:lnTo>
                  <a:pt x="309431" y="904875"/>
                </a:lnTo>
                <a:lnTo>
                  <a:pt x="487494" y="904875"/>
                </a:lnTo>
                <a:lnTo>
                  <a:pt x="489771" y="904875"/>
                </a:lnTo>
                <a:lnTo>
                  <a:pt x="492276" y="905328"/>
                </a:lnTo>
                <a:lnTo>
                  <a:pt x="494553" y="906007"/>
                </a:lnTo>
                <a:lnTo>
                  <a:pt x="496602" y="906685"/>
                </a:lnTo>
                <a:lnTo>
                  <a:pt x="498652" y="908043"/>
                </a:lnTo>
                <a:lnTo>
                  <a:pt x="500929" y="909174"/>
                </a:lnTo>
                <a:lnTo>
                  <a:pt x="502523" y="910758"/>
                </a:lnTo>
                <a:lnTo>
                  <a:pt x="504344" y="912342"/>
                </a:lnTo>
                <a:lnTo>
                  <a:pt x="505710" y="913926"/>
                </a:lnTo>
                <a:lnTo>
                  <a:pt x="507304" y="916188"/>
                </a:lnTo>
                <a:lnTo>
                  <a:pt x="508443" y="918225"/>
                </a:lnTo>
                <a:lnTo>
                  <a:pt x="509354" y="920261"/>
                </a:lnTo>
                <a:lnTo>
                  <a:pt x="510264" y="922750"/>
                </a:lnTo>
                <a:lnTo>
                  <a:pt x="510720" y="925012"/>
                </a:lnTo>
                <a:lnTo>
                  <a:pt x="511175" y="927501"/>
                </a:lnTo>
                <a:lnTo>
                  <a:pt x="511175" y="930216"/>
                </a:lnTo>
                <a:lnTo>
                  <a:pt x="511175" y="1368484"/>
                </a:lnTo>
                <a:lnTo>
                  <a:pt x="511175" y="1370973"/>
                </a:lnTo>
                <a:lnTo>
                  <a:pt x="510720" y="1373688"/>
                </a:lnTo>
                <a:lnTo>
                  <a:pt x="510264" y="1376177"/>
                </a:lnTo>
                <a:lnTo>
                  <a:pt x="509354" y="1378439"/>
                </a:lnTo>
                <a:lnTo>
                  <a:pt x="508443" y="1380702"/>
                </a:lnTo>
                <a:lnTo>
                  <a:pt x="507304" y="1382738"/>
                </a:lnTo>
                <a:lnTo>
                  <a:pt x="505710" y="1384549"/>
                </a:lnTo>
                <a:lnTo>
                  <a:pt x="504344" y="1386359"/>
                </a:lnTo>
                <a:lnTo>
                  <a:pt x="502523" y="1388169"/>
                </a:lnTo>
                <a:lnTo>
                  <a:pt x="500929" y="1389526"/>
                </a:lnTo>
                <a:lnTo>
                  <a:pt x="498652" y="1390884"/>
                </a:lnTo>
                <a:lnTo>
                  <a:pt x="496602" y="1391789"/>
                </a:lnTo>
                <a:lnTo>
                  <a:pt x="494553" y="1392694"/>
                </a:lnTo>
                <a:lnTo>
                  <a:pt x="492276" y="1393373"/>
                </a:lnTo>
                <a:lnTo>
                  <a:pt x="489771" y="1393599"/>
                </a:lnTo>
                <a:lnTo>
                  <a:pt x="487494" y="1393825"/>
                </a:lnTo>
                <a:lnTo>
                  <a:pt x="309431" y="1393825"/>
                </a:lnTo>
                <a:lnTo>
                  <a:pt x="307154" y="1393599"/>
                </a:lnTo>
                <a:lnTo>
                  <a:pt x="304422" y="1393373"/>
                </a:lnTo>
                <a:lnTo>
                  <a:pt x="302372" y="1392694"/>
                </a:lnTo>
                <a:lnTo>
                  <a:pt x="300323" y="1391789"/>
                </a:lnTo>
                <a:lnTo>
                  <a:pt x="298274" y="1390884"/>
                </a:lnTo>
                <a:lnTo>
                  <a:pt x="295997" y="1389526"/>
                </a:lnTo>
                <a:lnTo>
                  <a:pt x="294403" y="1388169"/>
                </a:lnTo>
                <a:lnTo>
                  <a:pt x="292581" y="1386359"/>
                </a:lnTo>
                <a:lnTo>
                  <a:pt x="291215" y="1384549"/>
                </a:lnTo>
                <a:lnTo>
                  <a:pt x="289621" y="1382738"/>
                </a:lnTo>
                <a:lnTo>
                  <a:pt x="288483" y="1380702"/>
                </a:lnTo>
                <a:lnTo>
                  <a:pt x="287572" y="1378439"/>
                </a:lnTo>
                <a:lnTo>
                  <a:pt x="286661" y="1376177"/>
                </a:lnTo>
                <a:lnTo>
                  <a:pt x="286206" y="1373688"/>
                </a:lnTo>
                <a:lnTo>
                  <a:pt x="285750" y="1370973"/>
                </a:lnTo>
                <a:lnTo>
                  <a:pt x="285750" y="1368484"/>
                </a:lnTo>
                <a:lnTo>
                  <a:pt x="285750" y="930216"/>
                </a:lnTo>
                <a:lnTo>
                  <a:pt x="285750" y="927501"/>
                </a:lnTo>
                <a:lnTo>
                  <a:pt x="286206" y="925012"/>
                </a:lnTo>
                <a:lnTo>
                  <a:pt x="286661" y="922750"/>
                </a:lnTo>
                <a:lnTo>
                  <a:pt x="287572" y="920261"/>
                </a:lnTo>
                <a:lnTo>
                  <a:pt x="288483" y="918225"/>
                </a:lnTo>
                <a:lnTo>
                  <a:pt x="289621" y="916188"/>
                </a:lnTo>
                <a:lnTo>
                  <a:pt x="291215" y="913926"/>
                </a:lnTo>
                <a:lnTo>
                  <a:pt x="292581" y="912342"/>
                </a:lnTo>
                <a:lnTo>
                  <a:pt x="294403" y="910758"/>
                </a:lnTo>
                <a:lnTo>
                  <a:pt x="295997" y="909174"/>
                </a:lnTo>
                <a:lnTo>
                  <a:pt x="298274" y="908043"/>
                </a:lnTo>
                <a:lnTo>
                  <a:pt x="300323" y="906685"/>
                </a:lnTo>
                <a:lnTo>
                  <a:pt x="302372" y="906007"/>
                </a:lnTo>
                <a:lnTo>
                  <a:pt x="304422" y="905328"/>
                </a:lnTo>
                <a:lnTo>
                  <a:pt x="307154" y="904875"/>
                </a:lnTo>
                <a:close/>
                <a:moveTo>
                  <a:pt x="614065" y="754062"/>
                </a:moveTo>
                <a:lnTo>
                  <a:pt x="790874" y="754062"/>
                </a:lnTo>
                <a:lnTo>
                  <a:pt x="795848" y="754289"/>
                </a:lnTo>
                <a:lnTo>
                  <a:pt x="797883" y="754516"/>
                </a:lnTo>
                <a:lnTo>
                  <a:pt x="800144" y="754969"/>
                </a:lnTo>
                <a:lnTo>
                  <a:pt x="802179" y="755650"/>
                </a:lnTo>
                <a:lnTo>
                  <a:pt x="804214" y="756330"/>
                </a:lnTo>
                <a:lnTo>
                  <a:pt x="806023" y="757237"/>
                </a:lnTo>
                <a:lnTo>
                  <a:pt x="807605" y="758598"/>
                </a:lnTo>
                <a:lnTo>
                  <a:pt x="808962" y="759959"/>
                </a:lnTo>
                <a:lnTo>
                  <a:pt x="810545" y="761546"/>
                </a:lnTo>
                <a:lnTo>
                  <a:pt x="811675" y="763360"/>
                </a:lnTo>
                <a:lnTo>
                  <a:pt x="812579" y="765855"/>
                </a:lnTo>
                <a:lnTo>
                  <a:pt x="813484" y="768123"/>
                </a:lnTo>
                <a:lnTo>
                  <a:pt x="813936" y="770618"/>
                </a:lnTo>
                <a:lnTo>
                  <a:pt x="814388" y="773793"/>
                </a:lnTo>
                <a:lnTo>
                  <a:pt x="814388" y="776968"/>
                </a:lnTo>
                <a:lnTo>
                  <a:pt x="814388" y="1370920"/>
                </a:lnTo>
                <a:lnTo>
                  <a:pt x="814388" y="1374322"/>
                </a:lnTo>
                <a:lnTo>
                  <a:pt x="813936" y="1377043"/>
                </a:lnTo>
                <a:lnTo>
                  <a:pt x="813484" y="1379764"/>
                </a:lnTo>
                <a:lnTo>
                  <a:pt x="812579" y="1382259"/>
                </a:lnTo>
                <a:lnTo>
                  <a:pt x="811675" y="1384300"/>
                </a:lnTo>
                <a:lnTo>
                  <a:pt x="810545" y="1386114"/>
                </a:lnTo>
                <a:lnTo>
                  <a:pt x="808962" y="1387929"/>
                </a:lnTo>
                <a:lnTo>
                  <a:pt x="807605" y="1389290"/>
                </a:lnTo>
                <a:lnTo>
                  <a:pt x="806023" y="1390423"/>
                </a:lnTo>
                <a:lnTo>
                  <a:pt x="804214" y="1391331"/>
                </a:lnTo>
                <a:lnTo>
                  <a:pt x="802179" y="1392238"/>
                </a:lnTo>
                <a:lnTo>
                  <a:pt x="800144" y="1392691"/>
                </a:lnTo>
                <a:lnTo>
                  <a:pt x="797883" y="1393145"/>
                </a:lnTo>
                <a:lnTo>
                  <a:pt x="795848" y="1393598"/>
                </a:lnTo>
                <a:lnTo>
                  <a:pt x="790874" y="1393825"/>
                </a:lnTo>
                <a:lnTo>
                  <a:pt x="614065" y="1393825"/>
                </a:lnTo>
                <a:lnTo>
                  <a:pt x="609316" y="1393598"/>
                </a:lnTo>
                <a:lnTo>
                  <a:pt x="607055" y="1393145"/>
                </a:lnTo>
                <a:lnTo>
                  <a:pt x="605021" y="1392691"/>
                </a:lnTo>
                <a:lnTo>
                  <a:pt x="602760" y="1392238"/>
                </a:lnTo>
                <a:lnTo>
                  <a:pt x="600951" y="1391331"/>
                </a:lnTo>
                <a:lnTo>
                  <a:pt x="599142" y="1390423"/>
                </a:lnTo>
                <a:lnTo>
                  <a:pt x="597559" y="1389290"/>
                </a:lnTo>
                <a:lnTo>
                  <a:pt x="595977" y="1387929"/>
                </a:lnTo>
                <a:lnTo>
                  <a:pt x="594394" y="1386114"/>
                </a:lnTo>
                <a:lnTo>
                  <a:pt x="593263" y="1384300"/>
                </a:lnTo>
                <a:lnTo>
                  <a:pt x="592359" y="1382259"/>
                </a:lnTo>
                <a:lnTo>
                  <a:pt x="591681" y="1379764"/>
                </a:lnTo>
                <a:lnTo>
                  <a:pt x="591002" y="1377043"/>
                </a:lnTo>
                <a:lnTo>
                  <a:pt x="590776" y="1374322"/>
                </a:lnTo>
                <a:lnTo>
                  <a:pt x="590550" y="1370920"/>
                </a:lnTo>
                <a:lnTo>
                  <a:pt x="590550" y="776968"/>
                </a:lnTo>
                <a:lnTo>
                  <a:pt x="590776" y="773793"/>
                </a:lnTo>
                <a:lnTo>
                  <a:pt x="591002" y="770618"/>
                </a:lnTo>
                <a:lnTo>
                  <a:pt x="591681" y="768123"/>
                </a:lnTo>
                <a:lnTo>
                  <a:pt x="592359" y="765855"/>
                </a:lnTo>
                <a:lnTo>
                  <a:pt x="593263" y="763360"/>
                </a:lnTo>
                <a:lnTo>
                  <a:pt x="594394" y="761546"/>
                </a:lnTo>
                <a:lnTo>
                  <a:pt x="595977" y="759959"/>
                </a:lnTo>
                <a:lnTo>
                  <a:pt x="597559" y="758598"/>
                </a:lnTo>
                <a:lnTo>
                  <a:pt x="599142" y="757237"/>
                </a:lnTo>
                <a:lnTo>
                  <a:pt x="600951" y="756330"/>
                </a:lnTo>
                <a:lnTo>
                  <a:pt x="602760" y="755650"/>
                </a:lnTo>
                <a:lnTo>
                  <a:pt x="605021" y="754969"/>
                </a:lnTo>
                <a:lnTo>
                  <a:pt x="607055" y="754516"/>
                </a:lnTo>
                <a:lnTo>
                  <a:pt x="609316" y="754289"/>
                </a:lnTo>
                <a:lnTo>
                  <a:pt x="614065" y="754062"/>
                </a:lnTo>
                <a:close/>
                <a:moveTo>
                  <a:pt x="925215" y="371475"/>
                </a:moveTo>
                <a:lnTo>
                  <a:pt x="1102024" y="371475"/>
                </a:lnTo>
                <a:lnTo>
                  <a:pt x="1106998" y="371702"/>
                </a:lnTo>
                <a:lnTo>
                  <a:pt x="1109033" y="371702"/>
                </a:lnTo>
                <a:lnTo>
                  <a:pt x="1111294" y="371929"/>
                </a:lnTo>
                <a:lnTo>
                  <a:pt x="1113329" y="372383"/>
                </a:lnTo>
                <a:lnTo>
                  <a:pt x="1115364" y="373290"/>
                </a:lnTo>
                <a:lnTo>
                  <a:pt x="1117173" y="374198"/>
                </a:lnTo>
                <a:lnTo>
                  <a:pt x="1118755" y="375332"/>
                </a:lnTo>
                <a:lnTo>
                  <a:pt x="1120112" y="376694"/>
                </a:lnTo>
                <a:lnTo>
                  <a:pt x="1121695" y="378509"/>
                </a:lnTo>
                <a:lnTo>
                  <a:pt x="1122825" y="381004"/>
                </a:lnTo>
                <a:lnTo>
                  <a:pt x="1123729" y="383727"/>
                </a:lnTo>
                <a:lnTo>
                  <a:pt x="1124634" y="387130"/>
                </a:lnTo>
                <a:lnTo>
                  <a:pt x="1125086" y="390987"/>
                </a:lnTo>
                <a:lnTo>
                  <a:pt x="1125538" y="395525"/>
                </a:lnTo>
                <a:lnTo>
                  <a:pt x="1125538" y="400517"/>
                </a:lnTo>
                <a:lnTo>
                  <a:pt x="1125538" y="1361609"/>
                </a:lnTo>
                <a:lnTo>
                  <a:pt x="1125538" y="1366827"/>
                </a:lnTo>
                <a:lnTo>
                  <a:pt x="1125086" y="1371138"/>
                </a:lnTo>
                <a:lnTo>
                  <a:pt x="1124634" y="1375222"/>
                </a:lnTo>
                <a:lnTo>
                  <a:pt x="1123729" y="1378398"/>
                </a:lnTo>
                <a:lnTo>
                  <a:pt x="1122825" y="1381348"/>
                </a:lnTo>
                <a:lnTo>
                  <a:pt x="1121695" y="1383617"/>
                </a:lnTo>
                <a:lnTo>
                  <a:pt x="1120112" y="1385432"/>
                </a:lnTo>
                <a:lnTo>
                  <a:pt x="1118755" y="1387020"/>
                </a:lnTo>
                <a:lnTo>
                  <a:pt x="1117173" y="1388381"/>
                </a:lnTo>
                <a:lnTo>
                  <a:pt x="1115364" y="1389289"/>
                </a:lnTo>
                <a:lnTo>
                  <a:pt x="1113329" y="1389743"/>
                </a:lnTo>
                <a:lnTo>
                  <a:pt x="1111294" y="1390196"/>
                </a:lnTo>
                <a:lnTo>
                  <a:pt x="1109033" y="1390423"/>
                </a:lnTo>
                <a:lnTo>
                  <a:pt x="1106998" y="1390650"/>
                </a:lnTo>
                <a:lnTo>
                  <a:pt x="1102024" y="1390650"/>
                </a:lnTo>
                <a:lnTo>
                  <a:pt x="925215" y="1390650"/>
                </a:lnTo>
                <a:lnTo>
                  <a:pt x="920466" y="1390650"/>
                </a:lnTo>
                <a:lnTo>
                  <a:pt x="918205" y="1390423"/>
                </a:lnTo>
                <a:lnTo>
                  <a:pt x="916171" y="1390196"/>
                </a:lnTo>
                <a:lnTo>
                  <a:pt x="913910" y="1389743"/>
                </a:lnTo>
                <a:lnTo>
                  <a:pt x="912101" y="1389289"/>
                </a:lnTo>
                <a:lnTo>
                  <a:pt x="910292" y="1388381"/>
                </a:lnTo>
                <a:lnTo>
                  <a:pt x="908709" y="1387020"/>
                </a:lnTo>
                <a:lnTo>
                  <a:pt x="907127" y="1385432"/>
                </a:lnTo>
                <a:lnTo>
                  <a:pt x="905544" y="1383617"/>
                </a:lnTo>
                <a:lnTo>
                  <a:pt x="904413" y="1381348"/>
                </a:lnTo>
                <a:lnTo>
                  <a:pt x="903509" y="1378398"/>
                </a:lnTo>
                <a:lnTo>
                  <a:pt x="902831" y="1375222"/>
                </a:lnTo>
                <a:lnTo>
                  <a:pt x="902152" y="1371138"/>
                </a:lnTo>
                <a:lnTo>
                  <a:pt x="901926" y="1366827"/>
                </a:lnTo>
                <a:lnTo>
                  <a:pt x="901700" y="1361609"/>
                </a:lnTo>
                <a:lnTo>
                  <a:pt x="901700" y="400517"/>
                </a:lnTo>
                <a:lnTo>
                  <a:pt x="901926" y="395525"/>
                </a:lnTo>
                <a:lnTo>
                  <a:pt x="902152" y="390987"/>
                </a:lnTo>
                <a:lnTo>
                  <a:pt x="902831" y="387130"/>
                </a:lnTo>
                <a:lnTo>
                  <a:pt x="903509" y="383727"/>
                </a:lnTo>
                <a:lnTo>
                  <a:pt x="904413" y="381004"/>
                </a:lnTo>
                <a:lnTo>
                  <a:pt x="905544" y="378509"/>
                </a:lnTo>
                <a:lnTo>
                  <a:pt x="907127" y="376694"/>
                </a:lnTo>
                <a:lnTo>
                  <a:pt x="908709" y="375332"/>
                </a:lnTo>
                <a:lnTo>
                  <a:pt x="910292" y="374198"/>
                </a:lnTo>
                <a:lnTo>
                  <a:pt x="912101" y="373290"/>
                </a:lnTo>
                <a:lnTo>
                  <a:pt x="913910" y="372383"/>
                </a:lnTo>
                <a:lnTo>
                  <a:pt x="916171" y="371929"/>
                </a:lnTo>
                <a:lnTo>
                  <a:pt x="918205" y="371702"/>
                </a:lnTo>
                <a:lnTo>
                  <a:pt x="920466" y="371702"/>
                </a:lnTo>
                <a:lnTo>
                  <a:pt x="925215" y="371475"/>
                </a:lnTo>
                <a:close/>
                <a:moveTo>
                  <a:pt x="866187" y="0"/>
                </a:moveTo>
                <a:lnTo>
                  <a:pt x="1014412" y="183647"/>
                </a:lnTo>
                <a:lnTo>
                  <a:pt x="885708" y="183647"/>
                </a:lnTo>
                <a:lnTo>
                  <a:pt x="882530" y="200651"/>
                </a:lnTo>
                <a:lnTo>
                  <a:pt x="879126" y="217202"/>
                </a:lnTo>
                <a:lnTo>
                  <a:pt x="875494" y="233980"/>
                </a:lnTo>
                <a:lnTo>
                  <a:pt x="871862" y="250077"/>
                </a:lnTo>
                <a:lnTo>
                  <a:pt x="867776" y="265948"/>
                </a:lnTo>
                <a:lnTo>
                  <a:pt x="863690" y="281365"/>
                </a:lnTo>
                <a:lnTo>
                  <a:pt x="859150" y="296782"/>
                </a:lnTo>
                <a:lnTo>
                  <a:pt x="854384" y="311746"/>
                </a:lnTo>
                <a:lnTo>
                  <a:pt x="849844" y="326483"/>
                </a:lnTo>
                <a:lnTo>
                  <a:pt x="844623" y="340994"/>
                </a:lnTo>
                <a:lnTo>
                  <a:pt x="839402" y="355051"/>
                </a:lnTo>
                <a:lnTo>
                  <a:pt x="834181" y="369107"/>
                </a:lnTo>
                <a:lnTo>
                  <a:pt x="828734" y="382711"/>
                </a:lnTo>
                <a:lnTo>
                  <a:pt x="822832" y="396088"/>
                </a:lnTo>
                <a:lnTo>
                  <a:pt x="816930" y="409238"/>
                </a:lnTo>
                <a:lnTo>
                  <a:pt x="811028" y="422161"/>
                </a:lnTo>
                <a:lnTo>
                  <a:pt x="804900" y="434857"/>
                </a:lnTo>
                <a:lnTo>
                  <a:pt x="798317" y="446874"/>
                </a:lnTo>
                <a:lnTo>
                  <a:pt x="791734" y="459117"/>
                </a:lnTo>
                <a:lnTo>
                  <a:pt x="785151" y="471133"/>
                </a:lnTo>
                <a:lnTo>
                  <a:pt x="778342" y="482470"/>
                </a:lnTo>
                <a:lnTo>
                  <a:pt x="771305" y="494033"/>
                </a:lnTo>
                <a:lnTo>
                  <a:pt x="764041" y="505142"/>
                </a:lnTo>
                <a:lnTo>
                  <a:pt x="756777" y="516025"/>
                </a:lnTo>
                <a:lnTo>
                  <a:pt x="749514" y="526681"/>
                </a:lnTo>
                <a:lnTo>
                  <a:pt x="742023" y="537110"/>
                </a:lnTo>
                <a:lnTo>
                  <a:pt x="734305" y="547313"/>
                </a:lnTo>
                <a:lnTo>
                  <a:pt x="726588" y="557062"/>
                </a:lnTo>
                <a:lnTo>
                  <a:pt x="718643" y="567038"/>
                </a:lnTo>
                <a:lnTo>
                  <a:pt x="710698" y="576334"/>
                </a:lnTo>
                <a:lnTo>
                  <a:pt x="702754" y="585629"/>
                </a:lnTo>
                <a:lnTo>
                  <a:pt x="694582" y="594698"/>
                </a:lnTo>
                <a:lnTo>
                  <a:pt x="686183" y="603767"/>
                </a:lnTo>
                <a:lnTo>
                  <a:pt x="677785" y="612156"/>
                </a:lnTo>
                <a:lnTo>
                  <a:pt x="669159" y="620545"/>
                </a:lnTo>
                <a:lnTo>
                  <a:pt x="660533" y="628934"/>
                </a:lnTo>
                <a:lnTo>
                  <a:pt x="651908" y="636869"/>
                </a:lnTo>
                <a:lnTo>
                  <a:pt x="643282" y="644578"/>
                </a:lnTo>
                <a:lnTo>
                  <a:pt x="634429" y="652286"/>
                </a:lnTo>
                <a:lnTo>
                  <a:pt x="625577" y="659541"/>
                </a:lnTo>
                <a:lnTo>
                  <a:pt x="616497" y="666797"/>
                </a:lnTo>
                <a:lnTo>
                  <a:pt x="607417" y="673825"/>
                </a:lnTo>
                <a:lnTo>
                  <a:pt x="598338" y="680627"/>
                </a:lnTo>
                <a:lnTo>
                  <a:pt x="589258" y="687429"/>
                </a:lnTo>
                <a:lnTo>
                  <a:pt x="579952" y="693777"/>
                </a:lnTo>
                <a:lnTo>
                  <a:pt x="570645" y="700125"/>
                </a:lnTo>
                <a:lnTo>
                  <a:pt x="561565" y="706020"/>
                </a:lnTo>
                <a:lnTo>
                  <a:pt x="552259" y="711915"/>
                </a:lnTo>
                <a:lnTo>
                  <a:pt x="542725" y="717810"/>
                </a:lnTo>
                <a:lnTo>
                  <a:pt x="533191" y="723478"/>
                </a:lnTo>
                <a:lnTo>
                  <a:pt x="523885" y="728919"/>
                </a:lnTo>
                <a:lnTo>
                  <a:pt x="514351" y="733907"/>
                </a:lnTo>
                <a:lnTo>
                  <a:pt x="504818" y="739122"/>
                </a:lnTo>
                <a:lnTo>
                  <a:pt x="495284" y="743883"/>
                </a:lnTo>
                <a:lnTo>
                  <a:pt x="485750" y="748644"/>
                </a:lnTo>
                <a:lnTo>
                  <a:pt x="476217" y="753179"/>
                </a:lnTo>
                <a:lnTo>
                  <a:pt x="466683" y="757486"/>
                </a:lnTo>
                <a:lnTo>
                  <a:pt x="457149" y="761794"/>
                </a:lnTo>
                <a:lnTo>
                  <a:pt x="437855" y="769956"/>
                </a:lnTo>
                <a:lnTo>
                  <a:pt x="419015" y="777438"/>
                </a:lnTo>
                <a:lnTo>
                  <a:pt x="399948" y="784467"/>
                </a:lnTo>
                <a:lnTo>
                  <a:pt x="381107" y="790815"/>
                </a:lnTo>
                <a:lnTo>
                  <a:pt x="362040" y="796936"/>
                </a:lnTo>
                <a:lnTo>
                  <a:pt x="343654" y="802151"/>
                </a:lnTo>
                <a:lnTo>
                  <a:pt x="325041" y="807139"/>
                </a:lnTo>
                <a:lnTo>
                  <a:pt x="306881" y="811673"/>
                </a:lnTo>
                <a:lnTo>
                  <a:pt x="288722" y="815528"/>
                </a:lnTo>
                <a:lnTo>
                  <a:pt x="271244" y="819382"/>
                </a:lnTo>
                <a:lnTo>
                  <a:pt x="253539" y="822556"/>
                </a:lnTo>
                <a:lnTo>
                  <a:pt x="236514" y="825504"/>
                </a:lnTo>
                <a:lnTo>
                  <a:pt x="219944" y="827998"/>
                </a:lnTo>
                <a:lnTo>
                  <a:pt x="203828" y="830038"/>
                </a:lnTo>
                <a:lnTo>
                  <a:pt x="187938" y="831852"/>
                </a:lnTo>
                <a:lnTo>
                  <a:pt x="172503" y="833666"/>
                </a:lnTo>
                <a:lnTo>
                  <a:pt x="157748" y="835026"/>
                </a:lnTo>
                <a:lnTo>
                  <a:pt x="143448" y="835933"/>
                </a:lnTo>
                <a:lnTo>
                  <a:pt x="129602" y="836840"/>
                </a:lnTo>
                <a:lnTo>
                  <a:pt x="116436" y="837293"/>
                </a:lnTo>
                <a:lnTo>
                  <a:pt x="103725" y="837747"/>
                </a:lnTo>
                <a:lnTo>
                  <a:pt x="91921" y="837973"/>
                </a:lnTo>
                <a:lnTo>
                  <a:pt x="80571" y="838200"/>
                </a:lnTo>
                <a:lnTo>
                  <a:pt x="60369" y="837973"/>
                </a:lnTo>
                <a:lnTo>
                  <a:pt x="43345" y="837520"/>
                </a:lnTo>
                <a:lnTo>
                  <a:pt x="29499" y="836840"/>
                </a:lnTo>
                <a:lnTo>
                  <a:pt x="19511" y="836386"/>
                </a:lnTo>
                <a:lnTo>
                  <a:pt x="11112" y="835480"/>
                </a:lnTo>
                <a:lnTo>
                  <a:pt x="26094" y="834119"/>
                </a:lnTo>
                <a:lnTo>
                  <a:pt x="40848" y="832079"/>
                </a:lnTo>
                <a:lnTo>
                  <a:pt x="55375" y="830265"/>
                </a:lnTo>
                <a:lnTo>
                  <a:pt x="69676" y="828224"/>
                </a:lnTo>
                <a:lnTo>
                  <a:pt x="83976" y="826184"/>
                </a:lnTo>
                <a:lnTo>
                  <a:pt x="97823" y="823690"/>
                </a:lnTo>
                <a:lnTo>
                  <a:pt x="111669" y="821423"/>
                </a:lnTo>
                <a:lnTo>
                  <a:pt x="125516" y="818929"/>
                </a:lnTo>
                <a:lnTo>
                  <a:pt x="138908" y="815981"/>
                </a:lnTo>
                <a:lnTo>
                  <a:pt x="152301" y="813261"/>
                </a:lnTo>
                <a:lnTo>
                  <a:pt x="165693" y="810540"/>
                </a:lnTo>
                <a:lnTo>
                  <a:pt x="178405" y="807366"/>
                </a:lnTo>
                <a:lnTo>
                  <a:pt x="191343" y="804418"/>
                </a:lnTo>
                <a:lnTo>
                  <a:pt x="204055" y="801017"/>
                </a:lnTo>
                <a:lnTo>
                  <a:pt x="216312" y="797617"/>
                </a:lnTo>
                <a:lnTo>
                  <a:pt x="228797" y="793989"/>
                </a:lnTo>
                <a:lnTo>
                  <a:pt x="241054" y="790588"/>
                </a:lnTo>
                <a:lnTo>
                  <a:pt x="252858" y="786734"/>
                </a:lnTo>
                <a:lnTo>
                  <a:pt x="264888" y="783106"/>
                </a:lnTo>
                <a:lnTo>
                  <a:pt x="276692" y="779025"/>
                </a:lnTo>
                <a:lnTo>
                  <a:pt x="288041" y="775171"/>
                </a:lnTo>
                <a:lnTo>
                  <a:pt x="299618" y="770863"/>
                </a:lnTo>
                <a:lnTo>
                  <a:pt x="310513" y="766782"/>
                </a:lnTo>
                <a:lnTo>
                  <a:pt x="321863" y="762474"/>
                </a:lnTo>
                <a:lnTo>
                  <a:pt x="332531" y="757940"/>
                </a:lnTo>
                <a:lnTo>
                  <a:pt x="343427" y="753632"/>
                </a:lnTo>
                <a:lnTo>
                  <a:pt x="353869" y="748871"/>
                </a:lnTo>
                <a:lnTo>
                  <a:pt x="364310" y="744336"/>
                </a:lnTo>
                <a:lnTo>
                  <a:pt x="384739" y="734587"/>
                </a:lnTo>
                <a:lnTo>
                  <a:pt x="404715" y="724838"/>
                </a:lnTo>
                <a:lnTo>
                  <a:pt x="423782" y="714635"/>
                </a:lnTo>
                <a:lnTo>
                  <a:pt x="442622" y="703979"/>
                </a:lnTo>
                <a:lnTo>
                  <a:pt x="460554" y="693323"/>
                </a:lnTo>
                <a:lnTo>
                  <a:pt x="478260" y="682214"/>
                </a:lnTo>
                <a:lnTo>
                  <a:pt x="495057" y="671104"/>
                </a:lnTo>
                <a:lnTo>
                  <a:pt x="511400" y="659541"/>
                </a:lnTo>
                <a:lnTo>
                  <a:pt x="527290" y="647752"/>
                </a:lnTo>
                <a:lnTo>
                  <a:pt x="542725" y="635962"/>
                </a:lnTo>
                <a:lnTo>
                  <a:pt x="557479" y="623719"/>
                </a:lnTo>
                <a:lnTo>
                  <a:pt x="571780" y="611476"/>
                </a:lnTo>
                <a:lnTo>
                  <a:pt x="585853" y="599006"/>
                </a:lnTo>
                <a:lnTo>
                  <a:pt x="599246" y="586536"/>
                </a:lnTo>
                <a:lnTo>
                  <a:pt x="612184" y="574066"/>
                </a:lnTo>
                <a:lnTo>
                  <a:pt x="624215" y="561143"/>
                </a:lnTo>
                <a:lnTo>
                  <a:pt x="636245" y="548446"/>
                </a:lnTo>
                <a:lnTo>
                  <a:pt x="647822" y="535296"/>
                </a:lnTo>
                <a:lnTo>
                  <a:pt x="658717" y="522600"/>
                </a:lnTo>
                <a:lnTo>
                  <a:pt x="669613" y="509677"/>
                </a:lnTo>
                <a:lnTo>
                  <a:pt x="679601" y="496527"/>
                </a:lnTo>
                <a:lnTo>
                  <a:pt x="689361" y="483376"/>
                </a:lnTo>
                <a:lnTo>
                  <a:pt x="698441" y="470680"/>
                </a:lnTo>
                <a:lnTo>
                  <a:pt x="707520" y="457757"/>
                </a:lnTo>
                <a:lnTo>
                  <a:pt x="716146" y="444607"/>
                </a:lnTo>
                <a:lnTo>
                  <a:pt x="724091" y="431683"/>
                </a:lnTo>
                <a:lnTo>
                  <a:pt x="732035" y="419214"/>
                </a:lnTo>
                <a:lnTo>
                  <a:pt x="739299" y="406517"/>
                </a:lnTo>
                <a:lnTo>
                  <a:pt x="746336" y="393820"/>
                </a:lnTo>
                <a:lnTo>
                  <a:pt x="753146" y="381577"/>
                </a:lnTo>
                <a:lnTo>
                  <a:pt x="759501" y="369107"/>
                </a:lnTo>
                <a:lnTo>
                  <a:pt x="765176" y="356864"/>
                </a:lnTo>
                <a:lnTo>
                  <a:pt x="770851" y="345075"/>
                </a:lnTo>
                <a:lnTo>
                  <a:pt x="776299" y="333285"/>
                </a:lnTo>
                <a:lnTo>
                  <a:pt x="781520" y="321722"/>
                </a:lnTo>
                <a:lnTo>
                  <a:pt x="786059" y="310386"/>
                </a:lnTo>
                <a:lnTo>
                  <a:pt x="790599" y="299050"/>
                </a:lnTo>
                <a:lnTo>
                  <a:pt x="794685" y="288394"/>
                </a:lnTo>
                <a:lnTo>
                  <a:pt x="798544" y="277737"/>
                </a:lnTo>
                <a:lnTo>
                  <a:pt x="802176" y="267308"/>
                </a:lnTo>
                <a:lnTo>
                  <a:pt x="808531" y="247810"/>
                </a:lnTo>
                <a:lnTo>
                  <a:pt x="814206" y="229445"/>
                </a:lnTo>
                <a:lnTo>
                  <a:pt x="818973" y="212441"/>
                </a:lnTo>
                <a:lnTo>
                  <a:pt x="822605" y="197250"/>
                </a:lnTo>
                <a:lnTo>
                  <a:pt x="825783" y="183647"/>
                </a:lnTo>
                <a:lnTo>
                  <a:pt x="695944" y="183647"/>
                </a:lnTo>
                <a:lnTo>
                  <a:pt x="866187" y="0"/>
                </a:lnTo>
                <a:close/>
              </a:path>
            </a:pathLst>
          </a:custGeom>
          <a:solidFill>
            <a:srgbClr val="C75050"/>
          </a:solidFill>
          <a:ln>
            <a:noFill/>
          </a:ln>
          <a:extLst/>
        </p:spPr>
        <p:txBody>
          <a:bodyPr anchor="ctr"/>
          <a:lstStyle/>
          <a:p>
            <a:endParaRPr lang="zh-CN" altLang="en-US"/>
          </a:p>
        </p:txBody>
      </p:sp>
      <p:grpSp>
        <p:nvGrpSpPr>
          <p:cNvPr id="5" name="组合 4"/>
          <p:cNvGrpSpPr/>
          <p:nvPr/>
        </p:nvGrpSpPr>
        <p:grpSpPr>
          <a:xfrm>
            <a:off x="1154903" y="5139104"/>
            <a:ext cx="649713" cy="649713"/>
            <a:chOff x="1154903" y="5139104"/>
            <a:chExt cx="649713" cy="649713"/>
          </a:xfrm>
        </p:grpSpPr>
        <p:sp>
          <p:nvSpPr>
            <p:cNvPr id="60" name="椭圆 59"/>
            <p:cNvSpPr/>
            <p:nvPr/>
          </p:nvSpPr>
          <p:spPr>
            <a:xfrm>
              <a:off x="1154903" y="5139104"/>
              <a:ext cx="649713" cy="649713"/>
            </a:xfrm>
            <a:prstGeom prst="ellipse">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康少女文字W5(P)" panose="040F0500000000000000" pitchFamily="82" charset="-122"/>
                <a:ea typeface="华康少女文字W5(P)" panose="040F0500000000000000" pitchFamily="82" charset="-122"/>
                <a:cs typeface="+mn-ea"/>
                <a:sym typeface="+mn-lt"/>
              </a:endParaRPr>
            </a:p>
          </p:txBody>
        </p:sp>
        <p:sp>
          <p:nvSpPr>
            <p:cNvPr id="34" name="KSO_Shape"/>
            <p:cNvSpPr>
              <a:spLocks noChangeAspect="1"/>
            </p:cNvSpPr>
            <p:nvPr/>
          </p:nvSpPr>
          <p:spPr bwMode="auto">
            <a:xfrm>
              <a:off x="1264236" y="5225598"/>
              <a:ext cx="437458" cy="440046"/>
            </a:xfrm>
            <a:custGeom>
              <a:avLst/>
              <a:gdLst>
                <a:gd name="T0" fmla="*/ 1295082 w 2109787"/>
                <a:gd name="T1" fmla="*/ 1930537 h 2125662"/>
                <a:gd name="T2" fmla="*/ 1378267 w 2109787"/>
                <a:gd name="T3" fmla="*/ 1684248 h 2125662"/>
                <a:gd name="T4" fmla="*/ 1361122 w 2109787"/>
                <a:gd name="T5" fmla="*/ 1545055 h 2125662"/>
                <a:gd name="T6" fmla="*/ 1566862 w 2109787"/>
                <a:gd name="T7" fmla="*/ 1567300 h 2125662"/>
                <a:gd name="T8" fmla="*/ 1528445 w 2109787"/>
                <a:gd name="T9" fmla="*/ 2041129 h 2125662"/>
                <a:gd name="T10" fmla="*/ 1651000 w 2109787"/>
                <a:gd name="T11" fmla="*/ 1844733 h 2125662"/>
                <a:gd name="T12" fmla="*/ 1901190 w 2109787"/>
                <a:gd name="T13" fmla="*/ 1450988 h 2125662"/>
                <a:gd name="T14" fmla="*/ 2088197 w 2109787"/>
                <a:gd name="T15" fmla="*/ 1575563 h 2125662"/>
                <a:gd name="T16" fmla="*/ 2077720 w 2109787"/>
                <a:gd name="T17" fmla="*/ 2010939 h 2125662"/>
                <a:gd name="T18" fmla="*/ 1755457 w 2109787"/>
                <a:gd name="T19" fmla="*/ 2109455 h 2125662"/>
                <a:gd name="T20" fmla="*/ 1116012 w 2109787"/>
                <a:gd name="T21" fmla="*/ 2102146 h 2125662"/>
                <a:gd name="T22" fmla="*/ 824229 w 2109787"/>
                <a:gd name="T23" fmla="*/ 1996956 h 2125662"/>
                <a:gd name="T24" fmla="*/ 842327 w 2109787"/>
                <a:gd name="T25" fmla="*/ 1547597 h 2125662"/>
                <a:gd name="T26" fmla="*/ 1079500 w 2109787"/>
                <a:gd name="T27" fmla="*/ 1446221 h 2125662"/>
                <a:gd name="T28" fmla="*/ 1156856 w 2109787"/>
                <a:gd name="T29" fmla="*/ 894212 h 2125662"/>
                <a:gd name="T30" fmla="*/ 1181274 w 2109787"/>
                <a:gd name="T31" fmla="*/ 1123523 h 2125662"/>
                <a:gd name="T32" fmla="*/ 1403890 w 2109787"/>
                <a:gd name="T33" fmla="*/ 1350929 h 2125662"/>
                <a:gd name="T34" fmla="*/ 1555473 w 2109787"/>
                <a:gd name="T35" fmla="*/ 1330602 h 2125662"/>
                <a:gd name="T36" fmla="*/ 1746695 w 2109787"/>
                <a:gd name="T37" fmla="*/ 1088269 h 2125662"/>
                <a:gd name="T38" fmla="*/ 1634435 w 2109787"/>
                <a:gd name="T39" fmla="*/ 939629 h 2125662"/>
                <a:gd name="T40" fmla="*/ 1329051 w 2109787"/>
                <a:gd name="T41" fmla="*/ 834184 h 2125662"/>
                <a:gd name="T42" fmla="*/ 1487609 w 2109787"/>
                <a:gd name="T43" fmla="*/ 501650 h 2125662"/>
                <a:gd name="T44" fmla="*/ 1685808 w 2109787"/>
                <a:gd name="T45" fmla="*/ 588039 h 2125662"/>
                <a:gd name="T46" fmla="*/ 1817729 w 2109787"/>
                <a:gd name="T47" fmla="*/ 779556 h 2125662"/>
                <a:gd name="T48" fmla="*/ 1848490 w 2109787"/>
                <a:gd name="T49" fmla="*/ 1036817 h 2125662"/>
                <a:gd name="T50" fmla="*/ 1748915 w 2109787"/>
                <a:gd name="T51" fmla="*/ 1271528 h 2125662"/>
                <a:gd name="T52" fmla="*/ 1576403 w 2109787"/>
                <a:gd name="T53" fmla="*/ 1417309 h 2125662"/>
                <a:gd name="T54" fmla="*/ 1403573 w 2109787"/>
                <a:gd name="T55" fmla="*/ 1442082 h 2125662"/>
                <a:gd name="T56" fmla="*/ 1224085 w 2109787"/>
                <a:gd name="T57" fmla="*/ 1336319 h 2125662"/>
                <a:gd name="T58" fmla="*/ 1088992 w 2109787"/>
                <a:gd name="T59" fmla="*/ 1130193 h 2125662"/>
                <a:gd name="T60" fmla="*/ 1072185 w 2109787"/>
                <a:gd name="T61" fmla="*/ 867850 h 2125662"/>
                <a:gd name="T62" fmla="*/ 1171443 w 2109787"/>
                <a:gd name="T63" fmla="*/ 647432 h 2125662"/>
                <a:gd name="T64" fmla="*/ 1349029 w 2109787"/>
                <a:gd name="T65" fmla="*/ 518483 h 2125662"/>
                <a:gd name="T66" fmla="*/ 894842 w 2109787"/>
                <a:gd name="T67" fmla="*/ 389721 h 2125662"/>
                <a:gd name="T68" fmla="*/ 783863 w 2109787"/>
                <a:gd name="T69" fmla="*/ 461707 h 2125662"/>
                <a:gd name="T70" fmla="*/ 646249 w 2109787"/>
                <a:gd name="T71" fmla="*/ 519107 h 2125662"/>
                <a:gd name="T72" fmla="*/ 649737 w 2109787"/>
                <a:gd name="T73" fmla="*/ 631367 h 2125662"/>
                <a:gd name="T74" fmla="*/ 859963 w 2109787"/>
                <a:gd name="T75" fmla="*/ 751873 h 2125662"/>
                <a:gd name="T76" fmla="*/ 989016 w 2109787"/>
                <a:gd name="T77" fmla="*/ 914873 h 2125662"/>
                <a:gd name="T78" fmla="*/ 926551 w 2109787"/>
                <a:gd name="T79" fmla="*/ 1110219 h 2125662"/>
                <a:gd name="T80" fmla="*/ 637054 w 2109787"/>
                <a:gd name="T81" fmla="*/ 1172057 h 2125662"/>
                <a:gd name="T82" fmla="*/ 648152 w 2109787"/>
                <a:gd name="T83" fmla="*/ 1081995 h 2125662"/>
                <a:gd name="T84" fmla="*/ 837450 w 2109787"/>
                <a:gd name="T85" fmla="*/ 1055674 h 2125662"/>
                <a:gd name="T86" fmla="*/ 874549 w 2109787"/>
                <a:gd name="T87" fmla="*/ 927557 h 2125662"/>
                <a:gd name="T88" fmla="*/ 734081 w 2109787"/>
                <a:gd name="T89" fmla="*/ 811174 h 2125662"/>
                <a:gd name="T90" fmla="*/ 535588 w 2109787"/>
                <a:gd name="T91" fmla="*/ 662762 h 2125662"/>
                <a:gd name="T92" fmla="*/ 561905 w 2109787"/>
                <a:gd name="T93" fmla="*/ 464879 h 2125662"/>
                <a:gd name="T94" fmla="*/ 832750 w 2109787"/>
                <a:gd name="T95" fmla="*/ 1588 h 2125662"/>
                <a:gd name="T96" fmla="*/ 1300854 w 2109787"/>
                <a:gd name="T97" fmla="*/ 193714 h 2125662"/>
                <a:gd name="T98" fmla="*/ 1132654 w 2109787"/>
                <a:gd name="T99" fmla="*/ 241031 h 2125662"/>
                <a:gd name="T100" fmla="*/ 735320 w 2109787"/>
                <a:gd name="T101" fmla="*/ 141316 h 2125662"/>
                <a:gd name="T102" fmla="*/ 411297 w 2109787"/>
                <a:gd name="T103" fmla="*/ 258815 h 2125662"/>
                <a:gd name="T104" fmla="*/ 196445 w 2109787"/>
                <a:gd name="T105" fmla="*/ 520171 h 2125662"/>
                <a:gd name="T106" fmla="*/ 143129 w 2109787"/>
                <a:gd name="T107" fmla="*/ 858378 h 2125662"/>
                <a:gd name="T108" fmla="*/ 247857 w 2109787"/>
                <a:gd name="T109" fmla="*/ 1145456 h 2125662"/>
                <a:gd name="T110" fmla="*/ 469056 w 2109787"/>
                <a:gd name="T111" fmla="*/ 1349968 h 2125662"/>
                <a:gd name="T112" fmla="*/ 542684 w 2109787"/>
                <a:gd name="T113" fmla="*/ 1533202 h 2125662"/>
                <a:gd name="T114" fmla="*/ 227229 w 2109787"/>
                <a:gd name="T115" fmla="*/ 1339170 h 2125662"/>
                <a:gd name="T116" fmla="*/ 37131 w 2109787"/>
                <a:gd name="T117" fmla="*/ 1025417 h 2125662"/>
                <a:gd name="T118" fmla="*/ 15868 w 2109787"/>
                <a:gd name="T119" fmla="*/ 627508 h 2125662"/>
                <a:gd name="T120" fmla="*/ 204062 w 2109787"/>
                <a:gd name="T121" fmla="*/ 257545 h 2125662"/>
                <a:gd name="T122" fmla="*/ 551570 w 2109787"/>
                <a:gd name="T123" fmla="*/ 35567 h 2125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rgbClr val="C75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6" name="矩形 5">
            <a:extLst>
              <a:ext uri="{FF2B5EF4-FFF2-40B4-BE49-F238E27FC236}">
                <a16:creationId xmlns:a16="http://schemas.microsoft.com/office/drawing/2014/main" id="{C74209E2-532F-4438-B7FD-A7B043E99EBA}"/>
              </a:ext>
            </a:extLst>
          </p:cNvPr>
          <p:cNvSpPr/>
          <p:nvPr/>
        </p:nvSpPr>
        <p:spPr>
          <a:xfrm>
            <a:off x="4098122" y="4469204"/>
            <a:ext cx="2993127" cy="400110"/>
          </a:xfrm>
          <a:prstGeom prst="rect">
            <a:avLst/>
          </a:prstGeom>
        </p:spPr>
        <p:txBody>
          <a:bodyPr wrap="none">
            <a:spAutoFit/>
          </a:bodyPr>
          <a:lstStyle/>
          <a:p>
            <a:r>
              <a:rPr lang="zh-CN" altLang="zh-CN" sz="2000" dirty="0"/>
              <a:t>提交系统测试报告，</a:t>
            </a:r>
            <a:r>
              <a:rPr lang="en-US" altLang="zh-CN" sz="2000" dirty="0"/>
              <a:t>PPT</a:t>
            </a:r>
            <a:endParaRPr lang="zh-CN" altLang="en-US" sz="2000" dirty="0"/>
          </a:p>
        </p:txBody>
      </p:sp>
      <p:sp>
        <p:nvSpPr>
          <p:cNvPr id="29" name="文本框 28">
            <a:extLst>
              <a:ext uri="{FF2B5EF4-FFF2-40B4-BE49-F238E27FC236}">
                <a16:creationId xmlns:a16="http://schemas.microsoft.com/office/drawing/2014/main" id="{B5292B0D-D12D-4977-B6E5-C730FBFBEB56}"/>
              </a:ext>
            </a:extLst>
          </p:cNvPr>
          <p:cNvSpPr txBox="1"/>
          <p:nvPr/>
        </p:nvSpPr>
        <p:spPr>
          <a:xfrm>
            <a:off x="4851553" y="4915159"/>
            <a:ext cx="2648645"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5</a:t>
            </a:r>
            <a:r>
              <a:rPr lang="zh-CN" altLang="en-US" sz="1400" dirty="0"/>
              <a:t>月</a:t>
            </a:r>
            <a:r>
              <a:rPr lang="en-US" altLang="zh-CN" sz="1400" dirty="0"/>
              <a:t>26</a:t>
            </a:r>
            <a:r>
              <a:rPr lang="zh-CN" altLang="en-US" sz="1400" dirty="0"/>
              <a:t>日</a:t>
            </a:r>
            <a:endParaRPr lang="en-US" altLang="zh-CN" sz="1400" dirty="0"/>
          </a:p>
        </p:txBody>
      </p:sp>
      <p:sp>
        <p:nvSpPr>
          <p:cNvPr id="7" name="矩形 6">
            <a:extLst>
              <a:ext uri="{FF2B5EF4-FFF2-40B4-BE49-F238E27FC236}">
                <a16:creationId xmlns:a16="http://schemas.microsoft.com/office/drawing/2014/main" id="{12D32F2C-9089-47DD-B008-D0EF119444EB}"/>
              </a:ext>
            </a:extLst>
          </p:cNvPr>
          <p:cNvSpPr/>
          <p:nvPr/>
        </p:nvSpPr>
        <p:spPr>
          <a:xfrm>
            <a:off x="376562" y="2424191"/>
            <a:ext cx="2993127" cy="400110"/>
          </a:xfrm>
          <a:prstGeom prst="rect">
            <a:avLst/>
          </a:prstGeom>
        </p:spPr>
        <p:txBody>
          <a:bodyPr wrap="none">
            <a:spAutoFit/>
          </a:bodyPr>
          <a:lstStyle/>
          <a:p>
            <a:r>
              <a:rPr lang="zh-CN" altLang="zh-CN" sz="2000" dirty="0"/>
              <a:t>提交项目总结报告，</a:t>
            </a:r>
            <a:r>
              <a:rPr lang="en-US" altLang="zh-CN" sz="2000" dirty="0"/>
              <a:t>PPT</a:t>
            </a:r>
            <a:endParaRPr lang="zh-CN" altLang="en-US" sz="2000" dirty="0"/>
          </a:p>
        </p:txBody>
      </p:sp>
      <p:sp>
        <p:nvSpPr>
          <p:cNvPr id="8" name="矩形 7">
            <a:extLst>
              <a:ext uri="{FF2B5EF4-FFF2-40B4-BE49-F238E27FC236}">
                <a16:creationId xmlns:a16="http://schemas.microsoft.com/office/drawing/2014/main" id="{6D788AF7-B22B-425E-BE81-C25B6F4D564E}"/>
              </a:ext>
            </a:extLst>
          </p:cNvPr>
          <p:cNvSpPr/>
          <p:nvPr/>
        </p:nvSpPr>
        <p:spPr>
          <a:xfrm>
            <a:off x="885576" y="2853223"/>
            <a:ext cx="1319592" cy="307777"/>
          </a:xfrm>
          <a:prstGeom prst="rect">
            <a:avLst/>
          </a:prstGeom>
        </p:spPr>
        <p:txBody>
          <a:bodyPr wrap="none">
            <a:spAutoFit/>
          </a:bodyPr>
          <a:lstStyle/>
          <a:p>
            <a:r>
              <a:rPr lang="en-US" altLang="zh-CN" sz="1400" dirty="0"/>
              <a:t>2019</a:t>
            </a:r>
            <a:r>
              <a:rPr lang="zh-CN" altLang="zh-CN" sz="1400" dirty="0"/>
              <a:t>年</a:t>
            </a:r>
            <a:r>
              <a:rPr lang="en-US" altLang="zh-CN" sz="1400" dirty="0"/>
              <a:t>6</a:t>
            </a:r>
            <a:r>
              <a:rPr lang="zh-CN" altLang="zh-CN" sz="1400" dirty="0"/>
              <a:t>月</a:t>
            </a:r>
            <a:r>
              <a:rPr lang="en-US" altLang="zh-CN" sz="1400" dirty="0"/>
              <a:t>9</a:t>
            </a:r>
            <a:r>
              <a:rPr lang="zh-CN" altLang="zh-CN" sz="1400" dirty="0"/>
              <a:t>日</a:t>
            </a:r>
            <a:endParaRPr lang="zh-CN" altLang="en-US" sz="1400" dirty="0"/>
          </a:p>
        </p:txBody>
      </p:sp>
    </p:spTree>
    <p:extLst>
      <p:ext uri="{BB962C8B-B14F-4D97-AF65-F5344CB8AC3E}">
        <p14:creationId xmlns:p14="http://schemas.microsoft.com/office/powerpoint/2010/main" val="2181059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down)">
                                      <p:cBhvr>
                                        <p:cTn id="16" dur="500"/>
                                        <p:tgtEl>
                                          <p:spTgt spid="4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down)">
                                      <p:cBhvr>
                                        <p:cTn id="19" dur="500"/>
                                        <p:tgtEl>
                                          <p:spTgt spid="48"/>
                                        </p:tgtEl>
                                      </p:cBhvr>
                                    </p:animEffect>
                                  </p:childTnLst>
                                </p:cTn>
                              </p:par>
                              <p:par>
                                <p:cTn id="20" presetID="22" presetClass="entr" presetSubtype="4"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par>
                                <p:cTn id="23" presetID="22" presetClass="entr" presetSubtype="4"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down)">
                                      <p:cBhvr>
                                        <p:cTn id="25" dur="500"/>
                                        <p:tgtEl>
                                          <p:spTgt spid="5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down)">
                                      <p:cBhvr>
                                        <p:cTn id="34" dur="500"/>
                                        <p:tgtEl>
                                          <p:spTgt spid="53"/>
                                        </p:tgtEl>
                                      </p:cBhvr>
                                    </p:animEffect>
                                  </p:childTnLst>
                                </p:cTn>
                              </p:par>
                              <p:par>
                                <p:cTn id="35" presetID="22" presetClass="entr" presetSubtype="4"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500"/>
                                        <p:tgtEl>
                                          <p:spTgt spid="42"/>
                                        </p:tgtEl>
                                      </p:cBhvr>
                                    </p:animEffect>
                                  </p:childTnLst>
                                </p:cTn>
                              </p:par>
                              <p:par>
                                <p:cTn id="38" presetID="22" presetClass="entr" presetSubtype="4"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par>
                                <p:cTn id="41" presetID="2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down)">
                                      <p:cBhvr>
                                        <p:cTn id="46" dur="500"/>
                                        <p:tgtEl>
                                          <p:spTgt spid="6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wipe(down)">
                                      <p:cBhvr>
                                        <p:cTn id="49" dur="500"/>
                                        <p:tgtEl>
                                          <p:spTgt spid="66"/>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wipe(up)">
                                      <p:cBhvr>
                                        <p:cTn id="53" dur="500"/>
                                        <p:tgtEl>
                                          <p:spTgt spid="6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00"/>
                                        <p:tgtEl>
                                          <p:spTgt spid="6"/>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down)">
                                      <p:cBhvr>
                                        <p:cTn id="62" dur="500"/>
                                        <p:tgtEl>
                                          <p:spTgt spid="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0" grpId="0"/>
      <p:bldP spid="53" grpId="0"/>
      <p:bldP spid="65" grpId="0"/>
      <p:bldP spid="66" grpId="0"/>
      <p:bldP spid="28" grpId="0" animBg="1"/>
      <p:bldP spid="6" grpId="0"/>
      <p:bldP spid="29"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1" y="898798"/>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2" name="文本框 21"/>
          <p:cNvSpPr txBox="1"/>
          <p:nvPr/>
        </p:nvSpPr>
        <p:spPr>
          <a:xfrm>
            <a:off x="5311701" y="3396572"/>
            <a:ext cx="1568597" cy="484289"/>
          </a:xfrm>
          <a:prstGeom prst="rect">
            <a:avLst/>
          </a:prstGeom>
          <a:noFill/>
        </p:spPr>
        <p:txBody>
          <a:bodyPr vert="horz" wrap="none" rtlCol="0">
            <a:noAutofit/>
          </a:bodyPr>
          <a:lstStyle/>
          <a:p>
            <a:r>
              <a:rPr lang="zh-CN" altLang="en-US" sz="2400" b="1" spc="400" dirty="0">
                <a:solidFill>
                  <a:schemeClr val="tx1">
                    <a:lumMod val="75000"/>
                    <a:lumOff val="25000"/>
                  </a:schemeClr>
                </a:solidFill>
                <a:latin typeface="黑体" panose="02010609060101010101" pitchFamily="49" charset="-122"/>
                <a:ea typeface="黑体" panose="02010609060101010101" pitchFamily="49" charset="-122"/>
              </a:rPr>
              <a:t>第 四 章</a:t>
            </a:r>
          </a:p>
        </p:txBody>
      </p:sp>
      <p:sp>
        <p:nvSpPr>
          <p:cNvPr id="23" name="文本框 22"/>
          <p:cNvSpPr txBox="1"/>
          <p:nvPr/>
        </p:nvSpPr>
        <p:spPr>
          <a:xfrm>
            <a:off x="4015427" y="2733307"/>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6" name="TextBox 4"/>
          <p:cNvSpPr txBox="1">
            <a:spLocks noChangeArrowheads="1"/>
          </p:cNvSpPr>
          <p:nvPr/>
        </p:nvSpPr>
        <p:spPr bwMode="auto">
          <a:xfrm>
            <a:off x="4745622" y="2655164"/>
            <a:ext cx="270075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chemeClr val="bg1"/>
                </a:solidFill>
                <a:latin typeface="黑体" panose="02010609060101010101" pitchFamily="49" charset="-122"/>
                <a:ea typeface="黑体" panose="02010609060101010101" pitchFamily="49" charset="-122"/>
              </a:rPr>
              <a:t>资源申请</a:t>
            </a:r>
            <a:endParaRPr lang="en-US" altLang="zh-CN" sz="18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311702" y="1085504"/>
            <a:ext cx="1568596" cy="156966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THREE</a:t>
            </a:r>
            <a:endParaRPr lang="zh-CN" altLang="en-US" sz="4800" b="1" dirty="0">
              <a:solidFill>
                <a:schemeClr val="tx1">
                  <a:lumMod val="75000"/>
                  <a:lumOff val="25000"/>
                </a:schemeClr>
              </a:solidFill>
              <a:latin typeface="+mj-lt"/>
              <a:ea typeface="微软雅黑" panose="020B0503020204020204" pitchFamily="34" charset="-122"/>
            </a:endParaRPr>
          </a:p>
        </p:txBody>
      </p:sp>
      <p:sp>
        <p:nvSpPr>
          <p:cNvPr id="8" name="文本框 7">
            <a:extLst>
              <a:ext uri="{FF2B5EF4-FFF2-40B4-BE49-F238E27FC236}">
                <a16:creationId xmlns:a16="http://schemas.microsoft.com/office/drawing/2014/main" id="{A7E8DF74-8937-4643-BFF5-20624AA7311E}"/>
              </a:ext>
            </a:extLst>
          </p:cNvPr>
          <p:cNvSpPr txBox="1"/>
          <p:nvPr/>
        </p:nvSpPr>
        <p:spPr>
          <a:xfrm>
            <a:off x="4941612" y="4411530"/>
            <a:ext cx="3877371" cy="1522509"/>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开发环境及需求</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4.2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人力资源</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4.3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预算</a:t>
            </a:r>
          </a:p>
          <a:p>
            <a:pPr algn="ctr">
              <a:lnSpc>
                <a:spcPct val="150000"/>
              </a:lnSpc>
              <a:defRPr/>
            </a:pP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0509999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04</a:t>
            </a:r>
          </a:p>
        </p:txBody>
      </p:sp>
      <p:sp>
        <p:nvSpPr>
          <p:cNvPr id="6" name="文本框 5"/>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开发环境及需求</a:t>
            </a: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Freeform 13"/>
          <p:cNvSpPr>
            <a:spLocks/>
          </p:cNvSpPr>
          <p:nvPr/>
        </p:nvSpPr>
        <p:spPr bwMode="auto">
          <a:xfrm>
            <a:off x="2592920" y="2235890"/>
            <a:ext cx="918633" cy="925269"/>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2" y="0"/>
                  <a:pt x="0" y="0"/>
                </a:cubicBezTo>
              </a:path>
            </a:pathLst>
          </a:custGeom>
          <a:noFill/>
          <a:ln w="6350" cap="flat" cmpd="sng">
            <a:solidFill>
              <a:schemeClr val="bg1">
                <a:lumMod val="50000"/>
              </a:schemeClr>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75000"/>
                  <a:lumOff val="25000"/>
                </a:schemeClr>
              </a:solidFill>
            </a:endParaRPr>
          </a:p>
        </p:txBody>
      </p:sp>
      <p:sp>
        <p:nvSpPr>
          <p:cNvPr id="21" name="Freeform 15"/>
          <p:cNvSpPr>
            <a:spLocks/>
          </p:cNvSpPr>
          <p:nvPr/>
        </p:nvSpPr>
        <p:spPr bwMode="auto">
          <a:xfrm>
            <a:off x="7332134" y="2235890"/>
            <a:ext cx="918633" cy="925269"/>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1" y="0"/>
                  <a:pt x="0" y="0"/>
                </a:cubicBezTo>
              </a:path>
            </a:pathLst>
          </a:custGeom>
          <a:noFill/>
          <a:ln w="6350" cap="flat" cmpd="sng">
            <a:solidFill>
              <a:schemeClr val="bg1">
                <a:lumMod val="50000"/>
              </a:schemeClr>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75000"/>
                  <a:lumOff val="25000"/>
                </a:schemeClr>
              </a:solidFill>
            </a:endParaRPr>
          </a:p>
        </p:txBody>
      </p:sp>
      <p:sp>
        <p:nvSpPr>
          <p:cNvPr id="22" name="Freeform 17"/>
          <p:cNvSpPr>
            <a:spLocks/>
          </p:cNvSpPr>
          <p:nvPr/>
        </p:nvSpPr>
        <p:spPr bwMode="auto">
          <a:xfrm>
            <a:off x="4878919" y="4537419"/>
            <a:ext cx="924983" cy="925268"/>
          </a:xfrm>
          <a:custGeom>
            <a:avLst/>
            <a:gdLst>
              <a:gd name="T0" fmla="*/ 0 w 185"/>
              <a:gd name="T1" fmla="*/ 185 h 185"/>
              <a:gd name="T2" fmla="*/ 185 w 185"/>
              <a:gd name="T3" fmla="*/ 0 h 185"/>
            </a:gdLst>
            <a:ahLst/>
            <a:cxnLst>
              <a:cxn ang="0">
                <a:pos x="T0" y="T1"/>
              </a:cxn>
              <a:cxn ang="0">
                <a:pos x="T2" y="T3"/>
              </a:cxn>
            </a:cxnLst>
            <a:rect l="0" t="0" r="r" b="b"/>
            <a:pathLst>
              <a:path w="185" h="185">
                <a:moveTo>
                  <a:pt x="0" y="185"/>
                </a:moveTo>
                <a:cubicBezTo>
                  <a:pt x="102" y="185"/>
                  <a:pt x="185" y="102"/>
                  <a:pt x="185" y="0"/>
                </a:cubicBezTo>
              </a:path>
            </a:pathLst>
          </a:custGeom>
          <a:noFill/>
          <a:ln w="6350" cap="flat" cmpd="sng">
            <a:solidFill>
              <a:schemeClr val="bg1">
                <a:lumMod val="50000"/>
              </a:schemeClr>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75000"/>
                  <a:lumOff val="25000"/>
                </a:schemeClr>
              </a:solidFill>
            </a:endParaRPr>
          </a:p>
        </p:txBody>
      </p:sp>
      <p:sp>
        <p:nvSpPr>
          <p:cNvPr id="23" name="Freeform 19"/>
          <p:cNvSpPr>
            <a:spLocks/>
          </p:cNvSpPr>
          <p:nvPr/>
        </p:nvSpPr>
        <p:spPr bwMode="auto">
          <a:xfrm>
            <a:off x="9687984" y="4537419"/>
            <a:ext cx="920749" cy="925268"/>
          </a:xfrm>
          <a:custGeom>
            <a:avLst/>
            <a:gdLst>
              <a:gd name="T0" fmla="*/ 0 w 184"/>
              <a:gd name="T1" fmla="*/ 185 h 185"/>
              <a:gd name="T2" fmla="*/ 184 w 184"/>
              <a:gd name="T3" fmla="*/ 0 h 185"/>
            </a:gdLst>
            <a:ahLst/>
            <a:cxnLst>
              <a:cxn ang="0">
                <a:pos x="T0" y="T1"/>
              </a:cxn>
              <a:cxn ang="0">
                <a:pos x="T2" y="T3"/>
              </a:cxn>
            </a:cxnLst>
            <a:rect l="0" t="0" r="r" b="b"/>
            <a:pathLst>
              <a:path w="184" h="185">
                <a:moveTo>
                  <a:pt x="0" y="185"/>
                </a:moveTo>
                <a:cubicBezTo>
                  <a:pt x="102" y="185"/>
                  <a:pt x="184" y="102"/>
                  <a:pt x="184" y="0"/>
                </a:cubicBezTo>
              </a:path>
            </a:pathLst>
          </a:custGeom>
          <a:noFill/>
          <a:ln w="6350" cap="flat" cmpd="sng">
            <a:solidFill>
              <a:schemeClr val="bg1">
                <a:lumMod val="50000"/>
              </a:schemeClr>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75000"/>
                  <a:lumOff val="25000"/>
                </a:schemeClr>
              </a:solidFill>
            </a:endParaRPr>
          </a:p>
        </p:txBody>
      </p:sp>
      <p:sp>
        <p:nvSpPr>
          <p:cNvPr id="24" name="Rectangle 32"/>
          <p:cNvSpPr>
            <a:spLocks noChangeArrowheads="1"/>
          </p:cNvSpPr>
          <p:nvPr/>
        </p:nvSpPr>
        <p:spPr bwMode="auto">
          <a:xfrm>
            <a:off x="4193837" y="2760323"/>
            <a:ext cx="1700358" cy="584775"/>
          </a:xfrm>
          <a:prstGeom prst="rect">
            <a:avLst/>
          </a:prstGeom>
          <a:noFill/>
          <a:extLst/>
        </p:spPr>
        <p:txBody>
          <a:bodyPr wrap="square" rtlCol="0">
            <a:spAutoFit/>
          </a:bodyPr>
          <a:lstStyle/>
          <a:p>
            <a:pPr algn="just">
              <a:spcAft>
                <a:spcPts val="0"/>
              </a:spcAft>
            </a:pPr>
            <a:r>
              <a:rPr lang="zh-CN" altLang="zh-CN" sz="1600" dirty="0"/>
              <a:t>页面编写</a:t>
            </a:r>
            <a:r>
              <a:rPr lang="en-US" altLang="zh-CN" sz="1600" dirty="0"/>
              <a:t>:</a:t>
            </a:r>
          </a:p>
          <a:p>
            <a:pPr algn="just">
              <a:spcAft>
                <a:spcPts val="0"/>
              </a:spcAft>
            </a:pPr>
            <a:r>
              <a:rPr lang="en-US" altLang="zh-CN" sz="1600" dirty="0"/>
              <a:t> Dreamweaver</a:t>
            </a:r>
            <a:endParaRPr lang="zh-CN" altLang="zh-CN" sz="1600" dirty="0"/>
          </a:p>
        </p:txBody>
      </p:sp>
      <p:sp>
        <p:nvSpPr>
          <p:cNvPr id="25" name="Rectangle 33"/>
          <p:cNvSpPr>
            <a:spLocks noChangeArrowheads="1"/>
          </p:cNvSpPr>
          <p:nvPr/>
        </p:nvSpPr>
        <p:spPr bwMode="auto">
          <a:xfrm>
            <a:off x="1583267" y="4219821"/>
            <a:ext cx="2017184" cy="656911"/>
          </a:xfrm>
          <a:prstGeom prst="rect">
            <a:avLst/>
          </a:prstGeom>
          <a:noFill/>
          <a:extLst/>
        </p:spPr>
        <p:txBody>
          <a:bodyPr wrap="square" rtlCol="0">
            <a:spAutoFit/>
          </a:bodyPr>
          <a:lstStyle/>
          <a:p>
            <a:pPr algn="ctr">
              <a:lnSpc>
                <a:spcPts val="2300"/>
              </a:lnSpc>
            </a:pPr>
            <a:r>
              <a:rPr lang="zh-CN" altLang="en-US" sz="1600" dirty="0"/>
              <a:t>服务器</a:t>
            </a:r>
            <a:r>
              <a:rPr lang="en-US" altLang="zh-CN" sz="1600" dirty="0"/>
              <a:t>: </a:t>
            </a:r>
          </a:p>
          <a:p>
            <a:pPr algn="ctr">
              <a:lnSpc>
                <a:spcPts val="2300"/>
              </a:lnSpc>
            </a:pPr>
            <a:r>
              <a:rPr lang="zh-CN" altLang="en-US" sz="1600" dirty="0"/>
              <a:t>阿里云服务器</a:t>
            </a:r>
          </a:p>
        </p:txBody>
      </p:sp>
      <p:sp>
        <p:nvSpPr>
          <p:cNvPr id="26" name="Rectangle 34"/>
          <p:cNvSpPr>
            <a:spLocks noChangeArrowheads="1"/>
          </p:cNvSpPr>
          <p:nvPr/>
        </p:nvSpPr>
        <p:spPr bwMode="auto">
          <a:xfrm>
            <a:off x="8591553" y="2780042"/>
            <a:ext cx="2552694" cy="584775"/>
          </a:xfrm>
          <a:prstGeom prst="rect">
            <a:avLst/>
          </a:prstGeom>
          <a:noFill/>
          <a:extLst/>
        </p:spPr>
        <p:txBody>
          <a:bodyPr wrap="square" rtlCol="0">
            <a:spAutoFit/>
          </a:bodyPr>
          <a:lstStyle/>
          <a:p>
            <a:pPr algn="just">
              <a:spcAft>
                <a:spcPts val="0"/>
              </a:spcAft>
            </a:pPr>
            <a:r>
              <a:rPr lang="zh-CN" altLang="zh-CN" sz="1600" dirty="0"/>
              <a:t>数据库管理</a:t>
            </a:r>
            <a:r>
              <a:rPr lang="en-US" altLang="zh-CN" sz="1600" dirty="0"/>
              <a:t>:</a:t>
            </a:r>
          </a:p>
          <a:p>
            <a:pPr algn="just">
              <a:spcAft>
                <a:spcPts val="0"/>
              </a:spcAft>
            </a:pPr>
            <a:r>
              <a:rPr lang="en-US" altLang="zh-CN" sz="1600" dirty="0"/>
              <a:t> Microsoft Office Access</a:t>
            </a:r>
            <a:endParaRPr lang="zh-CN" altLang="zh-CN" sz="1600" dirty="0"/>
          </a:p>
        </p:txBody>
      </p:sp>
      <p:sp>
        <p:nvSpPr>
          <p:cNvPr id="27" name="Rectangle 35"/>
          <p:cNvSpPr>
            <a:spLocks noChangeArrowheads="1"/>
          </p:cNvSpPr>
          <p:nvPr/>
        </p:nvSpPr>
        <p:spPr bwMode="auto">
          <a:xfrm>
            <a:off x="6834718" y="4327869"/>
            <a:ext cx="2017183" cy="584775"/>
          </a:xfrm>
          <a:prstGeom prst="rect">
            <a:avLst/>
          </a:prstGeom>
          <a:noFill/>
          <a:extLst/>
        </p:spPr>
        <p:txBody>
          <a:bodyPr wrap="square" rtlCol="0">
            <a:spAutoFit/>
          </a:bodyPr>
          <a:lstStyle/>
          <a:p>
            <a:pPr algn="just">
              <a:spcAft>
                <a:spcPts val="0"/>
              </a:spcAft>
            </a:pPr>
            <a:r>
              <a:rPr lang="zh-CN" altLang="zh-CN" sz="1600" dirty="0"/>
              <a:t>操作系统</a:t>
            </a:r>
            <a:r>
              <a:rPr lang="en-US" altLang="zh-CN" sz="1600" dirty="0"/>
              <a:t>: </a:t>
            </a:r>
          </a:p>
          <a:p>
            <a:pPr algn="just">
              <a:spcAft>
                <a:spcPts val="0"/>
              </a:spcAft>
            </a:pPr>
            <a:r>
              <a:rPr lang="en-US" altLang="zh-CN" sz="1600" dirty="0"/>
              <a:t>window 10</a:t>
            </a:r>
            <a:endParaRPr lang="zh-CN" altLang="zh-CN" sz="1600" dirty="0"/>
          </a:p>
        </p:txBody>
      </p:sp>
      <p:grpSp>
        <p:nvGrpSpPr>
          <p:cNvPr id="28" name="组合 27"/>
          <p:cNvGrpSpPr/>
          <p:nvPr/>
        </p:nvGrpSpPr>
        <p:grpSpPr>
          <a:xfrm>
            <a:off x="9038169" y="3887400"/>
            <a:ext cx="1301751" cy="1300035"/>
            <a:chOff x="9038169" y="3887400"/>
            <a:chExt cx="1301751" cy="1300035"/>
          </a:xfrm>
        </p:grpSpPr>
        <p:sp>
          <p:nvSpPr>
            <p:cNvPr id="29" name="Oval 18"/>
            <p:cNvSpPr>
              <a:spLocks noChangeArrowheads="1"/>
            </p:cNvSpPr>
            <p:nvPr/>
          </p:nvSpPr>
          <p:spPr bwMode="auto">
            <a:xfrm>
              <a:off x="9038169" y="3887400"/>
              <a:ext cx="1301751" cy="1300035"/>
            </a:xfrm>
            <a:prstGeom prst="ellipse">
              <a:avLst/>
            </a:prstGeom>
            <a:solidFill>
              <a:srgbClr val="C75050"/>
            </a:solidFill>
            <a:ln w="6350">
              <a:solidFill>
                <a:schemeClr val="bg1"/>
              </a:solidFill>
            </a:ln>
            <a:extLst/>
          </p:spPr>
          <p:txBody>
            <a:bodyPr/>
            <a:lstStyle/>
            <a:p>
              <a:endParaRPr lang="zh-CN" altLang="en-US" sz="2400">
                <a:solidFill>
                  <a:schemeClr val="tx1">
                    <a:lumMod val="75000"/>
                    <a:lumOff val="25000"/>
                  </a:schemeClr>
                </a:solidFill>
              </a:endParaRPr>
            </a:p>
          </p:txBody>
        </p:sp>
        <p:grpSp>
          <p:nvGrpSpPr>
            <p:cNvPr id="30" name="组合 29"/>
            <p:cNvGrpSpPr/>
            <p:nvPr/>
          </p:nvGrpSpPr>
          <p:grpSpPr>
            <a:xfrm>
              <a:off x="9502446" y="4249420"/>
              <a:ext cx="371077" cy="575997"/>
              <a:chOff x="8402638" y="-3309938"/>
              <a:chExt cx="212725" cy="330201"/>
            </a:xfrm>
          </p:grpSpPr>
          <p:sp>
            <p:nvSpPr>
              <p:cNvPr id="31" name="Freeform 6"/>
              <p:cNvSpPr>
                <a:spLocks/>
              </p:cNvSpPr>
              <p:nvPr/>
            </p:nvSpPr>
            <p:spPr bwMode="auto">
              <a:xfrm>
                <a:off x="8420100" y="-3309938"/>
                <a:ext cx="176212" cy="146050"/>
              </a:xfrm>
              <a:custGeom>
                <a:avLst/>
                <a:gdLst>
                  <a:gd name="T0" fmla="*/ 47 w 47"/>
                  <a:gd name="T1" fmla="*/ 39 h 39"/>
                  <a:gd name="T2" fmla="*/ 47 w 47"/>
                  <a:gd name="T3" fmla="*/ 21 h 39"/>
                  <a:gd name="T4" fmla="*/ 47 w 47"/>
                  <a:gd name="T5" fmla="*/ 21 h 39"/>
                  <a:gd name="T6" fmla="*/ 24 w 47"/>
                  <a:gd name="T7" fmla="*/ 0 h 39"/>
                  <a:gd name="T8" fmla="*/ 0 w 47"/>
                  <a:gd name="T9" fmla="*/ 21 h 39"/>
                  <a:gd name="T10" fmla="*/ 0 w 47"/>
                  <a:gd name="T11" fmla="*/ 26 h 39"/>
                  <a:gd name="T12" fmla="*/ 0 w 4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47" h="39">
                    <a:moveTo>
                      <a:pt x="47" y="39"/>
                    </a:moveTo>
                    <a:cubicBezTo>
                      <a:pt x="47" y="21"/>
                      <a:pt x="47" y="21"/>
                      <a:pt x="47" y="21"/>
                    </a:cubicBezTo>
                    <a:cubicBezTo>
                      <a:pt x="47" y="21"/>
                      <a:pt x="47" y="21"/>
                      <a:pt x="47" y="21"/>
                    </a:cubicBezTo>
                    <a:cubicBezTo>
                      <a:pt x="47" y="9"/>
                      <a:pt x="36" y="0"/>
                      <a:pt x="24" y="0"/>
                    </a:cubicBezTo>
                    <a:cubicBezTo>
                      <a:pt x="11" y="0"/>
                      <a:pt x="0" y="9"/>
                      <a:pt x="0" y="21"/>
                    </a:cubicBezTo>
                    <a:cubicBezTo>
                      <a:pt x="0" y="21"/>
                      <a:pt x="0" y="26"/>
                      <a:pt x="0" y="26"/>
                    </a:cubicBezTo>
                    <a:cubicBezTo>
                      <a:pt x="0" y="39"/>
                      <a:pt x="0" y="39"/>
                      <a:pt x="0" y="39"/>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32" name="Freeform 7"/>
              <p:cNvSpPr>
                <a:spLocks noEditPoints="1"/>
              </p:cNvSpPr>
              <p:nvPr/>
            </p:nvSpPr>
            <p:spPr bwMode="auto">
              <a:xfrm>
                <a:off x="8402638" y="-3133725"/>
                <a:ext cx="212725" cy="153988"/>
              </a:xfrm>
              <a:custGeom>
                <a:avLst/>
                <a:gdLst>
                  <a:gd name="T0" fmla="*/ 55 w 57"/>
                  <a:gd name="T1" fmla="*/ 0 h 41"/>
                  <a:gd name="T2" fmla="*/ 3 w 57"/>
                  <a:gd name="T3" fmla="*/ 0 h 41"/>
                  <a:gd name="T4" fmla="*/ 0 w 57"/>
                  <a:gd name="T5" fmla="*/ 2 h 41"/>
                  <a:gd name="T6" fmla="*/ 0 w 57"/>
                  <a:gd name="T7" fmla="*/ 39 h 41"/>
                  <a:gd name="T8" fmla="*/ 3 w 57"/>
                  <a:gd name="T9" fmla="*/ 41 h 41"/>
                  <a:gd name="T10" fmla="*/ 55 w 57"/>
                  <a:gd name="T11" fmla="*/ 41 h 41"/>
                  <a:gd name="T12" fmla="*/ 57 w 57"/>
                  <a:gd name="T13" fmla="*/ 39 h 41"/>
                  <a:gd name="T14" fmla="*/ 57 w 57"/>
                  <a:gd name="T15" fmla="*/ 2 h 41"/>
                  <a:gd name="T16" fmla="*/ 55 w 57"/>
                  <a:gd name="T17" fmla="*/ 0 h 41"/>
                  <a:gd name="T18" fmla="*/ 30 w 57"/>
                  <a:gd name="T19" fmla="*/ 19 h 41"/>
                  <a:gd name="T20" fmla="*/ 32 w 57"/>
                  <a:gd name="T21" fmla="*/ 26 h 41"/>
                  <a:gd name="T22" fmla="*/ 31 w 57"/>
                  <a:gd name="T23" fmla="*/ 27 h 41"/>
                  <a:gd name="T24" fmla="*/ 30 w 57"/>
                  <a:gd name="T25" fmla="*/ 27 h 41"/>
                  <a:gd name="T26" fmla="*/ 27 w 57"/>
                  <a:gd name="T27" fmla="*/ 27 h 41"/>
                  <a:gd name="T28" fmla="*/ 26 w 57"/>
                  <a:gd name="T29" fmla="*/ 27 h 41"/>
                  <a:gd name="T30" fmla="*/ 26 w 57"/>
                  <a:gd name="T31" fmla="*/ 26 h 41"/>
                  <a:gd name="T32" fmla="*/ 27 w 57"/>
                  <a:gd name="T33" fmla="*/ 19 h 41"/>
                  <a:gd name="T34" fmla="*/ 24 w 57"/>
                  <a:gd name="T35" fmla="*/ 15 h 41"/>
                  <a:gd name="T36" fmla="*/ 29 w 57"/>
                  <a:gd name="T37" fmla="*/ 10 h 41"/>
                  <a:gd name="T38" fmla="*/ 33 w 57"/>
                  <a:gd name="T39" fmla="*/ 15 h 41"/>
                  <a:gd name="T40" fmla="*/ 30 w 57"/>
                  <a:gd name="T41"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 h="41">
                    <a:moveTo>
                      <a:pt x="55" y="0"/>
                    </a:moveTo>
                    <a:cubicBezTo>
                      <a:pt x="3" y="0"/>
                      <a:pt x="3" y="0"/>
                      <a:pt x="3" y="0"/>
                    </a:cubicBezTo>
                    <a:cubicBezTo>
                      <a:pt x="1" y="0"/>
                      <a:pt x="0" y="1"/>
                      <a:pt x="0" y="2"/>
                    </a:cubicBezTo>
                    <a:cubicBezTo>
                      <a:pt x="0" y="39"/>
                      <a:pt x="0" y="39"/>
                      <a:pt x="0" y="39"/>
                    </a:cubicBezTo>
                    <a:cubicBezTo>
                      <a:pt x="0" y="40"/>
                      <a:pt x="1" y="41"/>
                      <a:pt x="3" y="41"/>
                    </a:cubicBezTo>
                    <a:cubicBezTo>
                      <a:pt x="55" y="41"/>
                      <a:pt x="55" y="41"/>
                      <a:pt x="55" y="41"/>
                    </a:cubicBezTo>
                    <a:cubicBezTo>
                      <a:pt x="56" y="41"/>
                      <a:pt x="57" y="40"/>
                      <a:pt x="57" y="39"/>
                    </a:cubicBezTo>
                    <a:cubicBezTo>
                      <a:pt x="57" y="2"/>
                      <a:pt x="57" y="2"/>
                      <a:pt x="57" y="2"/>
                    </a:cubicBezTo>
                    <a:cubicBezTo>
                      <a:pt x="57" y="1"/>
                      <a:pt x="56" y="0"/>
                      <a:pt x="55" y="0"/>
                    </a:cubicBezTo>
                    <a:close/>
                    <a:moveTo>
                      <a:pt x="30" y="19"/>
                    </a:moveTo>
                    <a:cubicBezTo>
                      <a:pt x="32" y="26"/>
                      <a:pt x="32" y="26"/>
                      <a:pt x="32" y="26"/>
                    </a:cubicBezTo>
                    <a:cubicBezTo>
                      <a:pt x="32" y="26"/>
                      <a:pt x="32" y="27"/>
                      <a:pt x="31" y="27"/>
                    </a:cubicBezTo>
                    <a:cubicBezTo>
                      <a:pt x="31" y="27"/>
                      <a:pt x="31" y="27"/>
                      <a:pt x="30" y="27"/>
                    </a:cubicBezTo>
                    <a:cubicBezTo>
                      <a:pt x="27" y="27"/>
                      <a:pt x="27" y="27"/>
                      <a:pt x="27" y="27"/>
                    </a:cubicBezTo>
                    <a:cubicBezTo>
                      <a:pt x="27" y="27"/>
                      <a:pt x="26" y="27"/>
                      <a:pt x="26" y="27"/>
                    </a:cubicBezTo>
                    <a:cubicBezTo>
                      <a:pt x="26" y="27"/>
                      <a:pt x="26" y="26"/>
                      <a:pt x="26" y="26"/>
                    </a:cubicBezTo>
                    <a:cubicBezTo>
                      <a:pt x="27" y="19"/>
                      <a:pt x="27" y="19"/>
                      <a:pt x="27" y="19"/>
                    </a:cubicBezTo>
                    <a:cubicBezTo>
                      <a:pt x="25" y="18"/>
                      <a:pt x="24" y="17"/>
                      <a:pt x="24" y="15"/>
                    </a:cubicBezTo>
                    <a:cubicBezTo>
                      <a:pt x="24" y="12"/>
                      <a:pt x="26" y="10"/>
                      <a:pt x="29" y="10"/>
                    </a:cubicBezTo>
                    <a:cubicBezTo>
                      <a:pt x="31" y="10"/>
                      <a:pt x="33" y="12"/>
                      <a:pt x="33" y="15"/>
                    </a:cubicBezTo>
                    <a:cubicBezTo>
                      <a:pt x="33" y="17"/>
                      <a:pt x="32" y="18"/>
                      <a:pt x="30" y="19"/>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grpSp>
      </p:grpSp>
      <p:grpSp>
        <p:nvGrpSpPr>
          <p:cNvPr id="33" name="组合 32"/>
          <p:cNvGrpSpPr/>
          <p:nvPr/>
        </p:nvGrpSpPr>
        <p:grpSpPr>
          <a:xfrm>
            <a:off x="6680200" y="2511143"/>
            <a:ext cx="1295400" cy="1302152"/>
            <a:chOff x="6680200" y="2511143"/>
            <a:chExt cx="1295400" cy="1302152"/>
          </a:xfrm>
        </p:grpSpPr>
        <p:sp>
          <p:nvSpPr>
            <p:cNvPr id="34" name="Oval 14"/>
            <p:cNvSpPr>
              <a:spLocks noChangeArrowheads="1"/>
            </p:cNvSpPr>
            <p:nvPr/>
          </p:nvSpPr>
          <p:spPr bwMode="auto">
            <a:xfrm>
              <a:off x="6680200" y="2511143"/>
              <a:ext cx="1295400" cy="1302152"/>
            </a:xfrm>
            <a:prstGeom prst="ellipse">
              <a:avLst/>
            </a:prstGeom>
            <a:solidFill>
              <a:srgbClr val="404040"/>
            </a:solidFill>
            <a:ln w="6350">
              <a:solidFill>
                <a:schemeClr val="bg1"/>
              </a:solidFill>
            </a:ln>
            <a:extLst/>
          </p:spPr>
          <p:txBody>
            <a:bodyPr/>
            <a:lstStyle/>
            <a:p>
              <a:endParaRPr lang="zh-CN" altLang="en-US" sz="2400">
                <a:solidFill>
                  <a:schemeClr val="tx1">
                    <a:lumMod val="75000"/>
                    <a:lumOff val="25000"/>
                  </a:schemeClr>
                </a:solidFill>
              </a:endParaRPr>
            </a:p>
          </p:txBody>
        </p:sp>
        <p:sp>
          <p:nvSpPr>
            <p:cNvPr id="35" name="Freeform 14"/>
            <p:cNvSpPr>
              <a:spLocks/>
            </p:cNvSpPr>
            <p:nvPr/>
          </p:nvSpPr>
          <p:spPr bwMode="auto">
            <a:xfrm>
              <a:off x="7089775" y="2895795"/>
              <a:ext cx="484716" cy="520700"/>
            </a:xfrm>
            <a:custGeom>
              <a:avLst/>
              <a:gdLst>
                <a:gd name="T0" fmla="*/ 91 w 97"/>
                <a:gd name="T1" fmla="*/ 56 h 104"/>
                <a:gd name="T2" fmla="*/ 53 w 97"/>
                <a:gd name="T3" fmla="*/ 93 h 104"/>
                <a:gd name="T4" fmla="*/ 11 w 97"/>
                <a:gd name="T5" fmla="*/ 93 h 104"/>
                <a:gd name="T6" fmla="*/ 11 w 97"/>
                <a:gd name="T7" fmla="*/ 53 h 104"/>
                <a:gd name="T8" fmla="*/ 59 w 97"/>
                <a:gd name="T9" fmla="*/ 8 h 104"/>
                <a:gd name="T10" fmla="*/ 88 w 97"/>
                <a:gd name="T11" fmla="*/ 8 h 104"/>
                <a:gd name="T12" fmla="*/ 88 w 97"/>
                <a:gd name="T13" fmla="*/ 36 h 104"/>
                <a:gd name="T14" fmla="*/ 47 w 97"/>
                <a:gd name="T15" fmla="*/ 76 h 104"/>
                <a:gd name="T16" fmla="*/ 29 w 97"/>
                <a:gd name="T17" fmla="*/ 76 h 104"/>
                <a:gd name="T18" fmla="*/ 29 w 97"/>
                <a:gd name="T19" fmla="*/ 59 h 104"/>
                <a:gd name="T20" fmla="*/ 62 w 97"/>
                <a:gd name="T21" fmla="*/ 2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4">
                  <a:moveTo>
                    <a:pt x="91" y="56"/>
                  </a:moveTo>
                  <a:cubicBezTo>
                    <a:pt x="53" y="93"/>
                    <a:pt x="53" y="93"/>
                    <a:pt x="53" y="93"/>
                  </a:cubicBezTo>
                  <a:cubicBezTo>
                    <a:pt x="42" y="104"/>
                    <a:pt x="23" y="104"/>
                    <a:pt x="11" y="93"/>
                  </a:cubicBezTo>
                  <a:cubicBezTo>
                    <a:pt x="0" y="82"/>
                    <a:pt x="0" y="64"/>
                    <a:pt x="11" y="53"/>
                  </a:cubicBezTo>
                  <a:cubicBezTo>
                    <a:pt x="59" y="8"/>
                    <a:pt x="59" y="8"/>
                    <a:pt x="59" y="8"/>
                  </a:cubicBezTo>
                  <a:cubicBezTo>
                    <a:pt x="67" y="0"/>
                    <a:pt x="80" y="0"/>
                    <a:pt x="88" y="8"/>
                  </a:cubicBezTo>
                  <a:cubicBezTo>
                    <a:pt x="97" y="15"/>
                    <a:pt x="97" y="28"/>
                    <a:pt x="88" y="36"/>
                  </a:cubicBezTo>
                  <a:cubicBezTo>
                    <a:pt x="47" y="76"/>
                    <a:pt x="47" y="76"/>
                    <a:pt x="47" y="76"/>
                  </a:cubicBezTo>
                  <a:cubicBezTo>
                    <a:pt x="42" y="80"/>
                    <a:pt x="34" y="80"/>
                    <a:pt x="29" y="76"/>
                  </a:cubicBezTo>
                  <a:cubicBezTo>
                    <a:pt x="24" y="71"/>
                    <a:pt x="24" y="63"/>
                    <a:pt x="29" y="59"/>
                  </a:cubicBezTo>
                  <a:cubicBezTo>
                    <a:pt x="62" y="27"/>
                    <a:pt x="62" y="27"/>
                    <a:pt x="62" y="27"/>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grpSp>
      <p:grpSp>
        <p:nvGrpSpPr>
          <p:cNvPr id="36" name="组合 35"/>
          <p:cNvGrpSpPr/>
          <p:nvPr/>
        </p:nvGrpSpPr>
        <p:grpSpPr>
          <a:xfrm>
            <a:off x="1943102" y="2511143"/>
            <a:ext cx="1299633" cy="1302152"/>
            <a:chOff x="1943102" y="2511143"/>
            <a:chExt cx="1299633" cy="1302152"/>
          </a:xfrm>
        </p:grpSpPr>
        <p:sp>
          <p:nvSpPr>
            <p:cNvPr id="37" name="Oval 12"/>
            <p:cNvSpPr>
              <a:spLocks noChangeArrowheads="1"/>
            </p:cNvSpPr>
            <p:nvPr/>
          </p:nvSpPr>
          <p:spPr bwMode="auto">
            <a:xfrm>
              <a:off x="1943102" y="2511143"/>
              <a:ext cx="1299633" cy="1302152"/>
            </a:xfrm>
            <a:prstGeom prst="ellipse">
              <a:avLst/>
            </a:prstGeom>
            <a:solidFill>
              <a:srgbClr val="404040"/>
            </a:solidFill>
            <a:ln w="6350">
              <a:solidFill>
                <a:schemeClr val="bg1"/>
              </a:solidFill>
            </a:ln>
            <a:extLst/>
          </p:spPr>
          <p:txBody>
            <a:bodyPr/>
            <a:lstStyle/>
            <a:p>
              <a:endParaRPr lang="zh-CN" altLang="en-US" sz="2400" dirty="0">
                <a:solidFill>
                  <a:schemeClr val="tx1">
                    <a:lumMod val="75000"/>
                    <a:lumOff val="25000"/>
                  </a:schemeClr>
                </a:solidFill>
              </a:endParaRPr>
            </a:p>
          </p:txBody>
        </p:sp>
        <p:sp>
          <p:nvSpPr>
            <p:cNvPr id="38" name="Freeform 27"/>
            <p:cNvSpPr>
              <a:spLocks/>
            </p:cNvSpPr>
            <p:nvPr/>
          </p:nvSpPr>
          <p:spPr bwMode="auto">
            <a:xfrm>
              <a:off x="2345269" y="2934677"/>
              <a:ext cx="495300" cy="455084"/>
            </a:xfrm>
            <a:custGeom>
              <a:avLst/>
              <a:gdLst>
                <a:gd name="T0" fmla="*/ 71 w 99"/>
                <a:gd name="T1" fmla="*/ 0 h 91"/>
                <a:gd name="T2" fmla="*/ 50 w 99"/>
                <a:gd name="T3" fmla="*/ 12 h 91"/>
                <a:gd name="T4" fmla="*/ 28 w 99"/>
                <a:gd name="T5" fmla="*/ 0 h 91"/>
                <a:gd name="T6" fmla="*/ 0 w 99"/>
                <a:gd name="T7" fmla="*/ 28 h 91"/>
                <a:gd name="T8" fmla="*/ 50 w 99"/>
                <a:gd name="T9" fmla="*/ 91 h 91"/>
                <a:gd name="T10" fmla="*/ 99 w 99"/>
                <a:gd name="T11" fmla="*/ 28 h 91"/>
                <a:gd name="T12" fmla="*/ 71 w 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99" h="91">
                  <a:moveTo>
                    <a:pt x="71" y="0"/>
                  </a:moveTo>
                  <a:cubicBezTo>
                    <a:pt x="60" y="0"/>
                    <a:pt x="50" y="12"/>
                    <a:pt x="50" y="12"/>
                  </a:cubicBezTo>
                  <a:cubicBezTo>
                    <a:pt x="50" y="12"/>
                    <a:pt x="40" y="0"/>
                    <a:pt x="28" y="0"/>
                  </a:cubicBezTo>
                  <a:cubicBezTo>
                    <a:pt x="16" y="0"/>
                    <a:pt x="0" y="8"/>
                    <a:pt x="0" y="28"/>
                  </a:cubicBezTo>
                  <a:cubicBezTo>
                    <a:pt x="0" y="52"/>
                    <a:pt x="34" y="83"/>
                    <a:pt x="50" y="91"/>
                  </a:cubicBezTo>
                  <a:cubicBezTo>
                    <a:pt x="65" y="83"/>
                    <a:pt x="99" y="52"/>
                    <a:pt x="99" y="28"/>
                  </a:cubicBezTo>
                  <a:cubicBezTo>
                    <a:pt x="99" y="8"/>
                    <a:pt x="83" y="0"/>
                    <a:pt x="71" y="0"/>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75000"/>
                    <a:lumOff val="25000"/>
                  </a:schemeClr>
                </a:solidFill>
              </a:endParaRPr>
            </a:p>
          </p:txBody>
        </p:sp>
      </p:grpSp>
      <p:grpSp>
        <p:nvGrpSpPr>
          <p:cNvPr id="39" name="组合 38"/>
          <p:cNvGrpSpPr/>
          <p:nvPr/>
        </p:nvGrpSpPr>
        <p:grpSpPr>
          <a:xfrm>
            <a:off x="4229102" y="3887400"/>
            <a:ext cx="1299633" cy="1300035"/>
            <a:chOff x="4229102" y="3887400"/>
            <a:chExt cx="1299633" cy="1300035"/>
          </a:xfrm>
        </p:grpSpPr>
        <p:sp>
          <p:nvSpPr>
            <p:cNvPr id="40" name="Oval 16"/>
            <p:cNvSpPr>
              <a:spLocks noChangeArrowheads="1"/>
            </p:cNvSpPr>
            <p:nvPr/>
          </p:nvSpPr>
          <p:spPr bwMode="auto">
            <a:xfrm>
              <a:off x="4229102" y="3887400"/>
              <a:ext cx="1299633" cy="1300035"/>
            </a:xfrm>
            <a:prstGeom prst="ellipse">
              <a:avLst/>
            </a:prstGeom>
            <a:solidFill>
              <a:srgbClr val="C75050"/>
            </a:solidFill>
            <a:ln w="6350">
              <a:solidFill>
                <a:schemeClr val="bg1"/>
              </a:solidFill>
            </a:ln>
            <a:extLst/>
          </p:spPr>
          <p:txBody>
            <a:bodyPr/>
            <a:lstStyle/>
            <a:p>
              <a:endParaRPr lang="zh-CN" altLang="en-US" sz="2400">
                <a:solidFill>
                  <a:schemeClr val="tx1">
                    <a:lumMod val="75000"/>
                    <a:lumOff val="25000"/>
                  </a:schemeClr>
                </a:solidFill>
              </a:endParaRPr>
            </a:p>
          </p:txBody>
        </p:sp>
        <p:grpSp>
          <p:nvGrpSpPr>
            <p:cNvPr id="41" name="组合 40"/>
            <p:cNvGrpSpPr/>
            <p:nvPr/>
          </p:nvGrpSpPr>
          <p:grpSpPr>
            <a:xfrm>
              <a:off x="4669367" y="4287652"/>
              <a:ext cx="419100" cy="499533"/>
              <a:chOff x="6932613" y="-3332163"/>
              <a:chExt cx="314325" cy="374650"/>
            </a:xfrm>
          </p:grpSpPr>
          <p:sp>
            <p:nvSpPr>
              <p:cNvPr id="42" name="Oval 28"/>
              <p:cNvSpPr>
                <a:spLocks noChangeArrowheads="1"/>
              </p:cNvSpPr>
              <p:nvPr/>
            </p:nvSpPr>
            <p:spPr bwMode="auto">
              <a:xfrm>
                <a:off x="6932613" y="-3271838"/>
                <a:ext cx="314325" cy="314325"/>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3" name="Line 29"/>
              <p:cNvSpPr>
                <a:spLocks noChangeShapeType="1"/>
              </p:cNvSpPr>
              <p:nvPr/>
            </p:nvSpPr>
            <p:spPr bwMode="auto">
              <a:xfrm flipV="1">
                <a:off x="7089775" y="-3241675"/>
                <a:ext cx="0" cy="1270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4" name="Line 30"/>
              <p:cNvSpPr>
                <a:spLocks noChangeShapeType="1"/>
              </p:cNvSpPr>
              <p:nvPr/>
            </p:nvSpPr>
            <p:spPr bwMode="auto">
              <a:xfrm>
                <a:off x="7089775" y="-3321050"/>
                <a:ext cx="0" cy="381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5" name="Line 31"/>
              <p:cNvSpPr>
                <a:spLocks noChangeShapeType="1"/>
              </p:cNvSpPr>
              <p:nvPr/>
            </p:nvSpPr>
            <p:spPr bwMode="auto">
              <a:xfrm>
                <a:off x="7059613" y="-3332163"/>
                <a:ext cx="603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6" name="Line 32"/>
              <p:cNvSpPr>
                <a:spLocks noChangeShapeType="1"/>
              </p:cNvSpPr>
              <p:nvPr/>
            </p:nvSpPr>
            <p:spPr bwMode="auto">
              <a:xfrm flipV="1">
                <a:off x="7089775" y="-3208338"/>
                <a:ext cx="93662" cy="93663"/>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7" name="Line 33"/>
              <p:cNvSpPr>
                <a:spLocks noChangeShapeType="1"/>
              </p:cNvSpPr>
              <p:nvPr/>
            </p:nvSpPr>
            <p:spPr bwMode="auto">
              <a:xfrm flipV="1">
                <a:off x="7213600" y="-3271838"/>
                <a:ext cx="33337" cy="333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grpSp>
      </p:grpSp>
    </p:spTree>
    <p:extLst>
      <p:ext uri="{BB962C8B-B14F-4D97-AF65-F5344CB8AC3E}">
        <p14:creationId xmlns:p14="http://schemas.microsoft.com/office/powerpoint/2010/main" val="4022241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horizontal)">
                                      <p:cBhvr>
                                        <p:cTn id="24" dur="500"/>
                                        <p:tgtEl>
                                          <p:spTgt spid="25"/>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ppt_w</p:attrName>
                                        </p:attrNameLst>
                                      </p:cBhvr>
                                      <p:tavLst>
                                        <p:tav tm="0">
                                          <p:val>
                                            <p:fltVal val="0"/>
                                          </p:val>
                                        </p:tav>
                                        <p:tav tm="100000">
                                          <p:val>
                                            <p:strVal val="#ppt_w"/>
                                          </p:val>
                                        </p:tav>
                                      </p:tavLst>
                                    </p:anim>
                                    <p:anim calcmode="lin" valueType="num">
                                      <p:cBhvr>
                                        <p:cTn id="29" dur="500" fill="hold"/>
                                        <p:tgtEl>
                                          <p:spTgt spid="39"/>
                                        </p:tgtEl>
                                        <p:attrNameLst>
                                          <p:attrName>ppt_h</p:attrName>
                                        </p:attrNameLst>
                                      </p:cBhvr>
                                      <p:tavLst>
                                        <p:tav tm="0">
                                          <p:val>
                                            <p:fltVal val="0"/>
                                          </p:val>
                                        </p:tav>
                                        <p:tav tm="100000">
                                          <p:val>
                                            <p:strVal val="#ppt_h"/>
                                          </p:val>
                                        </p:tav>
                                      </p:tavLst>
                                    </p:anim>
                                    <p:animEffect transition="in" filter="fade">
                                      <p:cBhvr>
                                        <p:cTn id="30" dur="500"/>
                                        <p:tgtEl>
                                          <p:spTgt spid="39"/>
                                        </p:tgtEl>
                                      </p:cBhvr>
                                    </p:animEffect>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childTnLst>
                          </p:cTn>
                        </p:par>
                        <p:par>
                          <p:cTn id="35" fill="hold">
                            <p:stCondLst>
                              <p:cond delay="3000"/>
                            </p:stCondLst>
                            <p:childTnLst>
                              <p:par>
                                <p:cTn id="36" presetID="14" presetClass="entr" presetSubtype="1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randombar(horizontal)">
                                      <p:cBhvr>
                                        <p:cTn id="38" dur="500"/>
                                        <p:tgtEl>
                                          <p:spTgt spid="24"/>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500"/>
                                        <p:tgtEl>
                                          <p:spTgt spid="21"/>
                                        </p:tgtEl>
                                      </p:cBhvr>
                                    </p:animEffect>
                                  </p:childTnLst>
                                </p:cTn>
                              </p:par>
                            </p:childTnLst>
                          </p:cTn>
                        </p:par>
                        <p:par>
                          <p:cTn id="49" fill="hold">
                            <p:stCondLst>
                              <p:cond delay="4500"/>
                            </p:stCondLst>
                            <p:childTnLst>
                              <p:par>
                                <p:cTn id="50" presetID="14" presetClass="entr" presetSubtype="1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22" presetClass="entr" presetSubtype="4"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par>
                          <p:cTn id="63" fill="hold">
                            <p:stCondLst>
                              <p:cond delay="6000"/>
                            </p:stCondLst>
                            <p:childTnLst>
                              <p:par>
                                <p:cTn id="64" presetID="14" presetClass="entr" presetSubtype="10"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randombar(horizontal)">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04</a:t>
            </a:r>
          </a:p>
        </p:txBody>
      </p:sp>
      <p:sp>
        <p:nvSpPr>
          <p:cNvPr id="6" name="文本框 5"/>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开发环境及需求</a:t>
            </a: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8732F266-33BB-499E-9C6E-B4D63CD27101}"/>
              </a:ext>
            </a:extLst>
          </p:cNvPr>
          <p:cNvSpPr/>
          <p:nvPr/>
        </p:nvSpPr>
        <p:spPr>
          <a:xfrm>
            <a:off x="991971" y="1226998"/>
            <a:ext cx="1415772" cy="461665"/>
          </a:xfrm>
          <a:prstGeom prst="rect">
            <a:avLst/>
          </a:prstGeom>
        </p:spPr>
        <p:txBody>
          <a:bodyPr wrap="none">
            <a:spAutoFit/>
          </a:bodyPr>
          <a:lstStyle/>
          <a:p>
            <a:r>
              <a:rPr lang="zh-CN" altLang="zh-CN" sz="2400" kern="100" dirty="0">
                <a:solidFill>
                  <a:srgbClr val="000000"/>
                </a:solidFill>
                <a:latin typeface="+mn-ea"/>
                <a:cs typeface="Times New Roman" panose="02020603050405020304" pitchFamily="18" charset="0"/>
              </a:rPr>
              <a:t>人力资源</a:t>
            </a:r>
            <a:endParaRPr lang="zh-CN" altLang="en-US" sz="2400" dirty="0">
              <a:latin typeface="+mn-ea"/>
            </a:endParaRPr>
          </a:p>
        </p:txBody>
      </p:sp>
      <p:graphicFrame>
        <p:nvGraphicFramePr>
          <p:cNvPr id="3" name="表格 2">
            <a:extLst>
              <a:ext uri="{FF2B5EF4-FFF2-40B4-BE49-F238E27FC236}">
                <a16:creationId xmlns:a16="http://schemas.microsoft.com/office/drawing/2014/main" id="{5291A2DA-FE33-4DCA-BBD1-60C106F0DF31}"/>
              </a:ext>
            </a:extLst>
          </p:cNvPr>
          <p:cNvGraphicFramePr>
            <a:graphicFrameLocks noGrp="1"/>
          </p:cNvGraphicFramePr>
          <p:nvPr>
            <p:extLst>
              <p:ext uri="{D42A27DB-BD31-4B8C-83A1-F6EECF244321}">
                <p14:modId xmlns:p14="http://schemas.microsoft.com/office/powerpoint/2010/main" val="1460663984"/>
              </p:ext>
            </p:extLst>
          </p:nvPr>
        </p:nvGraphicFramePr>
        <p:xfrm>
          <a:off x="1780040" y="2546738"/>
          <a:ext cx="8631919" cy="2213798"/>
        </p:xfrm>
        <a:graphic>
          <a:graphicData uri="http://schemas.openxmlformats.org/drawingml/2006/table">
            <a:tbl>
              <a:tblPr firstRow="1" firstCol="1" bandRow="1">
                <a:tableStyleId>{5C22544A-7EE6-4342-B048-85BDC9FD1C3A}</a:tableStyleId>
              </a:tblPr>
              <a:tblGrid>
                <a:gridCol w="1545501">
                  <a:extLst>
                    <a:ext uri="{9D8B030D-6E8A-4147-A177-3AD203B41FA5}">
                      <a16:colId xmlns:a16="http://schemas.microsoft.com/office/drawing/2014/main" val="1080593350"/>
                    </a:ext>
                  </a:extLst>
                </a:gridCol>
                <a:gridCol w="1391069">
                  <a:extLst>
                    <a:ext uri="{9D8B030D-6E8A-4147-A177-3AD203B41FA5}">
                      <a16:colId xmlns:a16="http://schemas.microsoft.com/office/drawing/2014/main" val="3266376860"/>
                    </a:ext>
                  </a:extLst>
                </a:gridCol>
                <a:gridCol w="5695349">
                  <a:extLst>
                    <a:ext uri="{9D8B030D-6E8A-4147-A177-3AD203B41FA5}">
                      <a16:colId xmlns:a16="http://schemas.microsoft.com/office/drawing/2014/main" val="1878164327"/>
                    </a:ext>
                  </a:extLst>
                </a:gridCol>
              </a:tblGrid>
              <a:tr h="499638">
                <a:tc>
                  <a:txBody>
                    <a:bodyPr/>
                    <a:lstStyle/>
                    <a:p>
                      <a:pPr algn="ctr">
                        <a:spcAft>
                          <a:spcPts val="0"/>
                        </a:spcAft>
                      </a:pPr>
                      <a:r>
                        <a:rPr lang="zh-CN" sz="1800" kern="100" dirty="0">
                          <a:effectLst/>
                        </a:rPr>
                        <a:t>角色</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kern="100">
                          <a:effectLst/>
                        </a:rPr>
                        <a:t>所需人数</a:t>
                      </a:r>
                      <a:endParaRPr lang="zh-CN" sz="1800" kern="10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kern="100" dirty="0">
                          <a:effectLst/>
                        </a:rPr>
                        <a:t>技能要求</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5243255"/>
                  </a:ext>
                </a:extLst>
              </a:tr>
              <a:tr h="499404">
                <a:tc>
                  <a:txBody>
                    <a:bodyPr/>
                    <a:lstStyle/>
                    <a:p>
                      <a:pPr algn="ctr">
                        <a:spcAft>
                          <a:spcPts val="0"/>
                        </a:spcAft>
                      </a:pPr>
                      <a:r>
                        <a:rPr lang="zh-CN" sz="1800" kern="100" dirty="0">
                          <a:effectLst/>
                        </a:rPr>
                        <a:t>客户</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CN" sz="1800" kern="100" dirty="0">
                          <a:effectLst/>
                        </a:rPr>
                        <a:t>提出需求，各个阶段评审阶段成果</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2603153"/>
                  </a:ext>
                </a:extLst>
              </a:tr>
              <a:tr h="551426">
                <a:tc>
                  <a:txBody>
                    <a:bodyPr/>
                    <a:lstStyle/>
                    <a:p>
                      <a:pPr algn="ctr">
                        <a:spcAft>
                          <a:spcPts val="0"/>
                        </a:spcAft>
                      </a:pPr>
                      <a:r>
                        <a:rPr lang="zh-CN" sz="1800" kern="100" dirty="0">
                          <a:effectLst/>
                        </a:rPr>
                        <a:t>项目经理</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CN" sz="1800" kern="100" dirty="0">
                          <a:effectLst/>
                        </a:rPr>
                        <a:t>项目管理和组织能力</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7516519"/>
                  </a:ext>
                </a:extLst>
              </a:tr>
              <a:tr h="663330">
                <a:tc>
                  <a:txBody>
                    <a:bodyPr/>
                    <a:lstStyle/>
                    <a:p>
                      <a:pPr algn="ctr">
                        <a:spcAft>
                          <a:spcPts val="0"/>
                        </a:spcAft>
                      </a:pPr>
                      <a:r>
                        <a:rPr lang="zh-CN" sz="1800" kern="100" dirty="0">
                          <a:effectLst/>
                        </a:rPr>
                        <a:t>程序员</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CN" sz="1800" kern="100" dirty="0">
                          <a:effectLst/>
                        </a:rPr>
                        <a:t>网站建设基础，较强的编程能力和执行力</a:t>
                      </a:r>
                      <a:endParaRPr lang="zh-CN" sz="1800" kern="100" dirty="0">
                        <a:effectLst/>
                        <a:latin typeface="Times New Roman" panose="02020603050405020304" pitchFamily="18" charset="0"/>
                        <a:ea typeface="宋体" panose="02010600030101010101" pitchFamily="2" charset="-122"/>
                      </a:endParaRPr>
                    </a:p>
                  </a:txBody>
                  <a:tcPr marL="185357" marR="185357"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052015"/>
                  </a:ext>
                </a:extLst>
              </a:tr>
            </a:tbl>
          </a:graphicData>
        </a:graphic>
      </p:graphicFrame>
    </p:spTree>
    <p:extLst>
      <p:ext uri="{BB962C8B-B14F-4D97-AF65-F5344CB8AC3E}">
        <p14:creationId xmlns:p14="http://schemas.microsoft.com/office/powerpoint/2010/main" val="24618151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04</a:t>
            </a:r>
          </a:p>
        </p:txBody>
      </p:sp>
      <p:sp>
        <p:nvSpPr>
          <p:cNvPr id="6" name="文本框 5"/>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开发环境及需求</a:t>
            </a: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8732F266-33BB-499E-9C6E-B4D63CD27101}"/>
              </a:ext>
            </a:extLst>
          </p:cNvPr>
          <p:cNvSpPr/>
          <p:nvPr/>
        </p:nvSpPr>
        <p:spPr>
          <a:xfrm>
            <a:off x="991971" y="1226998"/>
            <a:ext cx="800219" cy="461665"/>
          </a:xfrm>
          <a:prstGeom prst="rect">
            <a:avLst/>
          </a:prstGeom>
        </p:spPr>
        <p:txBody>
          <a:bodyPr wrap="none">
            <a:spAutoFit/>
          </a:bodyPr>
          <a:lstStyle/>
          <a:p>
            <a:r>
              <a:rPr lang="zh-CN" altLang="en-US" sz="2400" kern="100" dirty="0">
                <a:solidFill>
                  <a:srgbClr val="000000"/>
                </a:solidFill>
                <a:latin typeface="+mn-ea"/>
                <a:cs typeface="Times New Roman" panose="02020603050405020304" pitchFamily="18" charset="0"/>
              </a:rPr>
              <a:t>预算</a:t>
            </a:r>
            <a:endParaRPr lang="zh-CN" altLang="en-US" sz="2400" dirty="0">
              <a:latin typeface="+mn-ea"/>
            </a:endParaRPr>
          </a:p>
        </p:txBody>
      </p:sp>
      <p:graphicFrame>
        <p:nvGraphicFramePr>
          <p:cNvPr id="11" name="表格 10">
            <a:extLst>
              <a:ext uri="{FF2B5EF4-FFF2-40B4-BE49-F238E27FC236}">
                <a16:creationId xmlns:a16="http://schemas.microsoft.com/office/drawing/2014/main" id="{539993F3-8036-402E-B084-E2E3012B66B0}"/>
              </a:ext>
            </a:extLst>
          </p:cNvPr>
          <p:cNvGraphicFramePr>
            <a:graphicFrameLocks noGrp="1"/>
          </p:cNvGraphicFramePr>
          <p:nvPr>
            <p:extLst>
              <p:ext uri="{D42A27DB-BD31-4B8C-83A1-F6EECF244321}">
                <p14:modId xmlns:p14="http://schemas.microsoft.com/office/powerpoint/2010/main" val="3800891570"/>
              </p:ext>
            </p:extLst>
          </p:nvPr>
        </p:nvGraphicFramePr>
        <p:xfrm>
          <a:off x="2138794" y="1457830"/>
          <a:ext cx="8247079" cy="4483903"/>
        </p:xfrm>
        <a:graphic>
          <a:graphicData uri="http://schemas.openxmlformats.org/drawingml/2006/table">
            <a:tbl>
              <a:tblPr firstRow="1" firstCol="1" bandRow="1">
                <a:tableStyleId>{5C22544A-7EE6-4342-B048-85BDC9FD1C3A}</a:tableStyleId>
              </a:tblPr>
              <a:tblGrid>
                <a:gridCol w="1501359">
                  <a:extLst>
                    <a:ext uri="{9D8B030D-6E8A-4147-A177-3AD203B41FA5}">
                      <a16:colId xmlns:a16="http://schemas.microsoft.com/office/drawing/2014/main" val="4172159610"/>
                    </a:ext>
                  </a:extLst>
                </a:gridCol>
                <a:gridCol w="1284979">
                  <a:extLst>
                    <a:ext uri="{9D8B030D-6E8A-4147-A177-3AD203B41FA5}">
                      <a16:colId xmlns:a16="http://schemas.microsoft.com/office/drawing/2014/main" val="1855319919"/>
                    </a:ext>
                  </a:extLst>
                </a:gridCol>
                <a:gridCol w="1200362">
                  <a:extLst>
                    <a:ext uri="{9D8B030D-6E8A-4147-A177-3AD203B41FA5}">
                      <a16:colId xmlns:a16="http://schemas.microsoft.com/office/drawing/2014/main" val="3097702285"/>
                    </a:ext>
                  </a:extLst>
                </a:gridCol>
                <a:gridCol w="1926864">
                  <a:extLst>
                    <a:ext uri="{9D8B030D-6E8A-4147-A177-3AD203B41FA5}">
                      <a16:colId xmlns:a16="http://schemas.microsoft.com/office/drawing/2014/main" val="3502657375"/>
                    </a:ext>
                  </a:extLst>
                </a:gridCol>
                <a:gridCol w="1884556">
                  <a:extLst>
                    <a:ext uri="{9D8B030D-6E8A-4147-A177-3AD203B41FA5}">
                      <a16:colId xmlns:a16="http://schemas.microsoft.com/office/drawing/2014/main" val="3612613395"/>
                    </a:ext>
                  </a:extLst>
                </a:gridCol>
                <a:gridCol w="448959">
                  <a:extLst>
                    <a:ext uri="{9D8B030D-6E8A-4147-A177-3AD203B41FA5}">
                      <a16:colId xmlns:a16="http://schemas.microsoft.com/office/drawing/2014/main" val="494484741"/>
                    </a:ext>
                  </a:extLst>
                </a:gridCol>
              </a:tblGrid>
              <a:tr h="696282">
                <a:tc>
                  <a:txBody>
                    <a:bodyPr/>
                    <a:lstStyle/>
                    <a:p>
                      <a:pPr algn="ctr">
                        <a:lnSpc>
                          <a:spcPts val="1200"/>
                        </a:lnSpc>
                        <a:spcBef>
                          <a:spcPts val="600"/>
                        </a:spcBef>
                        <a:spcAft>
                          <a:spcPts val="0"/>
                        </a:spcAft>
                      </a:pPr>
                      <a:endParaRPr lang="en-US" altLang="zh-CN" sz="1800" kern="100" dirty="0">
                        <a:effectLst/>
                      </a:endParaRPr>
                    </a:p>
                    <a:p>
                      <a:pPr algn="ctr">
                        <a:lnSpc>
                          <a:spcPts val="1200"/>
                        </a:lnSpc>
                        <a:spcBef>
                          <a:spcPts val="600"/>
                        </a:spcBef>
                        <a:spcAft>
                          <a:spcPts val="0"/>
                        </a:spcAft>
                      </a:pPr>
                      <a:r>
                        <a:rPr lang="zh-CN" sz="1800" kern="100" dirty="0">
                          <a:effectLst/>
                        </a:rPr>
                        <a:t>项目名称</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Aft>
                          <a:spcPts val="0"/>
                        </a:spcAft>
                      </a:pPr>
                      <a:endParaRPr lang="en-US" altLang="zh-CN" sz="1800" b="1" kern="100" dirty="0">
                        <a:solidFill>
                          <a:schemeClr val="lt1"/>
                        </a:solidFill>
                        <a:effectLst/>
                        <a:latin typeface="+mn-lt"/>
                        <a:ea typeface="+mn-ea"/>
                        <a:cs typeface="+mn-cs"/>
                      </a:endParaRPr>
                    </a:p>
                    <a:p>
                      <a:pPr marL="0" algn="ctr" defTabSz="914400" rtl="0" eaLnBrk="1" latinLnBrk="0" hangingPunct="1">
                        <a:spcAft>
                          <a:spcPts val="0"/>
                        </a:spcAft>
                      </a:pPr>
                      <a:r>
                        <a:rPr lang="zh-CN" altLang="en-US" sz="1800" b="1" kern="100" dirty="0">
                          <a:solidFill>
                            <a:schemeClr val="lt1"/>
                          </a:solidFill>
                          <a:effectLst/>
                          <a:latin typeface="+mn-lt"/>
                          <a:ea typeface="+mn-ea"/>
                          <a:cs typeface="+mn-cs"/>
                        </a:rPr>
                        <a:t>单价（元）</a:t>
                      </a: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800" kern="100" dirty="0">
                        <a:effectLst/>
                      </a:endParaRPr>
                    </a:p>
                    <a:p>
                      <a:pPr algn="ctr">
                        <a:spcAft>
                          <a:spcPts val="0"/>
                        </a:spcAft>
                      </a:pPr>
                      <a:r>
                        <a:rPr lang="zh-CN" sz="1800" kern="100" dirty="0">
                          <a:effectLst/>
                        </a:rPr>
                        <a:t>数量</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800" kern="100" dirty="0">
                        <a:effectLst/>
                      </a:endParaRPr>
                    </a:p>
                    <a:p>
                      <a:pPr algn="ctr">
                        <a:spcAft>
                          <a:spcPts val="0"/>
                        </a:spcAft>
                      </a:pPr>
                      <a:r>
                        <a:rPr lang="zh-CN" sz="1800" kern="100" dirty="0">
                          <a:effectLst/>
                        </a:rPr>
                        <a:t>小计（元）</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endParaRPr lang="en-US" altLang="zh-CN" sz="1800" kern="100" dirty="0">
                        <a:effectLst/>
                      </a:endParaRPr>
                    </a:p>
                    <a:p>
                      <a:pPr algn="ctr">
                        <a:spcAft>
                          <a:spcPts val="0"/>
                        </a:spcAft>
                      </a:pPr>
                      <a:r>
                        <a:rPr lang="zh-CN" sz="1800" kern="100" dirty="0">
                          <a:effectLst/>
                        </a:rPr>
                        <a:t>备注</a:t>
                      </a:r>
                      <a:endParaRPr lang="zh-CN" sz="1600" kern="100" dirty="0">
                        <a:effectLst/>
                        <a:latin typeface="Times New Roman" panose="02020603050405020304" pitchFamily="18" charset="0"/>
                        <a:ea typeface="宋体" panose="02010600030101010101" pitchFamily="2" charset="-122"/>
                      </a:endParaRPr>
                    </a:p>
                  </a:txBody>
                  <a:tcPr marL="174071" marR="174071" marT="87035" marB="8703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extLst>
                  <a:ext uri="{0D108BD9-81ED-4DB2-BD59-A6C34878D82A}">
                    <a16:rowId xmlns:a16="http://schemas.microsoft.com/office/drawing/2014/main" val="2004547723"/>
                  </a:ext>
                </a:extLst>
              </a:tr>
              <a:tr h="696282">
                <a:tc>
                  <a:txBody>
                    <a:bodyPr/>
                    <a:lstStyle/>
                    <a:p>
                      <a:pPr algn="ctr">
                        <a:lnSpc>
                          <a:spcPts val="1200"/>
                        </a:lnSpc>
                        <a:spcBef>
                          <a:spcPts val="600"/>
                        </a:spcBef>
                        <a:spcAft>
                          <a:spcPts val="0"/>
                        </a:spcAft>
                      </a:pPr>
                      <a:endParaRPr lang="en-US" altLang="zh-CN" sz="1800" kern="100" dirty="0">
                        <a:effectLst/>
                      </a:endParaRPr>
                    </a:p>
                    <a:p>
                      <a:pPr algn="ctr">
                        <a:lnSpc>
                          <a:spcPts val="1200"/>
                        </a:lnSpc>
                        <a:spcBef>
                          <a:spcPts val="600"/>
                        </a:spcBef>
                        <a:spcAft>
                          <a:spcPts val="0"/>
                        </a:spcAft>
                      </a:pPr>
                      <a:r>
                        <a:rPr lang="zh-CN" sz="1800" kern="100" dirty="0">
                          <a:effectLst/>
                        </a:rPr>
                        <a:t>阿里云服</a:t>
                      </a:r>
                      <a:endParaRPr lang="en-US" altLang="zh-CN" sz="1800" kern="100" dirty="0">
                        <a:effectLst/>
                      </a:endParaRPr>
                    </a:p>
                    <a:p>
                      <a:pPr algn="ctr">
                        <a:lnSpc>
                          <a:spcPts val="1200"/>
                        </a:lnSpc>
                        <a:spcBef>
                          <a:spcPts val="600"/>
                        </a:spcBef>
                        <a:spcAft>
                          <a:spcPts val="0"/>
                        </a:spcAft>
                      </a:pPr>
                      <a:r>
                        <a:rPr lang="zh-CN" sz="1800" kern="100" dirty="0">
                          <a:effectLst/>
                        </a:rPr>
                        <a:t>务器</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kern="100" dirty="0">
                        <a:effectLst/>
                      </a:endParaRPr>
                    </a:p>
                    <a:p>
                      <a:pPr algn="ctr">
                        <a:spcAft>
                          <a:spcPts val="0"/>
                        </a:spcAft>
                      </a:pPr>
                      <a:r>
                        <a:rPr lang="en-US" sz="1800" kern="100" dirty="0">
                          <a:effectLst/>
                        </a:rPr>
                        <a:t>170</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kern="100" dirty="0">
                        <a:effectLst/>
                      </a:endParaRPr>
                    </a:p>
                    <a:p>
                      <a:pPr algn="ctr">
                        <a:spcAft>
                          <a:spcPts val="0"/>
                        </a:spcAft>
                      </a:pPr>
                      <a:r>
                        <a:rPr lang="en-US" sz="18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kern="100" dirty="0">
                        <a:effectLst/>
                      </a:endParaRPr>
                    </a:p>
                    <a:p>
                      <a:pPr algn="ctr">
                        <a:spcAft>
                          <a:spcPts val="0"/>
                        </a:spcAft>
                      </a:pPr>
                      <a:r>
                        <a:rPr lang="en-US" sz="1800" kern="100" dirty="0">
                          <a:effectLst/>
                        </a:rPr>
                        <a:t>170</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endParaRPr lang="en-US" altLang="zh-CN" sz="1800" kern="100" dirty="0">
                        <a:effectLst/>
                      </a:endParaRPr>
                    </a:p>
                    <a:p>
                      <a:pPr algn="ctr">
                        <a:spcAft>
                          <a:spcPts val="0"/>
                        </a:spcAft>
                      </a:pPr>
                      <a:r>
                        <a:rPr lang="zh-CN" sz="1800" kern="100" dirty="0">
                          <a:effectLst/>
                        </a:rPr>
                        <a:t>作为网站的服务器</a:t>
                      </a:r>
                      <a:endParaRPr lang="zh-CN" sz="1600" kern="100" dirty="0">
                        <a:effectLst/>
                        <a:latin typeface="Times New Roman" panose="02020603050405020304" pitchFamily="18" charset="0"/>
                        <a:ea typeface="宋体" panose="02010600030101010101" pitchFamily="2" charset="-122"/>
                      </a:endParaRPr>
                    </a:p>
                  </a:txBody>
                  <a:tcPr marL="174071" marR="174071" marT="87035" marB="8703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extLst>
                  <a:ext uri="{0D108BD9-81ED-4DB2-BD59-A6C34878D82A}">
                    <a16:rowId xmlns:a16="http://schemas.microsoft.com/office/drawing/2014/main" val="45701068"/>
                  </a:ext>
                </a:extLst>
              </a:tr>
              <a:tr h="348141">
                <a:tc>
                  <a:txBody>
                    <a:bodyPr/>
                    <a:lstStyle/>
                    <a:p>
                      <a:pPr algn="ctr">
                        <a:lnSpc>
                          <a:spcPts val="1200"/>
                        </a:lnSpc>
                        <a:spcBef>
                          <a:spcPts val="600"/>
                        </a:spcBef>
                        <a:spcAft>
                          <a:spcPts val="0"/>
                        </a:spcAft>
                      </a:pPr>
                      <a:endParaRPr lang="en-US" altLang="zh-CN" sz="1800" kern="100" dirty="0">
                        <a:effectLst/>
                      </a:endParaRPr>
                    </a:p>
                    <a:p>
                      <a:pPr algn="ctr">
                        <a:lnSpc>
                          <a:spcPts val="1200"/>
                        </a:lnSpc>
                        <a:spcBef>
                          <a:spcPts val="600"/>
                        </a:spcBef>
                        <a:spcAft>
                          <a:spcPts val="0"/>
                        </a:spcAft>
                      </a:pPr>
                      <a:r>
                        <a:rPr lang="zh-CN" sz="1800" kern="100" dirty="0">
                          <a:effectLst/>
                        </a:rPr>
                        <a:t>域名</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kern="100" dirty="0">
                        <a:effectLst/>
                      </a:endParaRPr>
                    </a:p>
                    <a:p>
                      <a:pPr algn="ctr">
                        <a:spcAft>
                          <a:spcPts val="0"/>
                        </a:spcAft>
                      </a:pPr>
                      <a:r>
                        <a:rPr lang="en-US" sz="1800" kern="100" dirty="0">
                          <a:effectLst/>
                        </a:rPr>
                        <a:t>30</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kern="100" dirty="0">
                        <a:effectLst/>
                      </a:endParaRPr>
                    </a:p>
                    <a:p>
                      <a:pPr algn="ctr">
                        <a:spcAft>
                          <a:spcPts val="0"/>
                        </a:spcAft>
                      </a:pPr>
                      <a:r>
                        <a:rPr lang="en-US" sz="18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kern="100" dirty="0">
                        <a:effectLst/>
                      </a:endParaRPr>
                    </a:p>
                    <a:p>
                      <a:pPr algn="ctr">
                        <a:spcAft>
                          <a:spcPts val="0"/>
                        </a:spcAft>
                      </a:pPr>
                      <a:r>
                        <a:rPr lang="en-US" sz="1800" kern="100" dirty="0">
                          <a:effectLst/>
                        </a:rPr>
                        <a:t>30</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r>
                        <a:rPr lang="zh-CN" sz="1800" kern="100">
                          <a:effectLst/>
                        </a:rPr>
                        <a:t>作为网站的域名</a:t>
                      </a:r>
                      <a:endParaRPr lang="zh-CN" sz="1600" kern="100">
                        <a:effectLst/>
                        <a:latin typeface="Times New Roman" panose="02020603050405020304" pitchFamily="18" charset="0"/>
                        <a:ea typeface="宋体" panose="02010600030101010101" pitchFamily="2" charset="-122"/>
                      </a:endParaRPr>
                    </a:p>
                  </a:txBody>
                  <a:tcPr marL="174071" marR="174071" marT="87035" marB="8703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extLst>
                  <a:ext uri="{0D108BD9-81ED-4DB2-BD59-A6C34878D82A}">
                    <a16:rowId xmlns:a16="http://schemas.microsoft.com/office/drawing/2014/main" val="4140412501"/>
                  </a:ext>
                </a:extLst>
              </a:tr>
              <a:tr h="696282">
                <a:tc>
                  <a:txBody>
                    <a:bodyPr/>
                    <a:lstStyle/>
                    <a:p>
                      <a:pPr algn="ctr">
                        <a:lnSpc>
                          <a:spcPts val="1200"/>
                        </a:lnSpc>
                        <a:spcBef>
                          <a:spcPts val="600"/>
                        </a:spcBef>
                        <a:spcAft>
                          <a:spcPts val="0"/>
                        </a:spcAft>
                      </a:pPr>
                      <a:endParaRPr lang="en-US" altLang="zh-CN" sz="1800" kern="100" dirty="0">
                        <a:effectLst/>
                      </a:endParaRPr>
                    </a:p>
                    <a:p>
                      <a:pPr algn="ctr">
                        <a:lnSpc>
                          <a:spcPts val="1200"/>
                        </a:lnSpc>
                        <a:spcBef>
                          <a:spcPts val="600"/>
                        </a:spcBef>
                        <a:spcAft>
                          <a:spcPts val="0"/>
                        </a:spcAft>
                      </a:pPr>
                      <a:r>
                        <a:rPr lang="zh-CN" sz="1800" kern="100" dirty="0">
                          <a:effectLst/>
                        </a:rPr>
                        <a:t>团建费用</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kern="100" dirty="0">
                        <a:effectLst/>
                      </a:endParaRPr>
                    </a:p>
                    <a:p>
                      <a:pPr algn="ctr">
                        <a:spcAft>
                          <a:spcPts val="0"/>
                        </a:spcAft>
                      </a:pPr>
                      <a:r>
                        <a:rPr lang="en-US" sz="1800" kern="100" dirty="0">
                          <a:effectLst/>
                        </a:rPr>
                        <a:t>300</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kern="100" dirty="0">
                        <a:effectLst/>
                      </a:endParaRPr>
                    </a:p>
                    <a:p>
                      <a:pPr algn="ctr">
                        <a:spcAft>
                          <a:spcPts val="0"/>
                        </a:spcAft>
                      </a:pPr>
                      <a:r>
                        <a:rPr lang="en-US" sz="18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kern="100" dirty="0">
                        <a:effectLst/>
                      </a:endParaRPr>
                    </a:p>
                    <a:p>
                      <a:pPr algn="ctr">
                        <a:spcAft>
                          <a:spcPts val="0"/>
                        </a:spcAft>
                      </a:pPr>
                      <a:r>
                        <a:rPr lang="en-US" sz="1800" kern="100" dirty="0">
                          <a:effectLst/>
                        </a:rPr>
                        <a:t>300</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endParaRPr lang="en-US" altLang="zh-CN" sz="1800" kern="100" dirty="0">
                        <a:effectLst/>
                      </a:endParaRPr>
                    </a:p>
                    <a:p>
                      <a:pPr algn="ctr">
                        <a:spcAft>
                          <a:spcPts val="0"/>
                        </a:spcAft>
                      </a:pPr>
                      <a:r>
                        <a:rPr lang="zh-CN" sz="1800" kern="100" dirty="0">
                          <a:effectLst/>
                        </a:rPr>
                        <a:t>用于团队建设的物资购买</a:t>
                      </a:r>
                      <a:endParaRPr lang="zh-CN" sz="1600" kern="100" dirty="0">
                        <a:effectLst/>
                        <a:latin typeface="Times New Roman" panose="02020603050405020304" pitchFamily="18" charset="0"/>
                        <a:ea typeface="宋体" panose="02010600030101010101" pitchFamily="2" charset="-122"/>
                      </a:endParaRPr>
                    </a:p>
                  </a:txBody>
                  <a:tcPr marL="174071" marR="174071" marT="87035" marB="8703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extLst>
                  <a:ext uri="{0D108BD9-81ED-4DB2-BD59-A6C34878D82A}">
                    <a16:rowId xmlns:a16="http://schemas.microsoft.com/office/drawing/2014/main" val="1043346732"/>
                  </a:ext>
                </a:extLst>
              </a:tr>
              <a:tr h="1044423">
                <a:tc>
                  <a:txBody>
                    <a:bodyPr/>
                    <a:lstStyle/>
                    <a:p>
                      <a:pPr algn="ctr">
                        <a:lnSpc>
                          <a:spcPts val="1200"/>
                        </a:lnSpc>
                        <a:spcBef>
                          <a:spcPts val="600"/>
                        </a:spcBef>
                        <a:spcAft>
                          <a:spcPts val="0"/>
                        </a:spcAft>
                      </a:pPr>
                      <a:endParaRPr lang="en-US" altLang="zh-CN" sz="1800" kern="100" dirty="0">
                        <a:effectLst/>
                      </a:endParaRPr>
                    </a:p>
                    <a:p>
                      <a:pPr algn="ctr">
                        <a:lnSpc>
                          <a:spcPts val="1200"/>
                        </a:lnSpc>
                        <a:spcBef>
                          <a:spcPts val="600"/>
                        </a:spcBef>
                        <a:spcAft>
                          <a:spcPts val="0"/>
                        </a:spcAft>
                      </a:pPr>
                      <a:r>
                        <a:rPr lang="zh-CN" sz="1800" kern="100" dirty="0">
                          <a:effectLst/>
                        </a:rPr>
                        <a:t>应急费用</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spcAft>
                          <a:spcPts val="0"/>
                        </a:spcAft>
                      </a:pPr>
                      <a:endParaRPr lang="en-US" sz="1800" kern="100" dirty="0">
                        <a:effectLst/>
                      </a:endParaRPr>
                    </a:p>
                    <a:p>
                      <a:pPr algn="ctr">
                        <a:spcAft>
                          <a:spcPts val="0"/>
                        </a:spcAft>
                      </a:pPr>
                      <a:r>
                        <a:rPr lang="en-US" sz="1800" kern="100" dirty="0">
                          <a:effectLst/>
                        </a:rPr>
                        <a:t>500</a:t>
                      </a:r>
                      <a:endParaRPr lang="zh-CN" sz="1600" kern="100" dirty="0">
                        <a:effectLst/>
                        <a:latin typeface="Times New Roman" panose="02020603050405020304" pitchFamily="18" charset="0"/>
                        <a:ea typeface="宋体" panose="02010600030101010101" pitchFamily="2" charset="-122"/>
                      </a:endParaRPr>
                    </a:p>
                  </a:txBody>
                  <a:tcPr marL="174071" marR="174071" marT="87035" marB="8703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en-US" altLang="zh-CN" sz="1800" kern="100" dirty="0">
                        <a:effectLst/>
                      </a:endParaRPr>
                    </a:p>
                    <a:p>
                      <a:pPr algn="ctr">
                        <a:spcAft>
                          <a:spcPts val="0"/>
                        </a:spcAft>
                      </a:pPr>
                      <a:r>
                        <a:rPr lang="zh-CN" sz="1800" kern="100" dirty="0">
                          <a:effectLst/>
                        </a:rPr>
                        <a:t>用于突发情况的应急费用</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000" kern="100">
                          <a:effectLst/>
                        </a:rPr>
                        <a:t> </a:t>
                      </a:r>
                      <a:endParaRPr lang="zh-CN" sz="20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3941967"/>
                  </a:ext>
                </a:extLst>
              </a:tr>
              <a:tr h="348141">
                <a:tc>
                  <a:txBody>
                    <a:bodyPr/>
                    <a:lstStyle/>
                    <a:p>
                      <a:pPr algn="ctr">
                        <a:lnSpc>
                          <a:spcPts val="1200"/>
                        </a:lnSpc>
                        <a:spcBef>
                          <a:spcPts val="600"/>
                        </a:spcBef>
                        <a:spcAft>
                          <a:spcPts val="0"/>
                        </a:spcAft>
                      </a:pPr>
                      <a:endParaRPr lang="en-US" altLang="zh-CN" sz="1800" kern="100" dirty="0">
                        <a:effectLst/>
                      </a:endParaRPr>
                    </a:p>
                    <a:p>
                      <a:pPr algn="ctr">
                        <a:lnSpc>
                          <a:spcPts val="1200"/>
                        </a:lnSpc>
                        <a:spcBef>
                          <a:spcPts val="600"/>
                        </a:spcBef>
                        <a:spcAft>
                          <a:spcPts val="0"/>
                        </a:spcAft>
                      </a:pPr>
                      <a:r>
                        <a:rPr lang="zh-CN" sz="1800" kern="100" dirty="0">
                          <a:effectLst/>
                        </a:rPr>
                        <a:t>总计</a:t>
                      </a:r>
                      <a:endParaRPr lang="zh-CN" sz="1600" kern="100" dirty="0">
                        <a:effectLst/>
                        <a:latin typeface="Times New Roman" panose="02020603050405020304" pitchFamily="18" charset="0"/>
                        <a:ea typeface="宋体" panose="02010600030101010101" pitchFamily="2" charset="-122"/>
                      </a:endParaRPr>
                    </a:p>
                  </a:txBody>
                  <a:tcPr marL="130553" marR="130553"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spcAft>
                          <a:spcPts val="0"/>
                        </a:spcAft>
                      </a:pPr>
                      <a:r>
                        <a:rPr lang="en-US" sz="1800" kern="100" dirty="0">
                          <a:effectLst/>
                        </a:rPr>
                        <a:t>1000</a:t>
                      </a:r>
                      <a:endParaRPr lang="zh-CN" sz="1600" kern="100" dirty="0">
                        <a:effectLst/>
                        <a:latin typeface="Times New Roman" panose="02020603050405020304" pitchFamily="18" charset="0"/>
                        <a:ea typeface="宋体" panose="02010600030101010101" pitchFamily="2" charset="-122"/>
                      </a:endParaRPr>
                    </a:p>
                  </a:txBody>
                  <a:tcPr marL="174071" marR="174071" marT="87035" marB="8703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8117779"/>
                  </a:ext>
                </a:extLst>
              </a:tr>
            </a:tbl>
          </a:graphicData>
        </a:graphic>
      </p:graphicFrame>
    </p:spTree>
    <p:extLst>
      <p:ext uri="{BB962C8B-B14F-4D97-AF65-F5344CB8AC3E}">
        <p14:creationId xmlns:p14="http://schemas.microsoft.com/office/powerpoint/2010/main" val="19737204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04</a:t>
            </a:r>
          </a:p>
        </p:txBody>
      </p:sp>
      <p:sp>
        <p:nvSpPr>
          <p:cNvPr id="6" name="文本框 5"/>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开发环境及需求</a:t>
            </a: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8732F266-33BB-499E-9C6E-B4D63CD27101}"/>
              </a:ext>
            </a:extLst>
          </p:cNvPr>
          <p:cNvSpPr/>
          <p:nvPr/>
        </p:nvSpPr>
        <p:spPr>
          <a:xfrm>
            <a:off x="991971" y="1226998"/>
            <a:ext cx="1415772" cy="461665"/>
          </a:xfrm>
          <a:prstGeom prst="rect">
            <a:avLst/>
          </a:prstGeom>
        </p:spPr>
        <p:txBody>
          <a:bodyPr wrap="none">
            <a:spAutoFit/>
          </a:bodyPr>
          <a:lstStyle/>
          <a:p>
            <a:r>
              <a:rPr lang="zh-CN" altLang="en-US" sz="2400" kern="100" dirty="0">
                <a:solidFill>
                  <a:srgbClr val="000000"/>
                </a:solidFill>
                <a:latin typeface="+mn-ea"/>
                <a:cs typeface="Times New Roman" panose="02020603050405020304" pitchFamily="18" charset="0"/>
              </a:rPr>
              <a:t>培训计划</a:t>
            </a:r>
            <a:endParaRPr lang="zh-CN" altLang="en-US" sz="2400" dirty="0">
              <a:latin typeface="+mn-ea"/>
            </a:endParaRPr>
          </a:p>
        </p:txBody>
      </p:sp>
      <p:graphicFrame>
        <p:nvGraphicFramePr>
          <p:cNvPr id="10" name="表格 9">
            <a:extLst>
              <a:ext uri="{FF2B5EF4-FFF2-40B4-BE49-F238E27FC236}">
                <a16:creationId xmlns:a16="http://schemas.microsoft.com/office/drawing/2014/main" id="{A023FE7A-C66B-4056-BE37-08909F7B0E91}"/>
              </a:ext>
            </a:extLst>
          </p:cNvPr>
          <p:cNvGraphicFramePr>
            <a:graphicFrameLocks noGrp="1"/>
          </p:cNvGraphicFramePr>
          <p:nvPr>
            <p:extLst>
              <p:ext uri="{D42A27DB-BD31-4B8C-83A1-F6EECF244321}">
                <p14:modId xmlns:p14="http://schemas.microsoft.com/office/powerpoint/2010/main" val="2707851057"/>
              </p:ext>
            </p:extLst>
          </p:nvPr>
        </p:nvGraphicFramePr>
        <p:xfrm>
          <a:off x="1296834" y="2046764"/>
          <a:ext cx="9733530" cy="4099511"/>
        </p:xfrm>
        <a:graphic>
          <a:graphicData uri="http://schemas.openxmlformats.org/drawingml/2006/table">
            <a:tbl>
              <a:tblPr firstRow="1" firstCol="1" bandRow="1">
                <a:tableStyleId>{5C22544A-7EE6-4342-B048-85BDC9FD1C3A}</a:tableStyleId>
              </a:tblPr>
              <a:tblGrid>
                <a:gridCol w="1889426">
                  <a:extLst>
                    <a:ext uri="{9D8B030D-6E8A-4147-A177-3AD203B41FA5}">
                      <a16:colId xmlns:a16="http://schemas.microsoft.com/office/drawing/2014/main" val="1543813489"/>
                    </a:ext>
                  </a:extLst>
                </a:gridCol>
                <a:gridCol w="2976768">
                  <a:extLst>
                    <a:ext uri="{9D8B030D-6E8A-4147-A177-3AD203B41FA5}">
                      <a16:colId xmlns:a16="http://schemas.microsoft.com/office/drawing/2014/main" val="3940187365"/>
                    </a:ext>
                  </a:extLst>
                </a:gridCol>
                <a:gridCol w="2433668">
                  <a:extLst>
                    <a:ext uri="{9D8B030D-6E8A-4147-A177-3AD203B41FA5}">
                      <a16:colId xmlns:a16="http://schemas.microsoft.com/office/drawing/2014/main" val="1710811790"/>
                    </a:ext>
                  </a:extLst>
                </a:gridCol>
                <a:gridCol w="2433668">
                  <a:extLst>
                    <a:ext uri="{9D8B030D-6E8A-4147-A177-3AD203B41FA5}">
                      <a16:colId xmlns:a16="http://schemas.microsoft.com/office/drawing/2014/main" val="3730396446"/>
                    </a:ext>
                  </a:extLst>
                </a:gridCol>
              </a:tblGrid>
              <a:tr h="508516">
                <a:tc>
                  <a:txBody>
                    <a:bodyPr/>
                    <a:lstStyle/>
                    <a:p>
                      <a:pPr algn="ctr">
                        <a:spcAft>
                          <a:spcPts val="0"/>
                        </a:spcAft>
                      </a:pPr>
                      <a:r>
                        <a:rPr lang="zh-CN" sz="1800" kern="100">
                          <a:effectLst/>
                        </a:rPr>
                        <a:t>人员姓名</a:t>
                      </a:r>
                      <a:endParaRPr lang="zh-CN" sz="1800" kern="10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kern="100">
                          <a:effectLst/>
                        </a:rPr>
                        <a:t>学习内容</a:t>
                      </a:r>
                      <a:endParaRPr lang="zh-CN" sz="1800" kern="10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kern="100" dirty="0">
                          <a:effectLst/>
                        </a:rPr>
                        <a:t>学习方式</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kern="100">
                          <a:effectLst/>
                        </a:rPr>
                        <a:t>备注</a:t>
                      </a:r>
                      <a:endParaRPr lang="zh-CN" sz="1800" kern="10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400107"/>
                  </a:ext>
                </a:extLst>
              </a:tr>
              <a:tr h="897749">
                <a:tc>
                  <a:txBody>
                    <a:bodyPr/>
                    <a:lstStyle/>
                    <a:p>
                      <a:pPr algn="ctr">
                        <a:spcAft>
                          <a:spcPts val="0"/>
                        </a:spcAft>
                      </a:pPr>
                      <a:endParaRPr lang="en-US" altLang="zh-CN" sz="1800" kern="100" dirty="0">
                        <a:effectLst/>
                      </a:endParaRPr>
                    </a:p>
                    <a:p>
                      <a:pPr algn="ctr">
                        <a:spcAft>
                          <a:spcPts val="0"/>
                        </a:spcAft>
                      </a:pPr>
                      <a:r>
                        <a:rPr lang="zh-CN" sz="1800" kern="100" dirty="0">
                          <a:effectLst/>
                        </a:rPr>
                        <a:t>陈杰</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ASP</a:t>
                      </a:r>
                      <a:r>
                        <a:rPr lang="zh-CN" sz="1800" kern="100" dirty="0">
                          <a:effectLst/>
                        </a:rPr>
                        <a:t>语言学习。</a:t>
                      </a:r>
                    </a:p>
                    <a:p>
                      <a:pPr algn="ctr">
                        <a:spcAft>
                          <a:spcPts val="0"/>
                        </a:spcAft>
                      </a:pPr>
                      <a:r>
                        <a:rPr lang="zh-CN" sz="1800" kern="100" dirty="0">
                          <a:effectLst/>
                        </a:rPr>
                        <a:t>项目管理学习</a:t>
                      </a:r>
                    </a:p>
                    <a:p>
                      <a:pPr algn="ctr">
                        <a:spcAft>
                          <a:spcPts val="0"/>
                        </a:spcAft>
                      </a:pPr>
                      <a:r>
                        <a:rPr lang="zh-CN" sz="1800" kern="100" dirty="0">
                          <a:effectLst/>
                        </a:rPr>
                        <a:t>文档编写能力培训</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800" kern="100" dirty="0">
                        <a:effectLst/>
                      </a:endParaRPr>
                    </a:p>
                    <a:p>
                      <a:pPr algn="ctr">
                        <a:spcAft>
                          <a:spcPts val="0"/>
                        </a:spcAft>
                      </a:pPr>
                      <a:r>
                        <a:rPr lang="zh-CN" sz="1800" kern="100" dirty="0">
                          <a:effectLst/>
                        </a:rPr>
                        <a:t>自学</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kern="100">
                          <a:effectLst/>
                        </a:rPr>
                        <a:t>注重服务器代码编写的内容</a:t>
                      </a:r>
                      <a:endParaRPr lang="zh-CN" sz="1800" kern="10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3888100"/>
                  </a:ext>
                </a:extLst>
              </a:tr>
              <a:tr h="1196998">
                <a:tc>
                  <a:txBody>
                    <a:bodyPr/>
                    <a:lstStyle/>
                    <a:p>
                      <a:pPr algn="ctr">
                        <a:spcAft>
                          <a:spcPts val="0"/>
                        </a:spcAft>
                      </a:pPr>
                      <a:endParaRPr lang="en-US" altLang="zh-CN" sz="1800" kern="100" dirty="0">
                        <a:effectLst/>
                      </a:endParaRPr>
                    </a:p>
                    <a:p>
                      <a:pPr algn="ctr">
                        <a:spcAft>
                          <a:spcPts val="0"/>
                        </a:spcAft>
                      </a:pPr>
                      <a:r>
                        <a:rPr lang="zh-CN" sz="1800" kern="100" dirty="0">
                          <a:effectLst/>
                        </a:rPr>
                        <a:t>陈传岭</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kern="100" dirty="0">
                          <a:effectLst/>
                        </a:rPr>
                        <a:t>项目管理学习</a:t>
                      </a:r>
                    </a:p>
                    <a:p>
                      <a:pPr algn="ctr">
                        <a:spcAft>
                          <a:spcPts val="0"/>
                        </a:spcAft>
                      </a:pPr>
                      <a:r>
                        <a:rPr lang="en-US" sz="1800" kern="100" dirty="0">
                          <a:effectLst/>
                        </a:rPr>
                        <a:t>ASP</a:t>
                      </a:r>
                      <a:r>
                        <a:rPr lang="zh-CN" sz="1800" kern="100" dirty="0">
                          <a:effectLst/>
                        </a:rPr>
                        <a:t>语言学习。</a:t>
                      </a:r>
                    </a:p>
                    <a:p>
                      <a:pPr algn="ctr">
                        <a:spcAft>
                          <a:spcPts val="0"/>
                        </a:spcAft>
                      </a:pPr>
                      <a:r>
                        <a:rPr lang="zh-CN" sz="1800" kern="100" dirty="0">
                          <a:effectLst/>
                        </a:rPr>
                        <a:t>数据库知识学习</a:t>
                      </a:r>
                    </a:p>
                    <a:p>
                      <a:pPr algn="ctr">
                        <a:spcAft>
                          <a:spcPts val="0"/>
                        </a:spcAft>
                      </a:pPr>
                      <a:r>
                        <a:rPr lang="zh-CN" sz="1800" kern="100" dirty="0">
                          <a:effectLst/>
                        </a:rPr>
                        <a:t>文档编写能力培训</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800" kern="100" dirty="0">
                        <a:effectLst/>
                      </a:endParaRPr>
                    </a:p>
                    <a:p>
                      <a:pPr algn="ctr">
                        <a:spcAft>
                          <a:spcPts val="0"/>
                        </a:spcAft>
                      </a:pPr>
                      <a:r>
                        <a:rPr lang="zh-CN" sz="1800" kern="100" dirty="0">
                          <a:effectLst/>
                        </a:rPr>
                        <a:t>自学</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kern="100">
                          <a:effectLst/>
                        </a:rPr>
                        <a:t>注重数据库方面知识的学习</a:t>
                      </a:r>
                      <a:endParaRPr lang="zh-CN" sz="1800" kern="10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1701853"/>
                  </a:ext>
                </a:extLst>
              </a:tr>
              <a:tr h="1496248">
                <a:tc>
                  <a:txBody>
                    <a:bodyPr/>
                    <a:lstStyle/>
                    <a:p>
                      <a:pPr algn="ctr">
                        <a:spcAft>
                          <a:spcPts val="0"/>
                        </a:spcAft>
                      </a:pPr>
                      <a:endParaRPr lang="en-US" altLang="zh-CN" sz="1800" kern="100" dirty="0">
                        <a:effectLst/>
                      </a:endParaRPr>
                    </a:p>
                    <a:p>
                      <a:pPr algn="ctr">
                        <a:spcAft>
                          <a:spcPts val="0"/>
                        </a:spcAft>
                      </a:pPr>
                      <a:r>
                        <a:rPr lang="zh-CN" sz="1800" kern="100" dirty="0">
                          <a:effectLst/>
                        </a:rPr>
                        <a:t>周泽鑫</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ASP</a:t>
                      </a:r>
                      <a:r>
                        <a:rPr lang="zh-CN" sz="1800" kern="100" dirty="0">
                          <a:effectLst/>
                        </a:rPr>
                        <a:t>学习</a:t>
                      </a:r>
                    </a:p>
                    <a:p>
                      <a:pPr algn="ctr">
                        <a:spcAft>
                          <a:spcPts val="0"/>
                        </a:spcAft>
                      </a:pPr>
                      <a:r>
                        <a:rPr lang="zh-CN" sz="1800" kern="100" dirty="0">
                          <a:effectLst/>
                        </a:rPr>
                        <a:t>项目管理学习</a:t>
                      </a:r>
                    </a:p>
                    <a:p>
                      <a:pPr algn="ctr">
                        <a:spcAft>
                          <a:spcPts val="0"/>
                        </a:spcAft>
                      </a:pPr>
                      <a:r>
                        <a:rPr lang="zh-CN" sz="1800" kern="100" dirty="0">
                          <a:effectLst/>
                        </a:rPr>
                        <a:t>文档编写能力培训</a:t>
                      </a:r>
                    </a:p>
                    <a:p>
                      <a:pPr algn="ctr">
                        <a:spcAft>
                          <a:spcPts val="0"/>
                        </a:spcAft>
                      </a:pPr>
                      <a:r>
                        <a:rPr lang="zh-CN" sz="1800" kern="100" dirty="0">
                          <a:effectLst/>
                        </a:rPr>
                        <a:t>界面设计学习</a:t>
                      </a:r>
                    </a:p>
                    <a:p>
                      <a:pPr algn="ctr">
                        <a:spcAft>
                          <a:spcPts val="0"/>
                        </a:spcAft>
                      </a:pPr>
                      <a:r>
                        <a:rPr lang="zh-CN" sz="1800" kern="100" dirty="0">
                          <a:effectLst/>
                        </a:rPr>
                        <a:t>美感培训</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800" kern="100" dirty="0">
                        <a:effectLst/>
                      </a:endParaRPr>
                    </a:p>
                    <a:p>
                      <a:pPr algn="ctr">
                        <a:spcAft>
                          <a:spcPts val="0"/>
                        </a:spcAft>
                      </a:pPr>
                      <a:r>
                        <a:rPr lang="zh-CN" sz="1800" kern="100" dirty="0">
                          <a:effectLst/>
                        </a:rPr>
                        <a:t>自学 </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kern="100" dirty="0">
                          <a:effectLst/>
                        </a:rPr>
                        <a:t>注重界面的美化</a:t>
                      </a:r>
                      <a:endParaRPr lang="zh-CN" sz="1800" kern="100" dirty="0">
                        <a:effectLst/>
                        <a:latin typeface="Times New Roman" panose="02020603050405020304" pitchFamily="18" charset="0"/>
                        <a:ea typeface="宋体" panose="02010600030101010101" pitchFamily="2" charset="-122"/>
                      </a:endParaRPr>
                    </a:p>
                  </a:txBody>
                  <a:tcPr marL="123339" marR="12333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7280777"/>
                  </a:ext>
                </a:extLst>
              </a:tr>
            </a:tbl>
          </a:graphicData>
        </a:graphic>
      </p:graphicFrame>
    </p:spTree>
    <p:extLst>
      <p:ext uri="{BB962C8B-B14F-4D97-AF65-F5344CB8AC3E}">
        <p14:creationId xmlns:p14="http://schemas.microsoft.com/office/powerpoint/2010/main" val="222886414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4D1A6-EE58-4F85-820A-89BFC6772CA0}"/>
              </a:ext>
            </a:extLst>
          </p:cNvPr>
          <p:cNvSpPr>
            <a:spLocks noGrp="1"/>
          </p:cNvSpPr>
          <p:nvPr>
            <p:ph type="title"/>
          </p:nvPr>
        </p:nvSpPr>
        <p:spPr/>
        <p:txBody>
          <a:bodyPr/>
          <a:lstStyle/>
          <a:p>
            <a:r>
              <a:rPr lang="en-US" altLang="zh-CN" dirty="0"/>
              <a:t>GANTT</a:t>
            </a:r>
            <a:r>
              <a:rPr lang="zh-CN" altLang="en-US" dirty="0"/>
              <a:t>图</a:t>
            </a:r>
          </a:p>
        </p:txBody>
      </p:sp>
      <p:pic>
        <p:nvPicPr>
          <p:cNvPr id="4" name="内容占位符 3">
            <a:extLst>
              <a:ext uri="{FF2B5EF4-FFF2-40B4-BE49-F238E27FC236}">
                <a16:creationId xmlns:a16="http://schemas.microsoft.com/office/drawing/2014/main" id="{FC1CCF25-1763-4CD1-AE66-25903D4C6C13}"/>
              </a:ext>
            </a:extLst>
          </p:cNvPr>
          <p:cNvPicPr>
            <a:picLocks noGrp="1" noChangeAspect="1"/>
          </p:cNvPicPr>
          <p:nvPr>
            <p:ph idx="1"/>
          </p:nvPr>
        </p:nvPicPr>
        <p:blipFill>
          <a:blip r:embed="rId2"/>
          <a:stretch>
            <a:fillRect/>
          </a:stretch>
        </p:blipFill>
        <p:spPr>
          <a:xfrm>
            <a:off x="137358" y="1404594"/>
            <a:ext cx="11897416" cy="5184742"/>
          </a:xfrm>
          <a:prstGeom prst="rect">
            <a:avLst/>
          </a:prstGeom>
        </p:spPr>
      </p:pic>
    </p:spTree>
    <p:extLst>
      <p:ext uri="{BB962C8B-B14F-4D97-AF65-F5344CB8AC3E}">
        <p14:creationId xmlns:p14="http://schemas.microsoft.com/office/powerpoint/2010/main" val="335273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33213"/>
            <a:ext cx="12192000" cy="359157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content"/>
          <p:cNvSpPr txBox="1"/>
          <p:nvPr/>
        </p:nvSpPr>
        <p:spPr>
          <a:xfrm>
            <a:off x="555446" y="2736400"/>
            <a:ext cx="3172877" cy="830997"/>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sz="4800" dirty="0"/>
              <a:t>content</a:t>
            </a:r>
            <a:endParaRPr lang="zh-CN" altLang="en-US" sz="4800" dirty="0"/>
          </a:p>
        </p:txBody>
      </p:sp>
      <p:cxnSp>
        <p:nvCxnSpPr>
          <p:cNvPr id="6" name="直接连接符 5"/>
          <p:cNvCxnSpPr/>
          <p:nvPr/>
        </p:nvCxnSpPr>
        <p:spPr>
          <a:xfrm>
            <a:off x="2927350" y="2504267"/>
            <a:ext cx="0" cy="160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207002" y="2256658"/>
            <a:ext cx="486807" cy="646331"/>
            <a:chOff x="3207002" y="2256658"/>
            <a:chExt cx="486807" cy="646331"/>
          </a:xfrm>
        </p:grpSpPr>
        <p:sp>
          <p:nvSpPr>
            <p:cNvPr id="8" name="矩形 7"/>
            <p:cNvSpPr/>
            <p:nvPr/>
          </p:nvSpPr>
          <p:spPr>
            <a:xfrm>
              <a:off x="3225809"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7002" y="2256658"/>
              <a:ext cx="478972"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grpSp>
      <p:sp>
        <p:nvSpPr>
          <p:cNvPr id="10" name="文本框 9"/>
          <p:cNvSpPr txBox="1"/>
          <p:nvPr/>
        </p:nvSpPr>
        <p:spPr>
          <a:xfrm>
            <a:off x="3757074" y="2287437"/>
            <a:ext cx="4252686" cy="584775"/>
          </a:xfrm>
          <a:prstGeom prst="rect">
            <a:avLst/>
          </a:prstGeom>
          <a:noFill/>
        </p:spPr>
        <p:txBody>
          <a:bodyPr wrap="square" rtlCol="0">
            <a:spAutoFit/>
          </a:bodyPr>
          <a:lstStyle/>
          <a:p>
            <a:r>
              <a:rPr lang="zh-CN" altLang="en-US" sz="3200" dirty="0">
                <a:solidFill>
                  <a:schemeClr val="bg1"/>
                </a:solidFill>
                <a:latin typeface="黑体" panose="02010609060101010101" pitchFamily="49" charset="-122"/>
                <a:ea typeface="黑体" panose="02010609060101010101" pitchFamily="49" charset="-122"/>
              </a:rPr>
              <a:t>引言</a:t>
            </a:r>
          </a:p>
        </p:txBody>
      </p:sp>
      <p:grpSp>
        <p:nvGrpSpPr>
          <p:cNvPr id="11" name="组合 10"/>
          <p:cNvGrpSpPr/>
          <p:nvPr/>
        </p:nvGrpSpPr>
        <p:grpSpPr>
          <a:xfrm>
            <a:off x="7312218" y="2256657"/>
            <a:ext cx="668791" cy="646331"/>
            <a:chOff x="7312218" y="2256657"/>
            <a:chExt cx="668791" cy="646331"/>
          </a:xfrm>
        </p:grpSpPr>
        <p:sp>
          <p:nvSpPr>
            <p:cNvPr id="12" name="矩形 11"/>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12218" y="2256657"/>
              <a:ext cx="66879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grpSp>
      <p:sp>
        <p:nvSpPr>
          <p:cNvPr id="14" name="文本框 13"/>
          <p:cNvSpPr txBox="1"/>
          <p:nvPr/>
        </p:nvSpPr>
        <p:spPr>
          <a:xfrm>
            <a:off x="7990953" y="2272728"/>
            <a:ext cx="4252686"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a:latin typeface="黑体" panose="02010609060101010101" pitchFamily="49" charset="-122"/>
                <a:ea typeface="黑体" panose="02010609060101010101" pitchFamily="49" charset="-122"/>
              </a:rPr>
              <a:t>项目概述</a:t>
            </a:r>
          </a:p>
        </p:txBody>
      </p:sp>
      <p:grpSp>
        <p:nvGrpSpPr>
          <p:cNvPr id="15" name="组合 14"/>
          <p:cNvGrpSpPr/>
          <p:nvPr/>
        </p:nvGrpSpPr>
        <p:grpSpPr>
          <a:xfrm>
            <a:off x="3175991" y="3700229"/>
            <a:ext cx="657601" cy="646331"/>
            <a:chOff x="3175991" y="3700229"/>
            <a:chExt cx="657601" cy="646331"/>
          </a:xfrm>
        </p:grpSpPr>
        <p:sp>
          <p:nvSpPr>
            <p:cNvPr id="16" name="矩形 15"/>
            <p:cNvSpPr/>
            <p:nvPr/>
          </p:nvSpPr>
          <p:spPr>
            <a:xfrm>
              <a:off x="3225809"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175991" y="3700229"/>
              <a:ext cx="65760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grpSp>
      <p:sp>
        <p:nvSpPr>
          <p:cNvPr id="18" name="文本框 17"/>
          <p:cNvSpPr txBox="1"/>
          <p:nvPr/>
        </p:nvSpPr>
        <p:spPr>
          <a:xfrm>
            <a:off x="3745448" y="3735770"/>
            <a:ext cx="4252686"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a:latin typeface="黑体" panose="02010609060101010101" pitchFamily="49" charset="-122"/>
                <a:ea typeface="黑体" panose="02010609060101010101" pitchFamily="49" charset="-122"/>
              </a:rPr>
              <a:t>实施计划</a:t>
            </a:r>
          </a:p>
        </p:txBody>
      </p:sp>
      <p:grpSp>
        <p:nvGrpSpPr>
          <p:cNvPr id="19" name="组合 18"/>
          <p:cNvGrpSpPr/>
          <p:nvPr/>
        </p:nvGrpSpPr>
        <p:grpSpPr>
          <a:xfrm>
            <a:off x="7312219" y="3680564"/>
            <a:ext cx="668790" cy="646331"/>
            <a:chOff x="7312219" y="3680564"/>
            <a:chExt cx="668790" cy="646331"/>
          </a:xfrm>
        </p:grpSpPr>
        <p:sp>
          <p:nvSpPr>
            <p:cNvPr id="20" name="矩形 19"/>
            <p:cNvSpPr/>
            <p:nvPr/>
          </p:nvSpPr>
          <p:spPr>
            <a:xfrm>
              <a:off x="7359287"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312219" y="3680564"/>
              <a:ext cx="668790"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04</a:t>
              </a:r>
              <a:endParaRPr lang="zh-CN" altLang="en-US" sz="3600" dirty="0">
                <a:solidFill>
                  <a:schemeClr val="bg1"/>
                </a:solidFill>
                <a:latin typeface="Agency FB" panose="020B0503020202020204" pitchFamily="34" charset="0"/>
              </a:endParaRPr>
            </a:p>
          </p:txBody>
        </p:sp>
      </p:grpSp>
      <p:sp>
        <p:nvSpPr>
          <p:cNvPr id="22" name="文本框 21"/>
          <p:cNvSpPr txBox="1"/>
          <p:nvPr/>
        </p:nvSpPr>
        <p:spPr>
          <a:xfrm>
            <a:off x="7990953" y="3735771"/>
            <a:ext cx="4252686"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a:latin typeface="黑体" panose="02010609060101010101" pitchFamily="49" charset="-122"/>
                <a:ea typeface="黑体" panose="02010609060101010101" pitchFamily="49" charset="-122"/>
              </a:rPr>
              <a:t>资源申请</a:t>
            </a:r>
          </a:p>
        </p:txBody>
      </p:sp>
    </p:spTree>
    <p:extLst>
      <p:ext uri="{BB962C8B-B14F-4D97-AF65-F5344CB8AC3E}">
        <p14:creationId xmlns:p14="http://schemas.microsoft.com/office/powerpoint/2010/main" val="23209771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3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300"/>
                            </p:stCondLst>
                            <p:childTnLst>
                              <p:par>
                                <p:cTn id="17" presetID="17"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childTnLst>
                                </p:cTn>
                              </p:par>
                            </p:childTnLst>
                          </p:cTn>
                        </p:par>
                        <p:par>
                          <p:cTn id="21" fill="hold">
                            <p:stCondLst>
                              <p:cond delay="18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750"/>
                                        <p:tgtEl>
                                          <p:spTgt spid="10"/>
                                        </p:tgtEl>
                                      </p:cBhvr>
                                    </p:animEffect>
                                    <p:anim calcmode="lin" valueType="num">
                                      <p:cBhvr>
                                        <p:cTn id="25" dur="750" fill="hold"/>
                                        <p:tgtEl>
                                          <p:spTgt spid="10"/>
                                        </p:tgtEl>
                                        <p:attrNameLst>
                                          <p:attrName>ppt_x</p:attrName>
                                        </p:attrNameLst>
                                      </p:cBhvr>
                                      <p:tavLst>
                                        <p:tav tm="0">
                                          <p:val>
                                            <p:strVal val="#ppt_x"/>
                                          </p:val>
                                        </p:tav>
                                        <p:tav tm="100000">
                                          <p:val>
                                            <p:strVal val="#ppt_x"/>
                                          </p:val>
                                        </p:tav>
                                      </p:tavLst>
                                    </p:anim>
                                    <p:anim calcmode="lin" valueType="num">
                                      <p:cBhvr>
                                        <p:cTn id="26" dur="75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2550"/>
                            </p:stCondLst>
                            <p:childTnLst>
                              <p:par>
                                <p:cTn id="28" presetID="17" presetClass="entr" presetSubtype="1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3050"/>
                            </p:stCondLst>
                            <p:childTnLst>
                              <p:par>
                                <p:cTn id="33" presetID="42"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750"/>
                                        <p:tgtEl>
                                          <p:spTgt spid="14"/>
                                        </p:tgtEl>
                                      </p:cBhvr>
                                    </p:animEffect>
                                    <p:anim calcmode="lin" valueType="num">
                                      <p:cBhvr>
                                        <p:cTn id="36" dur="750" fill="hold"/>
                                        <p:tgtEl>
                                          <p:spTgt spid="14"/>
                                        </p:tgtEl>
                                        <p:attrNameLst>
                                          <p:attrName>ppt_x</p:attrName>
                                        </p:attrNameLst>
                                      </p:cBhvr>
                                      <p:tavLst>
                                        <p:tav tm="0">
                                          <p:val>
                                            <p:strVal val="#ppt_x"/>
                                          </p:val>
                                        </p:tav>
                                        <p:tav tm="100000">
                                          <p:val>
                                            <p:strVal val="#ppt_x"/>
                                          </p:val>
                                        </p:tav>
                                      </p:tavLst>
                                    </p:anim>
                                    <p:anim calcmode="lin" valueType="num">
                                      <p:cBhvr>
                                        <p:cTn id="37" dur="750" fill="hold"/>
                                        <p:tgtEl>
                                          <p:spTgt spid="14"/>
                                        </p:tgtEl>
                                        <p:attrNameLst>
                                          <p:attrName>ppt_y</p:attrName>
                                        </p:attrNameLst>
                                      </p:cBhvr>
                                      <p:tavLst>
                                        <p:tav tm="0">
                                          <p:val>
                                            <p:strVal val="#ppt_y+.1"/>
                                          </p:val>
                                        </p:tav>
                                        <p:tav tm="100000">
                                          <p:val>
                                            <p:strVal val="#ppt_y"/>
                                          </p:val>
                                        </p:tav>
                                      </p:tavLst>
                                    </p:anim>
                                  </p:childTnLst>
                                </p:cTn>
                              </p:par>
                            </p:childTnLst>
                          </p:cTn>
                        </p:par>
                        <p:par>
                          <p:cTn id="38" fill="hold">
                            <p:stCondLst>
                              <p:cond delay="3800"/>
                            </p:stCondLst>
                            <p:childTnLst>
                              <p:par>
                                <p:cTn id="39" presetID="17" presetClass="entr" presetSubtype="1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strVal val="#ppt_h"/>
                                          </p:val>
                                        </p:tav>
                                        <p:tav tm="100000">
                                          <p:val>
                                            <p:strVal val="#ppt_h"/>
                                          </p:val>
                                        </p:tav>
                                      </p:tavLst>
                                    </p:anim>
                                  </p:childTnLst>
                                </p:cTn>
                              </p:par>
                            </p:childTnLst>
                          </p:cTn>
                        </p:par>
                        <p:par>
                          <p:cTn id="43" fill="hold">
                            <p:stCondLst>
                              <p:cond delay="4300"/>
                            </p:stCondLst>
                            <p:childTnLst>
                              <p:par>
                                <p:cTn id="44" presetID="42"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750"/>
                                        <p:tgtEl>
                                          <p:spTgt spid="18"/>
                                        </p:tgtEl>
                                      </p:cBhvr>
                                    </p:animEffect>
                                    <p:anim calcmode="lin" valueType="num">
                                      <p:cBhvr>
                                        <p:cTn id="47" dur="750" fill="hold"/>
                                        <p:tgtEl>
                                          <p:spTgt spid="18"/>
                                        </p:tgtEl>
                                        <p:attrNameLst>
                                          <p:attrName>ppt_x</p:attrName>
                                        </p:attrNameLst>
                                      </p:cBhvr>
                                      <p:tavLst>
                                        <p:tav tm="0">
                                          <p:val>
                                            <p:strVal val="#ppt_x"/>
                                          </p:val>
                                        </p:tav>
                                        <p:tav tm="100000">
                                          <p:val>
                                            <p:strVal val="#ppt_x"/>
                                          </p:val>
                                        </p:tav>
                                      </p:tavLst>
                                    </p:anim>
                                    <p:anim calcmode="lin" valueType="num">
                                      <p:cBhvr>
                                        <p:cTn id="48" dur="750" fill="hold"/>
                                        <p:tgtEl>
                                          <p:spTgt spid="18"/>
                                        </p:tgtEl>
                                        <p:attrNameLst>
                                          <p:attrName>ppt_y</p:attrName>
                                        </p:attrNameLst>
                                      </p:cBhvr>
                                      <p:tavLst>
                                        <p:tav tm="0">
                                          <p:val>
                                            <p:strVal val="#ppt_y+.1"/>
                                          </p:val>
                                        </p:tav>
                                        <p:tav tm="100000">
                                          <p:val>
                                            <p:strVal val="#ppt_y"/>
                                          </p:val>
                                        </p:tav>
                                      </p:tavLst>
                                    </p:anim>
                                  </p:childTnLst>
                                </p:cTn>
                              </p:par>
                            </p:childTnLst>
                          </p:cTn>
                        </p:par>
                        <p:par>
                          <p:cTn id="49" fill="hold">
                            <p:stCondLst>
                              <p:cond delay="5050"/>
                            </p:stCondLst>
                            <p:childTnLst>
                              <p:par>
                                <p:cTn id="50" presetID="17" presetClass="entr" presetSubtype="1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strVal val="#ppt_h"/>
                                          </p:val>
                                        </p:tav>
                                        <p:tav tm="100000">
                                          <p:val>
                                            <p:strVal val="#ppt_h"/>
                                          </p:val>
                                        </p:tav>
                                      </p:tavLst>
                                    </p:anim>
                                  </p:childTnLst>
                                </p:cTn>
                              </p:par>
                            </p:childTnLst>
                          </p:cTn>
                        </p:par>
                        <p:par>
                          <p:cTn id="54" fill="hold">
                            <p:stCondLst>
                              <p:cond delay="5550"/>
                            </p:stCondLst>
                            <p:childTnLst>
                              <p:par>
                                <p:cTn id="55" presetID="42"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750"/>
                                        <p:tgtEl>
                                          <p:spTgt spid="22"/>
                                        </p:tgtEl>
                                      </p:cBhvr>
                                    </p:animEffect>
                                    <p:anim calcmode="lin" valueType="num">
                                      <p:cBhvr>
                                        <p:cTn id="58" dur="750" fill="hold"/>
                                        <p:tgtEl>
                                          <p:spTgt spid="22"/>
                                        </p:tgtEl>
                                        <p:attrNameLst>
                                          <p:attrName>ppt_x</p:attrName>
                                        </p:attrNameLst>
                                      </p:cBhvr>
                                      <p:tavLst>
                                        <p:tav tm="0">
                                          <p:val>
                                            <p:strVal val="#ppt_x"/>
                                          </p:val>
                                        </p:tav>
                                        <p:tav tm="100000">
                                          <p:val>
                                            <p:strVal val="#ppt_x"/>
                                          </p:val>
                                        </p:tav>
                                      </p:tavLst>
                                    </p:anim>
                                    <p:anim calcmode="lin" valueType="num">
                                      <p:cBhvr>
                                        <p:cTn id="59" dur="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P spid="14" grpId="0"/>
      <p:bldP spid="18"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31AEC81-7844-4020-A9E3-814DAA1BFF1E}"/>
              </a:ext>
            </a:extLst>
          </p:cNvPr>
          <p:cNvPicPr>
            <a:picLocks noGrp="1" noChangeAspect="1"/>
          </p:cNvPicPr>
          <p:nvPr>
            <p:ph idx="1"/>
          </p:nvPr>
        </p:nvPicPr>
        <p:blipFill>
          <a:blip r:embed="rId2"/>
          <a:stretch>
            <a:fillRect/>
          </a:stretch>
        </p:blipFill>
        <p:spPr>
          <a:xfrm>
            <a:off x="286596" y="725863"/>
            <a:ext cx="11805932" cy="5165889"/>
          </a:xfrm>
          <a:prstGeom prst="rect">
            <a:avLst/>
          </a:prstGeom>
        </p:spPr>
      </p:pic>
    </p:spTree>
    <p:extLst>
      <p:ext uri="{BB962C8B-B14F-4D97-AF65-F5344CB8AC3E}">
        <p14:creationId xmlns:p14="http://schemas.microsoft.com/office/powerpoint/2010/main" val="1202296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7991D-C257-4C7F-8797-696F43FFED55}"/>
              </a:ext>
            </a:extLst>
          </p:cNvPr>
          <p:cNvSpPr>
            <a:spLocks noGrp="1"/>
          </p:cNvSpPr>
          <p:nvPr>
            <p:ph type="title"/>
          </p:nvPr>
        </p:nvSpPr>
        <p:spPr/>
        <p:txBody>
          <a:bodyPr/>
          <a:lstStyle/>
          <a:p>
            <a:r>
              <a:rPr lang="zh-CN" altLang="en-US" dirty="0"/>
              <a:t>相关文档</a:t>
            </a:r>
          </a:p>
        </p:txBody>
      </p:sp>
      <p:pic>
        <p:nvPicPr>
          <p:cNvPr id="4" name="内容占位符 3">
            <a:extLst>
              <a:ext uri="{FF2B5EF4-FFF2-40B4-BE49-F238E27FC236}">
                <a16:creationId xmlns:a16="http://schemas.microsoft.com/office/drawing/2014/main" id="{4966B43A-5BBB-4CAB-A8E1-F5B45F14425F}"/>
              </a:ext>
            </a:extLst>
          </p:cNvPr>
          <p:cNvPicPr>
            <a:picLocks noGrp="1" noChangeAspect="1"/>
          </p:cNvPicPr>
          <p:nvPr>
            <p:ph idx="1"/>
          </p:nvPr>
        </p:nvPicPr>
        <p:blipFill>
          <a:blip r:embed="rId2"/>
          <a:stretch>
            <a:fillRect/>
          </a:stretch>
        </p:blipFill>
        <p:spPr>
          <a:xfrm>
            <a:off x="2762250" y="2143919"/>
            <a:ext cx="6667500" cy="3714750"/>
          </a:xfrm>
          <a:prstGeom prst="rect">
            <a:avLst/>
          </a:prstGeom>
        </p:spPr>
      </p:pic>
    </p:spTree>
    <p:extLst>
      <p:ext uri="{BB962C8B-B14F-4D97-AF65-F5344CB8AC3E}">
        <p14:creationId xmlns:p14="http://schemas.microsoft.com/office/powerpoint/2010/main" val="4161608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1146D-8711-465D-A203-5327797728B8}"/>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570C4A4E-63CB-46B3-AA36-7E5B66F372B8}"/>
              </a:ext>
            </a:extLst>
          </p:cNvPr>
          <p:cNvPicPr>
            <a:picLocks noGrp="1" noChangeAspect="1"/>
          </p:cNvPicPr>
          <p:nvPr>
            <p:ph idx="1"/>
          </p:nvPr>
        </p:nvPicPr>
        <p:blipFill>
          <a:blip r:embed="rId2"/>
          <a:stretch>
            <a:fillRect/>
          </a:stretch>
        </p:blipFill>
        <p:spPr>
          <a:xfrm>
            <a:off x="3048000" y="2129631"/>
            <a:ext cx="6096000" cy="3743325"/>
          </a:xfrm>
          <a:prstGeom prst="rect">
            <a:avLst/>
          </a:prstGeom>
        </p:spPr>
      </p:pic>
    </p:spTree>
    <p:extLst>
      <p:ext uri="{BB962C8B-B14F-4D97-AF65-F5344CB8AC3E}">
        <p14:creationId xmlns:p14="http://schemas.microsoft.com/office/powerpoint/2010/main" val="1378041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F1B08-CD37-4EF8-836E-142153A28018}"/>
              </a:ext>
            </a:extLst>
          </p:cNvPr>
          <p:cNvSpPr>
            <a:spLocks noGrp="1"/>
          </p:cNvSpPr>
          <p:nvPr>
            <p:ph type="title"/>
          </p:nvPr>
        </p:nvSpPr>
        <p:spPr/>
        <p:txBody>
          <a:bodyPr/>
          <a:lstStyle/>
          <a:p>
            <a:r>
              <a:rPr lang="zh-CN" altLang="en-US" dirty="0"/>
              <a:t>小组分工及打分</a:t>
            </a:r>
          </a:p>
        </p:txBody>
      </p:sp>
      <p:sp>
        <p:nvSpPr>
          <p:cNvPr id="3" name="内容占位符 2">
            <a:extLst>
              <a:ext uri="{FF2B5EF4-FFF2-40B4-BE49-F238E27FC236}">
                <a16:creationId xmlns:a16="http://schemas.microsoft.com/office/drawing/2014/main" id="{889CF558-59C2-4515-AC77-0368C25815F5}"/>
              </a:ext>
            </a:extLst>
          </p:cNvPr>
          <p:cNvSpPr>
            <a:spLocks noGrp="1"/>
          </p:cNvSpPr>
          <p:nvPr>
            <p:ph idx="1"/>
          </p:nvPr>
        </p:nvSpPr>
        <p:spPr/>
        <p:txBody>
          <a:bodyPr/>
          <a:lstStyle/>
          <a:p>
            <a:r>
              <a:rPr lang="zh-CN" altLang="en-US" dirty="0"/>
              <a:t>陈传岭 </a:t>
            </a:r>
            <a:r>
              <a:rPr lang="en-US" altLang="zh-CN" dirty="0"/>
              <a:t>89</a:t>
            </a:r>
            <a:r>
              <a:rPr lang="zh-CN" altLang="en-US" dirty="0"/>
              <a:t>分</a:t>
            </a:r>
            <a:endParaRPr lang="en-US" altLang="zh-CN" dirty="0"/>
          </a:p>
          <a:p>
            <a:r>
              <a:rPr lang="zh-CN" altLang="en-US" dirty="0"/>
              <a:t>计划内容的编写，制作分工</a:t>
            </a:r>
            <a:endParaRPr lang="en-US" altLang="zh-CN" dirty="0"/>
          </a:p>
          <a:p>
            <a:endParaRPr lang="en-US" altLang="zh-CN" dirty="0"/>
          </a:p>
          <a:p>
            <a:r>
              <a:rPr lang="zh-CN" altLang="en-US" dirty="0"/>
              <a:t>陈杰 </a:t>
            </a:r>
            <a:r>
              <a:rPr lang="en-US" altLang="zh-CN" dirty="0"/>
              <a:t>90</a:t>
            </a:r>
            <a:r>
              <a:rPr lang="zh-CN" altLang="en-US" dirty="0"/>
              <a:t>分</a:t>
            </a:r>
            <a:endParaRPr lang="en-US" altLang="zh-CN" dirty="0"/>
          </a:p>
          <a:p>
            <a:r>
              <a:rPr lang="zh-CN" altLang="en-US" dirty="0"/>
              <a:t>内容修改与纠错</a:t>
            </a:r>
            <a:endParaRPr lang="en-US" altLang="zh-CN" dirty="0"/>
          </a:p>
          <a:p>
            <a:endParaRPr lang="en-US" altLang="zh-CN" dirty="0"/>
          </a:p>
          <a:p>
            <a:r>
              <a:rPr lang="zh-CN" altLang="en-US" dirty="0"/>
              <a:t>周泽鑫 </a:t>
            </a:r>
            <a:r>
              <a:rPr lang="en-US" altLang="zh-CN" dirty="0"/>
              <a:t>91</a:t>
            </a:r>
            <a:r>
              <a:rPr lang="zh-CN" altLang="en-US" dirty="0"/>
              <a:t>分</a:t>
            </a:r>
            <a:endParaRPr lang="en-US" altLang="zh-CN" dirty="0"/>
          </a:p>
          <a:p>
            <a:r>
              <a:rPr lang="zh-CN" altLang="en-US" dirty="0"/>
              <a:t>查找</a:t>
            </a:r>
            <a:r>
              <a:rPr lang="en-US" altLang="zh-CN" dirty="0"/>
              <a:t>PPT</a:t>
            </a:r>
            <a:r>
              <a:rPr lang="zh-CN" altLang="en-US" dirty="0"/>
              <a:t>模板，动画制作</a:t>
            </a:r>
          </a:p>
        </p:txBody>
      </p:sp>
    </p:spTree>
    <p:extLst>
      <p:ext uri="{BB962C8B-B14F-4D97-AF65-F5344CB8AC3E}">
        <p14:creationId xmlns:p14="http://schemas.microsoft.com/office/powerpoint/2010/main" val="909175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61719" y="2688998"/>
              <a:ext cx="2017486" cy="1107996"/>
            </a:xfrm>
            <a:prstGeom prst="rect">
              <a:avLst/>
            </a:prstGeom>
            <a:noFill/>
          </p:spPr>
          <p:txBody>
            <a:bodyPr wrap="square" rtlCol="0">
              <a:spAutoFit/>
            </a:bodyPr>
            <a:lstStyle/>
            <a:p>
              <a:r>
                <a:rPr lang="en-US" altLang="zh-CN" sz="6600" dirty="0">
                  <a:solidFill>
                    <a:schemeClr val="bg1"/>
                  </a:solidFill>
                  <a:latin typeface="Agency FB" panose="020B0503020202020204" pitchFamily="34" charset="0"/>
                </a:rPr>
                <a:t>2019</a:t>
              </a:r>
              <a:endParaRPr lang="zh-CN" altLang="en-US" sz="66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820414" y="3821630"/>
              <a:ext cx="3336615" cy="769441"/>
            </a:xfrm>
            <a:prstGeom prst="rect">
              <a:avLst/>
            </a:prstGeom>
            <a:noFill/>
          </p:spPr>
          <p:txBody>
            <a:bodyPr wrap="square" rtlCol="0">
              <a:spAutoFit/>
            </a:bodyPr>
            <a:lstStyle/>
            <a:p>
              <a:r>
                <a:rPr lang="zh-CN" altLang="en-US" sz="4400" dirty="0">
                  <a:solidFill>
                    <a:schemeClr val="bg1"/>
                  </a:solidFill>
                  <a:latin typeface="黑体" panose="02010609060101010101" pitchFamily="49" charset="-122"/>
                  <a:ea typeface="黑体" panose="02010609060101010101" pitchFamily="49" charset="-122"/>
                </a:rPr>
                <a:t>感谢观看</a:t>
              </a: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6077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childTnLst>
                          </p:cTn>
                        </p:par>
                        <p:par>
                          <p:cTn id="8" fill="hold">
                            <p:stCondLst>
                              <p:cond delay="125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800" fill="hold"/>
                                        <p:tgtEl>
                                          <p:spTgt spid="4"/>
                                        </p:tgtEl>
                                        <p:attrNameLst>
                                          <p:attrName>ppt_w</p:attrName>
                                        </p:attrNameLst>
                                      </p:cBhvr>
                                      <p:tavLst>
                                        <p:tav tm="0">
                                          <p:val>
                                            <p:fltVal val="0"/>
                                          </p:val>
                                        </p:tav>
                                        <p:tav tm="100000">
                                          <p:val>
                                            <p:strVal val="#ppt_w"/>
                                          </p:val>
                                        </p:tav>
                                      </p:tavLst>
                                    </p:anim>
                                    <p:anim calcmode="lin" valueType="num">
                                      <p:cBhvr>
                                        <p:cTn id="12" dur="800" fill="hold"/>
                                        <p:tgtEl>
                                          <p:spTgt spid="4"/>
                                        </p:tgtEl>
                                        <p:attrNameLst>
                                          <p:attrName>ppt_h</p:attrName>
                                        </p:attrNameLst>
                                      </p:cBhvr>
                                      <p:tavLst>
                                        <p:tav tm="0">
                                          <p:val>
                                            <p:fltVal val="0"/>
                                          </p:val>
                                        </p:tav>
                                        <p:tav tm="100000">
                                          <p:val>
                                            <p:strVal val="#ppt_h"/>
                                          </p:val>
                                        </p:tav>
                                      </p:tavLst>
                                    </p:anim>
                                    <p:anim calcmode="lin" valueType="num">
                                      <p:cBhvr>
                                        <p:cTn id="13" dur="800" fill="hold"/>
                                        <p:tgtEl>
                                          <p:spTgt spid="4"/>
                                        </p:tgtEl>
                                        <p:attrNameLst>
                                          <p:attrName>style.rotation</p:attrName>
                                        </p:attrNameLst>
                                      </p:cBhvr>
                                      <p:tavLst>
                                        <p:tav tm="0">
                                          <p:val>
                                            <p:fltVal val="360"/>
                                          </p:val>
                                        </p:tav>
                                        <p:tav tm="100000">
                                          <p:val>
                                            <p:fltVal val="0"/>
                                          </p:val>
                                        </p:tav>
                                      </p:tavLst>
                                    </p:anim>
                                    <p:animEffect transition="in" filter="fade">
                                      <p:cBhvr>
                                        <p:cTn id="14" dur="800"/>
                                        <p:tgtEl>
                                          <p:spTgt spid="4"/>
                                        </p:tgtEl>
                                      </p:cBhvr>
                                    </p:animEffect>
                                  </p:childTnLst>
                                </p:cTn>
                              </p:par>
                            </p:childTnLst>
                          </p:cTn>
                        </p:par>
                        <p:par>
                          <p:cTn id="15" fill="hold">
                            <p:stCondLst>
                              <p:cond delay="2050"/>
                            </p:stCondLst>
                            <p:childTnLst>
                              <p:par>
                                <p:cTn id="16" presetID="49" presetClass="entr" presetSubtype="0" decel="10000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800" fill="hold"/>
                                        <p:tgtEl>
                                          <p:spTgt spid="17"/>
                                        </p:tgtEl>
                                        <p:attrNameLst>
                                          <p:attrName>ppt_w</p:attrName>
                                        </p:attrNameLst>
                                      </p:cBhvr>
                                      <p:tavLst>
                                        <p:tav tm="0">
                                          <p:val>
                                            <p:fltVal val="0"/>
                                          </p:val>
                                        </p:tav>
                                        <p:tav tm="100000">
                                          <p:val>
                                            <p:strVal val="#ppt_w"/>
                                          </p:val>
                                        </p:tav>
                                      </p:tavLst>
                                    </p:anim>
                                    <p:anim calcmode="lin" valueType="num">
                                      <p:cBhvr>
                                        <p:cTn id="19" dur="800" fill="hold"/>
                                        <p:tgtEl>
                                          <p:spTgt spid="17"/>
                                        </p:tgtEl>
                                        <p:attrNameLst>
                                          <p:attrName>ppt_h</p:attrName>
                                        </p:attrNameLst>
                                      </p:cBhvr>
                                      <p:tavLst>
                                        <p:tav tm="0">
                                          <p:val>
                                            <p:fltVal val="0"/>
                                          </p:val>
                                        </p:tav>
                                        <p:tav tm="100000">
                                          <p:val>
                                            <p:strVal val="#ppt_h"/>
                                          </p:val>
                                        </p:tav>
                                      </p:tavLst>
                                    </p:anim>
                                    <p:anim calcmode="lin" valueType="num">
                                      <p:cBhvr>
                                        <p:cTn id="20" dur="800" fill="hold"/>
                                        <p:tgtEl>
                                          <p:spTgt spid="17"/>
                                        </p:tgtEl>
                                        <p:attrNameLst>
                                          <p:attrName>style.rotation</p:attrName>
                                        </p:attrNameLst>
                                      </p:cBhvr>
                                      <p:tavLst>
                                        <p:tav tm="0">
                                          <p:val>
                                            <p:fltVal val="360"/>
                                          </p:val>
                                        </p:tav>
                                        <p:tav tm="100000">
                                          <p:val>
                                            <p:fltVal val="0"/>
                                          </p:val>
                                        </p:tav>
                                      </p:tavLst>
                                    </p:anim>
                                    <p:animEffect transition="in" filter="fade">
                                      <p:cBhvr>
                                        <p:cTn id="21" dur="800"/>
                                        <p:tgtEl>
                                          <p:spTgt spid="17"/>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800" fill="hold"/>
                                        <p:tgtEl>
                                          <p:spTgt spid="18"/>
                                        </p:tgtEl>
                                        <p:attrNameLst>
                                          <p:attrName>ppt_w</p:attrName>
                                        </p:attrNameLst>
                                      </p:cBhvr>
                                      <p:tavLst>
                                        <p:tav tm="0">
                                          <p:val>
                                            <p:fltVal val="0"/>
                                          </p:val>
                                        </p:tav>
                                        <p:tav tm="100000">
                                          <p:val>
                                            <p:strVal val="#ppt_w"/>
                                          </p:val>
                                        </p:tav>
                                      </p:tavLst>
                                    </p:anim>
                                    <p:anim calcmode="lin" valueType="num">
                                      <p:cBhvr>
                                        <p:cTn id="25" dur="800" fill="hold"/>
                                        <p:tgtEl>
                                          <p:spTgt spid="18"/>
                                        </p:tgtEl>
                                        <p:attrNameLst>
                                          <p:attrName>ppt_h</p:attrName>
                                        </p:attrNameLst>
                                      </p:cBhvr>
                                      <p:tavLst>
                                        <p:tav tm="0">
                                          <p:val>
                                            <p:fltVal val="0"/>
                                          </p:val>
                                        </p:tav>
                                        <p:tav tm="100000">
                                          <p:val>
                                            <p:strVal val="#ppt_h"/>
                                          </p:val>
                                        </p:tav>
                                      </p:tavLst>
                                    </p:anim>
                                    <p:anim calcmode="lin" valueType="num">
                                      <p:cBhvr>
                                        <p:cTn id="26" dur="800" fill="hold"/>
                                        <p:tgtEl>
                                          <p:spTgt spid="18"/>
                                        </p:tgtEl>
                                        <p:attrNameLst>
                                          <p:attrName>style.rotation</p:attrName>
                                        </p:attrNameLst>
                                      </p:cBhvr>
                                      <p:tavLst>
                                        <p:tav tm="0">
                                          <p:val>
                                            <p:fltVal val="360"/>
                                          </p:val>
                                        </p:tav>
                                        <p:tav tm="100000">
                                          <p:val>
                                            <p:fltVal val="0"/>
                                          </p:val>
                                        </p:tav>
                                      </p:tavLst>
                                    </p:anim>
                                    <p:animEffect transition="in" filter="fade">
                                      <p:cBhvr>
                                        <p:cTn id="27" dur="800"/>
                                        <p:tgtEl>
                                          <p:spTgt spid="18"/>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800" fill="hold"/>
                                        <p:tgtEl>
                                          <p:spTgt spid="19"/>
                                        </p:tgtEl>
                                        <p:attrNameLst>
                                          <p:attrName>ppt_w</p:attrName>
                                        </p:attrNameLst>
                                      </p:cBhvr>
                                      <p:tavLst>
                                        <p:tav tm="0">
                                          <p:val>
                                            <p:fltVal val="0"/>
                                          </p:val>
                                        </p:tav>
                                        <p:tav tm="100000">
                                          <p:val>
                                            <p:strVal val="#ppt_w"/>
                                          </p:val>
                                        </p:tav>
                                      </p:tavLst>
                                    </p:anim>
                                    <p:anim calcmode="lin" valueType="num">
                                      <p:cBhvr>
                                        <p:cTn id="31" dur="800" fill="hold"/>
                                        <p:tgtEl>
                                          <p:spTgt spid="19"/>
                                        </p:tgtEl>
                                        <p:attrNameLst>
                                          <p:attrName>ppt_h</p:attrName>
                                        </p:attrNameLst>
                                      </p:cBhvr>
                                      <p:tavLst>
                                        <p:tav tm="0">
                                          <p:val>
                                            <p:fltVal val="0"/>
                                          </p:val>
                                        </p:tav>
                                        <p:tav tm="100000">
                                          <p:val>
                                            <p:strVal val="#ppt_h"/>
                                          </p:val>
                                        </p:tav>
                                      </p:tavLst>
                                    </p:anim>
                                    <p:anim calcmode="lin" valueType="num">
                                      <p:cBhvr>
                                        <p:cTn id="32" dur="800" fill="hold"/>
                                        <p:tgtEl>
                                          <p:spTgt spid="19"/>
                                        </p:tgtEl>
                                        <p:attrNameLst>
                                          <p:attrName>style.rotation</p:attrName>
                                        </p:attrNameLst>
                                      </p:cBhvr>
                                      <p:tavLst>
                                        <p:tav tm="0">
                                          <p:val>
                                            <p:fltVal val="360"/>
                                          </p:val>
                                        </p:tav>
                                        <p:tav tm="100000">
                                          <p:val>
                                            <p:fltVal val="0"/>
                                          </p:val>
                                        </p:tav>
                                      </p:tavLst>
                                    </p:anim>
                                    <p:animEffect transition="in" filter="fade">
                                      <p:cBhvr>
                                        <p:cTn id="33" dur="800"/>
                                        <p:tgtEl>
                                          <p:spTgt spid="19"/>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800" fill="hold"/>
                                        <p:tgtEl>
                                          <p:spTgt spid="20"/>
                                        </p:tgtEl>
                                        <p:attrNameLst>
                                          <p:attrName>ppt_w</p:attrName>
                                        </p:attrNameLst>
                                      </p:cBhvr>
                                      <p:tavLst>
                                        <p:tav tm="0">
                                          <p:val>
                                            <p:fltVal val="0"/>
                                          </p:val>
                                        </p:tav>
                                        <p:tav tm="100000">
                                          <p:val>
                                            <p:strVal val="#ppt_w"/>
                                          </p:val>
                                        </p:tav>
                                      </p:tavLst>
                                    </p:anim>
                                    <p:anim calcmode="lin" valueType="num">
                                      <p:cBhvr>
                                        <p:cTn id="37" dur="800" fill="hold"/>
                                        <p:tgtEl>
                                          <p:spTgt spid="20"/>
                                        </p:tgtEl>
                                        <p:attrNameLst>
                                          <p:attrName>ppt_h</p:attrName>
                                        </p:attrNameLst>
                                      </p:cBhvr>
                                      <p:tavLst>
                                        <p:tav tm="0">
                                          <p:val>
                                            <p:fltVal val="0"/>
                                          </p:val>
                                        </p:tav>
                                        <p:tav tm="100000">
                                          <p:val>
                                            <p:strVal val="#ppt_h"/>
                                          </p:val>
                                        </p:tav>
                                      </p:tavLst>
                                    </p:anim>
                                    <p:anim calcmode="lin" valueType="num">
                                      <p:cBhvr>
                                        <p:cTn id="38" dur="800" fill="hold"/>
                                        <p:tgtEl>
                                          <p:spTgt spid="20"/>
                                        </p:tgtEl>
                                        <p:attrNameLst>
                                          <p:attrName>style.rotation</p:attrName>
                                        </p:attrNameLst>
                                      </p:cBhvr>
                                      <p:tavLst>
                                        <p:tav tm="0">
                                          <p:val>
                                            <p:fltVal val="360"/>
                                          </p:val>
                                        </p:tav>
                                        <p:tav tm="100000">
                                          <p:val>
                                            <p:fltVal val="0"/>
                                          </p:val>
                                        </p:tav>
                                      </p:tavLst>
                                    </p:anim>
                                    <p:animEffect transition="in" filter="fade">
                                      <p:cBhvr>
                                        <p:cTn id="39" dur="800"/>
                                        <p:tgtEl>
                                          <p:spTgt spid="20"/>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800" fill="hold"/>
                                        <p:tgtEl>
                                          <p:spTgt spid="14"/>
                                        </p:tgtEl>
                                        <p:attrNameLst>
                                          <p:attrName>ppt_w</p:attrName>
                                        </p:attrNameLst>
                                      </p:cBhvr>
                                      <p:tavLst>
                                        <p:tav tm="0">
                                          <p:val>
                                            <p:fltVal val="0"/>
                                          </p:val>
                                        </p:tav>
                                        <p:tav tm="100000">
                                          <p:val>
                                            <p:strVal val="#ppt_w"/>
                                          </p:val>
                                        </p:tav>
                                      </p:tavLst>
                                    </p:anim>
                                    <p:anim calcmode="lin" valueType="num">
                                      <p:cBhvr>
                                        <p:cTn id="43" dur="800" fill="hold"/>
                                        <p:tgtEl>
                                          <p:spTgt spid="14"/>
                                        </p:tgtEl>
                                        <p:attrNameLst>
                                          <p:attrName>ppt_h</p:attrName>
                                        </p:attrNameLst>
                                      </p:cBhvr>
                                      <p:tavLst>
                                        <p:tav tm="0">
                                          <p:val>
                                            <p:fltVal val="0"/>
                                          </p:val>
                                        </p:tav>
                                        <p:tav tm="100000">
                                          <p:val>
                                            <p:strVal val="#ppt_h"/>
                                          </p:val>
                                        </p:tav>
                                      </p:tavLst>
                                    </p:anim>
                                    <p:anim calcmode="lin" valueType="num">
                                      <p:cBhvr>
                                        <p:cTn id="44" dur="800" fill="hold"/>
                                        <p:tgtEl>
                                          <p:spTgt spid="14"/>
                                        </p:tgtEl>
                                        <p:attrNameLst>
                                          <p:attrName>style.rotation</p:attrName>
                                        </p:attrNameLst>
                                      </p:cBhvr>
                                      <p:tavLst>
                                        <p:tav tm="0">
                                          <p:val>
                                            <p:fltVal val="360"/>
                                          </p:val>
                                        </p:tav>
                                        <p:tav tm="100000">
                                          <p:val>
                                            <p:fltVal val="0"/>
                                          </p:val>
                                        </p:tav>
                                      </p:tavLst>
                                    </p:anim>
                                    <p:animEffect transition="in" filter="fade">
                                      <p:cBhvr>
                                        <p:cTn id="45"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grpSp>
        <p:nvGrpSpPr>
          <p:cNvPr id="2" name="组合 1">
            <a:extLst>
              <a:ext uri="{FF2B5EF4-FFF2-40B4-BE49-F238E27FC236}">
                <a16:creationId xmlns:a16="http://schemas.microsoft.com/office/drawing/2014/main" id="{BA408E99-98E6-45A6-AAFA-CA8056918C86}"/>
              </a:ext>
            </a:extLst>
          </p:cNvPr>
          <p:cNvGrpSpPr/>
          <p:nvPr/>
        </p:nvGrpSpPr>
        <p:grpSpPr>
          <a:xfrm>
            <a:off x="4015429" y="1054158"/>
            <a:ext cx="4161142" cy="3045017"/>
            <a:chOff x="4015429" y="876828"/>
            <a:chExt cx="4161142" cy="3045017"/>
          </a:xfrm>
        </p:grpSpPr>
        <p:sp>
          <p:nvSpPr>
            <p:cNvPr id="21" name="矩形 20"/>
            <p:cNvSpPr/>
            <p:nvPr/>
          </p:nvSpPr>
          <p:spPr>
            <a:xfrm>
              <a:off x="5138700" y="876828"/>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2" name="文本框 21"/>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chemeClr val="tx1">
                      <a:lumMod val="75000"/>
                      <a:lumOff val="25000"/>
                    </a:schemeClr>
                  </a:solidFill>
                  <a:latin typeface="黑体" panose="02010609060101010101" pitchFamily="49" charset="-122"/>
                  <a:ea typeface="黑体" panose="02010609060101010101" pitchFamily="49" charset="-122"/>
                </a:rPr>
                <a:t>第 一 章</a:t>
              </a:r>
            </a:p>
          </p:txBody>
        </p:sp>
        <p:sp>
          <p:nvSpPr>
            <p:cNvPr id="23" name="文本框 22"/>
            <p:cNvSpPr txBox="1"/>
            <p:nvPr/>
          </p:nvSpPr>
          <p:spPr>
            <a:xfrm>
              <a:off x="4015429" y="2654776"/>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6" name="TextBox 4"/>
            <p:cNvSpPr txBox="1">
              <a:spLocks noChangeArrowheads="1"/>
            </p:cNvSpPr>
            <p:nvPr/>
          </p:nvSpPr>
          <p:spPr bwMode="auto">
            <a:xfrm>
              <a:off x="4745624" y="2576633"/>
              <a:ext cx="270075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chemeClr val="bg1"/>
                  </a:solidFill>
                  <a:latin typeface="黑体" panose="02010609060101010101" pitchFamily="49" charset="-122"/>
                  <a:ea typeface="黑体" panose="02010609060101010101" pitchFamily="49" charset="-122"/>
                </a:rPr>
                <a:t>引言</a:t>
              </a:r>
              <a:endParaRPr lang="en-US" altLang="zh-CN" sz="18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58968" y="1006973"/>
              <a:ext cx="1274063" cy="156966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ONE</a:t>
              </a:r>
              <a:endParaRPr lang="zh-CN" altLang="en-US" sz="4800" b="1" dirty="0">
                <a:solidFill>
                  <a:schemeClr val="tx1">
                    <a:lumMod val="75000"/>
                    <a:lumOff val="25000"/>
                  </a:schemeClr>
                </a:solidFill>
                <a:latin typeface="+mj-lt"/>
                <a:ea typeface="微软雅黑" panose="020B0503020204020204" pitchFamily="34" charset="-122"/>
              </a:endParaRPr>
            </a:p>
          </p:txBody>
        </p:sp>
      </p:grpSp>
      <p:sp>
        <p:nvSpPr>
          <p:cNvPr id="9" name="文本框 8">
            <a:extLst>
              <a:ext uri="{FF2B5EF4-FFF2-40B4-BE49-F238E27FC236}">
                <a16:creationId xmlns:a16="http://schemas.microsoft.com/office/drawing/2014/main" id="{92448EFC-C498-4C48-BAC0-6819AF6716DA}"/>
              </a:ext>
            </a:extLst>
          </p:cNvPr>
          <p:cNvSpPr txBox="1"/>
          <p:nvPr/>
        </p:nvSpPr>
        <p:spPr>
          <a:xfrm>
            <a:off x="5311703" y="4313630"/>
            <a:ext cx="3877371" cy="1934323"/>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编写目的</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项目背景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定义</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1.4</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参考资料</a:t>
            </a:r>
          </a:p>
          <a:p>
            <a:pPr algn="ctr">
              <a:lnSpc>
                <a:spcPct val="150000"/>
              </a:lnSpc>
              <a:defRPr/>
            </a:pP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1829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p>
        </p:txBody>
      </p:sp>
      <p:sp>
        <p:nvSpPr>
          <p:cNvPr id="19" name="文本框 18"/>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编写目的</a:t>
            </a: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91971" y="2337926"/>
            <a:ext cx="4044259" cy="3223888"/>
            <a:chOff x="651109" y="2376419"/>
            <a:chExt cx="4653448" cy="3709504"/>
          </a:xfrm>
        </p:grpSpPr>
        <p:grpSp>
          <p:nvGrpSpPr>
            <p:cNvPr id="26" name="组合 25"/>
            <p:cNvGrpSpPr/>
            <p:nvPr/>
          </p:nvGrpSpPr>
          <p:grpSpPr>
            <a:xfrm>
              <a:off x="651109" y="2376419"/>
              <a:ext cx="4653448" cy="3709504"/>
              <a:chOff x="676860" y="2373244"/>
              <a:chExt cx="4653448" cy="3709504"/>
            </a:xfrm>
          </p:grpSpPr>
          <p:grpSp>
            <p:nvGrpSpPr>
              <p:cNvPr id="5" name="Group 4"/>
              <p:cNvGrpSpPr>
                <a:grpSpLocks noChangeAspect="1"/>
              </p:cNvGrpSpPr>
              <p:nvPr/>
            </p:nvGrpSpPr>
            <p:grpSpPr bwMode="auto">
              <a:xfrm>
                <a:off x="676860" y="2373244"/>
                <a:ext cx="4653448" cy="3709504"/>
                <a:chOff x="223" y="839"/>
                <a:chExt cx="3109" cy="2530"/>
              </a:xfrm>
            </p:grpSpPr>
            <p:sp>
              <p:nvSpPr>
                <p:cNvPr id="7" name="Freeform 5"/>
                <p:cNvSpPr>
                  <a:spLocks/>
                </p:cNvSpPr>
                <p:nvPr/>
              </p:nvSpPr>
              <p:spPr bwMode="auto">
                <a:xfrm>
                  <a:off x="223" y="839"/>
                  <a:ext cx="3109" cy="1927"/>
                </a:xfrm>
                <a:custGeom>
                  <a:avLst/>
                  <a:gdLst>
                    <a:gd name="T0" fmla="*/ 0 w 1313"/>
                    <a:gd name="T1" fmla="*/ 795 h 795"/>
                    <a:gd name="T2" fmla="*/ 0 w 1313"/>
                    <a:gd name="T3" fmla="*/ 29 h 795"/>
                    <a:gd name="T4" fmla="*/ 29 w 1313"/>
                    <a:gd name="T5" fmla="*/ 0 h 795"/>
                    <a:gd name="T6" fmla="*/ 1284 w 1313"/>
                    <a:gd name="T7" fmla="*/ 0 h 795"/>
                    <a:gd name="T8" fmla="*/ 1313 w 1313"/>
                    <a:gd name="T9" fmla="*/ 29 h 795"/>
                    <a:gd name="T10" fmla="*/ 1313 w 1313"/>
                    <a:gd name="T11" fmla="*/ 795 h 795"/>
                    <a:gd name="T12" fmla="*/ 0 w 1313"/>
                    <a:gd name="T13" fmla="*/ 795 h 795"/>
                  </a:gdLst>
                  <a:ahLst/>
                  <a:cxnLst>
                    <a:cxn ang="0">
                      <a:pos x="T0" y="T1"/>
                    </a:cxn>
                    <a:cxn ang="0">
                      <a:pos x="T2" y="T3"/>
                    </a:cxn>
                    <a:cxn ang="0">
                      <a:pos x="T4" y="T5"/>
                    </a:cxn>
                    <a:cxn ang="0">
                      <a:pos x="T6" y="T7"/>
                    </a:cxn>
                    <a:cxn ang="0">
                      <a:pos x="T8" y="T9"/>
                    </a:cxn>
                    <a:cxn ang="0">
                      <a:pos x="T10" y="T11"/>
                    </a:cxn>
                    <a:cxn ang="0">
                      <a:pos x="T12" y="T13"/>
                    </a:cxn>
                  </a:cxnLst>
                  <a:rect l="0" t="0" r="r" b="b"/>
                  <a:pathLst>
                    <a:path w="1313" h="795">
                      <a:moveTo>
                        <a:pt x="0" y="795"/>
                      </a:moveTo>
                      <a:cubicBezTo>
                        <a:pt x="0" y="29"/>
                        <a:pt x="0" y="29"/>
                        <a:pt x="0" y="29"/>
                      </a:cubicBezTo>
                      <a:cubicBezTo>
                        <a:pt x="0" y="13"/>
                        <a:pt x="13" y="0"/>
                        <a:pt x="29" y="0"/>
                      </a:cubicBezTo>
                      <a:cubicBezTo>
                        <a:pt x="1284" y="0"/>
                        <a:pt x="1284" y="0"/>
                        <a:pt x="1284" y="0"/>
                      </a:cubicBezTo>
                      <a:cubicBezTo>
                        <a:pt x="1300" y="0"/>
                        <a:pt x="1313" y="13"/>
                        <a:pt x="1313" y="29"/>
                      </a:cubicBezTo>
                      <a:cubicBezTo>
                        <a:pt x="1313" y="795"/>
                        <a:pt x="1313" y="795"/>
                        <a:pt x="1313" y="795"/>
                      </a:cubicBezTo>
                      <a:lnTo>
                        <a:pt x="0" y="795"/>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223" y="2766"/>
                  <a:ext cx="3109" cy="139"/>
                </a:xfrm>
                <a:custGeom>
                  <a:avLst/>
                  <a:gdLst>
                    <a:gd name="T0" fmla="*/ 1284 w 1313"/>
                    <a:gd name="T1" fmla="*/ 118 h 118"/>
                    <a:gd name="T2" fmla="*/ 29 w 1313"/>
                    <a:gd name="T3" fmla="*/ 118 h 118"/>
                    <a:gd name="T4" fmla="*/ 0 w 1313"/>
                    <a:gd name="T5" fmla="*/ 89 h 118"/>
                    <a:gd name="T6" fmla="*/ 0 w 1313"/>
                    <a:gd name="T7" fmla="*/ 0 h 118"/>
                    <a:gd name="T8" fmla="*/ 1313 w 1313"/>
                    <a:gd name="T9" fmla="*/ 0 h 118"/>
                    <a:gd name="T10" fmla="*/ 1313 w 1313"/>
                    <a:gd name="T11" fmla="*/ 89 h 118"/>
                    <a:gd name="T12" fmla="*/ 1284 w 1313"/>
                    <a:gd name="T13" fmla="*/ 118 h 118"/>
                  </a:gdLst>
                  <a:ahLst/>
                  <a:cxnLst>
                    <a:cxn ang="0">
                      <a:pos x="T0" y="T1"/>
                    </a:cxn>
                    <a:cxn ang="0">
                      <a:pos x="T2" y="T3"/>
                    </a:cxn>
                    <a:cxn ang="0">
                      <a:pos x="T4" y="T5"/>
                    </a:cxn>
                    <a:cxn ang="0">
                      <a:pos x="T6" y="T7"/>
                    </a:cxn>
                    <a:cxn ang="0">
                      <a:pos x="T8" y="T9"/>
                    </a:cxn>
                    <a:cxn ang="0">
                      <a:pos x="T10" y="T11"/>
                    </a:cxn>
                    <a:cxn ang="0">
                      <a:pos x="T12" y="T13"/>
                    </a:cxn>
                  </a:cxnLst>
                  <a:rect l="0" t="0" r="r" b="b"/>
                  <a:pathLst>
                    <a:path w="1313" h="118">
                      <a:moveTo>
                        <a:pt x="1284" y="118"/>
                      </a:moveTo>
                      <a:cubicBezTo>
                        <a:pt x="29" y="118"/>
                        <a:pt x="29" y="118"/>
                        <a:pt x="29" y="118"/>
                      </a:cubicBezTo>
                      <a:cubicBezTo>
                        <a:pt x="13" y="118"/>
                        <a:pt x="0" y="105"/>
                        <a:pt x="0" y="89"/>
                      </a:cubicBezTo>
                      <a:cubicBezTo>
                        <a:pt x="0" y="0"/>
                        <a:pt x="0" y="0"/>
                        <a:pt x="0" y="0"/>
                      </a:cubicBezTo>
                      <a:cubicBezTo>
                        <a:pt x="1313" y="0"/>
                        <a:pt x="1313" y="0"/>
                        <a:pt x="1313" y="0"/>
                      </a:cubicBezTo>
                      <a:cubicBezTo>
                        <a:pt x="1313" y="89"/>
                        <a:pt x="1313" y="89"/>
                        <a:pt x="1313" y="89"/>
                      </a:cubicBezTo>
                      <a:cubicBezTo>
                        <a:pt x="1313" y="105"/>
                        <a:pt x="1300" y="118"/>
                        <a:pt x="1284" y="118"/>
                      </a:cubicBezTo>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1284" y="2905"/>
                  <a:ext cx="1041" cy="376"/>
                </a:xfrm>
                <a:custGeom>
                  <a:avLst/>
                  <a:gdLst>
                    <a:gd name="T0" fmla="*/ 0 w 1041"/>
                    <a:gd name="T1" fmla="*/ 376 h 376"/>
                    <a:gd name="T2" fmla="*/ 0 w 1041"/>
                    <a:gd name="T3" fmla="*/ 338 h 376"/>
                    <a:gd name="T4" fmla="*/ 120 w 1041"/>
                    <a:gd name="T5" fmla="*/ 324 h 376"/>
                    <a:gd name="T6" fmla="*/ 206 w 1041"/>
                    <a:gd name="T7" fmla="*/ 0 h 376"/>
                    <a:gd name="T8" fmla="*/ 833 w 1041"/>
                    <a:gd name="T9" fmla="*/ 0 h 376"/>
                    <a:gd name="T10" fmla="*/ 918 w 1041"/>
                    <a:gd name="T11" fmla="*/ 324 h 376"/>
                    <a:gd name="T12" fmla="*/ 1041 w 1041"/>
                    <a:gd name="T13" fmla="*/ 338 h 376"/>
                    <a:gd name="T14" fmla="*/ 1041 w 1041"/>
                    <a:gd name="T15" fmla="*/ 376 h 376"/>
                    <a:gd name="T16" fmla="*/ 0 w 1041"/>
                    <a:gd name="T17" fmla="*/ 37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1" h="376">
                      <a:moveTo>
                        <a:pt x="0" y="376"/>
                      </a:moveTo>
                      <a:lnTo>
                        <a:pt x="0" y="338"/>
                      </a:lnTo>
                      <a:lnTo>
                        <a:pt x="120" y="324"/>
                      </a:lnTo>
                      <a:lnTo>
                        <a:pt x="206" y="0"/>
                      </a:lnTo>
                      <a:lnTo>
                        <a:pt x="833" y="0"/>
                      </a:lnTo>
                      <a:lnTo>
                        <a:pt x="918" y="324"/>
                      </a:lnTo>
                      <a:lnTo>
                        <a:pt x="1041" y="338"/>
                      </a:lnTo>
                      <a:lnTo>
                        <a:pt x="1041" y="376"/>
                      </a:lnTo>
                      <a:lnTo>
                        <a:pt x="0" y="376"/>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284" y="2993"/>
                  <a:ext cx="1041" cy="376"/>
                </a:xfrm>
                <a:custGeom>
                  <a:avLst/>
                  <a:gdLst>
                    <a:gd name="T0" fmla="*/ 0 w 1041"/>
                    <a:gd name="T1" fmla="*/ 376 h 376"/>
                    <a:gd name="T2" fmla="*/ 0 w 1041"/>
                    <a:gd name="T3" fmla="*/ 338 h 376"/>
                    <a:gd name="T4" fmla="*/ 120 w 1041"/>
                    <a:gd name="T5" fmla="*/ 324 h 376"/>
                    <a:gd name="T6" fmla="*/ 206 w 1041"/>
                    <a:gd name="T7" fmla="*/ 0 h 376"/>
                    <a:gd name="T8" fmla="*/ 833 w 1041"/>
                    <a:gd name="T9" fmla="*/ 0 h 376"/>
                    <a:gd name="T10" fmla="*/ 918 w 1041"/>
                    <a:gd name="T11" fmla="*/ 324 h 376"/>
                    <a:gd name="T12" fmla="*/ 1041 w 1041"/>
                    <a:gd name="T13" fmla="*/ 338 h 376"/>
                    <a:gd name="T14" fmla="*/ 1041 w 1041"/>
                    <a:gd name="T15" fmla="*/ 376 h 376"/>
                    <a:gd name="T16" fmla="*/ 0 w 1041"/>
                    <a:gd name="T17" fmla="*/ 37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1" h="376">
                      <a:moveTo>
                        <a:pt x="0" y="376"/>
                      </a:moveTo>
                      <a:lnTo>
                        <a:pt x="0" y="338"/>
                      </a:lnTo>
                      <a:lnTo>
                        <a:pt x="120" y="324"/>
                      </a:lnTo>
                      <a:lnTo>
                        <a:pt x="206" y="0"/>
                      </a:lnTo>
                      <a:lnTo>
                        <a:pt x="833" y="0"/>
                      </a:lnTo>
                      <a:lnTo>
                        <a:pt x="918" y="324"/>
                      </a:lnTo>
                      <a:lnTo>
                        <a:pt x="1041" y="338"/>
                      </a:lnTo>
                      <a:lnTo>
                        <a:pt x="1041" y="376"/>
                      </a:lnTo>
                      <a:lnTo>
                        <a:pt x="0" y="3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9"/>
                <p:cNvSpPr>
                  <a:spLocks noChangeArrowheads="1"/>
                </p:cNvSpPr>
                <p:nvPr/>
              </p:nvSpPr>
              <p:spPr bwMode="auto">
                <a:xfrm>
                  <a:off x="1793" y="882"/>
                  <a:ext cx="30" cy="33"/>
                </a:xfrm>
                <a:prstGeom prst="ellipse">
                  <a:avLst/>
                </a:pr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0"/>
                <p:cNvSpPr>
                  <a:spLocks noChangeArrowheads="1"/>
                </p:cNvSpPr>
                <p:nvPr/>
              </p:nvSpPr>
              <p:spPr bwMode="auto">
                <a:xfrm>
                  <a:off x="318" y="960"/>
                  <a:ext cx="2919" cy="1639"/>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1478" y="2993"/>
                  <a:ext cx="651" cy="61"/>
                </a:xfrm>
                <a:custGeom>
                  <a:avLst/>
                  <a:gdLst>
                    <a:gd name="T0" fmla="*/ 639 w 651"/>
                    <a:gd name="T1" fmla="*/ 0 h 61"/>
                    <a:gd name="T2" fmla="*/ 12 w 651"/>
                    <a:gd name="T3" fmla="*/ 0 h 61"/>
                    <a:gd name="T4" fmla="*/ 0 w 651"/>
                    <a:gd name="T5" fmla="*/ 61 h 61"/>
                    <a:gd name="T6" fmla="*/ 651 w 651"/>
                    <a:gd name="T7" fmla="*/ 61 h 61"/>
                    <a:gd name="T8" fmla="*/ 639 w 651"/>
                    <a:gd name="T9" fmla="*/ 0 h 61"/>
                  </a:gdLst>
                  <a:ahLst/>
                  <a:cxnLst>
                    <a:cxn ang="0">
                      <a:pos x="T0" y="T1"/>
                    </a:cxn>
                    <a:cxn ang="0">
                      <a:pos x="T2" y="T3"/>
                    </a:cxn>
                    <a:cxn ang="0">
                      <a:pos x="T4" y="T5"/>
                    </a:cxn>
                    <a:cxn ang="0">
                      <a:pos x="T6" y="T7"/>
                    </a:cxn>
                    <a:cxn ang="0">
                      <a:pos x="T8" y="T9"/>
                    </a:cxn>
                  </a:cxnLst>
                  <a:rect l="0" t="0" r="r" b="b"/>
                  <a:pathLst>
                    <a:path w="651" h="61">
                      <a:moveTo>
                        <a:pt x="639" y="0"/>
                      </a:moveTo>
                      <a:lnTo>
                        <a:pt x="12" y="0"/>
                      </a:lnTo>
                      <a:lnTo>
                        <a:pt x="0" y="61"/>
                      </a:lnTo>
                      <a:lnTo>
                        <a:pt x="651" y="61"/>
                      </a:lnTo>
                      <a:lnTo>
                        <a:pt x="639"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478" y="2993"/>
                  <a:ext cx="651" cy="61"/>
                </a:xfrm>
                <a:custGeom>
                  <a:avLst/>
                  <a:gdLst>
                    <a:gd name="T0" fmla="*/ 639 w 651"/>
                    <a:gd name="T1" fmla="*/ 0 h 61"/>
                    <a:gd name="T2" fmla="*/ 12 w 651"/>
                    <a:gd name="T3" fmla="*/ 0 h 61"/>
                    <a:gd name="T4" fmla="*/ 0 w 651"/>
                    <a:gd name="T5" fmla="*/ 61 h 61"/>
                    <a:gd name="T6" fmla="*/ 651 w 651"/>
                    <a:gd name="T7" fmla="*/ 61 h 61"/>
                    <a:gd name="T8" fmla="*/ 639 w 651"/>
                    <a:gd name="T9" fmla="*/ 0 h 61"/>
                  </a:gdLst>
                  <a:ahLst/>
                  <a:cxnLst>
                    <a:cxn ang="0">
                      <a:pos x="T0" y="T1"/>
                    </a:cxn>
                    <a:cxn ang="0">
                      <a:pos x="T2" y="T3"/>
                    </a:cxn>
                    <a:cxn ang="0">
                      <a:pos x="T4" y="T5"/>
                    </a:cxn>
                    <a:cxn ang="0">
                      <a:pos x="T6" y="T7"/>
                    </a:cxn>
                    <a:cxn ang="0">
                      <a:pos x="T8" y="T9"/>
                    </a:cxn>
                  </a:cxnLst>
                  <a:rect l="0" t="0" r="r" b="b"/>
                  <a:pathLst>
                    <a:path w="651" h="61">
                      <a:moveTo>
                        <a:pt x="639" y="0"/>
                      </a:moveTo>
                      <a:lnTo>
                        <a:pt x="12" y="0"/>
                      </a:lnTo>
                      <a:lnTo>
                        <a:pt x="0" y="61"/>
                      </a:lnTo>
                      <a:lnTo>
                        <a:pt x="651" y="61"/>
                      </a:lnTo>
                      <a:lnTo>
                        <a:pt x="6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773" y="2623870"/>
                <a:ext cx="4185139" cy="2520208"/>
              </a:xfrm>
              <a:prstGeom prst="rect">
                <a:avLst/>
              </a:prstGeom>
            </p:spPr>
          </p:pic>
        </p:grpSp>
        <p:sp>
          <p:nvSpPr>
            <p:cNvPr id="2" name="同心圆 1"/>
            <p:cNvSpPr/>
            <p:nvPr/>
          </p:nvSpPr>
          <p:spPr>
            <a:xfrm>
              <a:off x="2892923" y="5500243"/>
              <a:ext cx="247650" cy="247650"/>
            </a:xfrm>
            <a:prstGeom prst="donut">
              <a:avLst>
                <a:gd name="adj" fmla="val 70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椭圆 2"/>
            <p:cNvSpPr/>
            <p:nvPr/>
          </p:nvSpPr>
          <p:spPr>
            <a:xfrm>
              <a:off x="2947469" y="5554789"/>
              <a:ext cx="138557" cy="1385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Freeform 5"/>
          <p:cNvSpPr>
            <a:spLocks noEditPoints="1"/>
          </p:cNvSpPr>
          <p:nvPr/>
        </p:nvSpPr>
        <p:spPr bwMode="auto">
          <a:xfrm>
            <a:off x="6651405" y="2085926"/>
            <a:ext cx="504000" cy="504000"/>
          </a:xfrm>
          <a:custGeom>
            <a:avLst/>
            <a:gdLst>
              <a:gd name="T0" fmla="*/ 140 w 145"/>
              <a:gd name="T1" fmla="*/ 124 h 144"/>
              <a:gd name="T2" fmla="*/ 106 w 145"/>
              <a:gd name="T3" fmla="*/ 89 h 144"/>
              <a:gd name="T4" fmla="*/ 105 w 145"/>
              <a:gd name="T5" fmla="*/ 88 h 144"/>
              <a:gd name="T6" fmla="*/ 114 w 145"/>
              <a:gd name="T7" fmla="*/ 57 h 144"/>
              <a:gd name="T8" fmla="*/ 57 w 145"/>
              <a:gd name="T9" fmla="*/ 0 h 144"/>
              <a:gd name="T10" fmla="*/ 0 w 145"/>
              <a:gd name="T11" fmla="*/ 57 h 144"/>
              <a:gd name="T12" fmla="*/ 57 w 145"/>
              <a:gd name="T13" fmla="*/ 114 h 144"/>
              <a:gd name="T14" fmla="*/ 88 w 145"/>
              <a:gd name="T15" fmla="*/ 105 h 144"/>
              <a:gd name="T16" fmla="*/ 89 w 145"/>
              <a:gd name="T17" fmla="*/ 106 h 144"/>
              <a:gd name="T18" fmla="*/ 124 w 145"/>
              <a:gd name="T19" fmla="*/ 140 h 144"/>
              <a:gd name="T20" fmla="*/ 132 w 145"/>
              <a:gd name="T21" fmla="*/ 144 h 144"/>
              <a:gd name="T22" fmla="*/ 140 w 145"/>
              <a:gd name="T23" fmla="*/ 140 h 144"/>
              <a:gd name="T24" fmla="*/ 140 w 145"/>
              <a:gd name="T25" fmla="*/ 124 h 144"/>
              <a:gd name="T26" fmla="*/ 57 w 145"/>
              <a:gd name="T27" fmla="*/ 96 h 144"/>
              <a:gd name="T28" fmla="*/ 18 w 145"/>
              <a:gd name="T29" fmla="*/ 57 h 144"/>
              <a:gd name="T30" fmla="*/ 57 w 145"/>
              <a:gd name="T31" fmla="*/ 18 h 144"/>
              <a:gd name="T32" fmla="*/ 96 w 145"/>
              <a:gd name="T33" fmla="*/ 57 h 144"/>
              <a:gd name="T34" fmla="*/ 57 w 145"/>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9"/>
          <p:cNvSpPr>
            <a:spLocks noEditPoints="1"/>
          </p:cNvSpPr>
          <p:nvPr/>
        </p:nvSpPr>
        <p:spPr bwMode="auto">
          <a:xfrm>
            <a:off x="6509330" y="3913460"/>
            <a:ext cx="504000" cy="504000"/>
          </a:xfrm>
          <a:custGeom>
            <a:avLst/>
            <a:gdLst>
              <a:gd name="T0" fmla="*/ 132 w 144"/>
              <a:gd name="T1" fmla="*/ 61 h 144"/>
              <a:gd name="T2" fmla="*/ 121 w 144"/>
              <a:gd name="T3" fmla="*/ 46 h 144"/>
              <a:gd name="T4" fmla="*/ 127 w 144"/>
              <a:gd name="T5" fmla="*/ 33 h 144"/>
              <a:gd name="T6" fmla="*/ 119 w 144"/>
              <a:gd name="T7" fmla="*/ 17 h 144"/>
              <a:gd name="T8" fmla="*/ 106 w 144"/>
              <a:gd name="T9" fmla="*/ 22 h 144"/>
              <a:gd name="T10" fmla="*/ 88 w 144"/>
              <a:gd name="T11" fmla="*/ 19 h 144"/>
              <a:gd name="T12" fmla="*/ 83 w 144"/>
              <a:gd name="T13" fmla="*/ 6 h 144"/>
              <a:gd name="T14" fmla="*/ 66 w 144"/>
              <a:gd name="T15" fmla="*/ 0 h 144"/>
              <a:gd name="T16" fmla="*/ 61 w 144"/>
              <a:gd name="T17" fmla="*/ 12 h 144"/>
              <a:gd name="T18" fmla="*/ 46 w 144"/>
              <a:gd name="T19" fmla="*/ 23 h 144"/>
              <a:gd name="T20" fmla="*/ 33 w 144"/>
              <a:gd name="T21" fmla="*/ 17 h 144"/>
              <a:gd name="T22" fmla="*/ 17 w 144"/>
              <a:gd name="T23" fmla="*/ 25 h 144"/>
              <a:gd name="T24" fmla="*/ 22 w 144"/>
              <a:gd name="T25" fmla="*/ 38 h 144"/>
              <a:gd name="T26" fmla="*/ 19 w 144"/>
              <a:gd name="T27" fmla="*/ 56 h 144"/>
              <a:gd name="T28" fmla="*/ 6 w 144"/>
              <a:gd name="T29" fmla="*/ 61 h 144"/>
              <a:gd name="T30" fmla="*/ 0 w 144"/>
              <a:gd name="T31" fmla="*/ 78 h 144"/>
              <a:gd name="T32" fmla="*/ 12 w 144"/>
              <a:gd name="T33" fmla="*/ 83 h 144"/>
              <a:gd name="T34" fmla="*/ 23 w 144"/>
              <a:gd name="T35" fmla="*/ 98 h 144"/>
              <a:gd name="T36" fmla="*/ 17 w 144"/>
              <a:gd name="T37" fmla="*/ 111 h 144"/>
              <a:gd name="T38" fmla="*/ 25 w 144"/>
              <a:gd name="T39" fmla="*/ 127 h 144"/>
              <a:gd name="T40" fmla="*/ 38 w 144"/>
              <a:gd name="T41" fmla="*/ 122 h 144"/>
              <a:gd name="T42" fmla="*/ 56 w 144"/>
              <a:gd name="T43" fmla="*/ 125 h 144"/>
              <a:gd name="T44" fmla="*/ 61 w 144"/>
              <a:gd name="T45" fmla="*/ 138 h 144"/>
              <a:gd name="T46" fmla="*/ 78 w 144"/>
              <a:gd name="T47" fmla="*/ 144 h 144"/>
              <a:gd name="T48" fmla="*/ 83 w 144"/>
              <a:gd name="T49" fmla="*/ 132 h 144"/>
              <a:gd name="T50" fmla="*/ 98 w 144"/>
              <a:gd name="T51" fmla="*/ 121 h 144"/>
              <a:gd name="T52" fmla="*/ 111 w 144"/>
              <a:gd name="T53" fmla="*/ 127 h 144"/>
              <a:gd name="T54" fmla="*/ 127 w 144"/>
              <a:gd name="T55" fmla="*/ 119 h 144"/>
              <a:gd name="T56" fmla="*/ 122 w 144"/>
              <a:gd name="T57" fmla="*/ 106 h 144"/>
              <a:gd name="T58" fmla="*/ 125 w 144"/>
              <a:gd name="T59" fmla="*/ 88 h 144"/>
              <a:gd name="T60" fmla="*/ 138 w 144"/>
              <a:gd name="T61" fmla="*/ 83 h 144"/>
              <a:gd name="T62" fmla="*/ 144 w 144"/>
              <a:gd name="T63" fmla="*/ 66 h 144"/>
              <a:gd name="T64" fmla="*/ 100 w 144"/>
              <a:gd name="T65" fmla="*/ 72 h 144"/>
              <a:gd name="T66" fmla="*/ 44 w 144"/>
              <a:gd name="T67" fmla="*/ 72 h 144"/>
              <a:gd name="T68" fmla="*/ 100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Group 12"/>
          <p:cNvGrpSpPr>
            <a:grpSpLocks/>
          </p:cNvGrpSpPr>
          <p:nvPr/>
        </p:nvGrpSpPr>
        <p:grpSpPr bwMode="auto">
          <a:xfrm>
            <a:off x="10471631" y="2830240"/>
            <a:ext cx="522500" cy="468000"/>
            <a:chOff x="4638" y="1688"/>
            <a:chExt cx="418" cy="361"/>
          </a:xfrm>
          <a:solidFill>
            <a:schemeClr val="bg1"/>
          </a:solidFill>
        </p:grpSpPr>
        <p:sp>
          <p:nvSpPr>
            <p:cNvPr id="32" name="Freeform 13"/>
            <p:cNvSpPr>
              <a:spLocks/>
            </p:cNvSpPr>
            <p:nvPr/>
          </p:nvSpPr>
          <p:spPr bwMode="auto">
            <a:xfrm>
              <a:off x="4638" y="1782"/>
              <a:ext cx="331" cy="267"/>
            </a:xfrm>
            <a:custGeom>
              <a:avLst/>
              <a:gdLst>
                <a:gd name="T0" fmla="*/ 123 w 138"/>
                <a:gd name="T1" fmla="*/ 83 h 111"/>
                <a:gd name="T2" fmla="*/ 89 w 138"/>
                <a:gd name="T3" fmla="*/ 93 h 111"/>
                <a:gd name="T4" fmla="*/ 85 w 138"/>
                <a:gd name="T5" fmla="*/ 93 h 111"/>
                <a:gd name="T6" fmla="*/ 83 w 138"/>
                <a:gd name="T7" fmla="*/ 92 h 111"/>
                <a:gd name="T8" fmla="*/ 79 w 138"/>
                <a:gd name="T9" fmla="*/ 92 h 111"/>
                <a:gd name="T10" fmla="*/ 77 w 138"/>
                <a:gd name="T11" fmla="*/ 91 h 111"/>
                <a:gd name="T12" fmla="*/ 74 w 138"/>
                <a:gd name="T13" fmla="*/ 91 h 111"/>
                <a:gd name="T14" fmla="*/ 72 w 138"/>
                <a:gd name="T15" fmla="*/ 90 h 111"/>
                <a:gd name="T16" fmla="*/ 68 w 138"/>
                <a:gd name="T17" fmla="*/ 89 h 111"/>
                <a:gd name="T18" fmla="*/ 67 w 138"/>
                <a:gd name="T19" fmla="*/ 88 h 111"/>
                <a:gd name="T20" fmla="*/ 63 w 138"/>
                <a:gd name="T21" fmla="*/ 86 h 111"/>
                <a:gd name="T22" fmla="*/ 63 w 138"/>
                <a:gd name="T23" fmla="*/ 86 h 111"/>
                <a:gd name="T24" fmla="*/ 50 w 138"/>
                <a:gd name="T25" fmla="*/ 76 h 111"/>
                <a:gd name="T26" fmla="*/ 50 w 138"/>
                <a:gd name="T27" fmla="*/ 76 h 111"/>
                <a:gd name="T28" fmla="*/ 46 w 138"/>
                <a:gd name="T29" fmla="*/ 72 h 111"/>
                <a:gd name="T30" fmla="*/ 45 w 138"/>
                <a:gd name="T31" fmla="*/ 71 h 111"/>
                <a:gd name="T32" fmla="*/ 33 w 138"/>
                <a:gd name="T33" fmla="*/ 36 h 111"/>
                <a:gd name="T34" fmla="*/ 48 w 138"/>
                <a:gd name="T35" fmla="*/ 36 h 111"/>
                <a:gd name="T36" fmla="*/ 24 w 138"/>
                <a:gd name="T37" fmla="*/ 0 h 111"/>
                <a:gd name="T38" fmla="*/ 0 w 138"/>
                <a:gd name="T39" fmla="*/ 36 h 111"/>
                <a:gd name="T40" fmla="*/ 15 w 138"/>
                <a:gd name="T41" fmla="*/ 36 h 111"/>
                <a:gd name="T42" fmla="*/ 28 w 138"/>
                <a:gd name="T43" fmla="*/ 78 h 111"/>
                <a:gd name="T44" fmla="*/ 29 w 138"/>
                <a:gd name="T45" fmla="*/ 79 h 111"/>
                <a:gd name="T46" fmla="*/ 31 w 138"/>
                <a:gd name="T47" fmla="*/ 83 h 111"/>
                <a:gd name="T48" fmla="*/ 32 w 138"/>
                <a:gd name="T49" fmla="*/ 84 h 111"/>
                <a:gd name="T50" fmla="*/ 37 w 138"/>
                <a:gd name="T51" fmla="*/ 89 h 111"/>
                <a:gd name="T52" fmla="*/ 37 w 138"/>
                <a:gd name="T53" fmla="*/ 89 h 111"/>
                <a:gd name="T54" fmla="*/ 54 w 138"/>
                <a:gd name="T55" fmla="*/ 102 h 111"/>
                <a:gd name="T56" fmla="*/ 54 w 138"/>
                <a:gd name="T57" fmla="*/ 102 h 111"/>
                <a:gd name="T58" fmla="*/ 60 w 138"/>
                <a:gd name="T59" fmla="*/ 105 h 111"/>
                <a:gd name="T60" fmla="*/ 61 w 138"/>
                <a:gd name="T61" fmla="*/ 105 h 111"/>
                <a:gd name="T62" fmla="*/ 66 w 138"/>
                <a:gd name="T63" fmla="*/ 107 h 111"/>
                <a:gd name="T64" fmla="*/ 68 w 138"/>
                <a:gd name="T65" fmla="*/ 108 h 111"/>
                <a:gd name="T66" fmla="*/ 73 w 138"/>
                <a:gd name="T67" fmla="*/ 109 h 111"/>
                <a:gd name="T68" fmla="*/ 76 w 138"/>
                <a:gd name="T69" fmla="*/ 110 h 111"/>
                <a:gd name="T70" fmla="*/ 77 w 138"/>
                <a:gd name="T71" fmla="*/ 110 h 111"/>
                <a:gd name="T72" fmla="*/ 81 w 138"/>
                <a:gd name="T73" fmla="*/ 110 h 111"/>
                <a:gd name="T74" fmla="*/ 83 w 138"/>
                <a:gd name="T75" fmla="*/ 111 h 111"/>
                <a:gd name="T76" fmla="*/ 90 w 138"/>
                <a:gd name="T77" fmla="*/ 111 h 111"/>
                <a:gd name="T78" fmla="*/ 133 w 138"/>
                <a:gd name="T79" fmla="*/ 97 h 111"/>
                <a:gd name="T80" fmla="*/ 135 w 138"/>
                <a:gd name="T81" fmla="*/ 85 h 111"/>
                <a:gd name="T82" fmla="*/ 123 w 138"/>
                <a:gd name="T8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4"/>
            <p:cNvSpPr>
              <a:spLocks/>
            </p:cNvSpPr>
            <p:nvPr/>
          </p:nvSpPr>
          <p:spPr bwMode="auto">
            <a:xfrm>
              <a:off x="4739" y="1688"/>
              <a:ext cx="317" cy="267"/>
            </a:xfrm>
            <a:custGeom>
              <a:avLst/>
              <a:gdLst>
                <a:gd name="T0" fmla="*/ 123 w 138"/>
                <a:gd name="T1" fmla="*/ 75 h 111"/>
                <a:gd name="T2" fmla="*/ 110 w 138"/>
                <a:gd name="T3" fmla="*/ 33 h 111"/>
                <a:gd name="T4" fmla="*/ 109 w 138"/>
                <a:gd name="T5" fmla="*/ 32 h 111"/>
                <a:gd name="T6" fmla="*/ 106 w 138"/>
                <a:gd name="T7" fmla="*/ 28 h 111"/>
                <a:gd name="T8" fmla="*/ 106 w 138"/>
                <a:gd name="T9" fmla="*/ 27 h 111"/>
                <a:gd name="T10" fmla="*/ 78 w 138"/>
                <a:gd name="T11" fmla="*/ 6 h 111"/>
                <a:gd name="T12" fmla="*/ 77 w 138"/>
                <a:gd name="T13" fmla="*/ 6 h 111"/>
                <a:gd name="T14" fmla="*/ 72 w 138"/>
                <a:gd name="T15" fmla="*/ 4 h 111"/>
                <a:gd name="T16" fmla="*/ 70 w 138"/>
                <a:gd name="T17" fmla="*/ 3 h 111"/>
                <a:gd name="T18" fmla="*/ 65 w 138"/>
                <a:gd name="T19" fmla="*/ 2 h 111"/>
                <a:gd name="T20" fmla="*/ 62 w 138"/>
                <a:gd name="T21" fmla="*/ 1 h 111"/>
                <a:gd name="T22" fmla="*/ 61 w 138"/>
                <a:gd name="T23" fmla="*/ 1 h 111"/>
                <a:gd name="T24" fmla="*/ 57 w 138"/>
                <a:gd name="T25" fmla="*/ 1 h 111"/>
                <a:gd name="T26" fmla="*/ 55 w 138"/>
                <a:gd name="T27" fmla="*/ 0 h 111"/>
                <a:gd name="T28" fmla="*/ 49 w 138"/>
                <a:gd name="T29" fmla="*/ 0 h 111"/>
                <a:gd name="T30" fmla="*/ 48 w 138"/>
                <a:gd name="T31" fmla="*/ 0 h 111"/>
                <a:gd name="T32" fmla="*/ 48 w 138"/>
                <a:gd name="T33" fmla="*/ 0 h 111"/>
                <a:gd name="T34" fmla="*/ 5 w 138"/>
                <a:gd name="T35" fmla="*/ 14 h 111"/>
                <a:gd name="T36" fmla="*/ 3 w 138"/>
                <a:gd name="T37" fmla="*/ 26 h 111"/>
                <a:gd name="T38" fmla="*/ 15 w 138"/>
                <a:gd name="T39" fmla="*/ 28 h 111"/>
                <a:gd name="T40" fmla="*/ 48 w 138"/>
                <a:gd name="T41" fmla="*/ 18 h 111"/>
                <a:gd name="T42" fmla="*/ 53 w 138"/>
                <a:gd name="T43" fmla="*/ 18 h 111"/>
                <a:gd name="T44" fmla="*/ 55 w 138"/>
                <a:gd name="T45" fmla="*/ 18 h 111"/>
                <a:gd name="T46" fmla="*/ 59 w 138"/>
                <a:gd name="T47" fmla="*/ 19 h 111"/>
                <a:gd name="T48" fmla="*/ 61 w 138"/>
                <a:gd name="T49" fmla="*/ 19 h 111"/>
                <a:gd name="T50" fmla="*/ 65 w 138"/>
                <a:gd name="T51" fmla="*/ 20 h 111"/>
                <a:gd name="T52" fmla="*/ 66 w 138"/>
                <a:gd name="T53" fmla="*/ 21 h 111"/>
                <a:gd name="T54" fmla="*/ 70 w 138"/>
                <a:gd name="T55" fmla="*/ 22 h 111"/>
                <a:gd name="T56" fmla="*/ 70 w 138"/>
                <a:gd name="T57" fmla="*/ 23 h 111"/>
                <a:gd name="T58" fmla="*/ 92 w 138"/>
                <a:gd name="T59" fmla="*/ 39 h 111"/>
                <a:gd name="T60" fmla="*/ 92 w 138"/>
                <a:gd name="T61" fmla="*/ 39 h 111"/>
                <a:gd name="T62" fmla="*/ 105 w 138"/>
                <a:gd name="T63" fmla="*/ 75 h 111"/>
                <a:gd name="T64" fmla="*/ 90 w 138"/>
                <a:gd name="T65" fmla="*/ 75 h 111"/>
                <a:gd name="T66" fmla="*/ 114 w 138"/>
                <a:gd name="T67" fmla="*/ 111 h 111"/>
                <a:gd name="T68" fmla="*/ 138 w 138"/>
                <a:gd name="T69" fmla="*/ 75 h 111"/>
                <a:gd name="T70" fmla="*/ 123 w 138"/>
                <a:gd name="T71"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文本框 41"/>
          <p:cNvSpPr txBox="1"/>
          <p:nvPr/>
        </p:nvSpPr>
        <p:spPr>
          <a:xfrm>
            <a:off x="5768531" y="2190484"/>
            <a:ext cx="5225600" cy="2862322"/>
          </a:xfrm>
          <a:prstGeom prst="rect">
            <a:avLst/>
          </a:prstGeom>
          <a:noFill/>
        </p:spPr>
        <p:txBody>
          <a:bodyPr wrap="square" rtlCol="0">
            <a:spAutoFit/>
          </a:bodyPr>
          <a:lstStyle/>
          <a:p>
            <a:pPr algn="just"/>
            <a:r>
              <a:rPr lang="zh-CN" altLang="zh-CN" dirty="0"/>
              <a:t>本文档是</a:t>
            </a:r>
            <a:r>
              <a:rPr lang="en-US" altLang="zh-CN" dirty="0"/>
              <a:t>G17</a:t>
            </a:r>
            <a:r>
              <a:rPr lang="zh-CN" altLang="zh-CN" dirty="0"/>
              <a:t>小组根据项目的初步需求，并对“书社”网站项目的各项需求进行全面分析之后，做出的软件项目开发计划，便于项目团队成员更好地了解项目情况，明确各成员分工、使项目工作开展的各个过程合理有序。</a:t>
            </a:r>
            <a:endParaRPr lang="en-US" altLang="zh-CN" dirty="0"/>
          </a:p>
          <a:p>
            <a:pPr algn="just"/>
            <a:endParaRPr lang="en-US" altLang="zh-CN" dirty="0"/>
          </a:p>
          <a:p>
            <a:pPr algn="just"/>
            <a:r>
              <a:rPr lang="zh-CN" altLang="zh-CN" dirty="0"/>
              <a:t>该文档将作为项目的问题定义、可行性研究、需求分析、开发阶段所有项目活动的行动基础，并作为项目团队开展和检查项目的工作依据。可供支持项目组内部的研发工作。</a:t>
            </a:r>
          </a:p>
        </p:txBody>
      </p:sp>
    </p:spTree>
    <p:extLst>
      <p:ext uri="{BB962C8B-B14F-4D97-AF65-F5344CB8AC3E}">
        <p14:creationId xmlns:p14="http://schemas.microsoft.com/office/powerpoint/2010/main" val="11472191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 calcmode="lin" valueType="num">
                                      <p:cBhvr>
                                        <p:cTn id="9" dur="500" fill="hold"/>
                                        <p:tgtEl>
                                          <p:spTgt spid="20"/>
                                        </p:tgtEl>
                                        <p:attrNameLst>
                                          <p:attrName>style.rotation</p:attrName>
                                        </p:attrNameLst>
                                      </p:cBhvr>
                                      <p:tavLst>
                                        <p:tav tm="0">
                                          <p:val>
                                            <p:fltVal val="360"/>
                                          </p:val>
                                        </p:tav>
                                        <p:tav tm="100000">
                                          <p:val>
                                            <p:fltVal val="0"/>
                                          </p:val>
                                        </p:tav>
                                      </p:tavLst>
                                    </p:anim>
                                    <p:animEffect transition="in" filter="fade">
                                      <p:cBhvr>
                                        <p:cTn id="10" dur="500"/>
                                        <p:tgtEl>
                                          <p:spTgt spid="20"/>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750"/>
                                        <p:tgtEl>
                                          <p:spTgt spid="29"/>
                                        </p:tgtEl>
                                      </p:cBhvr>
                                    </p:animEffect>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750"/>
                                        <p:tgtEl>
                                          <p:spTgt spid="31"/>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5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p>
        </p:txBody>
      </p:sp>
      <p:sp>
        <p:nvSpPr>
          <p:cNvPr id="25" name="文本框 24"/>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项目背景</a:t>
            </a:r>
          </a:p>
        </p:txBody>
      </p:sp>
      <p:grpSp>
        <p:nvGrpSpPr>
          <p:cNvPr id="26" name="组合 25"/>
          <p:cNvGrpSpPr/>
          <p:nvPr/>
        </p:nvGrpSpPr>
        <p:grpSpPr>
          <a:xfrm rot="17100000">
            <a:off x="175953" y="261388"/>
            <a:ext cx="481872" cy="469661"/>
            <a:chOff x="1032060" y="5022216"/>
            <a:chExt cx="753746" cy="734645"/>
          </a:xfrm>
        </p:grpSpPr>
        <p:sp>
          <p:nvSpPr>
            <p:cNvPr id="33" name="等腰三角形 3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7E1A93B5-728A-4AFE-8BDB-8D26642EB6D5}"/>
              </a:ext>
            </a:extLst>
          </p:cNvPr>
          <p:cNvSpPr txBox="1"/>
          <p:nvPr/>
        </p:nvSpPr>
        <p:spPr>
          <a:xfrm>
            <a:off x="5826751" y="1256666"/>
            <a:ext cx="5373278" cy="5078313"/>
          </a:xfrm>
          <a:prstGeom prst="rect">
            <a:avLst/>
          </a:prstGeom>
          <a:noFill/>
        </p:spPr>
        <p:txBody>
          <a:bodyPr wrap="square" rtlCol="0">
            <a:spAutoFit/>
          </a:bodyPr>
          <a:lstStyle/>
          <a:p>
            <a:r>
              <a:rPr lang="zh-CN" altLang="zh-CN" dirty="0"/>
              <a:t>大学生在校园中有着太多的诱惑，网游、电影、手游</a:t>
            </a:r>
            <a:r>
              <a:rPr lang="en-US" altLang="zh-CN" dirty="0"/>
              <a:t>…</a:t>
            </a:r>
            <a:r>
              <a:rPr lang="zh-CN" altLang="zh-CN" dirty="0"/>
              <a:t>这些诱惑充斥着我们的大学生活。</a:t>
            </a:r>
            <a:endParaRPr lang="en-US" altLang="zh-CN" dirty="0"/>
          </a:p>
          <a:p>
            <a:endParaRPr lang="en-US" altLang="zh-CN" dirty="0"/>
          </a:p>
          <a:p>
            <a:r>
              <a:rPr lang="zh-CN" altLang="zh-CN" dirty="0"/>
              <a:t>大部分人没有时间，而有时间的人又不知道读什么书好。再或者当你读完一本好书后，急切的想要分享，但周围的人却没有兴趣。</a:t>
            </a:r>
            <a:endParaRPr lang="en-US" altLang="zh-CN" dirty="0"/>
          </a:p>
          <a:p>
            <a:r>
              <a:rPr lang="zh-CN" altLang="zh-CN" dirty="0"/>
              <a:t>志同道合的朋友才长久，爱玩游戏的朋友好找，爱看书的朋友可不好找。</a:t>
            </a:r>
            <a:endParaRPr lang="en-US" altLang="zh-CN" dirty="0"/>
          </a:p>
          <a:p>
            <a:endParaRPr lang="en-US" altLang="zh-CN" dirty="0"/>
          </a:p>
          <a:p>
            <a:r>
              <a:rPr lang="zh-CN" altLang="zh-CN" dirty="0"/>
              <a:t>因此，建立一个图书的交友网站的需求还是存在的。</a:t>
            </a:r>
          </a:p>
          <a:p>
            <a:r>
              <a:rPr lang="zh-CN" altLang="zh-CN" dirty="0"/>
              <a:t>本次我们将要开发的网站名称叫做“书社”，本项目的提出者是陈传岭，项目开发将由陈传岭，陈杰，周泽鑫共同负责。所面向的用户为浙江大学城市学院的学生以及老师。</a:t>
            </a:r>
            <a:endParaRPr lang="en-US" altLang="zh-CN" dirty="0"/>
          </a:p>
          <a:p>
            <a:r>
              <a:rPr lang="zh-CN" altLang="zh-CN" dirty="0"/>
              <a:t>我们将使用阿里云来作为网站的服务器，数据库管理将使用</a:t>
            </a:r>
            <a:r>
              <a:rPr lang="en-US" altLang="zh-CN" dirty="0"/>
              <a:t>Microsoft Office Access</a:t>
            </a:r>
            <a:r>
              <a:rPr lang="zh-CN" altLang="zh-CN" dirty="0"/>
              <a:t>关系数据库，网站代码将采用</a:t>
            </a:r>
            <a:r>
              <a:rPr lang="en-US" altLang="zh-CN" dirty="0"/>
              <a:t>ASP</a:t>
            </a:r>
            <a:r>
              <a:rPr lang="zh-CN" altLang="zh-CN" dirty="0"/>
              <a:t>。</a:t>
            </a:r>
          </a:p>
          <a:p>
            <a:endParaRPr lang="zh-CN" altLang="en-US" dirty="0"/>
          </a:p>
        </p:txBody>
      </p:sp>
      <p:pic>
        <p:nvPicPr>
          <p:cNvPr id="12" name="图片 11">
            <a:extLst>
              <a:ext uri="{FF2B5EF4-FFF2-40B4-BE49-F238E27FC236}">
                <a16:creationId xmlns:a16="http://schemas.microsoft.com/office/drawing/2014/main" id="{CFA5F4A8-57C1-400E-987C-F7A827B0A55A}"/>
              </a:ext>
            </a:extLst>
          </p:cNvPr>
          <p:cNvPicPr>
            <a:picLocks noChangeAspect="1"/>
          </p:cNvPicPr>
          <p:nvPr/>
        </p:nvPicPr>
        <p:blipFill rotWithShape="1">
          <a:blip r:embed="rId4">
            <a:extLst>
              <a:ext uri="{28A0092B-C50C-407E-A947-70E740481C1C}">
                <a14:useLocalDpi xmlns:a14="http://schemas.microsoft.com/office/drawing/2010/main" val="0"/>
              </a:ext>
            </a:extLst>
          </a:blip>
          <a:srcRect l="12811" t="9076" b="5613"/>
          <a:stretch/>
        </p:blipFill>
        <p:spPr>
          <a:xfrm>
            <a:off x="991971" y="1764347"/>
            <a:ext cx="4152388" cy="4062953"/>
          </a:xfrm>
          <a:prstGeom prst="rect">
            <a:avLst/>
          </a:prstGeom>
        </p:spPr>
      </p:pic>
    </p:spTree>
    <p:custDataLst>
      <p:tags r:id="rId1"/>
    </p:custDataLst>
    <p:extLst>
      <p:ext uri="{BB962C8B-B14F-4D97-AF65-F5344CB8AC3E}">
        <p14:creationId xmlns:p14="http://schemas.microsoft.com/office/powerpoint/2010/main" val="130826520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043879" y="3447941"/>
            <a:ext cx="3626662" cy="584775"/>
          </a:xfrm>
          <a:prstGeom prst="rect">
            <a:avLst/>
          </a:prstGeom>
          <a:noFill/>
        </p:spPr>
        <p:txBody>
          <a:bodyPr wrap="square" rtlCol="0">
            <a:spAutoFit/>
          </a:bodyPr>
          <a:lstStyle/>
          <a:p>
            <a:pPr algn="just"/>
            <a:r>
              <a:rPr lang="en-US" altLang="zh-CN" sz="1600" dirty="0">
                <a:solidFill>
                  <a:schemeClr val="bg1"/>
                </a:solidFill>
              </a:rPr>
              <a:t>The quick brown fox jumps over the lazy dog. </a:t>
            </a:r>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p>
        </p:txBody>
      </p:sp>
      <p:sp>
        <p:nvSpPr>
          <p:cNvPr id="37" name="文本框 36"/>
          <p:cNvSpPr txBox="1"/>
          <p:nvPr/>
        </p:nvSpPr>
        <p:spPr>
          <a:xfrm>
            <a:off x="1387677" y="241629"/>
            <a:ext cx="5136482" cy="523220"/>
          </a:xfrm>
          <a:prstGeom prst="rect">
            <a:avLst/>
          </a:prstGeom>
          <a:noFill/>
        </p:spPr>
        <p:txBody>
          <a:bodyPr wrap="square" rtlCol="0">
            <a:spAutoFit/>
          </a:bodyPr>
          <a:lstStyle/>
          <a:p>
            <a:r>
              <a:rPr lang="zh-CN" altLang="zh-CN" sz="2800" dirty="0">
                <a:latin typeface="黑体" panose="02010609060101010101" pitchFamily="49" charset="-122"/>
                <a:ea typeface="黑体" panose="02010609060101010101" pitchFamily="49" charset="-122"/>
              </a:rPr>
              <a:t>定义</a:t>
            </a:r>
            <a:endParaRPr lang="zh-CN" altLang="en-US" sz="2800" dirty="0">
              <a:latin typeface="黑体" panose="02010609060101010101" pitchFamily="49" charset="-122"/>
              <a:ea typeface="黑体" panose="02010609060101010101" pitchFamily="49" charset="-122"/>
            </a:endParaRPr>
          </a:p>
        </p:txBody>
      </p:sp>
      <p:grpSp>
        <p:nvGrpSpPr>
          <p:cNvPr id="38" name="组合 37"/>
          <p:cNvGrpSpPr/>
          <p:nvPr/>
        </p:nvGrpSpPr>
        <p:grpSpPr>
          <a:xfrm rot="17100000">
            <a:off x="175953" y="261388"/>
            <a:ext cx="481872" cy="469661"/>
            <a:chOff x="1032060" y="5022216"/>
            <a:chExt cx="753746" cy="734645"/>
          </a:xfrm>
        </p:grpSpPr>
        <p:sp>
          <p:nvSpPr>
            <p:cNvPr id="39" name="等腰三角形 38"/>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a:extLst>
              <a:ext uri="{FF2B5EF4-FFF2-40B4-BE49-F238E27FC236}">
                <a16:creationId xmlns:a16="http://schemas.microsoft.com/office/drawing/2014/main" id="{D42610BA-C183-40A7-9BF6-CFB843974B80}"/>
              </a:ext>
            </a:extLst>
          </p:cNvPr>
          <p:cNvGraphicFramePr>
            <a:graphicFrameLocks noGrp="1"/>
          </p:cNvGraphicFramePr>
          <p:nvPr>
            <p:extLst>
              <p:ext uri="{D42A27DB-BD31-4B8C-83A1-F6EECF244321}">
                <p14:modId xmlns:p14="http://schemas.microsoft.com/office/powerpoint/2010/main" val="3898201268"/>
              </p:ext>
            </p:extLst>
          </p:nvPr>
        </p:nvGraphicFramePr>
        <p:xfrm>
          <a:off x="352859" y="1110655"/>
          <a:ext cx="11038788" cy="5120640"/>
        </p:xfrm>
        <a:graphic>
          <a:graphicData uri="http://schemas.openxmlformats.org/drawingml/2006/table">
            <a:tbl>
              <a:tblPr firstRow="1" bandRow="1">
                <a:tableStyleId>{5C22544A-7EE6-4342-B048-85BDC9FD1C3A}</a:tableStyleId>
              </a:tblPr>
              <a:tblGrid>
                <a:gridCol w="3210473">
                  <a:extLst>
                    <a:ext uri="{9D8B030D-6E8A-4147-A177-3AD203B41FA5}">
                      <a16:colId xmlns:a16="http://schemas.microsoft.com/office/drawing/2014/main" val="1735463029"/>
                    </a:ext>
                  </a:extLst>
                </a:gridCol>
                <a:gridCol w="7828315">
                  <a:extLst>
                    <a:ext uri="{9D8B030D-6E8A-4147-A177-3AD203B41FA5}">
                      <a16:colId xmlns:a16="http://schemas.microsoft.com/office/drawing/2014/main" val="4179235986"/>
                    </a:ext>
                  </a:extLst>
                </a:gridCol>
              </a:tblGrid>
              <a:tr h="1568271">
                <a:tc>
                  <a:txBody>
                    <a:bodyPr/>
                    <a:lstStyle/>
                    <a:p>
                      <a:pPr algn="ctr"/>
                      <a:r>
                        <a:rPr lang="en-US" altLang="zh-CN" sz="1800" b="0" kern="1200" dirty="0">
                          <a:solidFill>
                            <a:schemeClr val="tx1"/>
                          </a:solidFill>
                          <a:effectLst/>
                          <a:latin typeface="+mn-lt"/>
                          <a:ea typeface="+mn-ea"/>
                          <a:cs typeface="+mn-cs"/>
                        </a:rPr>
                        <a:t> </a:t>
                      </a:r>
                      <a:endParaRPr lang="zh-CN" altLang="zh-CN" sz="1800" b="0" kern="1200" dirty="0">
                        <a:solidFill>
                          <a:schemeClr val="tx1"/>
                        </a:solidFill>
                        <a:effectLst/>
                        <a:latin typeface="+mn-lt"/>
                        <a:ea typeface="+mn-ea"/>
                        <a:cs typeface="+mn-cs"/>
                      </a:endParaRPr>
                    </a:p>
                    <a:p>
                      <a:pPr algn="ctr"/>
                      <a:endParaRPr lang="en-US" altLang="zh-CN" sz="1800" b="0" kern="1200" dirty="0">
                        <a:solidFill>
                          <a:schemeClr val="tx1"/>
                        </a:solidFill>
                        <a:effectLst/>
                        <a:latin typeface="+mn-lt"/>
                        <a:ea typeface="+mn-ea"/>
                        <a:cs typeface="+mn-cs"/>
                      </a:endParaRPr>
                    </a:p>
                    <a:p>
                      <a:pPr algn="ctr"/>
                      <a:r>
                        <a:rPr lang="en-US" altLang="zh-CN" sz="1800" b="0" kern="1200" dirty="0">
                          <a:solidFill>
                            <a:schemeClr val="tx1"/>
                          </a:solidFill>
                          <a:effectLst/>
                          <a:latin typeface="+mn-lt"/>
                          <a:ea typeface="+mn-ea"/>
                          <a:cs typeface="+mn-cs"/>
                        </a:rPr>
                        <a:t>Microsoft office Access</a:t>
                      </a:r>
                      <a:endParaRPr lang="zh-CN" altLang="en-US"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0" kern="1200" dirty="0">
                          <a:solidFill>
                            <a:schemeClr val="tx1"/>
                          </a:solidFill>
                          <a:effectLst/>
                          <a:latin typeface="+mn-lt"/>
                          <a:ea typeface="+mn-ea"/>
                          <a:cs typeface="+mn-cs"/>
                        </a:rPr>
                        <a:t>Microsoft Office Access</a:t>
                      </a:r>
                      <a:r>
                        <a:rPr lang="zh-CN" altLang="zh-CN" sz="1800" b="0" kern="1200" dirty="0">
                          <a:solidFill>
                            <a:schemeClr val="tx1"/>
                          </a:solidFill>
                          <a:effectLst/>
                          <a:latin typeface="+mn-lt"/>
                          <a:ea typeface="+mn-ea"/>
                          <a:cs typeface="+mn-cs"/>
                        </a:rPr>
                        <a:t>是由微软发布的关系数据库管理系统。它结合了</a:t>
                      </a:r>
                      <a:r>
                        <a:rPr lang="en-US" altLang="zh-CN" sz="1800" b="0" kern="1200" dirty="0">
                          <a:solidFill>
                            <a:schemeClr val="tx1"/>
                          </a:solidFill>
                          <a:effectLst/>
                          <a:latin typeface="+mn-lt"/>
                          <a:ea typeface="+mn-ea"/>
                          <a:cs typeface="+mn-cs"/>
                        </a:rPr>
                        <a:t> </a:t>
                      </a:r>
                      <a:r>
                        <a:rPr lang="en-US" altLang="zh-CN" sz="1800" b="0" kern="1200" dirty="0" err="1">
                          <a:solidFill>
                            <a:schemeClr val="tx1"/>
                          </a:solidFill>
                          <a:effectLst/>
                          <a:latin typeface="+mn-lt"/>
                          <a:ea typeface="+mn-ea"/>
                          <a:cs typeface="+mn-cs"/>
                        </a:rPr>
                        <a:t>MicrosoftJet</a:t>
                      </a:r>
                      <a:r>
                        <a:rPr lang="en-US" altLang="zh-CN" sz="1800" b="0" kern="1200" dirty="0">
                          <a:solidFill>
                            <a:schemeClr val="tx1"/>
                          </a:solidFill>
                          <a:effectLst/>
                          <a:latin typeface="+mn-lt"/>
                          <a:ea typeface="+mn-ea"/>
                          <a:cs typeface="+mn-cs"/>
                        </a:rPr>
                        <a:t> Database Engine </a:t>
                      </a:r>
                      <a:r>
                        <a:rPr lang="zh-CN" altLang="zh-CN" sz="1800" b="0" kern="1200" dirty="0">
                          <a:solidFill>
                            <a:schemeClr val="tx1"/>
                          </a:solidFill>
                          <a:effectLst/>
                          <a:latin typeface="+mn-lt"/>
                          <a:ea typeface="+mn-ea"/>
                          <a:cs typeface="+mn-cs"/>
                        </a:rPr>
                        <a:t>和 图形用户界面两项特点，是</a:t>
                      </a:r>
                      <a:r>
                        <a:rPr lang="en-US" altLang="zh-CN" sz="1800" b="0" kern="1200" dirty="0">
                          <a:solidFill>
                            <a:schemeClr val="tx1"/>
                          </a:solidFill>
                          <a:effectLst/>
                          <a:latin typeface="+mn-lt"/>
                          <a:ea typeface="+mn-ea"/>
                          <a:cs typeface="+mn-cs"/>
                        </a:rPr>
                        <a:t> Microsoft Office </a:t>
                      </a:r>
                      <a:r>
                        <a:rPr lang="zh-CN" altLang="zh-CN" sz="1800" b="0" kern="1200" dirty="0">
                          <a:solidFill>
                            <a:schemeClr val="tx1"/>
                          </a:solidFill>
                          <a:effectLst/>
                          <a:latin typeface="+mn-lt"/>
                          <a:ea typeface="+mn-ea"/>
                          <a:cs typeface="+mn-cs"/>
                        </a:rPr>
                        <a:t>的系统程序之一。</a:t>
                      </a:r>
                    </a:p>
                    <a:p>
                      <a:r>
                        <a:rPr lang="en-US" altLang="zh-CN" sz="1800" b="0" kern="1200" dirty="0">
                          <a:solidFill>
                            <a:schemeClr val="tx1"/>
                          </a:solidFill>
                          <a:effectLst/>
                          <a:latin typeface="+mn-lt"/>
                          <a:ea typeface="+mn-ea"/>
                          <a:cs typeface="+mn-cs"/>
                        </a:rPr>
                        <a:t>Microsoft Office Access</a:t>
                      </a:r>
                      <a:r>
                        <a:rPr lang="zh-CN" altLang="zh-CN" sz="1800" b="0" kern="1200" dirty="0">
                          <a:solidFill>
                            <a:schemeClr val="tx1"/>
                          </a:solidFill>
                          <a:effectLst/>
                          <a:latin typeface="+mn-lt"/>
                          <a:ea typeface="+mn-ea"/>
                          <a:cs typeface="+mn-cs"/>
                        </a:rPr>
                        <a:t>是微软把数据库引擎的图形用户界面和软件开发工具结合在一起的一个数据库管理系统。软件开发人员和数据架构师可以使用</a:t>
                      </a:r>
                      <a:r>
                        <a:rPr lang="en-US" altLang="zh-CN" sz="1800" b="0" kern="1200" dirty="0">
                          <a:solidFill>
                            <a:schemeClr val="tx1"/>
                          </a:solidFill>
                          <a:effectLst/>
                          <a:latin typeface="+mn-lt"/>
                          <a:ea typeface="+mn-ea"/>
                          <a:cs typeface="+mn-cs"/>
                        </a:rPr>
                        <a:t>Microsoft Access</a:t>
                      </a:r>
                      <a:r>
                        <a:rPr lang="zh-CN" altLang="zh-CN" sz="1800" b="0" kern="1200" dirty="0">
                          <a:solidFill>
                            <a:schemeClr val="tx1"/>
                          </a:solidFill>
                          <a:effectLst/>
                          <a:latin typeface="+mn-lt"/>
                          <a:ea typeface="+mn-ea"/>
                          <a:cs typeface="+mn-cs"/>
                        </a:rPr>
                        <a:t>开发应用软件</a:t>
                      </a:r>
                      <a:r>
                        <a:rPr lang="en-US" altLang="zh-CN" sz="1800" b="0" kern="1200" dirty="0">
                          <a:solidFill>
                            <a:schemeClr val="tx1"/>
                          </a:solidFill>
                          <a:effectLst/>
                          <a:latin typeface="+mn-lt"/>
                          <a:ea typeface="+mn-ea"/>
                          <a:cs typeface="+mn-cs"/>
                        </a:rPr>
                        <a:t>,</a:t>
                      </a:r>
                      <a:r>
                        <a:rPr lang="zh-CN" altLang="zh-CN" sz="1800" b="0" kern="1200" dirty="0">
                          <a:solidFill>
                            <a:schemeClr val="tx1"/>
                          </a:solidFill>
                          <a:effectLst/>
                          <a:latin typeface="+mn-lt"/>
                          <a:ea typeface="+mn-ea"/>
                          <a:cs typeface="+mn-cs"/>
                        </a:rPr>
                        <a:t>“高级用户”可以使用它来构建软件应用程序。</a:t>
                      </a:r>
                      <a:endParaRPr lang="zh-CN" sz="1050" b="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2829114"/>
                  </a:ext>
                </a:extLst>
              </a:tr>
              <a:tr h="1410696">
                <a:tc>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en-US" altLang="zh-CN" sz="1800" kern="1200" dirty="0">
                          <a:solidFill>
                            <a:schemeClr val="dk1"/>
                          </a:solidFill>
                          <a:effectLst/>
                          <a:latin typeface="+mn-lt"/>
                          <a:ea typeface="+mn-ea"/>
                          <a:cs typeface="+mn-cs"/>
                        </a:rPr>
                        <a:t>ASP</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kern="1200" dirty="0">
                          <a:solidFill>
                            <a:schemeClr val="dk1"/>
                          </a:solidFill>
                          <a:effectLst/>
                          <a:latin typeface="+mn-lt"/>
                          <a:ea typeface="+mn-ea"/>
                          <a:cs typeface="+mn-cs"/>
                        </a:rPr>
                        <a:t>ASP</a:t>
                      </a:r>
                      <a:r>
                        <a:rPr lang="zh-CN" altLang="zh-CN" sz="1800" kern="1200" dirty="0">
                          <a:solidFill>
                            <a:schemeClr val="dk1"/>
                          </a:solidFill>
                          <a:effectLst/>
                          <a:latin typeface="+mn-lt"/>
                          <a:ea typeface="+mn-ea"/>
                          <a:cs typeface="+mn-cs"/>
                        </a:rPr>
                        <a:t>即</a:t>
                      </a:r>
                      <a:r>
                        <a:rPr lang="en-US" altLang="zh-CN" sz="1800" kern="1200" dirty="0">
                          <a:solidFill>
                            <a:schemeClr val="dk1"/>
                          </a:solidFill>
                          <a:effectLst/>
                          <a:latin typeface="+mn-lt"/>
                          <a:ea typeface="+mn-ea"/>
                          <a:cs typeface="+mn-cs"/>
                        </a:rPr>
                        <a:t>Active Server Pages</a:t>
                      </a:r>
                      <a:r>
                        <a:rPr lang="zh-CN" altLang="zh-CN" sz="1800" kern="1200" dirty="0">
                          <a:solidFill>
                            <a:schemeClr val="dk1"/>
                          </a:solidFill>
                          <a:effectLst/>
                          <a:latin typeface="+mn-lt"/>
                          <a:ea typeface="+mn-ea"/>
                          <a:cs typeface="+mn-cs"/>
                        </a:rPr>
                        <a:t>，是</a:t>
                      </a:r>
                      <a:r>
                        <a:rPr lang="en-US" altLang="zh-CN" sz="1800" kern="1200" dirty="0" err="1">
                          <a:solidFill>
                            <a:schemeClr val="dk1"/>
                          </a:solidFill>
                          <a:effectLst/>
                          <a:latin typeface="+mn-lt"/>
                          <a:ea typeface="+mn-ea"/>
                          <a:cs typeface="+mn-cs"/>
                        </a:rPr>
                        <a:t>MicroSoft</a:t>
                      </a:r>
                      <a:r>
                        <a:rPr lang="zh-CN" altLang="zh-CN" sz="1800" kern="1200" dirty="0">
                          <a:solidFill>
                            <a:schemeClr val="dk1"/>
                          </a:solidFill>
                          <a:effectLst/>
                          <a:latin typeface="+mn-lt"/>
                          <a:ea typeface="+mn-ea"/>
                          <a:cs typeface="+mn-cs"/>
                        </a:rPr>
                        <a:t>公司开发的服务器端脚本环境，可用来创建动态交互式网页并建立强大的</a:t>
                      </a:r>
                      <a:r>
                        <a:rPr lang="en-US" altLang="zh-CN" sz="1800" kern="1200" dirty="0">
                          <a:solidFill>
                            <a:schemeClr val="dk1"/>
                          </a:solidFill>
                          <a:effectLst/>
                          <a:latin typeface="+mn-lt"/>
                          <a:ea typeface="+mn-ea"/>
                          <a:cs typeface="+mn-cs"/>
                        </a:rPr>
                        <a:t>web</a:t>
                      </a:r>
                      <a:r>
                        <a:rPr lang="zh-CN" altLang="zh-CN" sz="1800" kern="1200" dirty="0">
                          <a:solidFill>
                            <a:schemeClr val="dk1"/>
                          </a:solidFill>
                          <a:effectLst/>
                          <a:latin typeface="+mn-lt"/>
                          <a:ea typeface="+mn-ea"/>
                          <a:cs typeface="+mn-cs"/>
                        </a:rPr>
                        <a:t>应用程序。当服务器收到对</a:t>
                      </a:r>
                      <a:r>
                        <a:rPr lang="en-US" altLang="zh-CN" sz="1800" kern="1200" dirty="0">
                          <a:solidFill>
                            <a:schemeClr val="dk1"/>
                          </a:solidFill>
                          <a:effectLst/>
                          <a:latin typeface="+mn-lt"/>
                          <a:ea typeface="+mn-ea"/>
                          <a:cs typeface="+mn-cs"/>
                        </a:rPr>
                        <a:t>ASP</a:t>
                      </a:r>
                      <a:r>
                        <a:rPr lang="zh-CN" altLang="zh-CN" sz="1800" kern="1200" dirty="0">
                          <a:solidFill>
                            <a:schemeClr val="dk1"/>
                          </a:solidFill>
                          <a:effectLst/>
                          <a:latin typeface="+mn-lt"/>
                          <a:ea typeface="+mn-ea"/>
                          <a:cs typeface="+mn-cs"/>
                        </a:rPr>
                        <a:t>文件的请求时，它会处理包含在用于构建发送给浏览器的</a:t>
                      </a:r>
                      <a:r>
                        <a:rPr lang="en-US" altLang="zh-CN" sz="1800" kern="1200" dirty="0">
                          <a:solidFill>
                            <a:schemeClr val="dk1"/>
                          </a:solidFill>
                          <a:effectLst/>
                          <a:latin typeface="+mn-lt"/>
                          <a:ea typeface="+mn-ea"/>
                          <a:cs typeface="+mn-cs"/>
                        </a:rPr>
                        <a:t>HTML</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Hyper Text Markup Language</a:t>
                      </a:r>
                      <a:r>
                        <a:rPr lang="zh-CN" altLang="zh-CN" sz="1800" kern="1200" dirty="0">
                          <a:solidFill>
                            <a:schemeClr val="dk1"/>
                          </a:solidFill>
                          <a:effectLst/>
                          <a:latin typeface="+mn-lt"/>
                          <a:ea typeface="+mn-ea"/>
                          <a:cs typeface="+mn-cs"/>
                        </a:rPr>
                        <a:t>，超文本置标语言）网页文件中的服务器端脚本代码。除服务器端脚本代码外，</a:t>
                      </a:r>
                      <a:r>
                        <a:rPr lang="en-US" altLang="zh-CN" sz="1800" kern="1200" dirty="0">
                          <a:solidFill>
                            <a:schemeClr val="dk1"/>
                          </a:solidFill>
                          <a:effectLst/>
                          <a:latin typeface="+mn-lt"/>
                          <a:ea typeface="+mn-ea"/>
                          <a:cs typeface="+mn-cs"/>
                        </a:rPr>
                        <a:t>ASP</a:t>
                      </a:r>
                      <a:r>
                        <a:rPr lang="zh-CN" altLang="zh-CN" sz="1800" kern="1200" dirty="0">
                          <a:solidFill>
                            <a:schemeClr val="dk1"/>
                          </a:solidFill>
                          <a:effectLst/>
                          <a:latin typeface="+mn-lt"/>
                          <a:ea typeface="+mn-ea"/>
                          <a:cs typeface="+mn-cs"/>
                        </a:rPr>
                        <a:t>文件也可以包含文本、</a:t>
                      </a:r>
                      <a:r>
                        <a:rPr lang="en-US" altLang="zh-CN" sz="1800" kern="1200" dirty="0">
                          <a:solidFill>
                            <a:schemeClr val="dk1"/>
                          </a:solidFill>
                          <a:effectLst/>
                          <a:latin typeface="+mn-lt"/>
                          <a:ea typeface="+mn-ea"/>
                          <a:cs typeface="+mn-cs"/>
                        </a:rPr>
                        <a:t>HTML</a:t>
                      </a:r>
                      <a:r>
                        <a:rPr lang="zh-CN" altLang="zh-CN" sz="1800" kern="1200" dirty="0">
                          <a:solidFill>
                            <a:schemeClr val="dk1"/>
                          </a:solidFill>
                          <a:effectLst/>
                          <a:latin typeface="+mn-lt"/>
                          <a:ea typeface="+mn-ea"/>
                          <a:cs typeface="+mn-cs"/>
                        </a:rPr>
                        <a:t>（包括相关的客户端脚本）和</a:t>
                      </a:r>
                      <a:r>
                        <a:rPr lang="en-US" altLang="zh-CN" sz="1800" kern="1200" dirty="0">
                          <a:solidFill>
                            <a:schemeClr val="dk1"/>
                          </a:solidFill>
                          <a:effectLst/>
                          <a:latin typeface="+mn-lt"/>
                          <a:ea typeface="+mn-ea"/>
                          <a:cs typeface="+mn-cs"/>
                        </a:rPr>
                        <a:t>com</a:t>
                      </a:r>
                      <a:r>
                        <a:rPr lang="zh-CN" altLang="zh-CN" sz="1800" kern="1200" dirty="0">
                          <a:solidFill>
                            <a:schemeClr val="dk1"/>
                          </a:solidFill>
                          <a:effectLst/>
                          <a:latin typeface="+mn-lt"/>
                          <a:ea typeface="+mn-ea"/>
                          <a:cs typeface="+mn-cs"/>
                        </a:rPr>
                        <a:t>组件调用</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807849"/>
                  </a:ext>
                </a:extLst>
              </a:tr>
              <a:tr h="1410696">
                <a:tc>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en-US" altLang="zh-CN" sz="1800" kern="1200" dirty="0">
                          <a:solidFill>
                            <a:schemeClr val="dk1"/>
                          </a:solidFill>
                          <a:effectLst/>
                          <a:latin typeface="+mn-lt"/>
                          <a:ea typeface="+mn-ea"/>
                          <a:cs typeface="+mn-cs"/>
                        </a:rPr>
                        <a:t>Dreamweaver</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kern="1200" dirty="0">
                          <a:solidFill>
                            <a:schemeClr val="dk1"/>
                          </a:solidFill>
                          <a:effectLst/>
                          <a:latin typeface="+mn-lt"/>
                          <a:ea typeface="+mn-ea"/>
                          <a:cs typeface="+mn-cs"/>
                        </a:rPr>
                        <a:t>Adobe Dreamweaver</a:t>
                      </a:r>
                      <a:r>
                        <a:rPr lang="zh-CN" altLang="zh-CN" sz="1800" kern="1200" dirty="0">
                          <a:solidFill>
                            <a:schemeClr val="dk1"/>
                          </a:solidFill>
                          <a:effectLst/>
                          <a:latin typeface="+mn-lt"/>
                          <a:ea typeface="+mn-ea"/>
                          <a:cs typeface="+mn-cs"/>
                        </a:rPr>
                        <a:t>，简称“</a:t>
                      </a:r>
                      <a:r>
                        <a:rPr lang="en-US" altLang="zh-CN" sz="1800" kern="1200" dirty="0">
                          <a:solidFill>
                            <a:schemeClr val="dk1"/>
                          </a:solidFill>
                          <a:effectLst/>
                          <a:latin typeface="+mn-lt"/>
                          <a:ea typeface="+mn-ea"/>
                          <a:cs typeface="+mn-cs"/>
                        </a:rPr>
                        <a:t>DW</a:t>
                      </a:r>
                      <a:r>
                        <a:rPr lang="zh-CN" altLang="zh-CN" sz="1800" kern="1200" dirty="0">
                          <a:solidFill>
                            <a:schemeClr val="dk1"/>
                          </a:solidFill>
                          <a:effectLst/>
                          <a:latin typeface="+mn-lt"/>
                          <a:ea typeface="+mn-ea"/>
                          <a:cs typeface="+mn-cs"/>
                        </a:rPr>
                        <a:t>”，中文名称</a:t>
                      </a:r>
                      <a:r>
                        <a:rPr lang="en-US" altLang="zh-CN" sz="1800" kern="120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梦想编织者</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，最初为美国</a:t>
                      </a:r>
                      <a:r>
                        <a:rPr lang="en-US" altLang="zh-CN" sz="1800" kern="1200" dirty="0">
                          <a:solidFill>
                            <a:schemeClr val="dk1"/>
                          </a:solidFill>
                          <a:effectLst/>
                          <a:latin typeface="+mn-lt"/>
                          <a:ea typeface="+mn-ea"/>
                          <a:cs typeface="+mn-cs"/>
                        </a:rPr>
                        <a:t>MACROMEDIA</a:t>
                      </a:r>
                      <a:r>
                        <a:rPr lang="zh-CN" altLang="zh-CN" sz="1800" kern="1200" dirty="0">
                          <a:solidFill>
                            <a:schemeClr val="dk1"/>
                          </a:solidFill>
                          <a:effectLst/>
                          <a:latin typeface="+mn-lt"/>
                          <a:ea typeface="+mn-ea"/>
                          <a:cs typeface="+mn-cs"/>
                        </a:rPr>
                        <a:t>公司开发</a:t>
                      </a:r>
                      <a:r>
                        <a:rPr lang="en-US" altLang="zh-CN" sz="1800" kern="1200" dirty="0">
                          <a:solidFill>
                            <a:schemeClr val="dk1"/>
                          </a:solidFill>
                          <a:effectLst/>
                          <a:latin typeface="+mn-lt"/>
                          <a:ea typeface="+mn-ea"/>
                          <a:cs typeface="+mn-cs"/>
                        </a:rPr>
                        <a:t>2005</a:t>
                      </a:r>
                      <a:r>
                        <a:rPr lang="zh-CN" altLang="zh-CN" sz="1800" kern="1200" dirty="0">
                          <a:solidFill>
                            <a:schemeClr val="dk1"/>
                          </a:solidFill>
                          <a:effectLst/>
                          <a:latin typeface="+mn-lt"/>
                          <a:ea typeface="+mn-ea"/>
                          <a:cs typeface="+mn-cs"/>
                        </a:rPr>
                        <a:t>年被</a:t>
                      </a:r>
                      <a:r>
                        <a:rPr lang="en-US" altLang="zh-CN" sz="1800" kern="1200" dirty="0">
                          <a:solidFill>
                            <a:schemeClr val="dk1"/>
                          </a:solidFill>
                          <a:effectLst/>
                          <a:latin typeface="+mn-lt"/>
                          <a:ea typeface="+mn-ea"/>
                          <a:cs typeface="+mn-cs"/>
                        </a:rPr>
                        <a:t>Adobe</a:t>
                      </a:r>
                      <a:r>
                        <a:rPr lang="zh-CN" altLang="zh-CN" sz="1800" kern="1200" dirty="0">
                          <a:solidFill>
                            <a:schemeClr val="dk1"/>
                          </a:solidFill>
                          <a:effectLst/>
                          <a:latin typeface="+mn-lt"/>
                          <a:ea typeface="+mn-ea"/>
                          <a:cs typeface="+mn-cs"/>
                        </a:rPr>
                        <a:t>公司收购。</a:t>
                      </a:r>
                      <a:r>
                        <a:rPr lang="en-US" altLang="zh-CN" sz="1800" kern="1200" dirty="0">
                          <a:solidFill>
                            <a:schemeClr val="dk1"/>
                          </a:solidFill>
                          <a:effectLst/>
                          <a:latin typeface="+mn-lt"/>
                          <a:ea typeface="+mn-ea"/>
                          <a:cs typeface="+mn-cs"/>
                        </a:rPr>
                        <a:t>DW</a:t>
                      </a:r>
                      <a:r>
                        <a:rPr lang="zh-CN" altLang="zh-CN" sz="1800" kern="1200" dirty="0">
                          <a:solidFill>
                            <a:schemeClr val="dk1"/>
                          </a:solidFill>
                          <a:effectLst/>
                          <a:latin typeface="+mn-lt"/>
                          <a:ea typeface="+mn-ea"/>
                          <a:cs typeface="+mn-cs"/>
                        </a:rPr>
                        <a:t>是集网页制作和管理网站于一身的所见即所得网页代码编辑器。利用对</a:t>
                      </a:r>
                      <a:r>
                        <a:rPr lang="en-US" altLang="zh-CN" sz="1800" kern="1200" dirty="0">
                          <a:solidFill>
                            <a:schemeClr val="dk1"/>
                          </a:solidFill>
                          <a:effectLst/>
                          <a:latin typeface="+mn-lt"/>
                          <a:ea typeface="+mn-ea"/>
                          <a:cs typeface="+mn-cs"/>
                        </a:rPr>
                        <a:t> HTML</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CSS</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JavaScript</a:t>
                      </a:r>
                      <a:r>
                        <a:rPr lang="zh-CN" altLang="zh-CN" sz="1800" kern="1200" dirty="0">
                          <a:solidFill>
                            <a:schemeClr val="dk1"/>
                          </a:solidFill>
                          <a:effectLst/>
                          <a:latin typeface="+mn-lt"/>
                          <a:ea typeface="+mn-ea"/>
                          <a:cs typeface="+mn-cs"/>
                        </a:rPr>
                        <a:t>等内容的支持，设计师和程序员可以在几乎任何地方快速制作和进行网站建设。</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6788511"/>
                  </a:ext>
                </a:extLst>
              </a:tr>
            </a:tbl>
          </a:graphicData>
        </a:graphic>
      </p:graphicFrame>
    </p:spTree>
    <p:extLst>
      <p:ext uri="{BB962C8B-B14F-4D97-AF65-F5344CB8AC3E}">
        <p14:creationId xmlns:p14="http://schemas.microsoft.com/office/powerpoint/2010/main" val="35002791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7976" cy="6858000"/>
          </a:xfrm>
          <a:prstGeom prst="rect">
            <a:avLst/>
          </a:prstGeom>
        </p:spPr>
      </p:pic>
      <p:sp>
        <p:nvSpPr>
          <p:cNvPr id="3" name="任意多边形 2"/>
          <p:cNvSpPr/>
          <p:nvPr/>
        </p:nvSpPr>
        <p:spPr>
          <a:xfrm flipH="1">
            <a:off x="2752319" y="-29029"/>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flipH="1">
            <a:off x="10979357"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028576" y="230819"/>
            <a:ext cx="689325" cy="523220"/>
          </a:xfrm>
          <a:prstGeom prst="rect">
            <a:avLst/>
          </a:prstGeom>
          <a:noFill/>
        </p:spPr>
        <p:txBody>
          <a:bodyPr wrap="square" rtlCol="0">
            <a:spAutoFit/>
          </a:bodyPr>
          <a:lstStyle/>
          <a:p>
            <a:r>
              <a:rPr lang="en-US" altLang="zh-CN" sz="2800" dirty="0">
                <a:latin typeface="+mj-lt"/>
                <a:ea typeface="+mj-ea"/>
              </a:rPr>
              <a:t>01</a:t>
            </a:r>
          </a:p>
        </p:txBody>
      </p:sp>
      <p:sp>
        <p:nvSpPr>
          <p:cNvPr id="8" name="文本框 7"/>
          <p:cNvSpPr txBox="1"/>
          <p:nvPr/>
        </p:nvSpPr>
        <p:spPr>
          <a:xfrm>
            <a:off x="8891055" y="197558"/>
            <a:ext cx="2773576"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参考资料</a:t>
            </a:r>
          </a:p>
        </p:txBody>
      </p:sp>
      <p:grpSp>
        <p:nvGrpSpPr>
          <p:cNvPr id="9" name="组合 8"/>
          <p:cNvGrpSpPr/>
          <p:nvPr/>
        </p:nvGrpSpPr>
        <p:grpSpPr>
          <a:xfrm rot="18336603">
            <a:off x="11503732" y="301041"/>
            <a:ext cx="481872" cy="469661"/>
            <a:chOff x="1032060" y="5022216"/>
            <a:chExt cx="753746" cy="734645"/>
          </a:xfrm>
        </p:grpSpPr>
        <p:sp>
          <p:nvSpPr>
            <p:cNvPr id="10" name="等腰三角形 9"/>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6289781" flipH="1" flipV="1">
              <a:off x="1003006" y="5062727"/>
              <a:ext cx="587410" cy="506388"/>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E3F94A76-250E-45B7-8909-09FE6C8A38EF}"/>
              </a:ext>
            </a:extLst>
          </p:cNvPr>
          <p:cNvSpPr txBox="1"/>
          <p:nvPr/>
        </p:nvSpPr>
        <p:spPr>
          <a:xfrm>
            <a:off x="5723673" y="2036190"/>
            <a:ext cx="6318981" cy="3970318"/>
          </a:xfrm>
          <a:prstGeom prst="rect">
            <a:avLst/>
          </a:prstGeom>
          <a:noFill/>
        </p:spPr>
        <p:txBody>
          <a:bodyPr wrap="square" rtlCol="0">
            <a:spAutoFit/>
          </a:bodyPr>
          <a:lstStyle/>
          <a:p>
            <a:r>
              <a:rPr lang="en-US" altLang="zh-CN" dirty="0"/>
              <a:t>1</a:t>
            </a:r>
            <a:r>
              <a:rPr lang="zh-CN" altLang="zh-CN" dirty="0"/>
              <a:t>、网站开发需求分析：</a:t>
            </a:r>
          </a:p>
          <a:p>
            <a:r>
              <a:rPr lang="en-US" altLang="zh-CN" u="sng" dirty="0">
                <a:hlinkClick r:id="rId5"/>
              </a:rPr>
              <a:t>http://www.mayiwenku.com/p-2046868.html</a:t>
            </a:r>
            <a:endParaRPr lang="zh-CN" altLang="zh-CN" dirty="0"/>
          </a:p>
          <a:p>
            <a:r>
              <a:rPr lang="en-US" altLang="zh-CN" dirty="0"/>
              <a:t>2</a:t>
            </a:r>
            <a:r>
              <a:rPr lang="zh-CN" altLang="zh-CN" dirty="0"/>
              <a:t>、《</a:t>
            </a:r>
            <a:r>
              <a:rPr lang="en-US" altLang="zh-CN" dirty="0"/>
              <a:t>Dreamweaver</a:t>
            </a:r>
            <a:r>
              <a:rPr lang="zh-CN" altLang="zh-CN" dirty="0"/>
              <a:t>网页制作》航空工业出版社——黄世吉、梁元超</a:t>
            </a:r>
          </a:p>
          <a:p>
            <a:r>
              <a:rPr lang="en-US" altLang="zh-CN" dirty="0"/>
              <a:t>3</a:t>
            </a:r>
            <a:r>
              <a:rPr lang="zh-CN" altLang="zh-CN" dirty="0"/>
              <a:t>、张海藩，牟永敏</a:t>
            </a:r>
            <a:r>
              <a:rPr lang="en-US" altLang="zh-CN" dirty="0"/>
              <a:t>. </a:t>
            </a:r>
            <a:r>
              <a:rPr lang="zh-CN" altLang="zh-CN" dirty="0"/>
              <a:t>软件工程导论（第六版）—北京—清华大学出版社</a:t>
            </a:r>
            <a:r>
              <a:rPr lang="en-US" altLang="zh-CN" dirty="0"/>
              <a:t>.20134</a:t>
            </a:r>
            <a:r>
              <a:rPr lang="zh-CN" altLang="zh-CN" dirty="0"/>
              <a:t>、豆瓣读书</a:t>
            </a:r>
          </a:p>
          <a:p>
            <a:r>
              <a:rPr lang="en-US" altLang="zh-CN" dirty="0"/>
              <a:t>5</a:t>
            </a:r>
            <a:r>
              <a:rPr lang="zh-CN" altLang="zh-CN" dirty="0"/>
              <a:t>、</a:t>
            </a:r>
            <a:r>
              <a:rPr lang="en-US" altLang="zh-CN" dirty="0"/>
              <a:t>Watts S. Humphrey. The Personal Software Process. TECHNICAL REPORT CMU/SEI-2000-TR-022 ESC-TR-2000-022.[ November 2000]</a:t>
            </a:r>
            <a:endParaRPr lang="zh-CN" altLang="zh-CN" dirty="0"/>
          </a:p>
          <a:p>
            <a:r>
              <a:rPr lang="en-US" altLang="zh-CN" dirty="0"/>
              <a:t>6</a:t>
            </a:r>
            <a:r>
              <a:rPr lang="zh-CN" altLang="zh-CN" dirty="0"/>
              <a:t>、</a:t>
            </a:r>
            <a:r>
              <a:rPr lang="en-US" altLang="zh-CN" dirty="0"/>
              <a:t>Watts S. Humphrey. The Team Software Process. TECHNICAL REPORT CMU/SEI-2000-TR-023 ESC-TR-2000-023.[November 2000]</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35101946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grpSp>
        <p:nvGrpSpPr>
          <p:cNvPr id="2" name="组合 1">
            <a:extLst>
              <a:ext uri="{FF2B5EF4-FFF2-40B4-BE49-F238E27FC236}">
                <a16:creationId xmlns:a16="http://schemas.microsoft.com/office/drawing/2014/main" id="{2DC0CC98-859A-487A-A7CB-D3A9C2BAB6F0}"/>
              </a:ext>
            </a:extLst>
          </p:cNvPr>
          <p:cNvGrpSpPr/>
          <p:nvPr/>
        </p:nvGrpSpPr>
        <p:grpSpPr>
          <a:xfrm>
            <a:off x="3937067" y="745047"/>
            <a:ext cx="4317866" cy="3352519"/>
            <a:chOff x="4015428" y="820267"/>
            <a:chExt cx="4161142" cy="3045017"/>
          </a:xfrm>
        </p:grpSpPr>
        <p:sp>
          <p:nvSpPr>
            <p:cNvPr id="22" name="文本框 21"/>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chemeClr val="tx1">
                      <a:lumMod val="75000"/>
                      <a:lumOff val="25000"/>
                    </a:schemeClr>
                  </a:solidFill>
                  <a:latin typeface="黑体" panose="02010609060101010101" pitchFamily="49" charset="-122"/>
                  <a:ea typeface="黑体" panose="02010609060101010101" pitchFamily="49" charset="-122"/>
                </a:rPr>
                <a:t>第 二 章</a:t>
              </a:r>
            </a:p>
          </p:txBody>
        </p:sp>
        <p:sp>
          <p:nvSpPr>
            <p:cNvPr id="9" name="矩形 8">
              <a:extLst>
                <a:ext uri="{FF2B5EF4-FFF2-40B4-BE49-F238E27FC236}">
                  <a16:creationId xmlns:a16="http://schemas.microsoft.com/office/drawing/2014/main" id="{D3227517-8DC4-45FA-99D0-151803F8F7BF}"/>
                </a:ext>
              </a:extLst>
            </p:cNvPr>
            <p:cNvSpPr/>
            <p:nvPr/>
          </p:nvSpPr>
          <p:spPr>
            <a:xfrm>
              <a:off x="5138702" y="820267"/>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10" name="文本框 9">
              <a:extLst>
                <a:ext uri="{FF2B5EF4-FFF2-40B4-BE49-F238E27FC236}">
                  <a16:creationId xmlns:a16="http://schemas.microsoft.com/office/drawing/2014/main" id="{0DBC45DE-A0AA-4648-ACF4-16BFFFA8B250}"/>
                </a:ext>
              </a:extLst>
            </p:cNvPr>
            <p:cNvSpPr txBox="1"/>
            <p:nvPr/>
          </p:nvSpPr>
          <p:spPr>
            <a:xfrm>
              <a:off x="4015428" y="2654776"/>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11" name="TextBox 4">
              <a:extLst>
                <a:ext uri="{FF2B5EF4-FFF2-40B4-BE49-F238E27FC236}">
                  <a16:creationId xmlns:a16="http://schemas.microsoft.com/office/drawing/2014/main" id="{68BE5851-780D-4342-B4CF-7CFAFCFE3BEA}"/>
                </a:ext>
              </a:extLst>
            </p:cNvPr>
            <p:cNvSpPr txBox="1">
              <a:spLocks noChangeArrowheads="1"/>
            </p:cNvSpPr>
            <p:nvPr/>
          </p:nvSpPr>
          <p:spPr bwMode="auto">
            <a:xfrm>
              <a:off x="4745623" y="2576633"/>
              <a:ext cx="270075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zh-CN" dirty="0"/>
                <a:t>项目概述</a:t>
              </a:r>
              <a:endParaRPr lang="en-US" altLang="zh-CN" sz="1800" dirty="0">
                <a:solidFill>
                  <a:schemeClr val="bg1"/>
                </a:solidFill>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C2CCE31D-43FA-4306-8336-2F3581871D16}"/>
                </a:ext>
              </a:extLst>
            </p:cNvPr>
            <p:cNvSpPr txBox="1"/>
            <p:nvPr/>
          </p:nvSpPr>
          <p:spPr>
            <a:xfrm>
              <a:off x="5458967" y="1006973"/>
              <a:ext cx="1274063" cy="156966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TWO</a:t>
              </a:r>
              <a:endParaRPr lang="zh-CN" altLang="en-US" sz="4800" b="1" dirty="0">
                <a:solidFill>
                  <a:schemeClr val="tx1">
                    <a:lumMod val="75000"/>
                    <a:lumOff val="25000"/>
                  </a:schemeClr>
                </a:solidFill>
                <a:latin typeface="+mj-lt"/>
                <a:ea typeface="微软雅黑" panose="020B0503020204020204" pitchFamily="34" charset="-122"/>
              </a:endParaRPr>
            </a:p>
          </p:txBody>
        </p:sp>
      </p:grpSp>
      <p:sp>
        <p:nvSpPr>
          <p:cNvPr id="13" name="文本框 12">
            <a:extLst>
              <a:ext uri="{FF2B5EF4-FFF2-40B4-BE49-F238E27FC236}">
                <a16:creationId xmlns:a16="http://schemas.microsoft.com/office/drawing/2014/main" id="{04F715C3-B620-4AF7-808C-6F174EFEA599}"/>
              </a:ext>
            </a:extLst>
          </p:cNvPr>
          <p:cNvSpPr txBox="1"/>
          <p:nvPr/>
        </p:nvSpPr>
        <p:spPr>
          <a:xfrm>
            <a:off x="4694764" y="4409916"/>
            <a:ext cx="3877371" cy="1594606"/>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软件开发生命周期模型</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人员及产品</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程序文件及服务</a:t>
            </a:r>
          </a:p>
          <a:p>
            <a:pPr algn="ctr">
              <a:lnSpc>
                <a:spcPct val="150000"/>
              </a:lnSpc>
              <a:defRPr/>
            </a:pP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3164058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ULTRA_SCORM_COURSE_ID" val="1E2F398C-C7B4-4454-8F6F-76CFD20B0B8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JVte0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VbXt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JVte0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lW17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lW17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lW17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lW17Sp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lW17Sr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lm17Sg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CWbXtKKwvAbUoAAABrAAAAGwAAAHVuaXZlcnNhbC91bml2ZXJzYWwucG5nLnhtbLOxr8jNUShLLSrOzM+zVTLUM1Cyt+PlsikoSi3LTC1XqACKGekZQICSQiUqtzwzpSQDKGRgbowQzEjNTM8osVWyMDCFC+oDzQQAUEsBAgAAFAACAAgAlW17ShUOrShkBAAABxEAAB0AAAAAAAAAAQAAAAAAAAAAAHVuaXZlcnNhbC9jb21tb25fbWVzc2FnZXMubG5nUEsBAgAAFAACAAgAlW17Sgh+CyMpAwAAhgwAACcAAAAAAAAAAQAAAAAAnwQAAHVuaXZlcnNhbC9mbGFzaF9wdWJsaXNoaW5nX3NldHRpbmdzLnhtbFBLAQIAABQAAgAIAJVte0q1/AlkugIAAFUKAAAhAAAAAAAAAAEAAAAAAA0IAAB1bml2ZXJzYWwvZmxhc2hfc2tpbl9zZXR0aW5ncy54bWxQSwECAAAUAAIACACVbXtKKpYPZ/4CAACXCwAAJgAAAAAAAAABAAAAAAAGCwAAdW5pdmVyc2FsL2h0bWxfcHVibGlzaGluZ19zZXR0aW5ncy54bWxQSwECAAAUAAIACACVbXtKaHFSkZoBAAAfBgAAHwAAAAAAAAABAAAAAABIDgAAdW5pdmVyc2FsL2h0bWxfc2tpbl9zZXR0aW5ncy5qc1BLAQIAABQAAgAIAJVte0o9PC/RwQAAAOUBAAAaAAAAAAAAAAEAAAAAAB8QAAB1bml2ZXJzYWwvaTE4bl9wcmVzZXRzLnhtbFBLAQIAABQAAgAIAJVte0qa+ZZkawAAAGsAAAAcAAAAAAAAAAEAAAAAABgRAAB1bml2ZXJzYWwvbG9jYWxfc2V0dGluZ3MueG1sUEsBAgAAFAACAAgARJRXRyO0Tvv7AgAAsAgAABQAAAAAAAAAAQAAAAAAvREAAHVuaXZlcnNhbC9wbGF5ZXIueG1sUEsBAgAAFAACAAgAlW17SrCHI/RsAQAA9wIAACkAAAAAAAAAAQAAAAAA6hQAAHVuaXZlcnNhbC9za2luX2N1c3RvbWl6YXRpb25fc2V0dGluZ3MueG1sUEsBAgAAFAACAAgAlm17SgXZichKDQAA1SEAABcAAAAAAAAAAAAAAAAAnRYAAHVuaXZlcnNhbC91bml2ZXJzYWwucG5nUEsBAgAAFAACAAgAlm17SisLwG1KAAAAawAAABsAAAAAAAAAAQAAAAAAHCQAAHVuaXZlcnNhbC91bml2ZXJzYWwucG5nLnhtbFBLBQYAAAAACwALAEkDAACfJAAAAAA="/>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TuWHP#"/>
  <p:tag name="MH_LAYOUT" val="Text"/>
  <p:tag name="MH" val="20160315165528"/>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50803134832"/>
  <p:tag name="MH_LIBRARY" val="GRAPHIC"/>
  <p:tag name="MH_TYPE" val="Other"/>
  <p:tag name="MH_ORDER" val="1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gency FB"/>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2551</TotalTime>
  <Words>2003</Words>
  <Application>Microsoft Office PowerPoint</Application>
  <PresentationFormat>宽屏</PresentationFormat>
  <Paragraphs>465</Paragraphs>
  <Slides>34</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 HERMANN</vt:lpstr>
      <vt:lpstr>黑体</vt:lpstr>
      <vt:lpstr>华康少女文字W5(P)</vt:lpstr>
      <vt:lpstr>微软雅黑</vt:lpstr>
      <vt:lpstr>Agency FB</vt:lpstr>
      <vt:lpstr>Arial</vt:lpstr>
      <vt:lpstr>Calibri</vt:lpstr>
      <vt:lpstr>Mistral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GANTT图</vt:lpstr>
      <vt:lpstr>PowerPoint 演示文稿</vt:lpstr>
      <vt:lpstr>相关文档</vt:lpstr>
      <vt:lpstr>PowerPoint 演示文稿</vt:lpstr>
      <vt:lpstr>小组分工及打分</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keywords>user</cp:keywords>
  <cp:lastModifiedBy>HP</cp:lastModifiedBy>
  <cp:revision>251</cp:revision>
  <dcterms:created xsi:type="dcterms:W3CDTF">2015-12-31T14:36:27Z</dcterms:created>
  <dcterms:modified xsi:type="dcterms:W3CDTF">2019-03-17T12:03:32Z</dcterms:modified>
</cp:coreProperties>
</file>