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1430000" cy="6426200"/>
  <p:notesSz cx="11430000" cy="6426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710" y="468217"/>
            <a:ext cx="2700020" cy="67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598672"/>
            <a:ext cx="8001000" cy="160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78026"/>
            <a:ext cx="497205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78026"/>
            <a:ext cx="497205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638925" cy="6419215"/>
          </a:xfrm>
          <a:custGeom>
            <a:avLst/>
            <a:gdLst/>
            <a:ahLst/>
            <a:cxnLst/>
            <a:rect l="l" t="t" r="r" b="b"/>
            <a:pathLst>
              <a:path w="6638925" h="6419215">
                <a:moveTo>
                  <a:pt x="6638924" y="6419087"/>
                </a:moveTo>
                <a:lnTo>
                  <a:pt x="0" y="6419087"/>
                </a:lnTo>
                <a:lnTo>
                  <a:pt x="0" y="0"/>
                </a:lnTo>
                <a:lnTo>
                  <a:pt x="6638924" y="0"/>
                </a:lnTo>
                <a:lnTo>
                  <a:pt x="6638924" y="6419087"/>
                </a:lnTo>
                <a:close/>
              </a:path>
            </a:pathLst>
          </a:custGeom>
          <a:solidFill>
            <a:srgbClr val="FFC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1666875"/>
          </a:xfrm>
          <a:custGeom>
            <a:avLst/>
            <a:gdLst/>
            <a:ahLst/>
            <a:cxnLst/>
            <a:rect l="l" t="t" r="r" b="b"/>
            <a:pathLst>
              <a:path w="11430000" h="1666875">
                <a:moveTo>
                  <a:pt x="11429999" y="1666875"/>
                </a:moveTo>
                <a:lnTo>
                  <a:pt x="0" y="1666875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1666875"/>
                </a:lnTo>
                <a:close/>
              </a:path>
            </a:pathLst>
          </a:custGeom>
          <a:solidFill>
            <a:srgbClr val="FFC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3001" y="404304"/>
            <a:ext cx="6875174" cy="735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8093" y="2467001"/>
            <a:ext cx="7136130" cy="264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76366"/>
            <a:ext cx="36576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76366"/>
            <a:ext cx="26289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76366"/>
            <a:ext cx="26289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420475" cy="6419215"/>
            <a:chOff x="0" y="0"/>
            <a:chExt cx="11420475" cy="64192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934200" cy="6419215"/>
            </a:xfrm>
            <a:custGeom>
              <a:avLst/>
              <a:gdLst/>
              <a:ahLst/>
              <a:cxnLst/>
              <a:rect l="l" t="t" r="r" b="b"/>
              <a:pathLst>
                <a:path w="6934200" h="6419215">
                  <a:moveTo>
                    <a:pt x="6934199" y="6419087"/>
                  </a:moveTo>
                  <a:lnTo>
                    <a:pt x="0" y="6419087"/>
                  </a:lnTo>
                  <a:lnTo>
                    <a:pt x="0" y="0"/>
                  </a:lnTo>
                  <a:lnTo>
                    <a:pt x="6934199" y="0"/>
                  </a:lnTo>
                  <a:lnTo>
                    <a:pt x="6934199" y="6419087"/>
                  </a:lnTo>
                  <a:close/>
                </a:path>
              </a:pathLst>
            </a:custGeom>
            <a:solidFill>
              <a:srgbClr val="FFC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37" y="12"/>
              <a:ext cx="10906125" cy="6419215"/>
            </a:xfrm>
            <a:custGeom>
              <a:avLst/>
              <a:gdLst/>
              <a:ahLst/>
              <a:cxnLst/>
              <a:rect l="l" t="t" r="r" b="b"/>
              <a:pathLst>
                <a:path w="10906125" h="6419215">
                  <a:moveTo>
                    <a:pt x="5905500" y="1047750"/>
                  </a:moveTo>
                  <a:lnTo>
                    <a:pt x="0" y="1047750"/>
                  </a:lnTo>
                  <a:lnTo>
                    <a:pt x="0" y="5362562"/>
                  </a:lnTo>
                  <a:lnTo>
                    <a:pt x="5905500" y="5362562"/>
                  </a:lnTo>
                  <a:lnTo>
                    <a:pt x="5905500" y="1047750"/>
                  </a:lnTo>
                  <a:close/>
                </a:path>
                <a:path w="10906125" h="6419215">
                  <a:moveTo>
                    <a:pt x="10906125" y="0"/>
                  </a:moveTo>
                  <a:lnTo>
                    <a:pt x="6419850" y="0"/>
                  </a:lnTo>
                  <a:lnTo>
                    <a:pt x="6419850" y="6419088"/>
                  </a:lnTo>
                  <a:lnTo>
                    <a:pt x="10906125" y="6419088"/>
                  </a:lnTo>
                  <a:lnTo>
                    <a:pt x="10906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1375" y="1678781"/>
              <a:ext cx="114300" cy="1114425"/>
            </a:xfrm>
            <a:custGeom>
              <a:avLst/>
              <a:gdLst/>
              <a:ahLst/>
              <a:cxnLst/>
              <a:rect l="l" t="t" r="r" b="b"/>
              <a:pathLst>
                <a:path w="114300" h="1114425">
                  <a:moveTo>
                    <a:pt x="0" y="1114424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114424"/>
                  </a:lnTo>
                  <a:lnTo>
                    <a:pt x="0" y="1114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45666" y="3282950"/>
            <a:ext cx="2425700" cy="10712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sz="1800" dirty="0">
                <a:latin typeface="SimSun-ExtB"/>
                <a:cs typeface="SimSun-ExtB"/>
              </a:rPr>
              <a:t>Curso </a:t>
            </a:r>
            <a:r>
              <a:rPr sz="1800" spc="-10" dirty="0">
                <a:latin typeface="SimSun-ExtB"/>
                <a:cs typeface="SimSun-ExtB"/>
              </a:rPr>
              <a:t>intersemestral. </a:t>
            </a:r>
            <a:r>
              <a:rPr sz="1800" dirty="0">
                <a:latin typeface="SimSun-ExtB"/>
                <a:cs typeface="SimSun-ExtB"/>
              </a:rPr>
              <a:t>Enero </a:t>
            </a:r>
            <a:r>
              <a:rPr sz="1800" spc="-20" dirty="0">
                <a:latin typeface="SimSun-ExtB"/>
                <a:cs typeface="SimSun-ExtB"/>
              </a:rPr>
              <a:t>2024</a:t>
            </a:r>
            <a:endParaRPr sz="1800">
              <a:latin typeface="SimSun-ExtB"/>
              <a:cs typeface="SimSun-ExtB"/>
            </a:endParaRPr>
          </a:p>
          <a:p>
            <a:pPr marL="12700">
              <a:lnSpc>
                <a:spcPts val="1905"/>
              </a:lnSpc>
            </a:pPr>
            <a:r>
              <a:rPr sz="1800" dirty="0">
                <a:latin typeface="SimSun-ExtB"/>
                <a:cs typeface="SimSun-ExtB"/>
              </a:rPr>
              <a:t>Javascript </a:t>
            </a:r>
            <a:r>
              <a:rPr sz="1800" spc="-10" dirty="0">
                <a:latin typeface="SimSun-ExtB"/>
                <a:cs typeface="SimSun-ExtB"/>
              </a:rPr>
              <a:t>Básico</a:t>
            </a:r>
            <a:endParaRPr sz="1800">
              <a:latin typeface="SimSun-ExtB"/>
              <a:cs typeface="SimSun-ExtB"/>
            </a:endParaRPr>
          </a:p>
          <a:p>
            <a:pPr marL="12700">
              <a:lnSpc>
                <a:spcPts val="2090"/>
              </a:lnSpc>
            </a:pPr>
            <a:r>
              <a:rPr sz="1800" dirty="0">
                <a:latin typeface="SimSun-ExtB"/>
                <a:cs typeface="SimSun-ExtB"/>
              </a:rPr>
              <a:t>Semestre: 2024 - </a:t>
            </a:r>
            <a:r>
              <a:rPr sz="1800" spc="-50" dirty="0">
                <a:latin typeface="SimSun-ExtB"/>
                <a:cs typeface="SimSun-ExtB"/>
              </a:rPr>
              <a:t>2</a:t>
            </a:r>
            <a:endParaRPr sz="1800">
              <a:latin typeface="SimSun-ExtB"/>
              <a:cs typeface="SimSun-Ext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67400" y="133350"/>
            <a:ext cx="5324475" cy="5019675"/>
            <a:chOff x="5867400" y="133350"/>
            <a:chExt cx="5324475" cy="50196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133350"/>
              <a:ext cx="971549" cy="714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6625" y="1247775"/>
              <a:ext cx="3905249" cy="39052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5815" y="1473200"/>
            <a:ext cx="3646804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200"/>
              </a:lnSpc>
              <a:spcBef>
                <a:spcPts val="100"/>
              </a:spcBef>
            </a:pPr>
            <a:r>
              <a:rPr sz="6150" spc="-310" dirty="0">
                <a:solidFill>
                  <a:srgbClr val="000000"/>
                </a:solidFill>
                <a:latin typeface="Tahoma"/>
                <a:cs typeface="Tahoma"/>
              </a:rPr>
              <a:t>Javascript</a:t>
            </a:r>
            <a:endParaRPr sz="6150">
              <a:latin typeface="Tahoma"/>
              <a:cs typeface="Tahoma"/>
            </a:endParaRPr>
          </a:p>
          <a:p>
            <a:pPr marL="67945">
              <a:lnSpc>
                <a:spcPts val="3005"/>
              </a:lnSpc>
            </a:pPr>
            <a:r>
              <a:rPr sz="2650" b="0" spc="-10" dirty="0">
                <a:solidFill>
                  <a:srgbClr val="000000"/>
                </a:solidFill>
                <a:latin typeface="Trebuchet MS"/>
                <a:cs typeface="Trebuchet MS"/>
              </a:rPr>
              <a:t>BáSICO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057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Tipos</a:t>
            </a:r>
            <a:r>
              <a:rPr spc="-160" dirty="0"/>
              <a:t> </a:t>
            </a:r>
            <a:r>
              <a:rPr dirty="0"/>
              <a:t>de</a:t>
            </a:r>
            <a:r>
              <a:rPr spc="-155" dirty="0"/>
              <a:t> </a:t>
            </a:r>
            <a:r>
              <a:rPr spc="-20" dirty="0"/>
              <a:t>datos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3371850"/>
            <a:ext cx="104774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43893" y="3182461"/>
            <a:ext cx="1163955" cy="190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285" dirty="0">
                <a:latin typeface="Verdana"/>
                <a:cs typeface="Verdana"/>
              </a:rPr>
              <a:t>Number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87500"/>
              </a:lnSpc>
            </a:pPr>
            <a:r>
              <a:rPr sz="2600" spc="-265" dirty="0">
                <a:latin typeface="Verdana"/>
                <a:cs typeface="Verdana"/>
              </a:rPr>
              <a:t>String </a:t>
            </a:r>
            <a:r>
              <a:rPr sz="2600" spc="-220" dirty="0">
                <a:latin typeface="Verdana"/>
                <a:cs typeface="Verdana"/>
              </a:rPr>
              <a:t>Boolean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4114800"/>
            <a:ext cx="104774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4857749"/>
            <a:ext cx="104774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274" y="3371850"/>
            <a:ext cx="104774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34371" y="3182461"/>
            <a:ext cx="1466850" cy="190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204" dirty="0">
                <a:latin typeface="Verdana"/>
                <a:cs typeface="Verdana"/>
              </a:rPr>
              <a:t>Undefined</a:t>
            </a:r>
            <a:endParaRPr sz="2600">
              <a:latin typeface="Verdana"/>
              <a:cs typeface="Verdana"/>
            </a:endParaRPr>
          </a:p>
          <a:p>
            <a:pPr marL="12700" marR="542925">
              <a:lnSpc>
                <a:spcPct val="187500"/>
              </a:lnSpc>
            </a:pPr>
            <a:r>
              <a:rPr sz="2600" spc="-20" dirty="0">
                <a:latin typeface="Verdana"/>
                <a:cs typeface="Verdana"/>
              </a:rPr>
              <a:t>Null </a:t>
            </a:r>
            <a:r>
              <a:rPr sz="2600" spc="-245" dirty="0">
                <a:latin typeface="Verdana"/>
                <a:cs typeface="Verdana"/>
              </a:rPr>
              <a:t>Object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274" y="4114800"/>
            <a:ext cx="104774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274" y="4857749"/>
            <a:ext cx="104774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5850" y="3419475"/>
            <a:ext cx="104774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69523" y="3230086"/>
            <a:ext cx="1239520" cy="1163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95" dirty="0">
                <a:latin typeface="Verdana"/>
                <a:cs typeface="Verdana"/>
              </a:rPr>
              <a:t>Function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600" spc="-315" dirty="0">
                <a:latin typeface="Verdana"/>
                <a:cs typeface="Verdana"/>
              </a:rPr>
              <a:t>Array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5850" y="4162425"/>
            <a:ext cx="104774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44339" y="2101850"/>
            <a:ext cx="79184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60" dirty="0">
                <a:solidFill>
                  <a:srgbClr val="FFCA28"/>
                </a:solidFill>
                <a:latin typeface="Tahoma"/>
                <a:cs typeface="Tahoma"/>
              </a:rPr>
              <a:t>JavaScript</a:t>
            </a:r>
            <a:r>
              <a:rPr sz="2700" b="1" spc="-220" dirty="0">
                <a:solidFill>
                  <a:srgbClr val="FFCA28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FFCA28"/>
                </a:solidFill>
                <a:latin typeface="Tahoma"/>
                <a:cs typeface="Tahoma"/>
              </a:rPr>
              <a:t>es</a:t>
            </a:r>
            <a:r>
              <a:rPr sz="2700" b="1" spc="-215" dirty="0">
                <a:solidFill>
                  <a:srgbClr val="FFCA28"/>
                </a:solidFill>
                <a:latin typeface="Tahoma"/>
                <a:cs typeface="Tahoma"/>
              </a:rPr>
              <a:t> </a:t>
            </a:r>
            <a:r>
              <a:rPr sz="2700" b="1" spc="-204" dirty="0">
                <a:solidFill>
                  <a:srgbClr val="FFCA28"/>
                </a:solidFill>
                <a:latin typeface="Tahoma"/>
                <a:cs typeface="Tahoma"/>
              </a:rPr>
              <a:t>un</a:t>
            </a:r>
            <a:r>
              <a:rPr sz="2700" b="1" spc="-215" dirty="0">
                <a:solidFill>
                  <a:srgbClr val="FFCA28"/>
                </a:solidFill>
                <a:latin typeface="Tahoma"/>
                <a:cs typeface="Tahoma"/>
              </a:rPr>
              <a:t> </a:t>
            </a:r>
            <a:r>
              <a:rPr sz="2700" b="1" spc="-200" dirty="0">
                <a:solidFill>
                  <a:srgbClr val="FFCA28"/>
                </a:solidFill>
                <a:latin typeface="Tahoma"/>
                <a:cs typeface="Tahoma"/>
              </a:rPr>
              <a:t>lenguaje</a:t>
            </a:r>
            <a:r>
              <a:rPr sz="2700" b="1" spc="-215" dirty="0">
                <a:solidFill>
                  <a:srgbClr val="FFCA28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FFCA28"/>
                </a:solidFill>
                <a:latin typeface="Tahoma"/>
                <a:cs typeface="Tahoma"/>
              </a:rPr>
              <a:t>de</a:t>
            </a:r>
            <a:r>
              <a:rPr sz="2700" b="1" spc="-220" dirty="0">
                <a:solidFill>
                  <a:srgbClr val="FFCA28"/>
                </a:solidFill>
                <a:latin typeface="Tahoma"/>
                <a:cs typeface="Tahoma"/>
              </a:rPr>
              <a:t> </a:t>
            </a:r>
            <a:r>
              <a:rPr sz="2700" b="1" spc="-155" dirty="0">
                <a:solidFill>
                  <a:srgbClr val="FFCA28"/>
                </a:solidFill>
                <a:latin typeface="Tahoma"/>
                <a:cs typeface="Tahoma"/>
              </a:rPr>
              <a:t>tipado</a:t>
            </a:r>
            <a:r>
              <a:rPr sz="2700" b="1" spc="-215" dirty="0">
                <a:solidFill>
                  <a:srgbClr val="FFCA28"/>
                </a:solidFill>
                <a:latin typeface="Tahoma"/>
                <a:cs typeface="Tahoma"/>
              </a:rPr>
              <a:t> </a:t>
            </a:r>
            <a:r>
              <a:rPr sz="2700" b="1" spc="-135" dirty="0">
                <a:solidFill>
                  <a:srgbClr val="FFCA28"/>
                </a:solidFill>
                <a:latin typeface="Tahoma"/>
                <a:cs typeface="Tahoma"/>
              </a:rPr>
              <a:t>débil</a:t>
            </a:r>
            <a:r>
              <a:rPr sz="2700" b="1" spc="-215" dirty="0">
                <a:solidFill>
                  <a:srgbClr val="FFCA28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FFCA28"/>
                </a:solidFill>
                <a:latin typeface="Tahoma"/>
                <a:cs typeface="Tahoma"/>
              </a:rPr>
              <a:t>o</a:t>
            </a:r>
            <a:r>
              <a:rPr sz="2700" b="1" spc="-215" dirty="0">
                <a:solidFill>
                  <a:srgbClr val="FFCA28"/>
                </a:solidFill>
                <a:latin typeface="Tahoma"/>
                <a:cs typeface="Tahoma"/>
              </a:rPr>
              <a:t> </a:t>
            </a:r>
            <a:r>
              <a:rPr sz="2700" b="1" spc="-130" dirty="0">
                <a:solidFill>
                  <a:srgbClr val="FFCA28"/>
                </a:solidFill>
                <a:latin typeface="Tahoma"/>
                <a:cs typeface="Tahoma"/>
              </a:rPr>
              <a:t>dinámico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Number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759" y="2433701"/>
            <a:ext cx="642366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20" dirty="0">
                <a:latin typeface="Verdana"/>
                <a:cs typeface="Verdana"/>
              </a:rPr>
              <a:t>Representan</a:t>
            </a:r>
            <a:r>
              <a:rPr sz="2300" spc="-290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valores</a:t>
            </a:r>
            <a:r>
              <a:rPr sz="2300" spc="-290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numéricos,</a:t>
            </a:r>
            <a:r>
              <a:rPr sz="2300" spc="-290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enteros</a:t>
            </a:r>
            <a:r>
              <a:rPr sz="2300" spc="-290" dirty="0">
                <a:latin typeface="Verdana"/>
                <a:cs typeface="Verdana"/>
              </a:rPr>
              <a:t> </a:t>
            </a:r>
            <a:r>
              <a:rPr sz="2300" spc="-140" dirty="0">
                <a:latin typeface="Verdana"/>
                <a:cs typeface="Verdana"/>
              </a:rPr>
              <a:t>o</a:t>
            </a:r>
            <a:r>
              <a:rPr sz="2300" spc="-285" dirty="0">
                <a:latin typeface="Verdana"/>
                <a:cs typeface="Verdana"/>
              </a:rPr>
              <a:t> </a:t>
            </a:r>
            <a:r>
              <a:rPr sz="2300" spc="-145" dirty="0">
                <a:latin typeface="Verdana"/>
                <a:cs typeface="Verdana"/>
              </a:rPr>
              <a:t>flotantes.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3700" y="3333750"/>
            <a:ext cx="5562599" cy="15144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String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5123" y="2338451"/>
            <a:ext cx="62280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20" dirty="0">
                <a:latin typeface="Verdana"/>
                <a:cs typeface="Verdana"/>
              </a:rPr>
              <a:t>Representa</a:t>
            </a:r>
            <a:r>
              <a:rPr sz="2300" spc="-330" dirty="0">
                <a:latin typeface="Verdana"/>
                <a:cs typeface="Verdana"/>
              </a:rPr>
              <a:t> </a:t>
            </a:r>
            <a:r>
              <a:rPr sz="2300" spc="-235" dirty="0">
                <a:latin typeface="Verdana"/>
                <a:cs typeface="Verdana"/>
              </a:rPr>
              <a:t>texto.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280" dirty="0">
                <a:latin typeface="Verdana"/>
                <a:cs typeface="Verdana"/>
              </a:rPr>
              <a:t>Se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195" dirty="0">
                <a:latin typeface="Verdana"/>
                <a:cs typeface="Verdana"/>
              </a:rPr>
              <a:t>puede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150" dirty="0">
                <a:latin typeface="Verdana"/>
                <a:cs typeface="Verdana"/>
              </a:rPr>
              <a:t>definir</a:t>
            </a:r>
            <a:r>
              <a:rPr sz="2300" spc="-330" dirty="0">
                <a:latin typeface="Verdana"/>
                <a:cs typeface="Verdana"/>
              </a:rPr>
              <a:t> </a:t>
            </a:r>
            <a:r>
              <a:rPr sz="2300" spc="-180" dirty="0">
                <a:latin typeface="Verdana"/>
                <a:cs typeface="Verdana"/>
              </a:rPr>
              <a:t>con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350" dirty="0">
                <a:latin typeface="Verdana"/>
                <a:cs typeface="Verdana"/>
              </a:rPr>
              <a:t>(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"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70" dirty="0">
                <a:latin typeface="Verdana"/>
                <a:cs typeface="Verdana"/>
              </a:rPr>
              <a:t>"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350" dirty="0">
                <a:latin typeface="Verdana"/>
                <a:cs typeface="Verdana"/>
              </a:rPr>
              <a:t>)</a:t>
            </a:r>
            <a:r>
              <a:rPr sz="2300" spc="-330" dirty="0">
                <a:latin typeface="Verdana"/>
                <a:cs typeface="Verdana"/>
              </a:rPr>
              <a:t> </a:t>
            </a:r>
            <a:r>
              <a:rPr sz="2300" spc="-140" dirty="0">
                <a:latin typeface="Verdana"/>
                <a:cs typeface="Verdana"/>
              </a:rPr>
              <a:t>o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350" dirty="0">
                <a:latin typeface="Verdana"/>
                <a:cs typeface="Verdana"/>
              </a:rPr>
              <a:t>(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'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'</a:t>
            </a:r>
            <a:r>
              <a:rPr sz="2300" spc="-325" dirty="0">
                <a:latin typeface="Verdana"/>
                <a:cs typeface="Verdana"/>
              </a:rPr>
              <a:t> </a:t>
            </a:r>
            <a:r>
              <a:rPr sz="2300" spc="-400" dirty="0">
                <a:latin typeface="Verdana"/>
                <a:cs typeface="Verdana"/>
              </a:rPr>
              <a:t>)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1325" y="3324225"/>
            <a:ext cx="5467349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Boolean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7705" y="2386076"/>
            <a:ext cx="722757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20" dirty="0">
                <a:latin typeface="Verdana"/>
                <a:cs typeface="Verdana"/>
              </a:rPr>
              <a:t>Representa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valores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175" dirty="0">
                <a:latin typeface="Verdana"/>
                <a:cs typeface="Verdana"/>
              </a:rPr>
              <a:t>lógicos,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true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235" dirty="0">
                <a:latin typeface="Verdana"/>
                <a:cs typeface="Verdana"/>
              </a:rPr>
              <a:t>(verdadero)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140" dirty="0">
                <a:latin typeface="Verdana"/>
                <a:cs typeface="Verdana"/>
              </a:rPr>
              <a:t>o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false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165" dirty="0">
                <a:latin typeface="Verdana"/>
                <a:cs typeface="Verdana"/>
              </a:rPr>
              <a:t>(falso).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7500" y="3324225"/>
            <a:ext cx="5714999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Undefined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9842" y="2395601"/>
            <a:ext cx="687705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20" dirty="0">
                <a:latin typeface="Verdana"/>
                <a:cs typeface="Verdana"/>
              </a:rPr>
              <a:t>Representa</a:t>
            </a:r>
            <a:r>
              <a:rPr sz="2300" spc="-320" dirty="0">
                <a:latin typeface="Verdana"/>
                <a:cs typeface="Verdana"/>
              </a:rPr>
              <a:t> </a:t>
            </a:r>
            <a:r>
              <a:rPr sz="2300" spc="-195" dirty="0">
                <a:latin typeface="Verdana"/>
                <a:cs typeface="Verdana"/>
              </a:rPr>
              <a:t>que</a:t>
            </a:r>
            <a:r>
              <a:rPr sz="2300" spc="-320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una</a:t>
            </a:r>
            <a:r>
              <a:rPr sz="2300" spc="-320" dirty="0">
                <a:latin typeface="Verdana"/>
                <a:cs typeface="Verdana"/>
              </a:rPr>
              <a:t> </a:t>
            </a:r>
            <a:r>
              <a:rPr sz="2300" spc="-180" dirty="0">
                <a:latin typeface="Verdana"/>
                <a:cs typeface="Verdana"/>
              </a:rPr>
              <a:t>variable</a:t>
            </a:r>
            <a:r>
              <a:rPr sz="2300" spc="-320" dirty="0">
                <a:latin typeface="Verdana"/>
                <a:cs typeface="Verdana"/>
              </a:rPr>
              <a:t> </a:t>
            </a:r>
            <a:r>
              <a:rPr sz="2300" spc="-165" dirty="0">
                <a:latin typeface="Verdana"/>
                <a:cs typeface="Verdana"/>
              </a:rPr>
              <a:t>no</a:t>
            </a:r>
            <a:r>
              <a:rPr sz="2300" spc="-320" dirty="0">
                <a:latin typeface="Verdana"/>
                <a:cs typeface="Verdana"/>
              </a:rPr>
              <a:t> </a:t>
            </a:r>
            <a:r>
              <a:rPr sz="2300" spc="-170" dirty="0">
                <a:latin typeface="Verdana"/>
                <a:cs typeface="Verdana"/>
              </a:rPr>
              <a:t>tiene</a:t>
            </a:r>
            <a:r>
              <a:rPr sz="2300" spc="-320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un</a:t>
            </a:r>
            <a:r>
              <a:rPr sz="2300" spc="-320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valor</a:t>
            </a:r>
            <a:r>
              <a:rPr sz="2300" spc="-315" dirty="0">
                <a:latin typeface="Verdana"/>
                <a:cs typeface="Verdana"/>
              </a:rPr>
              <a:t> </a:t>
            </a:r>
            <a:r>
              <a:rPr sz="2300" spc="-135" dirty="0">
                <a:latin typeface="Verdana"/>
                <a:cs typeface="Verdana"/>
              </a:rPr>
              <a:t>asignado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7500" y="3371850"/>
            <a:ext cx="5714999" cy="13049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Null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7996" y="2395601"/>
            <a:ext cx="728853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20" dirty="0">
                <a:latin typeface="Verdana"/>
                <a:cs typeface="Verdana"/>
              </a:rPr>
              <a:t>Representa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135" dirty="0">
                <a:latin typeface="Verdana"/>
                <a:cs typeface="Verdana"/>
              </a:rPr>
              <a:t>la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95" dirty="0">
                <a:latin typeface="Verdana"/>
                <a:cs typeface="Verdana"/>
              </a:rPr>
              <a:t>ausencia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55" dirty="0">
                <a:latin typeface="Verdana"/>
                <a:cs typeface="Verdana"/>
              </a:rPr>
              <a:t>intencional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de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valor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40" dirty="0">
                <a:latin typeface="Verdana"/>
                <a:cs typeface="Verdana"/>
              </a:rPr>
              <a:t>o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un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valor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nulo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7025" y="3095625"/>
            <a:ext cx="5695949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6325" y="2414651"/>
            <a:ext cx="837755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40" dirty="0">
                <a:latin typeface="Verdana"/>
                <a:cs typeface="Verdana"/>
              </a:rPr>
              <a:t>Es</a:t>
            </a:r>
            <a:r>
              <a:rPr sz="2300" spc="-315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una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estructura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de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195" dirty="0">
                <a:latin typeface="Verdana"/>
                <a:cs typeface="Verdana"/>
              </a:rPr>
              <a:t>datos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195" dirty="0">
                <a:latin typeface="Verdana"/>
                <a:cs typeface="Verdana"/>
              </a:rPr>
              <a:t>que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195" dirty="0">
                <a:latin typeface="Verdana"/>
                <a:cs typeface="Verdana"/>
              </a:rPr>
              <a:t>puede</a:t>
            </a:r>
            <a:r>
              <a:rPr sz="2300" spc="-315" dirty="0">
                <a:latin typeface="Verdana"/>
                <a:cs typeface="Verdana"/>
              </a:rPr>
              <a:t> </a:t>
            </a:r>
            <a:r>
              <a:rPr sz="2300" spc="-195" dirty="0">
                <a:latin typeface="Verdana"/>
                <a:cs typeface="Verdana"/>
              </a:rPr>
              <a:t>contener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métodos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275" dirty="0">
                <a:latin typeface="Verdana"/>
                <a:cs typeface="Verdana"/>
              </a:rPr>
              <a:t>y</a:t>
            </a:r>
            <a:r>
              <a:rPr sz="2300" spc="-310" dirty="0">
                <a:latin typeface="Verdana"/>
                <a:cs typeface="Verdana"/>
              </a:rPr>
              <a:t> </a:t>
            </a:r>
            <a:r>
              <a:rPr sz="2300" spc="-114" dirty="0">
                <a:latin typeface="Verdana"/>
                <a:cs typeface="Verdana"/>
              </a:rPr>
              <a:t>atributos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0450" y="3305175"/>
            <a:ext cx="4238624" cy="24098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7996" y="2395601"/>
            <a:ext cx="71850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20" dirty="0">
                <a:latin typeface="Verdana"/>
                <a:cs typeface="Verdana"/>
              </a:rPr>
              <a:t>Representa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75" dirty="0">
                <a:latin typeface="Verdana"/>
                <a:cs typeface="Verdana"/>
              </a:rPr>
              <a:t>funciones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70" dirty="0">
                <a:latin typeface="Verdana"/>
                <a:cs typeface="Verdana"/>
              </a:rPr>
              <a:t>las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185" dirty="0">
                <a:latin typeface="Verdana"/>
                <a:cs typeface="Verdana"/>
              </a:rPr>
              <a:t>cuales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son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195" dirty="0">
                <a:latin typeface="Verdana"/>
                <a:cs typeface="Verdana"/>
              </a:rPr>
              <a:t>objetos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en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30" dirty="0">
                <a:latin typeface="Verdana"/>
                <a:cs typeface="Verdana"/>
              </a:rPr>
              <a:t>JavaScript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7500" y="3124200"/>
            <a:ext cx="5714999" cy="24764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Array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89757" y="2395601"/>
            <a:ext cx="757745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40" dirty="0">
                <a:latin typeface="Verdana"/>
                <a:cs typeface="Verdana"/>
              </a:rPr>
              <a:t>Es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204" dirty="0">
                <a:latin typeface="Verdana"/>
                <a:cs typeface="Verdana"/>
              </a:rPr>
              <a:t>una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55" dirty="0">
                <a:latin typeface="Verdana"/>
                <a:cs typeface="Verdana"/>
              </a:rPr>
              <a:t>colección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90" dirty="0">
                <a:latin typeface="Verdana"/>
                <a:cs typeface="Verdana"/>
              </a:rPr>
              <a:t>de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215" dirty="0">
                <a:latin typeface="Verdana"/>
                <a:cs typeface="Verdana"/>
              </a:rPr>
              <a:t>valores,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85" dirty="0">
                <a:latin typeface="Verdana"/>
                <a:cs typeface="Verdana"/>
              </a:rPr>
              <a:t>accesibles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65" dirty="0">
                <a:latin typeface="Verdana"/>
                <a:cs typeface="Verdana"/>
              </a:rPr>
              <a:t>por</a:t>
            </a:r>
            <a:r>
              <a:rPr sz="2300" spc="-300" dirty="0">
                <a:latin typeface="Verdana"/>
                <a:cs typeface="Verdana"/>
              </a:rPr>
              <a:t> </a:t>
            </a:r>
            <a:r>
              <a:rPr sz="2300" spc="-165" dirty="0">
                <a:latin typeface="Verdana"/>
                <a:cs typeface="Verdana"/>
              </a:rPr>
              <a:t>índices</a:t>
            </a:r>
            <a:r>
              <a:rPr sz="2300" spc="-305" dirty="0">
                <a:latin typeface="Verdana"/>
                <a:cs typeface="Verdana"/>
              </a:rPr>
              <a:t> </a:t>
            </a:r>
            <a:r>
              <a:rPr sz="2300" spc="-135" dirty="0">
                <a:latin typeface="Verdana"/>
                <a:cs typeface="Verdana"/>
              </a:rPr>
              <a:t>numéricos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7025" y="3648075"/>
            <a:ext cx="5695949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051" y="2531522"/>
            <a:ext cx="3131820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350" spc="-10" dirty="0"/>
              <a:t>Operadores</a:t>
            </a:r>
            <a:endParaRPr sz="4350"/>
          </a:p>
        </p:txBody>
      </p:sp>
      <p:sp>
        <p:nvSpPr>
          <p:cNvPr id="3" name="object 3"/>
          <p:cNvSpPr/>
          <p:nvPr/>
        </p:nvSpPr>
        <p:spPr>
          <a:xfrm>
            <a:off x="1762125" y="3352800"/>
            <a:ext cx="2667000" cy="104775"/>
          </a:xfrm>
          <a:custGeom>
            <a:avLst/>
            <a:gdLst/>
            <a:ahLst/>
            <a:cxnLst/>
            <a:rect l="l" t="t" r="r" b="b"/>
            <a:pathLst>
              <a:path w="2667000" h="104775">
                <a:moveTo>
                  <a:pt x="2667000" y="104774"/>
                </a:moveTo>
                <a:lnTo>
                  <a:pt x="0" y="104774"/>
                </a:lnTo>
                <a:lnTo>
                  <a:pt x="0" y="0"/>
                </a:lnTo>
                <a:lnTo>
                  <a:pt x="2667000" y="0"/>
                </a:lnTo>
                <a:lnTo>
                  <a:pt x="2667000" y="104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71450"/>
            <a:ext cx="1123949" cy="828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6150" y="1571625"/>
            <a:ext cx="3667124" cy="3667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09" y="2537333"/>
            <a:ext cx="466534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50" dirty="0"/>
              <a:t>Sintaxis</a:t>
            </a:r>
            <a:r>
              <a:rPr sz="5200" spc="-305" dirty="0"/>
              <a:t> </a:t>
            </a:r>
            <a:r>
              <a:rPr sz="5200" spc="-150" dirty="0"/>
              <a:t>Básica</a:t>
            </a:r>
            <a:endParaRPr sz="5200"/>
          </a:p>
        </p:txBody>
      </p:sp>
      <p:sp>
        <p:nvSpPr>
          <p:cNvPr id="3" name="object 3"/>
          <p:cNvSpPr/>
          <p:nvPr/>
        </p:nvSpPr>
        <p:spPr>
          <a:xfrm>
            <a:off x="1047750" y="3409950"/>
            <a:ext cx="4286250" cy="95250"/>
          </a:xfrm>
          <a:custGeom>
            <a:avLst/>
            <a:gdLst/>
            <a:ahLst/>
            <a:cxnLst/>
            <a:rect l="l" t="t" r="r" b="b"/>
            <a:pathLst>
              <a:path w="4286250" h="95250">
                <a:moveTo>
                  <a:pt x="4286250" y="95250"/>
                </a:moveTo>
                <a:lnTo>
                  <a:pt x="0" y="95250"/>
                </a:lnTo>
                <a:lnTo>
                  <a:pt x="0" y="0"/>
                </a:lnTo>
                <a:lnTo>
                  <a:pt x="4286250" y="0"/>
                </a:lnTo>
                <a:lnTo>
                  <a:pt x="4286250" y="9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71450"/>
            <a:ext cx="1123949" cy="828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0" y="2114550"/>
            <a:ext cx="3743324" cy="24955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057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-45" dirty="0"/>
              <a:t> </a:t>
            </a:r>
            <a:r>
              <a:rPr spc="35" dirty="0"/>
              <a:t>aritméticos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099" y="2638425"/>
            <a:ext cx="104774" cy="10477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1678"/>
              </p:ext>
            </p:extLst>
          </p:nvPr>
        </p:nvGraphicFramePr>
        <p:xfrm>
          <a:off x="2566193" y="2467001"/>
          <a:ext cx="7060565" cy="264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31750">
                        <a:lnSpc>
                          <a:spcPts val="3070"/>
                        </a:lnSpc>
                      </a:pPr>
                      <a:r>
                        <a:rPr sz="2600" spc="-65" dirty="0">
                          <a:latin typeface="Verdana"/>
                          <a:cs typeface="Verdana"/>
                        </a:rPr>
                        <a:t>'</a:t>
                      </a:r>
                      <a:r>
                        <a:rPr sz="2600" spc="-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85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0" dirty="0">
                          <a:latin typeface="Verdana"/>
                          <a:cs typeface="Verdana"/>
                        </a:rPr>
                        <a:t>'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3070"/>
                        </a:lnSpc>
                      </a:pPr>
                      <a:r>
                        <a:rPr sz="2600" spc="-345" dirty="0">
                          <a:latin typeface="Verdana"/>
                          <a:cs typeface="Verdana"/>
                        </a:rPr>
                        <a:t>(suma)</a:t>
                      </a:r>
                      <a:endParaRPr sz="26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ts val="3070"/>
                        </a:lnSpc>
                      </a:pPr>
                      <a:r>
                        <a:rPr sz="2600" spc="-65" dirty="0">
                          <a:latin typeface="Verdana"/>
                          <a:cs typeface="Verdana"/>
                        </a:rPr>
                        <a:t>'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675" dirty="0">
                          <a:latin typeface="Verdana"/>
                          <a:cs typeface="Verdana"/>
                        </a:rPr>
                        <a:t>%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0" dirty="0">
                          <a:latin typeface="Verdana"/>
                          <a:cs typeface="Verdana"/>
                        </a:rPr>
                        <a:t>'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070"/>
                        </a:lnSpc>
                      </a:pPr>
                      <a:r>
                        <a:rPr sz="2600" spc="-270" dirty="0">
                          <a:latin typeface="Verdana"/>
                          <a:cs typeface="Verdana"/>
                        </a:rPr>
                        <a:t>(módulo)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65" dirty="0">
                          <a:latin typeface="Verdana"/>
                          <a:cs typeface="Verdana"/>
                        </a:rPr>
                        <a:t>'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38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0" dirty="0">
                          <a:latin typeface="Verdana"/>
                          <a:cs typeface="Verdana"/>
                        </a:rPr>
                        <a:t>'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320" dirty="0">
                          <a:latin typeface="Verdana"/>
                          <a:cs typeface="Verdana"/>
                        </a:rPr>
                        <a:t>(resta)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65" dirty="0">
                          <a:latin typeface="Verdana"/>
                          <a:cs typeface="Verdana"/>
                        </a:rPr>
                        <a:t>'</a:t>
                      </a:r>
                      <a:r>
                        <a:rPr sz="2600" spc="-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80" dirty="0">
                          <a:latin typeface="Verdana"/>
                          <a:cs typeface="Verdana"/>
                        </a:rPr>
                        <a:t>**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0" dirty="0">
                          <a:latin typeface="Verdana"/>
                          <a:cs typeface="Verdana"/>
                        </a:rPr>
                        <a:t>'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155" dirty="0">
                          <a:latin typeface="Verdana"/>
                          <a:cs typeface="Verdana"/>
                        </a:rPr>
                        <a:t>(potencia)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65" dirty="0">
                          <a:latin typeface="Verdana"/>
                          <a:cs typeface="Verdana"/>
                        </a:rPr>
                        <a:t>'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80" dirty="0">
                          <a:latin typeface="Verdana"/>
                          <a:cs typeface="Verdana"/>
                        </a:rPr>
                        <a:t>*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0" dirty="0">
                          <a:latin typeface="Verdana"/>
                          <a:cs typeface="Verdana"/>
                        </a:rPr>
                        <a:t>'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145" dirty="0">
                          <a:latin typeface="Verdana"/>
                          <a:cs typeface="Verdana"/>
                        </a:rPr>
                        <a:t>(multiplicación)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65" dirty="0">
                          <a:latin typeface="Verdana"/>
                          <a:cs typeface="Verdana"/>
                        </a:rPr>
                        <a:t>'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855" dirty="0">
                          <a:latin typeface="Verdana"/>
                          <a:cs typeface="Verdana"/>
                        </a:rPr>
                        <a:t>++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0" dirty="0">
                          <a:latin typeface="Verdana"/>
                          <a:cs typeface="Verdana"/>
                        </a:rPr>
                        <a:t>'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275" dirty="0">
                          <a:latin typeface="Verdana"/>
                          <a:cs typeface="Verdana"/>
                        </a:rPr>
                        <a:t>(incremento)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65" dirty="0">
                          <a:latin typeface="Verdana"/>
                          <a:cs typeface="Verdana"/>
                        </a:rPr>
                        <a:t>'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275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0" dirty="0">
                          <a:latin typeface="Verdana"/>
                          <a:cs typeface="Verdana"/>
                        </a:rPr>
                        <a:t>'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135" dirty="0">
                          <a:latin typeface="Verdana"/>
                          <a:cs typeface="Verdana"/>
                        </a:rPr>
                        <a:t>(división)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65" dirty="0">
                          <a:latin typeface="Verdana"/>
                          <a:cs typeface="Verdana"/>
                        </a:rPr>
                        <a:t>'</a:t>
                      </a:r>
                      <a:r>
                        <a:rPr sz="26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38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2600" spc="-38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2600" spc="-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-50" dirty="0">
                          <a:latin typeface="Verdana"/>
                          <a:cs typeface="Verdana"/>
                        </a:rPr>
                        <a:t>'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spc="-285" dirty="0">
                          <a:latin typeface="Verdana"/>
                          <a:cs typeface="Verdana"/>
                        </a:rPr>
                        <a:t>(decremento)</a:t>
                      </a:r>
                      <a:endParaRPr sz="2600" dirty="0">
                        <a:latin typeface="Verdana"/>
                        <a:cs typeface="Verdana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099" y="3381375"/>
            <a:ext cx="104774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099" y="4124324"/>
            <a:ext cx="104774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099" y="4867275"/>
            <a:ext cx="104774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8450" y="2638425"/>
            <a:ext cx="104774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8450" y="3381375"/>
            <a:ext cx="104774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8450" y="4124324"/>
            <a:ext cx="104774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8450" y="4867275"/>
            <a:ext cx="104774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2750" y="5705475"/>
            <a:ext cx="561974" cy="5619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057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-6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25" dirty="0"/>
              <a:t>Asignación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0" y="2867025"/>
            <a:ext cx="104774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51843" y="2677636"/>
            <a:ext cx="3061970" cy="2649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4695" algn="l"/>
              </a:tabLst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400" dirty="0">
                <a:latin typeface="Verdana"/>
                <a:cs typeface="Verdana"/>
              </a:rPr>
              <a:t> </a:t>
            </a:r>
            <a:r>
              <a:rPr sz="2600" spc="-850" dirty="0">
                <a:latin typeface="Verdana"/>
                <a:cs typeface="Verdana"/>
              </a:rPr>
              <a:t>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170" dirty="0">
                <a:latin typeface="Verdana"/>
                <a:cs typeface="Verdana"/>
              </a:rPr>
              <a:t>(asignación)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  <a:tabLst>
                <a:tab pos="897890" algn="l"/>
              </a:tabLst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855" dirty="0">
                <a:latin typeface="Verdana"/>
                <a:cs typeface="Verdana"/>
              </a:rPr>
              <a:t>+=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345" dirty="0">
                <a:latin typeface="Verdana"/>
                <a:cs typeface="Verdana"/>
              </a:rPr>
              <a:t>(suma)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  <a:tabLst>
                <a:tab pos="836930" algn="l"/>
              </a:tabLst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385" dirty="0">
                <a:latin typeface="Verdana"/>
                <a:cs typeface="Verdana"/>
              </a:rPr>
              <a:t>-</a:t>
            </a:r>
            <a:r>
              <a:rPr sz="2600" spc="-850" dirty="0">
                <a:latin typeface="Verdana"/>
                <a:cs typeface="Verdana"/>
              </a:rPr>
              <a:t>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320" dirty="0">
                <a:latin typeface="Verdana"/>
                <a:cs typeface="Verdana"/>
              </a:rPr>
              <a:t>(resta)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  <a:tabLst>
                <a:tab pos="871855" algn="l"/>
              </a:tabLst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720" dirty="0">
                <a:latin typeface="Verdana"/>
                <a:cs typeface="Verdana"/>
              </a:rPr>
              <a:t>*=</a:t>
            </a:r>
            <a:r>
              <a:rPr sz="2600" spc="-390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195" dirty="0">
                <a:latin typeface="Verdana"/>
                <a:cs typeface="Verdana"/>
              </a:rPr>
              <a:t>(multiplicación)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0" y="3609975"/>
            <a:ext cx="104774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0" y="4352924"/>
            <a:ext cx="104774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0" y="5095875"/>
            <a:ext cx="104774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6524" y="2981325"/>
            <a:ext cx="104774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49752" y="2791936"/>
            <a:ext cx="760095" cy="190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65" dirty="0">
                <a:latin typeface="Verdana"/>
                <a:cs typeface="Verdana"/>
              </a:rPr>
              <a:t>/=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765" dirty="0">
                <a:latin typeface="Verdana"/>
                <a:cs typeface="Verdana"/>
              </a:rPr>
              <a:t>%=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675" dirty="0">
                <a:latin typeface="Verdana"/>
                <a:cs typeface="Verdana"/>
              </a:rPr>
              <a:t>**=</a:t>
            </a:r>
            <a:r>
              <a:rPr sz="2600" spc="-390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7207" y="2791936"/>
            <a:ext cx="1586865" cy="190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35" dirty="0">
                <a:latin typeface="Verdana"/>
                <a:cs typeface="Verdana"/>
              </a:rPr>
              <a:t>(división)</a:t>
            </a:r>
            <a:endParaRPr sz="2600">
              <a:latin typeface="Verdana"/>
              <a:cs typeface="Verdana"/>
            </a:endParaRPr>
          </a:p>
          <a:p>
            <a:pPr marL="172085" marR="5080" indent="-4445">
              <a:lnSpc>
                <a:spcPct val="187500"/>
              </a:lnSpc>
            </a:pPr>
            <a:r>
              <a:rPr sz="2600" spc="-270" dirty="0">
                <a:latin typeface="Verdana"/>
                <a:cs typeface="Verdana"/>
              </a:rPr>
              <a:t>(módulo) </a:t>
            </a:r>
            <a:r>
              <a:rPr sz="2600" spc="-240" dirty="0">
                <a:latin typeface="Verdana"/>
                <a:cs typeface="Verdana"/>
              </a:rPr>
              <a:t>(potencia)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6524" y="3724275"/>
            <a:ext cx="104774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6524" y="4467224"/>
            <a:ext cx="104774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2750" y="5705475"/>
            <a:ext cx="561974" cy="5619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057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-45" dirty="0"/>
              <a:t> </a:t>
            </a:r>
            <a:r>
              <a:rPr spc="35" dirty="0"/>
              <a:t>aritméticos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949" y="2638425"/>
            <a:ext cx="104774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1898" y="2449036"/>
            <a:ext cx="811530" cy="2649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855" dirty="0">
                <a:latin typeface="Verdana"/>
                <a:cs typeface="Verdana"/>
              </a:rPr>
              <a:t>==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70" dirty="0">
                <a:latin typeface="Verdana"/>
                <a:cs typeface="Verdana"/>
              </a:rPr>
              <a:t>!=</a:t>
            </a:r>
            <a:r>
              <a:rPr sz="2600" spc="-390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87500"/>
              </a:lnSpc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855" dirty="0">
                <a:latin typeface="Verdana"/>
                <a:cs typeface="Verdana"/>
              </a:rPr>
              <a:t>===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 </a:t>
            </a: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665" dirty="0">
                <a:latin typeface="Verdana"/>
                <a:cs typeface="Verdana"/>
              </a:rPr>
              <a:t>!==</a:t>
            </a:r>
            <a:r>
              <a:rPr sz="2600" spc="-390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280" y="2449036"/>
            <a:ext cx="3162935" cy="2649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600" spc="-150" dirty="0">
                <a:latin typeface="Verdana"/>
                <a:cs typeface="Verdana"/>
              </a:rPr>
              <a:t>(igualdad)</a:t>
            </a:r>
            <a:endParaRPr sz="2600">
              <a:latin typeface="Verdana"/>
              <a:cs typeface="Verdana"/>
            </a:endParaRPr>
          </a:p>
          <a:p>
            <a:pPr marL="175895" marR="5080" indent="-163830">
              <a:lnSpc>
                <a:spcPct val="187500"/>
              </a:lnSpc>
            </a:pPr>
            <a:r>
              <a:rPr sz="2600" spc="-175" dirty="0">
                <a:latin typeface="Verdana"/>
                <a:cs typeface="Verdana"/>
              </a:rPr>
              <a:t>(desigualdad) </a:t>
            </a:r>
            <a:r>
              <a:rPr sz="2600" spc="-235" dirty="0">
                <a:latin typeface="Verdana"/>
                <a:cs typeface="Verdana"/>
              </a:rPr>
              <a:t>(igualdad</a:t>
            </a:r>
            <a:r>
              <a:rPr sz="2600" spc="-355" dirty="0">
                <a:latin typeface="Verdana"/>
                <a:cs typeface="Verdana"/>
              </a:rPr>
              <a:t> </a:t>
            </a:r>
            <a:r>
              <a:rPr sz="2600" spc="-120" dirty="0">
                <a:latin typeface="Verdana"/>
                <a:cs typeface="Verdana"/>
              </a:rPr>
              <a:t>estricta) </a:t>
            </a:r>
            <a:r>
              <a:rPr sz="2600" spc="-245" dirty="0">
                <a:latin typeface="Verdana"/>
                <a:cs typeface="Verdana"/>
              </a:rPr>
              <a:t>(desigualdad</a:t>
            </a:r>
            <a:r>
              <a:rPr sz="2600" spc="-290" dirty="0">
                <a:latin typeface="Verdana"/>
                <a:cs typeface="Verdana"/>
              </a:rPr>
              <a:t> </a:t>
            </a:r>
            <a:r>
              <a:rPr sz="2600" spc="-225" dirty="0">
                <a:latin typeface="Verdana"/>
                <a:cs typeface="Verdana"/>
              </a:rPr>
              <a:t>estricta)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949" y="3381375"/>
            <a:ext cx="104774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949" y="4124324"/>
            <a:ext cx="104774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949" y="4867275"/>
            <a:ext cx="104774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6550" y="2638425"/>
            <a:ext cx="104774" cy="104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47098" y="2449036"/>
            <a:ext cx="3661410" cy="2649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4695" algn="l"/>
              </a:tabLst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400" dirty="0">
                <a:latin typeface="Verdana"/>
                <a:cs typeface="Verdana"/>
              </a:rPr>
              <a:t> </a:t>
            </a:r>
            <a:r>
              <a:rPr sz="2600" spc="-850" dirty="0">
                <a:latin typeface="Verdana"/>
                <a:cs typeface="Verdana"/>
              </a:rPr>
              <a:t>&gt;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305" dirty="0">
                <a:latin typeface="Verdana"/>
                <a:cs typeface="Verdana"/>
              </a:rPr>
              <a:t>(mayor</a:t>
            </a:r>
            <a:r>
              <a:rPr sz="2600" spc="-385" dirty="0">
                <a:latin typeface="Verdana"/>
                <a:cs typeface="Verdana"/>
              </a:rPr>
              <a:t> </a:t>
            </a:r>
            <a:r>
              <a:rPr sz="2600" spc="-305" dirty="0">
                <a:latin typeface="Verdana"/>
                <a:cs typeface="Verdana"/>
              </a:rPr>
              <a:t>que)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  <a:tabLst>
                <a:tab pos="734695" algn="l"/>
              </a:tabLst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400" dirty="0">
                <a:latin typeface="Verdana"/>
                <a:cs typeface="Verdana"/>
              </a:rPr>
              <a:t> </a:t>
            </a:r>
            <a:r>
              <a:rPr sz="2600" spc="-850" dirty="0">
                <a:latin typeface="Verdana"/>
                <a:cs typeface="Verdana"/>
              </a:rPr>
              <a:t>&lt;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290" dirty="0">
                <a:latin typeface="Verdana"/>
                <a:cs typeface="Verdana"/>
              </a:rPr>
              <a:t>(menor</a:t>
            </a:r>
            <a:r>
              <a:rPr sz="2600" spc="-390" dirty="0">
                <a:latin typeface="Verdana"/>
                <a:cs typeface="Verdana"/>
              </a:rPr>
              <a:t> </a:t>
            </a:r>
            <a:r>
              <a:rPr sz="2600" spc="-305" dirty="0">
                <a:latin typeface="Verdana"/>
                <a:cs typeface="Verdana"/>
              </a:rPr>
              <a:t>que)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87500"/>
              </a:lnSpc>
              <a:tabLst>
                <a:tab pos="897890" algn="l"/>
              </a:tabLst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855" dirty="0">
                <a:latin typeface="Verdana"/>
                <a:cs typeface="Verdana"/>
              </a:rPr>
              <a:t>&gt;=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305" dirty="0">
                <a:latin typeface="Verdana"/>
                <a:cs typeface="Verdana"/>
              </a:rPr>
              <a:t>(mayor</a:t>
            </a:r>
            <a:r>
              <a:rPr sz="2600" spc="-385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o</a:t>
            </a:r>
            <a:r>
              <a:rPr sz="2600" spc="-380" dirty="0">
                <a:latin typeface="Verdana"/>
                <a:cs typeface="Verdana"/>
              </a:rPr>
              <a:t> </a:t>
            </a:r>
            <a:r>
              <a:rPr sz="2600" spc="-204" dirty="0">
                <a:latin typeface="Verdana"/>
                <a:cs typeface="Verdana"/>
              </a:rPr>
              <a:t>igual</a:t>
            </a:r>
            <a:r>
              <a:rPr sz="2600" spc="-380" dirty="0">
                <a:latin typeface="Verdana"/>
                <a:cs typeface="Verdana"/>
              </a:rPr>
              <a:t> </a:t>
            </a:r>
            <a:r>
              <a:rPr sz="2600" spc="-305" dirty="0">
                <a:latin typeface="Verdana"/>
                <a:cs typeface="Verdana"/>
              </a:rPr>
              <a:t>que) </a:t>
            </a: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855" dirty="0">
                <a:latin typeface="Verdana"/>
                <a:cs typeface="Verdana"/>
              </a:rPr>
              <a:t>&lt;=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290" dirty="0">
                <a:latin typeface="Verdana"/>
                <a:cs typeface="Verdana"/>
              </a:rPr>
              <a:t>(menor</a:t>
            </a:r>
            <a:r>
              <a:rPr sz="2600" spc="145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o</a:t>
            </a:r>
            <a:r>
              <a:rPr sz="2600" spc="-390" dirty="0">
                <a:latin typeface="Verdana"/>
                <a:cs typeface="Verdana"/>
              </a:rPr>
              <a:t> </a:t>
            </a:r>
            <a:r>
              <a:rPr sz="2600" spc="-204" dirty="0">
                <a:latin typeface="Verdana"/>
                <a:cs typeface="Verdana"/>
              </a:rPr>
              <a:t>igual</a:t>
            </a:r>
            <a:r>
              <a:rPr sz="2600" spc="-385" dirty="0">
                <a:latin typeface="Verdana"/>
                <a:cs typeface="Verdana"/>
              </a:rPr>
              <a:t> </a:t>
            </a:r>
            <a:r>
              <a:rPr sz="2600" spc="-305" dirty="0">
                <a:latin typeface="Verdana"/>
                <a:cs typeface="Verdana"/>
              </a:rPr>
              <a:t>que)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6550" y="3381375"/>
            <a:ext cx="104774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6550" y="4124324"/>
            <a:ext cx="104774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6550" y="4867275"/>
            <a:ext cx="104774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2750" y="5705475"/>
            <a:ext cx="561974" cy="5619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057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-45" dirty="0"/>
              <a:t> </a:t>
            </a:r>
            <a:r>
              <a:rPr spc="35" dirty="0"/>
              <a:t>aritméticos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2638425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07356" y="2449036"/>
            <a:ext cx="721995" cy="1163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325" dirty="0">
                <a:latin typeface="Verdana"/>
                <a:cs typeface="Verdana"/>
              </a:rPr>
              <a:t>&amp;&amp;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400" dirty="0">
                <a:latin typeface="Verdana"/>
                <a:cs typeface="Verdana"/>
              </a:rPr>
              <a:t> </a:t>
            </a:r>
            <a:r>
              <a:rPr sz="2600" spc="-555" dirty="0">
                <a:latin typeface="Verdana"/>
                <a:cs typeface="Verdana"/>
              </a:rPr>
              <a:t>||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4705" y="2449036"/>
            <a:ext cx="6748780" cy="1163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90"/>
              </a:spcBef>
            </a:pPr>
            <a:r>
              <a:rPr sz="2600" spc="-350" dirty="0">
                <a:latin typeface="Verdana"/>
                <a:cs typeface="Verdana"/>
              </a:rPr>
              <a:t>(and):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290" dirty="0">
                <a:latin typeface="Verdana"/>
                <a:cs typeface="Verdana"/>
              </a:rPr>
              <a:t>ambas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204" dirty="0">
                <a:latin typeface="Verdana"/>
                <a:cs typeface="Verdana"/>
              </a:rPr>
              <a:t>condiciones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225" dirty="0">
                <a:latin typeface="Verdana"/>
                <a:cs typeface="Verdana"/>
              </a:rPr>
              <a:t>tienen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250" dirty="0">
                <a:latin typeface="Verdana"/>
                <a:cs typeface="Verdana"/>
              </a:rPr>
              <a:t>que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160" dirty="0">
                <a:latin typeface="Verdana"/>
                <a:cs typeface="Verdana"/>
              </a:rPr>
              <a:t>cumplirse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600" spc="-355" dirty="0">
                <a:latin typeface="Verdana"/>
                <a:cs typeface="Verdana"/>
              </a:rPr>
              <a:t>(or):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solo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260" dirty="0">
                <a:latin typeface="Verdana"/>
                <a:cs typeface="Verdana"/>
              </a:rPr>
              <a:t>una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190" dirty="0">
                <a:latin typeface="Verdana"/>
                <a:cs typeface="Verdana"/>
              </a:rPr>
              <a:t>condición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250" dirty="0">
                <a:latin typeface="Verdana"/>
                <a:cs typeface="Verdana"/>
              </a:rPr>
              <a:t>debe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90" dirty="0">
                <a:latin typeface="Verdana"/>
                <a:cs typeface="Verdana"/>
              </a:rPr>
              <a:t>cumplirse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3381375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4124324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07356" y="3934936"/>
            <a:ext cx="497268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sz="2600" spc="-65" dirty="0">
                <a:latin typeface="Verdana"/>
                <a:cs typeface="Verdana"/>
              </a:rPr>
              <a:t>'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280" dirty="0">
                <a:latin typeface="Verdana"/>
                <a:cs typeface="Verdana"/>
              </a:rPr>
              <a:t>!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'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330" dirty="0">
                <a:latin typeface="Verdana"/>
                <a:cs typeface="Verdana"/>
              </a:rPr>
              <a:t>(not):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225" dirty="0">
                <a:latin typeface="Verdana"/>
                <a:cs typeface="Verdana"/>
              </a:rPr>
              <a:t>invierte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el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235" dirty="0">
                <a:latin typeface="Verdana"/>
                <a:cs typeface="Verdana"/>
              </a:rPr>
              <a:t>valor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160" dirty="0">
                <a:latin typeface="Verdana"/>
                <a:cs typeface="Verdana"/>
              </a:rPr>
              <a:t>booleano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2750" y="5705475"/>
            <a:ext cx="561974" cy="5619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057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Concatenar</a:t>
            </a:r>
            <a:r>
              <a:rPr spc="-195" dirty="0"/>
              <a:t> </a:t>
            </a:r>
            <a:r>
              <a:rPr spc="-10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87810" y="2429986"/>
            <a:ext cx="8054340" cy="7918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435985" marR="5080" indent="-3423920">
              <a:lnSpc>
                <a:spcPts val="2930"/>
              </a:lnSpc>
              <a:spcBef>
                <a:spcPts val="345"/>
              </a:spcBef>
            </a:pPr>
            <a:r>
              <a:rPr sz="2600" spc="-245" dirty="0">
                <a:latin typeface="Verdana"/>
                <a:cs typeface="Verdana"/>
              </a:rPr>
              <a:t>La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229" dirty="0">
                <a:latin typeface="Verdana"/>
                <a:cs typeface="Verdana"/>
              </a:rPr>
              <a:t>concatenación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280" dirty="0">
                <a:latin typeface="Verdana"/>
                <a:cs typeface="Verdana"/>
              </a:rPr>
              <a:t>es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254" dirty="0">
                <a:latin typeface="Verdana"/>
                <a:cs typeface="Verdana"/>
              </a:rPr>
              <a:t>juntar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225" dirty="0">
                <a:latin typeface="Verdana"/>
                <a:cs typeface="Verdana"/>
              </a:rPr>
              <a:t>dos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o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310" dirty="0">
                <a:latin typeface="Verdana"/>
                <a:cs typeface="Verdana"/>
              </a:rPr>
              <a:t>más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254" dirty="0">
                <a:latin typeface="Verdana"/>
                <a:cs typeface="Verdana"/>
              </a:rPr>
              <a:t>cadenas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o</a:t>
            </a:r>
            <a:r>
              <a:rPr sz="2600" spc="-365" dirty="0">
                <a:latin typeface="Verdana"/>
                <a:cs typeface="Verdana"/>
              </a:rPr>
              <a:t> </a:t>
            </a:r>
            <a:r>
              <a:rPr sz="2600" spc="-250" dirty="0">
                <a:latin typeface="Verdana"/>
                <a:cs typeface="Verdana"/>
              </a:rPr>
              <a:t>valores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-295" dirty="0">
                <a:latin typeface="Verdana"/>
                <a:cs typeface="Verdana"/>
              </a:rPr>
              <a:t>en </a:t>
            </a:r>
            <a:r>
              <a:rPr sz="2600" spc="-235" dirty="0">
                <a:latin typeface="Verdana"/>
                <a:cs typeface="Verdana"/>
              </a:rPr>
              <a:t>uno</a:t>
            </a:r>
            <a:r>
              <a:rPr sz="2600" spc="-37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solo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2750" y="5705475"/>
            <a:ext cx="561974" cy="561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57350" y="4152487"/>
            <a:ext cx="731520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94479" algn="l"/>
              </a:tabLst>
            </a:pPr>
            <a:r>
              <a:rPr sz="4250" spc="-434" dirty="0">
                <a:solidFill>
                  <a:srgbClr val="FFCA28"/>
                </a:solidFill>
                <a:latin typeface="Trebuchet MS"/>
                <a:cs typeface="Trebuchet MS"/>
              </a:rPr>
              <a:t>"HOLA"</a:t>
            </a:r>
            <a:r>
              <a:rPr sz="4250" spc="620" dirty="0">
                <a:solidFill>
                  <a:srgbClr val="FFCA28"/>
                </a:solidFill>
                <a:latin typeface="Trebuchet MS"/>
                <a:cs typeface="Trebuchet MS"/>
              </a:rPr>
              <a:t> </a:t>
            </a:r>
            <a:r>
              <a:rPr sz="4250" spc="-360" dirty="0">
                <a:solidFill>
                  <a:srgbClr val="FFCA28"/>
                </a:solidFill>
                <a:latin typeface="Trebuchet MS"/>
                <a:cs typeface="Trebuchet MS"/>
              </a:rPr>
              <a:t>+</a:t>
            </a:r>
            <a:r>
              <a:rPr sz="4250" spc="620" dirty="0">
                <a:solidFill>
                  <a:srgbClr val="FFCA28"/>
                </a:solidFill>
                <a:latin typeface="Trebuchet MS"/>
                <a:cs typeface="Trebuchet MS"/>
              </a:rPr>
              <a:t> </a:t>
            </a:r>
            <a:r>
              <a:rPr sz="4250" spc="-450" dirty="0">
                <a:solidFill>
                  <a:srgbClr val="FFCA28"/>
                </a:solidFill>
                <a:latin typeface="Trebuchet MS"/>
                <a:cs typeface="Trebuchet MS"/>
              </a:rPr>
              <a:t>"MUnDO"</a:t>
            </a:r>
            <a:r>
              <a:rPr sz="4250" dirty="0">
                <a:solidFill>
                  <a:srgbClr val="FFCA28"/>
                </a:solidFill>
                <a:latin typeface="Trebuchet MS"/>
                <a:cs typeface="Trebuchet MS"/>
              </a:rPr>
              <a:t>	</a:t>
            </a:r>
            <a:r>
              <a:rPr sz="4250" spc="-360" dirty="0">
                <a:solidFill>
                  <a:srgbClr val="FFCA28"/>
                </a:solidFill>
                <a:latin typeface="Trebuchet MS"/>
                <a:cs typeface="Trebuchet MS"/>
              </a:rPr>
              <a:t>=</a:t>
            </a:r>
            <a:r>
              <a:rPr sz="4250" spc="615" dirty="0">
                <a:solidFill>
                  <a:srgbClr val="FFCA28"/>
                </a:solidFill>
                <a:latin typeface="Trebuchet MS"/>
                <a:cs typeface="Trebuchet MS"/>
              </a:rPr>
              <a:t> </a:t>
            </a:r>
            <a:r>
              <a:rPr sz="4250" spc="-530" dirty="0">
                <a:solidFill>
                  <a:srgbClr val="FFCA28"/>
                </a:solidFill>
                <a:latin typeface="Trebuchet MS"/>
                <a:cs typeface="Trebuchet MS"/>
              </a:rPr>
              <a:t>"HOLA</a:t>
            </a:r>
            <a:r>
              <a:rPr sz="4250" spc="-655" dirty="0">
                <a:solidFill>
                  <a:srgbClr val="FFCA28"/>
                </a:solidFill>
                <a:latin typeface="Trebuchet MS"/>
                <a:cs typeface="Trebuchet MS"/>
              </a:rPr>
              <a:t> </a:t>
            </a:r>
            <a:r>
              <a:rPr sz="4250" spc="-570" dirty="0">
                <a:solidFill>
                  <a:srgbClr val="FFCA28"/>
                </a:solidFill>
                <a:latin typeface="Trebuchet MS"/>
                <a:cs typeface="Trebuchet MS"/>
              </a:rPr>
              <a:t>MUnDO"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9710" y="468217"/>
            <a:ext cx="807085" cy="671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00" b="1" spc="-35" dirty="0">
                <a:solidFill>
                  <a:srgbClr val="FFFFFF"/>
                </a:solidFill>
                <a:latin typeface="Arial"/>
                <a:cs typeface="Arial"/>
              </a:rPr>
              <a:t>Fin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3825" y="1914525"/>
            <a:ext cx="3562349" cy="39814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666875"/>
          </a:xfrm>
          <a:custGeom>
            <a:avLst/>
            <a:gdLst/>
            <a:ahLst/>
            <a:cxnLst/>
            <a:rect l="l" t="t" r="r" b="b"/>
            <a:pathLst>
              <a:path w="11430000" h="1666875">
                <a:moveTo>
                  <a:pt x="11429999" y="1666875"/>
                </a:moveTo>
                <a:lnTo>
                  <a:pt x="0" y="1666875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1666875"/>
                </a:lnTo>
                <a:close/>
              </a:path>
            </a:pathLst>
          </a:custGeom>
          <a:solidFill>
            <a:srgbClr val="FFC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7892" y="2642107"/>
            <a:ext cx="7597140" cy="8521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44575" algn="l"/>
                <a:tab pos="3453765" algn="l"/>
                <a:tab pos="5518785" algn="l"/>
              </a:tabLst>
            </a:pPr>
            <a:r>
              <a:rPr sz="5400" spc="-565" dirty="0">
                <a:solidFill>
                  <a:srgbClr val="000000"/>
                </a:solidFill>
                <a:latin typeface="Trebuchet MS"/>
                <a:cs typeface="Trebuchet MS"/>
              </a:rPr>
              <a:t>Tu</a:t>
            </a:r>
            <a:r>
              <a:rPr sz="5400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5400" spc="-10" dirty="0">
                <a:solidFill>
                  <a:srgbClr val="000000"/>
                </a:solidFill>
                <a:latin typeface="Trebuchet MS"/>
                <a:cs typeface="Trebuchet MS"/>
              </a:rPr>
              <a:t>primer</a:t>
            </a:r>
            <a:r>
              <a:rPr sz="5400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5400" spc="45" dirty="0">
                <a:solidFill>
                  <a:srgbClr val="000000"/>
                </a:solidFill>
                <a:latin typeface="Trebuchet MS"/>
                <a:cs typeface="Trebuchet MS"/>
              </a:rPr>
              <a:t>"Hola</a:t>
            </a:r>
            <a:r>
              <a:rPr sz="5400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5400" spc="-515" dirty="0">
                <a:solidFill>
                  <a:srgbClr val="000000"/>
                </a:solidFill>
                <a:latin typeface="Trebuchet MS"/>
                <a:cs typeface="Trebuchet MS"/>
              </a:rPr>
              <a:t>mundo"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657725"/>
            <a:ext cx="11420475" cy="1761489"/>
            <a:chOff x="0" y="4657725"/>
            <a:chExt cx="11420475" cy="1761489"/>
          </a:xfrm>
        </p:grpSpPr>
        <p:sp>
          <p:nvSpPr>
            <p:cNvPr id="6" name="object 6"/>
            <p:cNvSpPr/>
            <p:nvPr/>
          </p:nvSpPr>
          <p:spPr>
            <a:xfrm>
              <a:off x="0" y="4657725"/>
              <a:ext cx="11420475" cy="1761489"/>
            </a:xfrm>
            <a:custGeom>
              <a:avLst/>
              <a:gdLst/>
              <a:ahLst/>
              <a:cxnLst/>
              <a:rect l="l" t="t" r="r" b="b"/>
              <a:pathLst>
                <a:path w="11420475" h="1761489">
                  <a:moveTo>
                    <a:pt x="11420475" y="0"/>
                  </a:moveTo>
                  <a:lnTo>
                    <a:pt x="11420475" y="1761363"/>
                  </a:lnTo>
                  <a:lnTo>
                    <a:pt x="0" y="1761363"/>
                  </a:lnTo>
                  <a:lnTo>
                    <a:pt x="0" y="0"/>
                  </a:lnTo>
                  <a:lnTo>
                    <a:pt x="11420475" y="0"/>
                  </a:lnTo>
                  <a:close/>
                </a:path>
              </a:pathLst>
            </a:custGeom>
            <a:solidFill>
              <a:srgbClr val="FFC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7974" y="5543550"/>
              <a:ext cx="666749" cy="6667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2675" y="2438400"/>
            <a:ext cx="1381124" cy="1371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371725"/>
            <a:ext cx="1495424" cy="15049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2621" y="3800979"/>
            <a:ext cx="702615" cy="70261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1038" y="1771182"/>
            <a:ext cx="725628" cy="725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6563" y="3957665"/>
            <a:ext cx="247216" cy="24721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16754" y="3551415"/>
            <a:ext cx="871762" cy="8717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75018" y="1976438"/>
            <a:ext cx="596958" cy="59695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46134" y="3808297"/>
            <a:ext cx="338304" cy="3383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98159" y="2046172"/>
            <a:ext cx="338304" cy="338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666875"/>
          </a:xfrm>
          <a:custGeom>
            <a:avLst/>
            <a:gdLst/>
            <a:ahLst/>
            <a:cxnLst/>
            <a:rect l="l" t="t" r="r" b="b"/>
            <a:pathLst>
              <a:path w="11430000" h="1666875">
                <a:moveTo>
                  <a:pt x="11429999" y="1666875"/>
                </a:moveTo>
                <a:lnTo>
                  <a:pt x="0" y="1666875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1666875"/>
                </a:lnTo>
                <a:close/>
              </a:path>
            </a:pathLst>
          </a:custGeom>
          <a:solidFill>
            <a:srgbClr val="FFC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09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3750" spc="-20" dirty="0"/>
              <a:t>Comentarios</a:t>
            </a:r>
            <a:endParaRPr sz="37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0" y="1990725"/>
            <a:ext cx="6476999" cy="3924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09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3750" dirty="0"/>
              <a:t>El</a:t>
            </a:r>
            <a:r>
              <a:rPr sz="3750" spc="-150" dirty="0"/>
              <a:t> </a:t>
            </a:r>
            <a:r>
              <a:rPr sz="3750" spc="-130" dirty="0"/>
              <a:t>uso</a:t>
            </a:r>
            <a:r>
              <a:rPr sz="3750" spc="-145" dirty="0"/>
              <a:t> </a:t>
            </a:r>
            <a:r>
              <a:rPr sz="3750" spc="65" dirty="0"/>
              <a:t>del</a:t>
            </a:r>
            <a:r>
              <a:rPr sz="3750" spc="-145" dirty="0"/>
              <a:t> </a:t>
            </a:r>
            <a:r>
              <a:rPr sz="3750" dirty="0"/>
              <a:t>punto</a:t>
            </a:r>
            <a:r>
              <a:rPr sz="3750" spc="-145" dirty="0"/>
              <a:t> </a:t>
            </a:r>
            <a:r>
              <a:rPr sz="3750" dirty="0"/>
              <a:t>y</a:t>
            </a:r>
            <a:r>
              <a:rPr sz="3750" spc="-145" dirty="0"/>
              <a:t> </a:t>
            </a:r>
            <a:r>
              <a:rPr sz="3750" spc="-130" dirty="0"/>
              <a:t>coma</a:t>
            </a:r>
            <a:r>
              <a:rPr sz="3750" spc="-145" dirty="0"/>
              <a:t> </a:t>
            </a:r>
            <a:r>
              <a:rPr sz="3750" spc="75" dirty="0"/>
              <a:t>(</a:t>
            </a:r>
            <a:r>
              <a:rPr sz="3750" spc="-145" dirty="0"/>
              <a:t> </a:t>
            </a:r>
            <a:r>
              <a:rPr sz="3750" spc="-340" dirty="0"/>
              <a:t>;</a:t>
            </a:r>
            <a:r>
              <a:rPr sz="3750" spc="-145" dirty="0"/>
              <a:t> </a:t>
            </a:r>
            <a:r>
              <a:rPr sz="3750" spc="25" dirty="0"/>
              <a:t>)</a:t>
            </a:r>
            <a:endParaRPr sz="3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18617" y="4875910"/>
            <a:ext cx="287464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spc="-50" dirty="0">
                <a:latin typeface="Arial"/>
                <a:cs typeface="Arial"/>
              </a:rPr>
              <a:t>Se</a:t>
            </a:r>
            <a:r>
              <a:rPr sz="2950" b="1" spc="-6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puede</a:t>
            </a:r>
            <a:r>
              <a:rPr sz="2950" b="1" spc="-65" dirty="0">
                <a:latin typeface="Arial"/>
                <a:cs typeface="Arial"/>
              </a:rPr>
              <a:t> </a:t>
            </a:r>
            <a:r>
              <a:rPr sz="2950" b="1" spc="55" dirty="0">
                <a:latin typeface="Arial"/>
                <a:cs typeface="Arial"/>
              </a:rPr>
              <a:t>omitir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5399" y="2247900"/>
            <a:ext cx="3781425" cy="2447925"/>
            <a:chOff x="1295399" y="2247900"/>
            <a:chExt cx="3781425" cy="2447925"/>
          </a:xfrm>
        </p:grpSpPr>
        <p:sp>
          <p:nvSpPr>
            <p:cNvPr id="6" name="object 6"/>
            <p:cNvSpPr/>
            <p:nvPr/>
          </p:nvSpPr>
          <p:spPr>
            <a:xfrm>
              <a:off x="1295399" y="2247900"/>
              <a:ext cx="3781425" cy="2447925"/>
            </a:xfrm>
            <a:custGeom>
              <a:avLst/>
              <a:gdLst/>
              <a:ahLst/>
              <a:cxnLst/>
              <a:rect l="l" t="t" r="r" b="b"/>
              <a:pathLst>
                <a:path w="3781425" h="2447925">
                  <a:moveTo>
                    <a:pt x="3692380" y="2447924"/>
                  </a:moveTo>
                  <a:lnTo>
                    <a:pt x="89044" y="2447924"/>
                  </a:lnTo>
                  <a:lnTo>
                    <a:pt x="82847" y="2447314"/>
                  </a:lnTo>
                  <a:lnTo>
                    <a:pt x="37152" y="2428398"/>
                  </a:lnTo>
                  <a:lnTo>
                    <a:pt x="9649" y="2394906"/>
                  </a:lnTo>
                  <a:lnTo>
                    <a:pt x="0" y="2358934"/>
                  </a:lnTo>
                  <a:lnTo>
                    <a:pt x="0" y="88990"/>
                  </a:lnTo>
                  <a:lnTo>
                    <a:pt x="12584" y="47529"/>
                  </a:lnTo>
                  <a:lnTo>
                    <a:pt x="47558" y="12577"/>
                  </a:lnTo>
                  <a:lnTo>
                    <a:pt x="89044" y="0"/>
                  </a:lnTo>
                  <a:lnTo>
                    <a:pt x="95302" y="0"/>
                  </a:lnTo>
                  <a:lnTo>
                    <a:pt x="3692380" y="0"/>
                  </a:lnTo>
                  <a:lnTo>
                    <a:pt x="3733866" y="12577"/>
                  </a:lnTo>
                  <a:lnTo>
                    <a:pt x="3768839" y="47529"/>
                  </a:lnTo>
                  <a:lnTo>
                    <a:pt x="3781425" y="88990"/>
                  </a:lnTo>
                  <a:lnTo>
                    <a:pt x="3781425" y="2358934"/>
                  </a:lnTo>
                  <a:lnTo>
                    <a:pt x="3768839" y="2400395"/>
                  </a:lnTo>
                  <a:lnTo>
                    <a:pt x="3733866" y="2435347"/>
                  </a:lnTo>
                  <a:lnTo>
                    <a:pt x="3698578" y="2447314"/>
                  </a:lnTo>
                  <a:lnTo>
                    <a:pt x="3692380" y="2447924"/>
                  </a:lnTo>
                  <a:close/>
                </a:path>
              </a:pathLst>
            </a:custGeom>
            <a:solidFill>
              <a:srgbClr val="FFC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49" y="2362200"/>
              <a:ext cx="3505199" cy="221932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5581650"/>
            <a:ext cx="11430000" cy="837565"/>
            <a:chOff x="0" y="5581650"/>
            <a:chExt cx="11430000" cy="837565"/>
          </a:xfrm>
        </p:grpSpPr>
        <p:sp>
          <p:nvSpPr>
            <p:cNvPr id="9" name="object 9"/>
            <p:cNvSpPr/>
            <p:nvPr/>
          </p:nvSpPr>
          <p:spPr>
            <a:xfrm>
              <a:off x="0" y="5972174"/>
              <a:ext cx="11430000" cy="447040"/>
            </a:xfrm>
            <a:custGeom>
              <a:avLst/>
              <a:gdLst/>
              <a:ahLst/>
              <a:cxnLst/>
              <a:rect l="l" t="t" r="r" b="b"/>
              <a:pathLst>
                <a:path w="11430000" h="447039">
                  <a:moveTo>
                    <a:pt x="0" y="0"/>
                  </a:moveTo>
                  <a:lnTo>
                    <a:pt x="11429999" y="0"/>
                  </a:lnTo>
                  <a:lnTo>
                    <a:pt x="11429999" y="446912"/>
                  </a:lnTo>
                  <a:lnTo>
                    <a:pt x="0" y="446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48925" y="5581650"/>
              <a:ext cx="685799" cy="6762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138193" y="4675885"/>
            <a:ext cx="22669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spc="-185" dirty="0">
                <a:latin typeface="Arial"/>
                <a:cs typeface="Arial"/>
              </a:rPr>
              <a:t>Es</a:t>
            </a:r>
            <a:r>
              <a:rPr sz="2950" b="1" spc="-95" dirty="0">
                <a:latin typeface="Arial"/>
                <a:cs typeface="Arial"/>
              </a:rPr>
              <a:t> </a:t>
            </a:r>
            <a:r>
              <a:rPr sz="2950" b="1" spc="-10" dirty="0">
                <a:latin typeface="Arial"/>
                <a:cs typeface="Arial"/>
              </a:rPr>
              <a:t>necesario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38899" y="2524125"/>
            <a:ext cx="3771900" cy="2000250"/>
            <a:chOff x="6438899" y="2524125"/>
            <a:chExt cx="3771900" cy="2000250"/>
          </a:xfrm>
        </p:grpSpPr>
        <p:sp>
          <p:nvSpPr>
            <p:cNvPr id="13" name="object 13"/>
            <p:cNvSpPr/>
            <p:nvPr/>
          </p:nvSpPr>
          <p:spPr>
            <a:xfrm>
              <a:off x="6438899" y="2524125"/>
              <a:ext cx="3771900" cy="2000250"/>
            </a:xfrm>
            <a:custGeom>
              <a:avLst/>
              <a:gdLst/>
              <a:ahLst/>
              <a:cxnLst/>
              <a:rect l="l" t="t" r="r" b="b"/>
              <a:pathLst>
                <a:path w="3771900" h="2000250">
                  <a:moveTo>
                    <a:pt x="3683079" y="2000249"/>
                  </a:moveTo>
                  <a:lnTo>
                    <a:pt x="88820" y="2000249"/>
                  </a:lnTo>
                  <a:lnTo>
                    <a:pt x="82638" y="1999640"/>
                  </a:lnTo>
                  <a:lnTo>
                    <a:pt x="37058" y="1980741"/>
                  </a:lnTo>
                  <a:lnTo>
                    <a:pt x="9624" y="1947279"/>
                  </a:lnTo>
                  <a:lnTo>
                    <a:pt x="0" y="1911340"/>
                  </a:lnTo>
                  <a:lnTo>
                    <a:pt x="0" y="88909"/>
                  </a:lnTo>
                  <a:lnTo>
                    <a:pt x="12553" y="47486"/>
                  </a:lnTo>
                  <a:lnTo>
                    <a:pt x="47438" y="12565"/>
                  </a:lnTo>
                  <a:lnTo>
                    <a:pt x="88820" y="0"/>
                  </a:lnTo>
                  <a:lnTo>
                    <a:pt x="95062" y="0"/>
                  </a:lnTo>
                  <a:lnTo>
                    <a:pt x="3683079" y="0"/>
                  </a:lnTo>
                  <a:lnTo>
                    <a:pt x="3724461" y="12565"/>
                  </a:lnTo>
                  <a:lnTo>
                    <a:pt x="3759345" y="47486"/>
                  </a:lnTo>
                  <a:lnTo>
                    <a:pt x="3771899" y="88909"/>
                  </a:lnTo>
                  <a:lnTo>
                    <a:pt x="3771899" y="1911340"/>
                  </a:lnTo>
                  <a:lnTo>
                    <a:pt x="3759345" y="1952763"/>
                  </a:lnTo>
                  <a:lnTo>
                    <a:pt x="3724461" y="1987683"/>
                  </a:lnTo>
                  <a:lnTo>
                    <a:pt x="3689261" y="1999640"/>
                  </a:lnTo>
                  <a:lnTo>
                    <a:pt x="3683079" y="2000249"/>
                  </a:lnTo>
                  <a:close/>
                </a:path>
              </a:pathLst>
            </a:custGeom>
            <a:solidFill>
              <a:srgbClr val="FFC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2249" y="2695575"/>
              <a:ext cx="3505199" cy="1676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778" y="2293207"/>
            <a:ext cx="3611879" cy="984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300" spc="-10" dirty="0"/>
              <a:t>Variables</a:t>
            </a:r>
            <a:endParaRPr sz="6300"/>
          </a:p>
        </p:txBody>
      </p:sp>
      <p:sp>
        <p:nvSpPr>
          <p:cNvPr id="3" name="object 3"/>
          <p:cNvSpPr/>
          <p:nvPr/>
        </p:nvSpPr>
        <p:spPr>
          <a:xfrm>
            <a:off x="1523999" y="3352800"/>
            <a:ext cx="3143250" cy="104775"/>
          </a:xfrm>
          <a:custGeom>
            <a:avLst/>
            <a:gdLst/>
            <a:ahLst/>
            <a:cxnLst/>
            <a:rect l="l" t="t" r="r" b="b"/>
            <a:pathLst>
              <a:path w="3143250" h="104775">
                <a:moveTo>
                  <a:pt x="3143249" y="104774"/>
                </a:moveTo>
                <a:lnTo>
                  <a:pt x="0" y="104774"/>
                </a:lnTo>
                <a:lnTo>
                  <a:pt x="0" y="0"/>
                </a:lnTo>
                <a:lnTo>
                  <a:pt x="3143249" y="0"/>
                </a:lnTo>
                <a:lnTo>
                  <a:pt x="3143249" y="104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9950" y="1543050"/>
            <a:ext cx="3724274" cy="3724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75" y="171450"/>
            <a:ext cx="1123949" cy="828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057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Definición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3542" y="2868079"/>
            <a:ext cx="48437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2000"/>
              </a:lnSpc>
              <a:spcBef>
                <a:spcPts val="100"/>
              </a:spcBef>
            </a:pPr>
            <a:r>
              <a:rPr sz="2050" spc="-295" dirty="0">
                <a:latin typeface="Verdana"/>
                <a:cs typeface="Verdana"/>
              </a:rPr>
              <a:t>En</a:t>
            </a:r>
            <a:r>
              <a:rPr sz="2050" spc="114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JavaScript,</a:t>
            </a:r>
            <a:r>
              <a:rPr sz="2050" spc="5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las</a:t>
            </a:r>
            <a:r>
              <a:rPr sz="2050" spc="-15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variables</a:t>
            </a:r>
            <a:r>
              <a:rPr sz="2050" spc="50" dirty="0">
                <a:latin typeface="Verdana"/>
                <a:cs typeface="Verdana"/>
              </a:rPr>
              <a:t> </a:t>
            </a:r>
            <a:r>
              <a:rPr sz="2050" spc="-300" dirty="0">
                <a:latin typeface="Verdana"/>
                <a:cs typeface="Verdana"/>
              </a:rPr>
              <a:t>se</a:t>
            </a:r>
            <a:r>
              <a:rPr sz="2050" spc="120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utilizan</a:t>
            </a:r>
            <a:r>
              <a:rPr sz="2050" spc="55" dirty="0">
                <a:latin typeface="Verdana"/>
                <a:cs typeface="Verdana"/>
              </a:rPr>
              <a:t> </a:t>
            </a:r>
            <a:r>
              <a:rPr sz="2050" spc="-130" dirty="0">
                <a:latin typeface="Verdana"/>
                <a:cs typeface="Verdana"/>
              </a:rPr>
              <a:t>para </a:t>
            </a:r>
            <a:r>
              <a:rPr sz="2050" spc="-85" dirty="0">
                <a:latin typeface="Verdana"/>
                <a:cs typeface="Verdana"/>
              </a:rPr>
              <a:t>almacenar</a:t>
            </a:r>
            <a:r>
              <a:rPr sz="2050" spc="9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valores.</a:t>
            </a:r>
            <a:r>
              <a:rPr sz="2050" spc="10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Antes</a:t>
            </a:r>
            <a:r>
              <a:rPr sz="2050" spc="10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de</a:t>
            </a:r>
            <a:r>
              <a:rPr sz="2050" spc="10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usar</a:t>
            </a:r>
            <a:r>
              <a:rPr sz="2050" spc="100" dirty="0">
                <a:latin typeface="Verdana"/>
                <a:cs typeface="Verdana"/>
              </a:rPr>
              <a:t> </a:t>
            </a:r>
            <a:r>
              <a:rPr sz="2050" spc="-130" dirty="0">
                <a:latin typeface="Verdana"/>
                <a:cs typeface="Verdana"/>
              </a:rPr>
              <a:t>una </a:t>
            </a:r>
            <a:r>
              <a:rPr sz="2050" spc="-170" dirty="0">
                <a:latin typeface="Verdana"/>
                <a:cs typeface="Verdana"/>
              </a:rPr>
              <a:t>variable,</a:t>
            </a:r>
            <a:r>
              <a:rPr sz="2050" dirty="0">
                <a:latin typeface="Verdana"/>
                <a:cs typeface="Verdana"/>
              </a:rPr>
              <a:t> </a:t>
            </a:r>
            <a:r>
              <a:rPr sz="2050" spc="-145" dirty="0">
                <a:latin typeface="Verdana"/>
                <a:cs typeface="Verdana"/>
              </a:rPr>
              <a:t>es</a:t>
            </a:r>
            <a:r>
              <a:rPr sz="2050" spc="10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necesario</a:t>
            </a:r>
            <a:r>
              <a:rPr sz="2050" spc="1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declararla</a:t>
            </a:r>
            <a:r>
              <a:rPr sz="2050" spc="15" dirty="0">
                <a:latin typeface="Verdana"/>
                <a:cs typeface="Verdana"/>
              </a:rPr>
              <a:t> </a:t>
            </a:r>
            <a:r>
              <a:rPr sz="2050" spc="-125" dirty="0">
                <a:latin typeface="Verdana"/>
                <a:cs typeface="Verdana"/>
              </a:rPr>
              <a:t>utilizando </a:t>
            </a:r>
            <a:r>
              <a:rPr sz="2050" spc="-204" dirty="0">
                <a:latin typeface="Verdana"/>
                <a:cs typeface="Verdana"/>
              </a:rPr>
              <a:t>una</a:t>
            </a:r>
            <a:r>
              <a:rPr sz="2050" spc="-290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palabra</a:t>
            </a:r>
            <a:r>
              <a:rPr sz="2050" spc="-285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clave</a:t>
            </a:r>
            <a:r>
              <a:rPr sz="2050" spc="-290" dirty="0">
                <a:latin typeface="Verdana"/>
                <a:cs typeface="Verdana"/>
              </a:rPr>
              <a:t> </a:t>
            </a:r>
            <a:r>
              <a:rPr sz="2050" spc="-210" dirty="0">
                <a:latin typeface="Verdana"/>
                <a:cs typeface="Verdana"/>
              </a:rPr>
              <a:t>como</a:t>
            </a:r>
            <a:r>
              <a:rPr sz="2050" spc="-285" dirty="0">
                <a:latin typeface="Verdana"/>
                <a:cs typeface="Verdana"/>
              </a:rPr>
              <a:t> </a:t>
            </a:r>
            <a:r>
              <a:rPr sz="2050" spc="-270" dirty="0">
                <a:latin typeface="Verdana"/>
                <a:cs typeface="Verdana"/>
              </a:rPr>
              <a:t>var,</a:t>
            </a:r>
            <a:r>
              <a:rPr sz="2050" spc="-285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let</a:t>
            </a:r>
            <a:r>
              <a:rPr sz="2050" spc="-290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o</a:t>
            </a:r>
            <a:r>
              <a:rPr sz="2050" spc="-28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const.</a:t>
            </a:r>
            <a:endParaRPr sz="20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8950" y="2114550"/>
            <a:ext cx="3600449" cy="3600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375" y="5600700"/>
            <a:ext cx="561974" cy="552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0" dirty="0"/>
              <a:t>Declarar</a:t>
            </a:r>
            <a:r>
              <a:rPr sz="4500" spc="170" dirty="0"/>
              <a:t> </a:t>
            </a:r>
            <a:r>
              <a:rPr sz="4500" spc="-10" dirty="0"/>
              <a:t>variables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075" y="323850"/>
            <a:ext cx="1390649" cy="1009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6591" y="1984089"/>
            <a:ext cx="190500" cy="3936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1657" y="1987763"/>
            <a:ext cx="190500" cy="3936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899" y="2724150"/>
            <a:ext cx="66675" cy="666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2894" y="1901825"/>
            <a:ext cx="2655570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FFCA28"/>
                </a:solidFill>
                <a:latin typeface="Arial"/>
                <a:cs typeface="Arial"/>
              </a:rPr>
              <a:t>var</a:t>
            </a:r>
            <a:endParaRPr sz="27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2385"/>
              </a:spcBef>
            </a:pPr>
            <a:r>
              <a:rPr sz="1500" b="1" spc="-120" dirty="0">
                <a:latin typeface="Tahoma"/>
                <a:cs typeface="Tahoma"/>
              </a:rPr>
              <a:t>Alcance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global: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500" spc="-195" dirty="0">
                <a:latin typeface="Verdana"/>
                <a:cs typeface="Verdana"/>
              </a:rPr>
              <a:t>Se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40" dirty="0">
                <a:latin typeface="Verdana"/>
                <a:cs typeface="Verdana"/>
              </a:rPr>
              <a:t>pueden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usar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en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14" dirty="0">
                <a:latin typeface="Verdana"/>
                <a:cs typeface="Verdana"/>
              </a:rPr>
              <a:t>todo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00" dirty="0">
                <a:latin typeface="Verdana"/>
                <a:cs typeface="Verdana"/>
              </a:rPr>
              <a:t>el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código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899" y="3600450"/>
            <a:ext cx="66675" cy="666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4081" y="3492500"/>
            <a:ext cx="786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95" dirty="0">
                <a:latin typeface="Tahoma"/>
                <a:cs typeface="Tahoma"/>
              </a:rPr>
              <a:t>Hoisting: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899" y="4914899"/>
            <a:ext cx="66675" cy="666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2745" y="4702174"/>
            <a:ext cx="1616075" cy="9112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indent="210820">
              <a:lnSpc>
                <a:spcPct val="100000"/>
              </a:lnSpc>
              <a:spcBef>
                <a:spcPts val="925"/>
              </a:spcBef>
            </a:pPr>
            <a:r>
              <a:rPr sz="1500" b="1" spc="-35" dirty="0">
                <a:latin typeface="Tahoma"/>
                <a:cs typeface="Tahoma"/>
              </a:rPr>
              <a:t>Redeclaración: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ts val="1730"/>
              </a:lnSpc>
              <a:spcBef>
                <a:spcPts val="940"/>
              </a:spcBef>
              <a:tabLst>
                <a:tab pos="788670" algn="l"/>
              </a:tabLst>
            </a:pPr>
            <a:r>
              <a:rPr sz="1500" spc="-10" dirty="0">
                <a:latin typeface="Verdana"/>
                <a:cs typeface="Verdana"/>
              </a:rPr>
              <a:t>Puedes</a:t>
            </a:r>
            <a:r>
              <a:rPr sz="1500" dirty="0">
                <a:latin typeface="Verdana"/>
                <a:cs typeface="Verdana"/>
              </a:rPr>
              <a:t>	</a:t>
            </a:r>
            <a:r>
              <a:rPr sz="1500" spc="-125" dirty="0">
                <a:latin typeface="Verdana"/>
                <a:cs typeface="Verdana"/>
              </a:rPr>
              <a:t>redeclarar </a:t>
            </a:r>
            <a:r>
              <a:rPr sz="1500" spc="-10" dirty="0">
                <a:latin typeface="Verdana"/>
                <a:cs typeface="Verdana"/>
              </a:rPr>
              <a:t>variable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745" y="3806825"/>
            <a:ext cx="2684780" cy="6921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215"/>
              </a:spcBef>
            </a:pPr>
            <a:r>
              <a:rPr sz="1500" dirty="0">
                <a:latin typeface="Verdana"/>
                <a:cs typeface="Verdana"/>
              </a:rPr>
              <a:t>Las</a:t>
            </a:r>
            <a:r>
              <a:rPr sz="1500" spc="3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variables</a:t>
            </a:r>
            <a:r>
              <a:rPr sz="1500" spc="3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son</a:t>
            </a:r>
            <a:r>
              <a:rPr sz="1500" spc="3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izadas</a:t>
            </a:r>
            <a:r>
              <a:rPr sz="1500" spc="33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o </a:t>
            </a:r>
            <a:r>
              <a:rPr sz="1500" spc="-140" dirty="0">
                <a:latin typeface="Verdana"/>
                <a:cs typeface="Verdana"/>
              </a:rPr>
              <a:t>elevadas.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spc="-145" dirty="0">
                <a:latin typeface="Verdana"/>
                <a:cs typeface="Verdana"/>
              </a:rPr>
              <a:t>Se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spc="-114" dirty="0">
                <a:latin typeface="Verdana"/>
                <a:cs typeface="Verdana"/>
              </a:rPr>
              <a:t>pueden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spc="-120" dirty="0">
                <a:latin typeface="Verdana"/>
                <a:cs typeface="Verdana"/>
              </a:rPr>
              <a:t>usar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antes </a:t>
            </a:r>
            <a:r>
              <a:rPr sz="1500" spc="-140" dirty="0">
                <a:latin typeface="Verdana"/>
                <a:cs typeface="Verdana"/>
              </a:rPr>
              <a:t>de</a:t>
            </a:r>
            <a:r>
              <a:rPr sz="1500" spc="-220" dirty="0">
                <a:latin typeface="Verdana"/>
                <a:cs typeface="Verdana"/>
              </a:rPr>
              <a:t> </a:t>
            </a:r>
            <a:r>
              <a:rPr sz="1500" spc="-160" dirty="0">
                <a:latin typeface="Verdana"/>
                <a:cs typeface="Verdana"/>
              </a:rPr>
              <a:t>su</a:t>
            </a:r>
            <a:r>
              <a:rPr sz="1500" spc="-21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declaración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3728" y="5140325"/>
            <a:ext cx="899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1500" spc="-25" dirty="0">
                <a:latin typeface="Verdana"/>
                <a:cs typeface="Verdana"/>
              </a:rPr>
              <a:t>la</a:t>
            </a:r>
            <a:r>
              <a:rPr sz="1500" dirty="0">
                <a:latin typeface="Verdana"/>
                <a:cs typeface="Verdana"/>
              </a:rPr>
              <a:t>	</a:t>
            </a:r>
            <a:r>
              <a:rPr sz="1500" spc="-155" dirty="0">
                <a:latin typeface="Verdana"/>
                <a:cs typeface="Verdana"/>
              </a:rPr>
              <a:t>misma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0074" y="2724150"/>
            <a:ext cx="66675" cy="666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375348" y="1901825"/>
            <a:ext cx="264223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00"/>
              </a:spcBef>
            </a:pPr>
            <a:r>
              <a:rPr sz="2700" b="1" spc="130" dirty="0">
                <a:solidFill>
                  <a:srgbClr val="FFCA28"/>
                </a:solidFill>
                <a:latin typeface="Arial"/>
                <a:cs typeface="Arial"/>
              </a:rPr>
              <a:t>let</a:t>
            </a:r>
            <a:endParaRPr sz="27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2385"/>
              </a:spcBef>
            </a:pPr>
            <a:r>
              <a:rPr sz="1500" b="1" spc="-120" dirty="0">
                <a:latin typeface="Tahoma"/>
                <a:cs typeface="Tahoma"/>
              </a:rPr>
              <a:t>Alcance</a:t>
            </a:r>
            <a:r>
              <a:rPr sz="1500" b="1" spc="-105" dirty="0">
                <a:latin typeface="Tahoma"/>
                <a:cs typeface="Tahoma"/>
              </a:rPr>
              <a:t> </a:t>
            </a:r>
            <a:r>
              <a:rPr sz="1500" b="1" spc="-114" dirty="0">
                <a:latin typeface="Tahoma"/>
                <a:cs typeface="Tahoma"/>
              </a:rPr>
              <a:t>de</a:t>
            </a:r>
            <a:r>
              <a:rPr sz="1500" b="1" spc="-10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bloque: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ts val="1720"/>
              </a:lnSpc>
              <a:spcBef>
                <a:spcPts val="570"/>
              </a:spcBef>
            </a:pPr>
            <a:r>
              <a:rPr sz="1500" spc="-195" dirty="0">
                <a:latin typeface="Verdana"/>
                <a:cs typeface="Verdana"/>
              </a:rPr>
              <a:t>Se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40" dirty="0">
                <a:latin typeface="Verdana"/>
                <a:cs typeface="Verdana"/>
              </a:rPr>
              <a:t>pueden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usar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solo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en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00" dirty="0">
                <a:latin typeface="Verdana"/>
                <a:cs typeface="Verdana"/>
              </a:rPr>
              <a:t>el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95" dirty="0">
                <a:latin typeface="Verdana"/>
                <a:cs typeface="Verdana"/>
              </a:rPr>
              <a:t>bloque </a:t>
            </a:r>
            <a:r>
              <a:rPr sz="1500" spc="-130" dirty="0">
                <a:latin typeface="Verdana"/>
                <a:cs typeface="Verdana"/>
              </a:rPr>
              <a:t>donde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65" dirty="0">
                <a:latin typeface="Verdana"/>
                <a:cs typeface="Verdana"/>
              </a:rPr>
              <a:t>se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declaran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0074" y="3819525"/>
            <a:ext cx="66675" cy="666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353173" y="3625849"/>
            <a:ext cx="2679065" cy="8731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775"/>
              </a:spcBef>
            </a:pPr>
            <a:r>
              <a:rPr sz="1500" b="1" spc="-135" dirty="0">
                <a:latin typeface="Tahoma"/>
                <a:cs typeface="Tahoma"/>
              </a:rPr>
              <a:t>No</a:t>
            </a:r>
            <a:r>
              <a:rPr sz="1500" b="1" spc="-120" dirty="0">
                <a:latin typeface="Tahoma"/>
                <a:cs typeface="Tahoma"/>
              </a:rPr>
              <a:t> </a:t>
            </a:r>
            <a:r>
              <a:rPr sz="1500" b="1" spc="-114" dirty="0">
                <a:latin typeface="Tahoma"/>
                <a:cs typeface="Tahoma"/>
              </a:rPr>
              <a:t>hay</a:t>
            </a:r>
            <a:r>
              <a:rPr sz="1500" b="1" spc="-12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hoisting: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ts val="1730"/>
              </a:lnSpc>
              <a:spcBef>
                <a:spcPts val="790"/>
              </a:spcBef>
            </a:pPr>
            <a:r>
              <a:rPr sz="1500" spc="-120" dirty="0">
                <a:latin typeface="Verdana"/>
                <a:cs typeface="Verdana"/>
              </a:rPr>
              <a:t>Solo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165" dirty="0">
                <a:latin typeface="Verdana"/>
                <a:cs typeface="Verdana"/>
              </a:rPr>
              <a:t>se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40" dirty="0">
                <a:latin typeface="Verdana"/>
                <a:cs typeface="Verdana"/>
              </a:rPr>
              <a:t>pueden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usar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despues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de </a:t>
            </a:r>
            <a:r>
              <a:rPr sz="1500" spc="-160" dirty="0">
                <a:latin typeface="Verdana"/>
                <a:cs typeface="Verdana"/>
              </a:rPr>
              <a:t>su</a:t>
            </a:r>
            <a:r>
              <a:rPr sz="1500" spc="-22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declaración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0074" y="4914899"/>
            <a:ext cx="66675" cy="666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431754" y="4702174"/>
            <a:ext cx="2005964" cy="6921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925"/>
              </a:spcBef>
            </a:pPr>
            <a:r>
              <a:rPr sz="1500" b="1" spc="-135" dirty="0">
                <a:latin typeface="Tahoma"/>
                <a:cs typeface="Tahoma"/>
              </a:rPr>
              <a:t>No</a:t>
            </a:r>
            <a:r>
              <a:rPr sz="1500" b="1" spc="-120" dirty="0">
                <a:latin typeface="Tahoma"/>
                <a:cs typeface="Tahoma"/>
              </a:rPr>
              <a:t> </a:t>
            </a:r>
            <a:r>
              <a:rPr sz="1500" b="1" spc="-114" dirty="0">
                <a:latin typeface="Tahoma"/>
                <a:cs typeface="Tahoma"/>
              </a:rPr>
              <a:t>hay</a:t>
            </a:r>
            <a:r>
              <a:rPr sz="1500" b="1" spc="-120" dirty="0">
                <a:latin typeface="Tahoma"/>
                <a:cs typeface="Tahoma"/>
              </a:rPr>
              <a:t> </a:t>
            </a:r>
            <a:r>
              <a:rPr sz="1500" b="1" spc="-90" dirty="0">
                <a:latin typeface="Tahoma"/>
                <a:cs typeface="Tahoma"/>
              </a:rPr>
              <a:t>redeclaración: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500" spc="-150" dirty="0">
                <a:latin typeface="Verdana"/>
                <a:cs typeface="Verdana"/>
              </a:rPr>
              <a:t>Lanza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45" dirty="0">
                <a:latin typeface="Verdana"/>
                <a:cs typeface="Verdana"/>
              </a:rPr>
              <a:t>un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error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2450" y="2724150"/>
            <a:ext cx="66675" cy="666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2450" y="3600450"/>
            <a:ext cx="66675" cy="666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138914" y="1901825"/>
            <a:ext cx="2684145" cy="237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FFCA28"/>
                </a:solidFill>
                <a:latin typeface="Arial"/>
                <a:cs typeface="Arial"/>
              </a:rPr>
              <a:t>const</a:t>
            </a:r>
            <a:endParaRPr sz="27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2385"/>
              </a:spcBef>
            </a:pPr>
            <a:r>
              <a:rPr sz="1500" b="1" spc="-120" dirty="0">
                <a:latin typeface="Tahoma"/>
                <a:cs typeface="Tahoma"/>
              </a:rPr>
              <a:t>Alcance</a:t>
            </a:r>
            <a:r>
              <a:rPr sz="1500" b="1" spc="-105" dirty="0">
                <a:latin typeface="Tahoma"/>
                <a:cs typeface="Tahoma"/>
              </a:rPr>
              <a:t> </a:t>
            </a:r>
            <a:r>
              <a:rPr sz="1500" b="1" spc="-114" dirty="0">
                <a:latin typeface="Tahoma"/>
                <a:cs typeface="Tahoma"/>
              </a:rPr>
              <a:t>de</a:t>
            </a:r>
            <a:r>
              <a:rPr sz="1500" b="1" spc="-10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bloque:</a:t>
            </a:r>
            <a:endParaRPr sz="1500">
              <a:latin typeface="Tahoma"/>
              <a:cs typeface="Tahoma"/>
            </a:endParaRPr>
          </a:p>
          <a:p>
            <a:pPr marL="12700" marR="46990">
              <a:lnSpc>
                <a:spcPts val="1720"/>
              </a:lnSpc>
              <a:spcBef>
                <a:spcPts val="570"/>
              </a:spcBef>
            </a:pPr>
            <a:r>
              <a:rPr sz="1500" spc="-195" dirty="0">
                <a:latin typeface="Verdana"/>
                <a:cs typeface="Verdana"/>
              </a:rPr>
              <a:t>Se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40" dirty="0">
                <a:latin typeface="Verdana"/>
                <a:cs typeface="Verdana"/>
              </a:rPr>
              <a:t>pueden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usar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solo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en</a:t>
            </a:r>
            <a:r>
              <a:rPr sz="1500" spc="-210" dirty="0">
                <a:latin typeface="Verdana"/>
                <a:cs typeface="Verdana"/>
              </a:rPr>
              <a:t> </a:t>
            </a:r>
            <a:r>
              <a:rPr sz="1500" spc="-100" dirty="0">
                <a:latin typeface="Verdana"/>
                <a:cs typeface="Verdana"/>
              </a:rPr>
              <a:t>el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95" dirty="0">
                <a:latin typeface="Verdana"/>
                <a:cs typeface="Verdana"/>
              </a:rPr>
              <a:t>bloque </a:t>
            </a:r>
            <a:r>
              <a:rPr sz="1500" spc="-130" dirty="0">
                <a:latin typeface="Verdana"/>
                <a:cs typeface="Verdana"/>
              </a:rPr>
              <a:t>donde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65" dirty="0">
                <a:latin typeface="Verdana"/>
                <a:cs typeface="Verdana"/>
              </a:rPr>
              <a:t>se</a:t>
            </a:r>
            <a:r>
              <a:rPr sz="1500" spc="-204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declaran</a:t>
            </a:r>
            <a:endParaRPr sz="1500">
              <a:latin typeface="Verdana"/>
              <a:cs typeface="Verdana"/>
            </a:endParaRPr>
          </a:p>
          <a:p>
            <a:pPr marL="223520">
              <a:lnSpc>
                <a:spcPct val="100000"/>
              </a:lnSpc>
              <a:spcBef>
                <a:spcPts val="1090"/>
              </a:spcBef>
            </a:pPr>
            <a:r>
              <a:rPr sz="1500" b="1" spc="-135" dirty="0">
                <a:latin typeface="Tahoma"/>
                <a:cs typeface="Tahoma"/>
              </a:rPr>
              <a:t>No</a:t>
            </a:r>
            <a:r>
              <a:rPr sz="1500" b="1" spc="-120" dirty="0">
                <a:latin typeface="Tahoma"/>
                <a:cs typeface="Tahoma"/>
              </a:rPr>
              <a:t> </a:t>
            </a:r>
            <a:r>
              <a:rPr sz="1500" b="1" spc="-114" dirty="0">
                <a:latin typeface="Tahoma"/>
                <a:cs typeface="Tahoma"/>
              </a:rPr>
              <a:t>hay</a:t>
            </a:r>
            <a:r>
              <a:rPr sz="1500" b="1" spc="-120" dirty="0">
                <a:latin typeface="Tahoma"/>
                <a:cs typeface="Tahoma"/>
              </a:rPr>
              <a:t> </a:t>
            </a:r>
            <a:r>
              <a:rPr sz="1500" b="1" spc="-25" dirty="0">
                <a:latin typeface="Tahoma"/>
                <a:cs typeface="Tahoma"/>
              </a:rPr>
              <a:t>reasignación: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ts val="1730"/>
              </a:lnSpc>
              <a:spcBef>
                <a:spcPts val="790"/>
              </a:spcBef>
            </a:pPr>
            <a:r>
              <a:rPr sz="1500" spc="-145" dirty="0">
                <a:latin typeface="Verdana"/>
                <a:cs typeface="Verdana"/>
              </a:rPr>
              <a:t>Las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135" dirty="0">
                <a:latin typeface="Verdana"/>
                <a:cs typeface="Verdana"/>
              </a:rPr>
              <a:t>variables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140" dirty="0">
                <a:latin typeface="Verdana"/>
                <a:cs typeface="Verdana"/>
              </a:rPr>
              <a:t>son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constantes,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no </a:t>
            </a:r>
            <a:r>
              <a:rPr sz="1500" spc="-145" dirty="0">
                <a:latin typeface="Verdana"/>
                <a:cs typeface="Verdana"/>
              </a:rPr>
              <a:t>puedes</a:t>
            </a:r>
            <a:r>
              <a:rPr sz="1500" spc="-185" dirty="0">
                <a:latin typeface="Verdana"/>
                <a:cs typeface="Verdana"/>
              </a:rPr>
              <a:t> </a:t>
            </a:r>
            <a:r>
              <a:rPr sz="1500" spc="-135" dirty="0">
                <a:latin typeface="Verdana"/>
                <a:cs typeface="Verdana"/>
              </a:rPr>
              <a:t>cambiarlas</a:t>
            </a:r>
            <a:r>
              <a:rPr sz="1500" spc="-180" dirty="0">
                <a:latin typeface="Verdana"/>
                <a:cs typeface="Verdana"/>
              </a:rPr>
              <a:t> </a:t>
            </a:r>
            <a:r>
              <a:rPr sz="1500" spc="-140" dirty="0">
                <a:latin typeface="Verdana"/>
                <a:cs typeface="Verdana"/>
              </a:rPr>
              <a:t>de</a:t>
            </a:r>
            <a:r>
              <a:rPr sz="1500" spc="-18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valor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2450" y="4695824"/>
            <a:ext cx="66675" cy="666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135937" y="4483099"/>
            <a:ext cx="2678430" cy="9112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25"/>
              </a:spcBef>
            </a:pPr>
            <a:r>
              <a:rPr sz="1500" b="1" spc="-114" dirty="0">
                <a:latin typeface="Tahoma"/>
                <a:cs typeface="Tahoma"/>
              </a:rPr>
              <a:t>Valor</a:t>
            </a:r>
            <a:r>
              <a:rPr sz="1500" b="1" spc="-100" dirty="0">
                <a:latin typeface="Tahoma"/>
                <a:cs typeface="Tahoma"/>
              </a:rPr>
              <a:t> </a:t>
            </a:r>
            <a:r>
              <a:rPr sz="1500" b="1" spc="-70" dirty="0">
                <a:latin typeface="Tahoma"/>
                <a:cs typeface="Tahoma"/>
              </a:rPr>
              <a:t>inicial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obligatorio: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ts val="1730"/>
              </a:lnSpc>
              <a:spcBef>
                <a:spcPts val="940"/>
              </a:spcBef>
            </a:pPr>
            <a:r>
              <a:rPr sz="1500" spc="-125" dirty="0">
                <a:latin typeface="Verdana"/>
                <a:cs typeface="Verdana"/>
              </a:rPr>
              <a:t>Al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20" dirty="0">
                <a:latin typeface="Verdana"/>
                <a:cs typeface="Verdana"/>
              </a:rPr>
              <a:t>declararlas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30" dirty="0">
                <a:latin typeface="Verdana"/>
                <a:cs typeface="Verdana"/>
              </a:rPr>
              <a:t>tienes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45" dirty="0">
                <a:latin typeface="Verdana"/>
                <a:cs typeface="Verdana"/>
              </a:rPr>
              <a:t>que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asignar </a:t>
            </a:r>
            <a:r>
              <a:rPr sz="1500" spc="-145" dirty="0">
                <a:latin typeface="Verdana"/>
                <a:cs typeface="Verdana"/>
              </a:rPr>
              <a:t>un</a:t>
            </a:r>
            <a:r>
              <a:rPr sz="1500" spc="-2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valor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67975" y="5676900"/>
            <a:ext cx="4667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608" y="2502947"/>
            <a:ext cx="3851275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350" spc="-80" dirty="0"/>
              <a:t>Tipos</a:t>
            </a:r>
            <a:r>
              <a:rPr sz="4350" spc="-170" dirty="0"/>
              <a:t> </a:t>
            </a:r>
            <a:r>
              <a:rPr sz="4350" dirty="0"/>
              <a:t>de</a:t>
            </a:r>
            <a:r>
              <a:rPr sz="4350" spc="-165" dirty="0"/>
              <a:t> </a:t>
            </a:r>
            <a:r>
              <a:rPr sz="4350" spc="-20" dirty="0"/>
              <a:t>datos</a:t>
            </a:r>
            <a:endParaRPr sz="4350"/>
          </a:p>
        </p:txBody>
      </p:sp>
      <p:sp>
        <p:nvSpPr>
          <p:cNvPr id="3" name="object 3"/>
          <p:cNvSpPr/>
          <p:nvPr/>
        </p:nvSpPr>
        <p:spPr>
          <a:xfrm>
            <a:off x="1523999" y="3352800"/>
            <a:ext cx="3143250" cy="104775"/>
          </a:xfrm>
          <a:custGeom>
            <a:avLst/>
            <a:gdLst/>
            <a:ahLst/>
            <a:cxnLst/>
            <a:rect l="l" t="t" r="r" b="b"/>
            <a:pathLst>
              <a:path w="3143250" h="104775">
                <a:moveTo>
                  <a:pt x="3143249" y="104774"/>
                </a:moveTo>
                <a:lnTo>
                  <a:pt x="0" y="104774"/>
                </a:lnTo>
                <a:lnTo>
                  <a:pt x="0" y="0"/>
                </a:lnTo>
                <a:lnTo>
                  <a:pt x="3143249" y="0"/>
                </a:lnTo>
                <a:lnTo>
                  <a:pt x="3143249" y="104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71450"/>
            <a:ext cx="1123949" cy="828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6150" y="1571625"/>
            <a:ext cx="3667124" cy="3667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529</Words>
  <Application>Microsoft Office PowerPoint</Application>
  <PresentationFormat>Personalizado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SimSun-ExtB</vt:lpstr>
      <vt:lpstr>Arial</vt:lpstr>
      <vt:lpstr>Calibri</vt:lpstr>
      <vt:lpstr>Tahoma</vt:lpstr>
      <vt:lpstr>Trebuchet MS</vt:lpstr>
      <vt:lpstr>Verdana</vt:lpstr>
      <vt:lpstr>Office Theme</vt:lpstr>
      <vt:lpstr>Javascript BáSICO</vt:lpstr>
      <vt:lpstr>Sintaxis Básica</vt:lpstr>
      <vt:lpstr>Tu primer "Hola mundo"</vt:lpstr>
      <vt:lpstr>Comentarios</vt:lpstr>
      <vt:lpstr>El uso del punto y coma ( ; )</vt:lpstr>
      <vt:lpstr>Variables</vt:lpstr>
      <vt:lpstr>Definición</vt:lpstr>
      <vt:lpstr>Declarar variables</vt:lpstr>
      <vt:lpstr>Tipos de datos</vt:lpstr>
      <vt:lpstr>Tipos de datos</vt:lpstr>
      <vt:lpstr>Number</vt:lpstr>
      <vt:lpstr>String</vt:lpstr>
      <vt:lpstr>Boolean</vt:lpstr>
      <vt:lpstr>Undefined</vt:lpstr>
      <vt:lpstr>Null</vt:lpstr>
      <vt:lpstr>Object</vt:lpstr>
      <vt:lpstr>Function</vt:lpstr>
      <vt:lpstr>Array</vt:lpstr>
      <vt:lpstr>Operadores</vt:lpstr>
      <vt:lpstr>Operadores aritméticos</vt:lpstr>
      <vt:lpstr>Operadores de Asignación</vt:lpstr>
      <vt:lpstr>Operadores aritméticos</vt:lpstr>
      <vt:lpstr>Operadores aritméticos</vt:lpstr>
      <vt:lpstr>Concatenar variables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javier rogriguez garcia</dc:creator>
  <cp:lastModifiedBy>javier rogriguez garcia</cp:lastModifiedBy>
  <cp:revision>2</cp:revision>
  <dcterms:created xsi:type="dcterms:W3CDTF">2024-07-08T18:44:21Z</dcterms:created>
  <dcterms:modified xsi:type="dcterms:W3CDTF">2024-07-09T04:32:53Z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2024-07-08T00:00:00Z</vt:filetime>
  </property>
  <property fmtid="{D5CDD505-2E9C-101B-9397-08002B2CF9AE}" pid="5" name="Producer">
    <vt:lpwstr>pdf-lib (https://github.com/Hopding/pdf-lib)</vt:lpwstr>
  </property>
</Properties>
</file>