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7"/>
  </p:notesMasterIdLst>
  <p:handoutMasterIdLst>
    <p:handoutMasterId r:id="rId18"/>
  </p:handoutMasterIdLst>
  <p:sldIdLst>
    <p:sldId id="259" r:id="rId2"/>
    <p:sldId id="260" r:id="rId3"/>
    <p:sldId id="262" r:id="rId4"/>
    <p:sldId id="286" r:id="rId5"/>
    <p:sldId id="306" r:id="rId6"/>
    <p:sldId id="294" r:id="rId7"/>
    <p:sldId id="295" r:id="rId8"/>
    <p:sldId id="296" r:id="rId9"/>
    <p:sldId id="297" r:id="rId10"/>
    <p:sldId id="298" r:id="rId11"/>
    <p:sldId id="299" r:id="rId12"/>
    <p:sldId id="301" r:id="rId13"/>
    <p:sldId id="303" r:id="rId14"/>
    <p:sldId id="305" r:id="rId15"/>
    <p:sldId id="28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云作业平台项目汇报</a:t>
            </a:r>
            <a:endParaRPr lang="zh-CN" altLang="en-US" sz="2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周淳威 吴方诺 毛昊天 刘金珂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2021.1.8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40FC2-42AC-41FF-955B-0551ED4F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Security: Transport</a:t>
            </a:r>
            <a:endParaRPr lang="zh-CN" altLang="en-US" dirty="0"/>
          </a:p>
        </p:txBody>
      </p:sp>
      <p:pic>
        <p:nvPicPr>
          <p:cNvPr id="4" name="图片 3" descr="图片包含 游戏机, 画, 标志&#10;&#10;描述已自动生成">
            <a:extLst>
              <a:ext uri="{FF2B5EF4-FFF2-40B4-BE49-F238E27FC236}">
                <a16:creationId xmlns:a16="http://schemas.microsoft.com/office/drawing/2014/main" id="{C6B0C5FC-E9E4-4DF3-BFA3-4FF9DAC36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1" y="1975138"/>
            <a:ext cx="2103072" cy="2024207"/>
          </a:xfrm>
          <a:prstGeom prst="rect">
            <a:avLst/>
          </a:prstGeom>
        </p:spPr>
      </p:pic>
      <p:sp>
        <p:nvSpPr>
          <p:cNvPr id="5" name="内容占位符 1">
            <a:extLst>
              <a:ext uri="{FF2B5EF4-FFF2-40B4-BE49-F238E27FC236}">
                <a16:creationId xmlns:a16="http://schemas.microsoft.com/office/drawing/2014/main" id="{062C0BD8-09F8-431F-9CAF-24FBF69234FB}"/>
              </a:ext>
            </a:extLst>
          </p:cNvPr>
          <p:cNvSpPr txBox="1">
            <a:spLocks/>
          </p:cNvSpPr>
          <p:nvPr/>
        </p:nvSpPr>
        <p:spPr>
          <a:xfrm>
            <a:off x="3569735" y="1861168"/>
            <a:ext cx="4888466" cy="46825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/>
              <a:t>Cert-manager</a:t>
            </a:r>
          </a:p>
          <a:p>
            <a:pPr lvl="1"/>
            <a:r>
              <a:rPr lang="en-US" altLang="zh-CN" b="1" dirty="0"/>
              <a:t>Cloud-native TLS cert management</a:t>
            </a:r>
          </a:p>
          <a:p>
            <a:pPr lvl="1"/>
            <a:r>
              <a:rPr lang="en-US" altLang="zh-CN" b="1" dirty="0"/>
              <a:t>Export as standard </a:t>
            </a:r>
            <a:r>
              <a:rPr lang="en-US" altLang="zh-CN" b="1" dirty="0">
                <a:latin typeface="Consolas" panose="020B0609020204030204" pitchFamily="49" charset="0"/>
              </a:rPr>
              <a:t>kubernetes.io/</a:t>
            </a:r>
            <a:r>
              <a:rPr lang="en-US" altLang="zh-CN" b="1" dirty="0" err="1">
                <a:latin typeface="Consolas" panose="020B0609020204030204" pitchFamily="49" charset="0"/>
              </a:rPr>
              <a:t>tls</a:t>
            </a:r>
            <a:r>
              <a:rPr lang="en-US" altLang="zh-CN" b="1" dirty="0">
                <a:latin typeface="Consolas" panose="020B0609020204030204" pitchFamily="49" charset="0"/>
              </a:rPr>
              <a:t> Secret</a:t>
            </a:r>
          </a:p>
          <a:p>
            <a:pPr lvl="1"/>
            <a:r>
              <a:rPr lang="en-US" altLang="zh-CN" b="1" dirty="0"/>
              <a:t>Automatically certs monitoring and renewing</a:t>
            </a:r>
          </a:p>
          <a:p>
            <a:pPr lvl="1"/>
            <a:r>
              <a:rPr lang="en-US" altLang="zh-CN" b="1" dirty="0"/>
              <a:t>Let’s Encrypt compatible</a:t>
            </a:r>
          </a:p>
        </p:txBody>
      </p:sp>
      <p:pic>
        <p:nvPicPr>
          <p:cNvPr id="7" name="图片 6" descr="图片包含 游戏机&#10;&#10;描述已自动生成">
            <a:extLst>
              <a:ext uri="{FF2B5EF4-FFF2-40B4-BE49-F238E27FC236}">
                <a16:creationId xmlns:a16="http://schemas.microsoft.com/office/drawing/2014/main" id="{973C54B5-484B-4FF4-8A62-1638AE856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1" y="420242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93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BBAA7-CF41-459E-8268-A878EBB8C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Security: Transport</a:t>
            </a:r>
            <a:endParaRPr lang="zh-CN" altLang="en-US" dirty="0"/>
          </a:p>
        </p:txBody>
      </p:sp>
      <p:pic>
        <p:nvPicPr>
          <p:cNvPr id="4" name="图片 3" descr="图片包含 游戏机, 标志, 画, 钟表&#10;&#10;描述已自动生成">
            <a:extLst>
              <a:ext uri="{FF2B5EF4-FFF2-40B4-BE49-F238E27FC236}">
                <a16:creationId xmlns:a16="http://schemas.microsoft.com/office/drawing/2014/main" id="{D9618214-6A9F-4D27-B0BE-299DFF970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3194627"/>
            <a:ext cx="3059980" cy="1626755"/>
          </a:xfrm>
          <a:prstGeom prst="rect">
            <a:avLst/>
          </a:prstGeom>
        </p:spPr>
      </p:pic>
      <p:sp>
        <p:nvSpPr>
          <p:cNvPr id="5" name="内容占位符 1">
            <a:extLst>
              <a:ext uri="{FF2B5EF4-FFF2-40B4-BE49-F238E27FC236}">
                <a16:creationId xmlns:a16="http://schemas.microsoft.com/office/drawing/2014/main" id="{A9BFC420-31B3-4197-8E59-A05362508977}"/>
              </a:ext>
            </a:extLst>
          </p:cNvPr>
          <p:cNvSpPr txBox="1">
            <a:spLocks/>
          </p:cNvSpPr>
          <p:nvPr/>
        </p:nvSpPr>
        <p:spPr>
          <a:xfrm>
            <a:off x="3977722" y="2969532"/>
            <a:ext cx="4888466" cy="19442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/>
              <a:t>Hosted under .dev TLD</a:t>
            </a:r>
          </a:p>
          <a:p>
            <a:pPr lvl="1"/>
            <a:r>
              <a:rPr lang="en-US" altLang="zh-CN" b="1" dirty="0"/>
              <a:t>Secure namespace</a:t>
            </a:r>
          </a:p>
          <a:p>
            <a:pPr lvl="1"/>
            <a:r>
              <a:rPr lang="en-US" altLang="zh-CN" b="1" dirty="0"/>
              <a:t>Automatically HSTS Preloading</a:t>
            </a:r>
            <a:endParaRPr lang="en-US" altLang="zh-CN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066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89216E1-BC81-40DC-9009-A7191473724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Engineering Practices</a:t>
            </a:r>
          </a:p>
          <a:p>
            <a:pPr lvl="1"/>
            <a:r>
              <a:rPr lang="en-US" altLang="zh-CN" sz="3000" b="1" dirty="0"/>
              <a:t>API Design</a:t>
            </a:r>
          </a:p>
          <a:p>
            <a:pPr lvl="1"/>
            <a:r>
              <a:rPr lang="en-US" altLang="zh-CN" sz="2800" b="1" dirty="0" err="1"/>
              <a:t>Github</a:t>
            </a:r>
            <a:r>
              <a:rPr lang="en-US" altLang="zh-CN" sz="2800" b="1" dirty="0"/>
              <a:t> Actions CI</a:t>
            </a:r>
          </a:p>
          <a:p>
            <a:pPr lvl="1"/>
            <a:r>
              <a:rPr lang="en-US" altLang="zh-CN" sz="2800" b="1" dirty="0"/>
              <a:t>Ansible Automation</a:t>
            </a:r>
          </a:p>
          <a:p>
            <a:pPr lvl="1"/>
            <a:r>
              <a:rPr lang="en-US" altLang="zh-CN" sz="2800" b="1" dirty="0"/>
              <a:t>React Hooks and TypeScript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57402C4-AA62-4DCC-BDEA-057F846D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Engineering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338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BBE9C1E-9783-4D6F-9400-84091C3DE90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Schema-First Approach:</a:t>
            </a:r>
          </a:p>
          <a:p>
            <a:pPr lvl="1"/>
            <a:r>
              <a:rPr lang="en-US" altLang="zh-CN" dirty="0"/>
              <a:t>Design and share API Specification with </a:t>
            </a:r>
            <a:r>
              <a:rPr lang="en-US" altLang="zh-CN" dirty="0" err="1"/>
              <a:t>OpenAPI</a:t>
            </a:r>
            <a:r>
              <a:rPr lang="en-US" altLang="zh-CN" dirty="0"/>
              <a:t> and Swagger</a:t>
            </a:r>
          </a:p>
          <a:p>
            <a:pPr lvl="1"/>
            <a:r>
              <a:rPr lang="en-US" altLang="zh-CN" dirty="0"/>
              <a:t>Design API Schema first before implementing an API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D4F7991-83D7-424F-980A-9309C0AA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Engineering: API Design</a:t>
            </a:r>
            <a:endParaRPr lang="zh-CN" altLang="en-US" dirty="0"/>
          </a:p>
        </p:txBody>
      </p:sp>
      <p:pic>
        <p:nvPicPr>
          <p:cNvPr id="5" name="图片 4" descr="卡通画&#10;&#10;描述已自动生成">
            <a:extLst>
              <a:ext uri="{FF2B5EF4-FFF2-40B4-BE49-F238E27FC236}">
                <a16:creationId xmlns:a16="http://schemas.microsoft.com/office/drawing/2014/main" id="{F9C45B70-F5D2-41F1-9A2E-6349BF322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0" y="3966443"/>
            <a:ext cx="4048125" cy="11334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BE31B45-EEDD-44B9-922B-87010BD4B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125" y="2959020"/>
            <a:ext cx="3250171" cy="35711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2038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54F6EEF-73AC-4653-8D11-9316A172922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Ansible</a:t>
            </a:r>
          </a:p>
          <a:p>
            <a:pPr lvl="1"/>
            <a:r>
              <a:rPr lang="en-US" altLang="zh-CN" sz="2000" b="1" dirty="0"/>
              <a:t>Extremely popular IT Automation tool</a:t>
            </a:r>
          </a:p>
          <a:p>
            <a:pPr lvl="1"/>
            <a:r>
              <a:rPr lang="en-US" altLang="zh-CN" sz="2000" b="1" dirty="0"/>
              <a:t>Developed series of playbooks for bring up a cluster by one key.</a:t>
            </a:r>
          </a:p>
          <a:p>
            <a:pPr lvl="1"/>
            <a:endParaRPr lang="en-US" altLang="zh-CN" sz="2000" b="1" dirty="0"/>
          </a:p>
          <a:p>
            <a:pPr marL="0" indent="0">
              <a:buNone/>
            </a:pPr>
            <a:endParaRPr lang="zh-CN" altLang="en-US" sz="2200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22A1CB3-D073-4DEB-8B89-053439F6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Engineering: Ansible Automation</a:t>
            </a:r>
            <a:endParaRPr lang="zh-CN" altLang="en-US" dirty="0"/>
          </a:p>
        </p:txBody>
      </p:sp>
      <p:pic>
        <p:nvPicPr>
          <p:cNvPr id="6" name="图片 5" descr="图片包含 游戏机, 标志, 画, 钟表&#10;&#10;描述已自动生成">
            <a:extLst>
              <a:ext uri="{FF2B5EF4-FFF2-40B4-BE49-F238E27FC236}">
                <a16:creationId xmlns:a16="http://schemas.microsoft.com/office/drawing/2014/main" id="{0B6A9DD4-85FC-44B8-9813-2F07F09309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074" y="3429000"/>
            <a:ext cx="2344498" cy="28855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4414191-0846-48F0-BC16-C796671D2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895" y="3429000"/>
            <a:ext cx="3078747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57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Thanks</a:t>
            </a:r>
            <a:r>
              <a:rPr lang="zh-CN" altLang="en-US" dirty="0">
                <a:latin typeface="+mn-ea"/>
                <a:ea typeface="+mn-ea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Demo</a:t>
            </a:r>
            <a:endParaRPr lang="zh-CN" altLang="en-US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Infrastructure</a:t>
            </a:r>
            <a:endParaRPr lang="zh-CN" altLang="en-US" sz="24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Security</a:t>
            </a:r>
            <a:endParaRPr lang="zh-CN" altLang="en-US" sz="24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Engineering</a:t>
            </a:r>
            <a:endParaRPr lang="zh-CN" altLang="en-US" sz="2400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841535" y="4983444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Experience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9F6D7C7-6728-4D6E-9E58-9E9E1048AD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5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图片包含 游戏机, 黑暗, 灯光, 笔记本&#10;&#10;描述已自动生成">
            <a:extLst>
              <a:ext uri="{FF2B5EF4-FFF2-40B4-BE49-F238E27FC236}">
                <a16:creationId xmlns:a16="http://schemas.microsoft.com/office/drawing/2014/main" id="{E10154D3-2FB4-450E-A4F4-6F2141E05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41" y="-229139"/>
            <a:ext cx="8185727" cy="837327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68A407D3-B78E-4700-AD51-213CA5D0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Infrastructure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33CAFE-4383-4449-9702-AABB8D2ACDFC}"/>
              </a:ext>
            </a:extLst>
          </p:cNvPr>
          <p:cNvSpPr/>
          <p:nvPr/>
        </p:nvSpPr>
        <p:spPr>
          <a:xfrm>
            <a:off x="1293270" y="3282530"/>
            <a:ext cx="1062182" cy="10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HAProxy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5E4598-315A-4A3A-A16D-44BCB13A8A74}"/>
              </a:ext>
            </a:extLst>
          </p:cNvPr>
          <p:cNvSpPr/>
          <p:nvPr/>
        </p:nvSpPr>
        <p:spPr>
          <a:xfrm>
            <a:off x="2123386" y="2022664"/>
            <a:ext cx="1062182" cy="10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  <a:br>
              <a:rPr lang="en-US" altLang="zh-CN" dirty="0"/>
            </a:br>
            <a:r>
              <a:rPr lang="en-US" altLang="zh-CN" dirty="0"/>
              <a:t>Ingress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9A810-DA75-45E1-A32E-CCFCEBFB52B1}"/>
              </a:ext>
            </a:extLst>
          </p:cNvPr>
          <p:cNvSpPr/>
          <p:nvPr/>
        </p:nvSpPr>
        <p:spPr>
          <a:xfrm>
            <a:off x="2796076" y="4266328"/>
            <a:ext cx="1673350" cy="12107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Frontend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F2080F-4463-4C99-B334-093D33B3AC94}"/>
              </a:ext>
            </a:extLst>
          </p:cNvPr>
          <p:cNvSpPr/>
          <p:nvPr/>
        </p:nvSpPr>
        <p:spPr>
          <a:xfrm>
            <a:off x="4092996" y="2844142"/>
            <a:ext cx="1496381" cy="12107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Backend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31F76C-8E78-4ACD-9170-C52BF117A47D}"/>
              </a:ext>
            </a:extLst>
          </p:cNvPr>
          <p:cNvSpPr/>
          <p:nvPr/>
        </p:nvSpPr>
        <p:spPr>
          <a:xfrm>
            <a:off x="5969035" y="3957496"/>
            <a:ext cx="1465407" cy="13585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Postgres</a:t>
            </a:r>
          </a:p>
          <a:p>
            <a:pPr algn="ctr"/>
            <a:r>
              <a:rPr lang="en-US" altLang="zh-CN" dirty="0"/>
              <a:t>Cluster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9FAC626-4514-4AEC-AFFE-EB8EADDABC74}"/>
              </a:ext>
            </a:extLst>
          </p:cNvPr>
          <p:cNvSpPr txBox="1"/>
          <p:nvPr/>
        </p:nvSpPr>
        <p:spPr>
          <a:xfrm>
            <a:off x="2578279" y="5514391"/>
            <a:ext cx="189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Kubernetes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1294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976D751-B042-4EFC-9BCC-3BA43C44180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/>
              <a:t>Backend Project</a:t>
            </a:r>
          </a:p>
          <a:p>
            <a:pPr lvl="1"/>
            <a:r>
              <a:rPr lang="en-US" altLang="zh-CN" dirty="0"/>
              <a:t>Testing with Django Testing Support</a:t>
            </a:r>
          </a:p>
          <a:p>
            <a:pPr lvl="1"/>
            <a:r>
              <a:rPr lang="en-US" altLang="zh-CN" dirty="0"/>
              <a:t>Mixed Unit Test and E2E Test style</a:t>
            </a:r>
          </a:p>
          <a:p>
            <a:pPr lvl="1"/>
            <a:r>
              <a:rPr lang="en-US" altLang="zh-CN" dirty="0"/>
              <a:t>Coverage: 98%</a:t>
            </a:r>
          </a:p>
          <a:p>
            <a:r>
              <a:rPr lang="en-US" altLang="zh-CN" b="1" dirty="0"/>
              <a:t>Frontend Project</a:t>
            </a:r>
          </a:p>
          <a:p>
            <a:pPr lvl="1"/>
            <a:r>
              <a:rPr lang="en-US" altLang="zh-CN" dirty="0"/>
              <a:t>Unit Test with Jest</a:t>
            </a:r>
          </a:p>
          <a:p>
            <a:pPr lvl="1"/>
            <a:r>
              <a:rPr lang="en-US" altLang="zh-CN" dirty="0"/>
              <a:t>E2E Test with Cypress</a:t>
            </a:r>
          </a:p>
          <a:p>
            <a:pPr lvl="1"/>
            <a:r>
              <a:rPr lang="en-US" altLang="zh-CN" dirty="0"/>
              <a:t>Ignore some too complex to test components in Unit Tests</a:t>
            </a:r>
          </a:p>
          <a:p>
            <a:pPr lvl="1"/>
            <a:r>
              <a:rPr lang="en-US" altLang="zh-CN" dirty="0"/>
              <a:t>E2E Tests cover all user interactions process in our app.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E90C9F8-ADDA-4541-9C8E-C26D0B91E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Functionality: Tests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3870D5-D3C6-4AB2-B816-1DC350D04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698" y="2031298"/>
            <a:ext cx="2072820" cy="4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9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4B951-5551-462D-B992-176AE9B3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Availability: Kubernetes Cluster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5B2263-8FB0-4848-A090-0DEA08369B34}"/>
              </a:ext>
            </a:extLst>
          </p:cNvPr>
          <p:cNvSpPr/>
          <p:nvPr/>
        </p:nvSpPr>
        <p:spPr>
          <a:xfrm>
            <a:off x="950639" y="2434934"/>
            <a:ext cx="2019920" cy="10263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A32EA4-B64E-4C89-8986-56AF148D713D}"/>
              </a:ext>
            </a:extLst>
          </p:cNvPr>
          <p:cNvSpPr/>
          <p:nvPr/>
        </p:nvSpPr>
        <p:spPr>
          <a:xfrm>
            <a:off x="6981445" y="3461325"/>
            <a:ext cx="1154545" cy="7666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Worker-2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3C7536-DA44-487C-B299-55269580819F}"/>
              </a:ext>
            </a:extLst>
          </p:cNvPr>
          <p:cNvSpPr/>
          <p:nvPr/>
        </p:nvSpPr>
        <p:spPr>
          <a:xfrm>
            <a:off x="5838003" y="2391506"/>
            <a:ext cx="1154545" cy="7666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Worker-1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B2701F-6481-468E-81AF-5810DAE0BE06}"/>
              </a:ext>
            </a:extLst>
          </p:cNvPr>
          <p:cNvSpPr txBox="1"/>
          <p:nvPr/>
        </p:nvSpPr>
        <p:spPr>
          <a:xfrm>
            <a:off x="1122133" y="3671605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Control-Plane</a:t>
            </a:r>
            <a:endParaRPr lang="zh-CN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8F3E43-A17C-4152-A3D5-A928495ED829}"/>
              </a:ext>
            </a:extLst>
          </p:cNvPr>
          <p:cNvSpPr/>
          <p:nvPr/>
        </p:nvSpPr>
        <p:spPr>
          <a:xfrm>
            <a:off x="5416062" y="1921164"/>
            <a:ext cx="3152972" cy="258049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E32B525-D014-460C-B636-7C4D421DF142}"/>
              </a:ext>
            </a:extLst>
          </p:cNvPr>
          <p:cNvSpPr txBox="1"/>
          <p:nvPr/>
        </p:nvSpPr>
        <p:spPr>
          <a:xfrm>
            <a:off x="5268902" y="4602672"/>
            <a:ext cx="157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Workers</a:t>
            </a:r>
            <a:endParaRPr lang="zh-CN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4E894C6-0192-4BF0-9487-AFE3F528CBA7}"/>
              </a:ext>
            </a:extLst>
          </p:cNvPr>
          <p:cNvSpPr/>
          <p:nvPr/>
        </p:nvSpPr>
        <p:spPr>
          <a:xfrm>
            <a:off x="3278910" y="5411345"/>
            <a:ext cx="1828800" cy="942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Edge Router</a:t>
            </a:r>
            <a:endParaRPr lang="zh-CN" altLang="en-US" b="1" dirty="0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FD967B04-73DB-4C27-A8B5-DD5C25DE9BD5}"/>
              </a:ext>
            </a:extLst>
          </p:cNvPr>
          <p:cNvCxnSpPr>
            <a:cxnSpLocks/>
            <a:stCxn id="14" idx="3"/>
            <a:endCxn id="12" idx="2"/>
          </p:cNvCxnSpPr>
          <p:nvPr/>
        </p:nvCxnSpPr>
        <p:spPr>
          <a:xfrm flipV="1">
            <a:off x="5107710" y="4501662"/>
            <a:ext cx="1884838" cy="138073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0ECC999D-575F-478F-A87F-08728E3AF0A4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970559" y="2948130"/>
            <a:ext cx="2445503" cy="26328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0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F43B0-9432-476C-A40E-357012DD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Availability: Redundancy 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D41E0B4-6F34-4F64-9C74-448B83AA0A48}"/>
              </a:ext>
            </a:extLst>
          </p:cNvPr>
          <p:cNvGrpSpPr/>
          <p:nvPr/>
        </p:nvGrpSpPr>
        <p:grpSpPr>
          <a:xfrm>
            <a:off x="3615976" y="4784605"/>
            <a:ext cx="1912048" cy="1528618"/>
            <a:chOff x="494025" y="2032000"/>
            <a:chExt cx="1912048" cy="15286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F4B5B13-601D-40D2-AB13-84F9ACEC489A}"/>
                </a:ext>
              </a:extLst>
            </p:cNvPr>
            <p:cNvSpPr/>
            <p:nvPr/>
          </p:nvSpPr>
          <p:spPr>
            <a:xfrm>
              <a:off x="494025" y="2032000"/>
              <a:ext cx="1454848" cy="10714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F14A3D3-5BDF-4194-9D91-F4AE6E860515}"/>
                </a:ext>
              </a:extLst>
            </p:cNvPr>
            <p:cNvSpPr/>
            <p:nvPr/>
          </p:nvSpPr>
          <p:spPr>
            <a:xfrm>
              <a:off x="646425" y="2184400"/>
              <a:ext cx="1454848" cy="10714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674F3B1-2147-4B31-A895-1D911376BD74}"/>
                </a:ext>
              </a:extLst>
            </p:cNvPr>
            <p:cNvSpPr/>
            <p:nvPr/>
          </p:nvSpPr>
          <p:spPr>
            <a:xfrm>
              <a:off x="798825" y="2336800"/>
              <a:ext cx="1454848" cy="10714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496327C-8EE9-4F86-ACF6-F0379719B093}"/>
                </a:ext>
              </a:extLst>
            </p:cNvPr>
            <p:cNvSpPr/>
            <p:nvPr/>
          </p:nvSpPr>
          <p:spPr>
            <a:xfrm>
              <a:off x="951225" y="2489200"/>
              <a:ext cx="1454848" cy="10714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Frontend</a:t>
              </a:r>
            </a:p>
            <a:p>
              <a:pPr algn="ctr"/>
              <a:r>
                <a:rPr lang="en-US" altLang="zh-CN" dirty="0"/>
                <a:t>Service</a:t>
              </a:r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12D8A97-6497-41E4-93F7-89D95BF5DAD0}"/>
              </a:ext>
            </a:extLst>
          </p:cNvPr>
          <p:cNvGrpSpPr/>
          <p:nvPr/>
        </p:nvGrpSpPr>
        <p:grpSpPr>
          <a:xfrm>
            <a:off x="5632277" y="2252214"/>
            <a:ext cx="1912048" cy="1528618"/>
            <a:chOff x="494025" y="2032000"/>
            <a:chExt cx="1912048" cy="1528618"/>
          </a:xfr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E5093BF-A926-482C-822E-2CD7CD817C59}"/>
                </a:ext>
              </a:extLst>
            </p:cNvPr>
            <p:cNvSpPr/>
            <p:nvPr/>
          </p:nvSpPr>
          <p:spPr>
            <a:xfrm>
              <a:off x="494025" y="2032000"/>
              <a:ext cx="1454848" cy="10714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BEDA99C-D1F7-4C7A-858C-7233EB224E9C}"/>
                </a:ext>
              </a:extLst>
            </p:cNvPr>
            <p:cNvSpPr/>
            <p:nvPr/>
          </p:nvSpPr>
          <p:spPr>
            <a:xfrm>
              <a:off x="646425" y="2184400"/>
              <a:ext cx="1454848" cy="10714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9304D5D-B622-4462-ADF6-9309DBEBD50A}"/>
                </a:ext>
              </a:extLst>
            </p:cNvPr>
            <p:cNvSpPr/>
            <p:nvPr/>
          </p:nvSpPr>
          <p:spPr>
            <a:xfrm>
              <a:off x="798825" y="2336800"/>
              <a:ext cx="1454848" cy="10714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FEE5E47-FD20-4DA9-8667-0FE0939352DE}"/>
                </a:ext>
              </a:extLst>
            </p:cNvPr>
            <p:cNvSpPr/>
            <p:nvPr/>
          </p:nvSpPr>
          <p:spPr>
            <a:xfrm>
              <a:off x="951225" y="2489200"/>
              <a:ext cx="1454848" cy="10714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Backend</a:t>
              </a:r>
            </a:p>
            <a:p>
              <a:pPr algn="ctr"/>
              <a:r>
                <a:rPr lang="en-US" altLang="zh-CN" dirty="0"/>
                <a:t>Service</a:t>
              </a:r>
              <a:endParaRPr lang="zh-CN" altLang="en-US" dirty="0"/>
            </a:p>
          </p:txBody>
        </p:sp>
      </p:grpSp>
      <p:pic>
        <p:nvPicPr>
          <p:cNvPr id="1026" name="Picture 2" descr="Has the time finally come for PostgreSQL? | ZDNet">
            <a:extLst>
              <a:ext uri="{FF2B5EF4-FFF2-40B4-BE49-F238E27FC236}">
                <a16:creationId xmlns:a16="http://schemas.microsoft.com/office/drawing/2014/main" id="{562EB79F-1709-4920-A991-47664F361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43" y="1847041"/>
            <a:ext cx="2858233" cy="214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68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02683-3980-4BFB-A922-DDACB2C00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Security: Authentication</a:t>
            </a:r>
            <a:endParaRPr lang="zh-CN" altLang="en-US" dirty="0"/>
          </a:p>
        </p:txBody>
      </p:sp>
      <p:sp>
        <p:nvSpPr>
          <p:cNvPr id="3" name="内容占位符 1">
            <a:extLst>
              <a:ext uri="{FF2B5EF4-FFF2-40B4-BE49-F238E27FC236}">
                <a16:creationId xmlns:a16="http://schemas.microsoft.com/office/drawing/2014/main" id="{B0D92376-FC78-4AE4-BC3F-CB15361ED721}"/>
              </a:ext>
            </a:extLst>
          </p:cNvPr>
          <p:cNvSpPr txBox="1">
            <a:spLocks/>
          </p:cNvSpPr>
          <p:nvPr/>
        </p:nvSpPr>
        <p:spPr>
          <a:xfrm>
            <a:off x="494025" y="1685678"/>
            <a:ext cx="8372163" cy="49214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/>
              <a:t>Session Authentication</a:t>
            </a:r>
          </a:p>
          <a:p>
            <a:pPr lvl="1"/>
            <a:r>
              <a:rPr lang="en-US" altLang="zh-CN" sz="2000" b="1" dirty="0"/>
              <a:t>Easy to implement</a:t>
            </a:r>
          </a:p>
          <a:p>
            <a:pPr lvl="1"/>
            <a:r>
              <a:rPr lang="en-US" altLang="zh-CN" sz="2000" b="1" dirty="0"/>
              <a:t>Well-supported</a:t>
            </a:r>
          </a:p>
          <a:p>
            <a:pPr lvl="1"/>
            <a:r>
              <a:rPr lang="en-US" altLang="zh-CN" sz="2000" b="1" dirty="0"/>
              <a:t>Heavy database pressure</a:t>
            </a:r>
          </a:p>
          <a:p>
            <a:pPr lvl="1"/>
            <a:r>
              <a:rPr lang="en-US" altLang="zh-CN" sz="2000" b="1" dirty="0"/>
              <a:t>Revocable</a:t>
            </a:r>
          </a:p>
          <a:p>
            <a:r>
              <a:rPr lang="en-US" altLang="zh-CN" sz="3200" b="1" dirty="0"/>
              <a:t>JWT Authentication</a:t>
            </a:r>
          </a:p>
          <a:p>
            <a:pPr lvl="1"/>
            <a:r>
              <a:rPr lang="en-US" altLang="zh-CN" sz="2000" b="1" dirty="0"/>
              <a:t>Database-free</a:t>
            </a:r>
          </a:p>
          <a:p>
            <a:pPr lvl="1"/>
            <a:r>
              <a:rPr lang="en-US" altLang="zh-CN" sz="2000" b="1" dirty="0"/>
              <a:t>Well performant</a:t>
            </a:r>
          </a:p>
          <a:p>
            <a:pPr lvl="1"/>
            <a:r>
              <a:rPr lang="en-US" altLang="zh-CN" sz="2000" b="1" dirty="0"/>
              <a:t>Unable to revoke</a:t>
            </a:r>
          </a:p>
        </p:txBody>
      </p:sp>
    </p:spTree>
    <p:extLst>
      <p:ext uri="{BB962C8B-B14F-4D97-AF65-F5344CB8AC3E}">
        <p14:creationId xmlns:p14="http://schemas.microsoft.com/office/powerpoint/2010/main" val="2755663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A5F773B9-A470-4253-A86B-9E4D937D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</p:spPr>
        <p:txBody>
          <a:bodyPr/>
          <a:lstStyle/>
          <a:p>
            <a:r>
              <a:rPr lang="en-US" altLang="zh-CN" dirty="0"/>
              <a:t>Security: Authentication</a:t>
            </a:r>
            <a:endParaRPr lang="zh-CN" altLang="en-US" dirty="0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9FDA628D-0CD5-4CEE-B58C-3EE54AD70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200" y="1942319"/>
            <a:ext cx="1392382" cy="13923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B59396D-D3E0-457F-9F2F-FEC0DFD54F20}"/>
              </a:ext>
            </a:extLst>
          </p:cNvPr>
          <p:cNvSpPr txBox="1"/>
          <p:nvPr/>
        </p:nvSpPr>
        <p:spPr>
          <a:xfrm>
            <a:off x="914399" y="3150035"/>
            <a:ext cx="8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Users</a:t>
            </a:r>
            <a:endParaRPr lang="zh-CN" altLang="en-US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17332C9-6666-4A39-ADA0-FDBE7A0A87DC}"/>
              </a:ext>
            </a:extLst>
          </p:cNvPr>
          <p:cNvGrpSpPr/>
          <p:nvPr/>
        </p:nvGrpSpPr>
        <p:grpSpPr>
          <a:xfrm>
            <a:off x="5719312" y="1990749"/>
            <a:ext cx="1912048" cy="1528618"/>
            <a:chOff x="494025" y="2032000"/>
            <a:chExt cx="1912048" cy="1528618"/>
          </a:xfr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7ACD0E7-470F-4FBF-81B1-74F9F52954FD}"/>
                </a:ext>
              </a:extLst>
            </p:cNvPr>
            <p:cNvSpPr/>
            <p:nvPr/>
          </p:nvSpPr>
          <p:spPr>
            <a:xfrm>
              <a:off x="494025" y="2032000"/>
              <a:ext cx="1454848" cy="10714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422D343-D183-422E-BBF3-98260DFAFBED}"/>
                </a:ext>
              </a:extLst>
            </p:cNvPr>
            <p:cNvSpPr/>
            <p:nvPr/>
          </p:nvSpPr>
          <p:spPr>
            <a:xfrm>
              <a:off x="646425" y="2184400"/>
              <a:ext cx="1454848" cy="10714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61EDBEB-E776-4B19-960D-C24DFD298B94}"/>
                </a:ext>
              </a:extLst>
            </p:cNvPr>
            <p:cNvSpPr/>
            <p:nvPr/>
          </p:nvSpPr>
          <p:spPr>
            <a:xfrm>
              <a:off x="798825" y="2336800"/>
              <a:ext cx="1454848" cy="10714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3F20A4F-2A50-4A66-A8EC-C32555AEBF07}"/>
                </a:ext>
              </a:extLst>
            </p:cNvPr>
            <p:cNvSpPr/>
            <p:nvPr/>
          </p:nvSpPr>
          <p:spPr>
            <a:xfrm>
              <a:off x="951225" y="2489200"/>
              <a:ext cx="1454848" cy="10714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Auth-related</a:t>
              </a:r>
            </a:p>
            <a:p>
              <a:pPr algn="ctr"/>
              <a:r>
                <a:rPr lang="en-US" altLang="zh-CN" dirty="0"/>
                <a:t>Service</a:t>
              </a:r>
              <a:endParaRPr lang="zh-CN" altLang="en-US" dirty="0"/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ED26F8C-4AE5-4011-9E1C-E7DB77D3FC33}"/>
              </a:ext>
            </a:extLst>
          </p:cNvPr>
          <p:cNvCxnSpPr/>
          <p:nvPr/>
        </p:nvCxnSpPr>
        <p:spPr>
          <a:xfrm>
            <a:off x="2216727" y="2526458"/>
            <a:ext cx="3325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F469850-EFA1-4328-A497-9ED753B23134}"/>
              </a:ext>
            </a:extLst>
          </p:cNvPr>
          <p:cNvSpPr txBox="1"/>
          <p:nvPr/>
        </p:nvSpPr>
        <p:spPr>
          <a:xfrm>
            <a:off x="2502746" y="1898416"/>
            <a:ext cx="2830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{username, password}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SessionID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653A62F-D84E-47D1-9CCD-7FC2250EB7BD}"/>
              </a:ext>
            </a:extLst>
          </p:cNvPr>
          <p:cNvCxnSpPr/>
          <p:nvPr/>
        </p:nvCxnSpPr>
        <p:spPr>
          <a:xfrm flipH="1">
            <a:off x="2216727" y="2831258"/>
            <a:ext cx="3325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FEE0EFA-95E2-4F01-8849-359B975D4918}"/>
              </a:ext>
            </a:extLst>
          </p:cNvPr>
          <p:cNvSpPr txBox="1"/>
          <p:nvPr/>
        </p:nvSpPr>
        <p:spPr>
          <a:xfrm>
            <a:off x="3135132" y="2937973"/>
            <a:ext cx="2447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JWT Access Token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(10min TTL)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D8313B7-EC13-4FDC-B21B-A565003EF8F5}"/>
              </a:ext>
            </a:extLst>
          </p:cNvPr>
          <p:cNvGrpSpPr/>
          <p:nvPr/>
        </p:nvGrpSpPr>
        <p:grpSpPr>
          <a:xfrm>
            <a:off x="494025" y="4803222"/>
            <a:ext cx="1912048" cy="1528618"/>
            <a:chOff x="494025" y="2032000"/>
            <a:chExt cx="1912048" cy="1528618"/>
          </a:xfr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806A1FA-353D-4B98-B079-B1242D6684AE}"/>
                </a:ext>
              </a:extLst>
            </p:cNvPr>
            <p:cNvSpPr/>
            <p:nvPr/>
          </p:nvSpPr>
          <p:spPr>
            <a:xfrm>
              <a:off x="494025" y="2032000"/>
              <a:ext cx="1454848" cy="10714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F5030F6-D81B-4644-B5DD-803D5FB518E3}"/>
                </a:ext>
              </a:extLst>
            </p:cNvPr>
            <p:cNvSpPr/>
            <p:nvPr/>
          </p:nvSpPr>
          <p:spPr>
            <a:xfrm>
              <a:off x="646425" y="2184400"/>
              <a:ext cx="1454848" cy="10714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0615E78-9B2B-43CE-A201-89AFF1E7400A}"/>
                </a:ext>
              </a:extLst>
            </p:cNvPr>
            <p:cNvSpPr/>
            <p:nvPr/>
          </p:nvSpPr>
          <p:spPr>
            <a:xfrm>
              <a:off x="798825" y="2336800"/>
              <a:ext cx="1454848" cy="10714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2434AE8-4A2C-4506-A37A-CF292ED58E70}"/>
                </a:ext>
              </a:extLst>
            </p:cNvPr>
            <p:cNvSpPr/>
            <p:nvPr/>
          </p:nvSpPr>
          <p:spPr>
            <a:xfrm>
              <a:off x="951225" y="2489200"/>
              <a:ext cx="1454848" cy="10714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Other</a:t>
              </a:r>
            </a:p>
            <a:p>
              <a:pPr algn="ctr"/>
              <a:r>
                <a:rPr lang="en-US" altLang="zh-CN" dirty="0"/>
                <a:t>Service</a:t>
              </a:r>
              <a:endParaRPr lang="zh-CN" altLang="en-US" dirty="0"/>
            </a:p>
          </p:txBody>
        </p:sp>
      </p:grp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5495001-F7E8-4EE7-AC93-64662DA5F17C}"/>
              </a:ext>
            </a:extLst>
          </p:cNvPr>
          <p:cNvCxnSpPr/>
          <p:nvPr/>
        </p:nvCxnSpPr>
        <p:spPr>
          <a:xfrm>
            <a:off x="1221449" y="3629988"/>
            <a:ext cx="0" cy="1080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D71C9BD2-1F63-4BFF-997E-E1E2A7CC26FD}"/>
              </a:ext>
            </a:extLst>
          </p:cNvPr>
          <p:cNvSpPr txBox="1"/>
          <p:nvPr/>
        </p:nvSpPr>
        <p:spPr>
          <a:xfrm>
            <a:off x="1177635" y="3912617"/>
            <a:ext cx="2447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JWT Access Token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(Latest)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A9559C4-ECB4-4F03-B451-AD1817D6F599}"/>
              </a:ext>
            </a:extLst>
          </p:cNvPr>
          <p:cNvSpPr/>
          <p:nvPr/>
        </p:nvSpPr>
        <p:spPr>
          <a:xfrm>
            <a:off x="6024122" y="5509619"/>
            <a:ext cx="1607238" cy="8957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/>
              <a:t>jwtMonitor</a:t>
            </a:r>
            <a:endParaRPr lang="zh-CN" altLang="en-US" sz="2000" b="1" dirty="0"/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BF6925DA-8CF8-491F-813D-1F98A6492DFF}"/>
              </a:ext>
            </a:extLst>
          </p:cNvPr>
          <p:cNvCxnSpPr>
            <a:endCxn id="33" idx="1"/>
          </p:cNvCxnSpPr>
          <p:nvPr/>
        </p:nvCxnSpPr>
        <p:spPr>
          <a:xfrm rot="16200000" flipH="1">
            <a:off x="4127387" y="4060777"/>
            <a:ext cx="3107967" cy="6855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D9B171C-4CCC-4232-80B7-4E565C72DCFB}"/>
              </a:ext>
            </a:extLst>
          </p:cNvPr>
          <p:cNvCxnSpPr/>
          <p:nvPr/>
        </p:nvCxnSpPr>
        <p:spPr>
          <a:xfrm flipV="1">
            <a:off x="6522941" y="3629988"/>
            <a:ext cx="0" cy="1791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17A9096C-9DB8-4016-80C2-6889D263C375}"/>
              </a:ext>
            </a:extLst>
          </p:cNvPr>
          <p:cNvSpPr txBox="1"/>
          <p:nvPr/>
        </p:nvSpPr>
        <p:spPr>
          <a:xfrm>
            <a:off x="5804454" y="4770956"/>
            <a:ext cx="132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SessionID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CA41D38-C984-4C98-89A2-0947CD278FC4}"/>
              </a:ext>
            </a:extLst>
          </p:cNvPr>
          <p:cNvCxnSpPr>
            <a:cxnSpLocks/>
          </p:cNvCxnSpPr>
          <p:nvPr/>
        </p:nvCxnSpPr>
        <p:spPr>
          <a:xfrm>
            <a:off x="7305718" y="3629988"/>
            <a:ext cx="0" cy="1791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1A8AC184-F592-4637-ABA2-DF075CC2D213}"/>
              </a:ext>
            </a:extLst>
          </p:cNvPr>
          <p:cNvSpPr txBox="1"/>
          <p:nvPr/>
        </p:nvSpPr>
        <p:spPr>
          <a:xfrm>
            <a:off x="6763087" y="3866045"/>
            <a:ext cx="2447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JWT Access Token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(Latest)</a:t>
            </a:r>
          </a:p>
        </p:txBody>
      </p:sp>
    </p:spTree>
    <p:extLst>
      <p:ext uri="{BB962C8B-B14F-4D97-AF65-F5344CB8AC3E}">
        <p14:creationId xmlns:p14="http://schemas.microsoft.com/office/powerpoint/2010/main" val="1327887312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1843</TotalTime>
  <Words>262</Words>
  <Application>Microsoft Office PowerPoint</Application>
  <PresentationFormat>全屏显示(4:3)</PresentationFormat>
  <Paragraphs>96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微软雅黑</vt:lpstr>
      <vt:lpstr>Arial</vt:lpstr>
      <vt:lpstr>Calibri</vt:lpstr>
      <vt:lpstr>Consolas</vt:lpstr>
      <vt:lpstr>2016-VI主题-蓝</vt:lpstr>
      <vt:lpstr>云作业平台项目汇报</vt:lpstr>
      <vt:lpstr>目录 Contents</vt:lpstr>
      <vt:lpstr>Demo</vt:lpstr>
      <vt:lpstr>Infrastructure</vt:lpstr>
      <vt:lpstr>Functionality: Tests</vt:lpstr>
      <vt:lpstr>Availability: Kubernetes Cluster</vt:lpstr>
      <vt:lpstr>Availability: Redundancy </vt:lpstr>
      <vt:lpstr>Security: Authentication</vt:lpstr>
      <vt:lpstr>Security: Authentication</vt:lpstr>
      <vt:lpstr>Security: Transport</vt:lpstr>
      <vt:lpstr>Security: Transport</vt:lpstr>
      <vt:lpstr>Engineering</vt:lpstr>
      <vt:lpstr>Engineering: API Design</vt:lpstr>
      <vt:lpstr>Engineering: Ansible Automation</vt:lpstr>
      <vt:lpstr>Thanks！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淳威 周</cp:lastModifiedBy>
  <cp:revision>80</cp:revision>
  <dcterms:created xsi:type="dcterms:W3CDTF">2016-04-20T02:59:17Z</dcterms:created>
  <dcterms:modified xsi:type="dcterms:W3CDTF">2021-01-08T08:10:10Z</dcterms:modified>
</cp:coreProperties>
</file>