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1" r:id="rId5"/>
    <p:sldId id="283" r:id="rId6"/>
    <p:sldId id="286" r:id="rId7"/>
    <p:sldId id="288" r:id="rId8"/>
    <p:sldId id="289" r:id="rId9"/>
    <p:sldId id="290" r:id="rId10"/>
    <p:sldId id="291" r:id="rId11"/>
    <p:sldId id="292" r:id="rId12"/>
    <p:sldId id="293" r:id="rId13"/>
    <p:sldId id="287" r:id="rId14"/>
    <p:sldId id="295" r:id="rId15"/>
    <p:sldId id="296" r:id="rId16"/>
    <p:sldId id="280"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Raffaele Iacovazzi" initials="ARI" lastIdx="16" clrIdx="0">
    <p:extLst>
      <p:ext uri="{19B8F6BF-5375-455C-9EA6-DF929625EA0E}">
        <p15:presenceInfo xmlns:p15="http://schemas.microsoft.com/office/powerpoint/2012/main" userId="S::a.iacovazzi6@studenti.uniba.it::fd1da585-0f8f-4bc0-8a09-a9c360193e4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856E15-36F6-B52E-4F8C-0D4E2494A13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298409D-2EC7-14D2-2521-512DE8ADB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4A6DCE1-64B1-B546-A245-114581DBAAC5}"/>
              </a:ext>
            </a:extLst>
          </p:cNvPr>
          <p:cNvSpPr>
            <a:spLocks noGrp="1"/>
          </p:cNvSpPr>
          <p:nvPr>
            <p:ph type="dt" sz="half" idx="10"/>
          </p:nvPr>
        </p:nvSpPr>
        <p:spPr/>
        <p:txBody>
          <a:bodyPr/>
          <a:lstStyle/>
          <a:p>
            <a:fld id="{4162ED4E-8BC0-4D11-A5C7-39002C316D74}" type="datetimeFigureOut">
              <a:rPr lang="it-IT" smtClean="0"/>
              <a:t>19/10/2022</a:t>
            </a:fld>
            <a:endParaRPr lang="it-IT"/>
          </a:p>
        </p:txBody>
      </p:sp>
      <p:sp>
        <p:nvSpPr>
          <p:cNvPr id="5" name="Segnaposto piè di pagina 4">
            <a:extLst>
              <a:ext uri="{FF2B5EF4-FFF2-40B4-BE49-F238E27FC236}">
                <a16:creationId xmlns:a16="http://schemas.microsoft.com/office/drawing/2014/main" id="{91767226-9C11-3794-DA06-5749189B3C1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D03395-B85A-79C2-9061-9FE5E0193D90}"/>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57270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B2AE1D-BC8B-29E2-CAAF-E2F7680455E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4EE1E66-B07F-343A-8330-16E4AE5DA35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B2A3F00-70E5-85BB-4A9F-35044656D887}"/>
              </a:ext>
            </a:extLst>
          </p:cNvPr>
          <p:cNvSpPr>
            <a:spLocks noGrp="1"/>
          </p:cNvSpPr>
          <p:nvPr>
            <p:ph type="dt" sz="half" idx="10"/>
          </p:nvPr>
        </p:nvSpPr>
        <p:spPr/>
        <p:txBody>
          <a:bodyPr/>
          <a:lstStyle/>
          <a:p>
            <a:fld id="{4162ED4E-8BC0-4D11-A5C7-39002C316D74}" type="datetimeFigureOut">
              <a:rPr lang="it-IT" smtClean="0"/>
              <a:t>19/10/2022</a:t>
            </a:fld>
            <a:endParaRPr lang="it-IT"/>
          </a:p>
        </p:txBody>
      </p:sp>
      <p:sp>
        <p:nvSpPr>
          <p:cNvPr id="5" name="Segnaposto piè di pagina 4">
            <a:extLst>
              <a:ext uri="{FF2B5EF4-FFF2-40B4-BE49-F238E27FC236}">
                <a16:creationId xmlns:a16="http://schemas.microsoft.com/office/drawing/2014/main" id="{7B661847-4401-86D1-D2DB-A19398D44A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A10E2AE-5CAC-7BFC-A00C-72BF83C023FB}"/>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020950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B01F554-4C91-632A-2F0E-972AF3D8A51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192B37F-FCB9-E79D-A43B-A6F7A168ED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2F57BEB-C18C-0DCF-5673-13ABF10A0AE4}"/>
              </a:ext>
            </a:extLst>
          </p:cNvPr>
          <p:cNvSpPr>
            <a:spLocks noGrp="1"/>
          </p:cNvSpPr>
          <p:nvPr>
            <p:ph type="dt" sz="half" idx="10"/>
          </p:nvPr>
        </p:nvSpPr>
        <p:spPr/>
        <p:txBody>
          <a:bodyPr/>
          <a:lstStyle/>
          <a:p>
            <a:fld id="{4162ED4E-8BC0-4D11-A5C7-39002C316D74}" type="datetimeFigureOut">
              <a:rPr lang="it-IT" smtClean="0"/>
              <a:t>19/10/2022</a:t>
            </a:fld>
            <a:endParaRPr lang="it-IT"/>
          </a:p>
        </p:txBody>
      </p:sp>
      <p:sp>
        <p:nvSpPr>
          <p:cNvPr id="5" name="Segnaposto piè di pagina 4">
            <a:extLst>
              <a:ext uri="{FF2B5EF4-FFF2-40B4-BE49-F238E27FC236}">
                <a16:creationId xmlns:a16="http://schemas.microsoft.com/office/drawing/2014/main" id="{711E27C6-789B-6D24-E67F-E563CC848AE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CDD3F04-617B-9DB7-6F9B-20FFE597CAB5}"/>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62505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AFFF0A-8E4E-AF71-99AE-FF2FFA92567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5AAE621-0850-4595-6F74-2328CD96CC0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7DAFFF8-B937-BB97-5063-D1F0DC558558}"/>
              </a:ext>
            </a:extLst>
          </p:cNvPr>
          <p:cNvSpPr>
            <a:spLocks noGrp="1"/>
          </p:cNvSpPr>
          <p:nvPr>
            <p:ph type="dt" sz="half" idx="10"/>
          </p:nvPr>
        </p:nvSpPr>
        <p:spPr/>
        <p:txBody>
          <a:bodyPr/>
          <a:lstStyle/>
          <a:p>
            <a:fld id="{4162ED4E-8BC0-4D11-A5C7-39002C316D74}" type="datetimeFigureOut">
              <a:rPr lang="it-IT" smtClean="0"/>
              <a:t>19/10/2022</a:t>
            </a:fld>
            <a:endParaRPr lang="it-IT"/>
          </a:p>
        </p:txBody>
      </p:sp>
      <p:sp>
        <p:nvSpPr>
          <p:cNvPr id="5" name="Segnaposto piè di pagina 4">
            <a:extLst>
              <a:ext uri="{FF2B5EF4-FFF2-40B4-BE49-F238E27FC236}">
                <a16:creationId xmlns:a16="http://schemas.microsoft.com/office/drawing/2014/main" id="{AB88C178-D17C-4F9C-1EB1-E0F7D6EC237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35BB4F-2706-8ECE-8EF5-ABBFBC4037FE}"/>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188204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65DFEE-8654-9A40-1C43-4EC1940B5F4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FB3EF10-AAB5-6CC0-28D8-924C00EAB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57EB737-F017-7269-1C37-C690C23AD1C6}"/>
              </a:ext>
            </a:extLst>
          </p:cNvPr>
          <p:cNvSpPr>
            <a:spLocks noGrp="1"/>
          </p:cNvSpPr>
          <p:nvPr>
            <p:ph type="dt" sz="half" idx="10"/>
          </p:nvPr>
        </p:nvSpPr>
        <p:spPr/>
        <p:txBody>
          <a:bodyPr/>
          <a:lstStyle/>
          <a:p>
            <a:fld id="{4162ED4E-8BC0-4D11-A5C7-39002C316D74}" type="datetimeFigureOut">
              <a:rPr lang="it-IT" smtClean="0"/>
              <a:t>19/10/2022</a:t>
            </a:fld>
            <a:endParaRPr lang="it-IT"/>
          </a:p>
        </p:txBody>
      </p:sp>
      <p:sp>
        <p:nvSpPr>
          <p:cNvPr id="5" name="Segnaposto piè di pagina 4">
            <a:extLst>
              <a:ext uri="{FF2B5EF4-FFF2-40B4-BE49-F238E27FC236}">
                <a16:creationId xmlns:a16="http://schemas.microsoft.com/office/drawing/2014/main" id="{B22E2177-5CBA-69A4-F167-105BE71D129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2FE18A-40FF-9E06-E4CF-EF5C3A6F0856}"/>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0287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D53DDF-CFDD-750E-6882-02BFD352553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ED89CBA-AAD3-9ED1-9F82-65BBE5BCD50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25E8015-87FC-A1B3-B088-CFA13E2D45F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9917C88-11CD-E2CD-F933-A59125E17088}"/>
              </a:ext>
            </a:extLst>
          </p:cNvPr>
          <p:cNvSpPr>
            <a:spLocks noGrp="1"/>
          </p:cNvSpPr>
          <p:nvPr>
            <p:ph type="dt" sz="half" idx="10"/>
          </p:nvPr>
        </p:nvSpPr>
        <p:spPr/>
        <p:txBody>
          <a:bodyPr/>
          <a:lstStyle/>
          <a:p>
            <a:fld id="{4162ED4E-8BC0-4D11-A5C7-39002C316D74}" type="datetimeFigureOut">
              <a:rPr lang="it-IT" smtClean="0"/>
              <a:t>19/10/2022</a:t>
            </a:fld>
            <a:endParaRPr lang="it-IT"/>
          </a:p>
        </p:txBody>
      </p:sp>
      <p:sp>
        <p:nvSpPr>
          <p:cNvPr id="6" name="Segnaposto piè di pagina 5">
            <a:extLst>
              <a:ext uri="{FF2B5EF4-FFF2-40B4-BE49-F238E27FC236}">
                <a16:creationId xmlns:a16="http://schemas.microsoft.com/office/drawing/2014/main" id="{F29F936A-94A0-5B1B-976B-03C9596875A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9756D61-2B90-EF8D-14BB-106DF38247E8}"/>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12415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03DD3F-20DE-450B-19E2-A36F792E7AB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984E972-9192-8B8E-856E-1F5D51B28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08ACB5C-80E9-5E5E-780E-8A79265CA19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6269D08-C49E-5CFB-51CA-CC56CF5DC7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F4D26A6-9C38-8CDB-939E-3D52843246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2112E69-56B7-C34D-9ADE-232E049BB0D1}"/>
              </a:ext>
            </a:extLst>
          </p:cNvPr>
          <p:cNvSpPr>
            <a:spLocks noGrp="1"/>
          </p:cNvSpPr>
          <p:nvPr>
            <p:ph type="dt" sz="half" idx="10"/>
          </p:nvPr>
        </p:nvSpPr>
        <p:spPr/>
        <p:txBody>
          <a:bodyPr/>
          <a:lstStyle/>
          <a:p>
            <a:fld id="{4162ED4E-8BC0-4D11-A5C7-39002C316D74}" type="datetimeFigureOut">
              <a:rPr lang="it-IT" smtClean="0"/>
              <a:t>19/10/2022</a:t>
            </a:fld>
            <a:endParaRPr lang="it-IT"/>
          </a:p>
        </p:txBody>
      </p:sp>
      <p:sp>
        <p:nvSpPr>
          <p:cNvPr id="8" name="Segnaposto piè di pagina 7">
            <a:extLst>
              <a:ext uri="{FF2B5EF4-FFF2-40B4-BE49-F238E27FC236}">
                <a16:creationId xmlns:a16="http://schemas.microsoft.com/office/drawing/2014/main" id="{BB7C400B-34D3-8449-F3FF-B871FCF5E0B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B17332FE-1DD1-761F-2E9D-C6F8FBF541D5}"/>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258264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EF4AD-400F-7AA1-A6AB-1D85CD24F1B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2FA8C93-ABF7-4F22-A69C-2F2736D58324}"/>
              </a:ext>
            </a:extLst>
          </p:cNvPr>
          <p:cNvSpPr>
            <a:spLocks noGrp="1"/>
          </p:cNvSpPr>
          <p:nvPr>
            <p:ph type="dt" sz="half" idx="10"/>
          </p:nvPr>
        </p:nvSpPr>
        <p:spPr/>
        <p:txBody>
          <a:bodyPr/>
          <a:lstStyle/>
          <a:p>
            <a:fld id="{4162ED4E-8BC0-4D11-A5C7-39002C316D74}" type="datetimeFigureOut">
              <a:rPr lang="it-IT" smtClean="0"/>
              <a:t>19/10/2022</a:t>
            </a:fld>
            <a:endParaRPr lang="it-IT"/>
          </a:p>
        </p:txBody>
      </p:sp>
      <p:sp>
        <p:nvSpPr>
          <p:cNvPr id="4" name="Segnaposto piè di pagina 3">
            <a:extLst>
              <a:ext uri="{FF2B5EF4-FFF2-40B4-BE49-F238E27FC236}">
                <a16:creationId xmlns:a16="http://schemas.microsoft.com/office/drawing/2014/main" id="{674D15FC-EDB3-6A97-1942-33FE191C14FA}"/>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CC8A165-30A5-6703-E930-9CD8A0E2363C}"/>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80248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1840BEB-09AE-9C07-2CFC-578F0256FDA4}"/>
              </a:ext>
            </a:extLst>
          </p:cNvPr>
          <p:cNvSpPr>
            <a:spLocks noGrp="1"/>
          </p:cNvSpPr>
          <p:nvPr>
            <p:ph type="dt" sz="half" idx="10"/>
          </p:nvPr>
        </p:nvSpPr>
        <p:spPr/>
        <p:txBody>
          <a:bodyPr/>
          <a:lstStyle/>
          <a:p>
            <a:fld id="{4162ED4E-8BC0-4D11-A5C7-39002C316D74}" type="datetimeFigureOut">
              <a:rPr lang="it-IT" smtClean="0"/>
              <a:t>19/10/2022</a:t>
            </a:fld>
            <a:endParaRPr lang="it-IT"/>
          </a:p>
        </p:txBody>
      </p:sp>
      <p:sp>
        <p:nvSpPr>
          <p:cNvPr id="3" name="Segnaposto piè di pagina 2">
            <a:extLst>
              <a:ext uri="{FF2B5EF4-FFF2-40B4-BE49-F238E27FC236}">
                <a16:creationId xmlns:a16="http://schemas.microsoft.com/office/drawing/2014/main" id="{8CB77F97-2D36-5EE4-674B-18E59C60A48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37B2911-B6B5-F878-FBE1-D33C40F183CF}"/>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85331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A3741C-3A8D-5D4A-4D4E-FC98140F3D9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EADCA65-38E3-C1C5-9314-0BE69A527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B27DA41-DC06-9781-37B7-13AB2EAD7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9F16C9A-7A24-6881-C959-DC28A936A22A}"/>
              </a:ext>
            </a:extLst>
          </p:cNvPr>
          <p:cNvSpPr>
            <a:spLocks noGrp="1"/>
          </p:cNvSpPr>
          <p:nvPr>
            <p:ph type="dt" sz="half" idx="10"/>
          </p:nvPr>
        </p:nvSpPr>
        <p:spPr/>
        <p:txBody>
          <a:bodyPr/>
          <a:lstStyle/>
          <a:p>
            <a:fld id="{4162ED4E-8BC0-4D11-A5C7-39002C316D74}" type="datetimeFigureOut">
              <a:rPr lang="it-IT" smtClean="0"/>
              <a:t>19/10/2022</a:t>
            </a:fld>
            <a:endParaRPr lang="it-IT"/>
          </a:p>
        </p:txBody>
      </p:sp>
      <p:sp>
        <p:nvSpPr>
          <p:cNvPr id="6" name="Segnaposto piè di pagina 5">
            <a:extLst>
              <a:ext uri="{FF2B5EF4-FFF2-40B4-BE49-F238E27FC236}">
                <a16:creationId xmlns:a16="http://schemas.microsoft.com/office/drawing/2014/main" id="{506EFBD4-83BF-6684-F277-7578AAF9938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41D3594-279B-9135-7EBC-E677E3AF66C0}"/>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288554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F18DCF-0239-20D4-3F6E-AEE2405FFAD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C900F63-B01B-6567-45F1-0087D880C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518E7FB-B3D9-6D10-FACE-94DC404B8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F4212F1-AAE7-7FDA-EC82-6D2A7BF94086}"/>
              </a:ext>
            </a:extLst>
          </p:cNvPr>
          <p:cNvSpPr>
            <a:spLocks noGrp="1"/>
          </p:cNvSpPr>
          <p:nvPr>
            <p:ph type="dt" sz="half" idx="10"/>
          </p:nvPr>
        </p:nvSpPr>
        <p:spPr/>
        <p:txBody>
          <a:bodyPr/>
          <a:lstStyle/>
          <a:p>
            <a:fld id="{4162ED4E-8BC0-4D11-A5C7-39002C316D74}" type="datetimeFigureOut">
              <a:rPr lang="it-IT" smtClean="0"/>
              <a:t>19/10/2022</a:t>
            </a:fld>
            <a:endParaRPr lang="it-IT"/>
          </a:p>
        </p:txBody>
      </p:sp>
      <p:sp>
        <p:nvSpPr>
          <p:cNvPr id="6" name="Segnaposto piè di pagina 5">
            <a:extLst>
              <a:ext uri="{FF2B5EF4-FFF2-40B4-BE49-F238E27FC236}">
                <a16:creationId xmlns:a16="http://schemas.microsoft.com/office/drawing/2014/main" id="{69789B94-7132-F7B8-D0DB-BFBDB22BBC5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E0B3F6E-2424-3630-C9B4-A6863076DD27}"/>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5922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A2B70B3-ABF9-6094-CBF0-56EA7FECA4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57AC799-A14E-22D4-6164-AC9D4AE200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B76CA5C-F317-F6EA-9896-EA9A62AD1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2ED4E-8BC0-4D11-A5C7-39002C316D74}" type="datetimeFigureOut">
              <a:rPr lang="it-IT" smtClean="0"/>
              <a:t>19/10/2022</a:t>
            </a:fld>
            <a:endParaRPr lang="it-IT"/>
          </a:p>
        </p:txBody>
      </p:sp>
      <p:sp>
        <p:nvSpPr>
          <p:cNvPr id="5" name="Segnaposto piè di pagina 4">
            <a:extLst>
              <a:ext uri="{FF2B5EF4-FFF2-40B4-BE49-F238E27FC236}">
                <a16:creationId xmlns:a16="http://schemas.microsoft.com/office/drawing/2014/main" id="{2752C927-DAA5-ACDA-A68C-CCC400FD3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00CF403D-700C-3154-4614-0E81EB1E48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6FB6F-2AD8-4BD0-8A2C-0F89ADB074C9}" type="slidenum">
              <a:rPr lang="it-IT" smtClean="0"/>
              <a:t>‹N›</a:t>
            </a:fld>
            <a:endParaRPr lang="it-IT"/>
          </a:p>
        </p:txBody>
      </p:sp>
    </p:spTree>
    <p:extLst>
      <p:ext uri="{BB962C8B-B14F-4D97-AF65-F5344CB8AC3E}">
        <p14:creationId xmlns:p14="http://schemas.microsoft.com/office/powerpoint/2010/main" val="3047531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6F256F-EA2A-4D40-1644-C8837C345BBB}"/>
              </a:ext>
            </a:extLst>
          </p:cNvPr>
          <p:cNvSpPr>
            <a:spLocks noGrp="1"/>
          </p:cNvSpPr>
          <p:nvPr>
            <p:ph type="ctrTitle"/>
          </p:nvPr>
        </p:nvSpPr>
        <p:spPr>
          <a:xfrm>
            <a:off x="1524000" y="-101758"/>
            <a:ext cx="9144000" cy="2387600"/>
          </a:xfrm>
        </p:spPr>
        <p:txBody>
          <a:bodyPr>
            <a:normAutofit/>
          </a:bodyPr>
          <a:lstStyle/>
          <a:p>
            <a:r>
              <a:rPr lang="en-US" sz="4400" b="0" i="0" u="none" strike="noStrike" baseline="0" dirty="0">
                <a:solidFill>
                  <a:schemeClr val="accent2">
                    <a:lumMod val="75000"/>
                  </a:schemeClr>
                </a:solidFill>
                <a:latin typeface="CMR17"/>
              </a:rPr>
              <a:t>Milestone 2: Reproducibility</a:t>
            </a:r>
            <a:br>
              <a:rPr lang="en-US" b="1" i="0" dirty="0">
                <a:effectLst/>
                <a:latin typeface="zeitung"/>
              </a:rPr>
            </a:br>
            <a:endParaRPr lang="it-IT" dirty="0"/>
          </a:p>
        </p:txBody>
      </p:sp>
      <p:sp>
        <p:nvSpPr>
          <p:cNvPr id="3" name="Sottotitolo 2">
            <a:extLst>
              <a:ext uri="{FF2B5EF4-FFF2-40B4-BE49-F238E27FC236}">
                <a16:creationId xmlns:a16="http://schemas.microsoft.com/office/drawing/2014/main" id="{6C752F3B-C461-1F68-35A6-D85D34D4DCBC}"/>
              </a:ext>
            </a:extLst>
          </p:cNvPr>
          <p:cNvSpPr>
            <a:spLocks noGrp="1"/>
          </p:cNvSpPr>
          <p:nvPr>
            <p:ph type="subTitle" idx="1"/>
          </p:nvPr>
        </p:nvSpPr>
        <p:spPr>
          <a:xfrm>
            <a:off x="1523999" y="1845273"/>
            <a:ext cx="9144000" cy="4708085"/>
          </a:xfrm>
        </p:spPr>
        <p:txBody>
          <a:bodyPr>
            <a:normAutofit/>
          </a:bodyPr>
          <a:lstStyle/>
          <a:p>
            <a:r>
              <a:rPr lang="en-US" i="0" dirty="0">
                <a:effectLst/>
                <a:latin typeface="Inter"/>
              </a:rPr>
              <a:t>Software Engineering</a:t>
            </a:r>
          </a:p>
          <a:p>
            <a:r>
              <a:rPr lang="en-US" i="0" dirty="0">
                <a:effectLst/>
                <a:latin typeface="Inter"/>
              </a:rPr>
              <a:t>for AI Enabled Systems</a:t>
            </a:r>
          </a:p>
          <a:p>
            <a:endParaRPr lang="en-US" dirty="0">
              <a:latin typeface="Inter"/>
            </a:endParaRPr>
          </a:p>
          <a:p>
            <a:endParaRPr lang="en-US" i="0" dirty="0">
              <a:effectLst/>
              <a:latin typeface="Inter"/>
            </a:endParaRPr>
          </a:p>
          <a:p>
            <a:endParaRPr lang="en-US" dirty="0">
              <a:latin typeface="Inter"/>
            </a:endParaRPr>
          </a:p>
          <a:p>
            <a:endParaRPr lang="en-US" dirty="0">
              <a:latin typeface="Inter"/>
            </a:endParaRPr>
          </a:p>
          <a:p>
            <a:endParaRPr lang="en-US" dirty="0">
              <a:latin typeface="Inter"/>
            </a:endParaRPr>
          </a:p>
          <a:p>
            <a:endParaRPr lang="en-US" i="0" dirty="0">
              <a:effectLst/>
              <a:latin typeface="Inter"/>
            </a:endParaRPr>
          </a:p>
          <a:p>
            <a:r>
              <a:rPr lang="it-IT" dirty="0">
                <a:solidFill>
                  <a:srgbClr val="212121"/>
                </a:solidFill>
                <a:latin typeface="Inter"/>
              </a:rPr>
              <a:t>Students: Basile Andrea, Iacovazzi Antonio Raffaele, Lorusso Roberto, Pomponio Emanuele</a:t>
            </a:r>
            <a:endParaRPr lang="it-IT" dirty="0"/>
          </a:p>
        </p:txBody>
      </p:sp>
      <p:pic>
        <p:nvPicPr>
          <p:cNvPr id="5" name="Immagine 4">
            <a:extLst>
              <a:ext uri="{FF2B5EF4-FFF2-40B4-BE49-F238E27FC236}">
                <a16:creationId xmlns:a16="http://schemas.microsoft.com/office/drawing/2014/main" id="{17570CE4-C826-9688-0784-D218197D3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1624" y="2875732"/>
            <a:ext cx="2368751" cy="2387601"/>
          </a:xfrm>
          <a:prstGeom prst="rect">
            <a:avLst/>
          </a:prstGeom>
        </p:spPr>
      </p:pic>
    </p:spTree>
    <p:extLst>
      <p:ext uri="{BB962C8B-B14F-4D97-AF65-F5344CB8AC3E}">
        <p14:creationId xmlns:p14="http://schemas.microsoft.com/office/powerpoint/2010/main" val="351019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it-IT" b="1" dirty="0">
                <a:solidFill>
                  <a:schemeClr val="accent2">
                    <a:lumMod val="75000"/>
                  </a:schemeClr>
                </a:solidFill>
              </a:rPr>
              <a:t>DVC: Training Stage</a:t>
            </a: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5"/>
            <a:ext cx="10515598" cy="4351338"/>
          </a:xfrm>
        </p:spPr>
        <p:txBody>
          <a:bodyPr>
            <a:normAutofit/>
          </a:bodyPr>
          <a:lstStyle/>
          <a:p>
            <a:pPr marL="0" indent="0">
              <a:buNone/>
            </a:pPr>
            <a:r>
              <a:rPr lang="en-US" dirty="0"/>
              <a:t>In order to add the stage to </a:t>
            </a:r>
            <a:r>
              <a:rPr lang="en-US" dirty="0" err="1"/>
              <a:t>dvc.yaml</a:t>
            </a:r>
            <a:r>
              <a:rPr lang="en-US" dirty="0"/>
              <a:t> file we execute the following command:</a:t>
            </a:r>
          </a:p>
          <a:p>
            <a:pPr marL="0" indent="0">
              <a:buNone/>
            </a:pPr>
            <a:endParaRPr lang="en-US" dirty="0"/>
          </a:p>
        </p:txBody>
      </p:sp>
      <p:pic>
        <p:nvPicPr>
          <p:cNvPr id="4" name="Immagine 3">
            <a:extLst>
              <a:ext uri="{FF2B5EF4-FFF2-40B4-BE49-F238E27FC236}">
                <a16:creationId xmlns:a16="http://schemas.microsoft.com/office/drawing/2014/main" id="{1C76FA94-7C3D-2C7C-73B7-9213B45AE82F}"/>
              </a:ext>
            </a:extLst>
          </p:cNvPr>
          <p:cNvPicPr>
            <a:picLocks noChangeAspect="1"/>
          </p:cNvPicPr>
          <p:nvPr/>
        </p:nvPicPr>
        <p:blipFill>
          <a:blip r:embed="rId2"/>
          <a:stretch>
            <a:fillRect/>
          </a:stretch>
        </p:blipFill>
        <p:spPr>
          <a:xfrm>
            <a:off x="934720" y="2799980"/>
            <a:ext cx="6842119" cy="3222861"/>
          </a:xfrm>
          <a:prstGeom prst="rect">
            <a:avLst/>
          </a:prstGeom>
        </p:spPr>
      </p:pic>
    </p:spTree>
    <p:extLst>
      <p:ext uri="{BB962C8B-B14F-4D97-AF65-F5344CB8AC3E}">
        <p14:creationId xmlns:p14="http://schemas.microsoft.com/office/powerpoint/2010/main" val="1816194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it-IT" b="1" dirty="0">
                <a:solidFill>
                  <a:schemeClr val="accent2">
                    <a:lumMod val="75000"/>
                  </a:schemeClr>
                </a:solidFill>
              </a:rPr>
              <a:t>DVC: </a:t>
            </a:r>
            <a:r>
              <a:rPr lang="it-IT" b="1" dirty="0" err="1">
                <a:solidFill>
                  <a:schemeClr val="accent2">
                    <a:lumMod val="75000"/>
                  </a:schemeClr>
                </a:solidFill>
              </a:rPr>
              <a:t>Predict</a:t>
            </a:r>
            <a:r>
              <a:rPr lang="it-IT" b="1" dirty="0">
                <a:solidFill>
                  <a:schemeClr val="accent2">
                    <a:lumMod val="75000"/>
                  </a:schemeClr>
                </a:solidFill>
              </a:rPr>
              <a:t> Stage</a:t>
            </a: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5"/>
            <a:ext cx="10515598" cy="4351338"/>
          </a:xfrm>
        </p:spPr>
        <p:txBody>
          <a:bodyPr>
            <a:normAutofit/>
          </a:bodyPr>
          <a:lstStyle/>
          <a:p>
            <a:pPr marL="0" indent="0">
              <a:buNone/>
            </a:pPr>
            <a:r>
              <a:rPr lang="en-US" dirty="0"/>
              <a:t>In this stage we evaluate the model, making predictions on the test set, giving as output:</a:t>
            </a:r>
          </a:p>
          <a:p>
            <a:pPr>
              <a:buClr>
                <a:schemeClr val="accent2"/>
              </a:buClr>
            </a:pPr>
            <a:r>
              <a:rPr lang="en-US" dirty="0" err="1"/>
              <a:t>src</a:t>
            </a:r>
            <a:r>
              <a:rPr lang="en-US" dirty="0"/>
              <a:t>/models/results.txt: contains the evaluation results for the accuracy.</a:t>
            </a:r>
          </a:p>
          <a:p>
            <a:pPr marL="0" indent="0">
              <a:buNone/>
            </a:pPr>
            <a:r>
              <a:rPr lang="en-US" dirty="0"/>
              <a:t>In order to add the stage to </a:t>
            </a:r>
            <a:r>
              <a:rPr lang="en-US" dirty="0" err="1"/>
              <a:t>dvc.yaml</a:t>
            </a:r>
            <a:r>
              <a:rPr lang="en-US" dirty="0"/>
              <a:t> file we execute the following command:</a:t>
            </a:r>
          </a:p>
        </p:txBody>
      </p:sp>
      <p:pic>
        <p:nvPicPr>
          <p:cNvPr id="4" name="Immagine 3">
            <a:extLst>
              <a:ext uri="{FF2B5EF4-FFF2-40B4-BE49-F238E27FC236}">
                <a16:creationId xmlns:a16="http://schemas.microsoft.com/office/drawing/2014/main" id="{12413427-A56E-690A-0EE9-08FEEF9989B3}"/>
              </a:ext>
            </a:extLst>
          </p:cNvPr>
          <p:cNvPicPr>
            <a:picLocks noChangeAspect="1"/>
          </p:cNvPicPr>
          <p:nvPr/>
        </p:nvPicPr>
        <p:blipFill>
          <a:blip r:embed="rId2"/>
          <a:stretch>
            <a:fillRect/>
          </a:stretch>
        </p:blipFill>
        <p:spPr>
          <a:xfrm>
            <a:off x="838198" y="4486865"/>
            <a:ext cx="5660882" cy="2100366"/>
          </a:xfrm>
          <a:prstGeom prst="rect">
            <a:avLst/>
          </a:prstGeom>
        </p:spPr>
      </p:pic>
    </p:spTree>
    <p:extLst>
      <p:ext uri="{BB962C8B-B14F-4D97-AF65-F5344CB8AC3E}">
        <p14:creationId xmlns:p14="http://schemas.microsoft.com/office/powerpoint/2010/main" val="3975031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it-IT" b="1" dirty="0">
                <a:solidFill>
                  <a:schemeClr val="accent2">
                    <a:lumMod val="75000"/>
                  </a:schemeClr>
                </a:solidFill>
              </a:rPr>
              <a:t>DVC: An </a:t>
            </a:r>
            <a:r>
              <a:rPr lang="it-IT" b="1" dirty="0" err="1">
                <a:solidFill>
                  <a:schemeClr val="accent2">
                    <a:lumMod val="75000"/>
                  </a:schemeClr>
                </a:solidFill>
              </a:rPr>
              <a:t>Overview</a:t>
            </a:r>
            <a:r>
              <a:rPr lang="it-IT" b="1" dirty="0">
                <a:solidFill>
                  <a:schemeClr val="accent2">
                    <a:lumMod val="75000"/>
                  </a:schemeClr>
                </a:solidFill>
              </a:rPr>
              <a:t> on the Pipeline</a:t>
            </a: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pic>
        <p:nvPicPr>
          <p:cNvPr id="1026" name="Picture 2">
            <a:extLst>
              <a:ext uri="{FF2B5EF4-FFF2-40B4-BE49-F238E27FC236}">
                <a16:creationId xmlns:a16="http://schemas.microsoft.com/office/drawing/2014/main" id="{AF16827A-D6D6-5554-BAB6-3E62B82E0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7858" y="1536843"/>
            <a:ext cx="5676280" cy="517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315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it-IT" b="1" dirty="0">
                <a:solidFill>
                  <a:schemeClr val="accent2">
                    <a:lumMod val="75000"/>
                  </a:schemeClr>
                </a:solidFill>
              </a:rPr>
              <a:t>Ml Flow for Experiment Tracking</a:t>
            </a: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5"/>
            <a:ext cx="10515598" cy="4351338"/>
          </a:xfrm>
        </p:spPr>
        <p:txBody>
          <a:bodyPr>
            <a:normAutofit/>
          </a:bodyPr>
          <a:lstStyle/>
          <a:p>
            <a:pPr marL="0" indent="0">
              <a:buNone/>
            </a:pPr>
            <a:r>
              <a:rPr lang="en-US" dirty="0"/>
              <a:t>We have tracked parameters and metrics relevant to our ML model using </a:t>
            </a:r>
            <a:r>
              <a:rPr lang="en-US" dirty="0" err="1"/>
              <a:t>MLFlow</a:t>
            </a:r>
            <a:r>
              <a:rPr lang="en-US" dirty="0"/>
              <a:t>, by writing the appropriate code in the file train_model.py. </a:t>
            </a:r>
          </a:p>
          <a:p>
            <a:pPr marL="0" indent="0">
              <a:buNone/>
            </a:pPr>
            <a:endParaRPr lang="en-US" dirty="0"/>
          </a:p>
          <a:p>
            <a:pPr marL="0" indent="0">
              <a:buNone/>
            </a:pPr>
            <a:r>
              <a:rPr lang="en-US" dirty="0"/>
              <a:t>The results are visible in our </a:t>
            </a:r>
            <a:r>
              <a:rPr lang="en-US" dirty="0" err="1"/>
              <a:t>DagsHub</a:t>
            </a:r>
            <a:r>
              <a:rPr lang="en-US" dirty="0"/>
              <a:t> repository under the "Experiments" tab. </a:t>
            </a:r>
          </a:p>
        </p:txBody>
      </p:sp>
    </p:spTree>
    <p:extLst>
      <p:ext uri="{BB962C8B-B14F-4D97-AF65-F5344CB8AC3E}">
        <p14:creationId xmlns:p14="http://schemas.microsoft.com/office/powerpoint/2010/main" val="459815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it-IT" b="1" dirty="0">
                <a:solidFill>
                  <a:schemeClr val="accent2">
                    <a:lumMod val="75000"/>
                  </a:schemeClr>
                </a:solidFill>
              </a:rPr>
              <a:t>Ml Flow: Tracking </a:t>
            </a:r>
            <a:r>
              <a:rPr lang="it-IT" b="1" dirty="0" err="1">
                <a:solidFill>
                  <a:schemeClr val="accent2">
                    <a:lumMod val="75000"/>
                  </a:schemeClr>
                </a:solidFill>
              </a:rPr>
              <a:t>Parameters</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198" y="1614632"/>
            <a:ext cx="10515598" cy="4351338"/>
          </a:xfrm>
        </p:spPr>
        <p:txBody>
          <a:bodyPr>
            <a:normAutofit/>
          </a:bodyPr>
          <a:lstStyle/>
          <a:p>
            <a:pPr marL="0" indent="0">
              <a:buNone/>
            </a:pPr>
            <a:r>
              <a:rPr lang="en-US" sz="2400" dirty="0"/>
              <a:t>Below we report the relevant code and the visualization in </a:t>
            </a:r>
            <a:r>
              <a:rPr lang="en-US" sz="2400" dirty="0" err="1"/>
              <a:t>MLFlow</a:t>
            </a:r>
            <a:r>
              <a:rPr lang="en-US" sz="2400" dirty="0"/>
              <a:t> of our parameters and our metrics (derived from two different experiments).</a:t>
            </a:r>
          </a:p>
        </p:txBody>
      </p:sp>
      <p:pic>
        <p:nvPicPr>
          <p:cNvPr id="2050" name="Picture 2">
            <a:extLst>
              <a:ext uri="{FF2B5EF4-FFF2-40B4-BE49-F238E27FC236}">
                <a16:creationId xmlns:a16="http://schemas.microsoft.com/office/drawing/2014/main" id="{AF5AD8C3-CE27-3C27-9691-645DD309E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7" y="2404013"/>
            <a:ext cx="4209670" cy="41701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8ECB822-5436-06A8-6033-70F5C4845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7964" y="2313434"/>
            <a:ext cx="5002369" cy="4260759"/>
          </a:xfrm>
          <a:prstGeom prst="rect">
            <a:avLst/>
          </a:prstGeom>
          <a:noFill/>
          <a:extLst>
            <a:ext uri="{909E8E84-426E-40DD-AFC4-6F175D3DCCD1}">
              <a14:hiddenFill xmlns:a14="http://schemas.microsoft.com/office/drawing/2010/main">
                <a:solidFill>
                  <a:srgbClr val="FFFFFF"/>
                </a:solidFill>
              </a14:hiddenFill>
            </a:ext>
          </a:extLst>
        </p:spPr>
      </p:pic>
      <p:sp>
        <p:nvSpPr>
          <p:cNvPr id="3" name="Freccia a destra 2">
            <a:extLst>
              <a:ext uri="{FF2B5EF4-FFF2-40B4-BE49-F238E27FC236}">
                <a16:creationId xmlns:a16="http://schemas.microsoft.com/office/drawing/2014/main" id="{B5DB490B-6C0C-D1EF-8E9C-B8CEAD97194B}"/>
              </a:ext>
            </a:extLst>
          </p:cNvPr>
          <p:cNvSpPr/>
          <p:nvPr/>
        </p:nvSpPr>
        <p:spPr>
          <a:xfrm>
            <a:off x="5257800" y="4056489"/>
            <a:ext cx="1093627" cy="67627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570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it-IT" b="1" dirty="0">
                <a:solidFill>
                  <a:schemeClr val="accent2">
                    <a:lumMod val="75000"/>
                  </a:schemeClr>
                </a:solidFill>
              </a:rPr>
              <a:t>Ml Flow: Tracking </a:t>
            </a:r>
            <a:r>
              <a:rPr lang="it-IT" b="1" dirty="0" err="1">
                <a:solidFill>
                  <a:schemeClr val="accent2">
                    <a:lumMod val="75000"/>
                  </a:schemeClr>
                </a:solidFill>
              </a:rPr>
              <a:t>Results</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3" name="Freccia a destra 2">
            <a:extLst>
              <a:ext uri="{FF2B5EF4-FFF2-40B4-BE49-F238E27FC236}">
                <a16:creationId xmlns:a16="http://schemas.microsoft.com/office/drawing/2014/main" id="{B5DB490B-6C0C-D1EF-8E9C-B8CEAD97194B}"/>
              </a:ext>
            </a:extLst>
          </p:cNvPr>
          <p:cNvSpPr/>
          <p:nvPr/>
        </p:nvSpPr>
        <p:spPr>
          <a:xfrm>
            <a:off x="5257800" y="4056489"/>
            <a:ext cx="1093627" cy="67627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076FB73E-1FCA-D5B4-416E-D39779EFA92F}"/>
              </a:ext>
            </a:extLst>
          </p:cNvPr>
          <p:cNvPicPr>
            <a:picLocks noChangeAspect="1"/>
          </p:cNvPicPr>
          <p:nvPr/>
        </p:nvPicPr>
        <p:blipFill>
          <a:blip r:embed="rId2"/>
          <a:stretch>
            <a:fillRect/>
          </a:stretch>
        </p:blipFill>
        <p:spPr>
          <a:xfrm>
            <a:off x="235470" y="3429000"/>
            <a:ext cx="4815793" cy="2277740"/>
          </a:xfrm>
          <a:prstGeom prst="rect">
            <a:avLst/>
          </a:prstGeom>
        </p:spPr>
      </p:pic>
      <p:pic>
        <p:nvPicPr>
          <p:cNvPr id="3076" name="Picture 4">
            <a:extLst>
              <a:ext uri="{FF2B5EF4-FFF2-40B4-BE49-F238E27FC236}">
                <a16:creationId xmlns:a16="http://schemas.microsoft.com/office/drawing/2014/main" id="{DC57FC33-2934-53DC-FB29-6CF563128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7964" y="1914525"/>
            <a:ext cx="5514480" cy="4713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737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2493264" y="2766218"/>
            <a:ext cx="7205471" cy="1325563"/>
          </a:xfrm>
        </p:spPr>
        <p:txBody>
          <a:bodyPr/>
          <a:lstStyle/>
          <a:p>
            <a:r>
              <a:rPr lang="it-IT" b="1" dirty="0">
                <a:solidFill>
                  <a:schemeClr val="accent2">
                    <a:lumMod val="75000"/>
                  </a:schemeClr>
                </a:solidFill>
              </a:rPr>
              <a:t>Thank </a:t>
            </a:r>
            <a:r>
              <a:rPr lang="it-IT" b="1" dirty="0" err="1">
                <a:solidFill>
                  <a:schemeClr val="accent2">
                    <a:lumMod val="75000"/>
                  </a:schemeClr>
                </a:solidFill>
              </a:rPr>
              <a:t>you</a:t>
            </a:r>
            <a:r>
              <a:rPr lang="it-IT" b="1" dirty="0">
                <a:solidFill>
                  <a:schemeClr val="accent2">
                    <a:lumMod val="75000"/>
                  </a:schemeClr>
                </a:solidFill>
              </a:rPr>
              <a:t> for </a:t>
            </a:r>
            <a:r>
              <a:rPr lang="it-IT" b="1" dirty="0" err="1">
                <a:solidFill>
                  <a:schemeClr val="accent2">
                    <a:lumMod val="75000"/>
                  </a:schemeClr>
                </a:solidFill>
              </a:rPr>
              <a:t>your</a:t>
            </a:r>
            <a:r>
              <a:rPr lang="it-IT" b="1" dirty="0">
                <a:solidFill>
                  <a:schemeClr val="accent2">
                    <a:lumMod val="75000"/>
                  </a:schemeClr>
                </a:solidFill>
              </a:rPr>
              <a:t> </a:t>
            </a:r>
            <a:r>
              <a:rPr lang="it-IT" b="1" dirty="0" err="1">
                <a:solidFill>
                  <a:schemeClr val="accent2">
                    <a:lumMod val="75000"/>
                  </a:schemeClr>
                </a:solidFill>
              </a:rPr>
              <a:t>attention</a:t>
            </a:r>
            <a:endParaRPr lang="it-IT" b="1" dirty="0">
              <a:solidFill>
                <a:schemeClr val="accent2">
                  <a:lumMod val="75000"/>
                </a:schemeClr>
              </a:solidFill>
            </a:endParaRPr>
          </a:p>
        </p:txBody>
      </p:sp>
    </p:spTree>
    <p:extLst>
      <p:ext uri="{BB962C8B-B14F-4D97-AF65-F5344CB8AC3E}">
        <p14:creationId xmlns:p14="http://schemas.microsoft.com/office/powerpoint/2010/main" val="158595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838200" y="500062"/>
            <a:ext cx="10515600" cy="1325563"/>
          </a:xfrm>
        </p:spPr>
        <p:txBody>
          <a:bodyPr/>
          <a:lstStyle/>
          <a:p>
            <a:pPr algn="ctr"/>
            <a:r>
              <a:rPr lang="en-US" sz="4400" b="0" i="0" u="none" strike="noStrike" baseline="0" dirty="0">
                <a:solidFill>
                  <a:schemeClr val="accent2">
                    <a:lumMod val="75000"/>
                  </a:schemeClr>
                </a:solidFill>
                <a:latin typeface="CMR17"/>
              </a:rPr>
              <a:t>Why reproducibility?</a:t>
            </a:r>
            <a:endParaRPr lang="it-IT" b="1" dirty="0">
              <a:solidFill>
                <a:schemeClr val="accent2">
                  <a:lumMod val="75000"/>
                </a:schemeClr>
              </a:solidFill>
            </a:endParaRPr>
          </a:p>
        </p:txBody>
      </p:sp>
      <p:sp>
        <p:nvSpPr>
          <p:cNvPr id="3" name="Segnaposto contenuto 2">
            <a:extLst>
              <a:ext uri="{FF2B5EF4-FFF2-40B4-BE49-F238E27FC236}">
                <a16:creationId xmlns:a16="http://schemas.microsoft.com/office/drawing/2014/main" id="{BF6317FD-0060-35A3-A9F2-27B937DE131C}"/>
              </a:ext>
            </a:extLst>
          </p:cNvPr>
          <p:cNvSpPr>
            <a:spLocks noGrp="1"/>
          </p:cNvSpPr>
          <p:nvPr>
            <p:ph idx="1"/>
          </p:nvPr>
        </p:nvSpPr>
        <p:spPr/>
        <p:txBody>
          <a:bodyPr/>
          <a:lstStyle/>
          <a:p>
            <a:pPr marL="0" indent="0">
              <a:buNone/>
            </a:pPr>
            <a:r>
              <a:rPr lang="en-US" dirty="0"/>
              <a:t>Reproducibility is essential for an experiment in any domain.</a:t>
            </a:r>
          </a:p>
          <a:p>
            <a:pPr marL="0" indent="0">
              <a:buNone/>
            </a:pPr>
            <a:endParaRPr lang="en-US" dirty="0"/>
          </a:p>
          <a:p>
            <a:pPr marL="0" indent="0">
              <a:buNone/>
            </a:pPr>
            <a:r>
              <a:rPr lang="en-US" dirty="0"/>
              <a:t>The authors of an experiment have to document every aspect of it in order to make it possible for other people to do it again in the same conditions and verify if they obtains the same results.</a:t>
            </a:r>
          </a:p>
          <a:p>
            <a:pPr marL="0" indent="0">
              <a:buNone/>
            </a:pPr>
            <a:endParaRPr lang="en-US" dirty="0"/>
          </a:p>
          <a:p>
            <a:pPr marL="0" indent="0">
              <a:buNone/>
            </a:pPr>
            <a:r>
              <a:rPr lang="en-US" dirty="0"/>
              <a:t>This obviously also applies in the machine learning domain.</a:t>
            </a:r>
          </a:p>
          <a:p>
            <a:pPr marL="0" indent="0">
              <a:buNone/>
            </a:pPr>
            <a:endParaRPr lang="it-IT" dirty="0"/>
          </a:p>
        </p:txBody>
      </p:sp>
    </p:spTree>
    <p:extLst>
      <p:ext uri="{BB962C8B-B14F-4D97-AF65-F5344CB8AC3E}">
        <p14:creationId xmlns:p14="http://schemas.microsoft.com/office/powerpoint/2010/main" val="66082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Reproducibility in Machine Learning</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n-US" dirty="0"/>
              <a:t>Three main technologies: data versioning, pipeline and experiment tracking.</a:t>
            </a:r>
          </a:p>
          <a:p>
            <a:pPr marL="0" indent="0">
              <a:buNone/>
            </a:pPr>
            <a:endParaRPr lang="it-IT" dirty="0"/>
          </a:p>
          <a:p>
            <a:pPr>
              <a:buClr>
                <a:schemeClr val="accent2"/>
              </a:buClr>
            </a:pPr>
            <a:r>
              <a:rPr lang="en-US" dirty="0"/>
              <a:t>Using </a:t>
            </a:r>
            <a:r>
              <a:rPr lang="en-US" b="1" dirty="0"/>
              <a:t>data versioning</a:t>
            </a:r>
            <a:r>
              <a:rPr lang="en-US" dirty="0"/>
              <a:t> we can track and store changes in data over time, this allows to load the proper data used in a certain experiment done at time </a:t>
            </a:r>
            <a:r>
              <a:rPr lang="en-US" i="1" dirty="0"/>
              <a:t>t</a:t>
            </a:r>
            <a:r>
              <a:rPr lang="en-US" dirty="0"/>
              <a:t>.</a:t>
            </a:r>
          </a:p>
          <a:p>
            <a:pPr marL="0" indent="0">
              <a:buNone/>
            </a:pPr>
            <a:endParaRPr lang="en-US" dirty="0"/>
          </a:p>
          <a:p>
            <a:pPr>
              <a:buClr>
                <a:schemeClr val="accent2"/>
              </a:buClr>
            </a:pPr>
            <a:r>
              <a:rPr lang="en-US" dirty="0"/>
              <a:t>Using a </a:t>
            </a:r>
            <a:r>
              <a:rPr lang="en-US" b="1" dirty="0"/>
              <a:t>pipeline</a:t>
            </a:r>
            <a:r>
              <a:rPr lang="en-US" dirty="0"/>
              <a:t> we can establish an unique sequence of actions in order to reproduce the experiment without any variation in the order of steps.</a:t>
            </a:r>
          </a:p>
          <a:p>
            <a:pPr>
              <a:buClr>
                <a:schemeClr val="accent2"/>
              </a:buClr>
            </a:pPr>
            <a:endParaRPr lang="en-US" dirty="0"/>
          </a:p>
          <a:p>
            <a:pPr>
              <a:buClr>
                <a:schemeClr val="accent2"/>
              </a:buClr>
            </a:pPr>
            <a:r>
              <a:rPr lang="en-US" dirty="0"/>
              <a:t>Using </a:t>
            </a:r>
            <a:r>
              <a:rPr lang="en-US" b="1" dirty="0"/>
              <a:t>experiment tracking</a:t>
            </a:r>
            <a:r>
              <a:rPr lang="en-US" dirty="0"/>
              <a:t> we can store the results of any experiment, usually we want to store the hyperparameters and the metrics of a certain run.</a:t>
            </a:r>
          </a:p>
        </p:txBody>
      </p:sp>
    </p:spTree>
    <p:extLst>
      <p:ext uri="{BB962C8B-B14F-4D97-AF65-F5344CB8AC3E}">
        <p14:creationId xmlns:p14="http://schemas.microsoft.com/office/powerpoint/2010/main" val="99236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it-IT" b="1" dirty="0">
                <a:solidFill>
                  <a:schemeClr val="accent2">
                    <a:lumMod val="75000"/>
                  </a:schemeClr>
                </a:solidFill>
              </a:rPr>
              <a:t>Technologies: DVC + </a:t>
            </a:r>
            <a:r>
              <a:rPr lang="it-IT" b="1" dirty="0" err="1">
                <a:solidFill>
                  <a:schemeClr val="accent2">
                    <a:lumMod val="75000"/>
                  </a:schemeClr>
                </a:solidFill>
              </a:rPr>
              <a:t>MlFlow</a:t>
            </a:r>
            <a:r>
              <a:rPr lang="it-IT" b="1" dirty="0">
                <a:solidFill>
                  <a:schemeClr val="accent2">
                    <a:lumMod val="75000"/>
                  </a:schemeClr>
                </a:solidFill>
              </a:rPr>
              <a:t> + </a:t>
            </a:r>
            <a:r>
              <a:rPr lang="it-IT" b="1" dirty="0" err="1">
                <a:solidFill>
                  <a:schemeClr val="accent2">
                    <a:lumMod val="75000"/>
                  </a:schemeClr>
                </a:solidFill>
              </a:rPr>
              <a:t>DagsHub</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5"/>
            <a:ext cx="10515600" cy="4351338"/>
          </a:xfrm>
        </p:spPr>
        <p:txBody>
          <a:bodyPr>
            <a:normAutofit/>
          </a:bodyPr>
          <a:lstStyle/>
          <a:p>
            <a:pPr marL="0" indent="0">
              <a:buNone/>
            </a:pPr>
            <a:r>
              <a:rPr lang="en-US" dirty="0"/>
              <a:t>In this project </a:t>
            </a:r>
            <a:r>
              <a:rPr lang="en-US" b="1" dirty="0"/>
              <a:t>DVC</a:t>
            </a:r>
            <a:r>
              <a:rPr lang="en-US" dirty="0"/>
              <a:t> is used for data versioning and for the implementation of the pipeline, then </a:t>
            </a:r>
            <a:r>
              <a:rPr lang="en-US" b="1" dirty="0" err="1"/>
              <a:t>MLFlow</a:t>
            </a:r>
            <a:r>
              <a:rPr lang="en-US" dirty="0"/>
              <a:t> is used for experiment tracking.</a:t>
            </a:r>
          </a:p>
          <a:p>
            <a:pPr marL="0" indent="0">
              <a:buNone/>
            </a:pPr>
            <a:endParaRPr lang="en-US" dirty="0"/>
          </a:p>
          <a:p>
            <a:pPr marL="0" indent="0">
              <a:buNone/>
            </a:pPr>
            <a:r>
              <a:rPr lang="en-US" dirty="0"/>
              <a:t>Data and experiments results need to be stored somewhere, for this job </a:t>
            </a:r>
            <a:r>
              <a:rPr lang="en-US" b="1" dirty="0" err="1"/>
              <a:t>DagsHub</a:t>
            </a:r>
            <a:r>
              <a:rPr lang="en-US" dirty="0"/>
              <a:t> has been adopted both as storage for DVC and as hub for </a:t>
            </a:r>
            <a:r>
              <a:rPr lang="en-US" dirty="0" err="1"/>
              <a:t>MlFlow</a:t>
            </a:r>
            <a:r>
              <a:rPr lang="en-US" dirty="0"/>
              <a:t> having an unique place for our reproducibility tasks giving also up to 10 GB in its free plan.</a:t>
            </a:r>
          </a:p>
        </p:txBody>
      </p:sp>
    </p:spTree>
    <p:extLst>
      <p:ext uri="{BB962C8B-B14F-4D97-AF65-F5344CB8AC3E}">
        <p14:creationId xmlns:p14="http://schemas.microsoft.com/office/powerpoint/2010/main" val="3110915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it-IT" b="1" dirty="0">
                <a:solidFill>
                  <a:schemeClr val="accent2">
                    <a:lumMod val="75000"/>
                  </a:schemeClr>
                </a:solidFill>
              </a:rPr>
              <a:t>Intermediate Steps: Code </a:t>
            </a:r>
            <a:r>
              <a:rPr lang="it-IT" b="1" dirty="0" err="1">
                <a:solidFill>
                  <a:schemeClr val="accent2">
                    <a:lumMod val="75000"/>
                  </a:schemeClr>
                </a:solidFill>
              </a:rPr>
              <a:t>Restructuring</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5"/>
            <a:ext cx="6639560" cy="4351338"/>
          </a:xfrm>
        </p:spPr>
        <p:txBody>
          <a:bodyPr>
            <a:normAutofit/>
          </a:bodyPr>
          <a:lstStyle/>
          <a:p>
            <a:pPr marL="0" indent="0">
              <a:buNone/>
            </a:pPr>
            <a:r>
              <a:rPr lang="en-US" dirty="0"/>
              <a:t>In order to conform to the standard structure of a machine learning pipeline, we moved the original code from the original </a:t>
            </a:r>
            <a:r>
              <a:rPr lang="en-US" dirty="0" err="1"/>
              <a:t>ipynb</a:t>
            </a:r>
            <a:r>
              <a:rPr lang="en-US" dirty="0"/>
              <a:t> notebook to three different python files, corresponding to the three main steps of the pipeline.</a:t>
            </a:r>
          </a:p>
        </p:txBody>
      </p:sp>
      <p:pic>
        <p:nvPicPr>
          <p:cNvPr id="1026" name="Picture 2">
            <a:extLst>
              <a:ext uri="{FF2B5EF4-FFF2-40B4-BE49-F238E27FC236}">
                <a16:creationId xmlns:a16="http://schemas.microsoft.com/office/drawing/2014/main" id="{7A328EE3-7E78-C9C6-FDD2-C74AFC3CF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9201" y="1846800"/>
            <a:ext cx="3784598" cy="467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47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it-IT" b="1" dirty="0">
                <a:solidFill>
                  <a:schemeClr val="accent2">
                    <a:lumMod val="75000"/>
                  </a:schemeClr>
                </a:solidFill>
              </a:rPr>
              <a:t>DVC: Setting up the Pipeline</a:t>
            </a: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5"/>
            <a:ext cx="10515598" cy="4351338"/>
          </a:xfrm>
        </p:spPr>
        <p:txBody>
          <a:bodyPr>
            <a:normAutofit fontScale="92500" lnSpcReduction="10000"/>
          </a:bodyPr>
          <a:lstStyle/>
          <a:p>
            <a:pPr marL="0" indent="0">
              <a:buNone/>
            </a:pPr>
            <a:r>
              <a:rPr lang="en-US" dirty="0"/>
              <a:t>The </a:t>
            </a:r>
            <a:r>
              <a:rPr lang="en-US" dirty="0" err="1"/>
              <a:t>dvc.yaml</a:t>
            </a:r>
            <a:r>
              <a:rPr lang="en-US" dirty="0"/>
              <a:t> is divided into three stages, corresponding to the phases of our machine learning pipeline:</a:t>
            </a:r>
          </a:p>
          <a:p>
            <a:pPr>
              <a:buClr>
                <a:schemeClr val="accent2"/>
              </a:buClr>
            </a:pPr>
            <a:r>
              <a:rPr lang="en-US" dirty="0"/>
              <a:t>Data preparation stage</a:t>
            </a:r>
          </a:p>
          <a:p>
            <a:pPr>
              <a:buClr>
                <a:schemeClr val="accent2"/>
              </a:buClr>
            </a:pPr>
            <a:r>
              <a:rPr lang="en-US" dirty="0"/>
              <a:t>Training stage</a:t>
            </a:r>
          </a:p>
          <a:p>
            <a:pPr>
              <a:buClr>
                <a:schemeClr val="accent2"/>
              </a:buClr>
            </a:pPr>
            <a:r>
              <a:rPr lang="en-US" dirty="0"/>
              <a:t>Evaluation stage</a:t>
            </a:r>
          </a:p>
          <a:p>
            <a:pPr marL="0" indent="0">
              <a:buNone/>
            </a:pPr>
            <a:endParaRPr lang="en-US" dirty="0"/>
          </a:p>
          <a:p>
            <a:pPr marL="0" indent="0">
              <a:buNone/>
            </a:pPr>
            <a:r>
              <a:rPr lang="en-US" dirty="0"/>
              <a:t>To each stage is associated:</a:t>
            </a:r>
          </a:p>
          <a:p>
            <a:pPr>
              <a:buClr>
                <a:schemeClr val="accent2"/>
              </a:buClr>
            </a:pPr>
            <a:r>
              <a:rPr lang="en-US" dirty="0"/>
              <a:t>A python file, containing the code to be executed in that phase.</a:t>
            </a:r>
          </a:p>
          <a:p>
            <a:pPr>
              <a:buClr>
                <a:schemeClr val="accent2"/>
              </a:buClr>
            </a:pPr>
            <a:r>
              <a:rPr lang="en-US" dirty="0"/>
              <a:t>The dependencies required for the execution of the stage.</a:t>
            </a:r>
          </a:p>
          <a:p>
            <a:pPr>
              <a:buClr>
                <a:schemeClr val="accent2"/>
              </a:buClr>
            </a:pPr>
            <a:r>
              <a:rPr lang="en-US" dirty="0"/>
              <a:t>The output files generated at the end of the stage.</a:t>
            </a:r>
          </a:p>
        </p:txBody>
      </p:sp>
    </p:spTree>
    <p:extLst>
      <p:ext uri="{BB962C8B-B14F-4D97-AF65-F5344CB8AC3E}">
        <p14:creationId xmlns:p14="http://schemas.microsoft.com/office/powerpoint/2010/main" val="16967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it-IT" b="1" dirty="0">
                <a:solidFill>
                  <a:schemeClr val="accent2">
                    <a:lumMod val="75000"/>
                  </a:schemeClr>
                </a:solidFill>
              </a:rPr>
              <a:t>DVC: </a:t>
            </a:r>
            <a:r>
              <a:rPr lang="it-IT" b="1" dirty="0" err="1">
                <a:solidFill>
                  <a:schemeClr val="accent2">
                    <a:lumMod val="75000"/>
                  </a:schemeClr>
                </a:solidFill>
              </a:rPr>
              <a:t>Prepare</a:t>
            </a:r>
            <a:r>
              <a:rPr lang="it-IT" b="1" dirty="0">
                <a:solidFill>
                  <a:schemeClr val="accent2">
                    <a:lumMod val="75000"/>
                  </a:schemeClr>
                </a:solidFill>
              </a:rPr>
              <a:t>-Dataset Stage</a:t>
            </a: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5"/>
            <a:ext cx="10515598" cy="4351338"/>
          </a:xfrm>
        </p:spPr>
        <p:txBody>
          <a:bodyPr>
            <a:normAutofit/>
          </a:bodyPr>
          <a:lstStyle/>
          <a:p>
            <a:pPr marL="0" indent="0">
              <a:buNone/>
            </a:pPr>
            <a:r>
              <a:rPr lang="en-US" dirty="0"/>
              <a:t>In this stage we prepare the data for further training and evaluation phases. </a:t>
            </a:r>
          </a:p>
          <a:p>
            <a:pPr marL="0" indent="0">
              <a:buNone/>
            </a:pPr>
            <a:r>
              <a:rPr lang="en-US" dirty="0"/>
              <a:t>Below we illustrate the execution steps for this stage:</a:t>
            </a:r>
          </a:p>
          <a:p>
            <a:pPr>
              <a:buClr>
                <a:schemeClr val="accent2"/>
              </a:buClr>
            </a:pPr>
            <a:r>
              <a:rPr lang="en-US" dirty="0"/>
              <a:t>Select a set of classes from the original dataset.</a:t>
            </a:r>
          </a:p>
          <a:p>
            <a:pPr>
              <a:buClr>
                <a:schemeClr val="accent2"/>
              </a:buClr>
            </a:pPr>
            <a:r>
              <a:rPr lang="en-US" dirty="0"/>
              <a:t>Extract train, validation and test set from the </a:t>
            </a:r>
            <a:r>
              <a:rPr lang="en-US" dirty="0" err="1"/>
              <a:t>previuos</a:t>
            </a:r>
            <a:r>
              <a:rPr lang="en-US" dirty="0"/>
              <a:t> selected classes (further details can be found at data card link).</a:t>
            </a:r>
          </a:p>
        </p:txBody>
      </p:sp>
    </p:spTree>
    <p:extLst>
      <p:ext uri="{BB962C8B-B14F-4D97-AF65-F5344CB8AC3E}">
        <p14:creationId xmlns:p14="http://schemas.microsoft.com/office/powerpoint/2010/main" val="3845407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it-IT" b="1" dirty="0">
                <a:solidFill>
                  <a:schemeClr val="accent2">
                    <a:lumMod val="75000"/>
                  </a:schemeClr>
                </a:solidFill>
              </a:rPr>
              <a:t>DVC: </a:t>
            </a:r>
            <a:r>
              <a:rPr lang="it-IT" b="1" dirty="0" err="1">
                <a:solidFill>
                  <a:schemeClr val="accent2">
                    <a:lumMod val="75000"/>
                  </a:schemeClr>
                </a:solidFill>
              </a:rPr>
              <a:t>Prepare</a:t>
            </a:r>
            <a:r>
              <a:rPr lang="it-IT" b="1" dirty="0">
                <a:solidFill>
                  <a:schemeClr val="accent2">
                    <a:lumMod val="75000"/>
                  </a:schemeClr>
                </a:solidFill>
              </a:rPr>
              <a:t>-Dataset Stage</a:t>
            </a: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5"/>
            <a:ext cx="10515598" cy="4351338"/>
          </a:xfrm>
        </p:spPr>
        <p:txBody>
          <a:bodyPr>
            <a:normAutofit/>
          </a:bodyPr>
          <a:lstStyle/>
          <a:p>
            <a:pPr marL="0" indent="0">
              <a:buNone/>
            </a:pPr>
            <a:r>
              <a:rPr lang="en-US" dirty="0"/>
              <a:t>In order to add the stage to </a:t>
            </a:r>
            <a:r>
              <a:rPr lang="en-US" dirty="0" err="1"/>
              <a:t>dvc.yaml</a:t>
            </a:r>
            <a:r>
              <a:rPr lang="en-US" dirty="0"/>
              <a:t> file we execute the following command:</a:t>
            </a:r>
          </a:p>
        </p:txBody>
      </p:sp>
      <p:pic>
        <p:nvPicPr>
          <p:cNvPr id="4" name="Immagine 3">
            <a:extLst>
              <a:ext uri="{FF2B5EF4-FFF2-40B4-BE49-F238E27FC236}">
                <a16:creationId xmlns:a16="http://schemas.microsoft.com/office/drawing/2014/main" id="{23FDF584-0268-3AF1-138B-9F5247662DE0}"/>
              </a:ext>
            </a:extLst>
          </p:cNvPr>
          <p:cNvPicPr>
            <a:picLocks noChangeAspect="1"/>
          </p:cNvPicPr>
          <p:nvPr/>
        </p:nvPicPr>
        <p:blipFill>
          <a:blip r:embed="rId2"/>
          <a:stretch>
            <a:fillRect/>
          </a:stretch>
        </p:blipFill>
        <p:spPr>
          <a:xfrm>
            <a:off x="934719" y="2845783"/>
            <a:ext cx="6824364" cy="3326878"/>
          </a:xfrm>
          <a:prstGeom prst="rect">
            <a:avLst/>
          </a:prstGeom>
        </p:spPr>
      </p:pic>
    </p:spTree>
    <p:extLst>
      <p:ext uri="{BB962C8B-B14F-4D97-AF65-F5344CB8AC3E}">
        <p14:creationId xmlns:p14="http://schemas.microsoft.com/office/powerpoint/2010/main" val="261979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it-IT" b="1" dirty="0">
                <a:solidFill>
                  <a:schemeClr val="accent2">
                    <a:lumMod val="75000"/>
                  </a:schemeClr>
                </a:solidFill>
              </a:rPr>
              <a:t>DVC: Training Stage</a:t>
            </a: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5"/>
            <a:ext cx="10515598" cy="4351338"/>
          </a:xfrm>
        </p:spPr>
        <p:txBody>
          <a:bodyPr>
            <a:normAutofit fontScale="92500"/>
          </a:bodyPr>
          <a:lstStyle/>
          <a:p>
            <a:pPr marL="0" indent="0">
              <a:buNone/>
            </a:pPr>
            <a:r>
              <a:rPr lang="en-US" dirty="0"/>
              <a:t>In this stage we train the model, saving it inside the two files:</a:t>
            </a:r>
          </a:p>
          <a:p>
            <a:pPr>
              <a:buClr>
                <a:schemeClr val="accent2"/>
              </a:buClr>
            </a:pPr>
            <a:r>
              <a:rPr lang="en-US" dirty="0" err="1"/>
              <a:t>model.json</a:t>
            </a:r>
            <a:r>
              <a:rPr lang="en-US" dirty="0"/>
              <a:t>: contains the model structure.</a:t>
            </a:r>
          </a:p>
          <a:p>
            <a:pPr>
              <a:buClr>
                <a:schemeClr val="accent2"/>
              </a:buClr>
            </a:pPr>
            <a:r>
              <a:rPr lang="en-US" dirty="0"/>
              <a:t>model.h5: contains the learned weights.</a:t>
            </a:r>
          </a:p>
          <a:p>
            <a:pPr marL="0" indent="0">
              <a:buNone/>
            </a:pPr>
            <a:endParaRPr lang="en-US" dirty="0"/>
          </a:p>
          <a:p>
            <a:pPr marL="0" indent="0">
              <a:buNone/>
            </a:pPr>
            <a:r>
              <a:rPr lang="en-US" dirty="0"/>
              <a:t>Below we illustrate the execution steps for this stage:</a:t>
            </a:r>
          </a:p>
          <a:p>
            <a:pPr>
              <a:buClr>
                <a:schemeClr val="accent2"/>
              </a:buClr>
            </a:pPr>
            <a:r>
              <a:rPr lang="en-US" dirty="0"/>
              <a:t>Model building.</a:t>
            </a:r>
          </a:p>
          <a:p>
            <a:pPr>
              <a:buClr>
                <a:schemeClr val="accent2"/>
              </a:buClr>
            </a:pPr>
            <a:r>
              <a:rPr lang="en-US" dirty="0"/>
              <a:t>Preprocessing of images (further details can be found at preprocessing).</a:t>
            </a:r>
          </a:p>
          <a:p>
            <a:pPr>
              <a:buClr>
                <a:schemeClr val="accent2"/>
              </a:buClr>
            </a:pPr>
            <a:r>
              <a:rPr lang="en-US" dirty="0"/>
              <a:t>Model training.</a:t>
            </a:r>
          </a:p>
          <a:p>
            <a:pPr>
              <a:buClr>
                <a:schemeClr val="accent2"/>
              </a:buClr>
            </a:pPr>
            <a:r>
              <a:rPr lang="en-US" dirty="0"/>
              <a:t>Saving of the model's parameters.</a:t>
            </a:r>
          </a:p>
        </p:txBody>
      </p:sp>
    </p:spTree>
    <p:extLst>
      <p:ext uri="{BB962C8B-B14F-4D97-AF65-F5344CB8AC3E}">
        <p14:creationId xmlns:p14="http://schemas.microsoft.com/office/powerpoint/2010/main" val="168800175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2704</TotalTime>
  <Words>707</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16</vt:i4>
      </vt:variant>
    </vt:vector>
  </HeadingPairs>
  <TitlesOfParts>
    <vt:vector size="23" baseType="lpstr">
      <vt:lpstr>Arial</vt:lpstr>
      <vt:lpstr>Calibri</vt:lpstr>
      <vt:lpstr>Calibri Light</vt:lpstr>
      <vt:lpstr>CMR17</vt:lpstr>
      <vt:lpstr>Inter</vt:lpstr>
      <vt:lpstr>zeitung</vt:lpstr>
      <vt:lpstr>Tema di Office</vt:lpstr>
      <vt:lpstr>Milestone 2: Reproducibility </vt:lpstr>
      <vt:lpstr>Why reproducibility?</vt:lpstr>
      <vt:lpstr>Reproducibility in Machine Learning</vt:lpstr>
      <vt:lpstr>Technologies: DVC + MlFlow + DagsHub</vt:lpstr>
      <vt:lpstr>Intermediate Steps: Code Restructuring</vt:lpstr>
      <vt:lpstr>DVC: Setting up the Pipeline</vt:lpstr>
      <vt:lpstr>DVC: Prepare-Dataset Stage</vt:lpstr>
      <vt:lpstr>DVC: Prepare-Dataset Stage</vt:lpstr>
      <vt:lpstr>DVC: Training Stage</vt:lpstr>
      <vt:lpstr>DVC: Training Stage</vt:lpstr>
      <vt:lpstr>DVC: Predict Stage</vt:lpstr>
      <vt:lpstr>DVC: An Overview on the Pipeline</vt:lpstr>
      <vt:lpstr>Ml Flow for Experiment Tracking</vt:lpstr>
      <vt:lpstr>Ml Flow: Tracking Parameters</vt:lpstr>
      <vt:lpstr>Ml Flow: Tracking Results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Movie Reviews </dc:title>
  <dc:creator>Antonio Raffaele Iacovazzi</dc:creator>
  <cp:lastModifiedBy>Antonio Raffaele Iacovazzi</cp:lastModifiedBy>
  <cp:revision>143</cp:revision>
  <dcterms:created xsi:type="dcterms:W3CDTF">2022-06-26T09:11:09Z</dcterms:created>
  <dcterms:modified xsi:type="dcterms:W3CDTF">2022-10-19T17:02:44Z</dcterms:modified>
</cp:coreProperties>
</file>