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6" r:id="rId5"/>
    <p:sldId id="297" r:id="rId6"/>
    <p:sldId id="298" r:id="rId7"/>
    <p:sldId id="299" r:id="rId8"/>
    <p:sldId id="300" r:id="rId9"/>
    <p:sldId id="302" r:id="rId10"/>
    <p:sldId id="304" r:id="rId11"/>
    <p:sldId id="306" r:id="rId12"/>
    <p:sldId id="307" r:id="rId13"/>
    <p:sldId id="313" r:id="rId14"/>
    <p:sldId id="308" r:id="rId15"/>
    <p:sldId id="309" r:id="rId16"/>
    <p:sldId id="314" r:id="rId17"/>
    <p:sldId id="310" r:id="rId18"/>
    <p:sldId id="311" r:id="rId19"/>
    <p:sldId id="312" r:id="rId20"/>
    <p:sldId id="315" r:id="rId21"/>
    <p:sldId id="316"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Raffaele Iacovazzi" initials="ARI" lastIdx="1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6" autoAdjust="0"/>
    <p:restoredTop sz="94660"/>
  </p:normalViewPr>
  <p:slideViewPr>
    <p:cSldViewPr snapToGrid="0">
      <p:cViewPr varScale="1">
        <p:scale>
          <a:sx n="124" d="100"/>
          <a:sy n="124" d="100"/>
        </p:scale>
        <p:origin x="184"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5856E15-36F6-B52E-4F8C-0D4E2494A13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xmlns="" id="{6298409D-2EC7-14D2-2521-512DE8ADB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xmlns="" id="{D4A6DCE1-64B1-B546-A245-114581DBAAC5}"/>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91767226-9C11-3794-DA06-5749189B3C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1D03395-B85A-79C2-9061-9FE5E0193D9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57270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89B2AE1D-BC8B-29E2-CAAF-E2F7680455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44EE1E66-B07F-343A-8330-16E4AE5DA35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AB2A3F00-70E5-85BB-4A9F-35044656D887}"/>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7B661847-4401-86D1-D2DB-A19398D44A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7A10E2AE-5CAC-7BFC-A00C-72BF83C023FB}"/>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09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xmlns="" id="{7B01F554-4C91-632A-2F0E-972AF3D8A51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6192B37F-FCB9-E79D-A43B-A6F7A168ED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72F57BEB-C18C-0DCF-5673-13ABF10A0AE4}"/>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711E27C6-789B-6D24-E67F-E563CC848A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ACDD3F04-617B-9DB7-6F9B-20FFE597CAB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62505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4AFFF0A-8E4E-AF71-99AE-FF2FFA92567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95AAE621-0850-4595-6F74-2328CD96CC0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97DAFFF8-B937-BB97-5063-D1F0DC558558}"/>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AB88C178-D17C-4F9C-1EB1-E0F7D6EC237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135BB4F-2706-8ECE-8EF5-ABBFBC4037FE}"/>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18820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565DFEE-8654-9A40-1C43-4EC1940B5F4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CFB3EF10-AAB5-6CC0-28D8-924C00EAB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xmlns="" id="{957EB737-F017-7269-1C37-C690C23AD1C6}"/>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B22E2177-5CBA-69A4-F167-105BE71D12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E2FE18A-40FF-9E06-E4CF-EF5C3A6F0856}"/>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8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5D53DDF-CFDD-750E-6882-02BFD35255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CED89CBA-AAD3-9ED1-9F82-65BBE5BCD5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xmlns="" id="{A25E8015-87FC-A1B3-B088-CFA13E2D45F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xmlns="" id="{E9917C88-11CD-E2CD-F933-A59125E17088}"/>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6" name="Segnaposto piè di pagina 5">
            <a:extLst>
              <a:ext uri="{FF2B5EF4-FFF2-40B4-BE49-F238E27FC236}">
                <a16:creationId xmlns:a16="http://schemas.microsoft.com/office/drawing/2014/main" xmlns="" id="{F29F936A-94A0-5B1B-976B-03C9596875A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29756D61-2B90-EF8D-14BB-106DF38247E8}"/>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12415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303DD3F-20DE-450B-19E2-A36F792E7AB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D984E972-9192-8B8E-856E-1F5D51B28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xmlns="" id="{508ACB5C-80E9-5E5E-780E-8A79265CA19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xmlns="" id="{A6269D08-C49E-5CFB-51CA-CC56CF5DC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xmlns="" id="{4F4D26A6-9C38-8CDB-939E-3D5284324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xmlns="" id="{12112E69-56B7-C34D-9ADE-232E049BB0D1}"/>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8" name="Segnaposto piè di pagina 7">
            <a:extLst>
              <a:ext uri="{FF2B5EF4-FFF2-40B4-BE49-F238E27FC236}">
                <a16:creationId xmlns:a16="http://schemas.microsoft.com/office/drawing/2014/main" xmlns="" id="{BB7C400B-34D3-8449-F3FF-B871FCF5E0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xmlns="" id="{B17332FE-1DD1-761F-2E9D-C6F8FBF541D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58264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762EF4AD-400F-7AA1-A6AB-1D85CD24F1B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xmlns="" id="{02FA8C93-ABF7-4F22-A69C-2F2736D58324}"/>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4" name="Segnaposto piè di pagina 3">
            <a:extLst>
              <a:ext uri="{FF2B5EF4-FFF2-40B4-BE49-F238E27FC236}">
                <a16:creationId xmlns:a16="http://schemas.microsoft.com/office/drawing/2014/main" xmlns="" id="{674D15FC-EDB3-6A97-1942-33FE191C14F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xmlns="" id="{1CC8A165-30A5-6703-E930-9CD8A0E2363C}"/>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80248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xmlns="" id="{E1840BEB-09AE-9C07-2CFC-578F0256FDA4}"/>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3" name="Segnaposto piè di pagina 2">
            <a:extLst>
              <a:ext uri="{FF2B5EF4-FFF2-40B4-BE49-F238E27FC236}">
                <a16:creationId xmlns:a16="http://schemas.microsoft.com/office/drawing/2014/main" xmlns="" id="{8CB77F97-2D36-5EE4-674B-18E59C60A48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xmlns="" id="{B37B2911-B6B5-F878-FBE1-D33C40F183CF}"/>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85331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7A3741C-3A8D-5D4A-4D4E-FC98140F3D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7EADCA65-38E3-C1C5-9314-0BE69A527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xmlns="" id="{4B27DA41-DC06-9781-37B7-13AB2EAD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F9F16C9A-7A24-6881-C959-DC28A936A22A}"/>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6" name="Segnaposto piè di pagina 5">
            <a:extLst>
              <a:ext uri="{FF2B5EF4-FFF2-40B4-BE49-F238E27FC236}">
                <a16:creationId xmlns:a16="http://schemas.microsoft.com/office/drawing/2014/main" xmlns="" id="{506EFBD4-83BF-6684-F277-7578AAF993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541D3594-279B-9135-7EBC-E677E3AF66C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88554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DF18DCF-0239-20D4-3F6E-AEE2405FFA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xmlns="" id="{3C900F63-B01B-6567-45F1-0087D880C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xmlns="" id="{D518E7FB-B3D9-6D10-FACE-94DC404B8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CF4212F1-AAE7-7FDA-EC82-6D2A7BF94086}"/>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6" name="Segnaposto piè di pagina 5">
            <a:extLst>
              <a:ext uri="{FF2B5EF4-FFF2-40B4-BE49-F238E27FC236}">
                <a16:creationId xmlns:a16="http://schemas.microsoft.com/office/drawing/2014/main" xmlns="" id="{69789B94-7132-F7B8-D0DB-BFBDB22BBC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FE0B3F6E-2424-3630-C9B4-A6863076DD27}"/>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592272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xmlns="" id="{0A2B70B3-ABF9-6094-CBF0-56EA7FECA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F57AC799-A14E-22D4-6164-AC9D4AE200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2B76CA5C-F317-F6EA-9896-EA9A62AD1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2752C927-DAA5-ACDA-A68C-CCC400FD3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xmlns="" id="{00CF403D-700C-3154-4614-0E81EB1E4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6FB6F-2AD8-4BD0-8A2C-0F89ADB074C9}" type="slidenum">
              <a:rPr lang="it-IT" smtClean="0"/>
              <a:t>‹n.›</a:t>
            </a:fld>
            <a:endParaRPr lang="it-IT"/>
          </a:p>
        </p:txBody>
      </p:sp>
    </p:spTree>
    <p:extLst>
      <p:ext uri="{BB962C8B-B14F-4D97-AF65-F5344CB8AC3E}">
        <p14:creationId xmlns:p14="http://schemas.microsoft.com/office/powerpoint/2010/main" val="3047531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26F256F-EA2A-4D40-1644-C8837C345BBB}"/>
              </a:ext>
            </a:extLst>
          </p:cNvPr>
          <p:cNvSpPr>
            <a:spLocks noGrp="1"/>
          </p:cNvSpPr>
          <p:nvPr>
            <p:ph type="ctrTitle"/>
          </p:nvPr>
        </p:nvSpPr>
        <p:spPr>
          <a:xfrm>
            <a:off x="1524000" y="-101758"/>
            <a:ext cx="9144000" cy="2387600"/>
          </a:xfrm>
        </p:spPr>
        <p:txBody>
          <a:bodyPr>
            <a:normAutofit/>
          </a:bodyPr>
          <a:lstStyle/>
          <a:p>
            <a:r>
              <a:rPr lang="en-US" sz="4400" b="0" i="0" u="none" strike="noStrike" baseline="0" dirty="0">
                <a:solidFill>
                  <a:schemeClr val="accent2">
                    <a:lumMod val="75000"/>
                  </a:schemeClr>
                </a:solidFill>
                <a:latin typeface="CMR17"/>
              </a:rPr>
              <a:t>Milestone 2: Testing</a:t>
            </a:r>
            <a:r>
              <a:rPr lang="en-US" b="1" i="0" dirty="0">
                <a:effectLst/>
                <a:latin typeface="zeitung"/>
              </a:rPr>
              <a:t/>
            </a:r>
            <a:br>
              <a:rPr lang="en-US" b="1" i="0" dirty="0">
                <a:effectLst/>
                <a:latin typeface="zeitung"/>
              </a:rPr>
            </a:br>
            <a:endParaRPr lang="it-IT" dirty="0"/>
          </a:p>
        </p:txBody>
      </p:sp>
      <p:sp>
        <p:nvSpPr>
          <p:cNvPr id="3" name="Sottotitolo 2">
            <a:extLst>
              <a:ext uri="{FF2B5EF4-FFF2-40B4-BE49-F238E27FC236}">
                <a16:creationId xmlns:a16="http://schemas.microsoft.com/office/drawing/2014/main" xmlns="" id="{6C752F3B-C461-1F68-35A6-D85D34D4DCBC}"/>
              </a:ext>
            </a:extLst>
          </p:cNvPr>
          <p:cNvSpPr>
            <a:spLocks noGrp="1"/>
          </p:cNvSpPr>
          <p:nvPr>
            <p:ph type="subTitle" idx="1"/>
          </p:nvPr>
        </p:nvSpPr>
        <p:spPr>
          <a:xfrm>
            <a:off x="1523999" y="1845273"/>
            <a:ext cx="9144000" cy="4708085"/>
          </a:xfrm>
        </p:spPr>
        <p:txBody>
          <a:bodyPr>
            <a:normAutofit/>
          </a:bodyPr>
          <a:lstStyle/>
          <a:p>
            <a:r>
              <a:rPr lang="en-US" i="0" dirty="0">
                <a:effectLst/>
                <a:latin typeface="Inter"/>
              </a:rPr>
              <a:t>Software Engineering</a:t>
            </a:r>
          </a:p>
          <a:p>
            <a:r>
              <a:rPr lang="en-US" i="0" dirty="0">
                <a:effectLst/>
                <a:latin typeface="Inter"/>
              </a:rPr>
              <a:t>for AI Enabled Systems</a:t>
            </a:r>
          </a:p>
          <a:p>
            <a:endParaRPr lang="en-US" dirty="0">
              <a:latin typeface="Inter"/>
            </a:endParaRPr>
          </a:p>
          <a:p>
            <a:endParaRPr lang="en-US" i="0" dirty="0">
              <a:effectLst/>
              <a:latin typeface="Inter"/>
            </a:endParaRPr>
          </a:p>
          <a:p>
            <a:endParaRPr lang="en-US" dirty="0">
              <a:latin typeface="Inter"/>
            </a:endParaRPr>
          </a:p>
          <a:p>
            <a:endParaRPr lang="en-US" dirty="0">
              <a:latin typeface="Inter"/>
            </a:endParaRPr>
          </a:p>
          <a:p>
            <a:endParaRPr lang="en-US" dirty="0">
              <a:latin typeface="Inter"/>
            </a:endParaRPr>
          </a:p>
          <a:p>
            <a:endParaRPr lang="en-US" i="0" dirty="0">
              <a:effectLst/>
              <a:latin typeface="Inter"/>
            </a:endParaRPr>
          </a:p>
          <a:p>
            <a:r>
              <a:rPr lang="it-IT" dirty="0">
                <a:solidFill>
                  <a:srgbClr val="212121"/>
                </a:solidFill>
                <a:latin typeface="Inter"/>
              </a:rPr>
              <a:t>Students: Basile Andrea, Iacovazzi Antonio Raffaele, Lorusso Roberto</a:t>
            </a:r>
            <a:endParaRPr lang="it-IT" dirty="0"/>
          </a:p>
        </p:txBody>
      </p:sp>
      <p:pic>
        <p:nvPicPr>
          <p:cNvPr id="5" name="Immagine 4">
            <a:extLst>
              <a:ext uri="{FF2B5EF4-FFF2-40B4-BE49-F238E27FC236}">
                <a16:creationId xmlns:a16="http://schemas.microsoft.com/office/drawing/2014/main" xmlns="" id="{17570CE4-C826-9688-0784-D218197D3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624" y="2875732"/>
            <a:ext cx="2368751" cy="2387601"/>
          </a:xfrm>
          <a:prstGeom prst="rect">
            <a:avLst/>
          </a:prstGeom>
        </p:spPr>
      </p:pic>
    </p:spTree>
    <p:extLst>
      <p:ext uri="{BB962C8B-B14F-4D97-AF65-F5344CB8AC3E}">
        <p14:creationId xmlns:p14="http://schemas.microsoft.com/office/powerpoint/2010/main" val="351019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Code -Description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10515600" cy="4591953"/>
          </a:xfrm>
        </p:spPr>
        <p:txBody>
          <a:bodyPr>
            <a:normAutofit/>
          </a:bodyPr>
          <a:lstStyle/>
          <a:p>
            <a:r>
              <a:rPr lang="en-US" sz="2000" b="1">
                <a:solidFill>
                  <a:schemeClr val="tx1">
                    <a:lumMod val="85000"/>
                    <a:lumOff val="15000"/>
                  </a:schemeClr>
                </a:solidFill>
              </a:rPr>
              <a:t>test_splitting(): </a:t>
            </a:r>
            <a:r>
              <a:rPr lang="en-US" sz="2000">
                <a:solidFill>
                  <a:schemeClr val="tx1">
                    <a:lumMod val="85000"/>
                    <a:lumOff val="15000"/>
                  </a:schemeClr>
                </a:solidFill>
              </a:rPr>
              <a:t>this </a:t>
            </a:r>
            <a:r>
              <a:rPr lang="en-US" sz="2000" u="sng">
                <a:solidFill>
                  <a:schemeClr val="tx1">
                    <a:lumMod val="85000"/>
                    <a:lumOff val="15000"/>
                  </a:schemeClr>
                </a:solidFill>
              </a:rPr>
              <a:t>unit-test</a:t>
            </a:r>
            <a:r>
              <a:rPr lang="en-US" sz="2000">
                <a:solidFill>
                  <a:schemeClr val="tx1">
                    <a:lumMod val="85000"/>
                    <a:lumOff val="15000"/>
                  </a:schemeClr>
                </a:solidFill>
              </a:rPr>
              <a:t> verify that the method </a:t>
            </a:r>
            <a:r>
              <a:rPr lang="en-US" sz="2000" b="1">
                <a:solidFill>
                  <a:schemeClr val="tx1">
                    <a:lumMod val="85000"/>
                    <a:lumOff val="15000"/>
                  </a:schemeClr>
                </a:solidFill>
              </a:rPr>
              <a:t>split_dataset()</a:t>
            </a:r>
            <a:r>
              <a:rPr lang="en-US" sz="2000">
                <a:solidFill>
                  <a:schemeClr val="tx1">
                    <a:lumMod val="85000"/>
                    <a:lumOff val="15000"/>
                  </a:schemeClr>
                </a:solidFill>
              </a:rPr>
              <a:t> is executed correctly (returning </a:t>
            </a:r>
            <a:r>
              <a:rPr lang="en-US" sz="2000" b="1">
                <a:solidFill>
                  <a:schemeClr val="tx1">
                    <a:lumMod val="85000"/>
                    <a:lumOff val="15000"/>
                  </a:schemeClr>
                </a:solidFill>
              </a:rPr>
              <a:t>True</a:t>
            </a:r>
            <a:r>
              <a:rPr lang="en-US" sz="2000">
                <a:solidFill>
                  <a:schemeClr val="tx1">
                    <a:lumMod val="85000"/>
                    <a:lumOff val="15000"/>
                  </a:schemeClr>
                </a:solidFill>
              </a:rPr>
              <a:t>) then it assure that test, train and val path have been created.</a:t>
            </a:r>
          </a:p>
          <a:p>
            <a:r>
              <a:rPr lang="en-US" sz="2000">
                <a:solidFill>
                  <a:schemeClr val="tx1">
                    <a:lumMod val="85000"/>
                    <a:lumOff val="15000"/>
                  </a:schemeClr>
                </a:solidFill>
              </a:rPr>
              <a:t>An assertion is made in order to check that each folder of test set has same number of files.</a:t>
            </a:r>
          </a:p>
          <a:p>
            <a:r>
              <a:rPr lang="en-US" sz="2000">
                <a:solidFill>
                  <a:schemeClr val="tx1">
                    <a:lumMod val="85000"/>
                    <a:lumOff val="15000"/>
                  </a:schemeClr>
                </a:solidFill>
              </a:rPr>
              <a:t>Another assertion checks that train, test and validation set have same number of folders. </a:t>
            </a: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7458530F-EA17-1EC6-356C-6821A9108EE1}"/>
              </a:ext>
            </a:extLst>
          </p:cNvPr>
          <p:cNvSpPr txBox="1"/>
          <p:nvPr/>
        </p:nvSpPr>
        <p:spPr>
          <a:xfrm>
            <a:off x="2900632" y="3535995"/>
            <a:ext cx="6094562" cy="2631490"/>
          </a:xfrm>
          <a:prstGeom prst="rect">
            <a:avLst/>
          </a:prstGeom>
          <a:solidFill>
            <a:schemeClr val="tx1">
              <a:lumMod val="85000"/>
              <a:lumOff val="15000"/>
            </a:schemeClr>
          </a:solidFill>
        </p:spPr>
        <p:txBody>
          <a:bodyPr wrap="square">
            <a:spAutoFit/>
          </a:bodyPr>
          <a:lstStyle/>
          <a:p>
            <a:r>
              <a:rPr lang="it-IT" sz="1100" b="0">
                <a:solidFill>
                  <a:srgbClr val="569CD6"/>
                </a:solidFill>
                <a:effectLst/>
                <a:latin typeface="Consolas" panose="020B0609020204030204" pitchFamily="49" charset="0"/>
              </a:rPr>
              <a:t>def</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test_splitting</a:t>
            </a:r>
            <a:r>
              <a:rPr lang="it-IT" sz="1100" b="0">
                <a:solidFill>
                  <a:srgbClr val="D4D4D4"/>
                </a:solidFill>
                <a:effectLst/>
                <a:latin typeface="Consolas" panose="020B0609020204030204" pitchFamily="49" charset="0"/>
              </a:rPr>
              <a:t>():</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n_instances</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1</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split_dataset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n_instances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n_instances</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"test"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"train"</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"val"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counter_test</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ut</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count_files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"test"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for</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number</a:t>
            </a: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in</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counter_test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number</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n_instances</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counter_train</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ut</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count_files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"train"</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counter_val</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ut</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count_files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"val"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len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counter_test</a:t>
            </a:r>
            <a:r>
              <a:rPr lang="it-IT" sz="1100" b="0">
                <a:solidFill>
                  <a:srgbClr val="D4D4D4"/>
                </a:solidFill>
                <a:effectLst/>
                <a:latin typeface="Consolas" panose="020B0609020204030204" pitchFamily="49" charset="0"/>
              </a:rPr>
              <a:t>) == </a:t>
            </a:r>
            <a:r>
              <a:rPr lang="it-IT" sz="1100" b="0">
                <a:solidFill>
                  <a:srgbClr val="DCDCAA"/>
                </a:solidFill>
                <a:effectLst/>
                <a:latin typeface="Consolas" panose="020B0609020204030204" pitchFamily="49" charset="0"/>
              </a:rPr>
              <a:t>len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counter_train</a:t>
            </a:r>
            <a:r>
              <a:rPr lang="it-IT" sz="1100" b="0">
                <a:solidFill>
                  <a:srgbClr val="D4D4D4"/>
                </a:solidFill>
                <a:effectLst/>
                <a:latin typeface="Consolas" panose="020B0609020204030204" pitchFamily="49" charset="0"/>
              </a:rPr>
              <a:t>) == </a:t>
            </a:r>
            <a:r>
              <a:rPr lang="it-IT" sz="1100" b="0">
                <a:solidFill>
                  <a:srgbClr val="DCDCAA"/>
                </a:solidFill>
                <a:effectLst/>
                <a:latin typeface="Consolas" panose="020B0609020204030204" pitchFamily="49" charset="0"/>
              </a:rPr>
              <a:t>len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counter_val</a:t>
            </a:r>
            <a:r>
              <a:rPr lang="it-IT" sz="11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3086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Code -Description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10515600" cy="4591953"/>
          </a:xfrm>
        </p:spPr>
        <p:txBody>
          <a:bodyPr>
            <a:normAutofit/>
          </a:bodyPr>
          <a:lstStyle/>
          <a:p>
            <a:r>
              <a:rPr lang="en-US" sz="2000" b="1">
                <a:solidFill>
                  <a:schemeClr val="tx1">
                    <a:lumMod val="85000"/>
                    <a:lumOff val="15000"/>
                  </a:schemeClr>
                </a:solidFill>
              </a:rPr>
              <a:t>test_data_augmentation(): </a:t>
            </a:r>
            <a:r>
              <a:rPr lang="en-US" sz="2000">
                <a:solidFill>
                  <a:schemeClr val="tx1">
                    <a:lumMod val="85000"/>
                    <a:lumOff val="15000"/>
                  </a:schemeClr>
                </a:solidFill>
              </a:rPr>
              <a:t>is an </a:t>
            </a:r>
            <a:r>
              <a:rPr lang="en-US" sz="2000" u="sng">
                <a:solidFill>
                  <a:schemeClr val="tx1">
                    <a:lumMod val="85000"/>
                    <a:lumOff val="15000"/>
                  </a:schemeClr>
                </a:solidFill>
              </a:rPr>
              <a:t>unit-test</a:t>
            </a:r>
            <a:r>
              <a:rPr lang="en-US" sz="2000">
                <a:solidFill>
                  <a:schemeClr val="tx1">
                    <a:lumMod val="85000"/>
                    <a:lumOff val="15000"/>
                  </a:schemeClr>
                </a:solidFill>
              </a:rPr>
              <a:t> that start the </a:t>
            </a:r>
            <a:r>
              <a:rPr lang="en-US" sz="2000" b="1">
                <a:solidFill>
                  <a:schemeClr val="tx1">
                    <a:lumMod val="85000"/>
                    <a:lumOff val="15000"/>
                  </a:schemeClr>
                </a:solidFill>
              </a:rPr>
              <a:t>augment_data()</a:t>
            </a:r>
            <a:r>
              <a:rPr lang="en-US" sz="2000">
                <a:solidFill>
                  <a:schemeClr val="tx1">
                    <a:lumMod val="85000"/>
                    <a:lumOff val="15000"/>
                  </a:schemeClr>
                </a:solidFill>
              </a:rPr>
              <a:t> method in order to reproduce new data and balance the dataset for each folder in the input path. The result of this method will be a dataset in which each folder has the same number of files. With this test we want to check that this goal is achieved. </a:t>
            </a: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5" name="CasellaDiTesto 4">
            <a:extLst>
              <a:ext uri="{FF2B5EF4-FFF2-40B4-BE49-F238E27FC236}">
                <a16:creationId xmlns:a16="http://schemas.microsoft.com/office/drawing/2014/main" xmlns="" id="{1A169897-0EB7-D048-FB27-85A349D6221C}"/>
              </a:ext>
            </a:extLst>
          </p:cNvPr>
          <p:cNvSpPr txBox="1"/>
          <p:nvPr/>
        </p:nvSpPr>
        <p:spPr>
          <a:xfrm>
            <a:off x="3215853" y="3741459"/>
            <a:ext cx="5517313" cy="2369880"/>
          </a:xfrm>
          <a:prstGeom prst="rect">
            <a:avLst/>
          </a:prstGeom>
          <a:solidFill>
            <a:schemeClr val="tx1">
              <a:lumMod val="85000"/>
              <a:lumOff val="15000"/>
            </a:schemeClr>
          </a:solidFill>
        </p:spPr>
        <p:txBody>
          <a:bodyPr wrap="square">
            <a:spAutoFit/>
          </a:bodyPr>
          <a:lstStyle/>
          <a:p>
            <a:r>
              <a:rPr lang="en-US" sz="1400" b="0">
                <a:solidFill>
                  <a:srgbClr val="569CD6"/>
                </a:solidFill>
                <a:effectLst/>
                <a:latin typeface="Consolas" panose="020B0609020204030204" pitchFamily="49" charset="0"/>
              </a:rPr>
              <a:t>def</a:t>
            </a:r>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test_data_augmentation</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r>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data</a:t>
            </a:r>
            <a:r>
              <a:rPr lang="en-US" sz="1400" b="0">
                <a:solidFill>
                  <a:srgbClr val="D4D4D4"/>
                </a:solidFill>
                <a:effectLst/>
                <a:latin typeface="Consolas" panose="020B0609020204030204" pitchFamily="49" charset="0"/>
              </a:rPr>
              <a:t>.</a:t>
            </a:r>
            <a:r>
              <a:rPr lang="en-US" sz="1400" b="0">
                <a:solidFill>
                  <a:srgbClr val="DCDCAA"/>
                </a:solidFill>
                <a:effectLst/>
                <a:latin typeface="Consolas" panose="020B0609020204030204" pitchFamily="49" charset="0"/>
              </a:rPr>
              <a:t>augment_data</a:t>
            </a:r>
            <a:r>
              <a:rPr lang="en-US" sz="1400" b="0">
                <a:solidFill>
                  <a:srgbClr val="D4D4D4"/>
                </a:solidFill>
                <a:effectLst/>
                <a:latin typeface="Consolas" panose="020B0609020204030204" pitchFamily="49" charset="0"/>
              </a:rPr>
              <a:t>(</a:t>
            </a:r>
            <a:r>
              <a:rPr lang="en-US" sz="1400" b="0">
                <a:solidFill>
                  <a:srgbClr val="9CDCFE"/>
                </a:solidFill>
                <a:effectLst/>
                <a:latin typeface="Consolas" panose="020B0609020204030204" pitchFamily="49" charset="0"/>
              </a:rPr>
              <a:t>src_path</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 = []</a:t>
            </a:r>
          </a:p>
          <a:p>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 = </a:t>
            </a:r>
            <a:r>
              <a:rPr lang="en-US" sz="1400" b="0">
                <a:solidFill>
                  <a:srgbClr val="4EC9B0"/>
                </a:solidFill>
                <a:effectLst/>
                <a:latin typeface="Consolas" panose="020B0609020204030204" pitchFamily="49" charset="0"/>
              </a:rPr>
              <a:t>ut</a:t>
            </a:r>
            <a:r>
              <a:rPr lang="en-US" sz="1400" b="0">
                <a:solidFill>
                  <a:srgbClr val="D4D4D4"/>
                </a:solidFill>
                <a:effectLst/>
                <a:latin typeface="Consolas" panose="020B0609020204030204" pitchFamily="49" charset="0"/>
              </a:rPr>
              <a:t>.</a:t>
            </a:r>
            <a:r>
              <a:rPr lang="en-US" sz="1400" b="0">
                <a:solidFill>
                  <a:srgbClr val="DCDCAA"/>
                </a:solidFill>
                <a:effectLst/>
                <a:latin typeface="Consolas" panose="020B0609020204030204" pitchFamily="49" charset="0"/>
              </a:rPr>
              <a:t>count_files</a:t>
            </a:r>
            <a:r>
              <a:rPr lang="en-US" sz="1400" b="0">
                <a:solidFill>
                  <a:srgbClr val="D4D4D4"/>
                </a:solidFill>
                <a:effectLst/>
                <a:latin typeface="Consolas" panose="020B0609020204030204" pitchFamily="49" charset="0"/>
              </a:rPr>
              <a:t>(</a:t>
            </a:r>
            <a:r>
              <a:rPr lang="en-US" sz="1400" b="0">
                <a:solidFill>
                  <a:srgbClr val="9CDCFE"/>
                </a:solidFill>
                <a:effectLst/>
                <a:latin typeface="Consolas" panose="020B0609020204030204" pitchFamily="49" charset="0"/>
              </a:rPr>
              <a:t>src_path</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D4D4D4"/>
                </a:solidFill>
                <a:effectLst/>
                <a:latin typeface="Consolas" panose="020B0609020204030204" pitchFamily="49" charset="0"/>
              </a:rPr>
              <a:t>(</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number</a:t>
            </a:r>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assert</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number</a:t>
            </a:r>
            <a:r>
              <a:rPr lang="en-US" sz="1400" b="0">
                <a:solidFill>
                  <a:srgbClr val="D4D4D4"/>
                </a:solidFill>
                <a:effectLst/>
                <a:latin typeface="Consolas" panose="020B0609020204030204" pitchFamily="49" charset="0"/>
              </a:rPr>
              <a:t> ==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r>
            <a:br>
              <a:rPr lang="en-US" b="0">
                <a:solidFill>
                  <a:srgbClr val="D4D4D4"/>
                </a:solidFill>
                <a:effectLst/>
                <a:latin typeface="Consolas" panose="020B0609020204030204" pitchFamily="49" charset="0"/>
              </a:rPr>
            </a:br>
            <a:endParaRPr lang="en-US"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15541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pic>
        <p:nvPicPr>
          <p:cNvPr id="13" name="Immagine 12">
            <a:extLst>
              <a:ext uri="{FF2B5EF4-FFF2-40B4-BE49-F238E27FC236}">
                <a16:creationId xmlns:a16="http://schemas.microsoft.com/office/drawing/2014/main" xmlns="" id="{CE012B45-CD01-7528-15AB-9FD2D3A3B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457" y="2072395"/>
            <a:ext cx="6185085" cy="2713209"/>
          </a:xfrm>
          <a:prstGeom prst="rect">
            <a:avLst/>
          </a:prstGeom>
        </p:spPr>
      </p:pic>
      <p:sp>
        <p:nvSpPr>
          <p:cNvPr id="14" name="Titolo 1">
            <a:extLst>
              <a:ext uri="{FF2B5EF4-FFF2-40B4-BE49-F238E27FC236}">
                <a16:creationId xmlns:a16="http://schemas.microsoft.com/office/drawing/2014/main" xmlns="" id="{A6AD7235-9B00-BAF2-B2C8-E349F9AD9479}"/>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Code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15" name="CasellaDiTesto 14">
            <a:extLst>
              <a:ext uri="{FF2B5EF4-FFF2-40B4-BE49-F238E27FC236}">
                <a16:creationId xmlns:a16="http://schemas.microsoft.com/office/drawing/2014/main" xmlns="" id="{9FFF3784-A00D-F13F-73CD-BA8FA305F6D8}"/>
              </a:ext>
            </a:extLst>
          </p:cNvPr>
          <p:cNvSpPr txBox="1"/>
          <p:nvPr/>
        </p:nvSpPr>
        <p:spPr>
          <a:xfrm>
            <a:off x="2639683" y="5337420"/>
            <a:ext cx="9256143" cy="369332"/>
          </a:xfrm>
          <a:prstGeom prst="rect">
            <a:avLst/>
          </a:prstGeom>
          <a:noFill/>
        </p:spPr>
        <p:txBody>
          <a:bodyPr wrap="square" rtlCol="0">
            <a:spAutoFit/>
          </a:bodyPr>
          <a:lstStyle/>
          <a:p>
            <a:r>
              <a:rPr lang="it-IT"/>
              <a:t>In this phase of testing we are checking that our model is built correctly.</a:t>
            </a:r>
          </a:p>
        </p:txBody>
      </p:sp>
    </p:spTree>
    <p:extLst>
      <p:ext uri="{BB962C8B-B14F-4D97-AF65-F5344CB8AC3E}">
        <p14:creationId xmlns:p14="http://schemas.microsoft.com/office/powerpoint/2010/main" val="81869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Code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198" y="3045873"/>
            <a:ext cx="4837981" cy="4591953"/>
          </a:xfrm>
        </p:spPr>
        <p:txBody>
          <a:bodyPr>
            <a:normAutofit/>
          </a:bodyPr>
          <a:lstStyle/>
          <a:p>
            <a:r>
              <a:rPr lang="en-US" sz="2000" b="1">
                <a:solidFill>
                  <a:schemeClr val="tx1">
                    <a:lumMod val="85000"/>
                    <a:lumOff val="15000"/>
                  </a:schemeClr>
                </a:solidFill>
              </a:rPr>
              <a:t>test_params(): </a:t>
            </a:r>
            <a:r>
              <a:rPr lang="en-US" sz="2000">
                <a:solidFill>
                  <a:schemeClr val="tx1">
                    <a:lumMod val="85000"/>
                    <a:lumOff val="15000"/>
                  </a:schemeClr>
                </a:solidFill>
              </a:rPr>
              <a:t>our model needs of many parameters.</a:t>
            </a:r>
          </a:p>
          <a:p>
            <a:r>
              <a:rPr lang="en-US" sz="2000">
                <a:solidFill>
                  <a:schemeClr val="tx1">
                    <a:lumMod val="85000"/>
                    <a:lumOff val="15000"/>
                  </a:schemeClr>
                </a:solidFill>
              </a:rPr>
              <a:t>Our goal is to check that each parameter respect a certain type</a:t>
            </a:r>
          </a:p>
          <a:p>
            <a:r>
              <a:rPr lang="en-US" sz="2000">
                <a:solidFill>
                  <a:schemeClr val="tx1">
                    <a:lumMod val="85000"/>
                    <a:lumOff val="15000"/>
                  </a:schemeClr>
                </a:solidFill>
              </a:rPr>
              <a:t>And that values are not too low</a:t>
            </a: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A87269CE-E125-65CA-7763-C745A3197CC0}"/>
              </a:ext>
            </a:extLst>
          </p:cNvPr>
          <p:cNvSpPr txBox="1"/>
          <p:nvPr/>
        </p:nvSpPr>
        <p:spPr>
          <a:xfrm>
            <a:off x="5960948" y="1846801"/>
            <a:ext cx="6094562" cy="4832092"/>
          </a:xfrm>
          <a:prstGeom prst="rect">
            <a:avLst/>
          </a:prstGeom>
          <a:solidFill>
            <a:schemeClr val="tx1">
              <a:lumMod val="85000"/>
              <a:lumOff val="15000"/>
            </a:schemeClr>
          </a:solidFill>
        </p:spPr>
        <p:txBody>
          <a:bodyPr wrap="square">
            <a:spAutoFit/>
          </a:bodyPr>
          <a:lstStyle/>
          <a:p>
            <a:r>
              <a:rPr lang="it-IT" sz="1100" b="0">
                <a:solidFill>
                  <a:srgbClr val="569CD6"/>
                </a:solidFill>
                <a:effectLst/>
                <a:latin typeface="Consolas" panose="020B0609020204030204" pitchFamily="49" charset="0"/>
              </a:rPr>
              <a:t>def</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test_params</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"params.yaml"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with</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open</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"params.yaml"</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"rb"</a:t>
            </a: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f</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yaml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safe_load</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f</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read</a:t>
            </a: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load the config file</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learning_rate</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"learning_rate"</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momentum</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"momentum"</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label_smoothing</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"label_smoothing"</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dropout_rate</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"dropout_rate"</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l2</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"l2"</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batch_size</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"batch_size"</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epochs</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"epochs"</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learning_rate</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momentum</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label_smoothing</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dropout_rate</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l2</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epochs</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int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learning_rate</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1e-10</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momentum</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1e-10</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label_smoothing</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1e-10</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dropout_rate</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1e-3</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l2</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1e-15</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np</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mod</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batch_size</a:t>
            </a:r>
            <a:r>
              <a:rPr lang="it-IT" sz="1100" b="0">
                <a:solidFill>
                  <a:srgbClr val="D4D4D4"/>
                </a:solidFill>
                <a:effectLst/>
                <a:latin typeface="Consolas" panose="020B0609020204030204" pitchFamily="49" charset="0"/>
              </a:rPr>
              <a:t>, </a:t>
            </a:r>
            <a:r>
              <a:rPr lang="it-IT" sz="1100" b="0">
                <a:solidFill>
                  <a:srgbClr val="B5CEA8"/>
                </a:solidFill>
                <a:effectLst/>
                <a:latin typeface="Consolas" panose="020B0609020204030204" pitchFamily="49" charset="0"/>
              </a:rPr>
              <a:t>2</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0</a:t>
            </a: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Batch size must be a multiple of </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epochs</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0</a:t>
            </a:r>
            <a:endParaRPr lang="it-IT" sz="11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7718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Code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198" y="2196560"/>
            <a:ext cx="10515600" cy="4591953"/>
          </a:xfrm>
        </p:spPr>
        <p:txBody>
          <a:bodyPr>
            <a:normAutofit/>
          </a:bodyPr>
          <a:lstStyle/>
          <a:p>
            <a:r>
              <a:rPr lang="en-US" sz="2000" b="1">
                <a:solidFill>
                  <a:schemeClr val="tx1">
                    <a:lumMod val="85000"/>
                    <a:lumOff val="15000"/>
                  </a:schemeClr>
                </a:solidFill>
              </a:rPr>
              <a:t>test_buildModel(): </a:t>
            </a:r>
            <a:r>
              <a:rPr lang="en-US" sz="2000">
                <a:solidFill>
                  <a:schemeClr val="tx1">
                    <a:lumMod val="85000"/>
                    <a:lumOff val="15000"/>
                  </a:schemeClr>
                </a:solidFill>
              </a:rPr>
              <a:t>uses the method </a:t>
            </a:r>
            <a:r>
              <a:rPr lang="en-US" sz="2000" b="1">
                <a:solidFill>
                  <a:schemeClr val="tx1">
                    <a:lumMod val="85000"/>
                    <a:lumOff val="15000"/>
                  </a:schemeClr>
                </a:solidFill>
              </a:rPr>
              <a:t>buildModel(class_names)</a:t>
            </a:r>
            <a:r>
              <a:rPr lang="en-US" sz="2000">
                <a:solidFill>
                  <a:schemeClr val="tx1">
                    <a:lumMod val="85000"/>
                    <a:lumOff val="15000"/>
                  </a:schemeClr>
                </a:solidFill>
              </a:rPr>
              <a:t> in order to build up a model structure based on 224, 224, 3 shaped images and an output layer with a number of parameters equal to the number of classes.</a:t>
            </a: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456B36CD-748A-3DFC-50B2-B54CF33A6BD8}"/>
              </a:ext>
            </a:extLst>
          </p:cNvPr>
          <p:cNvSpPr txBox="1"/>
          <p:nvPr/>
        </p:nvSpPr>
        <p:spPr>
          <a:xfrm>
            <a:off x="1597552" y="3692317"/>
            <a:ext cx="9093414" cy="1600438"/>
          </a:xfrm>
          <a:prstGeom prst="rect">
            <a:avLst/>
          </a:prstGeom>
          <a:solidFill>
            <a:schemeClr val="tx1">
              <a:lumMod val="85000"/>
              <a:lumOff val="15000"/>
            </a:schemeClr>
          </a:solidFill>
        </p:spPr>
        <p:txBody>
          <a:bodyPr wrap="square">
            <a:spAutoFit/>
          </a:bodyPr>
          <a:lstStyle/>
          <a:p>
            <a:r>
              <a:rPr lang="it-IT" sz="1400" b="0">
                <a:solidFill>
                  <a:srgbClr val="569CD6"/>
                </a:solidFill>
                <a:effectLst/>
                <a:latin typeface="Consolas" panose="020B0609020204030204" pitchFamily="49" charset="0"/>
              </a:rPr>
              <a:t>def</a:t>
            </a:r>
            <a:r>
              <a:rPr lang="it-IT" sz="1400" b="0">
                <a:solidFill>
                  <a:srgbClr val="D4D4D4"/>
                </a:solidFill>
                <a:effectLst/>
                <a:latin typeface="Consolas" panose="020B0609020204030204" pitchFamily="49" charset="0"/>
              </a:rPr>
              <a:t> </a:t>
            </a:r>
            <a:r>
              <a:rPr lang="it-IT" sz="1400" b="0">
                <a:solidFill>
                  <a:srgbClr val="DCDCAA"/>
                </a:solidFill>
                <a:effectLst/>
                <a:latin typeface="Consolas" panose="020B0609020204030204" pitchFamily="49" charset="0"/>
              </a:rPr>
              <a:t>test_buildModel</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model_</a:t>
            </a:r>
            <a:r>
              <a:rPr lang="it-IT" sz="1400" b="0">
                <a:solidFill>
                  <a:srgbClr val="D4D4D4"/>
                </a:solidFill>
                <a:effectLst/>
                <a:latin typeface="Consolas" panose="020B0609020204030204" pitchFamily="49" charset="0"/>
              </a:rPr>
              <a:t> = </a:t>
            </a:r>
            <a:r>
              <a:rPr lang="it-IT" sz="1400" b="0">
                <a:solidFill>
                  <a:srgbClr val="4EC9B0"/>
                </a:solidFill>
                <a:effectLst/>
                <a:latin typeface="Consolas" panose="020B0609020204030204" pitchFamily="49" charset="0"/>
              </a:rPr>
              <a:t>Model</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class_names</a:t>
            </a:r>
            <a:r>
              <a:rPr lang="it-IT" sz="1400" b="0">
                <a:solidFill>
                  <a:srgbClr val="D4D4D4"/>
                </a:solidFill>
                <a:effectLst/>
                <a:latin typeface="Consolas" panose="020B0609020204030204" pitchFamily="49" charset="0"/>
              </a:rPr>
              <a:t> = [</a:t>
            </a:r>
            <a:r>
              <a:rPr lang="it-IT" sz="1400" b="0">
                <a:solidFill>
                  <a:srgbClr val="CE9178"/>
                </a:solidFill>
                <a:effectLst/>
                <a:latin typeface="Consolas" panose="020B0609020204030204" pitchFamily="49" charset="0"/>
              </a:rPr>
              <a:t>"dummy1"</a:t>
            </a:r>
            <a:r>
              <a:rPr lang="it-IT" sz="1400" b="0">
                <a:solidFill>
                  <a:srgbClr val="D4D4D4"/>
                </a:solidFill>
                <a:effectLst/>
                <a:latin typeface="Consolas" panose="020B0609020204030204" pitchFamily="49" charset="0"/>
              </a:rPr>
              <a:t>, </a:t>
            </a:r>
            <a:r>
              <a:rPr lang="it-IT" sz="1400" b="0">
                <a:solidFill>
                  <a:srgbClr val="CE9178"/>
                </a:solidFill>
                <a:effectLst/>
                <a:latin typeface="Consolas" panose="020B0609020204030204" pitchFamily="49" charset="0"/>
              </a:rPr>
              <a:t>"dummy2"</a:t>
            </a:r>
            <a:r>
              <a:rPr lang="it-IT" sz="1400" b="0">
                <a:solidFill>
                  <a:srgbClr val="D4D4D4"/>
                </a:solidFill>
                <a:effectLst/>
                <a:latin typeface="Consolas" panose="020B0609020204030204" pitchFamily="49" charset="0"/>
              </a:rPr>
              <a:t>, </a:t>
            </a:r>
            <a:r>
              <a:rPr lang="it-IT" sz="1400" b="0">
                <a:solidFill>
                  <a:srgbClr val="CE9178"/>
                </a:solidFill>
                <a:effectLst/>
                <a:latin typeface="Consolas" panose="020B0609020204030204" pitchFamily="49" charset="0"/>
              </a:rPr>
              <a:t>"dummy3"</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a:t>
            </a:r>
            <a:r>
              <a:rPr lang="it-IT" sz="1400" b="0">
                <a:solidFill>
                  <a:srgbClr val="D4D4D4"/>
                </a:solidFill>
                <a:effectLst/>
                <a:latin typeface="Consolas" panose="020B0609020204030204" pitchFamily="49" charset="0"/>
              </a:rPr>
              <a:t> = </a:t>
            </a:r>
            <a:r>
              <a:rPr lang="it-IT" sz="1400" b="0">
                <a:solidFill>
                  <a:srgbClr val="9CDCFE"/>
                </a:solidFill>
                <a:effectLst/>
                <a:latin typeface="Consolas" panose="020B0609020204030204" pitchFamily="49" charset="0"/>
              </a:rPr>
              <a:t>model_</a:t>
            </a:r>
            <a:r>
              <a:rPr lang="it-IT" sz="1400" b="0">
                <a:solidFill>
                  <a:srgbClr val="D4D4D4"/>
                </a:solidFill>
                <a:effectLst/>
                <a:latin typeface="Consolas" panose="020B0609020204030204" pitchFamily="49" charset="0"/>
              </a:rPr>
              <a:t>.</a:t>
            </a:r>
            <a:r>
              <a:rPr lang="it-IT" sz="1400" b="0">
                <a:solidFill>
                  <a:srgbClr val="DCDCAA"/>
                </a:solidFill>
                <a:effectLst/>
                <a:latin typeface="Consolas" panose="020B0609020204030204" pitchFamily="49" charset="0"/>
              </a:rPr>
              <a:t>buildModel</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class_names</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r>
            <a:br>
              <a:rPr lang="it-IT" sz="1400" b="0">
                <a:solidFill>
                  <a:srgbClr val="D4D4D4"/>
                </a:solidFill>
                <a:effectLst/>
                <a:latin typeface="Consolas" panose="020B0609020204030204" pitchFamily="49" charset="0"/>
              </a:rPr>
            </a:br>
            <a:r>
              <a:rPr lang="it-IT" sz="1400" b="0">
                <a:solidFill>
                  <a:srgbClr val="D4D4D4"/>
                </a:solidFill>
                <a:effectLst/>
                <a:latin typeface="Consolas" panose="020B0609020204030204" pitchFamily="49" charset="0"/>
              </a:rPr>
              <a:t>    </a:t>
            </a:r>
            <a:r>
              <a:rPr lang="it-IT" sz="1400" b="0">
                <a:solidFill>
                  <a:srgbClr val="C586C0"/>
                </a:solidFill>
                <a:effectLst/>
                <a:latin typeface="Consolas" panose="020B0609020204030204" pitchFamily="49" charset="0"/>
              </a:rPr>
              <a:t>assert</a:t>
            </a:r>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layers</a:t>
            </a:r>
            <a:r>
              <a:rPr lang="it-IT" sz="1400" b="0">
                <a:solidFill>
                  <a:srgbClr val="D4D4D4"/>
                </a:solidFill>
                <a:effectLst/>
                <a:latin typeface="Consolas" panose="020B0609020204030204" pitchFamily="49" charset="0"/>
              </a:rPr>
              <a:t>[</a:t>
            </a:r>
            <a:r>
              <a:rPr lang="it-IT" sz="1400" b="0">
                <a:solidFill>
                  <a:srgbClr val="B5CEA8"/>
                </a:solidFill>
                <a:effectLst/>
                <a:latin typeface="Consolas" panose="020B0609020204030204" pitchFamily="49" charset="0"/>
              </a:rPr>
              <a:t>0</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input</a:t>
            </a:r>
            <a:r>
              <a:rPr lang="it-IT" sz="1400" b="0">
                <a:solidFill>
                  <a:srgbClr val="D4D4D4"/>
                </a:solidFill>
                <a:effectLst/>
                <a:latin typeface="Consolas" panose="020B0609020204030204" pitchFamily="49" charset="0"/>
              </a:rPr>
              <a:t>.shape == (</a:t>
            </a:r>
            <a:r>
              <a:rPr lang="it-IT" sz="1400" b="0">
                <a:solidFill>
                  <a:srgbClr val="569CD6"/>
                </a:solidFill>
                <a:effectLst/>
                <a:latin typeface="Consolas" panose="020B0609020204030204" pitchFamily="49" charset="0"/>
              </a:rPr>
              <a:t>None</a:t>
            </a:r>
            <a:r>
              <a:rPr lang="it-IT" sz="1400" b="0">
                <a:solidFill>
                  <a:srgbClr val="D4D4D4"/>
                </a:solidFill>
                <a:effectLst/>
                <a:latin typeface="Consolas" panose="020B0609020204030204" pitchFamily="49" charset="0"/>
              </a:rPr>
              <a:t>, </a:t>
            </a:r>
            <a:r>
              <a:rPr lang="it-IT" sz="1400" b="0">
                <a:solidFill>
                  <a:srgbClr val="B5CEA8"/>
                </a:solidFill>
                <a:effectLst/>
                <a:latin typeface="Consolas" panose="020B0609020204030204" pitchFamily="49" charset="0"/>
              </a:rPr>
              <a:t>224</a:t>
            </a:r>
            <a:r>
              <a:rPr lang="it-IT" sz="1400" b="0">
                <a:solidFill>
                  <a:srgbClr val="D4D4D4"/>
                </a:solidFill>
                <a:effectLst/>
                <a:latin typeface="Consolas" panose="020B0609020204030204" pitchFamily="49" charset="0"/>
              </a:rPr>
              <a:t>, </a:t>
            </a:r>
            <a:r>
              <a:rPr lang="it-IT" sz="1400" b="0">
                <a:solidFill>
                  <a:srgbClr val="B5CEA8"/>
                </a:solidFill>
                <a:effectLst/>
                <a:latin typeface="Consolas" panose="020B0609020204030204" pitchFamily="49" charset="0"/>
              </a:rPr>
              <a:t>224</a:t>
            </a:r>
            <a:r>
              <a:rPr lang="it-IT" sz="1400" b="0">
                <a:solidFill>
                  <a:srgbClr val="D4D4D4"/>
                </a:solidFill>
                <a:effectLst/>
                <a:latin typeface="Consolas" panose="020B0609020204030204" pitchFamily="49" charset="0"/>
              </a:rPr>
              <a:t>, </a:t>
            </a:r>
            <a:r>
              <a:rPr lang="it-IT" sz="1400" b="0">
                <a:solidFill>
                  <a:srgbClr val="B5CEA8"/>
                </a:solidFill>
                <a:effectLst/>
                <a:latin typeface="Consolas" panose="020B0609020204030204" pitchFamily="49" charset="0"/>
              </a:rPr>
              <a:t>3</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C586C0"/>
                </a:solidFill>
                <a:effectLst/>
                <a:latin typeface="Consolas" panose="020B0609020204030204" pitchFamily="49" charset="0"/>
              </a:rPr>
              <a:t>assert</a:t>
            </a:r>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layers</a:t>
            </a:r>
            <a:r>
              <a:rPr lang="it-IT" sz="1400" b="0">
                <a:solidFill>
                  <a:srgbClr val="D4D4D4"/>
                </a:solidFill>
                <a:effectLst/>
                <a:latin typeface="Consolas" panose="020B0609020204030204" pitchFamily="49" charset="0"/>
              </a:rPr>
              <a:t>[-</a:t>
            </a:r>
            <a:r>
              <a:rPr lang="it-IT" sz="1400" b="0">
                <a:solidFill>
                  <a:srgbClr val="B5CEA8"/>
                </a:solidFill>
                <a:effectLst/>
                <a:latin typeface="Consolas" panose="020B0609020204030204" pitchFamily="49" charset="0"/>
              </a:rPr>
              <a:t>1</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output</a:t>
            </a:r>
            <a:r>
              <a:rPr lang="it-IT" sz="1400" b="0">
                <a:solidFill>
                  <a:srgbClr val="D4D4D4"/>
                </a:solidFill>
                <a:effectLst/>
                <a:latin typeface="Consolas" panose="020B0609020204030204" pitchFamily="49" charset="0"/>
              </a:rPr>
              <a:t>.shape == (</a:t>
            </a:r>
            <a:r>
              <a:rPr lang="it-IT" sz="1400" b="0">
                <a:solidFill>
                  <a:srgbClr val="569CD6"/>
                </a:solidFill>
                <a:effectLst/>
                <a:latin typeface="Consolas" panose="020B0609020204030204" pitchFamily="49" charset="0"/>
              </a:rPr>
              <a:t>None</a:t>
            </a:r>
            <a:r>
              <a:rPr lang="it-IT" sz="1400" b="0">
                <a:solidFill>
                  <a:srgbClr val="D4D4D4"/>
                </a:solidFill>
                <a:effectLst/>
                <a:latin typeface="Consolas" panose="020B0609020204030204" pitchFamily="49" charset="0"/>
              </a:rPr>
              <a:t>, </a:t>
            </a:r>
            <a:r>
              <a:rPr lang="it-IT" sz="1400" b="0">
                <a:solidFill>
                  <a:srgbClr val="DCDCAA"/>
                </a:solidFill>
                <a:effectLst/>
                <a:latin typeface="Consolas" panose="020B0609020204030204" pitchFamily="49" charset="0"/>
              </a:rPr>
              <a:t>len</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class_names</a:t>
            </a:r>
            <a:r>
              <a:rPr lang="it-IT"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7206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Code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1235015" y="3098156"/>
            <a:ext cx="5631611" cy="4591953"/>
          </a:xfrm>
        </p:spPr>
        <p:txBody>
          <a:bodyPr>
            <a:normAutofit/>
          </a:bodyPr>
          <a:lstStyle/>
          <a:p>
            <a:r>
              <a:rPr lang="en-US" sz="2000" b="1">
                <a:solidFill>
                  <a:schemeClr val="tx1">
                    <a:lumMod val="85000"/>
                    <a:lumOff val="15000"/>
                  </a:schemeClr>
                </a:solidFill>
              </a:rPr>
              <a:t>test_trainModel(): </a:t>
            </a:r>
            <a:r>
              <a:rPr lang="en-US" sz="2000">
                <a:solidFill>
                  <a:schemeClr val="tx1">
                    <a:lumMod val="85000"/>
                    <a:lumOff val="15000"/>
                  </a:schemeClr>
                </a:solidFill>
              </a:rPr>
              <a:t>this is an </a:t>
            </a:r>
            <a:r>
              <a:rPr lang="en-US" sz="2000" u="sng">
                <a:solidFill>
                  <a:schemeClr val="tx1">
                    <a:lumMod val="85000"/>
                    <a:lumOff val="15000"/>
                  </a:schemeClr>
                </a:solidFill>
              </a:rPr>
              <a:t>integration-test</a:t>
            </a:r>
            <a:r>
              <a:rPr lang="en-US" sz="2000">
                <a:solidFill>
                  <a:schemeClr val="tx1">
                    <a:lumMod val="85000"/>
                    <a:lumOff val="15000"/>
                  </a:schemeClr>
                </a:solidFill>
              </a:rPr>
              <a:t> because it has the aim of test the actual correctness of the whole trainig phase that needs to call </a:t>
            </a:r>
            <a:r>
              <a:rPr lang="en-US" sz="2000" u="sng">
                <a:solidFill>
                  <a:schemeClr val="tx1">
                    <a:lumMod val="85000"/>
                    <a:lumOff val="15000"/>
                  </a:schemeClr>
                </a:solidFill>
              </a:rPr>
              <a:t>all the steps of our pipeline</a:t>
            </a:r>
            <a:r>
              <a:rPr lang="en-US" sz="2000">
                <a:solidFill>
                  <a:schemeClr val="tx1">
                    <a:lumMod val="85000"/>
                    <a:lumOff val="15000"/>
                  </a:schemeClr>
                </a:solidFill>
              </a:rPr>
              <a:t>.</a:t>
            </a:r>
            <a:endParaRPr lang="en-US" sz="2000" u="sng">
              <a:solidFill>
                <a:schemeClr val="tx1">
                  <a:lumMod val="85000"/>
                  <a:lumOff val="15000"/>
                </a:schemeClr>
              </a:solidFill>
            </a:endParaRP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11" name="CasellaDiTesto 10">
            <a:extLst>
              <a:ext uri="{FF2B5EF4-FFF2-40B4-BE49-F238E27FC236}">
                <a16:creationId xmlns:a16="http://schemas.microsoft.com/office/drawing/2014/main" xmlns="" id="{C84352BF-5DA8-E6C9-119A-9981197358D9}"/>
              </a:ext>
            </a:extLst>
          </p:cNvPr>
          <p:cNvSpPr txBox="1"/>
          <p:nvPr/>
        </p:nvSpPr>
        <p:spPr>
          <a:xfrm>
            <a:off x="7127576" y="1959469"/>
            <a:ext cx="4138522" cy="4324261"/>
          </a:xfrm>
          <a:prstGeom prst="rect">
            <a:avLst/>
          </a:prstGeom>
          <a:solidFill>
            <a:schemeClr val="tx1">
              <a:lumMod val="85000"/>
              <a:lumOff val="15000"/>
            </a:schemeClr>
          </a:solidFill>
        </p:spPr>
        <p:txBody>
          <a:bodyPr wrap="square">
            <a:spAutoFit/>
          </a:bodyPr>
          <a:lstStyle/>
          <a:p>
            <a:r>
              <a:rPr lang="it-IT" sz="1100" b="0">
                <a:solidFill>
                  <a:srgbClr val="569CD6"/>
                </a:solidFill>
                <a:effectLst/>
                <a:latin typeface="Consolas" panose="020B0609020204030204" pitchFamily="49" charset="0"/>
              </a:rPr>
              <a:t>def</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test_trainModel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Model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Dataset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if</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shutil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rmtree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shutil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copytree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orig_path</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creazione del train dummy</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split_dataset</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augment_data</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dataset_path_train</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batch_size</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5</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epochs</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3</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early_stopping_metric</a:t>
            </a:r>
            <a:r>
              <a:rPr lang="it-IT" sz="1100" b="0">
                <a:solidFill>
                  <a:srgbClr val="D4D4D4"/>
                </a:solidFill>
                <a:effectLst/>
                <a:latin typeface="Consolas" panose="020B0609020204030204" pitchFamily="49" charset="0"/>
              </a:rPr>
              <a:t> = </a:t>
            </a:r>
            <a:r>
              <a:rPr lang="it-IT" sz="1100" b="0">
                <a:solidFill>
                  <a:srgbClr val="CE9178"/>
                </a:solidFill>
                <a:effectLst/>
                <a:latin typeface="Consolas" panose="020B0609020204030204" pitchFamily="49" charset="0"/>
              </a:rPr>
              <a:t>"loss"</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patience</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1</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fitting del modello dummy sul train dummy</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trainModel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print</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0</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2</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assert that loss decrease</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0</a:t>
            </a:r>
            <a:r>
              <a:rPr lang="it-IT" sz="1100" b="0">
                <a:solidFill>
                  <a:srgbClr val="D4D4D4"/>
                </a:solidFill>
                <a:effectLst/>
                <a:latin typeface="Consolas" panose="020B0609020204030204" pitchFamily="49" charset="0"/>
              </a:rPr>
              <a:t>] &gt;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2</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shutil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rmtree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35089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14" name="Titolo 1">
            <a:extLst>
              <a:ext uri="{FF2B5EF4-FFF2-40B4-BE49-F238E27FC236}">
                <a16:creationId xmlns:a16="http://schemas.microsoft.com/office/drawing/2014/main" xmlns="" id="{A6AD7235-9B00-BAF2-B2C8-E349F9AD9479}"/>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15" name="CasellaDiTesto 14">
            <a:extLst>
              <a:ext uri="{FF2B5EF4-FFF2-40B4-BE49-F238E27FC236}">
                <a16:creationId xmlns:a16="http://schemas.microsoft.com/office/drawing/2014/main" xmlns="" id="{9FFF3784-A00D-F13F-73CD-BA8FA305F6D8}"/>
              </a:ext>
            </a:extLst>
          </p:cNvPr>
          <p:cNvSpPr txBox="1"/>
          <p:nvPr/>
        </p:nvSpPr>
        <p:spPr>
          <a:xfrm>
            <a:off x="2499426" y="5128144"/>
            <a:ext cx="7435970" cy="369332"/>
          </a:xfrm>
          <a:prstGeom prst="rect">
            <a:avLst/>
          </a:prstGeom>
          <a:noFill/>
        </p:spPr>
        <p:txBody>
          <a:bodyPr wrap="square" rtlCol="0">
            <a:spAutoFit/>
          </a:bodyPr>
          <a:lstStyle/>
          <a:p>
            <a:r>
              <a:rPr lang="it-IT"/>
              <a:t>In this phase of testing we are checking that our model is behaving correctly.</a:t>
            </a:r>
          </a:p>
        </p:txBody>
      </p:sp>
      <p:pic>
        <p:nvPicPr>
          <p:cNvPr id="5" name="Immagine 4">
            <a:extLst>
              <a:ext uri="{FF2B5EF4-FFF2-40B4-BE49-F238E27FC236}">
                <a16:creationId xmlns:a16="http://schemas.microsoft.com/office/drawing/2014/main" xmlns="" id="{FC16BE4F-8F3D-76A4-2A6B-2ACC8978E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920" y="2326351"/>
            <a:ext cx="6726160" cy="2205298"/>
          </a:xfrm>
          <a:prstGeom prst="rect">
            <a:avLst/>
          </a:prstGeom>
        </p:spPr>
      </p:pic>
    </p:spTree>
    <p:extLst>
      <p:ext uri="{BB962C8B-B14F-4D97-AF65-F5344CB8AC3E}">
        <p14:creationId xmlns:p14="http://schemas.microsoft.com/office/powerpoint/2010/main" val="404063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3871823" cy="4591953"/>
          </a:xfrm>
        </p:spPr>
        <p:txBody>
          <a:bodyPr>
            <a:normAutofit/>
          </a:bodyPr>
          <a:lstStyle/>
          <a:p>
            <a:r>
              <a:rPr lang="en-US" sz="2000" b="1">
                <a:solidFill>
                  <a:schemeClr val="tx1">
                    <a:lumMod val="85000"/>
                    <a:lumOff val="15000"/>
                  </a:schemeClr>
                </a:solidFill>
              </a:rPr>
              <a:t>test_ modelPerformances(): </a:t>
            </a:r>
            <a:r>
              <a:rPr lang="en-US" sz="2000">
                <a:solidFill>
                  <a:schemeClr val="tx1">
                    <a:lumMod val="85000"/>
                    <a:lumOff val="15000"/>
                  </a:schemeClr>
                </a:solidFill>
              </a:rPr>
              <a:t>this test assure us that the accuracy is greater than 0.50 and f1-score is greater than 0.30.</a:t>
            </a:r>
          </a:p>
          <a:p>
            <a:r>
              <a:rPr lang="en-US" sz="2000">
                <a:solidFill>
                  <a:schemeClr val="tx1">
                    <a:lumMod val="85000"/>
                    <a:lumOff val="15000"/>
                  </a:schemeClr>
                </a:solidFill>
              </a:rPr>
              <a:t>These values are chosen only for didactic purpose since the training is made using one epoch in order to make it affordable in local devices.</a:t>
            </a:r>
          </a:p>
          <a:p>
            <a:r>
              <a:rPr lang="en-US" sz="2000">
                <a:solidFill>
                  <a:schemeClr val="tx1">
                    <a:lumMod val="85000"/>
                    <a:lumOff val="15000"/>
                  </a:schemeClr>
                </a:solidFill>
              </a:rPr>
              <a:t>In a production context the thresholds must change according to the requirements.</a:t>
            </a: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F05D4342-F997-8C5B-EB9E-7D6C4E34261E}"/>
              </a:ext>
            </a:extLst>
          </p:cNvPr>
          <p:cNvSpPr txBox="1"/>
          <p:nvPr/>
        </p:nvSpPr>
        <p:spPr>
          <a:xfrm>
            <a:off x="6144259" y="1950946"/>
            <a:ext cx="5753820" cy="4385816"/>
          </a:xfrm>
          <a:prstGeom prst="rect">
            <a:avLst/>
          </a:prstGeom>
          <a:solidFill>
            <a:schemeClr val="tx1">
              <a:lumMod val="85000"/>
              <a:lumOff val="15000"/>
            </a:schemeClr>
          </a:solidFill>
        </p:spPr>
        <p:txBody>
          <a:bodyPr wrap="square">
            <a:spAutoFit/>
          </a:bodyPr>
          <a:lstStyle/>
          <a:p>
            <a:r>
              <a:rPr lang="it-IT" sz="900" b="0">
                <a:solidFill>
                  <a:srgbClr val="569CD6"/>
                </a:solidFill>
                <a:effectLst/>
                <a:latin typeface="Consolas" panose="020B0609020204030204" pitchFamily="49" charset="0"/>
              </a:rPr>
              <a:t>def</a:t>
            </a:r>
            <a:r>
              <a:rPr lang="it-IT" sz="900" b="0">
                <a:solidFill>
                  <a:srgbClr val="D4D4D4"/>
                </a:solidFill>
                <a:effectLst/>
                <a:latin typeface="Consolas" panose="020B0609020204030204" pitchFamily="49" charset="0"/>
              </a:rPr>
              <a:t> </a:t>
            </a:r>
            <a:r>
              <a:rPr lang="it-IT" sz="900" b="0">
                <a:solidFill>
                  <a:srgbClr val="DCDCAA"/>
                </a:solidFill>
                <a:effectLst/>
                <a:latin typeface="Consolas" panose="020B0609020204030204" pitchFamily="49" charset="0"/>
              </a:rPr>
              <a:t>test_modelPerformances</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Model</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data</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Dataset</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testSet</a:t>
            </a:r>
            <a:r>
              <a:rPr lang="it-IT" sz="900" b="0">
                <a:solidFill>
                  <a:srgbClr val="D4D4D4"/>
                </a:solidFill>
                <a:effectLst/>
                <a:latin typeface="Consolas" panose="020B0609020204030204" pitchFamily="49" charset="0"/>
              </a:rPr>
              <a:t> = </a:t>
            </a:r>
            <a:r>
              <a:rPr lang="it-IT" sz="900" b="0">
                <a:solidFill>
                  <a:srgbClr val="9CDCFE"/>
                </a:solidFill>
                <a:effectLst/>
                <a:latin typeface="Consolas" panose="020B0609020204030204" pitchFamily="49" charset="0"/>
              </a:rPr>
              <a:t>data</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getTestSet</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6A9955"/>
                </a:solidFill>
                <a:effectLst/>
                <a:latin typeface="Consolas" panose="020B0609020204030204" pitchFamily="49" charset="0"/>
              </a:rPr>
              <a:t># load the best model</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loaded_model</a:t>
            </a:r>
            <a:r>
              <a:rPr lang="it-IT" sz="900" b="0">
                <a:solidFill>
                  <a:srgbClr val="D4D4D4"/>
                </a:solidFill>
                <a:effectLst/>
                <a:latin typeface="Consolas" panose="020B0609020204030204" pitchFamily="49" charset="0"/>
              </a:rPr>
              <a:t> = </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loadModel</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os</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path</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join</a:t>
            </a:r>
            <a:r>
              <a:rPr lang="it-IT" sz="900" b="0">
                <a:solidFill>
                  <a:srgbClr val="D4D4D4"/>
                </a:solidFill>
                <a:effectLst/>
                <a:latin typeface="Consolas" panose="020B0609020204030204" pitchFamily="49" charset="0"/>
              </a:rPr>
              <a:t>(</a:t>
            </a:r>
            <a:r>
              <a:rPr lang="it-IT" sz="900" b="0">
                <a:solidFill>
                  <a:srgbClr val="CE9178"/>
                </a:solidFill>
                <a:effectLst/>
                <a:latin typeface="Consolas" panose="020B0609020204030204" pitchFamily="49" charset="0"/>
              </a:rPr>
              <a:t>"models"</a:t>
            </a:r>
            <a:r>
              <a:rPr lang="it-IT" sz="900" b="0">
                <a:solidFill>
                  <a:srgbClr val="D4D4D4"/>
                </a:solidFill>
                <a:effectLst/>
                <a:latin typeface="Consolas" panose="020B0609020204030204" pitchFamily="49" charset="0"/>
              </a:rPr>
              <a:t>, </a:t>
            </a:r>
            <a:r>
              <a:rPr lang="it-IT" sz="900" b="0">
                <a:solidFill>
                  <a:srgbClr val="CE9178"/>
                </a:solidFill>
                <a:effectLst/>
                <a:latin typeface="Consolas" panose="020B0609020204030204" pitchFamily="49" charset="0"/>
              </a:rPr>
              <a:t>"saved-model"</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6A9955"/>
                </a:solidFill>
                <a:effectLst/>
                <a:latin typeface="Consolas" panose="020B0609020204030204" pitchFamily="49" charset="0"/>
              </a:rPr>
              <a:t># Compile model</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loaded_model</a:t>
            </a:r>
            <a:r>
              <a:rPr lang="it-IT" sz="900" b="0">
                <a:solidFill>
                  <a:srgbClr val="D4D4D4"/>
                </a:solidFill>
                <a:effectLst/>
                <a:latin typeface="Consolas" panose="020B0609020204030204" pitchFamily="49" charset="0"/>
              </a:rPr>
              <a:t>.compile(</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optimizer</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tf</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keras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optimizers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SGD</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learning_rate</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params</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learning_rate</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momentum</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params</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momentum</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loss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tf</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keras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losses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CategoricalCrossentropy</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from_logits</a:t>
            </a:r>
            <a:r>
              <a:rPr lang="it-IT" sz="900" b="0">
                <a:solidFill>
                  <a:srgbClr val="D4D4D4"/>
                </a:solidFill>
                <a:effectLst/>
                <a:latin typeface="Consolas" panose="020B0609020204030204" pitchFamily="49" charset="0"/>
              </a:rPr>
              <a:t>=</a:t>
            </a:r>
            <a:r>
              <a:rPr lang="it-IT" sz="900" b="0">
                <a:solidFill>
                  <a:srgbClr val="569CD6"/>
                </a:solidFill>
                <a:effectLst/>
                <a:latin typeface="Consolas" panose="020B0609020204030204" pitchFamily="49" charset="0"/>
              </a:rPr>
              <a:t>False</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label_smoothing</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params</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label_smoothing</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metrics</a:t>
            </a:r>
            <a:r>
              <a:rPr lang="it-IT" sz="900" b="0">
                <a:solidFill>
                  <a:srgbClr val="D4D4D4"/>
                </a:solidFill>
                <a:effectLst/>
                <a:latin typeface="Consolas" panose="020B0609020204030204" pitchFamily="49" charset="0"/>
              </a:rPr>
              <a:t>=[</a:t>
            </a:r>
            <a:r>
              <a:rPr lang="it-IT" sz="900" b="0">
                <a:solidFill>
                  <a:srgbClr val="CE9178"/>
                </a:solidFill>
                <a:effectLst/>
                <a:latin typeface="Consolas" panose="020B0609020204030204" pitchFamily="49" charset="0"/>
              </a:rPr>
              <a:t>"accuracy"</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p>
          <a:p>
            <a:r>
              <a:rPr lang="it-IT" sz="900" b="0">
                <a:solidFill>
                  <a:srgbClr val="D4D4D4"/>
                </a:solidFill>
                <a:effectLst/>
                <a:latin typeface="Consolas" panose="020B0609020204030204" pitchFamily="49" charset="0"/>
              </a:rPr>
              <a:t>    </a:t>
            </a:r>
            <a:r>
              <a:rPr lang="it-IT" sz="900" b="0">
                <a:solidFill>
                  <a:srgbClr val="6A9955"/>
                </a:solidFill>
                <a:effectLst/>
                <a:latin typeface="Consolas" panose="020B0609020204030204" pitchFamily="49" charset="0"/>
              </a:rPr>
              <a:t># get labels</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array</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array</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r>
            <a:br>
              <a:rPr lang="it-IT" sz="900" b="0">
                <a:solidFill>
                  <a:srgbClr val="D4D4D4"/>
                </a:solidFill>
                <a:effectLst/>
                <a:latin typeface="Consolas" panose="020B0609020204030204" pitchFamily="49" charset="0"/>
              </a:rPr>
            </a:br>
            <a:r>
              <a:rPr lang="it-IT" sz="900" b="0">
                <a:solidFill>
                  <a:srgbClr val="D4D4D4"/>
                </a:solidFill>
                <a:effectLst/>
                <a:latin typeface="Consolas" panose="020B0609020204030204" pitchFamily="49" charset="0"/>
              </a:rPr>
              <a:t>    </a:t>
            </a:r>
            <a:r>
              <a:rPr lang="it-IT" sz="900" b="0">
                <a:solidFill>
                  <a:srgbClr val="C586C0"/>
                </a:solidFill>
                <a:effectLst/>
                <a:latin typeface="Consolas" panose="020B0609020204030204" pitchFamily="49" charset="0"/>
              </a:rPr>
              <a:t>for</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x</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y</a:t>
            </a:r>
            <a:r>
              <a:rPr lang="it-IT" sz="900" b="0">
                <a:solidFill>
                  <a:srgbClr val="D4D4D4"/>
                </a:solidFill>
                <a:effectLst/>
                <a:latin typeface="Consolas" panose="020B0609020204030204" pitchFamily="49" charset="0"/>
              </a:rPr>
              <a:t> </a:t>
            </a:r>
            <a:r>
              <a:rPr lang="it-IT" sz="900" b="0">
                <a:solidFill>
                  <a:srgbClr val="C586C0"/>
                </a:solidFill>
                <a:effectLst/>
                <a:latin typeface="Consolas" panose="020B0609020204030204" pitchFamily="49" charset="0"/>
              </a:rPr>
              <a:t>in</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testSet</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concatenate</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argmax</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loaded_model</a:t>
            </a:r>
            <a:r>
              <a:rPr lang="it-IT" sz="900" b="0">
                <a:solidFill>
                  <a:srgbClr val="D4D4D4"/>
                </a:solidFill>
                <a:effectLst/>
                <a:latin typeface="Consolas" panose="020B0609020204030204" pitchFamily="49" charset="0"/>
              </a:rPr>
              <a:t>.predict(</a:t>
            </a:r>
            <a:r>
              <a:rPr lang="it-IT" sz="900" b="0">
                <a:solidFill>
                  <a:srgbClr val="9CDCFE"/>
                </a:solidFill>
                <a:effectLst/>
                <a:latin typeface="Consolas" panose="020B0609020204030204" pitchFamily="49" charset="0"/>
              </a:rPr>
              <a:t>x</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axis</a:t>
            </a:r>
            <a:r>
              <a:rPr lang="it-IT" sz="900" b="0">
                <a:solidFill>
                  <a:srgbClr val="D4D4D4"/>
                </a:solidFill>
                <a:effectLst/>
                <a:latin typeface="Consolas" panose="020B0609020204030204" pitchFamily="49" charset="0"/>
              </a:rPr>
              <a:t>=-</a:t>
            </a:r>
            <a:r>
              <a:rPr lang="it-IT" sz="900" b="0">
                <a:solidFill>
                  <a:srgbClr val="B5CEA8"/>
                </a:solidFill>
                <a:effectLst/>
                <a:latin typeface="Consolas" panose="020B0609020204030204" pitchFamily="49" charset="0"/>
              </a:rPr>
              <a:t>1</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concatenate</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argmax</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y</a:t>
            </a:r>
            <a:r>
              <a:rPr lang="it-IT" sz="900" b="0">
                <a:solidFill>
                  <a:srgbClr val="D4D4D4"/>
                </a:solidFill>
                <a:effectLst/>
                <a:latin typeface="Consolas" panose="020B0609020204030204" pitchFamily="49" charset="0"/>
              </a:rPr>
              <a:t>.numpy(), </a:t>
            </a:r>
            <a:r>
              <a:rPr lang="it-IT" sz="900" b="0">
                <a:solidFill>
                  <a:srgbClr val="9CDCFE"/>
                </a:solidFill>
                <a:effectLst/>
                <a:latin typeface="Consolas" panose="020B0609020204030204" pitchFamily="49" charset="0"/>
              </a:rPr>
              <a:t>axis</a:t>
            </a:r>
            <a:r>
              <a:rPr lang="it-IT" sz="900" b="0">
                <a:solidFill>
                  <a:srgbClr val="D4D4D4"/>
                </a:solidFill>
                <a:effectLst/>
                <a:latin typeface="Consolas" panose="020B0609020204030204" pitchFamily="49" charset="0"/>
              </a:rPr>
              <a:t>=-</a:t>
            </a:r>
            <a:r>
              <a:rPr lang="it-IT" sz="900" b="0">
                <a:solidFill>
                  <a:srgbClr val="B5CEA8"/>
                </a:solidFill>
                <a:effectLst/>
                <a:latin typeface="Consolas" panose="020B0609020204030204" pitchFamily="49" charset="0"/>
              </a:rPr>
              <a:t>1</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DCDCAA"/>
                </a:solidFill>
                <a:effectLst/>
                <a:latin typeface="Consolas" panose="020B0609020204030204" pitchFamily="49" charset="0"/>
              </a:rPr>
              <a:t>print</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6A9955"/>
                </a:solidFill>
                <a:effectLst/>
                <a:latin typeface="Consolas" panose="020B0609020204030204" pitchFamily="49" charset="0"/>
              </a:rPr>
              <a:t># get scores</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precision</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recall</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fscore</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support</a:t>
            </a:r>
            <a:r>
              <a:rPr lang="it-IT" sz="900" b="0">
                <a:solidFill>
                  <a:srgbClr val="D4D4D4"/>
                </a:solidFill>
                <a:effectLst/>
                <a:latin typeface="Consolas" panose="020B0609020204030204" pitchFamily="49" charset="0"/>
              </a:rPr>
              <a:t> = </a:t>
            </a:r>
            <a:r>
              <a:rPr lang="it-IT" sz="900" b="0">
                <a:solidFill>
                  <a:srgbClr val="DCDCAA"/>
                </a:solidFill>
                <a:effectLst/>
                <a:latin typeface="Consolas" panose="020B0609020204030204" pitchFamily="49" charset="0"/>
              </a:rPr>
              <a:t>score</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average</a:t>
            </a:r>
            <a:r>
              <a:rPr lang="it-IT" sz="900" b="0">
                <a:solidFill>
                  <a:srgbClr val="D4D4D4"/>
                </a:solidFill>
                <a:effectLst/>
                <a:latin typeface="Consolas" panose="020B0609020204030204" pitchFamily="49" charset="0"/>
              </a:rPr>
              <a:t>=</a:t>
            </a:r>
            <a:r>
              <a:rPr lang="it-IT" sz="900" b="0">
                <a:solidFill>
                  <a:srgbClr val="CE9178"/>
                </a:solidFill>
                <a:effectLst/>
                <a:latin typeface="Consolas" panose="020B0609020204030204" pitchFamily="49" charset="0"/>
              </a:rPr>
              <a:t>"macro"</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evals</a:t>
            </a:r>
            <a:r>
              <a:rPr lang="it-IT" sz="900" b="0">
                <a:solidFill>
                  <a:srgbClr val="D4D4D4"/>
                </a:solidFill>
                <a:effectLst/>
                <a:latin typeface="Consolas" panose="020B0609020204030204" pitchFamily="49" charset="0"/>
              </a:rPr>
              <a:t> = </a:t>
            </a:r>
            <a:r>
              <a:rPr lang="it-IT" sz="900" b="0">
                <a:solidFill>
                  <a:srgbClr val="9CDCFE"/>
                </a:solidFill>
                <a:effectLst/>
                <a:latin typeface="Consolas" panose="020B0609020204030204" pitchFamily="49" charset="0"/>
              </a:rPr>
              <a:t>loaded_model</a:t>
            </a:r>
            <a:r>
              <a:rPr lang="it-IT" sz="900" b="0">
                <a:solidFill>
                  <a:srgbClr val="D4D4D4"/>
                </a:solidFill>
                <a:effectLst/>
                <a:latin typeface="Consolas" panose="020B0609020204030204" pitchFamily="49" charset="0"/>
              </a:rPr>
              <a:t>.predict(</a:t>
            </a:r>
            <a:r>
              <a:rPr lang="it-IT" sz="900" b="0">
                <a:solidFill>
                  <a:srgbClr val="9CDCFE"/>
                </a:solidFill>
                <a:effectLst/>
                <a:latin typeface="Consolas" panose="020B0609020204030204" pitchFamily="49" charset="0"/>
              </a:rPr>
              <a:t>testSet</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C586C0"/>
                </a:solidFill>
                <a:effectLst/>
                <a:latin typeface="Consolas" panose="020B0609020204030204" pitchFamily="49" charset="0"/>
              </a:rPr>
              <a:t>assert</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fscore</a:t>
            </a:r>
            <a:r>
              <a:rPr lang="it-IT" sz="900" b="0">
                <a:solidFill>
                  <a:srgbClr val="D4D4D4"/>
                </a:solidFill>
                <a:effectLst/>
                <a:latin typeface="Consolas" panose="020B0609020204030204" pitchFamily="49" charset="0"/>
              </a:rPr>
              <a:t> &gt; </a:t>
            </a:r>
            <a:r>
              <a:rPr lang="it-IT" sz="900" b="0">
                <a:solidFill>
                  <a:srgbClr val="B5CEA8"/>
                </a:solidFill>
                <a:effectLst/>
                <a:latin typeface="Consolas" panose="020B0609020204030204" pitchFamily="49" charset="0"/>
              </a:rPr>
              <a:t>0.3</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C586C0"/>
                </a:solidFill>
                <a:effectLst/>
                <a:latin typeface="Consolas" panose="020B0609020204030204" pitchFamily="49" charset="0"/>
              </a:rPr>
              <a:t>assert</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evals</a:t>
            </a:r>
            <a:r>
              <a:rPr lang="it-IT" sz="900" b="0">
                <a:solidFill>
                  <a:srgbClr val="D4D4D4"/>
                </a:solidFill>
                <a:effectLst/>
                <a:latin typeface="Consolas" panose="020B0609020204030204" pitchFamily="49" charset="0"/>
              </a:rPr>
              <a:t>[</a:t>
            </a:r>
            <a:r>
              <a:rPr lang="it-IT" sz="900" b="0">
                <a:solidFill>
                  <a:srgbClr val="B5CEA8"/>
                </a:solidFill>
                <a:effectLst/>
                <a:latin typeface="Consolas" panose="020B0609020204030204" pitchFamily="49" charset="0"/>
              </a:rPr>
              <a:t>1</a:t>
            </a:r>
            <a:r>
              <a:rPr lang="it-IT" sz="900" b="0">
                <a:solidFill>
                  <a:srgbClr val="D4D4D4"/>
                </a:solidFill>
                <a:effectLst/>
                <a:latin typeface="Consolas" panose="020B0609020204030204" pitchFamily="49" charset="0"/>
              </a:rPr>
              <a:t>] &gt;= </a:t>
            </a:r>
            <a:r>
              <a:rPr lang="it-IT" sz="900" b="0">
                <a:solidFill>
                  <a:srgbClr val="B5CEA8"/>
                </a:solidFill>
                <a:effectLst/>
                <a:latin typeface="Consolas" panose="020B0609020204030204" pitchFamily="49" charset="0"/>
              </a:rPr>
              <a:t>0.5</a:t>
            </a:r>
            <a:endParaRPr lang="it-IT" sz="9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3368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198" y="2248050"/>
            <a:ext cx="4889742" cy="4591953"/>
          </a:xfrm>
        </p:spPr>
        <p:txBody>
          <a:bodyPr>
            <a:normAutofit/>
          </a:bodyPr>
          <a:lstStyle/>
          <a:p>
            <a:r>
              <a:rPr lang="en-US" sz="2000" b="1">
                <a:solidFill>
                  <a:schemeClr val="tx1">
                    <a:lumMod val="85000"/>
                    <a:lumOff val="15000"/>
                  </a:schemeClr>
                </a:solidFill>
              </a:rPr>
              <a:t>test_directional(): </a:t>
            </a:r>
            <a:r>
              <a:rPr lang="en-US" sz="2000">
                <a:solidFill>
                  <a:schemeClr val="tx1">
                    <a:lumMod val="85000"/>
                    <a:lumOff val="15000"/>
                  </a:schemeClr>
                </a:solidFill>
              </a:rPr>
              <a:t>The goal of this system-test is to check that to two semantically different inputs corresponds two different predictions. </a:t>
            </a:r>
          </a:p>
          <a:p>
            <a:pPr marL="0" indent="0">
              <a:buNone/>
            </a:pPr>
            <a:endParaRPr lang="en-US" sz="2000">
              <a:solidFill>
                <a:schemeClr val="tx1">
                  <a:lumMod val="85000"/>
                  <a:lumOff val="15000"/>
                </a:schemeClr>
              </a:solidFill>
            </a:endParaRP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53E2F5F1-C562-3991-7035-862794FA2C99}"/>
              </a:ext>
            </a:extLst>
          </p:cNvPr>
          <p:cNvSpPr txBox="1"/>
          <p:nvPr/>
        </p:nvSpPr>
        <p:spPr>
          <a:xfrm>
            <a:off x="6095998" y="2248050"/>
            <a:ext cx="5786168" cy="3485570"/>
          </a:xfrm>
          <a:prstGeom prst="rect">
            <a:avLst/>
          </a:prstGeom>
          <a:solidFill>
            <a:schemeClr val="tx1">
              <a:lumMod val="85000"/>
              <a:lumOff val="15000"/>
            </a:schemeClr>
          </a:solidFill>
        </p:spPr>
        <p:txBody>
          <a:bodyPr wrap="square">
            <a:spAutoFit/>
          </a:bodyPr>
          <a:lstStyle/>
          <a:p>
            <a:r>
              <a:rPr lang="it-IT" sz="1050" b="0">
                <a:solidFill>
                  <a:srgbClr val="6A9955"/>
                </a:solidFill>
                <a:effectLst/>
                <a:latin typeface="Consolas" panose="020B0609020204030204" pitchFamily="49" charset="0"/>
              </a:rPr>
              <a:t># directional test</a:t>
            </a:r>
            <a:endParaRPr lang="it-IT" sz="1050" b="0">
              <a:solidFill>
                <a:srgbClr val="D4D4D4"/>
              </a:solidFill>
              <a:effectLst/>
              <a:latin typeface="Consolas" panose="020B0609020204030204" pitchFamily="49" charset="0"/>
            </a:endParaRPr>
          </a:p>
          <a:p>
            <a:r>
              <a:rPr lang="it-IT" sz="1050" b="0">
                <a:solidFill>
                  <a:srgbClr val="6A9955"/>
                </a:solidFill>
                <a:effectLst/>
                <a:latin typeface="Consolas" panose="020B0609020204030204" pitchFamily="49" charset="0"/>
              </a:rPr>
              <a:t># 2 immagini diverse 2 ouput diversi</a:t>
            </a:r>
            <a:endParaRPr lang="it-IT" sz="1050" b="0">
              <a:solidFill>
                <a:srgbClr val="D4D4D4"/>
              </a:solidFill>
              <a:effectLst/>
              <a:latin typeface="Consolas" panose="020B0609020204030204" pitchFamily="49" charset="0"/>
            </a:endParaRPr>
          </a:p>
          <a:p>
            <a:r>
              <a:rPr lang="it-IT" sz="1050" b="0">
                <a:solidFill>
                  <a:srgbClr val="569CD6"/>
                </a:solidFill>
                <a:effectLst/>
                <a:latin typeface="Consolas" panose="020B0609020204030204" pitchFamily="49" charset="0"/>
              </a:rPr>
              <a:t>def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test_directional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Dataset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getTestSet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the best model</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loadModel</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os</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path</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join</a:t>
            </a:r>
            <a:r>
              <a:rPr lang="it-IT" sz="1050" b="0">
                <a:solidFill>
                  <a:srgbClr val="D4D4D4"/>
                </a:solidFill>
                <a:effectLst/>
                <a:latin typeface="Consolas" panose="020B0609020204030204" pitchFamily="49" charset="0"/>
              </a:rPr>
              <a:t>(</a:t>
            </a:r>
            <a:r>
              <a:rPr lang="it-IT" sz="1050" b="0">
                <a:solidFill>
                  <a:srgbClr val="CE9178"/>
                </a:solidFill>
                <a:effectLst/>
                <a:latin typeface="Consolas" panose="020B0609020204030204" pitchFamily="49" charset="0"/>
              </a:rPr>
              <a:t>"models"</a:t>
            </a:r>
            <a:r>
              <a:rPr lang="it-IT" sz="1050" b="0">
                <a:solidFill>
                  <a:srgbClr val="D4D4D4"/>
                </a:solidFill>
                <a:effectLst/>
                <a:latin typeface="Consolas" panose="020B0609020204030204" pitchFamily="49" charset="0"/>
              </a:rPr>
              <a:t>, </a:t>
            </a:r>
            <a:r>
              <a:rPr lang="it-IT" sz="1050" b="0">
                <a:solidFill>
                  <a:srgbClr val="CE9178"/>
                </a:solidFill>
                <a:effectLst/>
                <a:latin typeface="Consolas" panose="020B0609020204030204" pitchFamily="49" charset="0"/>
              </a:rPr>
              <a:t>"saved-model"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 =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 -</a:t>
            </a:r>
            <a:r>
              <a:rPr lang="it-IT" sz="1050" b="0">
                <a:solidFill>
                  <a:srgbClr val="B5CEA8"/>
                </a:solidFill>
                <a:effectLst/>
                <a:latin typeface="Consolas" panose="020B0609020204030204" pitchFamily="49" charset="0"/>
              </a:rPr>
              <a:t>1</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two images of different classes from testSet</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for</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x</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y</a:t>
            </a:r>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in</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if</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y</a:t>
            </a:r>
            <a:r>
              <a:rPr lang="it-IT" sz="1050" b="0">
                <a:solidFill>
                  <a:srgbClr val="D4D4D4"/>
                </a:solidFill>
                <a:effectLst/>
                <a:latin typeface="Consolas" panose="020B0609020204030204" pitchFamily="49" charset="0"/>
              </a:rPr>
              <a:t>.numpy(), </a:t>
            </a:r>
            <a:r>
              <a:rPr lang="it-IT" sz="1050" b="0">
                <a:solidFill>
                  <a:srgbClr val="9CDCFE"/>
                </a:solidFill>
                <a:effectLst/>
                <a:latin typeface="Consolas" panose="020B0609020204030204" pitchFamily="49" charset="0"/>
              </a:rPr>
              <a:t>axis</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y</a:t>
            </a:r>
            <a:r>
              <a:rPr lang="it-IT" sz="1050" b="0">
                <a:solidFill>
                  <a:srgbClr val="D4D4D4"/>
                </a:solidFill>
                <a:effectLst/>
                <a:latin typeface="Consolas" panose="020B0609020204030204" pitchFamily="49" charset="0"/>
              </a:rPr>
              <a:t>.numpy(), </a:t>
            </a:r>
            <a:r>
              <a:rPr lang="it-IT" sz="1050" b="0">
                <a:solidFill>
                  <a:srgbClr val="9CDCFE"/>
                </a:solidFill>
                <a:effectLst/>
                <a:latin typeface="Consolas" panose="020B0609020204030204" pitchFamily="49" charset="0"/>
              </a:rPr>
              <a:t>axis</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prediction</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x</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print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prediction</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append</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prediction</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if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len</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 == </a:t>
            </a:r>
            <a:r>
              <a:rPr lang="it-IT" sz="1050" b="0">
                <a:solidFill>
                  <a:srgbClr val="B5CEA8"/>
                </a:solidFill>
                <a:effectLst/>
                <a:latin typeface="Consolas" panose="020B0609020204030204" pitchFamily="49" charset="0"/>
              </a:rPr>
              <a:t>2</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break</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print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assert</a:t>
            </a:r>
            <a:r>
              <a:rPr lang="it-IT" sz="1050" b="0">
                <a:solidFill>
                  <a:srgbClr val="D4D4D4"/>
                </a:solidFill>
                <a:effectLst/>
                <a:latin typeface="Consolas" panose="020B0609020204030204" pitchFamily="49" charset="0"/>
              </a:rPr>
              <a:t>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95074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25403"/>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4691332" cy="4591953"/>
          </a:xfrm>
        </p:spPr>
        <p:txBody>
          <a:bodyPr>
            <a:normAutofit/>
          </a:bodyPr>
          <a:lstStyle/>
          <a:p>
            <a:r>
              <a:rPr lang="en-US" sz="2000" b="1">
                <a:solidFill>
                  <a:schemeClr val="tx1">
                    <a:lumMod val="85000"/>
                    <a:lumOff val="15000"/>
                  </a:schemeClr>
                </a:solidFill>
              </a:rPr>
              <a:t>test_ invariance(): </a:t>
            </a:r>
            <a:r>
              <a:rPr lang="en-US" sz="2000">
                <a:solidFill>
                  <a:schemeClr val="tx1">
                    <a:lumMod val="85000"/>
                    <a:lumOff val="15000"/>
                  </a:schemeClr>
                </a:solidFill>
              </a:rPr>
              <a:t>This test is made getting an image and applying three different transformation:</a:t>
            </a:r>
          </a:p>
          <a:p>
            <a:pPr lvl="1"/>
            <a:r>
              <a:rPr lang="en-US" sz="1600">
                <a:solidFill>
                  <a:schemeClr val="tx1">
                    <a:lumMod val="85000"/>
                    <a:lumOff val="15000"/>
                  </a:schemeClr>
                </a:solidFill>
              </a:rPr>
              <a:t>Flipping</a:t>
            </a:r>
          </a:p>
          <a:p>
            <a:pPr lvl="2"/>
            <a:r>
              <a:rPr lang="en-US" sz="1200">
                <a:solidFill>
                  <a:schemeClr val="tx1">
                    <a:lumMod val="85000"/>
                    <a:lumOff val="15000"/>
                  </a:schemeClr>
                </a:solidFill>
              </a:rPr>
              <a:t>-1</a:t>
            </a:r>
          </a:p>
          <a:p>
            <a:pPr lvl="2"/>
            <a:r>
              <a:rPr lang="en-US" sz="1200">
                <a:solidFill>
                  <a:schemeClr val="tx1">
                    <a:lumMod val="85000"/>
                    <a:lumOff val="15000"/>
                  </a:schemeClr>
                </a:solidFill>
              </a:rPr>
              <a:t>+1</a:t>
            </a:r>
          </a:p>
          <a:p>
            <a:pPr lvl="1"/>
            <a:r>
              <a:rPr lang="en-US" sz="1600">
                <a:solidFill>
                  <a:schemeClr val="tx1">
                    <a:lumMod val="85000"/>
                    <a:lumOff val="15000"/>
                  </a:schemeClr>
                </a:solidFill>
              </a:rPr>
              <a:t>GaussianBlur </a:t>
            </a:r>
          </a:p>
          <a:p>
            <a:r>
              <a:rPr lang="en-US" sz="2000">
                <a:solidFill>
                  <a:schemeClr val="tx1">
                    <a:lumMod val="85000"/>
                    <a:lumOff val="15000"/>
                  </a:schemeClr>
                </a:solidFill>
              </a:rPr>
              <a:t>The goal is to check that, despite the transfromations, the classification must return same predictions since the transformed images are semantically equivalent.</a:t>
            </a: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CADCE5E5-F72B-A606-BC38-DB100A7E96F7}"/>
              </a:ext>
            </a:extLst>
          </p:cNvPr>
          <p:cNvSpPr txBox="1"/>
          <p:nvPr/>
        </p:nvSpPr>
        <p:spPr>
          <a:xfrm>
            <a:off x="5902624" y="1265158"/>
            <a:ext cx="6094562" cy="5424562"/>
          </a:xfrm>
          <a:prstGeom prst="rect">
            <a:avLst/>
          </a:prstGeom>
          <a:solidFill>
            <a:schemeClr val="tx1">
              <a:lumMod val="85000"/>
              <a:lumOff val="15000"/>
            </a:schemeClr>
          </a:solidFill>
        </p:spPr>
        <p:txBody>
          <a:bodyPr wrap="square">
            <a:spAutoFit/>
          </a:bodyPr>
          <a:lstStyle/>
          <a:p>
            <a:r>
              <a:rPr lang="it-IT" sz="1050" b="0">
                <a:solidFill>
                  <a:srgbClr val="569CD6"/>
                </a:solidFill>
                <a:effectLst/>
                <a:latin typeface="Consolas" panose="020B0609020204030204" pitchFamily="49" charset="0"/>
              </a:rPr>
              <a:t>def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test_invariance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Dataset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getTestSet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the model</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loadModel</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os</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path</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join</a:t>
            </a:r>
            <a:r>
              <a:rPr lang="it-IT" sz="1050" b="0">
                <a:solidFill>
                  <a:srgbClr val="D4D4D4"/>
                </a:solidFill>
                <a:effectLst/>
                <a:latin typeface="Consolas" panose="020B0609020204030204" pitchFamily="49" charset="0"/>
              </a:rPr>
              <a:t>(</a:t>
            </a:r>
            <a:r>
              <a:rPr lang="it-IT" sz="1050" b="0">
                <a:solidFill>
                  <a:srgbClr val="CE9178"/>
                </a:solidFill>
                <a:effectLst/>
                <a:latin typeface="Consolas" panose="020B0609020204030204" pitchFamily="49" charset="0"/>
              </a:rPr>
              <a:t>"models"</a:t>
            </a:r>
            <a:r>
              <a:rPr lang="it-IT" sz="1050" b="0">
                <a:solidFill>
                  <a:srgbClr val="D4D4D4"/>
                </a:solidFill>
                <a:effectLst/>
                <a:latin typeface="Consolas" panose="020B0609020204030204" pitchFamily="49" charset="0"/>
              </a:rPr>
              <a:t>, </a:t>
            </a:r>
            <a:r>
              <a:rPr lang="it-IT" sz="1050" b="0">
                <a:solidFill>
                  <a:srgbClr val="CE9178"/>
                </a:solidFill>
                <a:effectLst/>
                <a:latin typeface="Consolas" panose="020B0609020204030204" pitchFamily="49" charset="0"/>
              </a:rPr>
              <a:t>"saved-model"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list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.as_numpy_iterator())</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Extract the image</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image_matrix</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squeeze</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Extract label from original image</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array</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image_matrix</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dtype</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uint8</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Add noise to original image and verify the classification is correct</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flip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flip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GaussianBlur</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9</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9</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Add an axis to images</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gauss_pred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flipy_pred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flipx_pred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assert</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gauss_pred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flipx_pred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flipy_pred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image_label</a:t>
            </a:r>
            <a:endParaRPr lang="it-IT" sz="105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7695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38200" y="500062"/>
            <a:ext cx="10515600" cy="1325563"/>
          </a:xfrm>
        </p:spPr>
        <p:txBody>
          <a:bodyPr/>
          <a:lstStyle/>
          <a:p>
            <a:pPr algn="ctr"/>
            <a:r>
              <a:rPr lang="en-US" sz="4400" b="0" i="0" u="none" strike="noStrike" baseline="0" dirty="0">
                <a:solidFill>
                  <a:schemeClr val="accent2">
                    <a:lumMod val="75000"/>
                  </a:schemeClr>
                </a:solidFill>
                <a:latin typeface="CMR17"/>
              </a:rPr>
              <a:t>Testing Data</a:t>
            </a:r>
            <a:endParaRPr lang="it-IT" b="1" dirty="0">
              <a:solidFill>
                <a:schemeClr val="accent2">
                  <a:lumMod val="75000"/>
                </a:schemeClr>
              </a:solidFill>
            </a:endParaRPr>
          </a:p>
        </p:txBody>
      </p:sp>
      <p:sp>
        <p:nvSpPr>
          <p:cNvPr id="3" name="Segnaposto contenuto 2">
            <a:extLst>
              <a:ext uri="{FF2B5EF4-FFF2-40B4-BE49-F238E27FC236}">
                <a16:creationId xmlns:a16="http://schemas.microsoft.com/office/drawing/2014/main" xmlns="" id="{BF6317FD-0060-35A3-A9F2-27B937DE131C}"/>
              </a:ext>
            </a:extLst>
          </p:cNvPr>
          <p:cNvSpPr>
            <a:spLocks noGrp="1"/>
          </p:cNvSpPr>
          <p:nvPr>
            <p:ph idx="1"/>
          </p:nvPr>
        </p:nvSpPr>
        <p:spPr/>
        <p:txBody>
          <a:bodyPr/>
          <a:lstStyle/>
          <a:p>
            <a:pPr marL="0" indent="0">
              <a:buNone/>
            </a:pPr>
            <a:r>
              <a:rPr lang="en-US" dirty="0"/>
              <a:t>In a ML model data are the most critical aspect, as the motto says "</a:t>
            </a:r>
            <a:r>
              <a:rPr lang="en-US" u="sng" dirty="0"/>
              <a:t>trash in - trash out</a:t>
            </a:r>
            <a:r>
              <a:rPr lang="en-US" dirty="0"/>
              <a:t>" so we need to carefully check if data are coherent with a set of predefined quality check and avoid that strange values could spoil the training phase and the overall model's quality.</a:t>
            </a:r>
          </a:p>
          <a:p>
            <a:pPr marL="0" indent="0">
              <a:buNone/>
            </a:pPr>
            <a:endParaRPr lang="en-US" dirty="0"/>
          </a:p>
          <a:p>
            <a:pPr marL="0" indent="0">
              <a:buNone/>
            </a:pPr>
            <a:r>
              <a:rPr lang="en-US" dirty="0"/>
              <a:t>Especially in dataset that grow over time, for example collecting users data, this step is crucial since there are chance that users could send non reliable data.</a:t>
            </a:r>
            <a:endParaRPr lang="it-IT" dirty="0"/>
          </a:p>
        </p:txBody>
      </p:sp>
    </p:spTree>
    <p:extLst>
      <p:ext uri="{BB962C8B-B14F-4D97-AF65-F5344CB8AC3E}">
        <p14:creationId xmlns:p14="http://schemas.microsoft.com/office/powerpoint/2010/main" val="660823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25403"/>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4691332" cy="4591953"/>
          </a:xfrm>
        </p:spPr>
        <p:txBody>
          <a:bodyPr>
            <a:normAutofit/>
          </a:bodyPr>
          <a:lstStyle/>
          <a:p>
            <a:r>
              <a:rPr lang="en-US" sz="2000" b="1">
                <a:solidFill>
                  <a:schemeClr val="tx1">
                    <a:lumMod val="85000"/>
                    <a:lumOff val="15000"/>
                  </a:schemeClr>
                </a:solidFill>
              </a:rPr>
              <a:t>test_ invariance(): </a:t>
            </a:r>
            <a:r>
              <a:rPr lang="en-US" sz="2000">
                <a:solidFill>
                  <a:schemeClr val="tx1">
                    <a:lumMod val="85000"/>
                    <a:lumOff val="15000"/>
                  </a:schemeClr>
                </a:solidFill>
              </a:rPr>
              <a:t>This test is made getting an image and applying three different transformation:</a:t>
            </a:r>
          </a:p>
          <a:p>
            <a:pPr lvl="1"/>
            <a:r>
              <a:rPr lang="en-US" sz="1600">
                <a:solidFill>
                  <a:schemeClr val="tx1">
                    <a:lumMod val="85000"/>
                    <a:lumOff val="15000"/>
                  </a:schemeClr>
                </a:solidFill>
              </a:rPr>
              <a:t>Flipping</a:t>
            </a:r>
          </a:p>
          <a:p>
            <a:pPr lvl="2"/>
            <a:r>
              <a:rPr lang="en-US" sz="1200">
                <a:solidFill>
                  <a:schemeClr val="tx1">
                    <a:lumMod val="85000"/>
                    <a:lumOff val="15000"/>
                  </a:schemeClr>
                </a:solidFill>
              </a:rPr>
              <a:t>-1</a:t>
            </a:r>
          </a:p>
          <a:p>
            <a:pPr lvl="2"/>
            <a:r>
              <a:rPr lang="en-US" sz="1200">
                <a:solidFill>
                  <a:schemeClr val="tx1">
                    <a:lumMod val="85000"/>
                    <a:lumOff val="15000"/>
                  </a:schemeClr>
                </a:solidFill>
              </a:rPr>
              <a:t>+1</a:t>
            </a:r>
          </a:p>
          <a:p>
            <a:pPr lvl="1"/>
            <a:r>
              <a:rPr lang="en-US" sz="1600">
                <a:solidFill>
                  <a:schemeClr val="tx1">
                    <a:lumMod val="85000"/>
                    <a:lumOff val="15000"/>
                  </a:schemeClr>
                </a:solidFill>
              </a:rPr>
              <a:t>GaussianBlur </a:t>
            </a:r>
          </a:p>
          <a:p>
            <a:r>
              <a:rPr lang="en-US" sz="2000">
                <a:solidFill>
                  <a:schemeClr val="tx1">
                    <a:lumMod val="85000"/>
                    <a:lumOff val="15000"/>
                  </a:schemeClr>
                </a:solidFill>
              </a:rPr>
              <a:t>The goal is to check that, despite the transfromations, the classification must return same predictions since the transformed images are semantically equivalent.</a:t>
            </a: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CADCE5E5-F72B-A606-BC38-DB100A7E96F7}"/>
              </a:ext>
            </a:extLst>
          </p:cNvPr>
          <p:cNvSpPr txBox="1"/>
          <p:nvPr/>
        </p:nvSpPr>
        <p:spPr>
          <a:xfrm>
            <a:off x="5902624" y="1265158"/>
            <a:ext cx="6094562" cy="5424562"/>
          </a:xfrm>
          <a:prstGeom prst="rect">
            <a:avLst/>
          </a:prstGeom>
          <a:solidFill>
            <a:schemeClr val="tx1">
              <a:lumMod val="85000"/>
              <a:lumOff val="15000"/>
            </a:schemeClr>
          </a:solidFill>
        </p:spPr>
        <p:txBody>
          <a:bodyPr wrap="square">
            <a:spAutoFit/>
          </a:bodyPr>
          <a:lstStyle/>
          <a:p>
            <a:r>
              <a:rPr lang="it-IT" sz="1050" b="0">
                <a:solidFill>
                  <a:srgbClr val="569CD6"/>
                </a:solidFill>
                <a:effectLst/>
                <a:latin typeface="Consolas" panose="020B0609020204030204" pitchFamily="49" charset="0"/>
              </a:rPr>
              <a:t>def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test_invariance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Dataset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getTestSet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the model</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loadModel</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os</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path</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join</a:t>
            </a:r>
            <a:r>
              <a:rPr lang="it-IT" sz="1050" b="0">
                <a:solidFill>
                  <a:srgbClr val="D4D4D4"/>
                </a:solidFill>
                <a:effectLst/>
                <a:latin typeface="Consolas" panose="020B0609020204030204" pitchFamily="49" charset="0"/>
              </a:rPr>
              <a:t>(</a:t>
            </a:r>
            <a:r>
              <a:rPr lang="it-IT" sz="1050" b="0">
                <a:solidFill>
                  <a:srgbClr val="CE9178"/>
                </a:solidFill>
                <a:effectLst/>
                <a:latin typeface="Consolas" panose="020B0609020204030204" pitchFamily="49" charset="0"/>
              </a:rPr>
              <a:t>"models"</a:t>
            </a:r>
            <a:r>
              <a:rPr lang="it-IT" sz="1050" b="0">
                <a:solidFill>
                  <a:srgbClr val="D4D4D4"/>
                </a:solidFill>
                <a:effectLst/>
                <a:latin typeface="Consolas" panose="020B0609020204030204" pitchFamily="49" charset="0"/>
              </a:rPr>
              <a:t>, </a:t>
            </a:r>
            <a:r>
              <a:rPr lang="it-IT" sz="1050" b="0">
                <a:solidFill>
                  <a:srgbClr val="CE9178"/>
                </a:solidFill>
                <a:effectLst/>
                <a:latin typeface="Consolas" panose="020B0609020204030204" pitchFamily="49" charset="0"/>
              </a:rPr>
              <a:t>"saved-model"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list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.as_numpy_iterator())</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Extract the image</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image_matrix</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squeeze</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Extract label from original image</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array</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image_matrix</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dtype</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uint8</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Add noise to original image and verify the classification is correct</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flip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flip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GaussianBlur</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9</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9</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Add an axis to images</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gauss_pred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flipy_pred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flipx_pred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assert</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gauss_pred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flipx_pred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flipy_pred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image_label</a:t>
            </a:r>
            <a:endParaRPr lang="it-IT" sz="105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89650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25403"/>
            <a:ext cx="10419078" cy="1325563"/>
          </a:xfrm>
        </p:spPr>
        <p:txBody>
          <a:bodyPr>
            <a:normAutofit/>
          </a:bodyPr>
          <a:lstStyle/>
          <a:p>
            <a:pPr algn="ctr"/>
            <a:r>
              <a:rPr lang="it-IT" b="1" dirty="0" smtClean="0">
                <a:solidFill>
                  <a:schemeClr val="accent2">
                    <a:lumMod val="75000"/>
                  </a:schemeClr>
                </a:solidFill>
              </a:rPr>
              <a:t>Code </a:t>
            </a:r>
            <a:r>
              <a:rPr lang="it-IT" b="1" dirty="0" err="1" smtClean="0">
                <a:solidFill>
                  <a:schemeClr val="accent2">
                    <a:lumMod val="75000"/>
                  </a:schemeClr>
                </a:solidFill>
              </a:rPr>
              <a:t>analysis</a:t>
            </a:r>
            <a:r>
              <a:rPr lang="it-IT" b="1" dirty="0" smtClean="0">
                <a:solidFill>
                  <a:schemeClr val="accent2">
                    <a:lumMod val="75000"/>
                  </a:schemeClr>
                </a:solidFill>
              </a:rPr>
              <a:t> with </a:t>
            </a:r>
            <a:r>
              <a:rPr lang="it-IT" b="1" dirty="0" err="1" smtClean="0">
                <a:solidFill>
                  <a:schemeClr val="accent2">
                    <a:lumMod val="75000"/>
                  </a:schemeClr>
                </a:solidFill>
              </a:rPr>
              <a:t>Pylint</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4691332" cy="4591953"/>
          </a:xfrm>
        </p:spPr>
        <p:txBody>
          <a:bodyPr>
            <a:normAutofit/>
          </a:bodyPr>
          <a:lstStyle/>
          <a:p>
            <a:pPr marL="457200" indent="-457200">
              <a:buFont typeface="+mj-lt"/>
              <a:buAutoNum type="arabicPeriod"/>
            </a:pPr>
            <a:r>
              <a:rPr lang="en-US" sz="2000" b="1" dirty="0" err="1" smtClean="0">
                <a:solidFill>
                  <a:schemeClr val="tx1">
                    <a:lumMod val="85000"/>
                    <a:lumOff val="15000"/>
                  </a:schemeClr>
                </a:solidFill>
              </a:rPr>
              <a:t>s</a:t>
            </a:r>
            <a:r>
              <a:rPr lang="en-US" sz="2000" b="1" dirty="0" err="1" smtClean="0">
                <a:solidFill>
                  <a:schemeClr val="tx1">
                    <a:lumMod val="85000"/>
                    <a:lumOff val="15000"/>
                  </a:schemeClr>
                </a:solidFill>
              </a:rPr>
              <a:t>rc</a:t>
            </a:r>
            <a:r>
              <a:rPr lang="en-US" sz="2000" b="1" dirty="0" smtClean="0">
                <a:solidFill>
                  <a:schemeClr val="tx1">
                    <a:lumMod val="85000"/>
                    <a:lumOff val="15000"/>
                  </a:schemeClr>
                </a:solidFill>
              </a:rPr>
              <a:t>/models: </a:t>
            </a:r>
            <a:r>
              <a:rPr lang="en-US" sz="2000" dirty="0" smtClean="0">
                <a:solidFill>
                  <a:schemeClr val="tx1">
                    <a:lumMod val="85000"/>
                    <a:lumOff val="15000"/>
                  </a:schemeClr>
                </a:solidFill>
              </a:rPr>
              <a:t>as first result of analysis on the </a:t>
            </a:r>
            <a:r>
              <a:rPr lang="en-US" sz="2000" smtClean="0">
                <a:solidFill>
                  <a:schemeClr val="tx1">
                    <a:lumMod val="85000"/>
                    <a:lumOff val="15000"/>
                  </a:schemeClr>
                </a:solidFill>
              </a:rPr>
              <a:t>folder we </a:t>
            </a:r>
            <a:r>
              <a:rPr lang="en-US" sz="2000" dirty="0" smtClean="0">
                <a:solidFill>
                  <a:schemeClr val="tx1">
                    <a:lumMod val="85000"/>
                    <a:lumOff val="15000"/>
                  </a:schemeClr>
                </a:solidFill>
              </a:rPr>
              <a:t>obtained a score of </a:t>
            </a:r>
            <a:r>
              <a:rPr lang="en-US" sz="2000" b="1" dirty="0" smtClean="0">
                <a:solidFill>
                  <a:schemeClr val="tx1">
                    <a:lumMod val="85000"/>
                    <a:lumOff val="15000"/>
                  </a:schemeClr>
                </a:solidFill>
              </a:rPr>
              <a:t>5.56/10.0</a:t>
            </a:r>
            <a:r>
              <a:rPr lang="en-US" sz="2000" dirty="0" smtClean="0">
                <a:solidFill>
                  <a:schemeClr val="tx1">
                    <a:lumMod val="85000"/>
                    <a:lumOff val="15000"/>
                  </a:schemeClr>
                </a:solidFill>
              </a:rPr>
              <a:t> and we reached a score of </a:t>
            </a:r>
            <a:r>
              <a:rPr lang="en-US" sz="2000" b="1" dirty="0" smtClean="0">
                <a:solidFill>
                  <a:schemeClr val="tx1">
                    <a:lumMod val="85000"/>
                    <a:lumOff val="15000"/>
                  </a:schemeClr>
                </a:solidFill>
              </a:rPr>
              <a:t>8.57/10.0</a:t>
            </a:r>
            <a:r>
              <a:rPr lang="en-US" sz="2000" dirty="0" smtClean="0">
                <a:solidFill>
                  <a:schemeClr val="tx1">
                    <a:lumMod val="85000"/>
                    <a:lumOff val="15000"/>
                  </a:schemeClr>
                </a:solidFill>
              </a:rPr>
              <a:t> on the entire folder.</a:t>
            </a:r>
          </a:p>
          <a:p>
            <a:pPr marL="457200" indent="-457200">
              <a:buFont typeface="+mj-lt"/>
              <a:buAutoNum type="arabicPeriod"/>
            </a:pPr>
            <a:endParaRPr lang="en-US" sz="2000" dirty="0" smtClean="0">
              <a:solidFill>
                <a:schemeClr val="tx1">
                  <a:lumMod val="85000"/>
                  <a:lumOff val="15000"/>
                </a:schemeClr>
              </a:solidFill>
            </a:endParaRPr>
          </a:p>
          <a:p>
            <a:pPr marL="457200" indent="-457200">
              <a:buFont typeface="+mj-lt"/>
              <a:buAutoNum type="arabicPeriod"/>
            </a:pPr>
            <a:r>
              <a:rPr lang="en-US" sz="2000" b="1" dirty="0" err="1" smtClean="0">
                <a:solidFill>
                  <a:schemeClr val="tx1">
                    <a:lumMod val="85000"/>
                    <a:lumOff val="15000"/>
                  </a:schemeClr>
                </a:solidFill>
              </a:rPr>
              <a:t>s</a:t>
            </a:r>
            <a:r>
              <a:rPr lang="en-US" sz="2000" b="1" dirty="0" err="1" smtClean="0">
                <a:solidFill>
                  <a:schemeClr val="tx1">
                    <a:lumMod val="85000"/>
                    <a:lumOff val="15000"/>
                  </a:schemeClr>
                </a:solidFill>
              </a:rPr>
              <a:t>rc</a:t>
            </a:r>
            <a:r>
              <a:rPr lang="en-US" sz="2000" b="1" dirty="0" smtClean="0">
                <a:solidFill>
                  <a:schemeClr val="tx1">
                    <a:lumMod val="85000"/>
                    <a:lumOff val="15000"/>
                  </a:schemeClr>
                </a:solidFill>
              </a:rPr>
              <a:t>/data: </a:t>
            </a:r>
            <a:r>
              <a:rPr lang="en-US" sz="2000" dirty="0">
                <a:solidFill>
                  <a:schemeClr val="tx1">
                    <a:lumMod val="85000"/>
                    <a:lumOff val="15000"/>
                  </a:schemeClr>
                </a:solidFill>
              </a:rPr>
              <a:t>as first result of analysis on the folder </a:t>
            </a:r>
            <a:r>
              <a:rPr lang="en-US" sz="2000" dirty="0" smtClean="0">
                <a:solidFill>
                  <a:schemeClr val="tx1">
                    <a:lumMod val="85000"/>
                    <a:lumOff val="15000"/>
                  </a:schemeClr>
                </a:solidFill>
              </a:rPr>
              <a:t>we </a:t>
            </a:r>
            <a:r>
              <a:rPr lang="en-US" sz="2000" dirty="0">
                <a:solidFill>
                  <a:schemeClr val="tx1">
                    <a:lumMod val="85000"/>
                    <a:lumOff val="15000"/>
                  </a:schemeClr>
                </a:solidFill>
              </a:rPr>
              <a:t>obtained a score of </a:t>
            </a:r>
            <a:r>
              <a:rPr lang="en-US" sz="2000" b="1" dirty="0" smtClean="0">
                <a:solidFill>
                  <a:schemeClr val="tx1">
                    <a:lumMod val="85000"/>
                    <a:lumOff val="15000"/>
                  </a:schemeClr>
                </a:solidFill>
              </a:rPr>
              <a:t>7.84/10.0</a:t>
            </a:r>
            <a:r>
              <a:rPr lang="en-US" sz="2000" dirty="0" smtClean="0">
                <a:solidFill>
                  <a:schemeClr val="tx1">
                    <a:lumMod val="85000"/>
                    <a:lumOff val="15000"/>
                  </a:schemeClr>
                </a:solidFill>
              </a:rPr>
              <a:t> </a:t>
            </a:r>
            <a:r>
              <a:rPr lang="en-US" sz="2000" dirty="0">
                <a:solidFill>
                  <a:schemeClr val="tx1">
                    <a:lumMod val="85000"/>
                    <a:lumOff val="15000"/>
                  </a:schemeClr>
                </a:solidFill>
              </a:rPr>
              <a:t>and we reached a score of </a:t>
            </a:r>
            <a:r>
              <a:rPr lang="en-US" sz="2000" b="1" dirty="0" smtClean="0">
                <a:solidFill>
                  <a:schemeClr val="tx1">
                    <a:lumMod val="85000"/>
                    <a:lumOff val="15000"/>
                  </a:schemeClr>
                </a:solidFill>
              </a:rPr>
              <a:t>10.0/10.0</a:t>
            </a:r>
            <a:r>
              <a:rPr lang="en-US" sz="2000" dirty="0" smtClean="0">
                <a:solidFill>
                  <a:schemeClr val="tx1">
                    <a:lumMod val="85000"/>
                    <a:lumOff val="15000"/>
                  </a:schemeClr>
                </a:solidFill>
              </a:rPr>
              <a:t> </a:t>
            </a:r>
            <a:r>
              <a:rPr lang="en-US" sz="2000" dirty="0">
                <a:solidFill>
                  <a:schemeClr val="tx1">
                    <a:lumMod val="85000"/>
                    <a:lumOff val="15000"/>
                  </a:schemeClr>
                </a:solidFill>
              </a:rPr>
              <a:t>on the entire folder.</a:t>
            </a:r>
          </a:p>
          <a:p>
            <a:pPr marL="457200" indent="-457200">
              <a:buFont typeface="+mj-lt"/>
              <a:buAutoNum type="arabicPeriod"/>
            </a:pPr>
            <a:endParaRPr lang="en-US" sz="2000" b="1" dirty="0" smtClean="0">
              <a:solidFill>
                <a:schemeClr val="tx1">
                  <a:lumMod val="85000"/>
                  <a:lumOff val="15000"/>
                </a:schemeClr>
              </a:solidFill>
            </a:endParaRPr>
          </a:p>
          <a:p>
            <a:pPr marL="457200" indent="-457200">
              <a:buFont typeface="+mj-lt"/>
              <a:buAutoNum type="arabicPeriod"/>
            </a:pPr>
            <a:r>
              <a:rPr lang="en-US" sz="2000" b="1" dirty="0" err="1">
                <a:solidFill>
                  <a:schemeClr val="tx1">
                    <a:lumMod val="85000"/>
                    <a:lumOff val="15000"/>
                  </a:schemeClr>
                </a:solidFill>
              </a:rPr>
              <a:t>s</a:t>
            </a:r>
            <a:r>
              <a:rPr lang="en-US" sz="2000" b="1" dirty="0" err="1" smtClean="0">
                <a:solidFill>
                  <a:schemeClr val="tx1">
                    <a:lumMod val="85000"/>
                    <a:lumOff val="15000"/>
                  </a:schemeClr>
                </a:solidFill>
              </a:rPr>
              <a:t>rc</a:t>
            </a:r>
            <a:r>
              <a:rPr lang="en-US" sz="2000" b="1" dirty="0" smtClean="0">
                <a:solidFill>
                  <a:schemeClr val="tx1">
                    <a:lumMod val="85000"/>
                    <a:lumOff val="15000"/>
                  </a:schemeClr>
                </a:solidFill>
              </a:rPr>
              <a:t>/tests: </a:t>
            </a:r>
            <a:r>
              <a:rPr lang="en-US" sz="2000" dirty="0">
                <a:solidFill>
                  <a:schemeClr val="tx1">
                    <a:lumMod val="85000"/>
                    <a:lumOff val="15000"/>
                  </a:schemeClr>
                </a:solidFill>
              </a:rPr>
              <a:t>as first result of analysis on the folder </a:t>
            </a:r>
            <a:r>
              <a:rPr lang="en-US" sz="2000" dirty="0" smtClean="0">
                <a:solidFill>
                  <a:schemeClr val="tx1">
                    <a:lumMod val="85000"/>
                    <a:lumOff val="15000"/>
                  </a:schemeClr>
                </a:solidFill>
              </a:rPr>
              <a:t>we </a:t>
            </a:r>
            <a:r>
              <a:rPr lang="en-US" sz="2000" dirty="0">
                <a:solidFill>
                  <a:schemeClr val="tx1">
                    <a:lumMod val="85000"/>
                    <a:lumOff val="15000"/>
                  </a:schemeClr>
                </a:solidFill>
              </a:rPr>
              <a:t>obtained a score of </a:t>
            </a:r>
            <a:r>
              <a:rPr lang="en-US" sz="2000" b="1" dirty="0" smtClean="0">
                <a:solidFill>
                  <a:schemeClr val="tx1">
                    <a:lumMod val="85000"/>
                    <a:lumOff val="15000"/>
                  </a:schemeClr>
                </a:solidFill>
              </a:rPr>
              <a:t>8.95/10.0</a:t>
            </a:r>
            <a:r>
              <a:rPr lang="en-US" sz="2000" dirty="0" smtClean="0">
                <a:solidFill>
                  <a:schemeClr val="tx1">
                    <a:lumMod val="85000"/>
                    <a:lumOff val="15000"/>
                  </a:schemeClr>
                </a:solidFill>
              </a:rPr>
              <a:t> </a:t>
            </a:r>
            <a:r>
              <a:rPr lang="en-US" sz="2000" dirty="0">
                <a:solidFill>
                  <a:schemeClr val="tx1">
                    <a:lumMod val="85000"/>
                    <a:lumOff val="15000"/>
                  </a:schemeClr>
                </a:solidFill>
              </a:rPr>
              <a:t>and we reached a score of </a:t>
            </a:r>
            <a:r>
              <a:rPr lang="en-US" sz="2000" b="1" dirty="0" smtClean="0">
                <a:solidFill>
                  <a:schemeClr val="tx1">
                    <a:lumMod val="85000"/>
                    <a:lumOff val="15000"/>
                  </a:schemeClr>
                </a:solidFill>
              </a:rPr>
              <a:t>9.21/10.0 </a:t>
            </a:r>
            <a:r>
              <a:rPr lang="en-US" sz="2000" dirty="0" smtClean="0">
                <a:solidFill>
                  <a:schemeClr val="tx1">
                    <a:lumMod val="85000"/>
                    <a:lumOff val="15000"/>
                  </a:schemeClr>
                </a:solidFill>
              </a:rPr>
              <a:t> </a:t>
            </a:r>
            <a:r>
              <a:rPr lang="en-US" sz="2000" dirty="0">
                <a:solidFill>
                  <a:schemeClr val="tx1">
                    <a:lumMod val="85000"/>
                    <a:lumOff val="15000"/>
                  </a:schemeClr>
                </a:solidFill>
              </a:rPr>
              <a:t>on the entire folder.</a:t>
            </a:r>
          </a:p>
          <a:p>
            <a:pPr marL="457200" indent="-457200">
              <a:buFont typeface="+mj-lt"/>
              <a:buAutoNum type="arabicPeriod"/>
            </a:pPr>
            <a:endParaRPr lang="en-US" sz="2000" b="1" dirty="0" smtClean="0">
              <a:solidFill>
                <a:schemeClr val="tx1">
                  <a:lumMod val="85000"/>
                  <a:lumOff val="15000"/>
                </a:schemeClr>
              </a:solidFill>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825624"/>
            <a:ext cx="4952998" cy="474116"/>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3657410"/>
            <a:ext cx="5035452" cy="464190"/>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5320420"/>
            <a:ext cx="5035452" cy="524526"/>
          </a:xfrm>
          <a:prstGeom prst="rect">
            <a:avLst/>
          </a:prstGeom>
        </p:spPr>
      </p:pic>
    </p:spTree>
    <p:extLst>
      <p:ext uri="{BB962C8B-B14F-4D97-AF65-F5344CB8AC3E}">
        <p14:creationId xmlns:p14="http://schemas.microsoft.com/office/powerpoint/2010/main" val="152198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dirty="0"/>
              <a:t>A tool that can help us to do this kind of tests is Great Expectations. </a:t>
            </a:r>
          </a:p>
          <a:p>
            <a:pPr marL="0" indent="0">
              <a:buNone/>
            </a:pPr>
            <a:r>
              <a:rPr lang="en-US" dirty="0"/>
              <a:t>It offers a set of functionality that helps developers to build up reliable tests on datasets. </a:t>
            </a:r>
          </a:p>
          <a:p>
            <a:pPr marL="0" indent="0">
              <a:buNone/>
            </a:pPr>
            <a:r>
              <a:rPr lang="en-US" dirty="0"/>
              <a:t>Great Expectations is oriented to tabular data and not images like in our project, but this has not been a problem, we have extracted a set of information from our dataset and saved them into a .csv file generated before applying the GE test suite. </a:t>
            </a:r>
          </a:p>
        </p:txBody>
      </p:sp>
      <p:pic>
        <p:nvPicPr>
          <p:cNvPr id="6" name="Immagine 5">
            <a:extLst>
              <a:ext uri="{FF2B5EF4-FFF2-40B4-BE49-F238E27FC236}">
                <a16:creationId xmlns:a16="http://schemas.microsoft.com/office/drawing/2014/main" xmlns="" id="{B4236054-E104-7FE8-2F90-17DDA59A6F49}"/>
              </a:ext>
            </a:extLst>
          </p:cNvPr>
          <p:cNvPicPr>
            <a:picLocks noChangeAspect="1"/>
          </p:cNvPicPr>
          <p:nvPr/>
        </p:nvPicPr>
        <p:blipFill>
          <a:blip r:embed="rId2"/>
          <a:stretch>
            <a:fillRect/>
          </a:stretch>
        </p:blipFill>
        <p:spPr>
          <a:xfrm>
            <a:off x="8441909" y="319367"/>
            <a:ext cx="1230597" cy="1295265"/>
          </a:xfrm>
          <a:prstGeom prst="rect">
            <a:avLst/>
          </a:prstGeom>
        </p:spPr>
      </p:pic>
    </p:spTree>
    <p:extLst>
      <p:ext uri="{BB962C8B-B14F-4D97-AF65-F5344CB8AC3E}">
        <p14:creationId xmlns:p14="http://schemas.microsoft.com/office/powerpoint/2010/main" val="99236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Feature </a:t>
            </a:r>
            <a:r>
              <a:rPr lang="en-US" dirty="0">
                <a:solidFill>
                  <a:schemeClr val="accent2">
                    <a:lumMod val="75000"/>
                  </a:schemeClr>
                </a:solidFill>
                <a:latin typeface="CMR17"/>
              </a:rPr>
              <a:t>E</a:t>
            </a:r>
            <a:r>
              <a:rPr lang="en-US" sz="4400" b="0" i="0" u="none" strike="noStrike" baseline="0" dirty="0">
                <a:solidFill>
                  <a:schemeClr val="accent2">
                    <a:lumMod val="75000"/>
                  </a:schemeClr>
                </a:solidFill>
                <a:latin typeface="CMR17"/>
              </a:rPr>
              <a:t>xtraction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dirty="0"/>
              <a:t>The information extracted are the followings:</a:t>
            </a:r>
          </a:p>
          <a:p>
            <a:pPr>
              <a:buClr>
                <a:srgbClr val="FFC000"/>
              </a:buClr>
            </a:pPr>
            <a:r>
              <a:rPr lang="en-US" dirty="0"/>
              <a:t>File Name</a:t>
            </a:r>
          </a:p>
          <a:p>
            <a:pPr>
              <a:buClr>
                <a:srgbClr val="FFC000"/>
              </a:buClr>
            </a:pPr>
            <a:r>
              <a:rPr lang="en-US" dirty="0"/>
              <a:t>File Type</a:t>
            </a:r>
          </a:p>
          <a:p>
            <a:pPr>
              <a:buClr>
                <a:srgbClr val="FFC000"/>
              </a:buClr>
            </a:pPr>
            <a:r>
              <a:rPr lang="en-US" dirty="0"/>
              <a:t>Label</a:t>
            </a:r>
          </a:p>
          <a:p>
            <a:pPr>
              <a:buClr>
                <a:srgbClr val="FFC000"/>
              </a:buClr>
            </a:pPr>
            <a:r>
              <a:rPr lang="en-US" dirty="0"/>
              <a:t>Colors (Y/N)</a:t>
            </a:r>
          </a:p>
          <a:p>
            <a:pPr>
              <a:buClr>
                <a:srgbClr val="FFC000"/>
              </a:buClr>
            </a:pPr>
            <a:r>
              <a:rPr lang="en-US" dirty="0"/>
              <a:t>Height</a:t>
            </a:r>
          </a:p>
          <a:p>
            <a:pPr>
              <a:buClr>
                <a:srgbClr val="FFC000"/>
              </a:buClr>
            </a:pPr>
            <a:r>
              <a:rPr lang="en-US" dirty="0"/>
              <a:t>Width</a:t>
            </a:r>
          </a:p>
          <a:p>
            <a:pPr>
              <a:buClr>
                <a:srgbClr val="FFC000"/>
              </a:buClr>
            </a:pPr>
            <a:r>
              <a:rPr lang="en-US" dirty="0"/>
              <a:t>Variance of the Laplacian Filter</a:t>
            </a:r>
          </a:p>
        </p:txBody>
      </p:sp>
    </p:spTree>
    <p:extLst>
      <p:ext uri="{BB962C8B-B14F-4D97-AF65-F5344CB8AC3E}">
        <p14:creationId xmlns:p14="http://schemas.microsoft.com/office/powerpoint/2010/main" val="292085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Setting Up</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5"/>
            <a:ext cx="10515600" cy="4351338"/>
          </a:xfrm>
        </p:spPr>
        <p:txBody>
          <a:bodyPr>
            <a:normAutofit fontScale="92500"/>
          </a:bodyPr>
          <a:lstStyle/>
          <a:p>
            <a:pPr marL="0" indent="0">
              <a:buNone/>
            </a:pPr>
            <a:r>
              <a:rPr lang="en-US" dirty="0"/>
              <a:t>The GE suite has been created importing the GE library and running the following commands: </a:t>
            </a:r>
          </a:p>
          <a:p>
            <a:pPr marL="0" indent="0">
              <a:buNone/>
            </a:pPr>
            <a:endParaRPr lang="en-US" dirty="0"/>
          </a:p>
          <a:p>
            <a:pPr marL="0" indent="0">
              <a:buNone/>
            </a:pPr>
            <a:endParaRPr lang="en-US" dirty="0"/>
          </a:p>
          <a:p>
            <a:pPr marL="0" indent="0">
              <a:buNone/>
            </a:pPr>
            <a:r>
              <a:rPr lang="en-US" dirty="0"/>
              <a:t>that, in order: </a:t>
            </a:r>
          </a:p>
          <a:p>
            <a:pPr>
              <a:buClr>
                <a:srgbClr val="FFC000"/>
              </a:buClr>
            </a:pPr>
            <a:r>
              <a:rPr lang="en-US" dirty="0"/>
              <a:t>create the whole infrastructure</a:t>
            </a:r>
          </a:p>
          <a:p>
            <a:pPr>
              <a:buClr>
                <a:srgbClr val="FFC000"/>
              </a:buClr>
            </a:pPr>
            <a:r>
              <a:rPr lang="en-US" dirty="0"/>
              <a:t>link GE to the file that we want to check</a:t>
            </a:r>
          </a:p>
          <a:p>
            <a:pPr>
              <a:buClr>
                <a:srgbClr val="FFC000"/>
              </a:buClr>
            </a:pPr>
            <a:r>
              <a:rPr lang="en-US" dirty="0"/>
              <a:t>create the test suite </a:t>
            </a:r>
          </a:p>
          <a:p>
            <a:pPr>
              <a:buClr>
                <a:srgbClr val="FFC000"/>
              </a:buClr>
            </a:pPr>
            <a:r>
              <a:rPr lang="en-US" dirty="0"/>
              <a:t>create the checkpoint that is the mechanism that allows to run the tests</a:t>
            </a:r>
          </a:p>
        </p:txBody>
      </p:sp>
      <p:pic>
        <p:nvPicPr>
          <p:cNvPr id="4" name="Immagine 3">
            <a:extLst>
              <a:ext uri="{FF2B5EF4-FFF2-40B4-BE49-F238E27FC236}">
                <a16:creationId xmlns:a16="http://schemas.microsoft.com/office/drawing/2014/main" xmlns="" id="{71B748EA-5C6A-789B-8BA4-92740C569BD7}"/>
              </a:ext>
            </a:extLst>
          </p:cNvPr>
          <p:cNvPicPr>
            <a:picLocks noChangeAspect="1"/>
          </p:cNvPicPr>
          <p:nvPr/>
        </p:nvPicPr>
        <p:blipFill>
          <a:blip r:embed="rId2"/>
          <a:stretch>
            <a:fillRect/>
          </a:stretch>
        </p:blipFill>
        <p:spPr>
          <a:xfrm>
            <a:off x="934720" y="2679634"/>
            <a:ext cx="4448796" cy="943107"/>
          </a:xfrm>
          <a:prstGeom prst="rect">
            <a:avLst/>
          </a:prstGeom>
        </p:spPr>
      </p:pic>
    </p:spTree>
    <p:extLst>
      <p:ext uri="{BB962C8B-B14F-4D97-AF65-F5344CB8AC3E}">
        <p14:creationId xmlns:p14="http://schemas.microsoft.com/office/powerpoint/2010/main" val="256104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A Sample Of Test</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sz="2000" dirty="0"/>
              <a:t>The test suite is a </a:t>
            </a:r>
            <a:r>
              <a:rPr lang="en-US" sz="2000" dirty="0" err="1"/>
              <a:t>json</a:t>
            </a:r>
            <a:r>
              <a:rPr lang="en-US" sz="2000" dirty="0"/>
              <a:t> file presents in </a:t>
            </a:r>
            <a:r>
              <a:rPr lang="en-US" sz="2000" dirty="0" err="1">
                <a:solidFill>
                  <a:schemeClr val="bg1"/>
                </a:solidFill>
                <a:highlight>
                  <a:srgbClr val="000000"/>
                </a:highlight>
              </a:rPr>
              <a:t>great_expectations</a:t>
            </a:r>
            <a:r>
              <a:rPr lang="en-US" sz="2000" dirty="0">
                <a:solidFill>
                  <a:schemeClr val="bg1"/>
                </a:solidFill>
                <a:highlight>
                  <a:srgbClr val="000000"/>
                </a:highlight>
              </a:rPr>
              <a:t>\expectations\</a:t>
            </a:r>
            <a:r>
              <a:rPr lang="en-US" sz="2000" dirty="0" err="1">
                <a:solidFill>
                  <a:schemeClr val="bg1"/>
                </a:solidFill>
                <a:highlight>
                  <a:srgbClr val="000000"/>
                </a:highlight>
              </a:rPr>
              <a:t>img_features_suite.json</a:t>
            </a:r>
            <a:r>
              <a:rPr lang="en-US" sz="2000" dirty="0">
                <a:solidFill>
                  <a:schemeClr val="bg1"/>
                </a:solidFill>
                <a:highlight>
                  <a:srgbClr val="000000"/>
                </a:highlight>
              </a:rPr>
              <a:t> </a:t>
            </a:r>
            <a:r>
              <a:rPr lang="en-US" sz="2000" dirty="0"/>
              <a:t>were it's possible to express the kind of test, the checked column and the acceptable values for that column, for example: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This test checks that the column heigh has value greater than 50, this in order to avoid to train our model on really small images that have too less details and became noisy when scaled up.</a:t>
            </a:r>
          </a:p>
        </p:txBody>
      </p:sp>
      <p:pic>
        <p:nvPicPr>
          <p:cNvPr id="5" name="Immagine 4">
            <a:extLst>
              <a:ext uri="{FF2B5EF4-FFF2-40B4-BE49-F238E27FC236}">
                <a16:creationId xmlns:a16="http://schemas.microsoft.com/office/drawing/2014/main" xmlns="" id="{34371DD1-F90A-3572-5F62-5807BF784055}"/>
              </a:ext>
            </a:extLst>
          </p:cNvPr>
          <p:cNvPicPr>
            <a:picLocks noChangeAspect="1"/>
          </p:cNvPicPr>
          <p:nvPr/>
        </p:nvPicPr>
        <p:blipFill>
          <a:blip r:embed="rId2"/>
          <a:stretch>
            <a:fillRect/>
          </a:stretch>
        </p:blipFill>
        <p:spPr>
          <a:xfrm>
            <a:off x="934720" y="2762986"/>
            <a:ext cx="4801270" cy="2248214"/>
          </a:xfrm>
          <a:prstGeom prst="rect">
            <a:avLst/>
          </a:prstGeom>
        </p:spPr>
      </p:pic>
    </p:spTree>
    <p:extLst>
      <p:ext uri="{BB962C8B-B14F-4D97-AF65-F5344CB8AC3E}">
        <p14:creationId xmlns:p14="http://schemas.microsoft.com/office/powerpoint/2010/main" val="81315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The Test Suite</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10515600" cy="4591953"/>
          </a:xfrm>
        </p:spPr>
        <p:txBody>
          <a:bodyPr>
            <a:normAutofit/>
          </a:bodyPr>
          <a:lstStyle/>
          <a:p>
            <a:pPr marL="0" indent="0">
              <a:buNone/>
            </a:pPr>
            <a:r>
              <a:rPr lang="en-US" sz="2000" dirty="0"/>
              <a:t>The whole test suite include the followings tests:</a:t>
            </a:r>
          </a:p>
          <a:p>
            <a:pPr>
              <a:buClr>
                <a:srgbClr val="FFC000"/>
              </a:buClr>
            </a:pPr>
            <a:r>
              <a:rPr lang="en-US" sz="2000" dirty="0"/>
              <a:t>Check on the label name: we want to avoid label that are not coherent with our purposes</a:t>
            </a:r>
          </a:p>
          <a:p>
            <a:pPr>
              <a:buClr>
                <a:srgbClr val="FFC000"/>
              </a:buClr>
            </a:pPr>
            <a:r>
              <a:rPr lang="en-US" sz="2000" dirty="0"/>
              <a:t>Check on the color type: we want to allow or deny the possibility to add greyscale images</a:t>
            </a:r>
          </a:p>
          <a:p>
            <a:pPr>
              <a:buClr>
                <a:srgbClr val="FFC000"/>
              </a:buClr>
            </a:pPr>
            <a:r>
              <a:rPr lang="en-US" sz="2000" dirty="0"/>
              <a:t>Check on the variance of the Laplacian filter greater than 0: if the Laplacian variance is 0 the image is monochromatic and then non informative, we want to block this kind of data</a:t>
            </a:r>
          </a:p>
          <a:p>
            <a:pPr>
              <a:buClr>
                <a:srgbClr val="FFC000"/>
              </a:buClr>
            </a:pPr>
            <a:r>
              <a:rPr lang="en-US" sz="2000" dirty="0"/>
              <a:t>Checks on the heigh greater than 50: in order to avoid pictures that are too small</a:t>
            </a:r>
          </a:p>
          <a:p>
            <a:pPr>
              <a:buClr>
                <a:srgbClr val="FFC000"/>
              </a:buClr>
            </a:pPr>
            <a:r>
              <a:rPr lang="en-US" sz="2000" dirty="0"/>
              <a:t>Checks on the width greater than 50: in order to avoid pictures that are too small</a:t>
            </a:r>
          </a:p>
          <a:p>
            <a:pPr marL="0" indent="0">
              <a:buNone/>
            </a:pPr>
            <a:r>
              <a:rPr lang="en-US" sz="2000" dirty="0"/>
              <a:t>All the execution are stored into:</a:t>
            </a:r>
          </a:p>
          <a:p>
            <a:pPr marL="0" indent="0">
              <a:buNone/>
            </a:pPr>
            <a:r>
              <a:rPr lang="en-US" sz="2000" dirty="0" err="1">
                <a:solidFill>
                  <a:schemeClr val="bg1"/>
                </a:solidFill>
                <a:highlight>
                  <a:srgbClr val="000000"/>
                </a:highlight>
              </a:rPr>
              <a:t>great_expectations</a:t>
            </a:r>
            <a:r>
              <a:rPr lang="en-US" sz="2000" dirty="0">
                <a:solidFill>
                  <a:schemeClr val="bg1"/>
                </a:solidFill>
                <a:highlight>
                  <a:srgbClr val="000000"/>
                </a:highlight>
              </a:rPr>
              <a:t>\results\validations</a:t>
            </a:r>
          </a:p>
          <a:p>
            <a:pPr marL="0" indent="0">
              <a:buNone/>
            </a:pPr>
            <a:r>
              <a:rPr lang="en-US" sz="2000" dirty="0"/>
              <a:t>and is possible to see the results through a GUI using the html page stored in:</a:t>
            </a:r>
          </a:p>
          <a:p>
            <a:pPr marL="0" indent="0">
              <a:buNone/>
            </a:pPr>
            <a:r>
              <a:rPr lang="en-US" sz="2000" dirty="0" err="1">
                <a:solidFill>
                  <a:schemeClr val="bg1"/>
                </a:solidFill>
                <a:highlight>
                  <a:srgbClr val="000000"/>
                </a:highlight>
              </a:rPr>
              <a:t>great_expectations</a:t>
            </a:r>
            <a:r>
              <a:rPr lang="en-US" sz="2000" dirty="0">
                <a:solidFill>
                  <a:schemeClr val="bg1"/>
                </a:solidFill>
                <a:highlight>
                  <a:srgbClr val="000000"/>
                </a:highlight>
              </a:rPr>
              <a:t>\results\</a:t>
            </a:r>
            <a:r>
              <a:rPr lang="en-US" sz="2000" dirty="0" err="1">
                <a:solidFill>
                  <a:schemeClr val="bg1"/>
                </a:solidFill>
                <a:highlight>
                  <a:srgbClr val="000000"/>
                </a:highlight>
              </a:rPr>
              <a:t>data_docs</a:t>
            </a:r>
            <a:r>
              <a:rPr lang="en-US" sz="2000" dirty="0">
                <a:solidFill>
                  <a:schemeClr val="bg1"/>
                </a:solidFill>
                <a:highlight>
                  <a:srgbClr val="000000"/>
                </a:highlight>
              </a:rPr>
              <a:t>\</a:t>
            </a:r>
            <a:r>
              <a:rPr lang="en-US" sz="2000" dirty="0" err="1">
                <a:solidFill>
                  <a:schemeClr val="bg1"/>
                </a:solidFill>
                <a:highlight>
                  <a:srgbClr val="000000"/>
                </a:highlight>
              </a:rPr>
              <a:t>local_site</a:t>
            </a:r>
            <a:r>
              <a:rPr lang="en-US" sz="2000" dirty="0">
                <a:solidFill>
                  <a:schemeClr val="bg1"/>
                </a:solidFill>
                <a:highlight>
                  <a:srgbClr val="000000"/>
                </a:highlight>
              </a:rPr>
              <a:t>\index.html</a:t>
            </a:r>
          </a:p>
          <a:p>
            <a:pPr marL="0" indent="0">
              <a:buNone/>
            </a:pPr>
            <a:endParaRPr lang="en-US" sz="2000" dirty="0"/>
          </a:p>
        </p:txBody>
      </p:sp>
    </p:spTree>
    <p:extLst>
      <p:ext uri="{BB962C8B-B14F-4D97-AF65-F5344CB8AC3E}">
        <p14:creationId xmlns:p14="http://schemas.microsoft.com/office/powerpoint/2010/main" val="407110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Testing Code with </a:t>
            </a:r>
            <a:r>
              <a:rPr lang="en-US" sz="4400" b="0" i="0" u="none" strike="noStrike" baseline="0" dirty="0" err="1">
                <a:solidFill>
                  <a:schemeClr val="accent2">
                    <a:lumMod val="75000"/>
                  </a:schemeClr>
                </a:solidFill>
                <a:latin typeface="CMR17"/>
              </a:rPr>
              <a:t>Pytest</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10515600" cy="4591953"/>
          </a:xfrm>
        </p:spPr>
        <p:txBody>
          <a:bodyPr>
            <a:normAutofit/>
          </a:bodyPr>
          <a:lstStyle/>
          <a:p>
            <a:pPr marL="0" indent="0">
              <a:buNone/>
            </a:pPr>
            <a:r>
              <a:rPr lang="en-US" sz="2000" dirty="0"/>
              <a:t>In order to verify that the code perform its task in a correct way we need a mechanism that run the code in a close context and make assertion about the correctness of the results.</a:t>
            </a:r>
          </a:p>
          <a:p>
            <a:pPr marL="0" indent="0">
              <a:buNone/>
            </a:pPr>
            <a:r>
              <a:rPr lang="en-US" sz="2000" dirty="0"/>
              <a:t>These mechanisms are the </a:t>
            </a:r>
            <a:r>
              <a:rPr lang="en-US" sz="2000" b="1" dirty="0"/>
              <a:t>Unit Test</a:t>
            </a:r>
            <a:r>
              <a:rPr lang="en-US" sz="2000" dirty="0"/>
              <a:t> and the </a:t>
            </a:r>
            <a:r>
              <a:rPr lang="en-US" sz="2000" b="1" dirty="0"/>
              <a:t>Integration Test,</a:t>
            </a:r>
            <a:r>
              <a:rPr lang="en-US" sz="2000" dirty="0"/>
              <a:t> the first type check the correctness of a function or a method, the second check the correctness of a whole sequence of modules. </a:t>
            </a:r>
          </a:p>
          <a:p>
            <a:pPr marL="0" indent="0">
              <a:buNone/>
            </a:pPr>
            <a:r>
              <a:rPr lang="en-US" sz="2000" dirty="0"/>
              <a:t>In our project </a:t>
            </a:r>
            <a:r>
              <a:rPr lang="en-US" sz="2000" dirty="0" err="1"/>
              <a:t>Pytest</a:t>
            </a:r>
            <a:r>
              <a:rPr lang="en-US" sz="2000" dirty="0"/>
              <a:t> has been used in order to implement this kind of test and we have checked the correctness of the following modules:</a:t>
            </a:r>
          </a:p>
        </p:txBody>
      </p:sp>
      <p:pic>
        <p:nvPicPr>
          <p:cNvPr id="4" name="Immagine 3">
            <a:extLst>
              <a:ext uri="{FF2B5EF4-FFF2-40B4-BE49-F238E27FC236}">
                <a16:creationId xmlns:a16="http://schemas.microsoft.com/office/drawing/2014/main" xmlns="" id="{0DAB1B2B-E515-FA5A-1BEF-D3C16C07E5DA}"/>
              </a:ext>
            </a:extLst>
          </p:cNvPr>
          <p:cNvPicPr>
            <a:picLocks noChangeAspect="1"/>
          </p:cNvPicPr>
          <p:nvPr/>
        </p:nvPicPr>
        <p:blipFill>
          <a:blip r:embed="rId2"/>
          <a:stretch>
            <a:fillRect/>
          </a:stretch>
        </p:blipFill>
        <p:spPr>
          <a:xfrm>
            <a:off x="9034937" y="649696"/>
            <a:ext cx="939576" cy="1047470"/>
          </a:xfrm>
          <a:prstGeom prst="rect">
            <a:avLst/>
          </a:prstGeom>
        </p:spPr>
      </p:pic>
      <p:pic>
        <p:nvPicPr>
          <p:cNvPr id="6" name="Immagine 5">
            <a:extLst>
              <a:ext uri="{FF2B5EF4-FFF2-40B4-BE49-F238E27FC236}">
                <a16:creationId xmlns:a16="http://schemas.microsoft.com/office/drawing/2014/main" xmlns="" id="{5368128D-AA2B-C10B-D9AA-ACC45107E411}"/>
              </a:ext>
            </a:extLst>
          </p:cNvPr>
          <p:cNvPicPr>
            <a:picLocks noChangeAspect="1"/>
          </p:cNvPicPr>
          <p:nvPr/>
        </p:nvPicPr>
        <p:blipFill>
          <a:blip r:embed="rId3"/>
          <a:stretch>
            <a:fillRect/>
          </a:stretch>
        </p:blipFill>
        <p:spPr>
          <a:xfrm>
            <a:off x="934720" y="3939846"/>
            <a:ext cx="5239481" cy="1933845"/>
          </a:xfrm>
          <a:prstGeom prst="rect">
            <a:avLst/>
          </a:prstGeom>
        </p:spPr>
      </p:pic>
    </p:spTree>
    <p:extLst>
      <p:ext uri="{BB962C8B-B14F-4D97-AF65-F5344CB8AC3E}">
        <p14:creationId xmlns:p14="http://schemas.microsoft.com/office/powerpoint/2010/main" val="251804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Code -Description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10515600" cy="4591953"/>
          </a:xfrm>
        </p:spPr>
        <p:txBody>
          <a:bodyPr>
            <a:normAutofit/>
          </a:bodyPr>
          <a:lstStyle/>
          <a:p>
            <a:r>
              <a:rPr lang="en-US" sz="2000" b="1">
                <a:solidFill>
                  <a:schemeClr val="tx1">
                    <a:lumMod val="85000"/>
                    <a:lumOff val="15000"/>
                  </a:schemeClr>
                </a:solidFill>
              </a:rPr>
              <a:t>test_selectClasses(): </a:t>
            </a:r>
            <a:r>
              <a:rPr lang="en-US" sz="2000">
                <a:solidFill>
                  <a:schemeClr val="tx1">
                    <a:lumMod val="85000"/>
                    <a:lumOff val="15000"/>
                  </a:schemeClr>
                </a:solidFill>
              </a:rPr>
              <a:t>this </a:t>
            </a:r>
            <a:r>
              <a:rPr lang="en-US" sz="2000" u="sng">
                <a:solidFill>
                  <a:schemeClr val="tx1">
                    <a:lumMod val="85000"/>
                    <a:lumOff val="15000"/>
                  </a:schemeClr>
                </a:solidFill>
              </a:rPr>
              <a:t>unit-test</a:t>
            </a:r>
            <a:r>
              <a:rPr lang="en-US" sz="2000">
                <a:solidFill>
                  <a:schemeClr val="tx1">
                    <a:lumMod val="85000"/>
                    <a:lumOff val="15000"/>
                  </a:schemeClr>
                </a:solidFill>
              </a:rPr>
              <a:t> verify that the method </a:t>
            </a:r>
            <a:r>
              <a:rPr lang="en-US" sz="2000" b="1">
                <a:solidFill>
                  <a:schemeClr val="tx1">
                    <a:lumMod val="85000"/>
                    <a:lumOff val="15000"/>
                  </a:schemeClr>
                </a:solidFill>
              </a:rPr>
              <a:t>selectClasses() </a:t>
            </a:r>
            <a:r>
              <a:rPr lang="en-US" sz="2000">
                <a:solidFill>
                  <a:schemeClr val="tx1">
                    <a:lumMod val="85000"/>
                    <a:lumOff val="15000"/>
                  </a:schemeClr>
                </a:solidFill>
              </a:rPr>
              <a:t>of dataset will correctly create the folder which contain only sub-folders corresponding to classes that we choose through an array. </a:t>
            </a:r>
          </a:p>
          <a:p>
            <a:pPr marL="457200" indent="-457200">
              <a:buFont typeface="+mj-lt"/>
              <a:buAutoNum type="arabicPeriod"/>
            </a:pPr>
            <a:endParaRPr lang="en-US" sz="2000">
              <a:solidFill>
                <a:schemeClr val="tx1">
                  <a:lumMod val="85000"/>
                  <a:lumOff val="15000"/>
                </a:schemeClr>
              </a:solidFill>
            </a:endParaRPr>
          </a:p>
          <a:p>
            <a:pPr marL="457200" indent="-457200">
              <a:buFont typeface="+mj-lt"/>
              <a:buAutoNum type="arabicPeriod"/>
            </a:pPr>
            <a:endParaRPr lang="en-US" sz="2000">
              <a:solidFill>
                <a:schemeClr val="tx1">
                  <a:lumMod val="85000"/>
                  <a:lumOff val="15000"/>
                </a:schemeClr>
              </a:solidFill>
            </a:endParaRP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5" name="CasellaDiTesto 4">
            <a:extLst>
              <a:ext uri="{FF2B5EF4-FFF2-40B4-BE49-F238E27FC236}">
                <a16:creationId xmlns:a16="http://schemas.microsoft.com/office/drawing/2014/main" xmlns="" id="{6F81E0B8-4279-13F2-090D-82AE0C4A0B40}"/>
              </a:ext>
            </a:extLst>
          </p:cNvPr>
          <p:cNvSpPr txBox="1"/>
          <p:nvPr/>
        </p:nvSpPr>
        <p:spPr>
          <a:xfrm>
            <a:off x="4017129" y="2691441"/>
            <a:ext cx="3753927" cy="3970318"/>
          </a:xfrm>
          <a:prstGeom prst="rect">
            <a:avLst/>
          </a:prstGeom>
          <a:solidFill>
            <a:schemeClr val="tx1">
              <a:lumMod val="85000"/>
              <a:lumOff val="15000"/>
            </a:schemeClr>
          </a:solidFill>
        </p:spPr>
        <p:txBody>
          <a:bodyPr wrap="square">
            <a:spAutoFit/>
          </a:bodyPr>
          <a:lstStyle/>
          <a:p>
            <a:r>
              <a:rPr lang="it-IT" sz="1050" b="0">
                <a:solidFill>
                  <a:srgbClr val="DCDCAA"/>
                </a:solidFill>
                <a:effectLst/>
                <a:latin typeface="Consolas" panose="020B0609020204030204" pitchFamily="49" charset="0"/>
              </a:rPr>
              <a:t>@</a:t>
            </a:r>
            <a:r>
              <a:rPr lang="it-IT" sz="1050" b="0">
                <a:solidFill>
                  <a:srgbClr val="4EC9B0"/>
                </a:solidFill>
                <a:effectLst/>
                <a:latin typeface="Consolas" panose="020B0609020204030204" pitchFamily="49" charset="0"/>
              </a:rPr>
              <a:t>pytest</a:t>
            </a:r>
            <a:r>
              <a:rPr lang="it-IT" sz="1050" b="0">
                <a:solidFill>
                  <a:srgbClr val="DCDCAA"/>
                </a:solidFill>
                <a:effectLst/>
                <a:latin typeface="Consolas" panose="020B0609020204030204" pitchFamily="49" charset="0"/>
              </a:rPr>
              <a:t>.</a:t>
            </a:r>
            <a:r>
              <a:rPr lang="it-IT" sz="1050" b="0">
                <a:solidFill>
                  <a:srgbClr val="9CDCFE"/>
                </a:solidFill>
                <a:effectLst/>
                <a:latin typeface="Consolas" panose="020B0609020204030204" pitchFamily="49" charset="0"/>
              </a:rPr>
              <a:t>mark</a:t>
            </a:r>
            <a:r>
              <a:rPr lang="it-IT" sz="1050" b="0">
                <a:solidFill>
                  <a:srgbClr val="DCDCAA"/>
                </a:solidFill>
                <a:effectLst/>
                <a:latin typeface="Consolas" panose="020B0609020204030204" pitchFamily="49" charset="0"/>
              </a:rPr>
              <a:t>.</a:t>
            </a:r>
            <a:r>
              <a:rPr lang="it-IT" sz="1050" b="0">
                <a:solidFill>
                  <a:srgbClr val="9CDCFE"/>
                </a:solidFill>
                <a:effectLst/>
                <a:latin typeface="Consolas" panose="020B0609020204030204" pitchFamily="49" charset="0"/>
              </a:rPr>
              <a:t>parametrize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E9178"/>
                </a:solidFill>
                <a:effectLst/>
                <a:latin typeface="Consolas" panose="020B0609020204030204" pitchFamily="49" charset="0"/>
              </a:rPr>
              <a:t>"id_sel, valid"</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569CD6"/>
                </a:solidFill>
                <a:effectLst/>
                <a:latin typeface="Consolas" panose="020B0609020204030204" pitchFamily="49" charset="0"/>
              </a:rPr>
              <a:t>True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569CD6"/>
                </a:solidFill>
                <a:effectLst/>
                <a:latin typeface="Consolas" panose="020B0609020204030204" pitchFamily="49" charset="0"/>
              </a:rPr>
              <a:t>False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569CD6"/>
                </a:solidFill>
                <a:effectLst/>
                <a:latin typeface="Consolas" panose="020B0609020204030204" pitchFamily="49" charset="0"/>
              </a:rPr>
              <a:t>False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569CD6"/>
                </a:solidFill>
                <a:effectLst/>
                <a:latin typeface="Consolas" panose="020B0609020204030204" pitchFamily="49" charset="0"/>
              </a:rPr>
              <a:t>False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a:t>
            </a:r>
          </a:p>
          <a:p>
            <a:r>
              <a:rPr lang="it-IT" sz="1050" b="0">
                <a:solidFill>
                  <a:srgbClr val="569CD6"/>
                </a:solidFill>
                <a:effectLst/>
                <a:latin typeface="Consolas" panose="020B0609020204030204" pitchFamily="49" charset="0"/>
              </a:rPr>
              <a:t>def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test_selectClasses</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id_sel</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valid</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shutil.copytree(orig_path, src_path)</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assert</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selectClasses</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src_path</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src_path</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dst_path</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dst_path</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idx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id_sel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valid</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81567364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1249</Words>
  <Application>Microsoft Macintosh PowerPoint</Application>
  <PresentationFormat>Widescreen</PresentationFormat>
  <Paragraphs>297</Paragraphs>
  <Slides>21</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21</vt:i4>
      </vt:variant>
    </vt:vector>
  </HeadingPairs>
  <TitlesOfParts>
    <vt:vector size="29" baseType="lpstr">
      <vt:lpstr>Calibri</vt:lpstr>
      <vt:lpstr>Calibri Light</vt:lpstr>
      <vt:lpstr>CMR17</vt:lpstr>
      <vt:lpstr>Consolas</vt:lpstr>
      <vt:lpstr>Inter</vt:lpstr>
      <vt:lpstr>zeitung</vt:lpstr>
      <vt:lpstr>Arial</vt:lpstr>
      <vt:lpstr>Tema di Office</vt:lpstr>
      <vt:lpstr>Milestone 2: Testing </vt:lpstr>
      <vt:lpstr>Testing Data</vt:lpstr>
      <vt:lpstr>Great Expectations</vt:lpstr>
      <vt:lpstr>Great Expectations: Feature Extraction</vt:lpstr>
      <vt:lpstr>Great Expectations: Setting Up</vt:lpstr>
      <vt:lpstr>Great Expectations: A Sample Of Test</vt:lpstr>
      <vt:lpstr>Great Expectations: The Test Suite</vt:lpstr>
      <vt:lpstr>Testing Code with Pytest</vt:lpstr>
      <vt:lpstr>Testing Code -Description</vt:lpstr>
      <vt:lpstr>Testing Code -Description</vt:lpstr>
      <vt:lpstr>Testing Code -Description</vt:lpstr>
      <vt:lpstr>Testing Model Code -Description</vt:lpstr>
      <vt:lpstr>Testing Model Code -Description</vt:lpstr>
      <vt:lpstr>Testing Model Code -Description</vt:lpstr>
      <vt:lpstr>Testing Model Code -Description</vt:lpstr>
      <vt:lpstr>Testing Model Evaluations -Description</vt:lpstr>
      <vt:lpstr>Testing Model Evaluations-Description</vt:lpstr>
      <vt:lpstr>Testing Model Evaluations-Description</vt:lpstr>
      <vt:lpstr>Testing Model Evaluations-Description</vt:lpstr>
      <vt:lpstr>Testing Model Evaluations-Description</vt:lpstr>
      <vt:lpstr>Code analysis with Pylint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 </dc:title>
  <dc:creator>Antonio Raffaele Iacovazzi</dc:creator>
  <cp:lastModifiedBy>Utente di Microsoft Office</cp:lastModifiedBy>
  <cp:revision>153</cp:revision>
  <dcterms:created xsi:type="dcterms:W3CDTF">2022-06-26T09:11:09Z</dcterms:created>
  <dcterms:modified xsi:type="dcterms:W3CDTF">2022-11-08T09:59:15Z</dcterms:modified>
</cp:coreProperties>
</file>