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2" r:id="rId4"/>
    <p:sldId id="323" r:id="rId5"/>
    <p:sldId id="318" r:id="rId6"/>
    <p:sldId id="319" r:id="rId7"/>
    <p:sldId id="320" r:id="rId8"/>
    <p:sldId id="324" r:id="rId9"/>
    <p:sldId id="325" r:id="rId10"/>
    <p:sldId id="32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Raffaele Iacovazzi" initials="ARI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CC2CC-EAAE-DA44-87DE-CEA1DACAC13F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34C7B-08A5-0143-B2DB-24883E593BD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5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56E15-36F6-B52E-4F8C-0D4E2494A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98409D-2EC7-14D2-2521-512DE8AD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6DCE1-64B1-B546-A245-114581DB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767226-9C11-3794-DA06-5749189B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03395-B85A-79C2-9061-9FE5E019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7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AE1D-BC8B-29E2-CAAF-E2F76804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EE1E66-B07F-343A-8330-16E4AE5D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2A3F00-70E5-85BB-4A9F-35044656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661847-4401-86D1-D2DB-A19398D4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10E2AE-5CAC-7BFC-A00C-72BF83C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9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01F554-4C91-632A-2F0E-972AF3D8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92B37F-FCB9-E79D-A43B-A6F7A168E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F57BEB-C18C-0DCF-5673-13ABF10A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1E27C6-789B-6D24-E67F-E563CC84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DD3F04-617B-9DB7-6F9B-20FFE597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FFF0A-8E4E-AF71-99AE-FF2FFA92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E621-0850-4595-6F74-2328CD96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DAFFF8-B937-BB97-5063-D1F0DC55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88C178-D17C-4F9C-1EB1-E0F7D6EC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35BB4F-2706-8ECE-8EF5-ABBFBC4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04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5DFEE-8654-9A40-1C43-4EC1940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B3EF10-AAB5-6CC0-28D8-924C00E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7EB737-F017-7269-1C37-C690C23A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2E2177-5CBA-69A4-F167-105BE71D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FE18A-40FF-9E06-E4CF-EF5C3A6F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53DDF-CFDD-750E-6882-02BFD352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D89CBA-AAD3-9ED1-9F82-65BBE5BC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5E8015-87FC-A1B3-B088-CFA13E2D4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917C88-11CD-E2CD-F933-A59125E1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F936A-94A0-5B1B-976B-03C9596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756D61-2B90-EF8D-14BB-106DF382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15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3DD3F-20DE-450B-19E2-A36F792E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84E972-9192-8B8E-856E-1F5D51B2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8ACB5C-80E9-5E5E-780E-8A79265CA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69D08-C49E-5CFB-51CA-CC56CF5DC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4D26A6-9C38-8CDB-939E-3D5284324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112E69-56B7-C34D-9ADE-232E049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7C400B-34D3-8449-F3FF-B871FCF5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7332FE-1DD1-761F-2E9D-C6F8FBF5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64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EF4AD-400F-7AA1-A6AB-1D85CD24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FA8C93-ABF7-4F22-A69C-2F2736D5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4D15FC-EDB3-6A97-1942-33FE191C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C8A165-30A5-6703-E930-9CD8A0E2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48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840BEB-09AE-9C07-2CFC-578F0256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B77F97-2D36-5EE4-674B-18E59C60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7B2911-B6B5-F878-FBE1-D33C40F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3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3741C-3A8D-5D4A-4D4E-FC98140F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DCA65-38E3-C1C5-9314-0BE69A52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27DA41-DC06-9781-37B7-13AB2EAD7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F16C9A-7A24-6881-C959-DC28A936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6EFBD4-83BF-6684-F277-7578AAF9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1D3594-279B-9135-7EBC-E677E3AF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54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18DCF-0239-20D4-3F6E-AEE2405F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900F63-B01B-6567-45F1-0087D880C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8E7FB-B3D9-6D10-FACE-94DC404B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4212F1-AAE7-7FDA-EC82-6D2A7BF9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789B94-7132-F7B8-D0DB-BFBDB22B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B3F6E-2424-3630-C9B4-A6863076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2B70B3-ABF9-6094-CBF0-56EA7FEC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7AC799-A14E-22D4-6164-AC9D4AE2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6CA5C-F317-F6EA-9896-EA9A62AD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ED4E-8BC0-4D11-A5C7-39002C316D74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52C927-DAA5-ACDA-A68C-CCC400FD3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F403D-700C-3154-4614-0E81EB1E4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B6F-2AD8-4BD0-8A2C-0F89ADB074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53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F256F-EA2A-4D40-1644-C8837C34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175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MR17"/>
              </a:rPr>
              <a:t>Milestone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MR17"/>
              </a:rPr>
              <a:t>4</a:t>
            </a:r>
            <a:br>
              <a:rPr lang="en-US" b="1" i="0" dirty="0">
                <a:effectLst/>
                <a:latin typeface="zeitung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752F3B-C461-1F68-35A6-D85D34D4D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45273"/>
            <a:ext cx="9144000" cy="4708085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Inter"/>
              </a:rPr>
              <a:t>Software Engineering</a:t>
            </a:r>
          </a:p>
          <a:p>
            <a:r>
              <a:rPr lang="en-US" i="0" dirty="0">
                <a:effectLst/>
                <a:latin typeface="Inter"/>
              </a:rPr>
              <a:t>for AI Enabled Systems</a:t>
            </a:r>
          </a:p>
          <a:p>
            <a:endParaRPr lang="en-US" dirty="0">
              <a:latin typeface="Inter"/>
            </a:endParaRPr>
          </a:p>
          <a:p>
            <a:endParaRPr lang="en-US" i="0" dirty="0">
              <a:effectLst/>
              <a:latin typeface="Inter"/>
            </a:endParaRPr>
          </a:p>
          <a:p>
            <a:endParaRPr lang="en-US" dirty="0">
              <a:latin typeface="Inter"/>
            </a:endParaRPr>
          </a:p>
          <a:p>
            <a:endParaRPr lang="en-US" dirty="0">
              <a:latin typeface="Inter"/>
            </a:endParaRPr>
          </a:p>
          <a:p>
            <a:endParaRPr lang="en-US" dirty="0">
              <a:latin typeface="Inter"/>
            </a:endParaRPr>
          </a:p>
          <a:p>
            <a:endParaRPr lang="en-US" i="0" dirty="0">
              <a:effectLst/>
              <a:latin typeface="Inter"/>
            </a:endParaRPr>
          </a:p>
          <a:p>
            <a:r>
              <a:rPr lang="it-IT" dirty="0">
                <a:solidFill>
                  <a:srgbClr val="212121"/>
                </a:solidFill>
                <a:latin typeface="Inter"/>
              </a:rPr>
              <a:t>Students: Basile Andrea, Iacovazzi Antonio Raffaele, Lorusso Roberto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570CE4-C826-9688-0784-D218197D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24" y="2875732"/>
            <a:ext cx="2368751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941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69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Testing the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85" y="842856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/eval_class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28605"/>
              </p:ext>
            </p:extLst>
          </p:nvPr>
        </p:nvGraphicFramePr>
        <p:xfrm>
          <a:off x="838201" y="1808252"/>
          <a:ext cx="10515599" cy="433569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4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260"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14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1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test_eval_class_ok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OK and that the response json is well formatted and consistent.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HTTPStatus.OK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=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{"result": "ok, new class saved"}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test_eval_class_ko_not_found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NOT FOUND the given ID of the image is not present in prediction.csv.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HTTPStatus.NOT_FOUND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Response=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{'detail': 'There is no classified image with that id.'}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test_eval_class_ko_double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 that the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response is NOT ACCEPTABLE there is already a class for the image in the dataset.csv file.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HTTPStatus.NOT_ACCEPTABLE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 =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{'detail': 'There is already a class specified for that that image id.'}</a:t>
                      </a:r>
                      <a:endParaRPr lang="en-GB" sz="1200" b="0" kern="1200">
                        <a:solidFill>
                          <a:schemeClr val="dk1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606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1" y="195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99" y="1332465"/>
            <a:ext cx="10761324" cy="50169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The following topics will be covered: </a:t>
            </a:r>
          </a:p>
          <a:p>
            <a:pPr marL="0" indent="0">
              <a:buNone/>
            </a:pPr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it-IT" sz="6400" b="1" dirty="0">
                <a:latin typeface="Helvetica Neue" charset="0"/>
                <a:ea typeface="Helvetica Neue" charset="0"/>
                <a:cs typeface="Helvetica Neue" charset="0"/>
              </a:rPr>
              <a:t>Pydantic library for data validation</a:t>
            </a: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ImageValidator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LabelValidator</a:t>
            </a:r>
          </a:p>
          <a:p>
            <a:pPr lvl="2"/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it-IT" sz="6400" b="1" dirty="0">
                <a:latin typeface="Helvetica Neue" charset="0"/>
                <a:ea typeface="Helvetica Neue" charset="0"/>
                <a:cs typeface="Helvetica Neue" charset="0"/>
              </a:rPr>
              <a:t>FastAPI endpoints: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/predict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/uploadfile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/eval_class</a:t>
            </a:r>
          </a:p>
          <a:p>
            <a:pPr lvl="2"/>
            <a:endParaRPr lang="it-IT" sz="6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it-IT" sz="6400" b="1" dirty="0">
                <a:latin typeface="Helvetica Neue" charset="0"/>
                <a:ea typeface="Helvetica Neue" charset="0"/>
                <a:cs typeface="Helvetica Neue" charset="0"/>
              </a:rPr>
              <a:t>Tests on the endpoints with Pytest:</a:t>
            </a:r>
          </a:p>
          <a:p>
            <a:pPr lvl="2"/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/uploadfile:	 </a:t>
            </a:r>
            <a:r>
              <a:rPr lang="it-IT" sz="6400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test_upload_ok, test_upload_ko_image, test_upload_ko_id</a:t>
            </a:r>
          </a:p>
          <a:p>
            <a:pPr lvl="2"/>
            <a:r>
              <a:rPr lang="it-IT" sz="6400">
                <a:latin typeface="Helvetica Neue" charset="0"/>
                <a:ea typeface="Helvetica Neue" charset="0"/>
                <a:cs typeface="Helvetica Neue" charset="0"/>
              </a:rPr>
              <a:t>/predict:	</a:t>
            </a:r>
            <a:r>
              <a:rPr lang="it-IT" sz="640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 test_predict_ok</a:t>
            </a:r>
            <a:r>
              <a:rPr lang="it-IT" sz="640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it-IT" sz="640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 test_predict_ko</a:t>
            </a:r>
          </a:p>
          <a:p>
            <a:pPr lvl="2"/>
            <a:r>
              <a:rPr lang="it-IT" sz="640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it-IT" sz="6400" dirty="0">
                <a:latin typeface="Helvetica Neue" charset="0"/>
                <a:ea typeface="Helvetica Neue" charset="0"/>
                <a:cs typeface="Helvetica Neue" charset="0"/>
              </a:rPr>
              <a:t>eval_class:	 </a:t>
            </a:r>
            <a:r>
              <a:rPr lang="it-IT" sz="6400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test_eval_</a:t>
            </a:r>
            <a:r>
              <a:rPr lang="it-IT" sz="640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class_ok</a:t>
            </a:r>
            <a:r>
              <a:rPr lang="it-IT" sz="640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it-IT" sz="640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rPr>
              <a:t>test_eval_class_ko_not_found, test_eval_class_ko_double</a:t>
            </a:r>
            <a:endParaRPr lang="it-IT" sz="6400" dirty="0">
              <a:solidFill>
                <a:srgbClr val="00B05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237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Pydantic data validation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6708" y="2609637"/>
            <a:ext cx="8822932" cy="36435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class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ImageValidator(BaseModel):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image: UploadFile</a:t>
            </a:r>
          </a:p>
          <a:p>
            <a:pPr marL="0" indent="0">
              <a:buNone/>
            </a:pPr>
            <a:b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</a:b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@validator(</a:t>
            </a:r>
            <a:r>
              <a:rPr lang="it-IT" sz="1200" b="0">
                <a:solidFill>
                  <a:srgbClr val="A31515"/>
                </a:solidFill>
                <a:effectLst/>
                <a:latin typeface="Menlo" charset="0"/>
              </a:rPr>
              <a:t>"image"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def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checkImage(cls, image):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img = image.file.read()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try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	Image.open(io.BytesIO(img))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	image.file.close()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except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PIL.UnidentifiedImageError: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raise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ValueError(</a:t>
            </a:r>
            <a:r>
              <a:rPr lang="it-IT" sz="1200" b="0">
                <a:solidFill>
                  <a:srgbClr val="A31515"/>
                </a:solidFill>
                <a:effectLst/>
                <a:latin typeface="Menlo" charset="0"/>
              </a:rPr>
              <a:t>"Image upload error, the file provided is not an image."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it-IT" sz="1200" b="0">
                <a:solidFill>
                  <a:srgbClr val="0000FF"/>
                </a:solidFill>
                <a:effectLst/>
                <a:latin typeface="Menlo" charset="0"/>
              </a:rPr>
              <a:t>return</a:t>
            </a:r>
            <a:r>
              <a:rPr lang="it-IT" sz="1200" b="0">
                <a:solidFill>
                  <a:srgbClr val="000000"/>
                </a:solidFill>
                <a:effectLst/>
                <a:latin typeface="Menlo" charset="0"/>
              </a:rPr>
              <a:t> img</a:t>
            </a:r>
          </a:p>
          <a:p>
            <a:endParaRPr lang="en-GB" sz="1200"/>
          </a:p>
        </p:txBody>
      </p:sp>
      <p:sp>
        <p:nvSpPr>
          <p:cNvPr id="4" name="CasellaDiTesto 3"/>
          <p:cNvSpPr txBox="1"/>
          <p:nvPr/>
        </p:nvSpPr>
        <p:spPr>
          <a:xfrm>
            <a:off x="1656708" y="1745810"/>
            <a:ext cx="86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Helvetica Neue" charset="0"/>
                <a:ea typeface="Helvetica Neue" charset="0"/>
                <a:cs typeface="Helvetica Neue" charset="0"/>
              </a:rPr>
              <a:t>ImageValidator</a:t>
            </a:r>
            <a:r>
              <a:rPr lang="en-GB">
                <a:latin typeface="Helvetica Neue" charset="0"/>
                <a:ea typeface="Helvetica Neue" charset="0"/>
                <a:cs typeface="Helvetica Neue" charset="0"/>
              </a:rPr>
              <a:t> checks that the uploaded file is an image using the </a:t>
            </a:r>
            <a:r>
              <a:rPr lang="en-GB" b="1">
                <a:latin typeface="Helvetica Neue" charset="0"/>
                <a:ea typeface="Helvetica Neue" charset="0"/>
                <a:cs typeface="Helvetica Neue" charset="0"/>
              </a:rPr>
              <a:t>Pillow</a:t>
            </a:r>
            <a:r>
              <a:rPr lang="en-GB">
                <a:latin typeface="Helvetica Neue" charset="0"/>
                <a:ea typeface="Helvetica Neue" charset="0"/>
                <a:cs typeface="Helvetica Neue" charset="0"/>
              </a:rPr>
              <a:t> module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218826" y="1066649"/>
            <a:ext cx="3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ImageValidator</a:t>
            </a:r>
          </a:p>
        </p:txBody>
      </p:sp>
    </p:spTree>
    <p:extLst>
      <p:ext uri="{BB962C8B-B14F-4D97-AF65-F5344CB8AC3E}">
        <p14:creationId xmlns:p14="http://schemas.microsoft.com/office/powerpoint/2010/main" val="1131543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Pydantic data validation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6707" y="2535389"/>
            <a:ext cx="9367463" cy="25811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class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LabelValidator(BaseModel):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val: int</a:t>
            </a:r>
          </a:p>
          <a:p>
            <a:pPr marL="0" indent="0">
              <a:buNone/>
            </a:pPr>
            <a:b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</a:b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@validator(</a:t>
            </a:r>
            <a:r>
              <a:rPr lang="it-IT" sz="1400" b="0">
                <a:solidFill>
                  <a:srgbClr val="A31515"/>
                </a:solidFill>
                <a:effectLst/>
                <a:latin typeface="Menlo" charset="0"/>
              </a:rPr>
              <a:t>"val"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def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check_val(cls, v):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if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not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(v &gt;= </a:t>
            </a:r>
            <a:r>
              <a:rPr lang="it-IT" sz="1400" b="0">
                <a:solidFill>
                  <a:srgbClr val="098658"/>
                </a:solidFill>
                <a:effectLst/>
                <a:latin typeface="Menlo" charset="0"/>
              </a:rPr>
              <a:t>0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and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v &lt; </a:t>
            </a:r>
            <a:r>
              <a:rPr lang="it-IT" sz="1400" b="0">
                <a:solidFill>
                  <a:srgbClr val="098658"/>
                </a:solidFill>
                <a:effectLst/>
                <a:latin typeface="Menlo" charset="0"/>
              </a:rPr>
              <a:t>10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):</a:t>
            </a:r>
          </a:p>
          <a:p>
            <a:pPr marL="0" indent="0">
              <a:buNone/>
            </a:pPr>
            <a:r>
              <a:rPr lang="it-IT" sz="1400" b="0">
                <a:solidFill>
                  <a:srgbClr val="0000FF"/>
                </a:solidFill>
                <a:effectLst/>
                <a:latin typeface="Menlo" charset="0"/>
              </a:rPr>
              <a:t>raise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 ValueError(</a:t>
            </a:r>
            <a:r>
              <a:rPr lang="it-IT" sz="1400" b="0">
                <a:solidFill>
                  <a:srgbClr val="A31515"/>
                </a:solidFill>
                <a:effectLst/>
                <a:latin typeface="Menlo" charset="0"/>
              </a:rPr>
              <a:t>"Id label error, the label must be a value between 0 and 9."</a:t>
            </a:r>
            <a:r>
              <a:rPr lang="it-IT" sz="1400" b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pPr marL="0" indent="0">
              <a:buNone/>
            </a:pPr>
            <a:endParaRPr lang="en-GB" sz="1200"/>
          </a:p>
        </p:txBody>
      </p:sp>
      <p:sp>
        <p:nvSpPr>
          <p:cNvPr id="4" name="CasellaDiTesto 3"/>
          <p:cNvSpPr txBox="1"/>
          <p:nvPr/>
        </p:nvSpPr>
        <p:spPr>
          <a:xfrm>
            <a:off x="2404152" y="1725262"/>
            <a:ext cx="86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Helvetica Neue" charset="0"/>
                <a:ea typeface="Helvetica Neue" charset="0"/>
                <a:cs typeface="Helvetica Neue" charset="0"/>
              </a:rPr>
              <a:t>LabelValidator</a:t>
            </a:r>
            <a:r>
              <a:rPr lang="en-GB">
                <a:latin typeface="Helvetica Neue" charset="0"/>
                <a:ea typeface="Helvetica Neue" charset="0"/>
                <a:cs typeface="Helvetica Neue" charset="0"/>
              </a:rPr>
              <a:t> checks that the label input value is in the range [0,9]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218826" y="1066649"/>
            <a:ext cx="3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LabelValidator</a:t>
            </a:r>
          </a:p>
        </p:txBody>
      </p:sp>
    </p:spTree>
    <p:extLst>
      <p:ext uri="{BB962C8B-B14F-4D97-AF65-F5344CB8AC3E}">
        <p14:creationId xmlns:p14="http://schemas.microsoft.com/office/powerpoint/2010/main" val="810771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833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FastAPI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938" y="692294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/uploadfile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62399"/>
              </p:ext>
            </p:extLst>
          </p:nvPr>
        </p:nvGraphicFramePr>
        <p:xfrm>
          <a:off x="583917" y="1687626"/>
          <a:ext cx="11024166" cy="196286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43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4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206">
                <a:tc>
                  <a:txBody>
                    <a:bodyPr/>
                    <a:lstStyle/>
                    <a:p>
                      <a:r>
                        <a:rPr lang="en-GB" sz="1400"/>
                        <a:t>REQUEST TYPE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INPUT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RESPONSE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POSSIBLE</a:t>
                      </a:r>
                      <a:r>
                        <a:rPr lang="en-GB" sz="1400" baseline="0"/>
                        <a:t> ERRORS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PYDANTIC</a:t>
                      </a:r>
                      <a:r>
                        <a:rPr lang="en-GB" sz="1400" baseline="0"/>
                        <a:t> CLASS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663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/>
                        </a:rPr>
                        <a:t>POST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/>
                        </a:rPr>
                        <a:t>Image: UploadFile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/>
                        </a:rPr>
                        <a:t>True Label:</a:t>
                      </a:r>
                      <a:r>
                        <a:rPr lang="en-GB" sz="1400" baseline="0">
                          <a:latin typeface="Helvetica Neue"/>
                        </a:rPr>
                        <a:t> int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>
                          <a:effectLst/>
                          <a:latin typeface="Helvetica Neue"/>
                        </a:rPr>
                        <a:t>{</a:t>
                      </a:r>
                    </a:p>
                    <a:p>
                      <a:r>
                        <a:rPr lang="it-IT" sz="1200" kern="1200">
                          <a:effectLst/>
                          <a:latin typeface="Helvetica Neue"/>
                        </a:rPr>
                        <a:t>“filename”: file.filename,</a:t>
                      </a:r>
                    </a:p>
                    <a:p>
                      <a:r>
                        <a:rPr lang="it-IT" sz="1200" kern="1200">
                          <a:effectLst/>
                          <a:latin typeface="Helvetica Neue"/>
                        </a:rPr>
                        <a:t>“id”: id,</a:t>
                      </a:r>
                    </a:p>
                    <a:p>
                      <a:r>
                        <a:rPr lang="it-IT" sz="1200" kern="1200">
                          <a:effectLst/>
                          <a:latin typeface="Helvetica Neue"/>
                        </a:rPr>
                        <a:t>“label”:label</a:t>
                      </a:r>
                    </a:p>
                    <a:p>
                      <a:r>
                        <a:rPr lang="it-IT" sz="1200" kern="1200">
                          <a:effectLst/>
                          <a:latin typeface="Helvetica Neue"/>
                        </a:rPr>
                        <a:t>}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Helvetica Neue"/>
                        </a:rPr>
                        <a:t>500 - Internal server error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400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Helvetica Neue"/>
                        </a:rPr>
                        <a:t>406 – Not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  <a:latin typeface="Helvetica Neue"/>
                        </a:rPr>
                        <a:t> acceptable</a:t>
                      </a:r>
                      <a:endParaRPr lang="en-GB" sz="1400">
                        <a:solidFill>
                          <a:srgbClr val="FF0000"/>
                        </a:solidFill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/>
                        </a:rPr>
                        <a:t>Stores</a:t>
                      </a:r>
                      <a:r>
                        <a:rPr lang="en-GB" sz="1400" baseline="0">
                          <a:latin typeface="Helvetica Neue"/>
                        </a:rPr>
                        <a:t> an image with its true label to expand the dataset and reinforce the model.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/>
                        </a:rPr>
                        <a:t>Image</a:t>
                      </a:r>
                      <a:r>
                        <a:rPr lang="en-GB" sz="1400" baseline="0">
                          <a:latin typeface="Helvetica Neue"/>
                        </a:rPr>
                        <a:t>Validator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>
                          <a:latin typeface="Helvetica Neue"/>
                        </a:rPr>
                        <a:t>LabelValidator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8" y="3789991"/>
            <a:ext cx="7718387" cy="2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15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1638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FastAPI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4" y="636028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/predict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82321"/>
              </p:ext>
            </p:extLst>
          </p:nvPr>
        </p:nvGraphicFramePr>
        <p:xfrm>
          <a:off x="955495" y="1606476"/>
          <a:ext cx="10284428" cy="1889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19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2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928"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REQUEST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POSSIBLE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PYDANTIC</a:t>
                      </a:r>
                      <a:r>
                        <a:rPr lang="en-GB" sz="14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CLASS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103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Image: UploadFile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kern="1200">
                          <a:effectLst/>
                          <a:latin typeface="Helvetica Neue"/>
                        </a:rPr>
                        <a:t>{</a:t>
                      </a:r>
                    </a:p>
                    <a:p>
                      <a:r>
                        <a:rPr lang="it-IT" sz="1100" kern="1200">
                          <a:effectLst/>
                          <a:latin typeface="Helvetica Neue"/>
                        </a:rPr>
                        <a:t>“filename”: file.filename,</a:t>
                      </a:r>
                    </a:p>
                    <a:p>
                      <a:r>
                        <a:rPr lang="it-IT" sz="1100" kern="1200">
                          <a:effectLst/>
                          <a:latin typeface="Helvetica Neue"/>
                        </a:rPr>
                        <a:t>“id”: id,</a:t>
                      </a:r>
                    </a:p>
                    <a:p>
                      <a:r>
                        <a:rPr lang="it-IT" sz="1100" kern="1200">
                          <a:effectLst/>
                          <a:latin typeface="Helvetica Neue"/>
                        </a:rPr>
                        <a:t>“label”:label</a:t>
                      </a:r>
                    </a:p>
                    <a:p>
                      <a:r>
                        <a:rPr lang="it-IT" sz="1100" kern="1200">
                          <a:effectLst/>
                          <a:latin typeface="Helvetica Neue"/>
                        </a:rPr>
                        <a:t>}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Helvetica Neue"/>
                        </a:rPr>
                        <a:t>500 - Internal server error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400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Helvetica Neue"/>
                        </a:rPr>
                        <a:t>406 – Not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  <a:latin typeface="Helvetica Neue"/>
                        </a:rPr>
                        <a:t> acceptable</a:t>
                      </a:r>
                      <a:endParaRPr lang="en-GB" sz="1400">
                        <a:solidFill>
                          <a:srgbClr val="FF0000"/>
                        </a:solidFill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Accepts</a:t>
                      </a:r>
                      <a:r>
                        <a:rPr lang="en-GB" sz="14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an image and performs the classfication task exploiting the pretrained model.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Image</a:t>
                      </a:r>
                      <a:r>
                        <a:rPr lang="en-GB" sz="14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Validator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98" y="3655728"/>
            <a:ext cx="9710298" cy="27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064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1638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FastAPI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4" y="636028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/eval_class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82284"/>
              </p:ext>
            </p:extLst>
          </p:nvPr>
        </p:nvGraphicFramePr>
        <p:xfrm>
          <a:off x="838201" y="1487572"/>
          <a:ext cx="10638032" cy="150196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3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23">
                <a:tc>
                  <a:txBody>
                    <a:bodyPr/>
                    <a:lstStyle/>
                    <a:p>
                      <a:r>
                        <a:rPr lang="en-GB" sz="1400"/>
                        <a:t>REQUEST TYPE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INPUT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RESPONSE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PYDANTIC</a:t>
                      </a:r>
                      <a:r>
                        <a:rPr lang="en-GB" sz="1400" baseline="0"/>
                        <a:t> CLASS</a:t>
                      </a:r>
                      <a:endParaRPr lang="en-GB" sz="14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442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>
                          <a:latin typeface="Helvetica Neue"/>
                        </a:rPr>
                        <a:t>PUT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>
                          <a:latin typeface="Helvetica Neue"/>
                        </a:rPr>
                        <a:t>Image ID: int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>
                          <a:latin typeface="Helvetica Neue"/>
                        </a:rPr>
                        <a:t>New label: int</a:t>
                      </a:r>
                      <a:endParaRPr lang="en-GB" sz="1400" baseline="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{"result": "ok, new class saved"}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Helvetica Neue"/>
                        </a:rPr>
                        <a:t>Accepts</a:t>
                      </a:r>
                      <a:r>
                        <a:rPr lang="en-GB" sz="1400" baseline="0">
                          <a:latin typeface="Helvetica Neue"/>
                        </a:rPr>
                        <a:t> an image id and changes the corresponding label to the one passed as input.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400" baseline="0">
                          <a:latin typeface="Helvetica Neue"/>
                        </a:rPr>
                        <a:t>LabelValidator</a:t>
                      </a:r>
                      <a:endParaRPr lang="en-GB" sz="1400">
                        <a:latin typeface="Helvetica Neue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9" y="3369924"/>
            <a:ext cx="10754164" cy="29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87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1638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Testing the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85" y="842856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/uploadfile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8688"/>
              </p:ext>
            </p:extLst>
          </p:nvPr>
        </p:nvGraphicFramePr>
        <p:xfrm>
          <a:off x="838201" y="1808252"/>
          <a:ext cx="10422274" cy="43921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2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260"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14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test_upload_ok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OK and that the response json is well formatted and consistent.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HTTPStatus.OK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  Response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=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"filename"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original_filename,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"id"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id,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"label"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label}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test_upload_ko_image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NOT ACCEPTABLE when a file different from an image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 = HTTPStatus.NOT_ACCEPTABLE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Response= {'detail': 'Image upload error, the file provided is not an image.'}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1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test_upload_ko_id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 that the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response is an error when a non valid class id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 = </a:t>
                      </a:r>
                      <a:r>
                        <a:rPr lang="en-GB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{'detail': 'Id label error, the label must be a value between 0 and 9.'}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5533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6F7A-C5C5-40C7-0FD8-F1C4CD4F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3" y="18007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Testing the endpoints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6317FD-0060-35A3-A9F2-27B937D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85" y="1017517"/>
            <a:ext cx="3256908" cy="73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				/predict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13297"/>
              </p:ext>
            </p:extLst>
          </p:nvPr>
        </p:nvGraphicFramePr>
        <p:xfrm>
          <a:off x="510286" y="2168419"/>
          <a:ext cx="10843515" cy="303082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3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587"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618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test_predict_ok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OK and that the response json is well formatted and consistent when a classification is made.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 Status =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HTTPStatus.OK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 Response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= 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"filename"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original_filename,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"id"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id,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"label"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label}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61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test_predict_ko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accent6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Asserts</a:t>
                      </a:r>
                      <a:r>
                        <a:rPr lang="en-GB" sz="1200" baseline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the response status is NOT ACCEPTABLE when a file different from an image is given.</a:t>
                      </a:r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Status=</a:t>
                      </a:r>
                      <a:r>
                        <a:rPr lang="it-IT" sz="1200" b="0" kern="1200" baseline="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it-IT" sz="11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HTTPStatus.</a:t>
                      </a:r>
                      <a:r>
                        <a:rPr lang="it-IT" sz="1100" b="1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NOT_ACCEPTABLE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Response= 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{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'detail'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: </a:t>
                      </a:r>
                      <a:r>
                        <a:rPr lang="it-IT" sz="1200" b="0">
                          <a:solidFill>
                            <a:srgbClr val="A31515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'Image upload error, the file provided is not an image.'</a:t>
                      </a:r>
                      <a:r>
                        <a:rPr lang="it-IT" sz="1200" b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}</a:t>
                      </a:r>
                    </a:p>
                    <a:p>
                      <a:endParaRPr lang="en-GB" sz="12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555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Net Team-Milestone 3" id="{DA9DBB3C-66F5-5C4C-B67F-7735AF6FE4FB}" vid="{860446C6-C641-1648-A483-EECE42C2D4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ArchiNet Team-Milestone</Template>
  <TotalTime>0</TotalTime>
  <Words>921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CMR17</vt:lpstr>
      <vt:lpstr>Helvetica Neue</vt:lpstr>
      <vt:lpstr>Inter</vt:lpstr>
      <vt:lpstr>Menlo</vt:lpstr>
      <vt:lpstr>zeitung</vt:lpstr>
      <vt:lpstr>Tema di Office</vt:lpstr>
      <vt:lpstr>Milestone 4 </vt:lpstr>
      <vt:lpstr>Agenda</vt:lpstr>
      <vt:lpstr>  Pydantic data validation</vt:lpstr>
      <vt:lpstr>  Pydantic data validation</vt:lpstr>
      <vt:lpstr>FastAPI endpoints </vt:lpstr>
      <vt:lpstr>FastAPI endpoints </vt:lpstr>
      <vt:lpstr>FastAPI endpoints </vt:lpstr>
      <vt:lpstr>Testing the endpoints </vt:lpstr>
      <vt:lpstr>Testing the endpoints </vt:lpstr>
      <vt:lpstr>Testing the endpoints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 </dc:title>
  <dc:creator>Utente di Microsoft Office</dc:creator>
  <cp:lastModifiedBy>Andrea Basile</cp:lastModifiedBy>
  <cp:revision>16</cp:revision>
  <dcterms:created xsi:type="dcterms:W3CDTF">2022-11-23T16:03:10Z</dcterms:created>
  <dcterms:modified xsi:type="dcterms:W3CDTF">2022-11-23T19:27:43Z</dcterms:modified>
</cp:coreProperties>
</file>