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96" r:id="rId5"/>
    <p:sldId id="297" r:id="rId6"/>
    <p:sldId id="298" r:id="rId7"/>
    <p:sldId id="299" r:id="rId8"/>
    <p:sldId id="300" r:id="rId9"/>
    <p:sldId id="317" r:id="rId10"/>
    <p:sldId id="302" r:id="rId11"/>
    <p:sldId id="304" r:id="rId12"/>
    <p:sldId id="306" r:id="rId13"/>
    <p:sldId id="307" r:id="rId14"/>
    <p:sldId id="313" r:id="rId15"/>
    <p:sldId id="308" r:id="rId16"/>
    <p:sldId id="309" r:id="rId17"/>
    <p:sldId id="314" r:id="rId18"/>
    <p:sldId id="310" r:id="rId19"/>
    <p:sldId id="311" r:id="rId20"/>
    <p:sldId id="312" r:id="rId21"/>
    <p:sldId id="316"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6" autoAdjust="0"/>
    <p:restoredTop sz="94660"/>
  </p:normalViewPr>
  <p:slideViewPr>
    <p:cSldViewPr snapToGrid="0">
      <p:cViewPr varScale="1">
        <p:scale>
          <a:sx n="124" d="100"/>
          <a:sy n="124" d="100"/>
        </p:scale>
        <p:origin x="18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CC2CC-EAAE-DA44-87DE-CEA1DACAC13F}" type="datetimeFigureOut">
              <a:rPr lang="en-GB" smtClean="0"/>
              <a:t>08/11/2022</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34C7B-08A5-0143-B2DB-24883E593BD1}" type="slidenum">
              <a:rPr lang="en-GB" smtClean="0"/>
              <a:t>‹n.›</a:t>
            </a:fld>
            <a:endParaRPr lang="en-GB"/>
          </a:p>
        </p:txBody>
      </p:sp>
    </p:spTree>
    <p:extLst>
      <p:ext uri="{BB962C8B-B14F-4D97-AF65-F5344CB8AC3E}">
        <p14:creationId xmlns:p14="http://schemas.microsoft.com/office/powerpoint/2010/main" val="69395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xmlns=""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xmlns="" id="{D4A6DCE1-64B1-B546-A245-114581DBAAC5}"/>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AB2A3F00-70E5-85BB-4A9F-35044656D887}"/>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72F57BEB-C18C-0DCF-5673-13ABF10A0AE4}"/>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97DAFFF8-B937-BB97-5063-D1F0DC558558}"/>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957EB737-F017-7269-1C37-C690C23AD1C6}"/>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xmlns=""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xmlns="" id="{E9917C88-11CD-E2CD-F933-A59125E17088}"/>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6" name="Segnaposto piè di pagina 5">
            <a:extLst>
              <a:ext uri="{FF2B5EF4-FFF2-40B4-BE49-F238E27FC236}">
                <a16:creationId xmlns:a16="http://schemas.microsoft.com/office/drawing/2014/main" xmlns=""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xmlns=""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xmlns="" id="{12112E69-56B7-C34D-9ADE-232E049BB0D1}"/>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8" name="Segnaposto piè di pagina 7">
            <a:extLst>
              <a:ext uri="{FF2B5EF4-FFF2-40B4-BE49-F238E27FC236}">
                <a16:creationId xmlns:a16="http://schemas.microsoft.com/office/drawing/2014/main" xmlns=""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xmlns=""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xmlns="" id="{02FA8C93-ABF7-4F22-A69C-2F2736D58324}"/>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4" name="Segnaposto piè di pagina 3">
            <a:extLst>
              <a:ext uri="{FF2B5EF4-FFF2-40B4-BE49-F238E27FC236}">
                <a16:creationId xmlns:a16="http://schemas.microsoft.com/office/drawing/2014/main" xmlns=""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xmlns=""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E1840BEB-09AE-9C07-2CFC-578F0256FDA4}"/>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3" name="Segnaposto piè di pagina 2">
            <a:extLst>
              <a:ext uri="{FF2B5EF4-FFF2-40B4-BE49-F238E27FC236}">
                <a16:creationId xmlns:a16="http://schemas.microsoft.com/office/drawing/2014/main" xmlns=""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xmlns=""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xmlns=""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F9F16C9A-7A24-6881-C959-DC28A936A22A}"/>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6" name="Segnaposto piè di pagina 5">
            <a:extLst>
              <a:ext uri="{FF2B5EF4-FFF2-40B4-BE49-F238E27FC236}">
                <a16:creationId xmlns:a16="http://schemas.microsoft.com/office/drawing/2014/main" xmlns=""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xmlns=""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xmlns=""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CF4212F1-AAE7-7FDA-EC82-6D2A7BF94086}"/>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6" name="Segnaposto piè di pagina 5">
            <a:extLst>
              <a:ext uri="{FF2B5EF4-FFF2-40B4-BE49-F238E27FC236}">
                <a16:creationId xmlns:a16="http://schemas.microsoft.com/office/drawing/2014/main" xmlns=""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xmlns=""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26F256F-EA2A-4D40-1644-C8837C345BBB}"/>
              </a:ext>
            </a:extLst>
          </p:cNvPr>
          <p:cNvSpPr>
            <a:spLocks noGrp="1"/>
          </p:cNvSpPr>
          <p:nvPr>
            <p:ph type="ctrTitle"/>
          </p:nvPr>
        </p:nvSpPr>
        <p:spPr>
          <a:xfrm>
            <a:off x="1524000" y="-101758"/>
            <a:ext cx="9144000" cy="2387600"/>
          </a:xfrm>
        </p:spPr>
        <p:txBody>
          <a:bodyPr>
            <a:normAutofit/>
          </a:bodyPr>
          <a:lstStyle/>
          <a:p>
            <a:r>
              <a:rPr lang="en-US" sz="4400" b="1" i="0" u="none" strike="noStrike" baseline="0" dirty="0">
                <a:solidFill>
                  <a:schemeClr val="accent2">
                    <a:lumMod val="75000"/>
                  </a:schemeClr>
                </a:solidFill>
                <a:latin typeface="CMR17"/>
              </a:rPr>
              <a:t>Milestone </a:t>
            </a:r>
            <a:r>
              <a:rPr lang="en-US" sz="4400" b="1" i="0" u="none" strike="noStrike" baseline="0" dirty="0" smtClean="0">
                <a:solidFill>
                  <a:schemeClr val="accent2">
                    <a:lumMod val="75000"/>
                  </a:schemeClr>
                </a:solidFill>
                <a:latin typeface="CMR17"/>
              </a:rPr>
              <a:t>3: </a:t>
            </a:r>
            <a:r>
              <a:rPr lang="en-US" sz="4400" b="1" i="0" u="none" strike="noStrike" baseline="0" dirty="0">
                <a:solidFill>
                  <a:schemeClr val="accent2">
                    <a:lumMod val="75000"/>
                  </a:schemeClr>
                </a:solidFill>
                <a:latin typeface="CMR17"/>
              </a:rPr>
              <a:t>Testing</a:t>
            </a:r>
            <a:r>
              <a:rPr lang="en-US" b="1" i="0" dirty="0">
                <a:effectLst/>
                <a:latin typeface="zeitung"/>
              </a:rPr>
              <a:t/>
            </a:r>
            <a:br>
              <a:rPr lang="en-US" b="1" i="0" dirty="0">
                <a:effectLst/>
                <a:latin typeface="zeitung"/>
              </a:rPr>
            </a:br>
            <a:endParaRPr lang="it-IT" dirty="0"/>
          </a:p>
        </p:txBody>
      </p:sp>
      <p:sp>
        <p:nvSpPr>
          <p:cNvPr id="3" name="Sottotitolo 2">
            <a:extLst>
              <a:ext uri="{FF2B5EF4-FFF2-40B4-BE49-F238E27FC236}">
                <a16:creationId xmlns:a16="http://schemas.microsoft.com/office/drawing/2014/main" xmlns=""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Inter"/>
              </a:rPr>
              <a:t>Software Engineering</a:t>
            </a:r>
          </a:p>
          <a:p>
            <a:r>
              <a:rPr lang="en-US" i="0" dirty="0">
                <a:effectLst/>
                <a:latin typeface="Inter"/>
              </a:rPr>
              <a:t>for AI Enabled Systems</a:t>
            </a:r>
          </a:p>
          <a:p>
            <a:endParaRPr lang="en-US" dirty="0">
              <a:latin typeface="Inter"/>
            </a:endParaRPr>
          </a:p>
          <a:p>
            <a:endParaRPr lang="en-US" i="0" dirty="0">
              <a:effectLst/>
              <a:latin typeface="Inter"/>
            </a:endParaRPr>
          </a:p>
          <a:p>
            <a:endParaRPr lang="en-US" dirty="0">
              <a:latin typeface="Inter"/>
            </a:endParaRPr>
          </a:p>
          <a:p>
            <a:endParaRPr lang="en-US" dirty="0">
              <a:latin typeface="Inter"/>
            </a:endParaRPr>
          </a:p>
          <a:p>
            <a:endParaRPr lang="en-US" dirty="0">
              <a:latin typeface="Inter"/>
            </a:endParaRPr>
          </a:p>
          <a:p>
            <a:endParaRPr lang="en-US" i="0" dirty="0">
              <a:effectLst/>
              <a:latin typeface="Inter"/>
            </a:endParaRPr>
          </a:p>
          <a:p>
            <a:r>
              <a:rPr lang="it-IT" dirty="0">
                <a:solidFill>
                  <a:srgbClr val="212121"/>
                </a:solidFill>
                <a:latin typeface="Inter"/>
              </a:rPr>
              <a:t>Students: Basile Andrea, Iacovazzi Antonio Raffaele, Lorusso Roberto</a:t>
            </a:r>
            <a:endParaRPr lang="it-IT" dirty="0"/>
          </a:p>
        </p:txBody>
      </p:sp>
      <p:pic>
        <p:nvPicPr>
          <p:cNvPr id="5" name="Immagine 4">
            <a:extLst>
              <a:ext uri="{FF2B5EF4-FFF2-40B4-BE49-F238E27FC236}">
                <a16:creationId xmlns:a16="http://schemas.microsoft.com/office/drawing/2014/main" xmlns="" id="{17570CE4-C826-9688-0784-D218197D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4" y="287573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48454"/>
            <a:ext cx="10419078" cy="1325563"/>
          </a:xfrm>
        </p:spPr>
        <p:txBody>
          <a:bodyPr>
            <a:normAutofit/>
          </a:bodyPr>
          <a:lstStyle/>
          <a:p>
            <a:pPr algn="ctr"/>
            <a:r>
              <a:rPr lang="en-US" sz="4400" b="1" i="0" u="none" strike="noStrike" baseline="0" dirty="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1126251"/>
            <a:ext cx="10515600" cy="4591953"/>
          </a:xfrm>
        </p:spPr>
        <p:txBody>
          <a:bodyPr>
            <a:normAutofit/>
          </a:bodyPr>
          <a:lstStyle/>
          <a:p>
            <a:r>
              <a:rPr lang="en-US" sz="2000" b="1" dirty="0" err="1">
                <a:solidFill>
                  <a:schemeClr val="tx1">
                    <a:lumMod val="85000"/>
                    <a:lumOff val="15000"/>
                  </a:schemeClr>
                </a:solidFill>
              </a:rPr>
              <a:t>test_selectClasses</a:t>
            </a:r>
            <a:r>
              <a:rPr lang="en-US" sz="2000" b="1" dirty="0">
                <a:solidFill>
                  <a:schemeClr val="tx1">
                    <a:lumMod val="85000"/>
                    <a:lumOff val="15000"/>
                  </a:schemeClr>
                </a:solidFill>
              </a:rPr>
              <a:t>(): </a:t>
            </a:r>
            <a:r>
              <a:rPr lang="en-US" sz="2000" dirty="0">
                <a:solidFill>
                  <a:schemeClr val="tx1">
                    <a:lumMod val="85000"/>
                    <a:lumOff val="15000"/>
                  </a:schemeClr>
                </a:solidFill>
              </a:rPr>
              <a:t>this </a:t>
            </a:r>
            <a:r>
              <a:rPr lang="en-US" sz="2000" u="sng" dirty="0">
                <a:solidFill>
                  <a:schemeClr val="tx1">
                    <a:lumMod val="85000"/>
                    <a:lumOff val="15000"/>
                  </a:schemeClr>
                </a:solidFill>
              </a:rPr>
              <a:t>unit-test</a:t>
            </a:r>
            <a:r>
              <a:rPr lang="en-US" sz="2000" dirty="0">
                <a:solidFill>
                  <a:schemeClr val="tx1">
                    <a:lumMod val="85000"/>
                    <a:lumOff val="15000"/>
                  </a:schemeClr>
                </a:solidFill>
              </a:rPr>
              <a:t> verify that the method </a:t>
            </a:r>
            <a:r>
              <a:rPr lang="en-US" sz="2000" b="1" dirty="0" err="1">
                <a:solidFill>
                  <a:schemeClr val="tx1">
                    <a:lumMod val="85000"/>
                    <a:lumOff val="15000"/>
                  </a:schemeClr>
                </a:solidFill>
              </a:rPr>
              <a:t>selectClasses</a:t>
            </a:r>
            <a:r>
              <a:rPr lang="en-US" sz="2000" b="1" dirty="0">
                <a:solidFill>
                  <a:schemeClr val="tx1">
                    <a:lumMod val="85000"/>
                    <a:lumOff val="15000"/>
                  </a:schemeClr>
                </a:solidFill>
              </a:rPr>
              <a:t>() </a:t>
            </a:r>
            <a:r>
              <a:rPr lang="en-US" sz="2000" dirty="0">
                <a:solidFill>
                  <a:schemeClr val="tx1">
                    <a:lumMod val="85000"/>
                    <a:lumOff val="15000"/>
                  </a:schemeClr>
                </a:solidFill>
              </a:rPr>
              <a:t>of </a:t>
            </a:r>
            <a:r>
              <a:rPr lang="en-US" sz="2000" dirty="0" smtClean="0">
                <a:solidFill>
                  <a:schemeClr val="tx1">
                    <a:lumMod val="85000"/>
                    <a:lumOff val="15000"/>
                  </a:schemeClr>
                </a:solidFill>
              </a:rPr>
              <a:t>the class Dataset</a:t>
            </a:r>
            <a:r>
              <a:rPr lang="en-US" sz="2000" dirty="0" smtClean="0">
                <a:solidFill>
                  <a:schemeClr val="tx1">
                    <a:lumMod val="85000"/>
                    <a:lumOff val="15000"/>
                  </a:schemeClr>
                </a:solidFill>
              </a:rPr>
              <a:t> </a:t>
            </a:r>
            <a:r>
              <a:rPr lang="en-US" sz="2000" dirty="0">
                <a:solidFill>
                  <a:schemeClr val="tx1">
                    <a:lumMod val="85000"/>
                    <a:lumOff val="15000"/>
                  </a:schemeClr>
                </a:solidFill>
              </a:rPr>
              <a:t>will correctly create the folder which contain only sub-folders corresponding to classes </a:t>
            </a:r>
            <a:r>
              <a:rPr lang="en-US" sz="2000" dirty="0" smtClean="0">
                <a:solidFill>
                  <a:schemeClr val="tx1">
                    <a:lumMod val="85000"/>
                    <a:lumOff val="15000"/>
                  </a:schemeClr>
                </a:solidFill>
              </a:rPr>
              <a:t>on which we want to run the model.</a:t>
            </a:r>
            <a:endParaRPr lang="en-US" sz="2000" dirty="0" smtClean="0">
              <a:solidFill>
                <a:schemeClr val="tx1">
                  <a:lumMod val="85000"/>
                  <a:lumOff val="15000"/>
                </a:schemeClr>
              </a:solidFill>
            </a:endParaRPr>
          </a:p>
          <a:p>
            <a:r>
              <a:rPr lang="en-US" sz="2000" dirty="0" smtClean="0">
                <a:solidFill>
                  <a:schemeClr val="tx1">
                    <a:lumMod val="85000"/>
                    <a:lumOff val="15000"/>
                  </a:schemeClr>
                </a:solidFill>
              </a:rPr>
              <a:t>We use decorator on the test functions in order to: </a:t>
            </a:r>
          </a:p>
          <a:p>
            <a:pPr lvl="1"/>
            <a:r>
              <a:rPr lang="en-US" sz="1600" dirty="0" smtClean="0">
                <a:solidFill>
                  <a:schemeClr val="tx1">
                    <a:lumMod val="85000"/>
                    <a:lumOff val="15000"/>
                  </a:schemeClr>
                </a:solidFill>
              </a:rPr>
              <a:t>Automate the I/O feeding using the </a:t>
            </a:r>
            <a:r>
              <a:rPr lang="en-US" sz="1600" b="1" dirty="0" smtClean="0">
                <a:solidFill>
                  <a:schemeClr val="tx1">
                    <a:lumMod val="85000"/>
                    <a:lumOff val="15000"/>
                  </a:schemeClr>
                </a:solidFill>
              </a:rPr>
              <a:t>@</a:t>
            </a:r>
            <a:r>
              <a:rPr lang="en-US" sz="1600" b="1" dirty="0" err="1" smtClean="0">
                <a:solidFill>
                  <a:schemeClr val="tx1">
                    <a:lumMod val="85000"/>
                    <a:lumOff val="15000"/>
                  </a:schemeClr>
                </a:solidFill>
              </a:rPr>
              <a:t>pytest.mark.parametrize</a:t>
            </a:r>
            <a:endParaRPr lang="en-US" sz="1600" b="1" dirty="0" smtClean="0">
              <a:solidFill>
                <a:schemeClr val="tx1">
                  <a:lumMod val="85000"/>
                  <a:lumOff val="15000"/>
                </a:schemeClr>
              </a:solidFill>
            </a:endParaRPr>
          </a:p>
          <a:p>
            <a:pPr lvl="1"/>
            <a:r>
              <a:rPr lang="en-US" sz="1600" dirty="0" smtClean="0">
                <a:solidFill>
                  <a:schemeClr val="tx1">
                    <a:lumMod val="85000"/>
                    <a:lumOff val="15000"/>
                  </a:schemeClr>
                </a:solidFill>
              </a:rPr>
              <a:t>Create and removing the testing data with </a:t>
            </a:r>
            <a:r>
              <a:rPr lang="en-US" sz="1600" b="1" dirty="0" smtClean="0">
                <a:solidFill>
                  <a:schemeClr val="tx1">
                    <a:lumMod val="85000"/>
                    <a:lumOff val="15000"/>
                  </a:schemeClr>
                </a:solidFill>
              </a:rPr>
              <a:t>@</a:t>
            </a:r>
            <a:r>
              <a:rPr lang="en-US" sz="1600" b="1" dirty="0" err="1" smtClean="0">
                <a:solidFill>
                  <a:schemeClr val="tx1">
                    <a:lumMod val="85000"/>
                    <a:lumOff val="15000"/>
                  </a:schemeClr>
                </a:solidFill>
              </a:rPr>
              <a:t>pytest.fixture</a:t>
            </a:r>
            <a:endParaRPr lang="en-US" sz="1600" dirty="0">
              <a:solidFill>
                <a:schemeClr val="tx1">
                  <a:lumMod val="85000"/>
                  <a:lumOff val="15000"/>
                </a:schemeClr>
              </a:solidFill>
            </a:endParaRPr>
          </a:p>
          <a:p>
            <a:pPr marL="457200" indent="-457200">
              <a:buFont typeface="+mj-lt"/>
              <a:buAutoNum type="arabicPeriod"/>
            </a:pPr>
            <a:endParaRPr lang="en-US" sz="2000" dirty="0">
              <a:solidFill>
                <a:schemeClr val="tx1">
                  <a:lumMod val="85000"/>
                  <a:lumOff val="15000"/>
                </a:schemeClr>
              </a:solidFill>
            </a:endParaRPr>
          </a:p>
          <a:p>
            <a:pPr marL="457200" indent="-457200">
              <a:buFont typeface="+mj-lt"/>
              <a:buAutoNum type="arabicPeriod"/>
            </a:pPr>
            <a:endParaRPr lang="en-US" sz="2000" dirty="0">
              <a:solidFill>
                <a:schemeClr val="tx1">
                  <a:lumMod val="85000"/>
                  <a:lumOff val="15000"/>
                </a:schemeClr>
              </a:solidFill>
            </a:endParaRPr>
          </a:p>
          <a:p>
            <a:pPr marL="0" indent="0">
              <a:buNone/>
            </a:pPr>
            <a:endParaRPr lang="en-US" sz="2000" b="1" dirty="0">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20" y="3422227"/>
            <a:ext cx="4163056" cy="2909409"/>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068" y="1977343"/>
            <a:ext cx="3762730" cy="4600874"/>
          </a:xfrm>
          <a:prstGeom prst="rect">
            <a:avLst/>
          </a:prstGeom>
        </p:spPr>
      </p:pic>
    </p:spTree>
    <p:extLst>
      <p:ext uri="{BB962C8B-B14F-4D97-AF65-F5344CB8AC3E}">
        <p14:creationId xmlns:p14="http://schemas.microsoft.com/office/powerpoint/2010/main" val="281567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r>
              <a:rPr lang="en-US" sz="2000" b="1" dirty="0" err="1">
                <a:solidFill>
                  <a:schemeClr val="tx1">
                    <a:lumMod val="85000"/>
                    <a:lumOff val="15000"/>
                  </a:schemeClr>
                </a:solidFill>
              </a:rPr>
              <a:t>test_splitting</a:t>
            </a:r>
            <a:r>
              <a:rPr lang="en-US" sz="2000" b="1" dirty="0">
                <a:solidFill>
                  <a:schemeClr val="tx1">
                    <a:lumMod val="85000"/>
                    <a:lumOff val="15000"/>
                  </a:schemeClr>
                </a:solidFill>
              </a:rPr>
              <a:t>(): </a:t>
            </a:r>
            <a:r>
              <a:rPr lang="en-US" sz="2000" dirty="0">
                <a:solidFill>
                  <a:schemeClr val="tx1">
                    <a:lumMod val="85000"/>
                    <a:lumOff val="15000"/>
                  </a:schemeClr>
                </a:solidFill>
              </a:rPr>
              <a:t>this </a:t>
            </a:r>
            <a:r>
              <a:rPr lang="en-US" sz="2000" u="sng" dirty="0">
                <a:solidFill>
                  <a:schemeClr val="tx1">
                    <a:lumMod val="85000"/>
                    <a:lumOff val="15000"/>
                  </a:schemeClr>
                </a:solidFill>
              </a:rPr>
              <a:t>unit-test</a:t>
            </a:r>
            <a:r>
              <a:rPr lang="en-US" sz="2000" dirty="0">
                <a:solidFill>
                  <a:schemeClr val="tx1">
                    <a:lumMod val="85000"/>
                    <a:lumOff val="15000"/>
                  </a:schemeClr>
                </a:solidFill>
              </a:rPr>
              <a:t> verify that the method </a:t>
            </a:r>
            <a:r>
              <a:rPr lang="en-US" sz="2000" b="1" dirty="0" err="1">
                <a:solidFill>
                  <a:schemeClr val="tx1">
                    <a:lumMod val="85000"/>
                    <a:lumOff val="15000"/>
                  </a:schemeClr>
                </a:solidFill>
              </a:rPr>
              <a:t>split_dataset</a:t>
            </a:r>
            <a:r>
              <a:rPr lang="en-US" sz="2000" b="1" dirty="0">
                <a:solidFill>
                  <a:schemeClr val="tx1">
                    <a:lumMod val="85000"/>
                    <a:lumOff val="15000"/>
                  </a:schemeClr>
                </a:solidFill>
              </a:rPr>
              <a:t>()</a:t>
            </a:r>
            <a:r>
              <a:rPr lang="en-US" sz="2000" dirty="0">
                <a:solidFill>
                  <a:schemeClr val="tx1">
                    <a:lumMod val="85000"/>
                    <a:lumOff val="15000"/>
                  </a:schemeClr>
                </a:solidFill>
              </a:rPr>
              <a:t> is executed correctly (returning </a:t>
            </a:r>
            <a:r>
              <a:rPr lang="en-US" sz="2000" b="1" dirty="0">
                <a:solidFill>
                  <a:schemeClr val="tx1">
                    <a:lumMod val="85000"/>
                    <a:lumOff val="15000"/>
                  </a:schemeClr>
                </a:solidFill>
              </a:rPr>
              <a:t>True</a:t>
            </a:r>
            <a:r>
              <a:rPr lang="en-US" sz="2000" dirty="0">
                <a:solidFill>
                  <a:schemeClr val="tx1">
                    <a:lumMod val="85000"/>
                    <a:lumOff val="15000"/>
                  </a:schemeClr>
                </a:solidFill>
              </a:rPr>
              <a:t>) then it assure that </a:t>
            </a:r>
            <a:r>
              <a:rPr lang="en-US" sz="2000" b="1" dirty="0">
                <a:solidFill>
                  <a:schemeClr val="tx1">
                    <a:lumMod val="85000"/>
                    <a:lumOff val="15000"/>
                  </a:schemeClr>
                </a:solidFill>
              </a:rPr>
              <a:t>test, train</a:t>
            </a:r>
            <a:r>
              <a:rPr lang="en-US" sz="2000" dirty="0">
                <a:solidFill>
                  <a:schemeClr val="tx1">
                    <a:lumMod val="85000"/>
                    <a:lumOff val="15000"/>
                  </a:schemeClr>
                </a:solidFill>
              </a:rPr>
              <a:t> and </a:t>
            </a:r>
            <a:r>
              <a:rPr lang="en-US" sz="2000" b="1" dirty="0" smtClean="0">
                <a:solidFill>
                  <a:schemeClr val="tx1">
                    <a:lumMod val="85000"/>
                    <a:lumOff val="15000"/>
                  </a:schemeClr>
                </a:solidFill>
              </a:rPr>
              <a:t>validation</a:t>
            </a:r>
            <a:r>
              <a:rPr lang="en-US" sz="2000" dirty="0" smtClean="0">
                <a:solidFill>
                  <a:schemeClr val="tx1">
                    <a:lumMod val="85000"/>
                    <a:lumOff val="15000"/>
                  </a:schemeClr>
                </a:solidFill>
              </a:rPr>
              <a:t> </a:t>
            </a:r>
            <a:r>
              <a:rPr lang="en-US" sz="2000" dirty="0" smtClean="0">
                <a:solidFill>
                  <a:schemeClr val="tx1">
                    <a:lumMod val="85000"/>
                    <a:lumOff val="15000"/>
                  </a:schemeClr>
                </a:solidFill>
              </a:rPr>
              <a:t>folders</a:t>
            </a:r>
            <a:r>
              <a:rPr lang="en-US" sz="2000" dirty="0" smtClean="0">
                <a:solidFill>
                  <a:schemeClr val="tx1">
                    <a:lumMod val="85000"/>
                    <a:lumOff val="15000"/>
                  </a:schemeClr>
                </a:solidFill>
              </a:rPr>
              <a:t> </a:t>
            </a:r>
            <a:r>
              <a:rPr lang="en-US" sz="2000" dirty="0">
                <a:solidFill>
                  <a:schemeClr val="tx1">
                    <a:lumMod val="85000"/>
                    <a:lumOff val="15000"/>
                  </a:schemeClr>
                </a:solidFill>
              </a:rPr>
              <a:t>have been created.</a:t>
            </a:r>
          </a:p>
          <a:p>
            <a:r>
              <a:rPr lang="en-US" sz="2000" dirty="0">
                <a:solidFill>
                  <a:schemeClr val="tx1">
                    <a:lumMod val="85000"/>
                    <a:lumOff val="15000"/>
                  </a:schemeClr>
                </a:solidFill>
              </a:rPr>
              <a:t>An assertion is made in order to check that each </a:t>
            </a:r>
            <a:r>
              <a:rPr lang="en-US" sz="2000" dirty="0" smtClean="0">
                <a:solidFill>
                  <a:schemeClr val="tx1">
                    <a:lumMod val="85000"/>
                    <a:lumOff val="15000"/>
                  </a:schemeClr>
                </a:solidFill>
              </a:rPr>
              <a:t>class in the</a:t>
            </a:r>
            <a:r>
              <a:rPr lang="en-US" sz="2000" dirty="0" smtClean="0">
                <a:solidFill>
                  <a:schemeClr val="tx1">
                    <a:lumMod val="85000"/>
                    <a:lumOff val="15000"/>
                  </a:schemeClr>
                </a:solidFill>
              </a:rPr>
              <a:t> </a:t>
            </a:r>
            <a:r>
              <a:rPr lang="en-US" sz="2000" dirty="0">
                <a:solidFill>
                  <a:schemeClr val="tx1">
                    <a:lumMod val="85000"/>
                    <a:lumOff val="15000"/>
                  </a:schemeClr>
                </a:solidFill>
              </a:rPr>
              <a:t>test set has same number of files.</a:t>
            </a:r>
          </a:p>
          <a:p>
            <a:r>
              <a:rPr lang="en-US" sz="2000" dirty="0" smtClean="0">
                <a:solidFill>
                  <a:schemeClr val="tx1">
                    <a:lumMod val="85000"/>
                    <a:lumOff val="15000"/>
                  </a:schemeClr>
                </a:solidFill>
              </a:rPr>
              <a:t>The last </a:t>
            </a:r>
            <a:r>
              <a:rPr lang="en-US" sz="2000" dirty="0" smtClean="0">
                <a:solidFill>
                  <a:schemeClr val="tx1">
                    <a:lumMod val="85000"/>
                    <a:lumOff val="15000"/>
                  </a:schemeClr>
                </a:solidFill>
              </a:rPr>
              <a:t>assertion </a:t>
            </a:r>
            <a:r>
              <a:rPr lang="en-US" sz="2000" dirty="0">
                <a:solidFill>
                  <a:schemeClr val="tx1">
                    <a:lumMod val="85000"/>
                    <a:lumOff val="15000"/>
                  </a:schemeClr>
                </a:solidFill>
              </a:rPr>
              <a:t>checks that </a:t>
            </a:r>
            <a:r>
              <a:rPr lang="en-US" sz="2000" b="1" dirty="0">
                <a:solidFill>
                  <a:schemeClr val="tx1">
                    <a:lumMod val="85000"/>
                    <a:lumOff val="15000"/>
                  </a:schemeClr>
                </a:solidFill>
              </a:rPr>
              <a:t>train, test </a:t>
            </a:r>
            <a:r>
              <a:rPr lang="en-US" sz="2000" dirty="0">
                <a:solidFill>
                  <a:schemeClr val="tx1">
                    <a:lumMod val="85000"/>
                    <a:lumOff val="15000"/>
                  </a:schemeClr>
                </a:solidFill>
              </a:rPr>
              <a:t>and </a:t>
            </a:r>
            <a:r>
              <a:rPr lang="en-US" sz="2000" b="1" dirty="0">
                <a:solidFill>
                  <a:schemeClr val="tx1">
                    <a:lumMod val="85000"/>
                    <a:lumOff val="15000"/>
                  </a:schemeClr>
                </a:solidFill>
              </a:rPr>
              <a:t>validation</a:t>
            </a:r>
            <a:r>
              <a:rPr lang="en-US" sz="2000" dirty="0">
                <a:solidFill>
                  <a:schemeClr val="tx1">
                    <a:lumMod val="85000"/>
                    <a:lumOff val="15000"/>
                  </a:schemeClr>
                </a:solidFill>
              </a:rPr>
              <a:t> set </a:t>
            </a:r>
            <a:r>
              <a:rPr lang="en-US" sz="2000" dirty="0" smtClean="0">
                <a:solidFill>
                  <a:schemeClr val="tx1">
                    <a:lumMod val="85000"/>
                    <a:lumOff val="15000"/>
                  </a:schemeClr>
                </a:solidFill>
              </a:rPr>
              <a:t>have the</a:t>
            </a:r>
            <a:r>
              <a:rPr lang="en-US" sz="2000" dirty="0" smtClean="0">
                <a:solidFill>
                  <a:schemeClr val="tx1">
                    <a:lumMod val="85000"/>
                    <a:lumOff val="15000"/>
                  </a:schemeClr>
                </a:solidFill>
              </a:rPr>
              <a:t> </a:t>
            </a:r>
            <a:r>
              <a:rPr lang="en-US" sz="2000" b="1" dirty="0" smtClean="0">
                <a:solidFill>
                  <a:schemeClr val="tx1">
                    <a:lumMod val="85000"/>
                    <a:lumOff val="15000"/>
                  </a:schemeClr>
                </a:solidFill>
              </a:rPr>
              <a:t>same number </a:t>
            </a:r>
            <a:r>
              <a:rPr lang="en-US" sz="2000" dirty="0" smtClean="0">
                <a:solidFill>
                  <a:schemeClr val="tx1">
                    <a:lumMod val="85000"/>
                    <a:lumOff val="15000"/>
                  </a:schemeClr>
                </a:solidFill>
              </a:rPr>
              <a:t>of </a:t>
            </a:r>
            <a:r>
              <a:rPr lang="en-US" sz="2000" b="1" dirty="0" smtClean="0">
                <a:solidFill>
                  <a:schemeClr val="tx1">
                    <a:lumMod val="85000"/>
                    <a:lumOff val="15000"/>
                  </a:schemeClr>
                </a:solidFill>
              </a:rPr>
              <a:t>classes</a:t>
            </a:r>
            <a:r>
              <a:rPr lang="en-US" sz="2000" dirty="0" smtClean="0">
                <a:solidFill>
                  <a:schemeClr val="tx1">
                    <a:lumMod val="85000"/>
                    <a:lumOff val="15000"/>
                  </a:schemeClr>
                </a:solidFill>
              </a:rPr>
              <a:t>. </a:t>
            </a:r>
            <a:endParaRPr lang="en-US" sz="2000" dirty="0">
              <a:solidFill>
                <a:schemeClr val="tx1">
                  <a:lumMod val="85000"/>
                  <a:lumOff val="15000"/>
                </a:schemeClr>
              </a:solidFill>
            </a:endParaRPr>
          </a:p>
          <a:p>
            <a:pPr marL="0" indent="0">
              <a:buNone/>
            </a:pPr>
            <a:endParaRPr lang="en-US" sz="2000" b="1" dirty="0">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7458530F-EA17-1EC6-356C-6821A9108EE1}"/>
              </a:ext>
            </a:extLst>
          </p:cNvPr>
          <p:cNvSpPr txBox="1"/>
          <p:nvPr/>
        </p:nvSpPr>
        <p:spPr>
          <a:xfrm>
            <a:off x="2900632" y="3535995"/>
            <a:ext cx="6094562" cy="2631490"/>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test_splitting</a:t>
            </a:r>
            <a:r>
              <a:rPr lang="it-IT" sz="1100" b="0">
                <a:solidFill>
                  <a:srgbClr val="D4D4D4"/>
                </a:solidFill>
                <a:effectLst/>
                <a:latin typeface="Consolas" panose="020B0609020204030204" pitchFamily="49" charset="0"/>
              </a:rPr>
              <a:t>():</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n_instances</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1</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split_dataset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n_instances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n_instances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"val"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for</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number</a:t>
            </a: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in</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number</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n_instances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counter_train</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counter_val</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"val"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 ==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counter_train</a:t>
            </a:r>
            <a:r>
              <a:rPr lang="it-IT" sz="1100" b="0">
                <a:solidFill>
                  <a:srgbClr val="D4D4D4"/>
                </a:solidFill>
                <a:effectLst/>
                <a:latin typeface="Consolas" panose="020B0609020204030204" pitchFamily="49" charset="0"/>
              </a:rPr>
              <a:t>) ==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counter_val</a:t>
            </a:r>
            <a:r>
              <a:rPr lang="it-IT" sz="11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3086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r>
              <a:rPr lang="en-US" sz="2000" b="1" dirty="0" err="1">
                <a:solidFill>
                  <a:schemeClr val="tx1">
                    <a:lumMod val="85000"/>
                    <a:lumOff val="15000"/>
                  </a:schemeClr>
                </a:solidFill>
              </a:rPr>
              <a:t>test_data_augmentation</a:t>
            </a:r>
            <a:r>
              <a:rPr lang="en-US" sz="2000" b="1" dirty="0">
                <a:solidFill>
                  <a:schemeClr val="tx1">
                    <a:lumMod val="85000"/>
                    <a:lumOff val="15000"/>
                  </a:schemeClr>
                </a:solidFill>
              </a:rPr>
              <a:t>(): </a:t>
            </a:r>
            <a:r>
              <a:rPr lang="en-US" sz="2000" dirty="0">
                <a:solidFill>
                  <a:schemeClr val="tx1">
                    <a:lumMod val="85000"/>
                    <a:lumOff val="15000"/>
                  </a:schemeClr>
                </a:solidFill>
              </a:rPr>
              <a:t>is an </a:t>
            </a:r>
            <a:r>
              <a:rPr lang="en-US" sz="2000" u="sng" dirty="0">
                <a:solidFill>
                  <a:schemeClr val="tx1">
                    <a:lumMod val="85000"/>
                    <a:lumOff val="15000"/>
                  </a:schemeClr>
                </a:solidFill>
              </a:rPr>
              <a:t>unit-test</a:t>
            </a:r>
            <a:r>
              <a:rPr lang="en-US" sz="2000" dirty="0">
                <a:solidFill>
                  <a:schemeClr val="tx1">
                    <a:lumMod val="85000"/>
                    <a:lumOff val="15000"/>
                  </a:schemeClr>
                </a:solidFill>
              </a:rPr>
              <a:t> that start the </a:t>
            </a:r>
            <a:r>
              <a:rPr lang="en-US" sz="2000" b="1" dirty="0" err="1">
                <a:solidFill>
                  <a:schemeClr val="tx1">
                    <a:lumMod val="85000"/>
                    <a:lumOff val="15000"/>
                  </a:schemeClr>
                </a:solidFill>
              </a:rPr>
              <a:t>augment_data</a:t>
            </a:r>
            <a:r>
              <a:rPr lang="en-US" sz="2000" b="1" dirty="0">
                <a:solidFill>
                  <a:schemeClr val="tx1">
                    <a:lumMod val="85000"/>
                    <a:lumOff val="15000"/>
                  </a:schemeClr>
                </a:solidFill>
              </a:rPr>
              <a:t>()</a:t>
            </a:r>
            <a:r>
              <a:rPr lang="en-US" sz="2000" dirty="0">
                <a:solidFill>
                  <a:schemeClr val="tx1">
                    <a:lumMod val="85000"/>
                    <a:lumOff val="15000"/>
                  </a:schemeClr>
                </a:solidFill>
              </a:rPr>
              <a:t> method in order to reproduce new data and balance the dataset for each folder in the input path. The result of this method will be a dataset in which each folder has the same number of files. With this test we want to check that this goal is </a:t>
            </a:r>
            <a:r>
              <a:rPr lang="en-US" sz="2000" dirty="0" smtClean="0">
                <a:solidFill>
                  <a:schemeClr val="tx1">
                    <a:lumMod val="85000"/>
                    <a:lumOff val="15000"/>
                  </a:schemeClr>
                </a:solidFill>
              </a:rPr>
              <a:t>achieved.</a:t>
            </a:r>
            <a:endParaRPr lang="en-US" sz="2000" dirty="0">
              <a:solidFill>
                <a:schemeClr val="tx1">
                  <a:lumMod val="85000"/>
                  <a:lumOff val="15000"/>
                </a:schemeClr>
              </a:solidFill>
            </a:endParaRPr>
          </a:p>
          <a:p>
            <a:pPr marL="0" indent="0">
              <a:buNone/>
            </a:pPr>
            <a:endParaRPr lang="en-US" sz="2000" b="1" dirty="0">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5" name="CasellaDiTesto 4">
            <a:extLst>
              <a:ext uri="{FF2B5EF4-FFF2-40B4-BE49-F238E27FC236}">
                <a16:creationId xmlns:a16="http://schemas.microsoft.com/office/drawing/2014/main" xmlns="" id="{1A169897-0EB7-D048-FB27-85A349D6221C}"/>
              </a:ext>
            </a:extLst>
          </p:cNvPr>
          <p:cNvSpPr txBox="1"/>
          <p:nvPr/>
        </p:nvSpPr>
        <p:spPr>
          <a:xfrm>
            <a:off x="3215853" y="3741459"/>
            <a:ext cx="5517313" cy="2369880"/>
          </a:xfrm>
          <a:prstGeom prst="rect">
            <a:avLst/>
          </a:prstGeom>
          <a:solidFill>
            <a:schemeClr val="tx1">
              <a:lumMod val="85000"/>
              <a:lumOff val="15000"/>
            </a:schemeClr>
          </a:solidFill>
        </p:spPr>
        <p:txBody>
          <a:bodyPr wrap="square">
            <a:spAutoFit/>
          </a:bodyPr>
          <a:lstStyle/>
          <a:p>
            <a:r>
              <a:rPr lang="en-US" sz="1400" b="0">
                <a:solidFill>
                  <a:srgbClr val="569CD6"/>
                </a:solidFill>
                <a:effectLst/>
                <a:latin typeface="Consolas" panose="020B0609020204030204" pitchFamily="49" charset="0"/>
              </a:rPr>
              <a:t>def</a:t>
            </a:r>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test_data_augmentation</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r>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data</a:t>
            </a:r>
            <a:r>
              <a:rPr lang="en-US" sz="1400" b="0">
                <a:solidFill>
                  <a:srgbClr val="D4D4D4"/>
                </a:solidFill>
                <a:effectLst/>
                <a:latin typeface="Consolas" panose="020B0609020204030204" pitchFamily="49" charset="0"/>
              </a:rPr>
              <a:t>.</a:t>
            </a:r>
            <a:r>
              <a:rPr lang="en-US" sz="1400" b="0">
                <a:solidFill>
                  <a:srgbClr val="DCDCAA"/>
                </a:solidFill>
                <a:effectLst/>
                <a:latin typeface="Consolas" panose="020B0609020204030204" pitchFamily="49" charset="0"/>
              </a:rPr>
              <a:t>augment_data</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src_path</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 = []</a:t>
            </a:r>
          </a:p>
          <a:p>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 = </a:t>
            </a:r>
            <a:r>
              <a:rPr lang="en-US" sz="1400" b="0">
                <a:solidFill>
                  <a:srgbClr val="4EC9B0"/>
                </a:solidFill>
                <a:effectLst/>
                <a:latin typeface="Consolas" panose="020B0609020204030204" pitchFamily="49" charset="0"/>
              </a:rPr>
              <a:t>ut</a:t>
            </a:r>
            <a:r>
              <a:rPr lang="en-US" sz="1400" b="0">
                <a:solidFill>
                  <a:srgbClr val="D4D4D4"/>
                </a:solidFill>
                <a:effectLst/>
                <a:latin typeface="Consolas" panose="020B0609020204030204" pitchFamily="49" charset="0"/>
              </a:rPr>
              <a:t>.</a:t>
            </a:r>
            <a:r>
              <a:rPr lang="en-US" sz="1400" b="0">
                <a:solidFill>
                  <a:srgbClr val="DCDCAA"/>
                </a:solidFill>
                <a:effectLst/>
                <a:latin typeface="Consolas" panose="020B0609020204030204" pitchFamily="49" charset="0"/>
              </a:rPr>
              <a:t>count_files</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src_path</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number</a:t>
            </a: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assert</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number</a:t>
            </a:r>
            <a:r>
              <a:rPr lang="en-US" sz="1400" b="0">
                <a:solidFill>
                  <a:srgbClr val="D4D4D4"/>
                </a:solidFill>
                <a:effectLst/>
                <a:latin typeface="Consolas" panose="020B0609020204030204" pitchFamily="49" charset="0"/>
              </a:rPr>
              <a:t> ==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r>
            <a:br>
              <a:rPr lang="en-US" b="0">
                <a:solidFill>
                  <a:srgbClr val="D4D4D4"/>
                </a:solidFill>
                <a:effectLst/>
                <a:latin typeface="Consolas" panose="020B0609020204030204" pitchFamily="49" charset="0"/>
              </a:rPr>
            </a:b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1554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13" name="Immagine 12">
            <a:extLst>
              <a:ext uri="{FF2B5EF4-FFF2-40B4-BE49-F238E27FC236}">
                <a16:creationId xmlns:a16="http://schemas.microsoft.com/office/drawing/2014/main" xmlns="" id="{CE012B45-CD01-7528-15AB-9FD2D3A3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457" y="2072395"/>
            <a:ext cx="6185085" cy="2713209"/>
          </a:xfrm>
          <a:prstGeom prst="rect">
            <a:avLst/>
          </a:prstGeom>
        </p:spPr>
      </p:pic>
      <p:sp>
        <p:nvSpPr>
          <p:cNvPr id="14" name="Titolo 1">
            <a:extLst>
              <a:ext uri="{FF2B5EF4-FFF2-40B4-BE49-F238E27FC236}">
                <a16:creationId xmlns:a16="http://schemas.microsoft.com/office/drawing/2014/main" xmlns="" id="{A6AD7235-9B00-BAF2-B2C8-E349F9AD9479}"/>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Testing </a:t>
            </a:r>
            <a:r>
              <a:rPr lang="en-US" sz="4400" b="1" i="0" u="sng" strike="noStrike" baseline="0" dirty="0">
                <a:solidFill>
                  <a:schemeClr val="accent2">
                    <a:lumMod val="75000"/>
                  </a:schemeClr>
                </a:solidFill>
                <a:latin typeface="CMR17"/>
              </a:rPr>
              <a:t>Model Code </a:t>
            </a:r>
            <a:r>
              <a:rPr lang="en-US" sz="4400" b="1" i="0" u="none" strike="noStrike" baseline="0" dirty="0">
                <a:solidFill>
                  <a:schemeClr val="accent2">
                    <a:lumMod val="75000"/>
                  </a:schemeClr>
                </a:solidFill>
                <a:latin typeface="CMR17"/>
              </a:rPr>
              <a:t>-Description</a:t>
            </a:r>
            <a:endParaRPr lang="it-IT" b="1" dirty="0">
              <a:solidFill>
                <a:schemeClr val="accent2">
                  <a:lumMod val="75000"/>
                </a:schemeClr>
              </a:solidFill>
            </a:endParaRPr>
          </a:p>
        </p:txBody>
      </p:sp>
      <p:sp>
        <p:nvSpPr>
          <p:cNvPr id="15" name="CasellaDiTesto 14">
            <a:extLst>
              <a:ext uri="{FF2B5EF4-FFF2-40B4-BE49-F238E27FC236}">
                <a16:creationId xmlns:a16="http://schemas.microsoft.com/office/drawing/2014/main" xmlns="" id="{9FFF3784-A00D-F13F-73CD-BA8FA305F6D8}"/>
              </a:ext>
            </a:extLst>
          </p:cNvPr>
          <p:cNvSpPr txBox="1"/>
          <p:nvPr/>
        </p:nvSpPr>
        <p:spPr>
          <a:xfrm>
            <a:off x="2639683" y="5337420"/>
            <a:ext cx="9256143" cy="369332"/>
          </a:xfrm>
          <a:prstGeom prst="rect">
            <a:avLst/>
          </a:prstGeom>
          <a:noFill/>
        </p:spPr>
        <p:txBody>
          <a:bodyPr wrap="square" rtlCol="0">
            <a:spAutoFit/>
          </a:bodyPr>
          <a:lstStyle/>
          <a:p>
            <a:r>
              <a:rPr lang="it-IT"/>
              <a:t>In this phase of testing we are checking that our model is built correctly.</a:t>
            </a:r>
          </a:p>
        </p:txBody>
      </p:sp>
    </p:spTree>
    <p:extLst>
      <p:ext uri="{BB962C8B-B14F-4D97-AF65-F5344CB8AC3E}">
        <p14:creationId xmlns:p14="http://schemas.microsoft.com/office/powerpoint/2010/main" val="81869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471096"/>
            <a:ext cx="10419078" cy="1325563"/>
          </a:xfrm>
        </p:spPr>
        <p:txBody>
          <a:bodyPr>
            <a:normAutofit/>
          </a:bodyPr>
          <a:lstStyle/>
          <a:p>
            <a:pPr algn="ctr"/>
            <a:r>
              <a:rPr lang="en-US" sz="4400" b="1" i="0" u="none" strike="noStrike" baseline="0" dirty="0">
                <a:solidFill>
                  <a:schemeClr val="accent2">
                    <a:lumMod val="75000"/>
                  </a:schemeClr>
                </a:solidFill>
                <a:latin typeface="CMR17"/>
              </a:rPr>
              <a:t>Testing </a:t>
            </a:r>
            <a:r>
              <a:rPr lang="en-US" sz="4400" b="1" i="0" u="sng" strike="noStrike" baseline="0" dirty="0">
                <a:solidFill>
                  <a:schemeClr val="accent2">
                    <a:lumMod val="75000"/>
                  </a:schemeClr>
                </a:solidFill>
                <a:latin typeface="CMR17"/>
              </a:rPr>
              <a:t>Model Code </a:t>
            </a:r>
            <a:r>
              <a:rPr lang="en-US" sz="4400" b="1" i="0" u="none" strike="noStrike" baseline="0" dirty="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447780" y="1998966"/>
            <a:ext cx="4837981" cy="4591953"/>
          </a:xfrm>
        </p:spPr>
        <p:txBody>
          <a:bodyPr>
            <a:normAutofit/>
          </a:bodyPr>
          <a:lstStyle/>
          <a:p>
            <a:r>
              <a:rPr lang="en-US" sz="2000" b="1" dirty="0" err="1">
                <a:solidFill>
                  <a:schemeClr val="tx1">
                    <a:lumMod val="85000"/>
                    <a:lumOff val="15000"/>
                  </a:schemeClr>
                </a:solidFill>
              </a:rPr>
              <a:t>test_params</a:t>
            </a:r>
            <a:r>
              <a:rPr lang="en-US" sz="2000" b="1" dirty="0">
                <a:solidFill>
                  <a:schemeClr val="tx1">
                    <a:lumMod val="85000"/>
                    <a:lumOff val="15000"/>
                  </a:schemeClr>
                </a:solidFill>
              </a:rPr>
              <a:t>(): </a:t>
            </a:r>
            <a:r>
              <a:rPr lang="en-US" sz="2000" dirty="0" smtClean="0">
                <a:solidFill>
                  <a:schemeClr val="tx1">
                    <a:lumMod val="85000"/>
                    <a:lumOff val="15000"/>
                  </a:schemeClr>
                </a:solidFill>
              </a:rPr>
              <a:t>test the correct definition of </a:t>
            </a:r>
            <a:r>
              <a:rPr lang="en-US" sz="2000" dirty="0" smtClean="0">
                <a:solidFill>
                  <a:schemeClr val="tx1">
                    <a:lumMod val="85000"/>
                    <a:lumOff val="15000"/>
                  </a:schemeClr>
                </a:solidFill>
              </a:rPr>
              <a:t>our model parameters, specified inside the file </a:t>
            </a:r>
            <a:r>
              <a:rPr lang="en-US" sz="2000" b="1" dirty="0" err="1" smtClean="0">
                <a:solidFill>
                  <a:schemeClr val="tx1">
                    <a:lumMod val="85000"/>
                    <a:lumOff val="15000"/>
                  </a:schemeClr>
                </a:solidFill>
              </a:rPr>
              <a:t>params.yml</a:t>
            </a:r>
            <a:r>
              <a:rPr lang="en-US" sz="2000" dirty="0" smtClean="0">
                <a:solidFill>
                  <a:schemeClr val="tx1">
                    <a:lumMod val="85000"/>
                    <a:lumOff val="15000"/>
                  </a:schemeClr>
                </a:solidFill>
              </a:rPr>
              <a:t>.</a:t>
            </a:r>
          </a:p>
          <a:p>
            <a:endParaRPr lang="en-US" sz="2000" dirty="0" smtClean="0">
              <a:solidFill>
                <a:schemeClr val="tx1">
                  <a:lumMod val="85000"/>
                  <a:lumOff val="15000"/>
                </a:schemeClr>
              </a:solidFill>
            </a:endParaRPr>
          </a:p>
          <a:p>
            <a:r>
              <a:rPr lang="en-US" sz="2000" dirty="0" smtClean="0">
                <a:solidFill>
                  <a:schemeClr val="tx1">
                    <a:lumMod val="85000"/>
                    <a:lumOff val="15000"/>
                  </a:schemeClr>
                </a:solidFill>
              </a:rPr>
              <a:t>Our </a:t>
            </a:r>
            <a:r>
              <a:rPr lang="en-US" sz="2000" dirty="0">
                <a:solidFill>
                  <a:schemeClr val="tx1">
                    <a:lumMod val="85000"/>
                    <a:lumOff val="15000"/>
                  </a:schemeClr>
                </a:solidFill>
              </a:rPr>
              <a:t>goal is to check that each parameter respect a certain </a:t>
            </a:r>
            <a:r>
              <a:rPr lang="en-US" sz="2000" dirty="0" smtClean="0">
                <a:solidFill>
                  <a:schemeClr val="tx1">
                    <a:lumMod val="85000"/>
                    <a:lumOff val="15000"/>
                  </a:schemeClr>
                </a:solidFill>
              </a:rPr>
              <a:t>type</a:t>
            </a:r>
          </a:p>
          <a:p>
            <a:endParaRPr lang="en-US" sz="2000" dirty="0">
              <a:solidFill>
                <a:schemeClr val="tx1">
                  <a:lumMod val="85000"/>
                  <a:lumOff val="15000"/>
                </a:schemeClr>
              </a:solidFill>
            </a:endParaRPr>
          </a:p>
          <a:p>
            <a:r>
              <a:rPr lang="en-US" sz="2000" dirty="0">
                <a:solidFill>
                  <a:schemeClr val="tx1">
                    <a:lumMod val="85000"/>
                    <a:lumOff val="15000"/>
                  </a:schemeClr>
                </a:solidFill>
              </a:rPr>
              <a:t>And that values are </a:t>
            </a:r>
            <a:r>
              <a:rPr lang="en-US" sz="2000" dirty="0" smtClean="0">
                <a:solidFill>
                  <a:schemeClr val="tx1">
                    <a:lumMod val="85000"/>
                    <a:lumOff val="15000"/>
                  </a:schemeClr>
                </a:solidFill>
              </a:rPr>
              <a:t>higher than a fixed threshold</a:t>
            </a:r>
            <a:endParaRPr lang="en-US" sz="2000" dirty="0">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A87269CE-E125-65CA-7763-C745A3197CC0}"/>
              </a:ext>
            </a:extLst>
          </p:cNvPr>
          <p:cNvSpPr txBox="1"/>
          <p:nvPr/>
        </p:nvSpPr>
        <p:spPr>
          <a:xfrm>
            <a:off x="5676179" y="1910993"/>
            <a:ext cx="6379331" cy="4767900"/>
          </a:xfrm>
          <a:prstGeom prst="rect">
            <a:avLst/>
          </a:prstGeom>
          <a:solidFill>
            <a:schemeClr val="tx1">
              <a:lumMod val="85000"/>
              <a:lumOff val="15000"/>
            </a:schemeClr>
          </a:solidFill>
        </p:spPr>
        <p:txBody>
          <a:bodyPr wrap="square">
            <a:spAutoFit/>
          </a:bodyPr>
          <a:lstStyle/>
          <a:p>
            <a:r>
              <a:rPr lang="it-IT" sz="1100" b="0" dirty="0" err="1">
                <a:solidFill>
                  <a:srgbClr val="569CD6"/>
                </a:solidFill>
                <a:effectLst/>
                <a:latin typeface="Consolas" panose="020B0609020204030204" pitchFamily="49" charset="0"/>
              </a:rPr>
              <a:t>def</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test_params</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r>
            <a:br>
              <a:rPr lang="it-IT" sz="1100" b="0" dirty="0">
                <a:solidFill>
                  <a:srgbClr val="D4D4D4"/>
                </a:solidFill>
                <a:effectLst/>
                <a:latin typeface="Consolas" panose="020B0609020204030204" pitchFamily="49" charset="0"/>
              </a:rPr>
            </a:br>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4EC9B0"/>
                </a:solidFill>
                <a:effectLst/>
                <a:latin typeface="Consolas" panose="020B0609020204030204" pitchFamily="49" charset="0"/>
              </a:rPr>
              <a:t>os</a:t>
            </a:r>
            <a:r>
              <a:rPr lang="it-IT" sz="1100" b="0" dirty="0" err="1">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path</a:t>
            </a:r>
            <a:r>
              <a:rPr lang="it-IT" sz="1100" b="0" dirty="0" err="1">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exists</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params.yaml</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C586C0"/>
                </a:solidFill>
                <a:effectLst/>
                <a:latin typeface="Consolas" panose="020B0609020204030204" pitchFamily="49" charset="0"/>
              </a:rPr>
              <a:t>with</a:t>
            </a:r>
            <a:r>
              <a:rPr lang="it-IT" sz="1100" b="0" dirty="0">
                <a:solidFill>
                  <a:srgbClr val="D4D4D4"/>
                </a:solidFill>
                <a:effectLst/>
                <a:latin typeface="Consolas" panose="020B0609020204030204" pitchFamily="49" charset="0"/>
              </a:rPr>
              <a:t> </a:t>
            </a:r>
            <a:r>
              <a:rPr lang="it-IT" sz="1100" b="0" dirty="0">
                <a:solidFill>
                  <a:srgbClr val="DCDCAA"/>
                </a:solidFill>
                <a:effectLst/>
                <a:latin typeface="Consolas" panose="020B0609020204030204" pitchFamily="49" charset="0"/>
              </a:rPr>
              <a:t>open</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params.yaml</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 </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rb</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a:t>
            </a:r>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f</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conf</a:t>
            </a:r>
            <a:r>
              <a:rPr lang="it-IT" sz="1100" b="0" dirty="0">
                <a:solidFill>
                  <a:srgbClr val="D4D4D4"/>
                </a:solidFill>
                <a:effectLst/>
                <a:latin typeface="Consolas" panose="020B0609020204030204" pitchFamily="49" charset="0"/>
              </a:rPr>
              <a:t> = </a:t>
            </a:r>
            <a:r>
              <a:rPr lang="it-IT" sz="1100" b="0" dirty="0" err="1">
                <a:solidFill>
                  <a:srgbClr val="4EC9B0"/>
                </a:solidFill>
                <a:effectLst/>
                <a:latin typeface="Consolas" panose="020B0609020204030204" pitchFamily="49" charset="0"/>
              </a:rPr>
              <a:t>yaml</a:t>
            </a:r>
            <a:r>
              <a:rPr lang="it-IT" sz="1100" b="0" dirty="0" err="1">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safe_load</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f</a:t>
            </a:r>
            <a:r>
              <a:rPr lang="it-IT" sz="1100" b="0" dirty="0" err="1">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read</a:t>
            </a:r>
            <a:r>
              <a:rPr lang="it-IT" sz="1100" b="0" dirty="0">
                <a:solidFill>
                  <a:srgbClr val="D4D4D4"/>
                </a:solidFill>
                <a:effectLst/>
                <a:latin typeface="Consolas" panose="020B0609020204030204" pitchFamily="49" charset="0"/>
              </a:rPr>
              <a:t>())  </a:t>
            </a:r>
            <a:r>
              <a:rPr lang="it-IT" sz="1100" b="0" dirty="0">
                <a:solidFill>
                  <a:srgbClr val="6A9955"/>
                </a:solidFill>
                <a:effectLst/>
                <a:latin typeface="Consolas" panose="020B0609020204030204" pitchFamily="49" charset="0"/>
              </a:rPr>
              <a:t># </a:t>
            </a:r>
            <a:r>
              <a:rPr lang="it-IT" sz="1100" b="0" dirty="0" err="1">
                <a:solidFill>
                  <a:srgbClr val="6A9955"/>
                </a:solidFill>
                <a:effectLst/>
                <a:latin typeface="Consolas" panose="020B0609020204030204" pitchFamily="49" charset="0"/>
              </a:rPr>
              <a:t>load</a:t>
            </a:r>
            <a:r>
              <a:rPr lang="it-IT" sz="1100" b="0" dirty="0">
                <a:solidFill>
                  <a:srgbClr val="6A9955"/>
                </a:solidFill>
                <a:effectLst/>
                <a:latin typeface="Consolas" panose="020B0609020204030204" pitchFamily="49" charset="0"/>
              </a:rPr>
              <a:t> the </a:t>
            </a:r>
            <a:r>
              <a:rPr lang="it-IT" sz="1100" b="0" dirty="0" err="1">
                <a:solidFill>
                  <a:srgbClr val="6A9955"/>
                </a:solidFill>
                <a:effectLst/>
                <a:latin typeface="Consolas" panose="020B0609020204030204" pitchFamily="49" charset="0"/>
              </a:rPr>
              <a:t>config</a:t>
            </a:r>
            <a:r>
              <a:rPr lang="it-IT" sz="1100" b="0" dirty="0">
                <a:solidFill>
                  <a:srgbClr val="6A9955"/>
                </a:solidFill>
                <a:effectLst/>
                <a:latin typeface="Consolas" panose="020B0609020204030204" pitchFamily="49" charset="0"/>
              </a:rPr>
              <a:t> file</a:t>
            </a:r>
            <a:endParaRPr lang="it-IT" sz="1100" b="0" dirty="0">
              <a:solidFill>
                <a:srgbClr val="D4D4D4"/>
              </a:solidFill>
              <a:effectLst/>
              <a:latin typeface="Consolas" panose="020B0609020204030204" pitchFamily="49" charset="0"/>
            </a:endParaRPr>
          </a:p>
          <a:p>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learning_rate</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conf</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learning_rate</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momentum</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conf</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momentum</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label_smoothing</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conf</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label_smoothing</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dropout_rate</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conf</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dropout_rate</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l2</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conf</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"l2"</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batch_size</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conf</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batch_size</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epochs</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conf</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epochs</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r>
            <a:br>
              <a:rPr lang="it-IT" sz="1100" b="0" dirty="0">
                <a:solidFill>
                  <a:srgbClr val="D4D4D4"/>
                </a:solidFill>
                <a:effectLst/>
                <a:latin typeface="Consolas" panose="020B0609020204030204" pitchFamily="49" charset="0"/>
              </a:rPr>
            </a:br>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isinstance</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learning_rate</a:t>
            </a:r>
            <a:r>
              <a:rPr lang="it-IT" sz="1100" b="0" dirty="0">
                <a:solidFill>
                  <a:srgbClr val="D4D4D4"/>
                </a:solidFill>
                <a:effectLst/>
                <a:latin typeface="Consolas" panose="020B0609020204030204" pitchFamily="49" charset="0"/>
              </a:rPr>
              <a:t>, </a:t>
            </a:r>
            <a:r>
              <a:rPr lang="it-IT" sz="1100" b="0" dirty="0">
                <a:solidFill>
                  <a:srgbClr val="4EC9B0"/>
                </a:solidFill>
                <a:effectLst/>
                <a:latin typeface="Consolas" panose="020B0609020204030204" pitchFamily="49" charset="0"/>
              </a:rPr>
              <a:t>float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isinstance</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momentum</a:t>
            </a:r>
            <a:r>
              <a:rPr lang="it-IT" sz="1100" b="0" dirty="0">
                <a:solidFill>
                  <a:srgbClr val="D4D4D4"/>
                </a:solidFill>
                <a:effectLst/>
                <a:latin typeface="Consolas" panose="020B0609020204030204" pitchFamily="49" charset="0"/>
              </a:rPr>
              <a:t>, </a:t>
            </a:r>
            <a:r>
              <a:rPr lang="it-IT" sz="1100" b="0" dirty="0">
                <a:solidFill>
                  <a:srgbClr val="4EC9B0"/>
                </a:solidFill>
                <a:effectLst/>
                <a:latin typeface="Consolas" panose="020B0609020204030204" pitchFamily="49" charset="0"/>
              </a:rPr>
              <a:t>float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isinstance</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label_smoothing</a:t>
            </a:r>
            <a:r>
              <a:rPr lang="it-IT" sz="1100" b="0" dirty="0">
                <a:solidFill>
                  <a:srgbClr val="D4D4D4"/>
                </a:solidFill>
                <a:effectLst/>
                <a:latin typeface="Consolas" panose="020B0609020204030204" pitchFamily="49" charset="0"/>
              </a:rPr>
              <a:t>, </a:t>
            </a:r>
            <a:r>
              <a:rPr lang="it-IT" sz="1100" b="0" dirty="0">
                <a:solidFill>
                  <a:srgbClr val="4EC9B0"/>
                </a:solidFill>
                <a:effectLst/>
                <a:latin typeface="Consolas" panose="020B0609020204030204" pitchFamily="49" charset="0"/>
              </a:rPr>
              <a:t>float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isinstance</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dropout_rate</a:t>
            </a:r>
            <a:r>
              <a:rPr lang="it-IT" sz="1100" b="0" dirty="0">
                <a:solidFill>
                  <a:srgbClr val="D4D4D4"/>
                </a:solidFill>
                <a:effectLst/>
                <a:latin typeface="Consolas" panose="020B0609020204030204" pitchFamily="49" charset="0"/>
              </a:rPr>
              <a:t>, </a:t>
            </a:r>
            <a:r>
              <a:rPr lang="it-IT" sz="1100" b="0" dirty="0">
                <a:solidFill>
                  <a:srgbClr val="4EC9B0"/>
                </a:solidFill>
                <a:effectLst/>
                <a:latin typeface="Consolas" panose="020B0609020204030204" pitchFamily="49" charset="0"/>
              </a:rPr>
              <a:t>float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isinstance</a:t>
            </a:r>
            <a:r>
              <a:rPr lang="it-IT" sz="1100" b="0" dirty="0">
                <a:solidFill>
                  <a:srgbClr val="D4D4D4"/>
                </a:solidFill>
                <a:effectLst/>
                <a:latin typeface="Consolas" panose="020B0609020204030204" pitchFamily="49" charset="0"/>
              </a:rPr>
              <a:t>(</a:t>
            </a:r>
            <a:r>
              <a:rPr lang="it-IT" sz="1100" b="0" dirty="0">
                <a:solidFill>
                  <a:srgbClr val="9CDCFE"/>
                </a:solidFill>
                <a:effectLst/>
                <a:latin typeface="Consolas" panose="020B0609020204030204" pitchFamily="49" charset="0"/>
              </a:rPr>
              <a:t>l2</a:t>
            </a:r>
            <a:r>
              <a:rPr lang="it-IT" sz="1100" b="0" dirty="0">
                <a:solidFill>
                  <a:srgbClr val="D4D4D4"/>
                </a:solidFill>
                <a:effectLst/>
                <a:latin typeface="Consolas" panose="020B0609020204030204" pitchFamily="49" charset="0"/>
              </a:rPr>
              <a:t>, </a:t>
            </a:r>
            <a:r>
              <a:rPr lang="it-IT" sz="1100" b="0" dirty="0">
                <a:solidFill>
                  <a:srgbClr val="4EC9B0"/>
                </a:solidFill>
                <a:effectLst/>
                <a:latin typeface="Consolas" panose="020B0609020204030204" pitchFamily="49" charset="0"/>
              </a:rPr>
              <a:t>float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isinstance</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epochs</a:t>
            </a:r>
            <a:r>
              <a:rPr lang="it-IT" sz="1100" b="0" dirty="0">
                <a:solidFill>
                  <a:srgbClr val="D4D4D4"/>
                </a:solidFill>
                <a:effectLst/>
                <a:latin typeface="Consolas" panose="020B0609020204030204" pitchFamily="49" charset="0"/>
              </a:rPr>
              <a:t>, </a:t>
            </a:r>
            <a:r>
              <a:rPr lang="it-IT" sz="1100" b="0" dirty="0" err="1">
                <a:solidFill>
                  <a:srgbClr val="4EC9B0"/>
                </a:solidFill>
                <a:effectLst/>
                <a:latin typeface="Consolas" panose="020B0609020204030204" pitchFamily="49" charset="0"/>
              </a:rPr>
              <a:t>int</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r>
            <a:br>
              <a:rPr lang="it-IT" sz="1100" b="0" dirty="0">
                <a:solidFill>
                  <a:srgbClr val="D4D4D4"/>
                </a:solidFill>
                <a:effectLst/>
                <a:latin typeface="Consolas" panose="020B0609020204030204" pitchFamily="49" charset="0"/>
              </a:rPr>
            </a:br>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learning_rate</a:t>
            </a:r>
            <a:r>
              <a:rPr lang="it-IT" sz="1100" b="0" dirty="0">
                <a:solidFill>
                  <a:srgbClr val="D4D4D4"/>
                </a:solidFill>
                <a:effectLst/>
                <a:latin typeface="Consolas" panose="020B0609020204030204" pitchFamily="49" charset="0"/>
              </a:rPr>
              <a:t> &gt; </a:t>
            </a:r>
            <a:r>
              <a:rPr lang="it-IT" sz="1100" b="0" dirty="0">
                <a:solidFill>
                  <a:srgbClr val="B5CEA8"/>
                </a:solidFill>
                <a:effectLst/>
                <a:latin typeface="Consolas" panose="020B0609020204030204" pitchFamily="49" charset="0"/>
              </a:rPr>
              <a:t>1e-10</a:t>
            </a:r>
            <a:endParaRPr lang="it-IT" sz="1100" b="0" dirty="0">
              <a:solidFill>
                <a:srgbClr val="D4D4D4"/>
              </a:solidFill>
              <a:effectLst/>
              <a:latin typeface="Consolas" panose="020B0609020204030204" pitchFamily="49" charset="0"/>
            </a:endParaRP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momentum</a:t>
            </a:r>
            <a:r>
              <a:rPr lang="it-IT" sz="1100" b="0" dirty="0">
                <a:solidFill>
                  <a:srgbClr val="D4D4D4"/>
                </a:solidFill>
                <a:effectLst/>
                <a:latin typeface="Consolas" panose="020B0609020204030204" pitchFamily="49" charset="0"/>
              </a:rPr>
              <a:t> &gt; </a:t>
            </a:r>
            <a:r>
              <a:rPr lang="it-IT" sz="1100" b="0" dirty="0">
                <a:solidFill>
                  <a:srgbClr val="B5CEA8"/>
                </a:solidFill>
                <a:effectLst/>
                <a:latin typeface="Consolas" panose="020B0609020204030204" pitchFamily="49" charset="0"/>
              </a:rPr>
              <a:t>1e-10</a:t>
            </a:r>
            <a:endParaRPr lang="it-IT" sz="1100" b="0" dirty="0">
              <a:solidFill>
                <a:srgbClr val="D4D4D4"/>
              </a:solidFill>
              <a:effectLst/>
              <a:latin typeface="Consolas" panose="020B0609020204030204" pitchFamily="49" charset="0"/>
            </a:endParaRP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label_smoothing</a:t>
            </a:r>
            <a:r>
              <a:rPr lang="it-IT" sz="1100" b="0" dirty="0">
                <a:solidFill>
                  <a:srgbClr val="D4D4D4"/>
                </a:solidFill>
                <a:effectLst/>
                <a:latin typeface="Consolas" panose="020B0609020204030204" pitchFamily="49" charset="0"/>
              </a:rPr>
              <a:t> &gt; </a:t>
            </a:r>
            <a:r>
              <a:rPr lang="it-IT" sz="1100" b="0" dirty="0">
                <a:solidFill>
                  <a:srgbClr val="B5CEA8"/>
                </a:solidFill>
                <a:effectLst/>
                <a:latin typeface="Consolas" panose="020B0609020204030204" pitchFamily="49" charset="0"/>
              </a:rPr>
              <a:t>1e-10</a:t>
            </a:r>
            <a:endParaRPr lang="it-IT" sz="1100" b="0" dirty="0">
              <a:solidFill>
                <a:srgbClr val="D4D4D4"/>
              </a:solidFill>
              <a:effectLst/>
              <a:latin typeface="Consolas" panose="020B0609020204030204" pitchFamily="49" charset="0"/>
            </a:endParaRP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dropout_rate</a:t>
            </a:r>
            <a:r>
              <a:rPr lang="it-IT" sz="1100" b="0" dirty="0">
                <a:solidFill>
                  <a:srgbClr val="D4D4D4"/>
                </a:solidFill>
                <a:effectLst/>
                <a:latin typeface="Consolas" panose="020B0609020204030204" pitchFamily="49" charset="0"/>
              </a:rPr>
              <a:t> &gt; </a:t>
            </a:r>
            <a:r>
              <a:rPr lang="it-IT" sz="1100" b="0" dirty="0">
                <a:solidFill>
                  <a:srgbClr val="B5CEA8"/>
                </a:solidFill>
                <a:effectLst/>
                <a:latin typeface="Consolas" panose="020B0609020204030204" pitchFamily="49" charset="0"/>
              </a:rPr>
              <a:t>1e-3</a:t>
            </a:r>
            <a:endParaRPr lang="it-IT" sz="1100" b="0" dirty="0">
              <a:solidFill>
                <a:srgbClr val="D4D4D4"/>
              </a:solidFill>
              <a:effectLst/>
              <a:latin typeface="Consolas" panose="020B0609020204030204" pitchFamily="49" charset="0"/>
            </a:endParaRP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l2</a:t>
            </a:r>
            <a:r>
              <a:rPr lang="it-IT" sz="1100" b="0" dirty="0">
                <a:solidFill>
                  <a:srgbClr val="D4D4D4"/>
                </a:solidFill>
                <a:effectLst/>
                <a:latin typeface="Consolas" panose="020B0609020204030204" pitchFamily="49" charset="0"/>
              </a:rPr>
              <a:t> &gt; </a:t>
            </a:r>
            <a:r>
              <a:rPr lang="it-IT" sz="1100" b="0" dirty="0">
                <a:solidFill>
                  <a:srgbClr val="B5CEA8"/>
                </a:solidFill>
                <a:effectLst/>
                <a:latin typeface="Consolas" panose="020B0609020204030204" pitchFamily="49" charset="0"/>
              </a:rPr>
              <a:t>1e-15</a:t>
            </a:r>
            <a:endParaRPr lang="it-IT" sz="1100" b="0" dirty="0">
              <a:solidFill>
                <a:srgbClr val="D4D4D4"/>
              </a:solidFill>
              <a:effectLst/>
              <a:latin typeface="Consolas" panose="020B0609020204030204" pitchFamily="49" charset="0"/>
            </a:endParaRP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4EC9B0"/>
                </a:solidFill>
                <a:effectLst/>
                <a:latin typeface="Consolas" panose="020B0609020204030204" pitchFamily="49" charset="0"/>
              </a:rPr>
              <a:t>np</a:t>
            </a:r>
            <a:r>
              <a:rPr lang="it-IT" sz="1100" b="0" dirty="0" err="1">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mod</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batch_size</a:t>
            </a:r>
            <a:r>
              <a:rPr lang="it-IT" sz="1100" b="0" dirty="0">
                <a:solidFill>
                  <a:srgbClr val="D4D4D4"/>
                </a:solidFill>
                <a:effectLst/>
                <a:latin typeface="Consolas" panose="020B0609020204030204" pitchFamily="49" charset="0"/>
              </a:rPr>
              <a:t>, </a:t>
            </a:r>
            <a:r>
              <a:rPr lang="it-IT" sz="1100" b="0" dirty="0">
                <a:solidFill>
                  <a:srgbClr val="B5CEA8"/>
                </a:solidFill>
                <a:effectLst/>
                <a:latin typeface="Consolas" panose="020B0609020204030204" pitchFamily="49" charset="0"/>
              </a:rPr>
              <a:t>2</a:t>
            </a:r>
            <a:r>
              <a:rPr lang="it-IT" sz="1100" b="0" dirty="0">
                <a:solidFill>
                  <a:srgbClr val="D4D4D4"/>
                </a:solidFill>
                <a:effectLst/>
                <a:latin typeface="Consolas" panose="020B0609020204030204" pitchFamily="49" charset="0"/>
              </a:rPr>
              <a:t>) == </a:t>
            </a:r>
            <a:r>
              <a:rPr lang="it-IT" sz="1100" b="0" dirty="0">
                <a:solidFill>
                  <a:srgbClr val="B5CEA8"/>
                </a:solidFill>
                <a:effectLst/>
                <a:latin typeface="Consolas" panose="020B0609020204030204" pitchFamily="49" charset="0"/>
              </a:rPr>
              <a:t>0</a:t>
            </a:r>
            <a:r>
              <a:rPr lang="it-IT" sz="1100" b="0" dirty="0">
                <a:solidFill>
                  <a:srgbClr val="D4D4D4"/>
                </a:solidFill>
                <a:effectLst/>
                <a:latin typeface="Consolas" panose="020B0609020204030204" pitchFamily="49" charset="0"/>
              </a:rPr>
              <a:t>  </a:t>
            </a:r>
            <a:r>
              <a:rPr lang="it-IT" sz="1100" b="0" dirty="0">
                <a:solidFill>
                  <a:srgbClr val="6A9955"/>
                </a:solidFill>
                <a:effectLst/>
                <a:latin typeface="Consolas" panose="020B0609020204030204" pitchFamily="49" charset="0"/>
              </a:rPr>
              <a:t># Batch </a:t>
            </a:r>
            <a:r>
              <a:rPr lang="it-IT" sz="1100" b="0" dirty="0" err="1">
                <a:solidFill>
                  <a:srgbClr val="6A9955"/>
                </a:solidFill>
                <a:effectLst/>
                <a:latin typeface="Consolas" panose="020B0609020204030204" pitchFamily="49" charset="0"/>
              </a:rPr>
              <a:t>size</a:t>
            </a:r>
            <a:r>
              <a:rPr lang="it-IT" sz="1100" b="0" dirty="0">
                <a:solidFill>
                  <a:srgbClr val="6A9955"/>
                </a:solidFill>
                <a:effectLst/>
                <a:latin typeface="Consolas" panose="020B0609020204030204" pitchFamily="49" charset="0"/>
              </a:rPr>
              <a:t> must be a multiple </a:t>
            </a:r>
            <a:r>
              <a:rPr lang="it-IT" sz="1100" b="0" dirty="0" smtClean="0">
                <a:solidFill>
                  <a:srgbClr val="6A9955"/>
                </a:solidFill>
                <a:effectLst/>
                <a:latin typeface="Consolas" panose="020B0609020204030204" pitchFamily="49" charset="0"/>
              </a:rPr>
              <a:t>of 2 </a:t>
            </a:r>
            <a:endParaRPr lang="it-IT" sz="1100" b="0" dirty="0">
              <a:solidFill>
                <a:srgbClr val="D4D4D4"/>
              </a:solidFill>
              <a:effectLst/>
              <a:latin typeface="Consolas" panose="020B0609020204030204" pitchFamily="49" charset="0"/>
            </a:endParaRP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assert</a:t>
            </a:r>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epochs</a:t>
            </a:r>
            <a:r>
              <a:rPr lang="it-IT" sz="1100" b="0" dirty="0">
                <a:solidFill>
                  <a:srgbClr val="D4D4D4"/>
                </a:solidFill>
                <a:effectLst/>
                <a:latin typeface="Consolas" panose="020B0609020204030204" pitchFamily="49" charset="0"/>
              </a:rPr>
              <a:t> &gt; </a:t>
            </a:r>
            <a:r>
              <a:rPr lang="it-IT" sz="1100" b="0" dirty="0">
                <a:solidFill>
                  <a:srgbClr val="B5CEA8"/>
                </a:solidFill>
                <a:effectLst/>
                <a:latin typeface="Consolas" panose="020B0609020204030204" pitchFamily="49" charset="0"/>
              </a:rPr>
              <a:t>0</a:t>
            </a:r>
            <a:endParaRPr lang="it-IT"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7718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Testing </a:t>
            </a:r>
            <a:r>
              <a:rPr lang="en-US" sz="4400" b="1" i="0" u="sng" strike="noStrike" baseline="0" dirty="0">
                <a:solidFill>
                  <a:schemeClr val="accent2">
                    <a:lumMod val="75000"/>
                  </a:schemeClr>
                </a:solidFill>
                <a:latin typeface="CMR17"/>
              </a:rPr>
              <a:t>Model Code </a:t>
            </a:r>
            <a:r>
              <a:rPr lang="en-US" sz="4400" b="1" i="0" u="none" strike="noStrike" baseline="0" dirty="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2196560"/>
            <a:ext cx="10515600" cy="4591953"/>
          </a:xfrm>
        </p:spPr>
        <p:txBody>
          <a:bodyPr>
            <a:normAutofit/>
          </a:bodyPr>
          <a:lstStyle/>
          <a:p>
            <a:r>
              <a:rPr lang="en-US" sz="2000" b="1" dirty="0" err="1">
                <a:solidFill>
                  <a:schemeClr val="tx1">
                    <a:lumMod val="85000"/>
                    <a:lumOff val="15000"/>
                  </a:schemeClr>
                </a:solidFill>
              </a:rPr>
              <a:t>test_buildModel</a:t>
            </a:r>
            <a:r>
              <a:rPr lang="en-US" sz="2000" b="1" dirty="0">
                <a:solidFill>
                  <a:schemeClr val="tx1">
                    <a:lumMod val="85000"/>
                    <a:lumOff val="15000"/>
                  </a:schemeClr>
                </a:solidFill>
              </a:rPr>
              <a:t>(): </a:t>
            </a:r>
            <a:r>
              <a:rPr lang="en-US" sz="2000" dirty="0">
                <a:solidFill>
                  <a:schemeClr val="tx1">
                    <a:lumMod val="85000"/>
                    <a:lumOff val="15000"/>
                  </a:schemeClr>
                </a:solidFill>
              </a:rPr>
              <a:t>uses the method </a:t>
            </a:r>
            <a:r>
              <a:rPr lang="en-US" sz="2000" b="1" dirty="0" err="1">
                <a:solidFill>
                  <a:schemeClr val="tx1">
                    <a:lumMod val="85000"/>
                    <a:lumOff val="15000"/>
                  </a:schemeClr>
                </a:solidFill>
              </a:rPr>
              <a:t>buildModel</a:t>
            </a:r>
            <a:r>
              <a:rPr lang="en-US" sz="2000" b="1" dirty="0">
                <a:solidFill>
                  <a:schemeClr val="tx1">
                    <a:lumMod val="85000"/>
                    <a:lumOff val="15000"/>
                  </a:schemeClr>
                </a:solidFill>
              </a:rPr>
              <a:t>(</a:t>
            </a:r>
            <a:r>
              <a:rPr lang="en-US" sz="2000" b="1" dirty="0" err="1">
                <a:solidFill>
                  <a:schemeClr val="tx1">
                    <a:lumMod val="85000"/>
                    <a:lumOff val="15000"/>
                  </a:schemeClr>
                </a:solidFill>
              </a:rPr>
              <a:t>class_names</a:t>
            </a:r>
            <a:r>
              <a:rPr lang="en-US" sz="2000" b="1" dirty="0">
                <a:solidFill>
                  <a:schemeClr val="tx1">
                    <a:lumMod val="85000"/>
                    <a:lumOff val="15000"/>
                  </a:schemeClr>
                </a:solidFill>
              </a:rPr>
              <a:t>)</a:t>
            </a:r>
            <a:r>
              <a:rPr lang="en-US" sz="2000" dirty="0">
                <a:solidFill>
                  <a:schemeClr val="tx1">
                    <a:lumMod val="85000"/>
                    <a:lumOff val="15000"/>
                  </a:schemeClr>
                </a:solidFill>
              </a:rPr>
              <a:t> in order to build up a model structure based on </a:t>
            </a:r>
            <a:r>
              <a:rPr lang="en-US" sz="2000" dirty="0" smtClean="0">
                <a:solidFill>
                  <a:schemeClr val="tx1">
                    <a:lumMod val="85000"/>
                    <a:lumOff val="15000"/>
                  </a:schemeClr>
                </a:solidFill>
              </a:rPr>
              <a:t>(</a:t>
            </a:r>
            <a:r>
              <a:rPr lang="en-US" sz="2000" b="1" dirty="0" smtClean="0">
                <a:solidFill>
                  <a:schemeClr val="tx1">
                    <a:lumMod val="85000"/>
                    <a:lumOff val="15000"/>
                  </a:schemeClr>
                </a:solidFill>
              </a:rPr>
              <a:t>224</a:t>
            </a:r>
            <a:r>
              <a:rPr lang="en-US" sz="2000" b="1" dirty="0">
                <a:solidFill>
                  <a:schemeClr val="tx1">
                    <a:lumMod val="85000"/>
                    <a:lumOff val="15000"/>
                  </a:schemeClr>
                </a:solidFill>
              </a:rPr>
              <a:t>, 224, </a:t>
            </a:r>
            <a:r>
              <a:rPr lang="en-US" sz="2000" b="1" dirty="0" smtClean="0">
                <a:solidFill>
                  <a:schemeClr val="tx1">
                    <a:lumMod val="85000"/>
                    <a:lumOff val="15000"/>
                  </a:schemeClr>
                </a:solidFill>
              </a:rPr>
              <a:t>3) </a:t>
            </a:r>
            <a:r>
              <a:rPr lang="en-US" sz="2000" dirty="0">
                <a:solidFill>
                  <a:schemeClr val="tx1">
                    <a:lumMod val="85000"/>
                    <a:lumOff val="15000"/>
                  </a:schemeClr>
                </a:solidFill>
              </a:rPr>
              <a:t>shaped images and an output layer with a number of parameters equal to the number of classes.</a:t>
            </a:r>
          </a:p>
          <a:p>
            <a:pPr marL="0" indent="0">
              <a:buNone/>
            </a:pPr>
            <a:endParaRPr lang="en-US" sz="2000" b="1" dirty="0">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456B36CD-748A-3DFC-50B2-B54CF33A6BD8}"/>
              </a:ext>
            </a:extLst>
          </p:cNvPr>
          <p:cNvSpPr txBox="1"/>
          <p:nvPr/>
        </p:nvSpPr>
        <p:spPr>
          <a:xfrm>
            <a:off x="1597552" y="3692317"/>
            <a:ext cx="9093414" cy="1600438"/>
          </a:xfrm>
          <a:prstGeom prst="rect">
            <a:avLst/>
          </a:prstGeom>
          <a:solidFill>
            <a:schemeClr val="tx1">
              <a:lumMod val="85000"/>
              <a:lumOff val="15000"/>
            </a:schemeClr>
          </a:solidFill>
        </p:spPr>
        <p:txBody>
          <a:bodyPr wrap="square">
            <a:spAutoFit/>
          </a:bodyPr>
          <a:lstStyle/>
          <a:p>
            <a:r>
              <a:rPr lang="it-IT" sz="1400" b="0">
                <a:solidFill>
                  <a:srgbClr val="569CD6"/>
                </a:solidFill>
                <a:effectLst/>
                <a:latin typeface="Consolas" panose="020B0609020204030204" pitchFamily="49" charset="0"/>
              </a:rPr>
              <a:t>def</a:t>
            </a:r>
            <a:r>
              <a:rPr lang="it-IT" sz="1400" b="0">
                <a:solidFill>
                  <a:srgbClr val="D4D4D4"/>
                </a:solidFill>
                <a:effectLst/>
                <a:latin typeface="Consolas" panose="020B0609020204030204" pitchFamily="49" charset="0"/>
              </a:rPr>
              <a:t> </a:t>
            </a:r>
            <a:r>
              <a:rPr lang="it-IT" sz="1400" b="0">
                <a:solidFill>
                  <a:srgbClr val="DCDCAA"/>
                </a:solidFill>
                <a:effectLst/>
                <a:latin typeface="Consolas" panose="020B0609020204030204" pitchFamily="49" charset="0"/>
              </a:rPr>
              <a:t>test_buildModel</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model_</a:t>
            </a:r>
            <a:r>
              <a:rPr lang="it-IT" sz="1400" b="0">
                <a:solidFill>
                  <a:srgbClr val="D4D4D4"/>
                </a:solidFill>
                <a:effectLst/>
                <a:latin typeface="Consolas" panose="020B0609020204030204" pitchFamily="49" charset="0"/>
              </a:rPr>
              <a:t> = </a:t>
            </a:r>
            <a:r>
              <a:rPr lang="it-IT" sz="1400" b="0">
                <a:solidFill>
                  <a:srgbClr val="4EC9B0"/>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 = [</a:t>
            </a:r>
            <a:r>
              <a:rPr lang="it-IT" sz="1400" b="0">
                <a:solidFill>
                  <a:srgbClr val="CE9178"/>
                </a:solidFill>
                <a:effectLst/>
                <a:latin typeface="Consolas" panose="020B0609020204030204" pitchFamily="49" charset="0"/>
              </a:rPr>
              <a:t>"dummy1"</a:t>
            </a:r>
            <a:r>
              <a:rPr lang="it-IT" sz="1400" b="0">
                <a:solidFill>
                  <a:srgbClr val="D4D4D4"/>
                </a:solidFill>
                <a:effectLst/>
                <a:latin typeface="Consolas" panose="020B0609020204030204" pitchFamily="49" charset="0"/>
              </a:rPr>
              <a:t>, </a:t>
            </a:r>
            <a:r>
              <a:rPr lang="it-IT" sz="1400" b="0">
                <a:solidFill>
                  <a:srgbClr val="CE9178"/>
                </a:solidFill>
                <a:effectLst/>
                <a:latin typeface="Consolas" panose="020B0609020204030204" pitchFamily="49" charset="0"/>
              </a:rPr>
              <a:t>"dummy2"</a:t>
            </a:r>
            <a:r>
              <a:rPr lang="it-IT" sz="1400" b="0">
                <a:solidFill>
                  <a:srgbClr val="D4D4D4"/>
                </a:solidFill>
                <a:effectLst/>
                <a:latin typeface="Consolas" panose="020B0609020204030204" pitchFamily="49" charset="0"/>
              </a:rPr>
              <a:t>, </a:t>
            </a:r>
            <a:r>
              <a:rPr lang="it-IT" sz="1400" b="0">
                <a:solidFill>
                  <a:srgbClr val="CE9178"/>
                </a:solidFill>
                <a:effectLst/>
                <a:latin typeface="Consolas" panose="020B0609020204030204" pitchFamily="49" charset="0"/>
              </a:rPr>
              <a:t>"dummy3"</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 = </a:t>
            </a:r>
            <a:r>
              <a:rPr lang="it-IT" sz="1400" b="0">
                <a:solidFill>
                  <a:srgbClr val="9CDCFE"/>
                </a:solidFill>
                <a:effectLst/>
                <a:latin typeface="Consolas" panose="020B0609020204030204" pitchFamily="49" charset="0"/>
              </a:rPr>
              <a:t>model_</a:t>
            </a:r>
            <a:r>
              <a:rPr lang="it-IT" sz="1400" b="0">
                <a:solidFill>
                  <a:srgbClr val="D4D4D4"/>
                </a:solidFill>
                <a:effectLst/>
                <a:latin typeface="Consolas" panose="020B0609020204030204" pitchFamily="49" charset="0"/>
              </a:rPr>
              <a:t>.</a:t>
            </a:r>
            <a:r>
              <a:rPr lang="it-IT" sz="1400" b="0">
                <a:solidFill>
                  <a:srgbClr val="DCDCAA"/>
                </a:solidFill>
                <a:effectLst/>
                <a:latin typeface="Consolas" panose="020B0609020204030204" pitchFamily="49" charset="0"/>
              </a:rPr>
              <a:t>buildModel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r>
            <a:br>
              <a:rPr lang="it-IT" sz="1400" b="0">
                <a:solidFill>
                  <a:srgbClr val="D4D4D4"/>
                </a:solidFill>
                <a:effectLst/>
                <a:latin typeface="Consolas" panose="020B0609020204030204" pitchFamily="49" charset="0"/>
              </a:rPr>
            </a:br>
            <a:r>
              <a:rPr lang="it-IT" sz="1400" b="0">
                <a:solidFill>
                  <a:srgbClr val="D4D4D4"/>
                </a:solidFill>
                <a:effectLst/>
                <a:latin typeface="Consolas" panose="020B0609020204030204" pitchFamily="49" charset="0"/>
              </a:rPr>
              <a:t>    </a:t>
            </a:r>
            <a:r>
              <a:rPr lang="it-IT" sz="1400" b="0">
                <a:solidFill>
                  <a:srgbClr val="C586C0"/>
                </a:solidFill>
                <a:effectLst/>
                <a:latin typeface="Consolas" panose="020B0609020204030204" pitchFamily="49" charset="0"/>
              </a:rPr>
              <a:t>assert</a:t>
            </a:r>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layers</a:t>
            </a:r>
            <a:r>
              <a:rPr lang="it-IT" sz="1400" b="0">
                <a:solidFill>
                  <a:srgbClr val="D4D4D4"/>
                </a:solidFill>
                <a:effectLst/>
                <a:latin typeface="Consolas" panose="020B0609020204030204" pitchFamily="49" charset="0"/>
              </a:rPr>
              <a:t>[</a:t>
            </a:r>
            <a:r>
              <a:rPr lang="it-IT" sz="1400" b="0">
                <a:solidFill>
                  <a:srgbClr val="B5CEA8"/>
                </a:solidFill>
                <a:effectLst/>
                <a:latin typeface="Consolas" panose="020B0609020204030204" pitchFamily="49" charset="0"/>
              </a:rPr>
              <a:t>0</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input</a:t>
            </a:r>
            <a:r>
              <a:rPr lang="it-IT" sz="1400" b="0">
                <a:solidFill>
                  <a:srgbClr val="D4D4D4"/>
                </a:solidFill>
                <a:effectLst/>
                <a:latin typeface="Consolas" panose="020B0609020204030204" pitchFamily="49" charset="0"/>
              </a:rPr>
              <a:t>.shape == (</a:t>
            </a:r>
            <a:r>
              <a:rPr lang="it-IT" sz="1400" b="0">
                <a:solidFill>
                  <a:srgbClr val="569CD6"/>
                </a:solidFill>
                <a:effectLst/>
                <a:latin typeface="Consolas" panose="020B0609020204030204" pitchFamily="49" charset="0"/>
              </a:rPr>
              <a:t>None</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224</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224</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3</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C586C0"/>
                </a:solidFill>
                <a:effectLst/>
                <a:latin typeface="Consolas" panose="020B0609020204030204" pitchFamily="49" charset="0"/>
              </a:rPr>
              <a:t>assert</a:t>
            </a:r>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layers</a:t>
            </a:r>
            <a:r>
              <a:rPr lang="it-IT" sz="1400" b="0">
                <a:solidFill>
                  <a:srgbClr val="D4D4D4"/>
                </a:solidFill>
                <a:effectLst/>
                <a:latin typeface="Consolas" panose="020B0609020204030204" pitchFamily="49" charset="0"/>
              </a:rPr>
              <a:t>[-</a:t>
            </a:r>
            <a:r>
              <a:rPr lang="it-IT" sz="1400" b="0">
                <a:solidFill>
                  <a:srgbClr val="B5CEA8"/>
                </a:solidFill>
                <a:effectLst/>
                <a:latin typeface="Consolas" panose="020B0609020204030204" pitchFamily="49" charset="0"/>
              </a:rPr>
              <a:t>1</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output</a:t>
            </a:r>
            <a:r>
              <a:rPr lang="it-IT" sz="1400" b="0">
                <a:solidFill>
                  <a:srgbClr val="D4D4D4"/>
                </a:solidFill>
                <a:effectLst/>
                <a:latin typeface="Consolas" panose="020B0609020204030204" pitchFamily="49" charset="0"/>
              </a:rPr>
              <a:t>.shape == (</a:t>
            </a:r>
            <a:r>
              <a:rPr lang="it-IT" sz="1400" b="0">
                <a:solidFill>
                  <a:srgbClr val="569CD6"/>
                </a:solidFill>
                <a:effectLst/>
                <a:latin typeface="Consolas" panose="020B0609020204030204" pitchFamily="49" charset="0"/>
              </a:rPr>
              <a:t>None</a:t>
            </a:r>
            <a:r>
              <a:rPr lang="it-IT" sz="1400" b="0">
                <a:solidFill>
                  <a:srgbClr val="D4D4D4"/>
                </a:solidFill>
                <a:effectLst/>
                <a:latin typeface="Consolas" panose="020B0609020204030204" pitchFamily="49" charset="0"/>
              </a:rPr>
              <a:t>, </a:t>
            </a:r>
            <a:r>
              <a:rPr lang="it-IT" sz="1400" b="0">
                <a:solidFill>
                  <a:srgbClr val="DCDCAA"/>
                </a:solidFill>
                <a:effectLst/>
                <a:latin typeface="Consolas" panose="020B0609020204030204" pitchFamily="49" charset="0"/>
              </a:rPr>
              <a:t>len</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7206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Testing </a:t>
            </a:r>
            <a:r>
              <a:rPr lang="en-US" sz="4400" b="1" i="0" u="sng" strike="noStrike" baseline="0" dirty="0">
                <a:solidFill>
                  <a:schemeClr val="accent2">
                    <a:lumMod val="75000"/>
                  </a:schemeClr>
                </a:solidFill>
                <a:latin typeface="CMR17"/>
              </a:rPr>
              <a:t>Model Code </a:t>
            </a:r>
            <a:r>
              <a:rPr lang="en-US" sz="4400" b="1" i="0" u="none" strike="noStrike" baseline="0" dirty="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1235015" y="3098156"/>
            <a:ext cx="5631611" cy="4591953"/>
          </a:xfrm>
        </p:spPr>
        <p:txBody>
          <a:bodyPr>
            <a:normAutofit/>
          </a:bodyPr>
          <a:lstStyle/>
          <a:p>
            <a:r>
              <a:rPr lang="en-US" sz="2000" b="1">
                <a:solidFill>
                  <a:schemeClr val="tx1">
                    <a:lumMod val="85000"/>
                    <a:lumOff val="15000"/>
                  </a:schemeClr>
                </a:solidFill>
              </a:rPr>
              <a:t>test_trainModel(): </a:t>
            </a:r>
            <a:r>
              <a:rPr lang="en-US" sz="2000">
                <a:solidFill>
                  <a:schemeClr val="tx1">
                    <a:lumMod val="85000"/>
                    <a:lumOff val="15000"/>
                  </a:schemeClr>
                </a:solidFill>
              </a:rPr>
              <a:t>this is an </a:t>
            </a:r>
            <a:r>
              <a:rPr lang="en-US" sz="2000" u="sng">
                <a:solidFill>
                  <a:schemeClr val="tx1">
                    <a:lumMod val="85000"/>
                    <a:lumOff val="15000"/>
                  </a:schemeClr>
                </a:solidFill>
              </a:rPr>
              <a:t>integration-test</a:t>
            </a:r>
            <a:r>
              <a:rPr lang="en-US" sz="2000">
                <a:solidFill>
                  <a:schemeClr val="tx1">
                    <a:lumMod val="85000"/>
                    <a:lumOff val="15000"/>
                  </a:schemeClr>
                </a:solidFill>
              </a:rPr>
              <a:t> because it has the aim of test the actual correctness of the whole trainig phase that needs to call </a:t>
            </a:r>
            <a:r>
              <a:rPr lang="en-US" sz="2000" u="sng">
                <a:solidFill>
                  <a:schemeClr val="tx1">
                    <a:lumMod val="85000"/>
                    <a:lumOff val="15000"/>
                  </a:schemeClr>
                </a:solidFill>
              </a:rPr>
              <a:t>all the steps of our pipeline</a:t>
            </a:r>
            <a:r>
              <a:rPr lang="en-US" sz="2000">
                <a:solidFill>
                  <a:schemeClr val="tx1">
                    <a:lumMod val="85000"/>
                    <a:lumOff val="15000"/>
                  </a:schemeClr>
                </a:solidFill>
              </a:rPr>
              <a:t>.</a:t>
            </a:r>
            <a:endParaRPr lang="en-US" sz="2000" u="sng">
              <a:solidFill>
                <a:schemeClr val="tx1">
                  <a:lumMod val="85000"/>
                  <a:lumOff val="15000"/>
                </a:schemeClr>
              </a:solidFill>
            </a:endParaRP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11" name="CasellaDiTesto 10">
            <a:extLst>
              <a:ext uri="{FF2B5EF4-FFF2-40B4-BE49-F238E27FC236}">
                <a16:creationId xmlns:a16="http://schemas.microsoft.com/office/drawing/2014/main" xmlns="" id="{C84352BF-5DA8-E6C9-119A-9981197358D9}"/>
              </a:ext>
            </a:extLst>
          </p:cNvPr>
          <p:cNvSpPr txBox="1"/>
          <p:nvPr/>
        </p:nvSpPr>
        <p:spPr>
          <a:xfrm>
            <a:off x="7127576" y="1959469"/>
            <a:ext cx="4138522" cy="4324261"/>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test_trainModel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Dataset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if</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rmtree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copytree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orig_path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creazione del train dummy</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split_dataset</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augment_data</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dataset_path_train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5</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3</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early_stopping_metric</a:t>
            </a:r>
            <a:r>
              <a:rPr lang="it-IT" sz="1100" b="0">
                <a:solidFill>
                  <a:srgbClr val="D4D4D4"/>
                </a:solidFill>
                <a:effectLst/>
                <a:latin typeface="Consolas" panose="020B0609020204030204" pitchFamily="49" charset="0"/>
              </a:rPr>
              <a:t> = </a:t>
            </a:r>
            <a:r>
              <a:rPr lang="it-IT" sz="1100" b="0">
                <a:solidFill>
                  <a:srgbClr val="CE9178"/>
                </a:solidFill>
                <a:effectLst/>
                <a:latin typeface="Consolas" panose="020B0609020204030204" pitchFamily="49" charset="0"/>
              </a:rPr>
              <a:t>"loss"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patience</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1</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fitting del modello dummy sul train dummy</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trainModel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print</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assert that loss decrease</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&gt;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rmtree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3508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14" name="Titolo 1">
            <a:extLst>
              <a:ext uri="{FF2B5EF4-FFF2-40B4-BE49-F238E27FC236}">
                <a16:creationId xmlns:a16="http://schemas.microsoft.com/office/drawing/2014/main" xmlns="" id="{A6AD7235-9B00-BAF2-B2C8-E349F9AD9479}"/>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Testing </a:t>
            </a:r>
            <a:r>
              <a:rPr lang="en-US" sz="4400" b="1" i="0" u="sng" strike="noStrike" baseline="0" dirty="0">
                <a:solidFill>
                  <a:schemeClr val="accent2">
                    <a:lumMod val="75000"/>
                  </a:schemeClr>
                </a:solidFill>
                <a:latin typeface="CMR17"/>
              </a:rPr>
              <a:t>Model Evaluations </a:t>
            </a:r>
            <a:r>
              <a:rPr lang="en-US" sz="4400" b="1" i="0" u="none" strike="noStrike" baseline="0" dirty="0">
                <a:solidFill>
                  <a:schemeClr val="accent2">
                    <a:lumMod val="75000"/>
                  </a:schemeClr>
                </a:solidFill>
                <a:latin typeface="CMR17"/>
              </a:rPr>
              <a:t>-Description</a:t>
            </a:r>
            <a:endParaRPr lang="it-IT" b="1" dirty="0">
              <a:solidFill>
                <a:schemeClr val="accent2">
                  <a:lumMod val="75000"/>
                </a:schemeClr>
              </a:solidFill>
            </a:endParaRPr>
          </a:p>
        </p:txBody>
      </p:sp>
      <p:sp>
        <p:nvSpPr>
          <p:cNvPr id="15" name="CasellaDiTesto 14">
            <a:extLst>
              <a:ext uri="{FF2B5EF4-FFF2-40B4-BE49-F238E27FC236}">
                <a16:creationId xmlns:a16="http://schemas.microsoft.com/office/drawing/2014/main" xmlns="" id="{9FFF3784-A00D-F13F-73CD-BA8FA305F6D8}"/>
              </a:ext>
            </a:extLst>
          </p:cNvPr>
          <p:cNvSpPr txBox="1"/>
          <p:nvPr/>
        </p:nvSpPr>
        <p:spPr>
          <a:xfrm>
            <a:off x="2499426" y="5128144"/>
            <a:ext cx="7435970" cy="369332"/>
          </a:xfrm>
          <a:prstGeom prst="rect">
            <a:avLst/>
          </a:prstGeom>
          <a:noFill/>
        </p:spPr>
        <p:txBody>
          <a:bodyPr wrap="square" rtlCol="0">
            <a:spAutoFit/>
          </a:bodyPr>
          <a:lstStyle/>
          <a:p>
            <a:r>
              <a:rPr lang="it-IT"/>
              <a:t>In this phase of testing we are checking that our model is behaving correctly.</a:t>
            </a:r>
          </a:p>
        </p:txBody>
      </p:sp>
      <p:pic>
        <p:nvPicPr>
          <p:cNvPr id="5" name="Immagine 4">
            <a:extLst>
              <a:ext uri="{FF2B5EF4-FFF2-40B4-BE49-F238E27FC236}">
                <a16:creationId xmlns:a16="http://schemas.microsoft.com/office/drawing/2014/main" xmlns="" id="{FC16BE4F-8F3D-76A4-2A6B-2ACC8978E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20" y="2326351"/>
            <a:ext cx="6726160" cy="2205298"/>
          </a:xfrm>
          <a:prstGeom prst="rect">
            <a:avLst/>
          </a:prstGeom>
        </p:spPr>
      </p:pic>
    </p:spTree>
    <p:extLst>
      <p:ext uri="{BB962C8B-B14F-4D97-AF65-F5344CB8AC3E}">
        <p14:creationId xmlns:p14="http://schemas.microsoft.com/office/powerpoint/2010/main" val="404063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Testing </a:t>
            </a:r>
            <a:r>
              <a:rPr lang="en-US" sz="4400" b="1" i="0" u="sng" strike="noStrike" baseline="0" dirty="0">
                <a:solidFill>
                  <a:schemeClr val="accent2">
                    <a:lumMod val="75000"/>
                  </a:schemeClr>
                </a:solidFill>
                <a:latin typeface="CMR17"/>
              </a:rPr>
              <a:t>Model Evaluations</a:t>
            </a:r>
            <a:r>
              <a:rPr lang="en-US" sz="4400" b="1" i="0" u="none" strike="noStrike" baseline="0" dirty="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3871823" cy="4591953"/>
          </a:xfrm>
        </p:spPr>
        <p:txBody>
          <a:bodyPr>
            <a:normAutofit/>
          </a:bodyPr>
          <a:lstStyle/>
          <a:p>
            <a:r>
              <a:rPr lang="en-US" sz="2000" b="1" dirty="0">
                <a:solidFill>
                  <a:schemeClr val="tx1">
                    <a:lumMod val="85000"/>
                    <a:lumOff val="15000"/>
                  </a:schemeClr>
                </a:solidFill>
              </a:rPr>
              <a:t>test_ </a:t>
            </a:r>
            <a:r>
              <a:rPr lang="en-US" sz="2000" b="1" dirty="0" err="1">
                <a:solidFill>
                  <a:schemeClr val="tx1">
                    <a:lumMod val="85000"/>
                    <a:lumOff val="15000"/>
                  </a:schemeClr>
                </a:solidFill>
              </a:rPr>
              <a:t>modelPerformances</a:t>
            </a:r>
            <a:r>
              <a:rPr lang="en-US" sz="2000" b="1" dirty="0">
                <a:solidFill>
                  <a:schemeClr val="tx1">
                    <a:lumMod val="85000"/>
                    <a:lumOff val="15000"/>
                  </a:schemeClr>
                </a:solidFill>
              </a:rPr>
              <a:t>(): </a:t>
            </a:r>
            <a:r>
              <a:rPr lang="en-US" sz="2000" dirty="0">
                <a:solidFill>
                  <a:schemeClr val="tx1">
                    <a:lumMod val="85000"/>
                    <a:lumOff val="15000"/>
                  </a:schemeClr>
                </a:solidFill>
              </a:rPr>
              <a:t>this test assure us </a:t>
            </a:r>
            <a:r>
              <a:rPr lang="en-US" sz="2000" dirty="0" smtClean="0">
                <a:solidFill>
                  <a:schemeClr val="tx1">
                    <a:lumMod val="85000"/>
                    <a:lumOff val="15000"/>
                  </a:schemeClr>
                </a:solidFill>
              </a:rPr>
              <a:t>that:</a:t>
            </a:r>
          </a:p>
          <a:p>
            <a:pPr lvl="1"/>
            <a:r>
              <a:rPr lang="en-US" sz="1600" b="1" dirty="0" smtClean="0">
                <a:solidFill>
                  <a:schemeClr val="tx1">
                    <a:lumMod val="85000"/>
                    <a:lumOff val="15000"/>
                  </a:schemeClr>
                </a:solidFill>
              </a:rPr>
              <a:t>accuracy </a:t>
            </a:r>
            <a:r>
              <a:rPr lang="en-US" sz="1600" dirty="0" smtClean="0">
                <a:solidFill>
                  <a:schemeClr val="tx1">
                    <a:lumMod val="85000"/>
                    <a:lumOff val="15000"/>
                  </a:schemeClr>
                </a:solidFill>
              </a:rPr>
              <a:t>≥</a:t>
            </a:r>
            <a:r>
              <a:rPr lang="en-US" sz="1600" b="1" dirty="0" smtClean="0">
                <a:solidFill>
                  <a:schemeClr val="tx1">
                    <a:lumMod val="85000"/>
                    <a:lumOff val="15000"/>
                  </a:schemeClr>
                </a:solidFill>
              </a:rPr>
              <a:t> 0.50</a:t>
            </a:r>
            <a:r>
              <a:rPr lang="en-US" sz="1600" dirty="0" smtClean="0">
                <a:solidFill>
                  <a:schemeClr val="tx1">
                    <a:lumMod val="85000"/>
                    <a:lumOff val="15000"/>
                  </a:schemeClr>
                </a:solidFill>
              </a:rPr>
              <a:t> </a:t>
            </a:r>
          </a:p>
          <a:p>
            <a:pPr lvl="1"/>
            <a:r>
              <a:rPr lang="en-US" sz="1600" b="1" dirty="0" smtClean="0">
                <a:solidFill>
                  <a:schemeClr val="tx1">
                    <a:lumMod val="85000"/>
                    <a:lumOff val="15000"/>
                  </a:schemeClr>
                </a:solidFill>
              </a:rPr>
              <a:t>f1-score </a:t>
            </a:r>
            <a:r>
              <a:rPr lang="en-US" sz="1600" dirty="0" smtClean="0">
                <a:solidFill>
                  <a:schemeClr val="tx1">
                    <a:lumMod val="85000"/>
                    <a:lumOff val="15000"/>
                  </a:schemeClr>
                </a:solidFill>
              </a:rPr>
              <a:t>≥ </a:t>
            </a:r>
            <a:r>
              <a:rPr lang="en-US" sz="1600" b="1" dirty="0" smtClean="0">
                <a:solidFill>
                  <a:schemeClr val="tx1">
                    <a:lumMod val="85000"/>
                    <a:lumOff val="15000"/>
                  </a:schemeClr>
                </a:solidFill>
              </a:rPr>
              <a:t>0.30</a:t>
            </a:r>
            <a:r>
              <a:rPr lang="en-US" sz="1600" dirty="0">
                <a:solidFill>
                  <a:schemeClr val="tx1">
                    <a:lumMod val="85000"/>
                    <a:lumOff val="15000"/>
                  </a:schemeClr>
                </a:solidFill>
              </a:rPr>
              <a:t>.</a:t>
            </a:r>
          </a:p>
          <a:p>
            <a:r>
              <a:rPr lang="en-US" sz="2000" dirty="0">
                <a:solidFill>
                  <a:schemeClr val="tx1">
                    <a:lumMod val="85000"/>
                    <a:lumOff val="15000"/>
                  </a:schemeClr>
                </a:solidFill>
              </a:rPr>
              <a:t>These values are chosen only for didactic purpose since the training is made using </a:t>
            </a:r>
            <a:r>
              <a:rPr lang="en-US" sz="2000" b="1" dirty="0">
                <a:solidFill>
                  <a:schemeClr val="tx1">
                    <a:lumMod val="85000"/>
                    <a:lumOff val="15000"/>
                  </a:schemeClr>
                </a:solidFill>
              </a:rPr>
              <a:t>one epoch </a:t>
            </a:r>
            <a:r>
              <a:rPr lang="en-US" sz="2000" dirty="0">
                <a:solidFill>
                  <a:schemeClr val="tx1">
                    <a:lumMod val="85000"/>
                    <a:lumOff val="15000"/>
                  </a:schemeClr>
                </a:solidFill>
              </a:rPr>
              <a:t>in order to make </a:t>
            </a:r>
            <a:r>
              <a:rPr lang="en-US" sz="2000" dirty="0" smtClean="0">
                <a:solidFill>
                  <a:schemeClr val="tx1">
                    <a:lumMod val="85000"/>
                    <a:lumOff val="15000"/>
                  </a:schemeClr>
                </a:solidFill>
              </a:rPr>
              <a:t>the train possible on our local machines.</a:t>
            </a:r>
          </a:p>
          <a:p>
            <a:r>
              <a:rPr lang="en-US" sz="2000" dirty="0" smtClean="0">
                <a:solidFill>
                  <a:schemeClr val="tx1">
                    <a:lumMod val="85000"/>
                    <a:lumOff val="15000"/>
                  </a:schemeClr>
                </a:solidFill>
              </a:rPr>
              <a:t>In </a:t>
            </a:r>
            <a:r>
              <a:rPr lang="en-US" sz="2000" dirty="0">
                <a:solidFill>
                  <a:schemeClr val="tx1">
                    <a:lumMod val="85000"/>
                    <a:lumOff val="15000"/>
                  </a:schemeClr>
                </a:solidFill>
              </a:rPr>
              <a:t>a production context the thresholds must change according to the requirements.</a:t>
            </a:r>
          </a:p>
          <a:p>
            <a:pPr marL="0" indent="0">
              <a:buNone/>
            </a:pPr>
            <a:endParaRPr lang="en-US" sz="2000" b="1" dirty="0">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F05D4342-F997-8C5B-EB9E-7D6C4E34261E}"/>
              </a:ext>
            </a:extLst>
          </p:cNvPr>
          <p:cNvSpPr txBox="1"/>
          <p:nvPr/>
        </p:nvSpPr>
        <p:spPr>
          <a:xfrm>
            <a:off x="6144259" y="1950946"/>
            <a:ext cx="5753820" cy="4385816"/>
          </a:xfrm>
          <a:prstGeom prst="rect">
            <a:avLst/>
          </a:prstGeom>
          <a:solidFill>
            <a:schemeClr val="tx1">
              <a:lumMod val="85000"/>
              <a:lumOff val="15000"/>
            </a:schemeClr>
          </a:solidFill>
        </p:spPr>
        <p:txBody>
          <a:bodyPr wrap="square">
            <a:spAutoFit/>
          </a:bodyPr>
          <a:lstStyle/>
          <a:p>
            <a:r>
              <a:rPr lang="it-IT" sz="900" b="0" dirty="0" err="1">
                <a:solidFill>
                  <a:srgbClr val="569CD6"/>
                </a:solidFill>
                <a:effectLst/>
                <a:latin typeface="Consolas" panose="020B0609020204030204" pitchFamily="49" charset="0"/>
              </a:rPr>
              <a:t>def</a:t>
            </a:r>
            <a:r>
              <a:rPr lang="it-IT" sz="900" b="0" dirty="0">
                <a:solidFill>
                  <a:srgbClr val="D4D4D4"/>
                </a:solidFill>
                <a:effectLst/>
                <a:latin typeface="Consolas" panose="020B0609020204030204" pitchFamily="49" charset="0"/>
              </a:rPr>
              <a:t> </a:t>
            </a:r>
            <a:r>
              <a:rPr lang="it-IT" sz="900" b="0" dirty="0" err="1">
                <a:solidFill>
                  <a:srgbClr val="DCDCAA"/>
                </a:solidFill>
                <a:effectLst/>
                <a:latin typeface="Consolas" panose="020B0609020204030204" pitchFamily="49" charset="0"/>
              </a:rPr>
              <a:t>test_modelPerformances</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model_</a:t>
            </a:r>
            <a:r>
              <a:rPr lang="it-IT" sz="900" b="0" dirty="0">
                <a:solidFill>
                  <a:srgbClr val="D4D4D4"/>
                </a:solidFill>
                <a:effectLst/>
                <a:latin typeface="Consolas" panose="020B0609020204030204" pitchFamily="49" charset="0"/>
              </a:rPr>
              <a:t> = </a:t>
            </a:r>
            <a:r>
              <a:rPr lang="it-IT" sz="900" b="0" dirty="0">
                <a:solidFill>
                  <a:srgbClr val="4EC9B0"/>
                </a:solidFill>
                <a:effectLst/>
                <a:latin typeface="Consolas" panose="020B0609020204030204" pitchFamily="49" charset="0"/>
              </a:rPr>
              <a:t>Model</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data</a:t>
            </a:r>
            <a:r>
              <a:rPr lang="it-IT" sz="900" b="0" dirty="0">
                <a:solidFill>
                  <a:srgbClr val="D4D4D4"/>
                </a:solidFill>
                <a:effectLst/>
                <a:latin typeface="Consolas" panose="020B0609020204030204" pitchFamily="49" charset="0"/>
              </a:rPr>
              <a:t> = </a:t>
            </a:r>
            <a:r>
              <a:rPr lang="it-IT" sz="900" b="0" dirty="0" err="1">
                <a:solidFill>
                  <a:srgbClr val="4EC9B0"/>
                </a:solidFill>
                <a:effectLst/>
                <a:latin typeface="Consolas" panose="020B0609020204030204" pitchFamily="49" charset="0"/>
              </a:rPr>
              <a:t>Dataset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testSet</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data</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getTestSet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6A9955"/>
                </a:solidFill>
                <a:effectLst/>
                <a:latin typeface="Consolas" panose="020B0609020204030204" pitchFamily="49" charset="0"/>
              </a:rPr>
              <a:t># </a:t>
            </a:r>
            <a:r>
              <a:rPr lang="it-IT" sz="900" b="0" dirty="0" err="1">
                <a:solidFill>
                  <a:srgbClr val="6A9955"/>
                </a:solidFill>
                <a:effectLst/>
                <a:latin typeface="Consolas" panose="020B0609020204030204" pitchFamily="49" charset="0"/>
              </a:rPr>
              <a:t>load</a:t>
            </a:r>
            <a:r>
              <a:rPr lang="it-IT" sz="900" b="0" dirty="0">
                <a:solidFill>
                  <a:srgbClr val="6A9955"/>
                </a:solidFill>
                <a:effectLst/>
                <a:latin typeface="Consolas" panose="020B0609020204030204" pitchFamily="49" charset="0"/>
              </a:rPr>
              <a:t> the best model</a:t>
            </a:r>
            <a:endParaRPr lang="it-IT" sz="900" b="0" dirty="0">
              <a:solidFill>
                <a:srgbClr val="D4D4D4"/>
              </a:solidFill>
              <a:effectLst/>
              <a:latin typeface="Consolas" panose="020B0609020204030204" pitchFamily="49" charset="0"/>
            </a:endParaRP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loaded_model</a:t>
            </a:r>
            <a:r>
              <a:rPr lang="it-IT" sz="900" b="0" dirty="0">
                <a:solidFill>
                  <a:srgbClr val="D4D4D4"/>
                </a:solidFill>
                <a:effectLst/>
                <a:latin typeface="Consolas" panose="020B0609020204030204" pitchFamily="49" charset="0"/>
              </a:rPr>
              <a:t> = </a:t>
            </a:r>
            <a:r>
              <a:rPr lang="it-IT" sz="900" b="0" dirty="0">
                <a:solidFill>
                  <a:srgbClr val="9CDCFE"/>
                </a:solidFill>
                <a:effectLst/>
                <a:latin typeface="Consolas" panose="020B0609020204030204" pitchFamily="49" charset="0"/>
              </a:rPr>
              <a:t>model_</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loadModel</a:t>
            </a:r>
            <a:r>
              <a:rPr lang="it-IT" sz="900" b="0" dirty="0">
                <a:solidFill>
                  <a:srgbClr val="D4D4D4"/>
                </a:solidFill>
                <a:effectLst/>
                <a:latin typeface="Consolas" panose="020B0609020204030204" pitchFamily="49" charset="0"/>
              </a:rPr>
              <a:t>(</a:t>
            </a:r>
            <a:r>
              <a:rPr lang="it-IT" sz="900" b="0" dirty="0" err="1">
                <a:solidFill>
                  <a:srgbClr val="4EC9B0"/>
                </a:solidFill>
                <a:effectLst/>
                <a:latin typeface="Consolas" panose="020B0609020204030204" pitchFamily="49" charset="0"/>
              </a:rPr>
              <a:t>os</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path</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join</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models</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 </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saved</a:t>
            </a:r>
            <a:r>
              <a:rPr lang="it-IT" sz="900" b="0" dirty="0">
                <a:solidFill>
                  <a:srgbClr val="CE9178"/>
                </a:solidFill>
                <a:effectLst/>
                <a:latin typeface="Consolas" panose="020B0609020204030204" pitchFamily="49" charset="0"/>
              </a:rPr>
              <a:t>-model"</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6A9955"/>
                </a:solidFill>
                <a:effectLst/>
                <a:latin typeface="Consolas" panose="020B0609020204030204" pitchFamily="49" charset="0"/>
              </a:rPr>
              <a:t># Compile model</a:t>
            </a:r>
            <a:endParaRPr lang="it-IT" sz="900" b="0" dirty="0">
              <a:solidFill>
                <a:srgbClr val="D4D4D4"/>
              </a:solidFill>
              <a:effectLst/>
              <a:latin typeface="Consolas" panose="020B0609020204030204" pitchFamily="49" charset="0"/>
            </a:endParaRP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loaded_model</a:t>
            </a:r>
            <a:r>
              <a:rPr lang="it-IT" sz="900" b="0" dirty="0" err="1">
                <a:solidFill>
                  <a:srgbClr val="D4D4D4"/>
                </a:solidFill>
                <a:effectLst/>
                <a:latin typeface="Consolas" panose="020B0609020204030204" pitchFamily="49" charset="0"/>
              </a:rPr>
              <a:t>.compile</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optimizer</a:t>
            </a:r>
            <a:r>
              <a:rPr lang="it-IT" sz="900" b="0" dirty="0">
                <a:solidFill>
                  <a:srgbClr val="D4D4D4"/>
                </a:solidFill>
                <a:effectLst/>
                <a:latin typeface="Consolas" panose="020B0609020204030204" pitchFamily="49" charset="0"/>
              </a:rPr>
              <a:t>=</a:t>
            </a:r>
            <a:r>
              <a:rPr lang="it-IT" sz="900" b="0" dirty="0" err="1">
                <a:solidFill>
                  <a:srgbClr val="4EC9B0"/>
                </a:solidFill>
                <a:effectLst/>
                <a:latin typeface="Consolas" panose="020B0609020204030204" pitchFamily="49" charset="0"/>
              </a:rPr>
              <a:t>tf</a:t>
            </a:r>
            <a:r>
              <a:rPr lang="it-IT" sz="900" b="0" dirty="0" err="1">
                <a:solidFill>
                  <a:srgbClr val="D4D4D4"/>
                </a:solidFill>
                <a:effectLst/>
                <a:latin typeface="Consolas" panose="020B0609020204030204" pitchFamily="49" charset="0"/>
              </a:rPr>
              <a:t>.</a:t>
            </a:r>
            <a:r>
              <a:rPr lang="it-IT" sz="900" b="0" dirty="0" err="1">
                <a:solidFill>
                  <a:srgbClr val="4EC9B0"/>
                </a:solidFill>
                <a:effectLst/>
                <a:latin typeface="Consolas" panose="020B0609020204030204" pitchFamily="49" charset="0"/>
              </a:rPr>
              <a:t>keras</a:t>
            </a:r>
            <a:r>
              <a:rPr lang="it-IT" sz="900" b="0" dirty="0" err="1">
                <a:solidFill>
                  <a:srgbClr val="D4D4D4"/>
                </a:solidFill>
                <a:effectLst/>
                <a:latin typeface="Consolas" panose="020B0609020204030204" pitchFamily="49" charset="0"/>
              </a:rPr>
              <a:t>.</a:t>
            </a:r>
            <a:r>
              <a:rPr lang="it-IT" sz="900" b="0" dirty="0" err="1">
                <a:solidFill>
                  <a:srgbClr val="4EC9B0"/>
                </a:solidFill>
                <a:effectLst/>
                <a:latin typeface="Consolas" panose="020B0609020204030204" pitchFamily="49" charset="0"/>
              </a:rPr>
              <a:t>optimizers</a:t>
            </a:r>
            <a:r>
              <a:rPr lang="it-IT" sz="900" b="0" dirty="0" err="1">
                <a:solidFill>
                  <a:srgbClr val="D4D4D4"/>
                </a:solidFill>
                <a:effectLst/>
                <a:latin typeface="Consolas" panose="020B0609020204030204" pitchFamily="49" charset="0"/>
              </a:rPr>
              <a:t>.</a:t>
            </a:r>
            <a:r>
              <a:rPr lang="it-IT" sz="900" b="0" dirty="0" err="1">
                <a:solidFill>
                  <a:srgbClr val="4EC9B0"/>
                </a:solidFill>
                <a:effectLst/>
                <a:latin typeface="Consolas" panose="020B0609020204030204" pitchFamily="49" charset="0"/>
              </a:rPr>
              <a:t>SGD</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learning_rate</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model_</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params</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learning_rate</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momentum</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model_</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params</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momentum</a:t>
            </a:r>
            <a:endParaRPr lang="it-IT" sz="900" b="0" dirty="0">
              <a:solidFill>
                <a:srgbClr val="D4D4D4"/>
              </a:solidFill>
              <a:effectLst/>
              <a:latin typeface="Consolas" panose="020B0609020204030204" pitchFamily="49" charset="0"/>
            </a:endParaRP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loss</a:t>
            </a:r>
            <a:r>
              <a:rPr lang="it-IT" sz="900" b="0" dirty="0">
                <a:solidFill>
                  <a:srgbClr val="D4D4D4"/>
                </a:solidFill>
                <a:effectLst/>
                <a:latin typeface="Consolas" panose="020B0609020204030204" pitchFamily="49" charset="0"/>
              </a:rPr>
              <a:t>=</a:t>
            </a:r>
            <a:r>
              <a:rPr lang="it-IT" sz="900" b="0" dirty="0" err="1">
                <a:solidFill>
                  <a:srgbClr val="4EC9B0"/>
                </a:solidFill>
                <a:effectLst/>
                <a:latin typeface="Consolas" panose="020B0609020204030204" pitchFamily="49" charset="0"/>
              </a:rPr>
              <a:t>tf</a:t>
            </a:r>
            <a:r>
              <a:rPr lang="it-IT" sz="900" b="0" dirty="0" err="1">
                <a:solidFill>
                  <a:srgbClr val="D4D4D4"/>
                </a:solidFill>
                <a:effectLst/>
                <a:latin typeface="Consolas" panose="020B0609020204030204" pitchFamily="49" charset="0"/>
              </a:rPr>
              <a:t>.</a:t>
            </a:r>
            <a:r>
              <a:rPr lang="it-IT" sz="900" b="0" dirty="0" err="1">
                <a:solidFill>
                  <a:srgbClr val="4EC9B0"/>
                </a:solidFill>
                <a:effectLst/>
                <a:latin typeface="Consolas" panose="020B0609020204030204" pitchFamily="49" charset="0"/>
              </a:rPr>
              <a:t>keras</a:t>
            </a:r>
            <a:r>
              <a:rPr lang="it-IT" sz="900" b="0" dirty="0" err="1">
                <a:solidFill>
                  <a:srgbClr val="D4D4D4"/>
                </a:solidFill>
                <a:effectLst/>
                <a:latin typeface="Consolas" panose="020B0609020204030204" pitchFamily="49" charset="0"/>
              </a:rPr>
              <a:t>.</a:t>
            </a:r>
            <a:r>
              <a:rPr lang="it-IT" sz="900" b="0" dirty="0" err="1">
                <a:solidFill>
                  <a:srgbClr val="4EC9B0"/>
                </a:solidFill>
                <a:effectLst/>
                <a:latin typeface="Consolas" panose="020B0609020204030204" pitchFamily="49" charset="0"/>
              </a:rPr>
              <a:t>losses</a:t>
            </a:r>
            <a:r>
              <a:rPr lang="it-IT" sz="900" b="0" dirty="0" err="1">
                <a:solidFill>
                  <a:srgbClr val="D4D4D4"/>
                </a:solidFill>
                <a:effectLst/>
                <a:latin typeface="Consolas" panose="020B0609020204030204" pitchFamily="49" charset="0"/>
              </a:rPr>
              <a:t>.</a:t>
            </a:r>
            <a:r>
              <a:rPr lang="it-IT" sz="900" b="0" dirty="0" err="1">
                <a:solidFill>
                  <a:srgbClr val="4EC9B0"/>
                </a:solidFill>
                <a:effectLst/>
                <a:latin typeface="Consolas" panose="020B0609020204030204" pitchFamily="49" charset="0"/>
              </a:rPr>
              <a:t>CategoricalCrossentropy</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from_logits</a:t>
            </a:r>
            <a:r>
              <a:rPr lang="it-IT" sz="900" b="0" dirty="0">
                <a:solidFill>
                  <a:srgbClr val="D4D4D4"/>
                </a:solidFill>
                <a:effectLst/>
                <a:latin typeface="Consolas" panose="020B0609020204030204" pitchFamily="49" charset="0"/>
              </a:rPr>
              <a:t>=</a:t>
            </a:r>
            <a:r>
              <a:rPr lang="it-IT" sz="900" b="0" dirty="0">
                <a:solidFill>
                  <a:srgbClr val="569CD6"/>
                </a:solidFill>
                <a:effectLst/>
                <a:latin typeface="Consolas" panose="020B0609020204030204" pitchFamily="49" charset="0"/>
              </a:rPr>
              <a:t>False</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label_smoothing</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model_</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params</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label_smoothing</a:t>
            </a:r>
            <a:endParaRPr lang="it-IT" sz="900" b="0" dirty="0">
              <a:solidFill>
                <a:srgbClr val="D4D4D4"/>
              </a:solidFill>
              <a:effectLst/>
              <a:latin typeface="Consolas" panose="020B0609020204030204" pitchFamily="49" charset="0"/>
            </a:endParaRP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metrics</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accuracy</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r>
              <a:rPr lang="it-IT" sz="900" b="0" dirty="0">
                <a:solidFill>
                  <a:srgbClr val="6A9955"/>
                </a:solidFill>
                <a:effectLst/>
                <a:latin typeface="Consolas" panose="020B0609020204030204" pitchFamily="49" charset="0"/>
              </a:rPr>
              <a:t># </a:t>
            </a:r>
            <a:r>
              <a:rPr lang="it-IT" sz="900" b="0" dirty="0" err="1">
                <a:solidFill>
                  <a:srgbClr val="6A9955"/>
                </a:solidFill>
                <a:effectLst/>
                <a:latin typeface="Consolas" panose="020B0609020204030204" pitchFamily="49" charset="0"/>
              </a:rPr>
              <a:t>get</a:t>
            </a:r>
            <a:r>
              <a:rPr lang="it-IT" sz="900" b="0" dirty="0">
                <a:solidFill>
                  <a:srgbClr val="6A9955"/>
                </a:solidFill>
                <a:effectLst/>
                <a:latin typeface="Consolas" panose="020B0609020204030204" pitchFamily="49" charset="0"/>
              </a:rPr>
              <a:t> </a:t>
            </a:r>
            <a:r>
              <a:rPr lang="it-IT" sz="900" b="0" dirty="0" err="1">
                <a:solidFill>
                  <a:srgbClr val="6A9955"/>
                </a:solidFill>
                <a:effectLst/>
                <a:latin typeface="Consolas" panose="020B0609020204030204" pitchFamily="49" charset="0"/>
              </a:rPr>
              <a:t>labels</a:t>
            </a:r>
            <a:endParaRPr lang="it-IT" sz="900" b="0" dirty="0">
              <a:solidFill>
                <a:srgbClr val="D4D4D4"/>
              </a:solidFill>
              <a:effectLst/>
              <a:latin typeface="Consolas" panose="020B0609020204030204" pitchFamily="49" charset="0"/>
            </a:endParaRP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predictions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 = </a:t>
            </a:r>
            <a:r>
              <a:rPr lang="it-IT" sz="900" b="0" dirty="0" err="1">
                <a:solidFill>
                  <a:srgbClr val="4EC9B0"/>
                </a:solidFill>
                <a:effectLst/>
                <a:latin typeface="Consolas" panose="020B0609020204030204" pitchFamily="49" charset="0"/>
              </a:rPr>
              <a:t>np</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array</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labels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 = </a:t>
            </a:r>
            <a:r>
              <a:rPr lang="it-IT" sz="900" b="0" dirty="0" err="1">
                <a:solidFill>
                  <a:srgbClr val="4EC9B0"/>
                </a:solidFill>
                <a:effectLst/>
                <a:latin typeface="Consolas" panose="020B0609020204030204" pitchFamily="49" charset="0"/>
              </a:rPr>
              <a:t>np</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array</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r>
            <a:br>
              <a:rPr lang="it-IT" sz="900" b="0" dirty="0">
                <a:solidFill>
                  <a:srgbClr val="D4D4D4"/>
                </a:solidFill>
                <a:effectLst/>
                <a:latin typeface="Consolas" panose="020B0609020204030204" pitchFamily="49" charset="0"/>
              </a:rPr>
            </a:br>
            <a:r>
              <a:rPr lang="it-IT" sz="900" b="0" dirty="0">
                <a:solidFill>
                  <a:srgbClr val="D4D4D4"/>
                </a:solidFill>
                <a:effectLst/>
                <a:latin typeface="Consolas" panose="020B0609020204030204" pitchFamily="49" charset="0"/>
              </a:rPr>
              <a:t>    </a:t>
            </a:r>
            <a:r>
              <a:rPr lang="it-IT" sz="900" b="0" dirty="0">
                <a:solidFill>
                  <a:srgbClr val="C586C0"/>
                </a:solidFill>
                <a:effectLst/>
                <a:latin typeface="Consolas" panose="020B0609020204030204" pitchFamily="49" charset="0"/>
              </a:rPr>
              <a:t>for</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x</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y</a:t>
            </a:r>
            <a:r>
              <a:rPr lang="it-IT" sz="900" b="0" dirty="0">
                <a:solidFill>
                  <a:srgbClr val="D4D4D4"/>
                </a:solidFill>
                <a:effectLst/>
                <a:latin typeface="Consolas" panose="020B0609020204030204" pitchFamily="49" charset="0"/>
              </a:rPr>
              <a:t> </a:t>
            </a:r>
            <a:r>
              <a:rPr lang="it-IT" sz="900" b="0" dirty="0">
                <a:solidFill>
                  <a:srgbClr val="C586C0"/>
                </a:solidFill>
                <a:effectLst/>
                <a:latin typeface="Consolas" panose="020B0609020204030204" pitchFamily="49" charset="0"/>
              </a:rPr>
              <a:t>in</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testSet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predictions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 = </a:t>
            </a:r>
            <a:r>
              <a:rPr lang="it-IT" sz="900" b="0" dirty="0" err="1">
                <a:solidFill>
                  <a:srgbClr val="4EC9B0"/>
                </a:solidFill>
                <a:effectLst/>
                <a:latin typeface="Consolas" panose="020B0609020204030204" pitchFamily="49" charset="0"/>
              </a:rPr>
              <a:t>np</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concatenate</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predictions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 </a:t>
            </a:r>
            <a:r>
              <a:rPr lang="it-IT" sz="900" b="0" dirty="0" err="1">
                <a:solidFill>
                  <a:srgbClr val="4EC9B0"/>
                </a:solidFill>
                <a:effectLst/>
                <a:latin typeface="Consolas" panose="020B0609020204030204" pitchFamily="49" charset="0"/>
              </a:rPr>
              <a:t>np</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argmax</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loaded_model</a:t>
            </a:r>
            <a:r>
              <a:rPr lang="it-IT" sz="900" b="0" dirty="0" err="1">
                <a:solidFill>
                  <a:srgbClr val="D4D4D4"/>
                </a:solidFill>
                <a:effectLst/>
                <a:latin typeface="Consolas" panose="020B0609020204030204" pitchFamily="49" charset="0"/>
              </a:rPr>
              <a:t>.predict</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x</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axis</a:t>
            </a:r>
            <a:r>
              <a:rPr lang="it-IT" sz="900" b="0" dirty="0">
                <a:solidFill>
                  <a:srgbClr val="D4D4D4"/>
                </a:solidFill>
                <a:effectLst/>
                <a:latin typeface="Consolas" panose="020B0609020204030204" pitchFamily="49" charset="0"/>
              </a:rPr>
              <a:t>=-</a:t>
            </a:r>
            <a:r>
              <a:rPr lang="it-IT" sz="900" b="0" dirty="0">
                <a:solidFill>
                  <a:srgbClr val="B5CEA8"/>
                </a:solidFill>
                <a:effectLst/>
                <a:latin typeface="Consolas" panose="020B0609020204030204" pitchFamily="49" charset="0"/>
              </a:rPr>
              <a:t>1</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labels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 = </a:t>
            </a:r>
            <a:r>
              <a:rPr lang="it-IT" sz="900" b="0" dirty="0" err="1">
                <a:solidFill>
                  <a:srgbClr val="4EC9B0"/>
                </a:solidFill>
                <a:effectLst/>
                <a:latin typeface="Consolas" panose="020B0609020204030204" pitchFamily="49" charset="0"/>
              </a:rPr>
              <a:t>np</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concatenate</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labels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 </a:t>
            </a:r>
            <a:r>
              <a:rPr lang="it-IT" sz="900" b="0" dirty="0" err="1">
                <a:solidFill>
                  <a:srgbClr val="4EC9B0"/>
                </a:solidFill>
                <a:effectLst/>
                <a:latin typeface="Consolas" panose="020B0609020204030204" pitchFamily="49" charset="0"/>
              </a:rPr>
              <a:t>np</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argmax</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y</a:t>
            </a:r>
            <a:r>
              <a:rPr lang="it-IT" sz="900" b="0" dirty="0" err="1">
                <a:solidFill>
                  <a:srgbClr val="D4D4D4"/>
                </a:solidFill>
                <a:effectLst/>
                <a:latin typeface="Consolas" panose="020B0609020204030204" pitchFamily="49" charset="0"/>
              </a:rPr>
              <a:t>.numpy</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axis</a:t>
            </a:r>
            <a:r>
              <a:rPr lang="it-IT" sz="900" b="0" dirty="0">
                <a:solidFill>
                  <a:srgbClr val="D4D4D4"/>
                </a:solidFill>
                <a:effectLst/>
                <a:latin typeface="Consolas" panose="020B0609020204030204" pitchFamily="49" charset="0"/>
              </a:rPr>
              <a:t>=-</a:t>
            </a:r>
            <a:r>
              <a:rPr lang="it-IT" sz="900" b="0" dirty="0">
                <a:solidFill>
                  <a:srgbClr val="B5CEA8"/>
                </a:solidFill>
                <a:effectLst/>
                <a:latin typeface="Consolas" panose="020B0609020204030204" pitchFamily="49" charset="0"/>
              </a:rPr>
              <a:t>1</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DCDCAA"/>
                </a:solidFill>
                <a:effectLst/>
                <a:latin typeface="Consolas" panose="020B0609020204030204" pitchFamily="49" charset="0"/>
              </a:rPr>
              <a:t>print</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predictions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labels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6A9955"/>
                </a:solidFill>
                <a:effectLst/>
                <a:latin typeface="Consolas" panose="020B0609020204030204" pitchFamily="49" charset="0"/>
              </a:rPr>
              <a:t># </a:t>
            </a:r>
            <a:r>
              <a:rPr lang="it-IT" sz="900" b="0" dirty="0" err="1">
                <a:solidFill>
                  <a:srgbClr val="6A9955"/>
                </a:solidFill>
                <a:effectLst/>
                <a:latin typeface="Consolas" panose="020B0609020204030204" pitchFamily="49" charset="0"/>
              </a:rPr>
              <a:t>get</a:t>
            </a:r>
            <a:r>
              <a:rPr lang="it-IT" sz="900" b="0" dirty="0">
                <a:solidFill>
                  <a:srgbClr val="6A9955"/>
                </a:solidFill>
                <a:effectLst/>
                <a:latin typeface="Consolas" panose="020B0609020204030204" pitchFamily="49" charset="0"/>
              </a:rPr>
              <a:t> </a:t>
            </a:r>
            <a:r>
              <a:rPr lang="it-IT" sz="900" b="0" dirty="0" err="1">
                <a:solidFill>
                  <a:srgbClr val="6A9955"/>
                </a:solidFill>
                <a:effectLst/>
                <a:latin typeface="Consolas" panose="020B0609020204030204" pitchFamily="49" charset="0"/>
              </a:rPr>
              <a:t>scores</a:t>
            </a:r>
            <a:endParaRPr lang="it-IT" sz="900" b="0" dirty="0">
              <a:solidFill>
                <a:srgbClr val="D4D4D4"/>
              </a:solidFill>
              <a:effectLst/>
              <a:latin typeface="Consolas" panose="020B0609020204030204" pitchFamily="49" charset="0"/>
            </a:endParaRP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precision</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recall</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fscore</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support</a:t>
            </a:r>
            <a:r>
              <a:rPr lang="it-IT" sz="900" b="0" dirty="0">
                <a:solidFill>
                  <a:srgbClr val="D4D4D4"/>
                </a:solidFill>
                <a:effectLst/>
                <a:latin typeface="Consolas" panose="020B0609020204030204" pitchFamily="49" charset="0"/>
              </a:rPr>
              <a:t> = </a:t>
            </a:r>
            <a:r>
              <a:rPr lang="it-IT" sz="900" b="0" dirty="0">
                <a:solidFill>
                  <a:srgbClr val="DCDCAA"/>
                </a:solidFill>
                <a:effectLst/>
                <a:latin typeface="Consolas" panose="020B0609020204030204" pitchFamily="49" charset="0"/>
              </a:rPr>
              <a:t>score</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labels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predictions</a:t>
            </a:r>
            <a:r>
              <a:rPr lang="it-IT" sz="900" b="0" dirty="0">
                <a:solidFill>
                  <a:srgbClr val="9CDCFE"/>
                </a:solidFill>
                <a:effectLst/>
                <a:latin typeface="Consolas" panose="020B0609020204030204" pitchFamily="49" charset="0"/>
              </a:rPr>
              <a:t>_</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average</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"macro"</a:t>
            </a:r>
            <a:r>
              <a:rPr lang="it-IT" sz="900" b="0" dirty="0">
                <a:solidFill>
                  <a:srgbClr val="D4D4D4"/>
                </a:solidFill>
                <a:effectLst/>
                <a:latin typeface="Consolas" panose="020B0609020204030204" pitchFamily="49" charset="0"/>
              </a:rPr>
              <a:t>)</a:t>
            </a:r>
          </a:p>
          <a:p>
            <a:r>
              <a:rPr lang="it-IT" sz="900" b="0" dirty="0" smtClean="0">
                <a:solidFill>
                  <a:srgbClr val="D4D4D4"/>
                </a:solidFill>
                <a:effectLst/>
                <a:latin typeface="Consolas" panose="020B0609020204030204" pitchFamily="49" charset="0"/>
              </a:rPr>
              <a:t>    </a:t>
            </a:r>
            <a:r>
              <a:rPr lang="it-IT" sz="900" b="0" dirty="0" err="1" smtClean="0">
                <a:solidFill>
                  <a:srgbClr val="9CDCFE"/>
                </a:solidFill>
                <a:effectLst/>
                <a:latin typeface="Consolas" panose="020B0609020204030204" pitchFamily="49" charset="0"/>
              </a:rPr>
              <a:t>evals</a:t>
            </a:r>
            <a:r>
              <a:rPr lang="it-IT" sz="900" b="0" dirty="0" smtClean="0">
                <a:solidFill>
                  <a:srgbClr val="D4D4D4"/>
                </a:solidFill>
                <a:effectLst/>
                <a:latin typeface="Consolas" panose="020B0609020204030204" pitchFamily="49" charset="0"/>
              </a:rPr>
              <a:t> = </a:t>
            </a:r>
            <a:r>
              <a:rPr lang="it-IT" sz="900" b="0" dirty="0" err="1" smtClean="0">
                <a:solidFill>
                  <a:srgbClr val="9CDCFE"/>
                </a:solidFill>
                <a:effectLst/>
                <a:latin typeface="Consolas" panose="020B0609020204030204" pitchFamily="49" charset="0"/>
              </a:rPr>
              <a:t>loaded_model</a:t>
            </a:r>
            <a:r>
              <a:rPr lang="it-IT" sz="900" b="0" dirty="0" err="1" smtClean="0">
                <a:solidFill>
                  <a:srgbClr val="D4D4D4"/>
                </a:solidFill>
                <a:effectLst/>
                <a:latin typeface="Consolas" panose="020B0609020204030204" pitchFamily="49" charset="0"/>
              </a:rPr>
              <a:t>.predict</a:t>
            </a:r>
            <a:r>
              <a:rPr lang="it-IT" sz="900" b="0" dirty="0" smtClean="0">
                <a:solidFill>
                  <a:srgbClr val="D4D4D4"/>
                </a:solidFill>
                <a:effectLst/>
                <a:latin typeface="Consolas" panose="020B0609020204030204" pitchFamily="49" charset="0"/>
              </a:rPr>
              <a:t>(</a:t>
            </a:r>
            <a:r>
              <a:rPr lang="it-IT" sz="900" b="0" dirty="0" err="1" smtClean="0">
                <a:solidFill>
                  <a:srgbClr val="9CDCFE"/>
                </a:solidFill>
                <a:effectLst/>
                <a:latin typeface="Consolas" panose="020B0609020204030204" pitchFamily="49" charset="0"/>
              </a:rPr>
              <a:t>testSet</a:t>
            </a:r>
            <a:r>
              <a:rPr lang="it-IT" sz="900" b="0" dirty="0" smtClean="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C586C0"/>
                </a:solidFill>
                <a:effectLst/>
                <a:latin typeface="Consolas" panose="020B0609020204030204" pitchFamily="49" charset="0"/>
              </a:rPr>
              <a:t>assert</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fscore</a:t>
            </a:r>
            <a:r>
              <a:rPr lang="it-IT" sz="900" b="0" dirty="0">
                <a:solidFill>
                  <a:srgbClr val="D4D4D4"/>
                </a:solidFill>
                <a:effectLst/>
                <a:latin typeface="Consolas" panose="020B0609020204030204" pitchFamily="49" charset="0"/>
              </a:rPr>
              <a:t> &gt; </a:t>
            </a:r>
            <a:r>
              <a:rPr lang="it-IT" sz="900" b="0" dirty="0">
                <a:solidFill>
                  <a:srgbClr val="B5CEA8"/>
                </a:solidFill>
                <a:effectLst/>
                <a:latin typeface="Consolas" panose="020B0609020204030204" pitchFamily="49" charset="0"/>
              </a:rPr>
              <a:t>0.3</a:t>
            </a:r>
            <a:endParaRPr lang="it-IT" sz="900" b="0" dirty="0">
              <a:solidFill>
                <a:srgbClr val="D4D4D4"/>
              </a:solidFill>
              <a:effectLst/>
              <a:latin typeface="Consolas" panose="020B0609020204030204" pitchFamily="49" charset="0"/>
            </a:endParaRPr>
          </a:p>
          <a:p>
            <a:r>
              <a:rPr lang="it-IT" sz="900" b="0" dirty="0">
                <a:solidFill>
                  <a:srgbClr val="D4D4D4"/>
                </a:solidFill>
                <a:effectLst/>
                <a:latin typeface="Consolas" panose="020B0609020204030204" pitchFamily="49" charset="0"/>
              </a:rPr>
              <a:t> </a:t>
            </a:r>
            <a:r>
              <a:rPr lang="it-IT" sz="900" b="0" dirty="0" smtClean="0">
                <a:solidFill>
                  <a:srgbClr val="D4D4D4"/>
                </a:solidFill>
                <a:effectLst/>
                <a:latin typeface="Consolas" panose="020B0609020204030204" pitchFamily="49" charset="0"/>
              </a:rPr>
              <a:t>   </a:t>
            </a:r>
            <a:r>
              <a:rPr lang="it-IT" sz="900" b="0" dirty="0" err="1" smtClean="0">
                <a:solidFill>
                  <a:srgbClr val="C586C0"/>
                </a:solidFill>
                <a:effectLst/>
                <a:latin typeface="Consolas" panose="020B0609020204030204" pitchFamily="49" charset="0"/>
              </a:rPr>
              <a:t>assert</a:t>
            </a:r>
            <a:r>
              <a:rPr lang="it-IT" sz="900" b="0" dirty="0" smtClean="0">
                <a:solidFill>
                  <a:srgbClr val="D4D4D4"/>
                </a:solidFill>
                <a:effectLst/>
                <a:latin typeface="Consolas" panose="020B0609020204030204" pitchFamily="49" charset="0"/>
              </a:rPr>
              <a:t> </a:t>
            </a:r>
            <a:r>
              <a:rPr lang="it-IT" sz="900" b="0" dirty="0" err="1" smtClean="0">
                <a:solidFill>
                  <a:srgbClr val="9CDCFE"/>
                </a:solidFill>
                <a:effectLst/>
                <a:latin typeface="Consolas" panose="020B0609020204030204" pitchFamily="49" charset="0"/>
              </a:rPr>
              <a:t>evals</a:t>
            </a:r>
            <a:r>
              <a:rPr lang="it-IT" sz="900" b="0" dirty="0" smtClean="0">
                <a:solidFill>
                  <a:srgbClr val="D4D4D4"/>
                </a:solidFill>
                <a:effectLst/>
                <a:latin typeface="Consolas" panose="020B0609020204030204" pitchFamily="49" charset="0"/>
              </a:rPr>
              <a:t>[</a:t>
            </a:r>
            <a:r>
              <a:rPr lang="it-IT" sz="900" b="0" dirty="0" smtClean="0">
                <a:solidFill>
                  <a:srgbClr val="B5CEA8"/>
                </a:solidFill>
                <a:effectLst/>
                <a:latin typeface="Consolas" panose="020B0609020204030204" pitchFamily="49" charset="0"/>
              </a:rPr>
              <a:t>1</a:t>
            </a:r>
            <a:r>
              <a:rPr lang="it-IT" sz="900" b="0" dirty="0" smtClean="0">
                <a:solidFill>
                  <a:srgbClr val="D4D4D4"/>
                </a:solidFill>
                <a:effectLst/>
                <a:latin typeface="Consolas" panose="020B0609020204030204" pitchFamily="49" charset="0"/>
              </a:rPr>
              <a:t>] &gt;= </a:t>
            </a:r>
            <a:r>
              <a:rPr lang="it-IT" sz="900" b="0" dirty="0" smtClean="0">
                <a:solidFill>
                  <a:srgbClr val="B5CEA8"/>
                </a:solidFill>
                <a:effectLst/>
                <a:latin typeface="Consolas" panose="020B0609020204030204" pitchFamily="49" charset="0"/>
              </a:rPr>
              <a:t>0.5</a:t>
            </a:r>
            <a:endParaRPr lang="it-IT" sz="9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336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Testing </a:t>
            </a:r>
            <a:r>
              <a:rPr lang="en-US" sz="4400" b="1" i="0" u="sng" strike="noStrike" baseline="0" dirty="0">
                <a:solidFill>
                  <a:schemeClr val="accent2">
                    <a:lumMod val="75000"/>
                  </a:schemeClr>
                </a:solidFill>
                <a:latin typeface="CMR17"/>
              </a:rPr>
              <a:t>Model Evaluations</a:t>
            </a:r>
            <a:r>
              <a:rPr lang="en-US" sz="4400" b="1" i="0" u="none" strike="noStrike" baseline="0" dirty="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2248050"/>
            <a:ext cx="4889742" cy="4591953"/>
          </a:xfrm>
        </p:spPr>
        <p:txBody>
          <a:bodyPr>
            <a:normAutofit/>
          </a:bodyPr>
          <a:lstStyle/>
          <a:p>
            <a:r>
              <a:rPr lang="en-US" sz="2000" b="1" dirty="0" err="1">
                <a:solidFill>
                  <a:schemeClr val="tx1">
                    <a:lumMod val="85000"/>
                    <a:lumOff val="15000"/>
                  </a:schemeClr>
                </a:solidFill>
              </a:rPr>
              <a:t>test_directional</a:t>
            </a:r>
            <a:r>
              <a:rPr lang="en-US" sz="2000" b="1" dirty="0">
                <a:solidFill>
                  <a:schemeClr val="tx1">
                    <a:lumMod val="85000"/>
                    <a:lumOff val="15000"/>
                  </a:schemeClr>
                </a:solidFill>
              </a:rPr>
              <a:t>(): </a:t>
            </a:r>
            <a:r>
              <a:rPr lang="en-US" sz="2000" dirty="0">
                <a:solidFill>
                  <a:schemeClr val="tx1">
                    <a:lumMod val="85000"/>
                    <a:lumOff val="15000"/>
                  </a:schemeClr>
                </a:solidFill>
              </a:rPr>
              <a:t>The goal of this system-test is to check that to two semantically different inputs corresponds two different predictions. </a:t>
            </a:r>
          </a:p>
          <a:p>
            <a:pPr marL="0" indent="0">
              <a:buNone/>
            </a:pPr>
            <a:endParaRPr lang="en-US" sz="2000" dirty="0">
              <a:solidFill>
                <a:schemeClr val="tx1">
                  <a:lumMod val="85000"/>
                  <a:lumOff val="15000"/>
                </a:schemeClr>
              </a:solidFill>
            </a:endParaRPr>
          </a:p>
          <a:p>
            <a:pPr marL="0" indent="0">
              <a:buNone/>
            </a:pPr>
            <a:endParaRPr lang="en-US" sz="2000" b="1" dirty="0">
              <a:solidFill>
                <a:schemeClr val="tx1">
                  <a:lumMod val="85000"/>
                  <a:lumOff val="15000"/>
                </a:schemeClr>
              </a:solidFill>
            </a:endParaRPr>
          </a:p>
          <a:p>
            <a:pPr marL="0" indent="0">
              <a:buNone/>
            </a:pPr>
            <a:r>
              <a:rPr lang="en-US" sz="2000" b="1" dirty="0" smtClean="0">
                <a:solidFill>
                  <a:schemeClr val="tx1">
                    <a:lumMod val="85000"/>
                    <a:lumOff val="15000"/>
                  </a:schemeClr>
                </a:solidFill>
              </a:rPr>
              <a:t>    </a:t>
            </a:r>
            <a:r>
              <a:rPr lang="en-US" sz="1600" b="1" dirty="0" smtClean="0">
                <a:solidFill>
                  <a:schemeClr val="tx1">
                    <a:lumMod val="85000"/>
                    <a:lumOff val="15000"/>
                  </a:schemeClr>
                </a:solidFill>
              </a:rPr>
              <a:t>DIFFERENT SEMANTIC = DIFFERENT PREDICTIONS</a:t>
            </a:r>
            <a:endParaRPr lang="en-US" sz="16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53E2F5F1-C562-3991-7035-862794FA2C99}"/>
              </a:ext>
            </a:extLst>
          </p:cNvPr>
          <p:cNvSpPr txBox="1"/>
          <p:nvPr/>
        </p:nvSpPr>
        <p:spPr>
          <a:xfrm>
            <a:off x="6095998" y="2248050"/>
            <a:ext cx="5786168" cy="3485570"/>
          </a:xfrm>
          <a:prstGeom prst="rect">
            <a:avLst/>
          </a:prstGeom>
          <a:solidFill>
            <a:schemeClr val="tx1">
              <a:lumMod val="85000"/>
              <a:lumOff val="15000"/>
            </a:schemeClr>
          </a:solidFill>
        </p:spPr>
        <p:txBody>
          <a:bodyPr wrap="square">
            <a:spAutoFit/>
          </a:bodyPr>
          <a:lstStyle/>
          <a:p>
            <a:r>
              <a:rPr lang="it-IT" sz="1050" b="0">
                <a:solidFill>
                  <a:srgbClr val="6A9955"/>
                </a:solidFill>
                <a:effectLst/>
                <a:latin typeface="Consolas" panose="020B0609020204030204" pitchFamily="49" charset="0"/>
              </a:rPr>
              <a:t># directional test</a:t>
            </a:r>
            <a:endParaRPr lang="it-IT" sz="1050" b="0">
              <a:solidFill>
                <a:srgbClr val="D4D4D4"/>
              </a:solidFill>
              <a:effectLst/>
              <a:latin typeface="Consolas" panose="020B0609020204030204" pitchFamily="49" charset="0"/>
            </a:endParaRPr>
          </a:p>
          <a:p>
            <a:r>
              <a:rPr lang="it-IT" sz="1050" b="0">
                <a:solidFill>
                  <a:srgbClr val="6A9955"/>
                </a:solidFill>
                <a:effectLst/>
                <a:latin typeface="Consolas" panose="020B0609020204030204" pitchFamily="49" charset="0"/>
              </a:rPr>
              <a:t># 2 immagini diverse 2 ouput diversi</a:t>
            </a:r>
            <a:endParaRPr lang="it-IT" sz="1050" b="0">
              <a:solidFill>
                <a:srgbClr val="D4D4D4"/>
              </a:solidFill>
              <a:effectLst/>
              <a:latin typeface="Consolas" panose="020B0609020204030204" pitchFamily="49" charset="0"/>
            </a:endParaRPr>
          </a:p>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test_directional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best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 =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B5CEA8"/>
                </a:solidFill>
                <a:effectLst/>
                <a:latin typeface="Consolas" panose="020B0609020204030204" pitchFamily="49" charset="0"/>
              </a:rPr>
              <a:t>1</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two images of different classes from testSet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for</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in</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if</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.numpy(), </a:t>
            </a:r>
            <a:r>
              <a:rPr lang="it-IT" sz="1050" b="0">
                <a:solidFill>
                  <a:srgbClr val="9CDCFE"/>
                </a:solidFill>
                <a:effectLst/>
                <a:latin typeface="Consolas" panose="020B0609020204030204" pitchFamily="49" charset="0"/>
              </a:rPr>
              <a:t>axis</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.numpy(), </a:t>
            </a:r>
            <a:r>
              <a:rPr lang="it-IT" sz="1050" b="0">
                <a:solidFill>
                  <a:srgbClr val="9CDCFE"/>
                </a:solidFill>
                <a:effectLst/>
                <a:latin typeface="Consolas" panose="020B0609020204030204" pitchFamily="49" charset="0"/>
              </a:rPr>
              <a:t>axis</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x</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print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append</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len</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 == </a:t>
            </a:r>
            <a:r>
              <a:rPr lang="it-IT" sz="1050" b="0">
                <a:solidFill>
                  <a:srgbClr val="B5CEA8"/>
                </a:solidFill>
                <a:effectLst/>
                <a:latin typeface="Consolas" panose="020B0609020204030204" pitchFamily="49" charset="0"/>
              </a:rPr>
              <a:t>2</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break</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print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9507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38200" y="500062"/>
            <a:ext cx="10515600" cy="1325563"/>
          </a:xfrm>
        </p:spPr>
        <p:txBody>
          <a:bodyPr/>
          <a:lstStyle/>
          <a:p>
            <a:pPr algn="ctr"/>
            <a:r>
              <a:rPr lang="en-US" sz="4400" b="1" i="0" u="none" strike="noStrike" baseline="0" dirty="0">
                <a:solidFill>
                  <a:schemeClr val="accent2">
                    <a:lumMod val="75000"/>
                  </a:schemeClr>
                </a:solidFill>
                <a:latin typeface="CMR17"/>
              </a:rPr>
              <a:t>Testing Data</a:t>
            </a:r>
            <a:endParaRPr lang="it-IT" b="1" dirty="0">
              <a:solidFill>
                <a:schemeClr val="accent2">
                  <a:lumMod val="75000"/>
                </a:schemeClr>
              </a:solidFill>
            </a:endParaRPr>
          </a:p>
        </p:txBody>
      </p:sp>
      <p:sp>
        <p:nvSpPr>
          <p:cNvPr id="3" name="Segnaposto contenuto 2">
            <a:extLst>
              <a:ext uri="{FF2B5EF4-FFF2-40B4-BE49-F238E27FC236}">
                <a16:creationId xmlns:a16="http://schemas.microsoft.com/office/drawing/2014/main" xmlns="" id="{BF6317FD-0060-35A3-A9F2-27B937DE131C}"/>
              </a:ext>
            </a:extLst>
          </p:cNvPr>
          <p:cNvSpPr>
            <a:spLocks noGrp="1"/>
          </p:cNvSpPr>
          <p:nvPr>
            <p:ph idx="1"/>
          </p:nvPr>
        </p:nvSpPr>
        <p:spPr/>
        <p:txBody>
          <a:bodyPr/>
          <a:lstStyle/>
          <a:p>
            <a:pPr marL="0" indent="0">
              <a:buNone/>
            </a:pPr>
            <a:r>
              <a:rPr lang="en-US" dirty="0"/>
              <a:t>In a ML model data are the most critical aspect, as the motto says "</a:t>
            </a:r>
            <a:r>
              <a:rPr lang="en-US" u="sng" dirty="0"/>
              <a:t>trash in - trash out</a:t>
            </a:r>
            <a:r>
              <a:rPr lang="en-US" dirty="0"/>
              <a:t>" so we need to carefully check if data are coherent with a set of predefined quality check and avoid that strange values could spoil the training phase and the overall model's quality.</a:t>
            </a:r>
          </a:p>
          <a:p>
            <a:pPr marL="0" indent="0">
              <a:buNone/>
            </a:pPr>
            <a:endParaRPr lang="en-US" dirty="0"/>
          </a:p>
          <a:p>
            <a:pPr marL="0" indent="0">
              <a:buNone/>
            </a:pPr>
            <a:r>
              <a:rPr lang="en-US" dirty="0"/>
              <a:t>Especially in dataset that grow over time, for example collecting users data, this step is crucial since there are chance that users could send non reliable data.</a:t>
            </a:r>
            <a:endParaRPr lang="it-IT" dirty="0"/>
          </a:p>
        </p:txBody>
      </p:sp>
    </p:spTree>
    <p:extLst>
      <p:ext uri="{BB962C8B-B14F-4D97-AF65-F5344CB8AC3E}">
        <p14:creationId xmlns:p14="http://schemas.microsoft.com/office/powerpoint/2010/main" val="66082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5403"/>
            <a:ext cx="10419078" cy="1325563"/>
          </a:xfrm>
        </p:spPr>
        <p:txBody>
          <a:bodyPr>
            <a:normAutofit/>
          </a:bodyPr>
          <a:lstStyle/>
          <a:p>
            <a:pPr algn="ctr"/>
            <a:r>
              <a:rPr lang="en-US" sz="4400" b="1" i="0" u="none" strike="noStrike" baseline="0" dirty="0">
                <a:solidFill>
                  <a:schemeClr val="accent2">
                    <a:lumMod val="75000"/>
                  </a:schemeClr>
                </a:solidFill>
                <a:latin typeface="CMR17"/>
              </a:rPr>
              <a:t>Testing </a:t>
            </a:r>
            <a:r>
              <a:rPr lang="en-US" sz="4400" b="1" i="0" u="sng" strike="noStrike" baseline="0" dirty="0">
                <a:solidFill>
                  <a:schemeClr val="accent2">
                    <a:lumMod val="75000"/>
                  </a:schemeClr>
                </a:solidFill>
                <a:latin typeface="CMR17"/>
              </a:rPr>
              <a:t>Model Evaluations</a:t>
            </a:r>
            <a:r>
              <a:rPr lang="en-US" sz="4400" b="1" i="0" u="none" strike="noStrike" baseline="0" dirty="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4691332" cy="4591953"/>
          </a:xfrm>
        </p:spPr>
        <p:txBody>
          <a:bodyPr>
            <a:normAutofit/>
          </a:bodyPr>
          <a:lstStyle/>
          <a:p>
            <a:r>
              <a:rPr lang="en-US" sz="2000" b="1">
                <a:solidFill>
                  <a:schemeClr val="tx1">
                    <a:lumMod val="85000"/>
                    <a:lumOff val="15000"/>
                  </a:schemeClr>
                </a:solidFill>
              </a:rPr>
              <a:t>test_ invariance(): </a:t>
            </a:r>
            <a:r>
              <a:rPr lang="en-US" sz="2000">
                <a:solidFill>
                  <a:schemeClr val="tx1">
                    <a:lumMod val="85000"/>
                    <a:lumOff val="15000"/>
                  </a:schemeClr>
                </a:solidFill>
              </a:rPr>
              <a:t>This test is made getting an image and applying three different transformation:</a:t>
            </a:r>
          </a:p>
          <a:p>
            <a:pPr lvl="1"/>
            <a:r>
              <a:rPr lang="en-US" sz="1600">
                <a:solidFill>
                  <a:schemeClr val="tx1">
                    <a:lumMod val="85000"/>
                    <a:lumOff val="15000"/>
                  </a:schemeClr>
                </a:solidFill>
              </a:rPr>
              <a:t>Flipping</a:t>
            </a:r>
          </a:p>
          <a:p>
            <a:pPr lvl="2"/>
            <a:r>
              <a:rPr lang="en-US" sz="1200">
                <a:solidFill>
                  <a:schemeClr val="tx1">
                    <a:lumMod val="85000"/>
                    <a:lumOff val="15000"/>
                  </a:schemeClr>
                </a:solidFill>
              </a:rPr>
              <a:t>-1</a:t>
            </a:r>
          </a:p>
          <a:p>
            <a:pPr lvl="2"/>
            <a:r>
              <a:rPr lang="en-US" sz="1200">
                <a:solidFill>
                  <a:schemeClr val="tx1">
                    <a:lumMod val="85000"/>
                    <a:lumOff val="15000"/>
                  </a:schemeClr>
                </a:solidFill>
              </a:rPr>
              <a:t>+1</a:t>
            </a:r>
          </a:p>
          <a:p>
            <a:pPr lvl="1"/>
            <a:r>
              <a:rPr lang="en-US" sz="1600">
                <a:solidFill>
                  <a:schemeClr val="tx1">
                    <a:lumMod val="85000"/>
                    <a:lumOff val="15000"/>
                  </a:schemeClr>
                </a:solidFill>
              </a:rPr>
              <a:t>GaussianBlur </a:t>
            </a:r>
          </a:p>
          <a:p>
            <a:r>
              <a:rPr lang="en-US" sz="2000">
                <a:solidFill>
                  <a:schemeClr val="tx1">
                    <a:lumMod val="85000"/>
                    <a:lumOff val="15000"/>
                  </a:schemeClr>
                </a:solidFill>
              </a:rPr>
              <a:t>The goal is to check that, despite the transfromations, the classification must return same predictions since the transformed images are semantically equivalent.</a:t>
            </a: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CADCE5E5-F72B-A606-BC38-DB100A7E96F7}"/>
              </a:ext>
            </a:extLst>
          </p:cNvPr>
          <p:cNvSpPr txBox="1"/>
          <p:nvPr/>
        </p:nvSpPr>
        <p:spPr>
          <a:xfrm>
            <a:off x="5902624" y="1265158"/>
            <a:ext cx="6094562" cy="5424562"/>
          </a:xfrm>
          <a:prstGeom prst="rect">
            <a:avLst/>
          </a:prstGeom>
          <a:solidFill>
            <a:schemeClr val="tx1">
              <a:lumMod val="85000"/>
              <a:lumOff val="15000"/>
            </a:schemeClr>
          </a:solidFill>
        </p:spPr>
        <p:txBody>
          <a:bodyPr wrap="square">
            <a:spAutoFit/>
          </a:bodyPr>
          <a:lstStyle/>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test_invariance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list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.as_numpy_iterator())</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the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squeeze</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label from original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array</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dtype</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uint8</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noise to original image and verify the classification is correct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GaussianBlur</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an axis to images</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image_label</a:t>
            </a:r>
            <a:endParaRPr lang="it-IT" sz="105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7695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575124" y="219237"/>
            <a:ext cx="10419078" cy="1325563"/>
          </a:xfrm>
        </p:spPr>
        <p:txBody>
          <a:bodyPr>
            <a:normAutofit/>
          </a:bodyPr>
          <a:lstStyle/>
          <a:p>
            <a:pPr algn="ctr"/>
            <a:r>
              <a:rPr lang="en-US" b="1" dirty="0" smtClean="0">
                <a:solidFill>
                  <a:schemeClr val="accent2">
                    <a:lumMod val="75000"/>
                  </a:schemeClr>
                </a:solidFill>
                <a:latin typeface="CMR17"/>
              </a:rPr>
              <a:t>Code analysis with </a:t>
            </a:r>
            <a:r>
              <a:rPr lang="en-US" b="1" u="sng" dirty="0" err="1" smtClean="0">
                <a:solidFill>
                  <a:schemeClr val="accent2">
                    <a:lumMod val="75000"/>
                  </a:schemeClr>
                </a:solidFill>
                <a:latin typeface="CMR17"/>
              </a:rPr>
              <a:t>Pylint</a:t>
            </a:r>
            <a:endParaRPr lang="it-IT" b="1" u="sng"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4691332" cy="4591953"/>
          </a:xfrm>
        </p:spPr>
        <p:txBody>
          <a:bodyPr>
            <a:normAutofit/>
          </a:bodyPr>
          <a:lstStyle/>
          <a:p>
            <a:pPr marL="457200" indent="-457200">
              <a:buFont typeface="+mj-lt"/>
              <a:buAutoNum type="arabicPeriod"/>
            </a:pPr>
            <a:r>
              <a:rPr lang="en-US" sz="2000" b="1" dirty="0" err="1" smtClean="0">
                <a:solidFill>
                  <a:schemeClr val="tx1">
                    <a:lumMod val="85000"/>
                    <a:lumOff val="15000"/>
                  </a:schemeClr>
                </a:solidFill>
              </a:rPr>
              <a:t>s</a:t>
            </a:r>
            <a:r>
              <a:rPr lang="en-US" sz="2000" b="1" dirty="0" err="1" smtClean="0">
                <a:solidFill>
                  <a:schemeClr val="tx1">
                    <a:lumMod val="85000"/>
                    <a:lumOff val="15000"/>
                  </a:schemeClr>
                </a:solidFill>
              </a:rPr>
              <a:t>rc</a:t>
            </a:r>
            <a:r>
              <a:rPr lang="en-US" sz="2000" b="1" dirty="0" smtClean="0">
                <a:solidFill>
                  <a:schemeClr val="tx1">
                    <a:lumMod val="85000"/>
                    <a:lumOff val="15000"/>
                  </a:schemeClr>
                </a:solidFill>
              </a:rPr>
              <a:t>/models: </a:t>
            </a:r>
            <a:r>
              <a:rPr lang="en-US" sz="2000" dirty="0" smtClean="0">
                <a:solidFill>
                  <a:schemeClr val="tx1">
                    <a:lumMod val="85000"/>
                    <a:lumOff val="15000"/>
                  </a:schemeClr>
                </a:solidFill>
              </a:rPr>
              <a:t>as first result of analysis on the folder we obtained a score of </a:t>
            </a:r>
            <a:r>
              <a:rPr lang="en-US" sz="2000" b="1" dirty="0" smtClean="0">
                <a:solidFill>
                  <a:schemeClr val="tx1">
                    <a:lumMod val="85000"/>
                    <a:lumOff val="15000"/>
                  </a:schemeClr>
                </a:solidFill>
              </a:rPr>
              <a:t>5.56/10.0</a:t>
            </a:r>
            <a:r>
              <a:rPr lang="en-US" sz="2000" dirty="0" smtClean="0">
                <a:solidFill>
                  <a:schemeClr val="tx1">
                    <a:lumMod val="85000"/>
                    <a:lumOff val="15000"/>
                  </a:schemeClr>
                </a:solidFill>
              </a:rPr>
              <a:t> and we reached a score of </a:t>
            </a:r>
            <a:r>
              <a:rPr lang="en-US" sz="2000" b="1" dirty="0" smtClean="0">
                <a:solidFill>
                  <a:schemeClr val="tx1">
                    <a:lumMod val="85000"/>
                    <a:lumOff val="15000"/>
                  </a:schemeClr>
                </a:solidFill>
              </a:rPr>
              <a:t>8.57/10.0</a:t>
            </a:r>
            <a:r>
              <a:rPr lang="en-US" sz="2000" dirty="0" smtClean="0">
                <a:solidFill>
                  <a:schemeClr val="tx1">
                    <a:lumMod val="85000"/>
                    <a:lumOff val="15000"/>
                  </a:schemeClr>
                </a:solidFill>
              </a:rPr>
              <a:t> on the entire folder.</a:t>
            </a:r>
          </a:p>
          <a:p>
            <a:pPr marL="457200" indent="-457200">
              <a:buFont typeface="+mj-lt"/>
              <a:buAutoNum type="arabicPeriod"/>
            </a:pPr>
            <a:endParaRPr lang="en-US" sz="2000" dirty="0" smtClean="0">
              <a:solidFill>
                <a:schemeClr val="tx1">
                  <a:lumMod val="85000"/>
                  <a:lumOff val="15000"/>
                </a:schemeClr>
              </a:solidFill>
            </a:endParaRPr>
          </a:p>
          <a:p>
            <a:pPr marL="457200" indent="-457200">
              <a:buFont typeface="+mj-lt"/>
              <a:buAutoNum type="arabicPeriod"/>
            </a:pPr>
            <a:r>
              <a:rPr lang="en-US" sz="2000" b="1" dirty="0" err="1" smtClean="0">
                <a:solidFill>
                  <a:schemeClr val="tx1">
                    <a:lumMod val="85000"/>
                    <a:lumOff val="15000"/>
                  </a:schemeClr>
                </a:solidFill>
              </a:rPr>
              <a:t>s</a:t>
            </a:r>
            <a:r>
              <a:rPr lang="en-US" sz="2000" b="1" dirty="0" err="1" smtClean="0">
                <a:solidFill>
                  <a:schemeClr val="tx1">
                    <a:lumMod val="85000"/>
                    <a:lumOff val="15000"/>
                  </a:schemeClr>
                </a:solidFill>
              </a:rPr>
              <a:t>rc</a:t>
            </a:r>
            <a:r>
              <a:rPr lang="en-US" sz="2000" b="1" dirty="0" smtClean="0">
                <a:solidFill>
                  <a:schemeClr val="tx1">
                    <a:lumMod val="85000"/>
                    <a:lumOff val="15000"/>
                  </a:schemeClr>
                </a:solidFill>
              </a:rPr>
              <a:t>/data: </a:t>
            </a:r>
            <a:r>
              <a:rPr lang="en-US" sz="2000" dirty="0">
                <a:solidFill>
                  <a:schemeClr val="tx1">
                    <a:lumMod val="85000"/>
                    <a:lumOff val="15000"/>
                  </a:schemeClr>
                </a:solidFill>
              </a:rPr>
              <a:t>as first result of analysis on the folder </a:t>
            </a:r>
            <a:r>
              <a:rPr lang="en-US" sz="2000" dirty="0" smtClean="0">
                <a:solidFill>
                  <a:schemeClr val="tx1">
                    <a:lumMod val="85000"/>
                    <a:lumOff val="15000"/>
                  </a:schemeClr>
                </a:solidFill>
              </a:rPr>
              <a:t>we </a:t>
            </a:r>
            <a:r>
              <a:rPr lang="en-US" sz="2000" dirty="0">
                <a:solidFill>
                  <a:schemeClr val="tx1">
                    <a:lumMod val="85000"/>
                    <a:lumOff val="15000"/>
                  </a:schemeClr>
                </a:solidFill>
              </a:rPr>
              <a:t>obtained a score of </a:t>
            </a:r>
            <a:r>
              <a:rPr lang="en-US" sz="2000" b="1" dirty="0" smtClean="0">
                <a:solidFill>
                  <a:schemeClr val="tx1">
                    <a:lumMod val="85000"/>
                    <a:lumOff val="15000"/>
                  </a:schemeClr>
                </a:solidFill>
              </a:rPr>
              <a:t>7.84/10.0</a:t>
            </a:r>
            <a:r>
              <a:rPr lang="en-US" sz="2000" dirty="0" smtClean="0">
                <a:solidFill>
                  <a:schemeClr val="tx1">
                    <a:lumMod val="85000"/>
                    <a:lumOff val="15000"/>
                  </a:schemeClr>
                </a:solidFill>
              </a:rPr>
              <a:t> </a:t>
            </a:r>
            <a:r>
              <a:rPr lang="en-US" sz="2000" dirty="0">
                <a:solidFill>
                  <a:schemeClr val="tx1">
                    <a:lumMod val="85000"/>
                    <a:lumOff val="15000"/>
                  </a:schemeClr>
                </a:solidFill>
              </a:rPr>
              <a:t>and we reached a score of </a:t>
            </a:r>
            <a:r>
              <a:rPr lang="en-US" sz="2000" b="1" dirty="0" smtClean="0">
                <a:solidFill>
                  <a:schemeClr val="tx1">
                    <a:lumMod val="85000"/>
                    <a:lumOff val="15000"/>
                  </a:schemeClr>
                </a:solidFill>
              </a:rPr>
              <a:t>10.0/10.0</a:t>
            </a:r>
            <a:r>
              <a:rPr lang="en-US" sz="2000" dirty="0" smtClean="0">
                <a:solidFill>
                  <a:schemeClr val="tx1">
                    <a:lumMod val="85000"/>
                    <a:lumOff val="15000"/>
                  </a:schemeClr>
                </a:solidFill>
              </a:rPr>
              <a:t> </a:t>
            </a:r>
            <a:r>
              <a:rPr lang="en-US" sz="2000" dirty="0">
                <a:solidFill>
                  <a:schemeClr val="tx1">
                    <a:lumMod val="85000"/>
                    <a:lumOff val="15000"/>
                  </a:schemeClr>
                </a:solidFill>
              </a:rPr>
              <a:t>on the entire folder.</a:t>
            </a:r>
          </a:p>
          <a:p>
            <a:pPr marL="457200" indent="-457200">
              <a:buFont typeface="+mj-lt"/>
              <a:buAutoNum type="arabicPeriod"/>
            </a:pPr>
            <a:endParaRPr lang="en-US" sz="2000" b="1" dirty="0" smtClean="0">
              <a:solidFill>
                <a:schemeClr val="tx1">
                  <a:lumMod val="85000"/>
                  <a:lumOff val="15000"/>
                </a:schemeClr>
              </a:solidFill>
            </a:endParaRPr>
          </a:p>
          <a:p>
            <a:pPr marL="457200" indent="-457200">
              <a:buFont typeface="+mj-lt"/>
              <a:buAutoNum type="arabicPeriod"/>
            </a:pPr>
            <a:r>
              <a:rPr lang="en-US" sz="2000" b="1" dirty="0" err="1">
                <a:solidFill>
                  <a:schemeClr val="tx1">
                    <a:lumMod val="85000"/>
                    <a:lumOff val="15000"/>
                  </a:schemeClr>
                </a:solidFill>
              </a:rPr>
              <a:t>s</a:t>
            </a:r>
            <a:r>
              <a:rPr lang="en-US" sz="2000" b="1" dirty="0" err="1" smtClean="0">
                <a:solidFill>
                  <a:schemeClr val="tx1">
                    <a:lumMod val="85000"/>
                    <a:lumOff val="15000"/>
                  </a:schemeClr>
                </a:solidFill>
              </a:rPr>
              <a:t>rc</a:t>
            </a:r>
            <a:r>
              <a:rPr lang="en-US" sz="2000" b="1" dirty="0" smtClean="0">
                <a:solidFill>
                  <a:schemeClr val="tx1">
                    <a:lumMod val="85000"/>
                    <a:lumOff val="15000"/>
                  </a:schemeClr>
                </a:solidFill>
              </a:rPr>
              <a:t>/tests: </a:t>
            </a:r>
            <a:r>
              <a:rPr lang="en-US" sz="2000" dirty="0">
                <a:solidFill>
                  <a:schemeClr val="tx1">
                    <a:lumMod val="85000"/>
                    <a:lumOff val="15000"/>
                  </a:schemeClr>
                </a:solidFill>
              </a:rPr>
              <a:t>as first result of analysis on the folder </a:t>
            </a:r>
            <a:r>
              <a:rPr lang="en-US" sz="2000" dirty="0" smtClean="0">
                <a:solidFill>
                  <a:schemeClr val="tx1">
                    <a:lumMod val="85000"/>
                    <a:lumOff val="15000"/>
                  </a:schemeClr>
                </a:solidFill>
              </a:rPr>
              <a:t>we </a:t>
            </a:r>
            <a:r>
              <a:rPr lang="en-US" sz="2000" dirty="0">
                <a:solidFill>
                  <a:schemeClr val="tx1">
                    <a:lumMod val="85000"/>
                    <a:lumOff val="15000"/>
                  </a:schemeClr>
                </a:solidFill>
              </a:rPr>
              <a:t>obtained a score of </a:t>
            </a:r>
            <a:r>
              <a:rPr lang="en-US" sz="2000" b="1" dirty="0" smtClean="0">
                <a:solidFill>
                  <a:schemeClr val="tx1">
                    <a:lumMod val="85000"/>
                    <a:lumOff val="15000"/>
                  </a:schemeClr>
                </a:solidFill>
              </a:rPr>
              <a:t>8.95/10.0</a:t>
            </a:r>
            <a:r>
              <a:rPr lang="en-US" sz="2000" dirty="0" smtClean="0">
                <a:solidFill>
                  <a:schemeClr val="tx1">
                    <a:lumMod val="85000"/>
                    <a:lumOff val="15000"/>
                  </a:schemeClr>
                </a:solidFill>
              </a:rPr>
              <a:t> </a:t>
            </a:r>
            <a:r>
              <a:rPr lang="en-US" sz="2000" dirty="0">
                <a:solidFill>
                  <a:schemeClr val="tx1">
                    <a:lumMod val="85000"/>
                    <a:lumOff val="15000"/>
                  </a:schemeClr>
                </a:solidFill>
              </a:rPr>
              <a:t>and we reached a score of </a:t>
            </a:r>
            <a:r>
              <a:rPr lang="en-US" sz="2000" b="1" dirty="0" smtClean="0">
                <a:solidFill>
                  <a:schemeClr val="tx1">
                    <a:lumMod val="85000"/>
                    <a:lumOff val="15000"/>
                  </a:schemeClr>
                </a:solidFill>
              </a:rPr>
              <a:t>9.21/10.0 </a:t>
            </a:r>
            <a:r>
              <a:rPr lang="en-US" sz="2000" dirty="0" smtClean="0">
                <a:solidFill>
                  <a:schemeClr val="tx1">
                    <a:lumMod val="85000"/>
                    <a:lumOff val="15000"/>
                  </a:schemeClr>
                </a:solidFill>
              </a:rPr>
              <a:t> </a:t>
            </a:r>
            <a:r>
              <a:rPr lang="en-US" sz="2000" dirty="0">
                <a:solidFill>
                  <a:schemeClr val="tx1">
                    <a:lumMod val="85000"/>
                    <a:lumOff val="15000"/>
                  </a:schemeClr>
                </a:solidFill>
              </a:rPr>
              <a:t>on the entire folder.</a:t>
            </a:r>
          </a:p>
          <a:p>
            <a:pPr marL="457200" indent="-457200">
              <a:buFont typeface="+mj-lt"/>
              <a:buAutoNum type="arabicPeriod"/>
            </a:pPr>
            <a:endParaRPr lang="en-US" sz="2000" b="1" dirty="0" smtClean="0">
              <a:solidFill>
                <a:schemeClr val="tx1">
                  <a:lumMod val="85000"/>
                  <a:lumOff val="15000"/>
                </a:schemeClr>
              </a:solidFill>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027" y="1825624"/>
            <a:ext cx="5281771" cy="505587"/>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027" y="3627102"/>
            <a:ext cx="5364225" cy="494498"/>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571" y="5276821"/>
            <a:ext cx="5414681" cy="564029"/>
          </a:xfrm>
          <a:prstGeom prst="rect">
            <a:avLst/>
          </a:prstGeom>
        </p:spPr>
      </p:pic>
    </p:spTree>
    <p:extLst>
      <p:ext uri="{BB962C8B-B14F-4D97-AF65-F5344CB8AC3E}">
        <p14:creationId xmlns:p14="http://schemas.microsoft.com/office/powerpoint/2010/main" val="152198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Great Expectations</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A tool that can help us to do this kind of tests is Great Expectations. </a:t>
            </a:r>
          </a:p>
          <a:p>
            <a:pPr marL="0" indent="0">
              <a:buNone/>
            </a:pPr>
            <a:r>
              <a:rPr lang="en-US" dirty="0"/>
              <a:t>It offers a set of functionality that helps developers to build up reliable tests on datasets. </a:t>
            </a:r>
          </a:p>
          <a:p>
            <a:pPr marL="0" indent="0">
              <a:buNone/>
            </a:pPr>
            <a:r>
              <a:rPr lang="en-US" dirty="0"/>
              <a:t>Great Expectations is oriented to tabular data and not images like in our project, but this has not been a problem, we have extracted a set of information from our dataset and saved them into a .csv file generated before applying the GE test suite. </a:t>
            </a:r>
          </a:p>
        </p:txBody>
      </p:sp>
      <p:pic>
        <p:nvPicPr>
          <p:cNvPr id="6" name="Immagine 5">
            <a:extLst>
              <a:ext uri="{FF2B5EF4-FFF2-40B4-BE49-F238E27FC236}">
                <a16:creationId xmlns:a16="http://schemas.microsoft.com/office/drawing/2014/main" xmlns="" id="{B4236054-E104-7FE8-2F90-17DDA59A6F49}"/>
              </a:ext>
            </a:extLst>
          </p:cNvPr>
          <p:cNvPicPr>
            <a:picLocks noChangeAspect="1"/>
          </p:cNvPicPr>
          <p:nvPr/>
        </p:nvPicPr>
        <p:blipFill>
          <a:blip r:embed="rId2"/>
          <a:stretch>
            <a:fillRect/>
          </a:stretch>
        </p:blipFill>
        <p:spPr>
          <a:xfrm>
            <a:off x="8441909" y="319367"/>
            <a:ext cx="1230597" cy="1295265"/>
          </a:xfrm>
          <a:prstGeom prst="rect">
            <a:avLst/>
          </a:prstGeom>
        </p:spPr>
      </p:pic>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Great Expectations: Feature </a:t>
            </a:r>
            <a:r>
              <a:rPr lang="en-US" b="1" dirty="0">
                <a:solidFill>
                  <a:schemeClr val="accent2">
                    <a:lumMod val="75000"/>
                  </a:schemeClr>
                </a:solidFill>
                <a:latin typeface="CMR17"/>
              </a:rPr>
              <a:t>E</a:t>
            </a:r>
            <a:r>
              <a:rPr lang="en-US" sz="4400" b="1" i="0" u="none" strike="noStrike" baseline="0" dirty="0">
                <a:solidFill>
                  <a:schemeClr val="accent2">
                    <a:lumMod val="75000"/>
                  </a:schemeClr>
                </a:solidFill>
                <a:latin typeface="CMR17"/>
              </a:rPr>
              <a:t>xtraction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The information extracted are the followings:</a:t>
            </a:r>
          </a:p>
          <a:p>
            <a:pPr>
              <a:buClr>
                <a:srgbClr val="FFC000"/>
              </a:buClr>
            </a:pPr>
            <a:r>
              <a:rPr lang="en-US" dirty="0"/>
              <a:t>File Name</a:t>
            </a:r>
          </a:p>
          <a:p>
            <a:pPr>
              <a:buClr>
                <a:srgbClr val="FFC000"/>
              </a:buClr>
            </a:pPr>
            <a:r>
              <a:rPr lang="en-US" dirty="0"/>
              <a:t>File Type</a:t>
            </a:r>
          </a:p>
          <a:p>
            <a:pPr>
              <a:buClr>
                <a:srgbClr val="FFC000"/>
              </a:buClr>
            </a:pPr>
            <a:r>
              <a:rPr lang="en-US" dirty="0"/>
              <a:t>Label</a:t>
            </a:r>
          </a:p>
          <a:p>
            <a:pPr>
              <a:buClr>
                <a:srgbClr val="FFC000"/>
              </a:buClr>
            </a:pPr>
            <a:r>
              <a:rPr lang="en-US" dirty="0"/>
              <a:t>Colors (Y/N)</a:t>
            </a:r>
          </a:p>
          <a:p>
            <a:pPr>
              <a:buClr>
                <a:srgbClr val="FFC000"/>
              </a:buClr>
            </a:pPr>
            <a:r>
              <a:rPr lang="en-US" dirty="0"/>
              <a:t>Height</a:t>
            </a:r>
          </a:p>
          <a:p>
            <a:pPr>
              <a:buClr>
                <a:srgbClr val="FFC000"/>
              </a:buClr>
            </a:pPr>
            <a:r>
              <a:rPr lang="en-US" dirty="0"/>
              <a:t>Width</a:t>
            </a:r>
          </a:p>
          <a:p>
            <a:pPr>
              <a:buClr>
                <a:srgbClr val="FFC000"/>
              </a:buClr>
            </a:pPr>
            <a:r>
              <a:rPr lang="en-US" dirty="0"/>
              <a:t>Variance of the Laplacian Filter</a:t>
            </a:r>
          </a:p>
        </p:txBody>
      </p:sp>
    </p:spTree>
    <p:extLst>
      <p:ext uri="{BB962C8B-B14F-4D97-AF65-F5344CB8AC3E}">
        <p14:creationId xmlns:p14="http://schemas.microsoft.com/office/powerpoint/2010/main" val="292085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Great Expectations: Setting Up</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fontScale="92500"/>
          </a:bodyPr>
          <a:lstStyle/>
          <a:p>
            <a:pPr marL="0" indent="0">
              <a:buNone/>
            </a:pPr>
            <a:r>
              <a:rPr lang="en-US" dirty="0"/>
              <a:t>The GE suite has been created importing the GE library and running the following commands: </a:t>
            </a:r>
          </a:p>
          <a:p>
            <a:pPr marL="0" indent="0">
              <a:buNone/>
            </a:pPr>
            <a:endParaRPr lang="en-US" dirty="0"/>
          </a:p>
          <a:p>
            <a:pPr marL="0" indent="0">
              <a:buNone/>
            </a:pPr>
            <a:endParaRPr lang="en-US" dirty="0"/>
          </a:p>
          <a:p>
            <a:pPr marL="0" indent="0">
              <a:buNone/>
            </a:pPr>
            <a:r>
              <a:rPr lang="en-US" dirty="0"/>
              <a:t>that, in order: </a:t>
            </a:r>
          </a:p>
          <a:p>
            <a:pPr>
              <a:buClr>
                <a:srgbClr val="FFC000"/>
              </a:buClr>
            </a:pPr>
            <a:r>
              <a:rPr lang="en-US" dirty="0"/>
              <a:t>create the whole infrastructure</a:t>
            </a:r>
          </a:p>
          <a:p>
            <a:pPr>
              <a:buClr>
                <a:srgbClr val="FFC000"/>
              </a:buClr>
            </a:pPr>
            <a:r>
              <a:rPr lang="en-US" dirty="0"/>
              <a:t>link GE to the file that we want to check</a:t>
            </a:r>
          </a:p>
          <a:p>
            <a:pPr>
              <a:buClr>
                <a:srgbClr val="FFC000"/>
              </a:buClr>
            </a:pPr>
            <a:r>
              <a:rPr lang="en-US" dirty="0"/>
              <a:t>create the test suite </a:t>
            </a:r>
          </a:p>
          <a:p>
            <a:pPr>
              <a:buClr>
                <a:srgbClr val="FFC000"/>
              </a:buClr>
            </a:pPr>
            <a:r>
              <a:rPr lang="en-US" dirty="0"/>
              <a:t>create the checkpoint that is the mechanism that allows to run the tests</a:t>
            </a:r>
          </a:p>
        </p:txBody>
      </p:sp>
      <p:pic>
        <p:nvPicPr>
          <p:cNvPr id="4" name="Immagine 3">
            <a:extLst>
              <a:ext uri="{FF2B5EF4-FFF2-40B4-BE49-F238E27FC236}">
                <a16:creationId xmlns:a16="http://schemas.microsoft.com/office/drawing/2014/main" xmlns="" id="{71B748EA-5C6A-789B-8BA4-92740C569BD7}"/>
              </a:ext>
            </a:extLst>
          </p:cNvPr>
          <p:cNvPicPr>
            <a:picLocks noChangeAspect="1"/>
          </p:cNvPicPr>
          <p:nvPr/>
        </p:nvPicPr>
        <p:blipFill>
          <a:blip r:embed="rId2"/>
          <a:stretch>
            <a:fillRect/>
          </a:stretch>
        </p:blipFill>
        <p:spPr>
          <a:xfrm>
            <a:off x="934720" y="2679634"/>
            <a:ext cx="4448796" cy="943107"/>
          </a:xfrm>
          <a:prstGeom prst="rect">
            <a:avLst/>
          </a:prstGeom>
        </p:spPr>
      </p:pic>
    </p:spTree>
    <p:extLst>
      <p:ext uri="{BB962C8B-B14F-4D97-AF65-F5344CB8AC3E}">
        <p14:creationId xmlns:p14="http://schemas.microsoft.com/office/powerpoint/2010/main" val="256104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Great Expectations: A Sample Of 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sz="2000" dirty="0"/>
              <a:t>The test suite is a </a:t>
            </a:r>
            <a:r>
              <a:rPr lang="en-US" sz="2000" dirty="0" err="1"/>
              <a:t>json</a:t>
            </a:r>
            <a:r>
              <a:rPr lang="en-US" sz="2000" dirty="0"/>
              <a:t> file presents in </a:t>
            </a:r>
            <a:r>
              <a:rPr lang="en-US" sz="2000" dirty="0" err="1">
                <a:solidFill>
                  <a:schemeClr val="bg1"/>
                </a:solidFill>
                <a:highlight>
                  <a:srgbClr val="000000"/>
                </a:highlight>
              </a:rPr>
              <a:t>great_expectations</a:t>
            </a:r>
            <a:r>
              <a:rPr lang="en-US" sz="2000" dirty="0">
                <a:solidFill>
                  <a:schemeClr val="bg1"/>
                </a:solidFill>
                <a:highlight>
                  <a:srgbClr val="000000"/>
                </a:highlight>
              </a:rPr>
              <a:t>\expectations\</a:t>
            </a:r>
            <a:r>
              <a:rPr lang="en-US" sz="2000" dirty="0" err="1">
                <a:solidFill>
                  <a:schemeClr val="bg1"/>
                </a:solidFill>
                <a:highlight>
                  <a:srgbClr val="000000"/>
                </a:highlight>
              </a:rPr>
              <a:t>img_features_suite.json</a:t>
            </a:r>
            <a:r>
              <a:rPr lang="en-US" sz="2000" dirty="0">
                <a:solidFill>
                  <a:schemeClr val="bg1"/>
                </a:solidFill>
                <a:highlight>
                  <a:srgbClr val="000000"/>
                </a:highlight>
              </a:rPr>
              <a:t> </a:t>
            </a:r>
            <a:r>
              <a:rPr lang="en-US" sz="2000" dirty="0"/>
              <a:t>were it's possible to express the kind of test, the checked column and the acceptable values for that column, for example: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test checks that the column heigh has value greater than 50, this in order to avoid to train our model on really small images that have too less details and became noisy when scaled up.</a:t>
            </a:r>
          </a:p>
        </p:txBody>
      </p:sp>
      <p:pic>
        <p:nvPicPr>
          <p:cNvPr id="5" name="Immagine 4">
            <a:extLst>
              <a:ext uri="{FF2B5EF4-FFF2-40B4-BE49-F238E27FC236}">
                <a16:creationId xmlns:a16="http://schemas.microsoft.com/office/drawing/2014/main" xmlns="" id="{34371DD1-F90A-3572-5F62-5807BF784055}"/>
              </a:ext>
            </a:extLst>
          </p:cNvPr>
          <p:cNvPicPr>
            <a:picLocks noChangeAspect="1"/>
          </p:cNvPicPr>
          <p:nvPr/>
        </p:nvPicPr>
        <p:blipFill>
          <a:blip r:embed="rId2"/>
          <a:stretch>
            <a:fillRect/>
          </a:stretch>
        </p:blipFill>
        <p:spPr>
          <a:xfrm>
            <a:off x="934720" y="2762986"/>
            <a:ext cx="4801270" cy="2248214"/>
          </a:xfrm>
          <a:prstGeom prst="rect">
            <a:avLst/>
          </a:prstGeom>
        </p:spPr>
      </p:pic>
    </p:spTree>
    <p:extLst>
      <p:ext uri="{BB962C8B-B14F-4D97-AF65-F5344CB8AC3E}">
        <p14:creationId xmlns:p14="http://schemas.microsoft.com/office/powerpoint/2010/main" val="81315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1" i="0" u="none" strike="noStrike" baseline="0" dirty="0">
                <a:solidFill>
                  <a:schemeClr val="accent2">
                    <a:lumMod val="75000"/>
                  </a:schemeClr>
                </a:solidFill>
                <a:latin typeface="CMR17"/>
              </a:rPr>
              <a:t>Great Expectations: The Test Suite</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pPr marL="0" indent="0">
              <a:buNone/>
            </a:pPr>
            <a:r>
              <a:rPr lang="en-US" sz="2000" dirty="0"/>
              <a:t>The whole test suite include the followings tests:</a:t>
            </a:r>
          </a:p>
          <a:p>
            <a:pPr>
              <a:buClr>
                <a:srgbClr val="FFC000"/>
              </a:buClr>
            </a:pPr>
            <a:r>
              <a:rPr lang="en-US" sz="2000" dirty="0"/>
              <a:t>Check on the label name: we want to avoid label that are not coherent with our purposes</a:t>
            </a:r>
          </a:p>
          <a:p>
            <a:pPr>
              <a:buClr>
                <a:srgbClr val="FFC000"/>
              </a:buClr>
            </a:pPr>
            <a:r>
              <a:rPr lang="en-US" sz="2000" dirty="0"/>
              <a:t>Check on the color type: we want to allow or deny the possibility to add greyscale images</a:t>
            </a:r>
          </a:p>
          <a:p>
            <a:pPr>
              <a:buClr>
                <a:srgbClr val="FFC000"/>
              </a:buClr>
            </a:pPr>
            <a:r>
              <a:rPr lang="en-US" sz="2000" dirty="0"/>
              <a:t>Check on the variance of the Laplacian filter greater than 0: if the Laplacian variance is 0 the image is monochromatic and then non informative, we want to block this kind of data</a:t>
            </a:r>
          </a:p>
          <a:p>
            <a:pPr>
              <a:buClr>
                <a:srgbClr val="FFC000"/>
              </a:buClr>
            </a:pPr>
            <a:r>
              <a:rPr lang="en-US" sz="2000" dirty="0"/>
              <a:t>Checks on the heigh greater than 50: in order to avoid pictures that are too small</a:t>
            </a:r>
          </a:p>
          <a:p>
            <a:pPr>
              <a:buClr>
                <a:srgbClr val="FFC000"/>
              </a:buClr>
            </a:pPr>
            <a:r>
              <a:rPr lang="en-US" sz="2000" dirty="0"/>
              <a:t>Checks on the width greater than 50: in order to avoid pictures that are too small</a:t>
            </a:r>
          </a:p>
          <a:p>
            <a:pPr marL="0" indent="0">
              <a:buNone/>
            </a:pPr>
            <a:r>
              <a:rPr lang="en-US" sz="2000" dirty="0"/>
              <a:t>All the execution are stored into:</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\results\validations</a:t>
            </a:r>
          </a:p>
          <a:p>
            <a:pPr marL="0" indent="0">
              <a:buNone/>
            </a:pPr>
            <a:r>
              <a:rPr lang="en-US" sz="2000" dirty="0"/>
              <a:t>and is possible to see the results through a GUI using the html page stored in:</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a:t>
            </a:r>
            <a:r>
              <a:rPr lang="en-US" sz="2000" dirty="0" err="1">
                <a:solidFill>
                  <a:schemeClr val="bg1"/>
                </a:solidFill>
                <a:highlight>
                  <a:srgbClr val="000000"/>
                </a:highlight>
              </a:rPr>
              <a:t>data_docs</a:t>
            </a:r>
            <a:r>
              <a:rPr lang="en-US" sz="2000" dirty="0">
                <a:solidFill>
                  <a:schemeClr val="bg1"/>
                </a:solidFill>
                <a:highlight>
                  <a:srgbClr val="000000"/>
                </a:highlight>
              </a:rPr>
              <a:t>\</a:t>
            </a:r>
            <a:r>
              <a:rPr lang="en-US" sz="2000" dirty="0" err="1">
                <a:solidFill>
                  <a:schemeClr val="bg1"/>
                </a:solidFill>
                <a:highlight>
                  <a:srgbClr val="000000"/>
                </a:highlight>
              </a:rPr>
              <a:t>local_site</a:t>
            </a:r>
            <a:r>
              <a:rPr lang="en-US" sz="2000" dirty="0">
                <a:solidFill>
                  <a:schemeClr val="bg1"/>
                </a:solidFill>
                <a:highlight>
                  <a:srgbClr val="000000"/>
                </a:highlight>
              </a:rPr>
              <a:t>\index.html</a:t>
            </a:r>
          </a:p>
          <a:p>
            <a:pPr marL="0" indent="0">
              <a:buNone/>
            </a:pPr>
            <a:endParaRPr lang="en-US" sz="2000" dirty="0"/>
          </a:p>
        </p:txBody>
      </p:sp>
    </p:spTree>
    <p:extLst>
      <p:ext uri="{BB962C8B-B14F-4D97-AF65-F5344CB8AC3E}">
        <p14:creationId xmlns:p14="http://schemas.microsoft.com/office/powerpoint/2010/main" val="407110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379916" y="137929"/>
            <a:ext cx="10419078" cy="1325563"/>
          </a:xfrm>
        </p:spPr>
        <p:txBody>
          <a:bodyPr>
            <a:normAutofit/>
          </a:bodyPr>
          <a:lstStyle/>
          <a:p>
            <a:pPr algn="ctr"/>
            <a:r>
              <a:rPr lang="en-US" sz="4400" b="1" i="0" u="none" strike="noStrike" baseline="0" dirty="0">
                <a:solidFill>
                  <a:schemeClr val="accent2">
                    <a:lumMod val="75000"/>
                  </a:schemeClr>
                </a:solidFill>
                <a:latin typeface="CMR17"/>
              </a:rPr>
              <a:t>Testing Code with </a:t>
            </a:r>
            <a:r>
              <a:rPr lang="en-US" sz="4400" b="1" i="0" u="none" strike="noStrike" baseline="0" dirty="0" err="1">
                <a:solidFill>
                  <a:schemeClr val="accent2">
                    <a:lumMod val="75000"/>
                  </a:schemeClr>
                </a:solidFill>
                <a:latin typeface="CMR17"/>
              </a:rPr>
              <a:t>Pytest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2003449"/>
            <a:ext cx="10515600" cy="4591953"/>
          </a:xfrm>
        </p:spPr>
        <p:txBody>
          <a:bodyPr>
            <a:normAutofit/>
          </a:bodyPr>
          <a:lstStyle/>
          <a:p>
            <a:pPr marL="0" indent="0">
              <a:buNone/>
            </a:pPr>
            <a:r>
              <a:rPr lang="en-US" sz="2000" dirty="0"/>
              <a:t>In order to verify that the code perform its task in a correct way we need a mechanism that run the code in a close context and make assertion about the correctness of the results.</a:t>
            </a:r>
          </a:p>
          <a:p>
            <a:pPr marL="0" indent="0">
              <a:buNone/>
            </a:pPr>
            <a:r>
              <a:rPr lang="en-US" sz="2000" dirty="0"/>
              <a:t>These mechanisms are the </a:t>
            </a:r>
            <a:r>
              <a:rPr lang="en-US" sz="2000" b="1" dirty="0"/>
              <a:t>Unit Test</a:t>
            </a:r>
            <a:r>
              <a:rPr lang="en-US" sz="2000" dirty="0"/>
              <a:t> and the </a:t>
            </a:r>
            <a:r>
              <a:rPr lang="en-US" sz="2000" b="1" dirty="0"/>
              <a:t>Integration Test,</a:t>
            </a:r>
            <a:r>
              <a:rPr lang="en-US" sz="2000" dirty="0"/>
              <a:t> the first type check the correctness of a function or a method, the second check the correctness of a whole sequence of modules. </a:t>
            </a:r>
          </a:p>
          <a:p>
            <a:pPr marL="0" indent="0">
              <a:buNone/>
            </a:pPr>
            <a:r>
              <a:rPr lang="en-US" sz="2000" dirty="0"/>
              <a:t>In our project </a:t>
            </a:r>
            <a:r>
              <a:rPr lang="en-US" sz="2000" b="1" dirty="0" err="1"/>
              <a:t>Pytest</a:t>
            </a:r>
            <a:r>
              <a:rPr lang="en-US" sz="2000" dirty="0"/>
              <a:t> has been used in order to implement this kind of test and we have checked the correctness of the </a:t>
            </a:r>
            <a:r>
              <a:rPr lang="en-US" sz="2000" dirty="0" smtClean="0"/>
              <a:t>modules along the entire pipeline,  made of the stages for:</a:t>
            </a:r>
          </a:p>
          <a:p>
            <a:endParaRPr lang="en-US" sz="2000" dirty="0"/>
          </a:p>
          <a:p>
            <a:r>
              <a:rPr lang="en-US" sz="2000" dirty="0" smtClean="0"/>
              <a:t>Prepare the data</a:t>
            </a:r>
          </a:p>
          <a:p>
            <a:r>
              <a:rPr lang="en-US" sz="2000" dirty="0" smtClean="0"/>
              <a:t>Train the model</a:t>
            </a:r>
          </a:p>
          <a:p>
            <a:r>
              <a:rPr lang="en-US" sz="2000" dirty="0" smtClean="0"/>
              <a:t>Evaluate the model</a:t>
            </a:r>
            <a:endParaRPr lang="en-US" sz="2000" dirty="0" smtClean="0"/>
          </a:p>
          <a:p>
            <a:pPr marL="0" indent="0">
              <a:buNone/>
            </a:pPr>
            <a:endParaRPr lang="en-US" sz="2000" dirty="0"/>
          </a:p>
        </p:txBody>
      </p:sp>
      <p:pic>
        <p:nvPicPr>
          <p:cNvPr id="4" name="Immagine 3">
            <a:extLst>
              <a:ext uri="{FF2B5EF4-FFF2-40B4-BE49-F238E27FC236}">
                <a16:creationId xmlns:a16="http://schemas.microsoft.com/office/drawing/2014/main" xmlns="" id="{0DAB1B2B-E515-FA5A-1BEF-D3C16C07E5DA}"/>
              </a:ext>
            </a:extLst>
          </p:cNvPr>
          <p:cNvPicPr>
            <a:picLocks noChangeAspect="1"/>
          </p:cNvPicPr>
          <p:nvPr/>
        </p:nvPicPr>
        <p:blipFill>
          <a:blip r:embed="rId2"/>
          <a:stretch>
            <a:fillRect/>
          </a:stretch>
        </p:blipFill>
        <p:spPr>
          <a:xfrm>
            <a:off x="9034937" y="416022"/>
            <a:ext cx="939576" cy="1047470"/>
          </a:xfrm>
          <a:prstGeom prst="rect">
            <a:avLst/>
          </a:prstGeom>
        </p:spPr>
      </p:pic>
    </p:spTree>
    <p:extLst>
      <p:ext uri="{BB962C8B-B14F-4D97-AF65-F5344CB8AC3E}">
        <p14:creationId xmlns:p14="http://schemas.microsoft.com/office/powerpoint/2010/main" val="25180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48454"/>
            <a:ext cx="10419078" cy="1325563"/>
          </a:xfrm>
        </p:spPr>
        <p:txBody>
          <a:bodyPr>
            <a:normAutofit/>
          </a:bodyPr>
          <a:lstStyle/>
          <a:p>
            <a:pPr algn="ctr"/>
            <a:r>
              <a:rPr lang="en-US" sz="4400" b="1" i="0" u="none" strike="noStrike" baseline="0" dirty="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211034"/>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1126251"/>
            <a:ext cx="10515600" cy="4591953"/>
          </a:xfrm>
        </p:spPr>
        <p:txBody>
          <a:bodyPr>
            <a:normAutofit/>
          </a:bodyPr>
          <a:lstStyle/>
          <a:p>
            <a:pPr marL="0" indent="0">
              <a:buNone/>
            </a:pPr>
            <a:endParaRPr lang="en-US" sz="2000" dirty="0" smtClean="0">
              <a:solidFill>
                <a:schemeClr val="tx1">
                  <a:lumMod val="85000"/>
                  <a:lumOff val="15000"/>
                </a:schemeClr>
              </a:solidFill>
            </a:endParaRPr>
          </a:p>
          <a:p>
            <a:pPr marL="0" indent="0">
              <a:buNone/>
            </a:pPr>
            <a:r>
              <a:rPr lang="en-US" sz="2000" dirty="0" smtClean="0">
                <a:solidFill>
                  <a:schemeClr val="tx1">
                    <a:lumMod val="85000"/>
                    <a:lumOff val="15000"/>
                  </a:schemeClr>
                </a:solidFill>
              </a:rPr>
              <a:t>		For this stage we verify the correctness of data preparation phase</a:t>
            </a:r>
            <a:endParaRPr lang="en-US" sz="2000" dirty="0">
              <a:solidFill>
                <a:schemeClr val="tx1">
                  <a:lumMod val="85000"/>
                  <a:lumOff val="15000"/>
                </a:schemeClr>
              </a:solidFill>
            </a:endParaRPr>
          </a:p>
          <a:p>
            <a:pPr marL="457200" indent="-457200">
              <a:buFont typeface="+mj-lt"/>
              <a:buAutoNum type="arabicPeriod"/>
            </a:pPr>
            <a:endParaRPr lang="en-US" sz="2000" dirty="0">
              <a:solidFill>
                <a:schemeClr val="tx1">
                  <a:lumMod val="85000"/>
                  <a:lumOff val="15000"/>
                </a:schemeClr>
              </a:solidFill>
            </a:endParaRPr>
          </a:p>
          <a:p>
            <a:pPr marL="0" indent="0">
              <a:buNone/>
            </a:pPr>
            <a:endParaRPr lang="en-US" sz="2000" b="1" dirty="0">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pic>
        <p:nvPicPr>
          <p:cNvPr id="7" name="Immagine 6">
            <a:extLst>
              <a:ext uri="{FF2B5EF4-FFF2-40B4-BE49-F238E27FC236}">
                <a16:creationId xmlns:a16="http://schemas.microsoft.com/office/drawing/2014/main" xmlns="" id="{5368128D-AA2B-C10B-D9AA-ACC45107E411}"/>
              </a:ext>
            </a:extLst>
          </p:cNvPr>
          <p:cNvPicPr>
            <a:picLocks noChangeAspect="1"/>
          </p:cNvPicPr>
          <p:nvPr/>
        </p:nvPicPr>
        <p:blipFill>
          <a:blip r:embed="rId2"/>
          <a:stretch>
            <a:fillRect/>
          </a:stretch>
        </p:blipFill>
        <p:spPr>
          <a:xfrm>
            <a:off x="3476257" y="2318685"/>
            <a:ext cx="5239481" cy="1933845"/>
          </a:xfrm>
          <a:prstGeom prst="rect">
            <a:avLst/>
          </a:prstGeom>
        </p:spPr>
      </p:pic>
      <p:sp>
        <p:nvSpPr>
          <p:cNvPr id="11" name="CasellaDiTesto 10"/>
          <p:cNvSpPr txBox="1"/>
          <p:nvPr/>
        </p:nvSpPr>
        <p:spPr>
          <a:xfrm>
            <a:off x="3811878" y="5026368"/>
            <a:ext cx="4568238" cy="369332"/>
          </a:xfrm>
          <a:prstGeom prst="rect">
            <a:avLst/>
          </a:prstGeom>
          <a:noFill/>
        </p:spPr>
        <p:txBody>
          <a:bodyPr wrap="none" rtlCol="0">
            <a:spAutoFit/>
          </a:bodyPr>
          <a:lstStyle/>
          <a:p>
            <a:r>
              <a:rPr lang="en-GB" dirty="0" smtClean="0"/>
              <a:t>As we can see all the test results are successful</a:t>
            </a:r>
            <a:endParaRPr lang="en-GB" dirty="0"/>
          </a:p>
        </p:txBody>
      </p:sp>
    </p:spTree>
    <p:extLst>
      <p:ext uri="{BB962C8B-B14F-4D97-AF65-F5344CB8AC3E}">
        <p14:creationId xmlns:p14="http://schemas.microsoft.com/office/powerpoint/2010/main" val="37761100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1274</Words>
  <Application>Microsoft Macintosh PowerPoint</Application>
  <PresentationFormat>Widescreen</PresentationFormat>
  <Paragraphs>263</Paragraphs>
  <Slides>21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Calibri</vt:lpstr>
      <vt:lpstr>Calibri Light</vt:lpstr>
      <vt:lpstr>CMR17</vt:lpstr>
      <vt:lpstr>Consolas</vt:lpstr>
      <vt:lpstr>Inter</vt:lpstr>
      <vt:lpstr>zeitung</vt:lpstr>
      <vt:lpstr>Arial</vt:lpstr>
      <vt:lpstr>Tema di Office</vt:lpstr>
      <vt:lpstr>Milestone 3: Testing </vt:lpstr>
      <vt:lpstr>Testing Data</vt:lpstr>
      <vt:lpstr>Great Expectations</vt:lpstr>
      <vt:lpstr>Great Expectations: Feature Extraction</vt:lpstr>
      <vt:lpstr>Great Expectations: Setting Up</vt:lpstr>
      <vt:lpstr>Great Expectations: A Sample Of Test</vt:lpstr>
      <vt:lpstr>Great Expectations: The Test Suite</vt:lpstr>
      <vt:lpstr>Testing Code with Pytest</vt:lpstr>
      <vt:lpstr>Testing Code -Description</vt:lpstr>
      <vt:lpstr>Testing Code -Description</vt:lpstr>
      <vt:lpstr>Testing Code -Description</vt:lpstr>
      <vt:lpstr>Testing Code -Description</vt:lpstr>
      <vt:lpstr>Testing Model Code -Description</vt:lpstr>
      <vt:lpstr>Testing Model Code -Description</vt:lpstr>
      <vt:lpstr>Testing Model Code -Description</vt:lpstr>
      <vt:lpstr>Testing Model Code -Description</vt:lpstr>
      <vt:lpstr>Testing Model Evaluations -Description</vt:lpstr>
      <vt:lpstr>Testing Model Evaluations-Description</vt:lpstr>
      <vt:lpstr>Testing Model Evaluations-Description</vt:lpstr>
      <vt:lpstr>Testing Model Evaluations-Description</vt:lpstr>
      <vt:lpstr>Code analysis with Pylint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Utente di Microsoft Office</cp:lastModifiedBy>
  <cp:revision>164</cp:revision>
  <dcterms:created xsi:type="dcterms:W3CDTF">2022-06-26T09:11:09Z</dcterms:created>
  <dcterms:modified xsi:type="dcterms:W3CDTF">2022-11-08T10:54:58Z</dcterms:modified>
</cp:coreProperties>
</file>