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318" r:id="rId5"/>
    <p:sldId id="319" r:id="rId6"/>
    <p:sldId id="323" r:id="rId7"/>
    <p:sldId id="320" r:id="rId8"/>
    <p:sldId id="330" r:id="rId9"/>
    <p:sldId id="331" r:id="rId10"/>
    <p:sldId id="332" r:id="rId11"/>
    <p:sldId id="333" r:id="rId12"/>
    <p:sldId id="334" r:id="rId13"/>
    <p:sldId id="322" r:id="rId14"/>
    <p:sldId id="321" r:id="rId15"/>
    <p:sldId id="325" r:id="rId16"/>
    <p:sldId id="324" r:id="rId17"/>
    <p:sldId id="326" r:id="rId18"/>
    <p:sldId id="327" r:id="rId19"/>
    <p:sldId id="328" r:id="rId20"/>
    <p:sldId id="329"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6" autoAdjust="0"/>
    <p:restoredTop sz="94660"/>
  </p:normalViewPr>
  <p:slideViewPr>
    <p:cSldViewPr snapToGrid="0">
      <p:cViewPr varScale="1">
        <p:scale>
          <a:sx n="61" d="100"/>
          <a:sy n="61" d="100"/>
        </p:scale>
        <p:origin x="84"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C2CC-EAAE-DA44-87DE-CEA1DACAC13F}" type="datetimeFigureOut">
              <a:rPr lang="en-GB" smtClean="0"/>
              <a:t>10/01/2023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34C7B-08A5-0143-B2DB-24883E593BD1}" type="slidenum">
              <a:rPr lang="en-GB" smtClean="0"/>
              <a:t>‹N›</a:t>
            </a:fld>
            <a:endParaRPr lang="en-GB"/>
          </a:p>
        </p:txBody>
      </p:sp>
    </p:spTree>
    <p:extLst>
      <p:ext uri="{BB962C8B-B14F-4D97-AF65-F5344CB8AC3E}">
        <p14:creationId xmlns:p14="http://schemas.microsoft.com/office/powerpoint/2010/main" val="69395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4A6DCE1-64B1-B546-A245-114581DBAAC5}"/>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5" name="Segnaposto piè di pagina 4">
            <a:extLst>
              <a:ext uri="{FF2B5EF4-FFF2-40B4-BE49-F238E27FC236}">
                <a16:creationId xmlns:a16="http://schemas.microsoft.com/office/drawing/2014/main"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2A3F00-70E5-85BB-4A9F-35044656D887}"/>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5" name="Segnaposto piè di pagina 4">
            <a:extLst>
              <a:ext uri="{FF2B5EF4-FFF2-40B4-BE49-F238E27FC236}">
                <a16:creationId xmlns:a16="http://schemas.microsoft.com/office/drawing/2014/main"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F57BEB-C18C-0DCF-5673-13ABF10A0AE4}"/>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5" name="Segnaposto piè di pagina 4">
            <a:extLst>
              <a:ext uri="{FF2B5EF4-FFF2-40B4-BE49-F238E27FC236}">
                <a16:creationId xmlns:a16="http://schemas.microsoft.com/office/drawing/2014/main"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DAFFF8-B937-BB97-5063-D1F0DC558558}"/>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5" name="Segnaposto piè di pagina 4">
            <a:extLst>
              <a:ext uri="{FF2B5EF4-FFF2-40B4-BE49-F238E27FC236}">
                <a16:creationId xmlns:a16="http://schemas.microsoft.com/office/drawing/2014/main"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7EB737-F017-7269-1C37-C690C23AD1C6}"/>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5" name="Segnaposto piè di pagina 4">
            <a:extLst>
              <a:ext uri="{FF2B5EF4-FFF2-40B4-BE49-F238E27FC236}">
                <a16:creationId xmlns:a16="http://schemas.microsoft.com/office/drawing/2014/main"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9917C88-11CD-E2CD-F933-A59125E17088}"/>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6" name="Segnaposto piè di pagina 5">
            <a:extLst>
              <a:ext uri="{FF2B5EF4-FFF2-40B4-BE49-F238E27FC236}">
                <a16:creationId xmlns:a16="http://schemas.microsoft.com/office/drawing/2014/main"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2112E69-56B7-C34D-9ADE-232E049BB0D1}"/>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8" name="Segnaposto piè di pagina 7">
            <a:extLst>
              <a:ext uri="{FF2B5EF4-FFF2-40B4-BE49-F238E27FC236}">
                <a16:creationId xmlns:a16="http://schemas.microsoft.com/office/drawing/2014/main"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FA8C93-ABF7-4F22-A69C-2F2736D58324}"/>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4" name="Segnaposto piè di pagina 3">
            <a:extLst>
              <a:ext uri="{FF2B5EF4-FFF2-40B4-BE49-F238E27FC236}">
                <a16:creationId xmlns:a16="http://schemas.microsoft.com/office/drawing/2014/main"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1840BEB-09AE-9C07-2CFC-578F0256FDA4}"/>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3" name="Segnaposto piè di pagina 2">
            <a:extLst>
              <a:ext uri="{FF2B5EF4-FFF2-40B4-BE49-F238E27FC236}">
                <a16:creationId xmlns:a16="http://schemas.microsoft.com/office/drawing/2014/main"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F16C9A-7A24-6881-C959-DC28A936A22A}"/>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6" name="Segnaposto piè di pagina 5">
            <a:extLst>
              <a:ext uri="{FF2B5EF4-FFF2-40B4-BE49-F238E27FC236}">
                <a16:creationId xmlns:a16="http://schemas.microsoft.com/office/drawing/2014/main"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4212F1-AAE7-7FDA-EC82-6D2A7BF94086}"/>
              </a:ext>
            </a:extLst>
          </p:cNvPr>
          <p:cNvSpPr>
            <a:spLocks noGrp="1"/>
          </p:cNvSpPr>
          <p:nvPr>
            <p:ph type="dt" sz="half" idx="10"/>
          </p:nvPr>
        </p:nvSpPr>
        <p:spPr/>
        <p:txBody>
          <a:bodyPr/>
          <a:lstStyle/>
          <a:p>
            <a:fld id="{4162ED4E-8BC0-4D11-A5C7-39002C316D74}" type="datetimeFigureOut">
              <a:rPr lang="it-IT" smtClean="0"/>
              <a:t>10/01/2023</a:t>
            </a:fld>
            <a:endParaRPr lang="it-IT"/>
          </a:p>
        </p:txBody>
      </p:sp>
      <p:sp>
        <p:nvSpPr>
          <p:cNvPr id="6" name="Segnaposto piè di pagina 5">
            <a:extLst>
              <a:ext uri="{FF2B5EF4-FFF2-40B4-BE49-F238E27FC236}">
                <a16:creationId xmlns:a16="http://schemas.microsoft.com/office/drawing/2014/main"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10/01/2023</a:t>
            </a:fld>
            <a:endParaRPr lang="it-IT"/>
          </a:p>
        </p:txBody>
      </p:sp>
      <p:sp>
        <p:nvSpPr>
          <p:cNvPr id="5" name="Segnaposto piè di pagina 4">
            <a:extLst>
              <a:ext uri="{FF2B5EF4-FFF2-40B4-BE49-F238E27FC236}">
                <a16:creationId xmlns:a16="http://schemas.microsoft.com/office/drawing/2014/main"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9100/me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F256F-EA2A-4D40-1644-C8837C345BBB}"/>
              </a:ext>
            </a:extLst>
          </p:cNvPr>
          <p:cNvSpPr>
            <a:spLocks noGrp="1"/>
          </p:cNvSpPr>
          <p:nvPr>
            <p:ph type="ctrTitle"/>
          </p:nvPr>
        </p:nvSpPr>
        <p:spPr>
          <a:xfrm>
            <a:off x="1524000" y="-101758"/>
            <a:ext cx="9144000" cy="2387600"/>
          </a:xfrm>
        </p:spPr>
        <p:txBody>
          <a:bodyPr>
            <a:normAutofit/>
          </a:bodyPr>
          <a:lstStyle/>
          <a:p>
            <a:r>
              <a:rPr lang="en-US" sz="4400" b="1" i="0" u="none" strike="noStrike" baseline="0">
                <a:solidFill>
                  <a:schemeClr val="accent2">
                    <a:lumMod val="75000"/>
                  </a:schemeClr>
                </a:solidFill>
                <a:latin typeface="Calibri" charset="0"/>
                <a:ea typeface="Calibri" charset="0"/>
                <a:cs typeface="Calibri" charset="0"/>
              </a:rPr>
              <a:t>Milestone 6: Monitoring</a:t>
            </a:r>
            <a:br>
              <a:rPr lang="en-US" b="1" i="0" dirty="0">
                <a:effectLst/>
                <a:latin typeface="Calibri" charset="0"/>
                <a:ea typeface="Calibri" charset="0"/>
                <a:cs typeface="Calibri" charset="0"/>
              </a:rPr>
            </a:br>
            <a:endParaRPr lang="it-IT" dirty="0">
              <a:latin typeface="Calibri" charset="0"/>
              <a:ea typeface="Calibri" charset="0"/>
              <a:cs typeface="Calibri" charset="0"/>
            </a:endParaRPr>
          </a:p>
        </p:txBody>
      </p:sp>
      <p:sp>
        <p:nvSpPr>
          <p:cNvPr id="3" name="Sottotitolo 2">
            <a:extLst>
              <a:ext uri="{FF2B5EF4-FFF2-40B4-BE49-F238E27FC236}">
                <a16:creationId xmlns:a16="http://schemas.microsoft.com/office/drawing/2014/main"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Calibri" charset="0"/>
                <a:ea typeface="Calibri" charset="0"/>
                <a:cs typeface="Calibri" charset="0"/>
              </a:rPr>
              <a:t>Software Engineering</a:t>
            </a:r>
          </a:p>
          <a:p>
            <a:r>
              <a:rPr lang="en-US" i="0" dirty="0">
                <a:effectLst/>
                <a:latin typeface="Calibri" charset="0"/>
                <a:ea typeface="Calibri" charset="0"/>
                <a:cs typeface="Calibri" charset="0"/>
              </a:rPr>
              <a:t>for AI Enabled Systems</a:t>
            </a:r>
          </a:p>
          <a:p>
            <a:endParaRPr lang="en-US" dirty="0">
              <a:latin typeface="Calibri" charset="0"/>
              <a:ea typeface="Calibri" charset="0"/>
              <a:cs typeface="Calibri" charset="0"/>
            </a:endParaRPr>
          </a:p>
          <a:p>
            <a:endParaRPr lang="en-US" i="0" dirty="0">
              <a:effectLst/>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i="0" dirty="0">
              <a:effectLst/>
              <a:latin typeface="Calibri" charset="0"/>
              <a:ea typeface="Calibri" charset="0"/>
              <a:cs typeface="Calibri" charset="0"/>
            </a:endParaRPr>
          </a:p>
          <a:p>
            <a:r>
              <a:rPr lang="it-IT" dirty="0">
                <a:solidFill>
                  <a:srgbClr val="212121"/>
                </a:solidFill>
                <a:latin typeface="Calibri" charset="0"/>
                <a:ea typeface="Calibri" charset="0"/>
                <a:cs typeface="Calibri" charset="0"/>
              </a:rPr>
              <a:t>Students: Basile Andrea, Iacovazzi Antonio Raffaele, Lorusso Roberto</a:t>
            </a:r>
            <a:endParaRPr lang="it-IT" dirty="0">
              <a:latin typeface="Calibri" charset="0"/>
              <a:ea typeface="Calibri" charset="0"/>
              <a:cs typeface="Calibri" charset="0"/>
            </a:endParaRPr>
          </a:p>
        </p:txBody>
      </p:sp>
      <p:pic>
        <p:nvPicPr>
          <p:cNvPr id="4" name="Immagine 3">
            <a:extLst>
              <a:ext uri="{FF2B5EF4-FFF2-40B4-BE49-F238E27FC236}">
                <a16:creationId xmlns:a16="http://schemas.microsoft.com/office/drawing/2014/main" id="{1C269B45-8879-2518-C015-641305E9F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3" y="288624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981938" y="1606427"/>
            <a:ext cx="3219953"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CCCCDC"/>
                </a:solidFill>
                <a:effectLst/>
                <a:latin typeface="Calibri" charset="0"/>
                <a:ea typeface="Calibri" charset="0"/>
                <a:cs typeface="Calibri" charset="0"/>
              </a:rPr>
              <a:t>counter_feedback_total</a:t>
            </a:r>
            <a:endParaRPr lang="it-IT" sz="2400" b="0" i="0" u="none" strike="noStrike">
              <a:solidFill>
                <a:srgbClr val="DCDCDC"/>
              </a:solidFill>
              <a:effectLst/>
              <a:latin typeface="Calibri" charset="0"/>
              <a:ea typeface="Calibri" charset="0"/>
              <a:cs typeface="Calibri"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775" y="2400542"/>
            <a:ext cx="8686800" cy="2870200"/>
          </a:xfrm>
          <a:prstGeom prst="rect">
            <a:avLst/>
          </a:prstGeom>
        </p:spPr>
      </p:pic>
    </p:spTree>
    <p:extLst>
      <p:ext uri="{BB962C8B-B14F-4D97-AF65-F5344CB8AC3E}">
        <p14:creationId xmlns:p14="http://schemas.microsoft.com/office/powerpoint/2010/main" val="115217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940374" y="1592573"/>
            <a:ext cx="2457953"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CCCCDC"/>
                </a:solidFill>
                <a:effectLst/>
                <a:latin typeface="Calibri" charset="0"/>
                <a:ea typeface="Calibri" charset="0"/>
                <a:cs typeface="Calibri" charset="0"/>
              </a:rPr>
              <a:t>img_size_bucket</a:t>
            </a:r>
            <a:endParaRPr lang="it-IT" sz="2400" b="0" i="0" u="none" strike="noStrike">
              <a:solidFill>
                <a:srgbClr val="DCDCDC"/>
              </a:solidFill>
              <a:effectLst/>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19136"/>
            <a:ext cx="12192000" cy="1937626"/>
          </a:xfrm>
          <a:prstGeom prst="rect">
            <a:avLst/>
          </a:prstGeom>
        </p:spPr>
      </p:pic>
    </p:spTree>
    <p:extLst>
      <p:ext uri="{BB962C8B-B14F-4D97-AF65-F5344CB8AC3E}">
        <p14:creationId xmlns:p14="http://schemas.microsoft.com/office/powerpoint/2010/main" val="88471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5639066" y="889256"/>
            <a:ext cx="1952956" cy="646331"/>
          </a:xfrm>
          <a:prstGeom prst="rect">
            <a:avLst/>
          </a:prstGeom>
        </p:spPr>
        <p:txBody>
          <a:bodyPr wrap="square">
            <a:spAutoFit/>
          </a:bodyPr>
          <a:lstStyle/>
          <a:p>
            <a:r>
              <a:rPr lang="it-IT" b="1" dirty="0">
                <a:solidFill>
                  <a:schemeClr val="accent2">
                    <a:lumMod val="75000"/>
                  </a:schemeClr>
                </a:solidFill>
                <a:latin typeface="Helvetica Neue" charset="0"/>
                <a:ea typeface="Helvetica Neue" charset="0"/>
                <a:cs typeface="Helvetica Neue" charset="0"/>
              </a:rPr>
              <a:t>API Usage</a:t>
            </a:r>
          </a:p>
          <a:p>
            <a:endParaRPr lang="it-IT" b="1" dirty="0">
              <a:solidFill>
                <a:schemeClr val="accent2">
                  <a:lumMod val="75000"/>
                </a:schemeClr>
              </a:solidFill>
              <a:latin typeface="Helvetica Neue" charset="0"/>
              <a:ea typeface="Helvetica Neue" charset="0"/>
              <a:cs typeface="Helvetica Neue" charset="0"/>
            </a:endParaRP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027" y="1265572"/>
            <a:ext cx="10093033" cy="5356555"/>
          </a:xfrm>
          <a:prstGeom prst="rect">
            <a:avLst/>
          </a:prstGeom>
        </p:spPr>
      </p:pic>
    </p:spTree>
    <p:extLst>
      <p:ext uri="{BB962C8B-B14F-4D97-AF65-F5344CB8AC3E}">
        <p14:creationId xmlns:p14="http://schemas.microsoft.com/office/powerpoint/2010/main" val="55654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610319" y="1012427"/>
            <a:ext cx="10741325" cy="4833145"/>
          </a:xfrm>
        </p:spPr>
        <p:txBody>
          <a:bodyPr>
            <a:normAutofit/>
          </a:bodyPr>
          <a:lstStyle/>
          <a:p>
            <a:pPr marL="0" indent="0">
              <a:buNone/>
            </a:pPr>
            <a:r>
              <a:rPr lang="en-US" sz="2400"/>
              <a:t>In order to monitor our system we decided to use:</a:t>
            </a:r>
          </a:p>
          <a:p>
            <a:pPr marL="0" indent="0">
              <a:buNone/>
            </a:pPr>
            <a:r>
              <a:rPr lang="it-IT" sz="2400" b="0">
                <a:solidFill>
                  <a:srgbClr val="4EC9B0"/>
                </a:solidFill>
                <a:effectLst/>
                <a:latin typeface="Consolas" panose="020B0609020204030204" pitchFamily="49" charset="0"/>
              </a:rPr>
              <a:t>prometheus_fastapi_instrumentator</a:t>
            </a:r>
          </a:p>
          <a:p>
            <a:pPr marL="0" indent="0">
              <a:buNone/>
            </a:pPr>
            <a:r>
              <a:rPr lang="en-US" sz="2000" b="0" i="0">
                <a:effectLst/>
                <a:latin typeface="Calibri" charset="0"/>
                <a:ea typeface="Calibri" charset="0"/>
                <a:cs typeface="Calibri" charset="0"/>
              </a:rPr>
              <a:t>A configurable and modular Prometheus Instrumentator for your FastAPI</a:t>
            </a:r>
            <a:r>
              <a:rPr lang="en-US" sz="2400" b="0" i="0">
                <a:effectLst/>
                <a:latin typeface="Calibri" charset="0"/>
                <a:ea typeface="Calibri" charset="0"/>
                <a:cs typeface="Calibri" charset="0"/>
              </a:rPr>
              <a:t>.</a:t>
            </a:r>
          </a:p>
          <a:p>
            <a:pPr marL="0" indent="0">
              <a:buNone/>
            </a:pP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3" name="Rectangle 1">
            <a:extLst>
              <a:ext uri="{FF2B5EF4-FFF2-40B4-BE49-F238E27FC236}">
                <a16:creationId xmlns:a16="http://schemas.microsoft.com/office/drawing/2014/main" id="{D0B8A63D-66FB-78CA-5452-631EA1C95E61}"/>
              </a:ext>
            </a:extLst>
          </p:cNvPr>
          <p:cNvSpPr>
            <a:spLocks noChangeArrowheads="1"/>
          </p:cNvSpPr>
          <p:nvPr/>
        </p:nvSpPr>
        <p:spPr bwMode="auto">
          <a:xfrm>
            <a:off x="610319" y="2459503"/>
            <a:ext cx="9545114" cy="1938992"/>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Calibri" charset="0"/>
                <a:ea typeface="Calibri" charset="0"/>
                <a:cs typeface="Calibri" charset="0"/>
              </a:rPr>
              <a:t>With this, your FastAPI is instrumented and metrics are ready to be scraped.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Calibri" charset="0"/>
                <a:ea typeface="Calibri" charset="0"/>
                <a:cs typeface="Calibri" charset="0"/>
              </a:rPr>
              <a:t>The defaults give you: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Calibri" charset="0"/>
                <a:ea typeface="Calibri" charset="0"/>
                <a:cs typeface="Calibri" charset="0"/>
              </a:rPr>
              <a:t> </a:t>
            </a:r>
            <a:r>
              <a:rPr kumimoji="0" lang="it-IT" altLang="it-IT" sz="2000" i="0" u="none" strike="noStrike" cap="none" normalizeH="0" baseline="0">
                <a:ln>
                  <a:noFill/>
                </a:ln>
                <a:effectLst/>
                <a:latin typeface="Calibri" charset="0"/>
                <a:ea typeface="Calibri" charset="0"/>
                <a:cs typeface="Calibri" charset="0"/>
              </a:rPr>
              <a:t>Counter </a:t>
            </a:r>
            <a:r>
              <a:rPr kumimoji="0" lang="it-IT" altLang="it-IT" sz="2000" b="1" i="0" u="none" strike="noStrike" cap="none" normalizeH="0" baseline="0">
                <a:ln>
                  <a:noFill/>
                </a:ln>
                <a:effectLst/>
                <a:latin typeface="Calibri" charset="0"/>
                <a:ea typeface="Calibri" charset="0"/>
                <a:cs typeface="Calibri" charset="0"/>
              </a:rPr>
              <a:t>http_requests_total </a:t>
            </a:r>
            <a:endParaRPr kumimoji="0" lang="it-IT" altLang="it-IT" sz="2000" i="0" u="none" strike="noStrike" cap="none" normalizeH="0" baseline="0">
              <a:ln>
                <a:noFill/>
              </a:ln>
              <a:effectLst/>
              <a:latin typeface="Calibri" charset="0"/>
              <a:ea typeface="Calibri" charset="0"/>
              <a:cs typeface="Calibri"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altLang="it-IT" sz="2000">
                <a:latin typeface="Calibri" charset="0"/>
                <a:ea typeface="Calibri" charset="0"/>
                <a:cs typeface="Calibri" charset="0"/>
              </a:rPr>
              <a:t> Counter </a:t>
            </a:r>
            <a:r>
              <a:rPr lang="it-IT" altLang="it-IT" sz="2000" b="1">
                <a:latin typeface="Calibri" charset="0"/>
                <a:ea typeface="Calibri" charset="0"/>
                <a:cs typeface="Calibri" charset="0"/>
              </a:rPr>
              <a:t>process_cpu_second_total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2000" b="1" i="0" u="none" strike="noStrike" cap="none" normalizeH="0">
                <a:ln>
                  <a:noFill/>
                </a:ln>
                <a:effectLst/>
                <a:latin typeface="Calibri" charset="0"/>
                <a:ea typeface="Calibri" charset="0"/>
                <a:cs typeface="Calibri" charset="0"/>
              </a:rPr>
              <a:t> </a:t>
            </a:r>
            <a:r>
              <a:rPr kumimoji="0" lang="it-IT" altLang="it-IT" sz="2000" i="0" u="none" strike="noStrike" cap="none" normalizeH="0">
                <a:ln>
                  <a:noFill/>
                </a:ln>
                <a:effectLst/>
                <a:latin typeface="Calibri" charset="0"/>
                <a:ea typeface="Calibri" charset="0"/>
                <a:cs typeface="Calibri" charset="0"/>
              </a:rPr>
              <a:t>Counter </a:t>
            </a:r>
            <a:r>
              <a:rPr kumimoji="0" lang="it-IT" altLang="it-IT" sz="2000" b="1" i="0" u="none" strike="noStrike" cap="none" normalizeH="0">
                <a:ln>
                  <a:noFill/>
                </a:ln>
                <a:effectLst/>
                <a:latin typeface="Calibri" charset="0"/>
                <a:ea typeface="Calibri" charset="0"/>
                <a:cs typeface="Calibri" charset="0"/>
              </a:rPr>
              <a:t>process_virtual_memory_bytes</a:t>
            </a:r>
            <a:endParaRPr kumimoji="0" lang="it-IT" altLang="it-IT" sz="2000" i="0" u="none" strike="noStrike" cap="none" normalizeH="0" baseline="0">
              <a:ln>
                <a:noFill/>
              </a:ln>
              <a:effectLst/>
              <a:latin typeface="Calibri" charset="0"/>
              <a:ea typeface="Calibri" charset="0"/>
              <a:cs typeface="Calibri"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E811C739-0698-972D-5E2A-D41A4C87AA25}"/>
              </a:ext>
            </a:extLst>
          </p:cNvPr>
          <p:cNvSpPr txBox="1"/>
          <p:nvPr/>
        </p:nvSpPr>
        <p:spPr>
          <a:xfrm>
            <a:off x="610319" y="4398495"/>
            <a:ext cx="9785101" cy="2123658"/>
          </a:xfrm>
          <a:prstGeom prst="rect">
            <a:avLst/>
          </a:prstGeom>
          <a:solidFill>
            <a:schemeClr val="tx1">
              <a:lumMod val="85000"/>
              <a:lumOff val="15000"/>
            </a:schemeClr>
          </a:solidFill>
        </p:spPr>
        <p:txBody>
          <a:bodyPr wrap="square">
            <a:spAutoFit/>
          </a:bodyPr>
          <a:lstStyle/>
          <a:p>
            <a:r>
              <a:rPr lang="en-US" sz="2200" b="0">
                <a:solidFill>
                  <a:srgbClr val="C586C0"/>
                </a:solidFill>
                <a:effectLst/>
                <a:latin typeface="Consolas" panose="020B0609020204030204" pitchFamily="49" charset="0"/>
              </a:rPr>
              <a:t>from</a:t>
            </a:r>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prometheus_fastapi_instrumentator</a:t>
            </a:r>
            <a:r>
              <a:rPr lang="en-US" sz="2200" b="0">
                <a:solidFill>
                  <a:srgbClr val="D4D4D4"/>
                </a:solidFill>
                <a:effectLst/>
                <a:latin typeface="Consolas" panose="020B0609020204030204" pitchFamily="49" charset="0"/>
              </a:rPr>
              <a:t> </a:t>
            </a:r>
            <a:r>
              <a:rPr lang="en-US" sz="2200" b="0">
                <a:solidFill>
                  <a:srgbClr val="C586C0"/>
                </a:solidFill>
                <a:effectLst/>
                <a:latin typeface="Consolas" panose="020B0609020204030204" pitchFamily="49" charset="0"/>
              </a:rPr>
              <a:t>import</a:t>
            </a:r>
            <a:r>
              <a:rPr lang="en-US" sz="2200" b="0">
                <a:solidFill>
                  <a:srgbClr val="D4D4D4"/>
                </a:solidFill>
                <a:effectLst/>
                <a:latin typeface="Consolas" panose="020B0609020204030204" pitchFamily="49" charset="0"/>
              </a:rPr>
              <a:t> </a:t>
            </a:r>
            <a:r>
              <a:rPr lang="en-US" sz="2200" b="0">
                <a:solidFill>
                  <a:srgbClr val="9CDCFE"/>
                </a:solidFill>
                <a:effectLst/>
                <a:latin typeface="Consolas" panose="020B0609020204030204" pitchFamily="49" charset="0"/>
              </a:rPr>
              <a:t>Instrumentator</a:t>
            </a:r>
            <a:br>
              <a:rPr lang="en-US" sz="2200" b="0">
                <a:solidFill>
                  <a:srgbClr val="D4D4D4"/>
                </a:solidFill>
                <a:effectLst/>
                <a:latin typeface="Consolas" panose="020B0609020204030204" pitchFamily="49" charset="0"/>
              </a:rPr>
            </a:br>
            <a:r>
              <a:rPr lang="en-US" sz="2200" b="0">
                <a:solidFill>
                  <a:srgbClr val="C586C0"/>
                </a:solidFill>
                <a:effectLst/>
                <a:latin typeface="Consolas" panose="020B0609020204030204" pitchFamily="49" charset="0"/>
              </a:rPr>
              <a:t>from</a:t>
            </a:r>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prometheus_client</a:t>
            </a:r>
            <a:r>
              <a:rPr lang="en-US" sz="2200" b="0">
                <a:solidFill>
                  <a:srgbClr val="D4D4D4"/>
                </a:solidFill>
                <a:effectLst/>
                <a:latin typeface="Consolas" panose="020B0609020204030204" pitchFamily="49" charset="0"/>
              </a:rPr>
              <a:t> </a:t>
            </a:r>
            <a:r>
              <a:rPr lang="en-US" sz="2200" b="0">
                <a:solidFill>
                  <a:srgbClr val="C586C0"/>
                </a:solidFill>
                <a:effectLst/>
                <a:latin typeface="Consolas" panose="020B0609020204030204" pitchFamily="49" charset="0"/>
              </a:rPr>
              <a:t>import</a:t>
            </a:r>
            <a:r>
              <a:rPr lang="en-US" sz="2200" b="0">
                <a:solidFill>
                  <a:srgbClr val="D4D4D4"/>
                </a:solidFill>
                <a:effectLst/>
                <a:latin typeface="Consolas" panose="020B0609020204030204" pitchFamily="49" charset="0"/>
              </a:rPr>
              <a:t> (</a:t>
            </a:r>
          </a:p>
          <a:p>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Counter</a:t>
            </a:r>
            <a:r>
              <a:rPr lang="en-US" sz="2200" b="0">
                <a:solidFill>
                  <a:srgbClr val="D4D4D4"/>
                </a:solidFill>
                <a:effectLst/>
                <a:latin typeface="Consolas" panose="020B0609020204030204" pitchFamily="49" charset="0"/>
              </a:rPr>
              <a:t>,</a:t>
            </a:r>
          </a:p>
          <a:p>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Gauge</a:t>
            </a:r>
            <a:r>
              <a:rPr lang="en-US" sz="2200" b="0">
                <a:solidFill>
                  <a:srgbClr val="D4D4D4"/>
                </a:solidFill>
                <a:effectLst/>
                <a:latin typeface="Consolas" panose="020B0609020204030204" pitchFamily="49" charset="0"/>
              </a:rPr>
              <a:t>,</a:t>
            </a:r>
          </a:p>
          <a:p>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Histogram</a:t>
            </a:r>
            <a:r>
              <a:rPr lang="en-US" sz="2200" b="0">
                <a:solidFill>
                  <a:srgbClr val="D4D4D4"/>
                </a:solidFill>
                <a:effectLst/>
                <a:latin typeface="Consolas" panose="020B0609020204030204" pitchFamily="49" charset="0"/>
              </a:rPr>
              <a:t>,</a:t>
            </a:r>
          </a:p>
          <a:p>
            <a:r>
              <a:rPr lang="en-US" sz="22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0962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8" y="-122824"/>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4940487" y="833407"/>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sp>
        <p:nvSpPr>
          <p:cNvPr id="7" name="CasellaDiTesto 6"/>
          <p:cNvSpPr txBox="1"/>
          <p:nvPr/>
        </p:nvSpPr>
        <p:spPr>
          <a:xfrm>
            <a:off x="886458" y="1271225"/>
            <a:ext cx="10940686" cy="461665"/>
          </a:xfrm>
          <a:prstGeom prst="rect">
            <a:avLst/>
          </a:prstGeom>
          <a:noFill/>
        </p:spPr>
        <p:txBody>
          <a:bodyPr wrap="square" rtlCol="0">
            <a:spAutoFit/>
          </a:bodyPr>
          <a:lstStyle/>
          <a:p>
            <a:r>
              <a:rPr lang="en-GB" sz="2400"/>
              <a:t>The metrics are made available at </a:t>
            </a:r>
            <a:r>
              <a:rPr lang="en-GB" sz="2400">
                <a:solidFill>
                  <a:srgbClr val="00B0F0"/>
                </a:solidFill>
                <a:hlinkClick r:id="rId2"/>
              </a:rPr>
              <a:t>/metrics</a:t>
            </a:r>
            <a:r>
              <a:rPr lang="en-GB" sz="2400">
                <a:solidFill>
                  <a:srgbClr val="00B0F0"/>
                </a:solidFill>
              </a:rPr>
              <a:t> </a:t>
            </a:r>
            <a:r>
              <a:rPr lang="en-GB" sz="2400"/>
              <a:t>endpoint</a:t>
            </a:r>
            <a:r>
              <a:rPr lang="en-GB" sz="2400">
                <a:solidFill>
                  <a:srgbClr val="00B0F0"/>
                </a:solidFill>
              </a:rPr>
              <a:t> </a:t>
            </a:r>
            <a:r>
              <a:rPr lang="en-GB" sz="2400"/>
              <a:t>using the </a:t>
            </a:r>
            <a:r>
              <a:rPr lang="en-GB" sz="2400" b="1"/>
              <a:t>Pull </a:t>
            </a:r>
            <a:r>
              <a:rPr lang="en-GB" sz="2400"/>
              <a:t>strategy </a:t>
            </a:r>
          </a:p>
        </p:txBody>
      </p:sp>
      <p:sp>
        <p:nvSpPr>
          <p:cNvPr id="11" name="CasellaDiTesto 10"/>
          <p:cNvSpPr txBox="1"/>
          <p:nvPr/>
        </p:nvSpPr>
        <p:spPr>
          <a:xfrm>
            <a:off x="1921428" y="1914501"/>
            <a:ext cx="8349137" cy="1107996"/>
          </a:xfrm>
          <a:prstGeom prst="rect">
            <a:avLst/>
          </a:prstGeom>
          <a:solidFill>
            <a:schemeClr val="tx1">
              <a:lumMod val="85000"/>
              <a:lumOff val="15000"/>
            </a:schemeClr>
          </a:solidFill>
        </p:spPr>
        <p:txBody>
          <a:bodyPr wrap="square" rtlCol="0">
            <a:spAutoFit/>
          </a:bodyPr>
          <a:lstStyle/>
          <a:p>
            <a:r>
              <a:rPr lang="it-IT" sz="2200" b="0">
                <a:solidFill>
                  <a:srgbClr val="D4D4D4"/>
                </a:solidFill>
                <a:effectLst/>
                <a:latin typeface="Menlo" charset="0"/>
              </a:rPr>
              <a:t>@app.on_event(</a:t>
            </a:r>
            <a:r>
              <a:rPr lang="it-IT" sz="2200" b="0">
                <a:solidFill>
                  <a:srgbClr val="CE9178"/>
                </a:solidFill>
                <a:effectLst/>
                <a:latin typeface="Menlo" charset="0"/>
              </a:rPr>
              <a:t>"startup"</a:t>
            </a:r>
            <a:r>
              <a:rPr lang="it-IT" sz="2200" b="0">
                <a:solidFill>
                  <a:srgbClr val="D4D4D4"/>
                </a:solidFill>
                <a:effectLst/>
                <a:latin typeface="Menlo" charset="0"/>
              </a:rPr>
              <a:t>)</a:t>
            </a:r>
          </a:p>
          <a:p>
            <a:r>
              <a:rPr lang="it-IT" sz="2200" b="0">
                <a:solidFill>
                  <a:srgbClr val="569CD6"/>
                </a:solidFill>
                <a:effectLst/>
                <a:latin typeface="Menlo" charset="0"/>
              </a:rPr>
              <a:t>async</a:t>
            </a:r>
            <a:r>
              <a:rPr lang="it-IT" sz="2200" b="0">
                <a:solidFill>
                  <a:srgbClr val="D4D4D4"/>
                </a:solidFill>
                <a:effectLst/>
                <a:latin typeface="Menlo" charset="0"/>
              </a:rPr>
              <a:t> </a:t>
            </a:r>
            <a:r>
              <a:rPr lang="it-IT" sz="2200" b="0">
                <a:solidFill>
                  <a:srgbClr val="569CD6"/>
                </a:solidFill>
                <a:effectLst/>
                <a:latin typeface="Menlo" charset="0"/>
              </a:rPr>
              <a:t>def</a:t>
            </a:r>
            <a:r>
              <a:rPr lang="it-IT" sz="2200" b="0">
                <a:solidFill>
                  <a:srgbClr val="D4D4D4"/>
                </a:solidFill>
                <a:effectLst/>
                <a:latin typeface="Menlo" charset="0"/>
              </a:rPr>
              <a:t> startup():</a:t>
            </a:r>
          </a:p>
          <a:p>
            <a:r>
              <a:rPr lang="it-IT" sz="2200" b="0">
                <a:solidFill>
                  <a:srgbClr val="D4D4D4"/>
                </a:solidFill>
                <a:effectLst/>
                <a:latin typeface="Menlo" charset="0"/>
              </a:rPr>
              <a:t>Instrumentator().instrument(app).expose(app)</a:t>
            </a:r>
          </a:p>
        </p:txBody>
      </p:sp>
      <p:pic>
        <p:nvPicPr>
          <p:cNvPr id="12" name="Immagine 11"/>
          <p:cNvPicPr>
            <a:picLocks noChangeAspect="1"/>
          </p:cNvPicPr>
          <p:nvPr/>
        </p:nvPicPr>
        <p:blipFill>
          <a:blip r:embed="rId3"/>
          <a:stretch>
            <a:fillRect/>
          </a:stretch>
        </p:blipFill>
        <p:spPr>
          <a:xfrm>
            <a:off x="3583077" y="4568875"/>
            <a:ext cx="4613096" cy="2021113"/>
          </a:xfrm>
          <a:prstGeom prst="rect">
            <a:avLst/>
          </a:prstGeom>
        </p:spPr>
      </p:pic>
      <p:sp>
        <p:nvSpPr>
          <p:cNvPr id="20" name="Arco 19"/>
          <p:cNvSpPr/>
          <p:nvPr/>
        </p:nvSpPr>
        <p:spPr>
          <a:xfrm>
            <a:off x="2626976" y="3371601"/>
            <a:ext cx="6608618" cy="1703189"/>
          </a:xfrm>
          <a:prstGeom prst="arc">
            <a:avLst>
              <a:gd name="adj1" fmla="val 9662816"/>
              <a:gd name="adj2" fmla="val 732526"/>
            </a:avLst>
          </a:prstGeom>
          <a:ln w="63500">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1" name="CasellaDiTesto 20"/>
          <p:cNvSpPr txBox="1"/>
          <p:nvPr/>
        </p:nvSpPr>
        <p:spPr>
          <a:xfrm>
            <a:off x="4352201" y="3600906"/>
            <a:ext cx="3140090" cy="400110"/>
          </a:xfrm>
          <a:prstGeom prst="rect">
            <a:avLst/>
          </a:prstGeom>
          <a:noFill/>
        </p:spPr>
        <p:txBody>
          <a:bodyPr wrap="none" rtlCol="0">
            <a:spAutoFit/>
          </a:bodyPr>
          <a:lstStyle/>
          <a:p>
            <a:r>
              <a:rPr lang="en-GB" sz="2000" b="1"/>
              <a:t>Pull from endpoint /metrics</a:t>
            </a:r>
          </a:p>
        </p:txBody>
      </p:sp>
    </p:spTree>
    <p:extLst>
      <p:ext uri="{BB962C8B-B14F-4D97-AF65-F5344CB8AC3E}">
        <p14:creationId xmlns:p14="http://schemas.microsoft.com/office/powerpoint/2010/main" val="373861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7" y="-353657"/>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4940485" y="602574"/>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sp>
        <p:nvSpPr>
          <p:cNvPr id="9" name="CasellaDiTesto 8"/>
          <p:cNvSpPr txBox="1"/>
          <p:nvPr/>
        </p:nvSpPr>
        <p:spPr>
          <a:xfrm>
            <a:off x="637309" y="1015557"/>
            <a:ext cx="11263745" cy="5632311"/>
          </a:xfrm>
          <a:prstGeom prst="rect">
            <a:avLst/>
          </a:prstGeom>
          <a:solidFill>
            <a:schemeClr val="bg1"/>
          </a:solidFill>
        </p:spPr>
        <p:txBody>
          <a:bodyPr wrap="square" rtlCol="0">
            <a:spAutoFit/>
          </a:bodyPr>
          <a:lstStyle/>
          <a:p>
            <a:r>
              <a:rPr lang="en-US" sz="2000" b="1"/>
              <a:t># HELP </a:t>
            </a:r>
            <a:r>
              <a:rPr lang="en-US" sz="2000"/>
              <a:t>img_size Histogram for tracking the size of the images</a:t>
            </a:r>
          </a:p>
          <a:p>
            <a:r>
              <a:rPr lang="en-US" sz="2000" b="1"/>
              <a:t># TYPE </a:t>
            </a:r>
            <a:r>
              <a:rPr lang="en-US" sz="2000"/>
              <a:t>img_size histogram</a:t>
            </a:r>
          </a:p>
          <a:p>
            <a:r>
              <a:rPr lang="en-US" sz="2000"/>
              <a:t>img_size_bucket{le="100.0"} </a:t>
            </a:r>
            <a:r>
              <a:rPr lang="en-US" sz="2000" b="1"/>
              <a:t>10882.0</a:t>
            </a:r>
          </a:p>
          <a:p>
            <a:r>
              <a:rPr lang="en-US" sz="2000"/>
              <a:t>img_size_count </a:t>
            </a:r>
            <a:r>
              <a:rPr lang="en-US" sz="2000" b="1"/>
              <a:t>10882.0</a:t>
            </a:r>
          </a:p>
          <a:p>
            <a:r>
              <a:rPr lang="en-US" sz="2000"/>
              <a:t>img_size_sum </a:t>
            </a:r>
            <a:r>
              <a:rPr lang="en-US" sz="2000" b="1"/>
              <a:t>39175.2</a:t>
            </a:r>
          </a:p>
          <a:p>
            <a:endParaRPr lang="en-US" sz="2000" b="1"/>
          </a:p>
          <a:p>
            <a:r>
              <a:rPr lang="en-GB" sz="2000" b="1"/>
              <a:t># HELP </a:t>
            </a:r>
            <a:r>
              <a:rPr lang="en-GB" sz="2000"/>
              <a:t>counter_predictions_total Counter for predictions that have been made</a:t>
            </a:r>
          </a:p>
          <a:p>
            <a:r>
              <a:rPr lang="en-GB" sz="2000" b="1"/>
              <a:t># TYPE </a:t>
            </a:r>
            <a:r>
              <a:rPr lang="en-GB" sz="2000"/>
              <a:t>counter_predictions_total counter</a:t>
            </a:r>
          </a:p>
          <a:p>
            <a:r>
              <a:rPr lang="en-GB" sz="2000"/>
              <a:t>counter_predictions_total </a:t>
            </a:r>
            <a:r>
              <a:rPr lang="en-GB" sz="2000" b="1"/>
              <a:t>10882.0</a:t>
            </a:r>
          </a:p>
          <a:p>
            <a:endParaRPr lang="en-GB" sz="2000" b="1"/>
          </a:p>
          <a:p>
            <a:r>
              <a:rPr lang="en-GB" sz="2000" b="1"/>
              <a:t># HELP </a:t>
            </a:r>
            <a:r>
              <a:rPr lang="en-GB" sz="2000"/>
              <a:t>http_requests_total Total number of requests by method, status and handler.</a:t>
            </a:r>
          </a:p>
          <a:p>
            <a:r>
              <a:rPr lang="en-GB" sz="2000" b="1"/>
              <a:t># TYPE </a:t>
            </a:r>
            <a:r>
              <a:rPr lang="en-GB" sz="2000"/>
              <a:t>http_requests_total counter</a:t>
            </a:r>
          </a:p>
          <a:p>
            <a:endParaRPr lang="en-US" sz="2000" b="1"/>
          </a:p>
          <a:p>
            <a:r>
              <a:rPr lang="en-US" sz="2000"/>
              <a:t>http_requests_total{</a:t>
            </a:r>
            <a:r>
              <a:rPr lang="en-US" sz="2000" b="1"/>
              <a:t>handler</a:t>
            </a:r>
            <a:r>
              <a:rPr lang="en-US" sz="2000"/>
              <a:t>="/metrics",</a:t>
            </a:r>
            <a:r>
              <a:rPr lang="en-US" sz="2000" b="1"/>
              <a:t>method</a:t>
            </a:r>
            <a:r>
              <a:rPr lang="en-US" sz="2000"/>
              <a:t>="GET",</a:t>
            </a:r>
            <a:r>
              <a:rPr lang="en-US" sz="2000" b="1"/>
              <a:t>status</a:t>
            </a:r>
            <a:r>
              <a:rPr lang="en-US" sz="2000"/>
              <a:t>="2xx"} 127.0 http_requests_total{</a:t>
            </a:r>
            <a:r>
              <a:rPr lang="en-US" sz="2000" b="1"/>
              <a:t>handler</a:t>
            </a:r>
            <a:r>
              <a:rPr lang="en-US" sz="2000"/>
              <a:t>="/docs",</a:t>
            </a:r>
            <a:r>
              <a:rPr lang="en-US" sz="2000" b="1"/>
              <a:t>method</a:t>
            </a:r>
            <a:r>
              <a:rPr lang="en-US" sz="2000"/>
              <a:t>="GET",</a:t>
            </a:r>
            <a:r>
              <a:rPr lang="en-US" sz="2000" b="1"/>
              <a:t>status</a:t>
            </a:r>
            <a:r>
              <a:rPr lang="en-US" sz="2000"/>
              <a:t>="2xx"} 13.0 http_requests_total{</a:t>
            </a:r>
            <a:r>
              <a:rPr lang="en-US" sz="2000" b="1"/>
              <a:t>handler</a:t>
            </a:r>
            <a:r>
              <a:rPr lang="en-US" sz="2000"/>
              <a:t>="none",</a:t>
            </a:r>
            <a:r>
              <a:rPr lang="en-US" sz="2000" b="1"/>
              <a:t>method</a:t>
            </a:r>
            <a:r>
              <a:rPr lang="en-US" sz="2000"/>
              <a:t>="GET",</a:t>
            </a:r>
            <a:r>
              <a:rPr lang="en-US" sz="2000" b="1"/>
              <a:t>status</a:t>
            </a:r>
            <a:r>
              <a:rPr lang="en-US" sz="2000"/>
              <a:t>="4xx"} 4.0 http_requests_total{</a:t>
            </a:r>
            <a:r>
              <a:rPr lang="en-US" sz="2000" b="1"/>
              <a:t>handler</a:t>
            </a:r>
            <a:r>
              <a:rPr lang="en-US" sz="2000"/>
              <a:t>="/classify_image/",</a:t>
            </a:r>
            <a:r>
              <a:rPr lang="en-US" sz="2000" b="1"/>
              <a:t>method</a:t>
            </a:r>
            <a:r>
              <a:rPr lang="en-US" sz="2000"/>
              <a:t>="POST",</a:t>
            </a:r>
            <a:r>
              <a:rPr lang="en-US" sz="2000" b="1"/>
              <a:t>status</a:t>
            </a:r>
            <a:r>
              <a:rPr lang="en-US" sz="2000"/>
              <a:t>="2xx"} 874.0 http_requests_total{</a:t>
            </a:r>
            <a:r>
              <a:rPr lang="en-US" sz="2000" b="1"/>
              <a:t>handler</a:t>
            </a:r>
            <a:r>
              <a:rPr lang="en-US" sz="2000"/>
              <a:t>="/classify_image/",</a:t>
            </a:r>
            <a:r>
              <a:rPr lang="en-US" sz="2000" b="1"/>
              <a:t>method</a:t>
            </a:r>
            <a:r>
              <a:rPr lang="en-US" sz="2000"/>
              <a:t>="POST",</a:t>
            </a:r>
            <a:r>
              <a:rPr lang="en-US" sz="2000" b="1"/>
              <a:t>status</a:t>
            </a:r>
            <a:r>
              <a:rPr lang="en-US" sz="2000"/>
              <a:t>="4xx"} 87.0</a:t>
            </a:r>
            <a:endParaRPr lang="en-US" sz="2000" b="1"/>
          </a:p>
        </p:txBody>
      </p:sp>
    </p:spTree>
    <p:extLst>
      <p:ext uri="{BB962C8B-B14F-4D97-AF65-F5344CB8AC3E}">
        <p14:creationId xmlns:p14="http://schemas.microsoft.com/office/powerpoint/2010/main" val="202506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7" y="-122824"/>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5146858" y="833407"/>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88" y="1315211"/>
            <a:ext cx="10266218" cy="5355664"/>
          </a:xfrm>
          <a:prstGeom prst="rect">
            <a:avLst/>
          </a:prstGeom>
        </p:spPr>
      </p:pic>
    </p:spTree>
    <p:extLst>
      <p:ext uri="{BB962C8B-B14F-4D97-AF65-F5344CB8AC3E}">
        <p14:creationId xmlns:p14="http://schemas.microsoft.com/office/powerpoint/2010/main" val="16930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865864" y="1306498"/>
            <a:ext cx="10731433" cy="400110"/>
          </a:xfrm>
          <a:prstGeom prst="rect">
            <a:avLst/>
          </a:prstGeom>
          <a:solidFill>
            <a:schemeClr val="tx1">
              <a:lumMod val="85000"/>
              <a:lumOff val="15000"/>
            </a:schemeClr>
          </a:solidFill>
        </p:spPr>
        <p:txBody>
          <a:bodyPr wrap="square" rtlCol="0">
            <a:spAutoFit/>
          </a:bodyPr>
          <a:lstStyle/>
          <a:p>
            <a:r>
              <a:rPr lang="it-IT" sz="2000" b="0" i="0" u="none" strike="noStrike">
                <a:solidFill>
                  <a:srgbClr val="3DC9B0"/>
                </a:solidFill>
                <a:effectLst/>
                <a:latin typeface="Menlo" charset="0"/>
              </a:rPr>
              <a:t>rate</a:t>
            </a:r>
            <a:r>
              <a:rPr lang="it-IT" sz="2000" b="0" i="0" u="none" strike="noStrike">
                <a:solidFill>
                  <a:srgbClr val="DCDCDC"/>
                </a:solidFill>
                <a:effectLst/>
                <a:latin typeface="Menlo" charset="0"/>
              </a:rPr>
              <a:t>(</a:t>
            </a:r>
            <a:r>
              <a:rPr lang="it-IT" sz="2000" b="0" i="0" u="none" strike="noStrike">
                <a:solidFill>
                  <a:srgbClr val="D4D4D4"/>
                </a:solidFill>
                <a:effectLst/>
                <a:latin typeface="Menlo" charset="0"/>
              </a:rPr>
              <a:t>http_requests_total</a:t>
            </a:r>
            <a:r>
              <a:rPr lang="it-IT" sz="2000" b="0" i="0" u="none" strike="noStrike">
                <a:solidFill>
                  <a:srgbClr val="DCDCDC"/>
                </a:solidFill>
                <a:effectLst/>
                <a:latin typeface="Menlo" charset="0"/>
              </a:rPr>
              <a:t>{</a:t>
            </a:r>
            <a:r>
              <a:rPr lang="it-IT" sz="2000" b="0" i="0" u="none" strike="noStrike">
                <a:solidFill>
                  <a:srgbClr val="73BF69"/>
                </a:solidFill>
                <a:effectLst/>
                <a:latin typeface="Menlo" charset="0"/>
              </a:rPr>
              <a:t>handler</a:t>
            </a:r>
            <a:r>
              <a:rPr lang="it-IT" sz="2000" b="0" i="0" u="none" strike="noStrike">
                <a:solidFill>
                  <a:srgbClr val="DCDCDC"/>
                </a:solidFill>
                <a:effectLst/>
                <a:latin typeface="Menlo" charset="0"/>
              </a:rPr>
              <a:t>!=</a:t>
            </a:r>
            <a:r>
              <a:rPr lang="it-IT" sz="2000" b="0" i="0" u="none" strike="noStrike">
                <a:solidFill>
                  <a:srgbClr val="CE9178"/>
                </a:solidFill>
                <a:effectLst/>
                <a:latin typeface="Menlo" charset="0"/>
              </a:rPr>
              <a:t>"/metrics"</a:t>
            </a:r>
            <a:r>
              <a:rPr lang="it-IT" sz="2000" b="0" i="0" u="none" strike="noStrike">
                <a:solidFill>
                  <a:srgbClr val="D4D4D4"/>
                </a:solidFill>
                <a:effectLst/>
                <a:latin typeface="Menlo" charset="0"/>
              </a:rPr>
              <a:t>, </a:t>
            </a:r>
            <a:r>
              <a:rPr lang="it-IT" sz="2000" b="0" i="0" u="none" strike="noStrike">
                <a:solidFill>
                  <a:srgbClr val="73BF69"/>
                </a:solidFill>
                <a:effectLst/>
                <a:latin typeface="Menlo" charset="0"/>
              </a:rPr>
              <a:t>method</a:t>
            </a:r>
            <a:r>
              <a:rPr lang="it-IT" sz="2000" b="0" i="0" u="none" strike="noStrike">
                <a:solidFill>
                  <a:srgbClr val="DCDCDC"/>
                </a:solidFill>
                <a:effectLst/>
                <a:latin typeface="Menlo" charset="0"/>
              </a:rPr>
              <a:t>!=</a:t>
            </a:r>
            <a:r>
              <a:rPr lang="it-IT" sz="2000" b="0" i="0" u="none" strike="noStrike">
                <a:solidFill>
                  <a:srgbClr val="CE9178"/>
                </a:solidFill>
                <a:effectLst/>
                <a:latin typeface="Menlo" charset="0"/>
              </a:rPr>
              <a:t>"OPTIONS"</a:t>
            </a:r>
            <a:r>
              <a:rPr lang="it-IT" sz="2000" b="0" i="0" u="none" strike="noStrike">
                <a:solidFill>
                  <a:srgbClr val="DCDCDC"/>
                </a:solidFill>
                <a:effectLst/>
                <a:latin typeface="Menlo" charset="0"/>
              </a:rPr>
              <a:t>}[</a:t>
            </a:r>
            <a:r>
              <a:rPr lang="it-IT" sz="2000" b="0" i="0" u="none" strike="noStrike">
                <a:solidFill>
                  <a:srgbClr val="B5CEA8"/>
                </a:solidFill>
                <a:effectLst/>
                <a:latin typeface="Menlo" charset="0"/>
              </a:rPr>
              <a:t>1m</a:t>
            </a:r>
            <a:r>
              <a:rPr lang="it-IT" sz="2000" b="0" i="0" u="none" strike="noStrike">
                <a:solidFill>
                  <a:srgbClr val="DCDCDC"/>
                </a:solidFill>
                <a:effectLst/>
                <a:latin typeface="Menlo" charset="0"/>
              </a:rPr>
              <a:t>])</a:t>
            </a:r>
          </a:p>
        </p:txBody>
      </p:sp>
      <p:pic>
        <p:nvPicPr>
          <p:cNvPr id="10" name="Immagin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864" y="1913423"/>
            <a:ext cx="10731433" cy="4636768"/>
          </a:xfrm>
          <a:prstGeom prst="rect">
            <a:avLst/>
          </a:prstGeom>
        </p:spPr>
      </p:pic>
    </p:spTree>
    <p:extLst>
      <p:ext uri="{BB962C8B-B14F-4D97-AF65-F5344CB8AC3E}">
        <p14:creationId xmlns:p14="http://schemas.microsoft.com/office/powerpoint/2010/main" val="20825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22824"/>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67977" y="833406"/>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3034533" y="1593394"/>
            <a:ext cx="6787942"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process_cpu_seconds_total</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6E9FFF"/>
                </a:solidFill>
                <a:effectLst/>
                <a:latin typeface="Calibri" charset="0"/>
                <a:ea typeface="Calibri" charset="0"/>
                <a:cs typeface="Calibri" charset="0"/>
              </a:rPr>
              <a:t>job</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6CCF8E"/>
                </a:solidFill>
                <a:effectLst/>
                <a:latin typeface="Calibri" charset="0"/>
                <a:ea typeface="Calibri" charset="0"/>
                <a:cs typeface="Calibri" charset="0"/>
              </a:rPr>
              <a:t>"fastapi"</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4" y="2445714"/>
            <a:ext cx="11407481" cy="3180772"/>
          </a:xfrm>
          <a:prstGeom prst="rect">
            <a:avLst/>
          </a:prstGeom>
        </p:spPr>
      </p:pic>
    </p:spTree>
    <p:extLst>
      <p:ext uri="{BB962C8B-B14F-4D97-AF65-F5344CB8AC3E}">
        <p14:creationId xmlns:p14="http://schemas.microsoft.com/office/powerpoint/2010/main" val="159754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22824"/>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67977" y="833406"/>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1079060" y="1531432"/>
            <a:ext cx="10698887"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process_virtual_memory_bytes</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6E9FFF"/>
                </a:solidFill>
                <a:effectLst/>
                <a:latin typeface="Calibri" charset="0"/>
                <a:ea typeface="Calibri" charset="0"/>
                <a:cs typeface="Calibri" charset="0"/>
              </a:rPr>
              <a:t>instance</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6CCF8E"/>
                </a:solidFill>
                <a:effectLst/>
                <a:latin typeface="Calibri" charset="0"/>
                <a:ea typeface="Calibri" charset="0"/>
                <a:cs typeface="Calibri" charset="0"/>
              </a:rPr>
              <a:t>"docker.for.mac.localhost:9100"</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endParaRPr lang="it-IT" sz="2400" b="0" i="0" u="none" strike="noStrike">
              <a:solidFill>
                <a:srgbClr val="DCDCDC"/>
              </a:solidFill>
              <a:effectLst/>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04" y="2321790"/>
            <a:ext cx="11706518" cy="3303155"/>
          </a:xfrm>
          <a:prstGeom prst="rect">
            <a:avLst/>
          </a:prstGeom>
        </p:spPr>
      </p:pic>
    </p:spTree>
    <p:extLst>
      <p:ext uri="{BB962C8B-B14F-4D97-AF65-F5344CB8AC3E}">
        <p14:creationId xmlns:p14="http://schemas.microsoft.com/office/powerpoint/2010/main" val="78146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38200" y="224017"/>
            <a:ext cx="10515600" cy="1325563"/>
          </a:xfrm>
        </p:spPr>
        <p:txBody>
          <a:bodyPr/>
          <a:lstStyle/>
          <a:p>
            <a:pPr algn="ctr"/>
            <a:r>
              <a:rPr lang="en-US" sz="4400" b="1" i="0" u="none" strike="noStrike" baseline="0">
                <a:solidFill>
                  <a:schemeClr val="accent2">
                    <a:lumMod val="75000"/>
                  </a:schemeClr>
                </a:solidFill>
                <a:latin typeface="Calibri" charset="0"/>
                <a:ea typeface="Calibri" charset="0"/>
                <a:cs typeface="Calibri" charset="0"/>
              </a:rPr>
              <a:t>Agenda</a:t>
            </a:r>
            <a:endParaRPr lang="it-IT" b="1" dirty="0">
              <a:solidFill>
                <a:schemeClr val="accent2">
                  <a:lumMod val="75000"/>
                </a:schemeClr>
              </a:solidFill>
              <a:latin typeface="Calibri" charset="0"/>
              <a:ea typeface="Calibri" charset="0"/>
              <a:cs typeface="Calibri" charset="0"/>
            </a:endParaRPr>
          </a:p>
        </p:txBody>
      </p:sp>
      <p:sp>
        <p:nvSpPr>
          <p:cNvPr id="3" name="Segnaposto contenuto 2">
            <a:extLst>
              <a:ext uri="{FF2B5EF4-FFF2-40B4-BE49-F238E27FC236}">
                <a16:creationId xmlns:a16="http://schemas.microsoft.com/office/drawing/2014/main" id="{BF6317FD-0060-35A3-A9F2-27B937DE131C}"/>
              </a:ext>
            </a:extLst>
          </p:cNvPr>
          <p:cNvSpPr>
            <a:spLocks noGrp="1"/>
          </p:cNvSpPr>
          <p:nvPr>
            <p:ph idx="1"/>
          </p:nvPr>
        </p:nvSpPr>
        <p:spPr>
          <a:xfrm>
            <a:off x="838200" y="1825625"/>
            <a:ext cx="10827327" cy="3591502"/>
          </a:xfrm>
        </p:spPr>
        <p:txBody>
          <a:bodyPr>
            <a:normAutofit/>
          </a:bodyPr>
          <a:lstStyle/>
          <a:p>
            <a:pPr marL="514350" indent="-514350">
              <a:buFont typeface="+mj-lt"/>
              <a:buAutoNum type="arabicPeriod"/>
            </a:pPr>
            <a:r>
              <a:rPr lang="it-IT" b="1" u="sng">
                <a:latin typeface="Calibri" charset="0"/>
                <a:ea typeface="Calibri" charset="0"/>
                <a:cs typeface="Calibri" charset="0"/>
              </a:rPr>
              <a:t>Monitoring at Resource Level</a:t>
            </a:r>
          </a:p>
          <a:p>
            <a:pPr marL="971550" lvl="1" indent="-514350">
              <a:buFont typeface="+mj-lt"/>
              <a:buAutoNum type="arabicPeriod"/>
            </a:pPr>
            <a:r>
              <a:rPr lang="it-IT">
                <a:latin typeface="Calibri" charset="0"/>
                <a:ea typeface="Calibri" charset="0"/>
                <a:cs typeface="Calibri" charset="0"/>
              </a:rPr>
              <a:t>Prometheus</a:t>
            </a:r>
          </a:p>
          <a:p>
            <a:pPr marL="971550" lvl="1" indent="-514350">
              <a:buFont typeface="+mj-lt"/>
              <a:buAutoNum type="arabicPeriod"/>
            </a:pPr>
            <a:r>
              <a:rPr lang="it-IT">
                <a:latin typeface="Calibri" charset="0"/>
                <a:ea typeface="Calibri" charset="0"/>
                <a:cs typeface="Calibri" charset="0"/>
              </a:rPr>
              <a:t>Grafana</a:t>
            </a:r>
          </a:p>
          <a:p>
            <a:pPr marL="971550" lvl="1" indent="-514350">
              <a:buFont typeface="+mj-lt"/>
              <a:buAutoNum type="arabicPeriod"/>
            </a:pPr>
            <a:r>
              <a:rPr lang="it-IT">
                <a:latin typeface="Calibri" charset="0"/>
                <a:ea typeface="Calibri" charset="0"/>
                <a:cs typeface="Calibri" charset="0"/>
              </a:rPr>
              <a:t>Better-Uptime</a:t>
            </a:r>
          </a:p>
          <a:p>
            <a:pPr marL="971550" lvl="1" indent="-514350">
              <a:buFont typeface="+mj-lt"/>
              <a:buAutoNum type="arabicPeriod"/>
            </a:pPr>
            <a:r>
              <a:rPr lang="it-IT">
                <a:latin typeface="Calibri" charset="0"/>
                <a:ea typeface="Calibri" charset="0"/>
                <a:cs typeface="Calibri" charset="0"/>
              </a:rPr>
              <a:t>Locust</a:t>
            </a:r>
          </a:p>
          <a:p>
            <a:pPr marL="514350" indent="-514350">
              <a:buFont typeface="+mj-lt"/>
              <a:buAutoNum type="arabicPeriod"/>
            </a:pPr>
            <a:r>
              <a:rPr lang="it-IT" b="1" u="sng">
                <a:latin typeface="Calibri" charset="0"/>
                <a:ea typeface="Calibri" charset="0"/>
                <a:cs typeface="Calibri" charset="0"/>
              </a:rPr>
              <a:t>Monitoring at Performance Level</a:t>
            </a:r>
            <a:endParaRPr lang="it-IT">
              <a:latin typeface="Calibri" charset="0"/>
              <a:ea typeface="Calibri" charset="0"/>
              <a:cs typeface="Calibri" charset="0"/>
            </a:endParaRPr>
          </a:p>
          <a:p>
            <a:pPr marL="971550" lvl="1" indent="-514350">
              <a:buFont typeface="+mj-lt"/>
              <a:buAutoNum type="arabicPeriod"/>
            </a:pPr>
            <a:r>
              <a:rPr lang="it-IT">
                <a:latin typeface="Calibri" charset="0"/>
                <a:ea typeface="Calibri" charset="0"/>
                <a:cs typeface="Calibri" charset="0"/>
              </a:rPr>
              <a:t>Alibi-detector</a:t>
            </a:r>
          </a:p>
        </p:txBody>
      </p:sp>
    </p:spTree>
    <p:extLst>
      <p:ext uri="{BB962C8B-B14F-4D97-AF65-F5344CB8AC3E}">
        <p14:creationId xmlns:p14="http://schemas.microsoft.com/office/powerpoint/2010/main" val="66082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051639" y="-30749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5259622" y="648740"/>
            <a:ext cx="2003112"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Resource Usage</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84" y="1133466"/>
            <a:ext cx="11155062" cy="5545198"/>
          </a:xfrm>
          <a:prstGeom prst="rect">
            <a:avLst/>
          </a:prstGeom>
        </p:spPr>
      </p:pic>
    </p:spTree>
    <p:extLst>
      <p:ext uri="{BB962C8B-B14F-4D97-AF65-F5344CB8AC3E}">
        <p14:creationId xmlns:p14="http://schemas.microsoft.com/office/powerpoint/2010/main" val="2938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2523"/>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Prometheus-setup</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11" name="CasellaDiTesto 10">
            <a:extLst>
              <a:ext uri="{FF2B5EF4-FFF2-40B4-BE49-F238E27FC236}">
                <a16:creationId xmlns:a16="http://schemas.microsoft.com/office/drawing/2014/main" id="{6EBF9A7B-45A4-D22B-1850-DC7B27412B96}"/>
              </a:ext>
            </a:extLst>
          </p:cNvPr>
          <p:cNvSpPr txBox="1"/>
          <p:nvPr/>
        </p:nvSpPr>
        <p:spPr>
          <a:xfrm>
            <a:off x="795277" y="2650485"/>
            <a:ext cx="6094476" cy="338554"/>
          </a:xfrm>
          <a:prstGeom prst="rect">
            <a:avLst/>
          </a:prstGeom>
          <a:noFill/>
        </p:spPr>
        <p:txBody>
          <a:bodyPr wrap="square">
            <a:spAutoFit/>
          </a:bodyPr>
          <a:lstStyle/>
          <a:p>
            <a:r>
              <a:rPr lang="it-IT" sz="1600" b="1"/>
              <a:t>&gt; docker pull prom/prometheus: latest</a:t>
            </a:r>
          </a:p>
        </p:txBody>
      </p:sp>
      <p:sp>
        <p:nvSpPr>
          <p:cNvPr id="12" name="CasellaDiTesto 11">
            <a:extLst>
              <a:ext uri="{FF2B5EF4-FFF2-40B4-BE49-F238E27FC236}">
                <a16:creationId xmlns:a16="http://schemas.microsoft.com/office/drawing/2014/main" id="{D2A6240A-3722-BD96-28A7-B160162F0E76}"/>
              </a:ext>
            </a:extLst>
          </p:cNvPr>
          <p:cNvSpPr txBox="1"/>
          <p:nvPr/>
        </p:nvSpPr>
        <p:spPr>
          <a:xfrm>
            <a:off x="3521224" y="3660514"/>
            <a:ext cx="4540872" cy="3077766"/>
          </a:xfrm>
          <a:prstGeom prst="rect">
            <a:avLst/>
          </a:prstGeom>
          <a:solidFill>
            <a:schemeClr val="bg2">
              <a:lumMod val="10000"/>
            </a:schemeClr>
          </a:solidFill>
        </p:spPr>
        <p:txBody>
          <a:bodyPr wrap="square" rtlCol="0">
            <a:spAutoFit/>
          </a:bodyPr>
          <a:lstStyle/>
          <a:p>
            <a:r>
              <a:rPr lang="it-IT" sz="1600" b="0">
                <a:solidFill>
                  <a:srgbClr val="569CD6"/>
                </a:solidFill>
                <a:effectLst/>
                <a:latin typeface="Consolas" panose="020B0609020204030204" pitchFamily="49" charset="0"/>
              </a:rPr>
              <a:t>global</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60s</a:t>
            </a:r>
            <a:endParaRPr lang="it-IT" sz="1600" b="0">
              <a:solidFill>
                <a:srgbClr val="D4D4D4"/>
              </a:solidFill>
              <a:effectLst/>
              <a:latin typeface="Consolas" panose="020B0609020204030204" pitchFamily="49" charset="0"/>
            </a:endParaRPr>
          </a:p>
          <a:p>
            <a:br>
              <a:rPr lang="it-IT" sz="1600" b="0">
                <a:solidFill>
                  <a:srgbClr val="D4D4D4"/>
                </a:solidFill>
                <a:effectLst/>
                <a:latin typeface="Consolas" panose="020B0609020204030204" pitchFamily="49" charset="0"/>
              </a:rPr>
            </a:br>
            <a:r>
              <a:rPr lang="it-IT" sz="1600" b="0">
                <a:solidFill>
                  <a:srgbClr val="569CD6"/>
                </a:solidFill>
                <a:effectLst/>
                <a:latin typeface="Consolas" panose="020B0609020204030204" pitchFamily="49" charset="0"/>
              </a:rPr>
              <a:t>scrape_configs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job_name</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'fastapi'</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a:solidFill>
                  <a:srgbClr val="CE9178"/>
                </a:solidFill>
                <a:latin typeface="Consolas" panose="020B0609020204030204" pitchFamily="49" charset="0"/>
              </a:rPr>
              <a:t>60</a:t>
            </a:r>
            <a:r>
              <a:rPr lang="it-IT" sz="1600" b="0">
                <a:solidFill>
                  <a:srgbClr val="CE9178"/>
                </a:solidFill>
                <a:effectLst/>
                <a:latin typeface="Consolas" panose="020B0609020204030204" pitchFamily="49" charset="0"/>
              </a:rPr>
              <a:t>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static_configs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targets</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'docker.for.mac.localhost:9100'</a:t>
            </a:r>
            <a:r>
              <a:rPr lang="it-IT" sz="1600" b="0">
                <a:solidFill>
                  <a:srgbClr val="D4D4D4"/>
                </a:solidFill>
                <a:effectLst/>
                <a:latin typeface="Consolas" panose="020B0609020204030204" pitchFamily="49" charset="0"/>
              </a:rPr>
              <a:t>]</a:t>
            </a:r>
          </a:p>
          <a:p>
            <a:endParaRPr lang="it-IT"/>
          </a:p>
        </p:txBody>
      </p:sp>
      <p:sp>
        <p:nvSpPr>
          <p:cNvPr id="14" name="CasellaDiTesto 13">
            <a:extLst>
              <a:ext uri="{FF2B5EF4-FFF2-40B4-BE49-F238E27FC236}">
                <a16:creationId xmlns:a16="http://schemas.microsoft.com/office/drawing/2014/main" id="{D0342880-C78A-F491-330A-C83E9BFA1ED6}"/>
              </a:ext>
            </a:extLst>
          </p:cNvPr>
          <p:cNvSpPr txBox="1"/>
          <p:nvPr/>
        </p:nvSpPr>
        <p:spPr>
          <a:xfrm>
            <a:off x="7281544" y="1787200"/>
            <a:ext cx="4293606" cy="923330"/>
          </a:xfrm>
          <a:prstGeom prst="rect">
            <a:avLst/>
          </a:prstGeom>
          <a:solidFill>
            <a:schemeClr val="tx1">
              <a:lumMod val="95000"/>
              <a:lumOff val="5000"/>
            </a:schemeClr>
          </a:solidFill>
        </p:spPr>
        <p:txBody>
          <a:bodyPr wrap="square">
            <a:spAutoFit/>
          </a:bodyPr>
          <a:lstStyle/>
          <a:p>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prom/prometheus</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COPY</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prometheus.yml</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/etc/prometheus/prometheus.yml</a:t>
            </a:r>
            <a:endParaRPr lang="en-US" b="0">
              <a:solidFill>
                <a:srgbClr val="D4D4D4"/>
              </a:solidFill>
              <a:effectLst/>
              <a:latin typeface="Consolas" panose="020B0609020204030204" pitchFamily="49" charset="0"/>
            </a:endParaRPr>
          </a:p>
        </p:txBody>
      </p:sp>
      <p:sp>
        <p:nvSpPr>
          <p:cNvPr id="15" name="CasellaDiTesto 14">
            <a:extLst>
              <a:ext uri="{FF2B5EF4-FFF2-40B4-BE49-F238E27FC236}">
                <a16:creationId xmlns:a16="http://schemas.microsoft.com/office/drawing/2014/main" id="{B079CF19-44DB-C712-C30B-1B2518EEF825}"/>
              </a:ext>
            </a:extLst>
          </p:cNvPr>
          <p:cNvSpPr txBox="1"/>
          <p:nvPr/>
        </p:nvSpPr>
        <p:spPr>
          <a:xfrm>
            <a:off x="7203906" y="1417868"/>
            <a:ext cx="2069490" cy="369332"/>
          </a:xfrm>
          <a:prstGeom prst="rect">
            <a:avLst/>
          </a:prstGeom>
          <a:noFill/>
        </p:spPr>
        <p:txBody>
          <a:bodyPr wrap="square" rtlCol="0">
            <a:spAutoFit/>
          </a:bodyPr>
          <a:lstStyle/>
          <a:p>
            <a:r>
              <a:rPr lang="it-IT" b="1" i="1">
                <a:ea typeface="Roboto" panose="02000000000000000000" pitchFamily="2" charset="0"/>
              </a:rPr>
              <a:t>dockerfile</a:t>
            </a:r>
            <a:endParaRPr lang="it-IT" sz="2000" b="1" i="1">
              <a:ea typeface="Roboto" panose="02000000000000000000" pitchFamily="2" charset="0"/>
            </a:endParaRPr>
          </a:p>
        </p:txBody>
      </p:sp>
      <p:sp>
        <p:nvSpPr>
          <p:cNvPr id="16" name="CasellaDiTesto 15">
            <a:extLst>
              <a:ext uri="{FF2B5EF4-FFF2-40B4-BE49-F238E27FC236}">
                <a16:creationId xmlns:a16="http://schemas.microsoft.com/office/drawing/2014/main" id="{4F5F1B63-E38B-874A-39BB-B93C186D1564}"/>
              </a:ext>
            </a:extLst>
          </p:cNvPr>
          <p:cNvSpPr txBox="1"/>
          <p:nvPr/>
        </p:nvSpPr>
        <p:spPr>
          <a:xfrm>
            <a:off x="3451279" y="3270522"/>
            <a:ext cx="3343982" cy="369332"/>
          </a:xfrm>
          <a:prstGeom prst="rect">
            <a:avLst/>
          </a:prstGeom>
          <a:noFill/>
        </p:spPr>
        <p:txBody>
          <a:bodyPr wrap="square" rtlCol="0">
            <a:spAutoFit/>
          </a:bodyPr>
          <a:lstStyle/>
          <a:p>
            <a:r>
              <a:rPr lang="it-IT" b="1" i="1"/>
              <a:t>prometheus.yml</a:t>
            </a:r>
          </a:p>
        </p:txBody>
      </p:sp>
      <p:cxnSp>
        <p:nvCxnSpPr>
          <p:cNvPr id="18" name="Connettore curvo 17">
            <a:extLst>
              <a:ext uri="{FF2B5EF4-FFF2-40B4-BE49-F238E27FC236}">
                <a16:creationId xmlns:a16="http://schemas.microsoft.com/office/drawing/2014/main" id="{96BE19F7-67A6-58E2-DD6A-754BB8D2A64C}"/>
              </a:ext>
            </a:extLst>
          </p:cNvPr>
          <p:cNvCxnSpPr>
            <a:cxnSpLocks/>
          </p:cNvCxnSpPr>
          <p:nvPr/>
        </p:nvCxnSpPr>
        <p:spPr>
          <a:xfrm rot="16200000" flipH="1">
            <a:off x="1331013" y="3257423"/>
            <a:ext cx="1928875" cy="1813194"/>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curvo 34">
            <a:extLst>
              <a:ext uri="{FF2B5EF4-FFF2-40B4-BE49-F238E27FC236}">
                <a16:creationId xmlns:a16="http://schemas.microsoft.com/office/drawing/2014/main" id="{E468E31E-8BBF-D47B-AC60-C90E89D841C6}"/>
              </a:ext>
            </a:extLst>
          </p:cNvPr>
          <p:cNvCxnSpPr>
            <a:cxnSpLocks/>
          </p:cNvCxnSpPr>
          <p:nvPr/>
        </p:nvCxnSpPr>
        <p:spPr>
          <a:xfrm flipV="1">
            <a:off x="8395106" y="2928148"/>
            <a:ext cx="1189696" cy="1101377"/>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Immagine 2">
            <a:extLst>
              <a:ext uri="{FF2B5EF4-FFF2-40B4-BE49-F238E27FC236}">
                <a16:creationId xmlns:a16="http://schemas.microsoft.com/office/drawing/2014/main" id="{44720D1E-3214-E7FE-6B70-BFEAE19E6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22" y="1288567"/>
            <a:ext cx="3274036" cy="1380886"/>
          </a:xfrm>
          <a:prstGeom prst="rect">
            <a:avLst/>
          </a:prstGeom>
        </p:spPr>
      </p:pic>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216106"/>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Grafana-setup</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6" name="CasellaDiTesto 5">
            <a:extLst>
              <a:ext uri="{FF2B5EF4-FFF2-40B4-BE49-F238E27FC236}">
                <a16:creationId xmlns:a16="http://schemas.microsoft.com/office/drawing/2014/main" id="{E9B6E659-DDA5-786D-0EE7-AFFC00C27981}"/>
              </a:ext>
            </a:extLst>
          </p:cNvPr>
          <p:cNvSpPr txBox="1"/>
          <p:nvPr/>
        </p:nvSpPr>
        <p:spPr>
          <a:xfrm>
            <a:off x="3000527" y="3317994"/>
            <a:ext cx="4510409" cy="369332"/>
          </a:xfrm>
          <a:prstGeom prst="rect">
            <a:avLst/>
          </a:prstGeom>
          <a:noFill/>
        </p:spPr>
        <p:txBody>
          <a:bodyPr wrap="square" rtlCol="0">
            <a:spAutoFit/>
          </a:bodyPr>
          <a:lstStyle/>
          <a:p>
            <a:r>
              <a:rPr lang="it-IT" b="1"/>
              <a:t>&gt; docker pull grafana/grafana-oss: latest</a:t>
            </a:r>
          </a:p>
        </p:txBody>
      </p:sp>
      <p:sp>
        <p:nvSpPr>
          <p:cNvPr id="7" name="CasellaDiTesto 6">
            <a:extLst>
              <a:ext uri="{FF2B5EF4-FFF2-40B4-BE49-F238E27FC236}">
                <a16:creationId xmlns:a16="http://schemas.microsoft.com/office/drawing/2014/main" id="{66D98821-338C-4282-E3EE-7B053E8A6CB9}"/>
              </a:ext>
            </a:extLst>
          </p:cNvPr>
          <p:cNvSpPr txBox="1"/>
          <p:nvPr/>
        </p:nvSpPr>
        <p:spPr>
          <a:xfrm>
            <a:off x="1321278" y="4329641"/>
            <a:ext cx="9549440" cy="1477328"/>
          </a:xfrm>
          <a:prstGeom prst="rect">
            <a:avLst/>
          </a:prstGeom>
          <a:noFill/>
        </p:spPr>
        <p:txBody>
          <a:bodyPr wrap="square" rtlCol="0">
            <a:spAutoFit/>
          </a:bodyPr>
          <a:lstStyle/>
          <a:p>
            <a:r>
              <a:rPr lang="en-US" b="1" i="0">
                <a:effectLst/>
                <a:latin typeface="Calibri" charset="0"/>
                <a:ea typeface="Calibri" charset="0"/>
                <a:cs typeface="Calibri" charset="0"/>
              </a:rPr>
              <a:t>Grafana OSS </a:t>
            </a:r>
            <a:r>
              <a:rPr lang="en-US" b="0" i="0">
                <a:effectLst/>
                <a:latin typeface="Calibri" charset="0"/>
                <a:ea typeface="Calibri" charset="0"/>
                <a:cs typeface="Calibri" charset="0"/>
              </a:rPr>
              <a:t>(Open Source Software) is the open-source version of Grafana, while Grafana is also available in a paid version called Grafana Enterprise. The Enterprise version offers some additional features compared to the OSS version, such as support for enterprise authentication and integration with other business intelligence tools. In general, </a:t>
            </a:r>
            <a:r>
              <a:rPr lang="en-US" b="0" i="0" u="sng">
                <a:effectLst/>
                <a:latin typeface="Calibri" charset="0"/>
                <a:ea typeface="Calibri" charset="0"/>
                <a:cs typeface="Calibri" charset="0"/>
              </a:rPr>
              <a:t>Grafana OSS is used by organizations that want a advanced monitoring solution but do not need the features offered by the Enterprise version</a:t>
            </a:r>
            <a:r>
              <a:rPr lang="en-US" b="0" i="0">
                <a:effectLst/>
                <a:latin typeface="Calibri" charset="0"/>
                <a:ea typeface="Calibri" charset="0"/>
                <a:cs typeface="Calibri" charset="0"/>
              </a:rPr>
              <a:t>.</a:t>
            </a:r>
            <a:endParaRPr lang="it-IT">
              <a:latin typeface="Calibri" charset="0"/>
              <a:ea typeface="Calibri" charset="0"/>
              <a:cs typeface="Calibri" charset="0"/>
            </a:endParaRPr>
          </a:p>
        </p:txBody>
      </p:sp>
      <p:pic>
        <p:nvPicPr>
          <p:cNvPr id="3" name="Immagine 2" descr="Immagine che contiene testo&#10;&#10;Descrizione generata automaticamente">
            <a:extLst>
              <a:ext uri="{FF2B5EF4-FFF2-40B4-BE49-F238E27FC236}">
                <a16:creationId xmlns:a16="http://schemas.microsoft.com/office/drawing/2014/main" id="{659E8EC2-1099-DFB8-DC3B-3EE9762B8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266" y="1541669"/>
            <a:ext cx="6287463" cy="1617324"/>
          </a:xfrm>
          <a:prstGeom prst="rect">
            <a:avLst/>
          </a:prstGeom>
        </p:spPr>
      </p:pic>
    </p:spTree>
    <p:extLst>
      <p:ext uri="{BB962C8B-B14F-4D97-AF65-F5344CB8AC3E}">
        <p14:creationId xmlns:p14="http://schemas.microsoft.com/office/powerpoint/2010/main" val="232788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alibri" charset="0"/>
                <a:ea typeface="Calibri" charset="0"/>
                <a:cs typeface="Calibri" charset="0"/>
              </a:rPr>
              <a:t>Connect Prometheus &amp; Grafana</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id="{030A41CB-42A9-F076-CFD9-6A60618ECDBD}"/>
              </a:ext>
            </a:extLst>
          </p:cNvPr>
          <p:cNvSpPr txBox="1"/>
          <p:nvPr/>
        </p:nvSpPr>
        <p:spPr>
          <a:xfrm>
            <a:off x="989854" y="1256997"/>
            <a:ext cx="9657837" cy="400110"/>
          </a:xfrm>
          <a:prstGeom prst="rect">
            <a:avLst/>
          </a:prstGeom>
          <a:noFill/>
        </p:spPr>
        <p:txBody>
          <a:bodyPr wrap="none" rtlCol="0">
            <a:spAutoFit/>
          </a:bodyPr>
          <a:lstStyle/>
          <a:p>
            <a:r>
              <a:rPr lang="en-US">
                <a:latin typeface="Calibri" charset="0"/>
                <a:ea typeface="Calibri" charset="0"/>
                <a:cs typeface="Calibri" charset="0"/>
              </a:rPr>
              <a:t>Once the docker images have been downloaded, it is possible to modify the </a:t>
            </a:r>
            <a:r>
              <a:rPr lang="en-US" sz="2000" b="1">
                <a:latin typeface="Calibri" charset="0"/>
                <a:ea typeface="Calibri" charset="0"/>
                <a:cs typeface="Calibri" charset="0"/>
              </a:rPr>
              <a:t>docker-compose.yaml</a:t>
            </a:r>
            <a:endParaRPr lang="it-IT" sz="2000" b="1">
              <a:latin typeface="Calibri" charset="0"/>
              <a:ea typeface="Calibri" charset="0"/>
              <a:cs typeface="Calibri" charset="0"/>
            </a:endParaRPr>
          </a:p>
        </p:txBody>
      </p:sp>
      <p:sp>
        <p:nvSpPr>
          <p:cNvPr id="9" name="CasellaDiTesto 8">
            <a:extLst>
              <a:ext uri="{FF2B5EF4-FFF2-40B4-BE49-F238E27FC236}">
                <a16:creationId xmlns:a16="http://schemas.microsoft.com/office/drawing/2014/main" id="{476D823A-D27D-A1C3-9802-8B9638902132}"/>
              </a:ext>
            </a:extLst>
          </p:cNvPr>
          <p:cNvSpPr txBox="1"/>
          <p:nvPr/>
        </p:nvSpPr>
        <p:spPr>
          <a:xfrm>
            <a:off x="416225" y="1919291"/>
            <a:ext cx="5277209"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prometheus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prometheus_container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'9300:9090'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build</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context</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dockerfile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Dockerfile</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backend</a:t>
            </a:r>
            <a:br>
              <a:rPr lang="it-IT" b="0">
                <a:solidFill>
                  <a:srgbClr val="D4D4D4"/>
                </a:solidFill>
                <a:effectLst/>
                <a:latin typeface="Consolas" panose="020B0609020204030204" pitchFamily="49" charset="0"/>
              </a:rPr>
            </a:br>
            <a:r>
              <a:rPr lang="it-IT" b="0">
                <a:solidFill>
                  <a:srgbClr val="D4D4D4"/>
                </a:solidFill>
                <a:effectLst/>
                <a:latin typeface="Consolas" panose="020B0609020204030204" pitchFamily="49" charset="0"/>
              </a:rPr>
              <a:t>...</a:t>
            </a:r>
            <a:br>
              <a:rPr lang="it-IT" b="0">
                <a:solidFill>
                  <a:srgbClr val="D4D4D4"/>
                </a:solidFill>
                <a:effectLst/>
                <a:latin typeface="Consolas" panose="020B0609020204030204" pitchFamily="49" charset="0"/>
              </a:rPr>
            </a:br>
            <a:endParaRPr lang="it-IT" b="0">
              <a:solidFill>
                <a:srgbClr val="D4D4D4"/>
              </a:solidFill>
              <a:effectLst/>
              <a:latin typeface="Consolas" panose="020B0609020204030204" pitchFamily="49" charset="0"/>
            </a:endParaRPr>
          </a:p>
        </p:txBody>
      </p:sp>
      <p:sp>
        <p:nvSpPr>
          <p:cNvPr id="11" name="CasellaDiTesto 10">
            <a:extLst>
              <a:ext uri="{FF2B5EF4-FFF2-40B4-BE49-F238E27FC236}">
                <a16:creationId xmlns:a16="http://schemas.microsoft.com/office/drawing/2014/main" id="{76CF8EA9-25A2-40E3-752A-6B7DBA9B03F1}"/>
              </a:ext>
            </a:extLst>
          </p:cNvPr>
          <p:cNvSpPr txBox="1"/>
          <p:nvPr/>
        </p:nvSpPr>
        <p:spPr>
          <a:xfrm>
            <a:off x="6498568" y="1919291"/>
            <a:ext cx="5277203"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grafana</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image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grafana/grafana-oss</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'3000:3000'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a:t>
            </a:r>
          </a:p>
          <a:p>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prometheus_grafana</a:t>
            </a:r>
            <a:r>
              <a:rPr lang="it-IT" b="0">
                <a:solidFill>
                  <a:srgbClr val="D4D4D4"/>
                </a:solidFill>
                <a:effectLst/>
                <a:latin typeface="Consolas" panose="020B0609020204030204" pitchFamily="49" charset="0"/>
              </a:rPr>
              <a:t>:</a:t>
            </a:r>
          </a:p>
          <a:p>
            <a:endParaRPr lang="it-IT">
              <a:solidFill>
                <a:srgbClr val="D4D4D4"/>
              </a:solidFill>
              <a:latin typeface="Consolas" panose="020B0609020204030204" pitchFamily="49" charset="0"/>
            </a:endParaRPr>
          </a:p>
        </p:txBody>
      </p:sp>
      <p:sp>
        <p:nvSpPr>
          <p:cNvPr id="12" name="CasellaDiTesto 11">
            <a:extLst>
              <a:ext uri="{FF2B5EF4-FFF2-40B4-BE49-F238E27FC236}">
                <a16:creationId xmlns:a16="http://schemas.microsoft.com/office/drawing/2014/main" id="{178AB428-EAAC-B27F-9B2C-B7FE13A087A3}"/>
              </a:ext>
            </a:extLst>
          </p:cNvPr>
          <p:cNvSpPr txBox="1"/>
          <p:nvPr/>
        </p:nvSpPr>
        <p:spPr>
          <a:xfrm>
            <a:off x="818795" y="6167182"/>
            <a:ext cx="11359546" cy="369332"/>
          </a:xfrm>
          <a:prstGeom prst="rect">
            <a:avLst/>
          </a:prstGeom>
          <a:noFill/>
        </p:spPr>
        <p:txBody>
          <a:bodyPr wrap="square" rtlCol="0">
            <a:spAutoFit/>
          </a:bodyPr>
          <a:lstStyle/>
          <a:p>
            <a:r>
              <a:rPr lang="en-US">
                <a:latin typeface="Calibri" charset="0"/>
                <a:ea typeface="Calibri" charset="0"/>
                <a:cs typeface="Calibri" charset="0"/>
              </a:rPr>
              <a:t>The network </a:t>
            </a:r>
            <a:r>
              <a:rPr lang="en-US" b="1">
                <a:latin typeface="Calibri" charset="0"/>
                <a:ea typeface="Calibri" charset="0"/>
                <a:cs typeface="Calibri" charset="0"/>
              </a:rPr>
              <a:t>“Prometheus_Grafana” </a:t>
            </a:r>
            <a:r>
              <a:rPr lang="en-US">
                <a:latin typeface="Calibri" charset="0"/>
                <a:ea typeface="Calibri" charset="0"/>
                <a:cs typeface="Calibri" charset="0"/>
              </a:rPr>
              <a:t>is addes in order to let the two container to communicate each other.</a:t>
            </a:r>
            <a:endParaRPr lang="it-IT">
              <a:latin typeface="Calibri" charset="0"/>
              <a:ea typeface="Calibri" charset="0"/>
              <a:cs typeface="Calibri" charset="0"/>
            </a:endParaRPr>
          </a:p>
        </p:txBody>
      </p:sp>
    </p:spTree>
    <p:extLst>
      <p:ext uri="{BB962C8B-B14F-4D97-AF65-F5344CB8AC3E}">
        <p14:creationId xmlns:p14="http://schemas.microsoft.com/office/powerpoint/2010/main" val="11810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alibri" charset="0"/>
                <a:ea typeface="Calibri" charset="0"/>
                <a:cs typeface="Calibri" charset="0"/>
              </a:rPr>
              <a:t>Connect Prometheus &amp; Grafana</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id="{030A41CB-42A9-F076-CFD9-6A60618ECDBD}"/>
              </a:ext>
            </a:extLst>
          </p:cNvPr>
          <p:cNvSpPr txBox="1"/>
          <p:nvPr/>
        </p:nvSpPr>
        <p:spPr>
          <a:xfrm>
            <a:off x="989854" y="1256997"/>
            <a:ext cx="9657837" cy="400110"/>
          </a:xfrm>
          <a:prstGeom prst="rect">
            <a:avLst/>
          </a:prstGeom>
          <a:noFill/>
        </p:spPr>
        <p:txBody>
          <a:bodyPr wrap="none" rtlCol="0">
            <a:spAutoFit/>
          </a:bodyPr>
          <a:lstStyle/>
          <a:p>
            <a:r>
              <a:rPr lang="en-US">
                <a:latin typeface="Calibri" charset="0"/>
                <a:ea typeface="Calibri" charset="0"/>
                <a:cs typeface="Calibri" charset="0"/>
              </a:rPr>
              <a:t>Once the docker images have been downloaded, it is possible to modify the </a:t>
            </a:r>
            <a:r>
              <a:rPr lang="en-US" sz="2000" b="1"/>
              <a:t>docker-compose.yaml</a:t>
            </a:r>
            <a:endParaRPr lang="it-IT" sz="2000" b="1"/>
          </a:p>
        </p:txBody>
      </p:sp>
      <p:sp>
        <p:nvSpPr>
          <p:cNvPr id="12" name="CasellaDiTesto 11">
            <a:extLst>
              <a:ext uri="{FF2B5EF4-FFF2-40B4-BE49-F238E27FC236}">
                <a16:creationId xmlns:a16="http://schemas.microsoft.com/office/drawing/2014/main" id="{178AB428-EAAC-B27F-9B2C-B7FE13A087A3}"/>
              </a:ext>
            </a:extLst>
          </p:cNvPr>
          <p:cNvSpPr txBox="1"/>
          <p:nvPr/>
        </p:nvSpPr>
        <p:spPr>
          <a:xfrm>
            <a:off x="741157" y="5911746"/>
            <a:ext cx="11359546" cy="369332"/>
          </a:xfrm>
          <a:prstGeom prst="rect">
            <a:avLst/>
          </a:prstGeom>
          <a:noFill/>
        </p:spPr>
        <p:txBody>
          <a:bodyPr wrap="square" rtlCol="0">
            <a:spAutoFit/>
          </a:bodyPr>
          <a:lstStyle/>
          <a:p>
            <a:r>
              <a:rPr lang="en-US">
                <a:latin typeface="Calibri" charset="0"/>
                <a:ea typeface="Calibri" charset="0"/>
                <a:cs typeface="Calibri" charset="0"/>
              </a:rPr>
              <a:t>The network </a:t>
            </a:r>
            <a:r>
              <a:rPr lang="en-US" b="1">
                <a:latin typeface="Calibri" charset="0"/>
                <a:ea typeface="Calibri" charset="0"/>
                <a:cs typeface="Calibri" charset="0"/>
              </a:rPr>
              <a:t>“Prometheus_Grafana” </a:t>
            </a:r>
            <a:r>
              <a:rPr lang="en-US">
                <a:latin typeface="Calibri" charset="0"/>
                <a:ea typeface="Calibri" charset="0"/>
                <a:cs typeface="Calibri" charset="0"/>
              </a:rPr>
              <a:t>is addes in order to let the two container to communicate each other.</a:t>
            </a:r>
            <a:endParaRPr lang="it-IT">
              <a:latin typeface="Calibri" charset="0"/>
              <a:ea typeface="Calibri" charset="0"/>
              <a:cs typeface="Calibri" charset="0"/>
            </a:endParaRPr>
          </a:p>
        </p:txBody>
      </p:sp>
      <p:pic>
        <p:nvPicPr>
          <p:cNvPr id="4" name="Immagine 3">
            <a:extLst>
              <a:ext uri="{FF2B5EF4-FFF2-40B4-BE49-F238E27FC236}">
                <a16:creationId xmlns:a16="http://schemas.microsoft.com/office/drawing/2014/main" id="{BCEE6965-9DF2-DC6D-E4F0-E2DC540F7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965" y="1949530"/>
            <a:ext cx="7862588" cy="3633153"/>
          </a:xfrm>
          <a:prstGeom prst="rect">
            <a:avLst/>
          </a:prstGeom>
        </p:spPr>
      </p:pic>
    </p:spTree>
    <p:extLst>
      <p:ext uri="{BB962C8B-B14F-4D97-AF65-F5344CB8AC3E}">
        <p14:creationId xmlns:p14="http://schemas.microsoft.com/office/powerpoint/2010/main" val="38337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583720" y="1314032"/>
            <a:ext cx="5350533" cy="5023480"/>
          </a:xfrm>
          <a:solidFill>
            <a:schemeClr val="tx1">
              <a:lumMod val="85000"/>
              <a:lumOff val="15000"/>
            </a:schemeClr>
          </a:solidFill>
        </p:spPr>
        <p:txBody>
          <a:bodyPr>
            <a:normAutofit fontScale="92500" lnSpcReduction="20000"/>
          </a:bodyPr>
          <a:lstStyle/>
          <a:p>
            <a:pPr marL="0" indent="0">
              <a:buNone/>
            </a:pPr>
            <a:r>
              <a:rPr lang="en-US" sz="1600" b="0">
                <a:solidFill>
                  <a:srgbClr val="4FC1FF"/>
                </a:solidFill>
                <a:effectLst/>
                <a:latin typeface="Consolas" panose="020B0609020204030204" pitchFamily="49" charset="0"/>
              </a:rPr>
              <a:t>REQUEST_TIME</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"request_processing_seconds"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"Time spent processing request"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"method"</a:t>
            </a: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"endpoint"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p>
          <a:p>
            <a:pPr marL="0" indent="0">
              <a:buNone/>
            </a:pPr>
            <a:br>
              <a:rPr lang="en-US" sz="1600" b="0">
                <a:solidFill>
                  <a:srgbClr val="D4D4D4"/>
                </a:solidFill>
                <a:effectLst/>
                <a:latin typeface="Consolas" panose="020B0609020204030204" pitchFamily="49" charset="0"/>
              </a:rPr>
            </a:br>
            <a:r>
              <a:rPr lang="en-US" sz="1600" b="0">
                <a:solidFill>
                  <a:srgbClr val="4FC1FF"/>
                </a:solidFill>
                <a:effectLst/>
                <a:latin typeface="Consolas" panose="020B0609020204030204" pitchFamily="49" charset="0"/>
              </a:rPr>
              <a:t>AVG_DDFC</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"avg_ddfc"</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"Average of last 5 'delay detection following change' of the drift detector."</a:t>
            </a:r>
            <a:endParaRPr lang="en-US" sz="1600" b="0">
              <a:solidFill>
                <a:srgbClr val="D4D4D4"/>
              </a:solidFill>
              <a:effectLst/>
              <a:latin typeface="Consolas" panose="020B0609020204030204" pitchFamily="49" charset="0"/>
            </a:endParaRPr>
          </a:p>
          <a:p>
            <a:pPr marL="0" indent="0">
              <a:buNone/>
            </a:pPr>
            <a:r>
              <a:rPr lang="en-US" sz="1600" b="0">
                <a:solidFill>
                  <a:srgbClr val="D4D4D4"/>
                </a:solidFill>
                <a:effectLst/>
                <a:latin typeface="Consolas" panose="020B0609020204030204" pitchFamily="49" charset="0"/>
              </a:rPr>
              <a:t>)</a:t>
            </a:r>
          </a:p>
          <a:p>
            <a:pPr marL="0" indent="0">
              <a:buNone/>
            </a:pPr>
            <a:br>
              <a:rPr lang="en-US" sz="1600" b="0">
                <a:solidFill>
                  <a:srgbClr val="D4D4D4"/>
                </a:solidFill>
                <a:effectLst/>
                <a:latin typeface="Consolas" panose="020B0609020204030204" pitchFamily="49" charset="0"/>
              </a:rPr>
            </a:br>
            <a:r>
              <a:rPr lang="en-US" sz="1600" b="0">
                <a:solidFill>
                  <a:srgbClr val="9CDCFE"/>
                </a:solidFill>
                <a:effectLst/>
                <a:latin typeface="Consolas" panose="020B0609020204030204" pitchFamily="49" charset="0"/>
              </a:rPr>
              <a:t>hist_img</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Histogram</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"img_size"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"Histogram for tracking the size of the images"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buckets</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200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300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400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500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600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700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800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900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1000</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6" name="CasellaDiTesto 5">
            <a:extLst>
              <a:ext uri="{FF2B5EF4-FFF2-40B4-BE49-F238E27FC236}">
                <a16:creationId xmlns:a16="http://schemas.microsoft.com/office/drawing/2014/main" id="{86AF5E20-32D7-E1E4-E32C-80FA0815CDC5}"/>
              </a:ext>
            </a:extLst>
          </p:cNvPr>
          <p:cNvSpPr txBox="1"/>
          <p:nvPr/>
        </p:nvSpPr>
        <p:spPr>
          <a:xfrm>
            <a:off x="6464159" y="1325563"/>
            <a:ext cx="5350534" cy="3785652"/>
          </a:xfrm>
          <a:prstGeom prst="rect">
            <a:avLst/>
          </a:prstGeom>
          <a:solidFill>
            <a:schemeClr val="tx1">
              <a:lumMod val="85000"/>
              <a:lumOff val="15000"/>
            </a:schemeClr>
          </a:solidFill>
        </p:spPr>
        <p:txBody>
          <a:bodyPr wrap="square">
            <a:spAutoFit/>
          </a:bodyPr>
          <a:lstStyle/>
          <a:p>
            <a:r>
              <a:rPr lang="en-US" sz="1600" b="0">
                <a:solidFill>
                  <a:srgbClr val="9CDCFE"/>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predictions that have been made"</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images sent to extend the dataset"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feedbacks sent by the experts"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5751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2796152" y="1651138"/>
            <a:ext cx="7188045" cy="1015663"/>
          </a:xfrm>
          <a:prstGeom prst="rect">
            <a:avLst/>
          </a:prstGeom>
          <a:solidFill>
            <a:schemeClr val="tx1">
              <a:lumMod val="85000"/>
              <a:lumOff val="15000"/>
            </a:schemeClr>
          </a:solidFill>
        </p:spPr>
        <p:txBody>
          <a:bodyPr wrap="square" rtlCol="0">
            <a:spAutoFit/>
          </a:bodyPr>
          <a:lstStyle/>
          <a:p>
            <a:r>
              <a:rPr lang="it-IT" sz="2000" b="0" i="0" u="none" strike="noStrike">
                <a:solidFill>
                  <a:srgbClr val="6E9FFF"/>
                </a:solidFill>
                <a:effectLst/>
                <a:latin typeface="Calibri" charset="0"/>
                <a:ea typeface="Calibri" charset="0"/>
                <a:cs typeface="Calibri" charset="0"/>
              </a:rPr>
              <a:t>avg</a:t>
            </a:r>
            <a:r>
              <a:rPr lang="it-IT" sz="2000" b="0" i="0" u="none" strike="noStrike">
                <a:solidFill>
                  <a:srgbClr val="EB7B18"/>
                </a:solidFill>
                <a:effectLst/>
                <a:latin typeface="Calibri" charset="0"/>
                <a:ea typeface="Calibri" charset="0"/>
                <a:cs typeface="Calibri" charset="0"/>
              </a:rPr>
              <a:t>(</a:t>
            </a:r>
            <a:r>
              <a:rPr lang="it-IT" sz="2000" b="0" i="0" u="none" strike="noStrike">
                <a:solidFill>
                  <a:srgbClr val="CCCCDC"/>
                </a:solidFill>
                <a:effectLst/>
                <a:latin typeface="Calibri" charset="0"/>
                <a:ea typeface="Calibri" charset="0"/>
                <a:cs typeface="Calibri" charset="0"/>
              </a:rPr>
              <a:t>request_processing_seconds</a:t>
            </a:r>
            <a:r>
              <a:rPr lang="it-IT" sz="2000" b="0" i="0" u="none" strike="noStrike">
                <a:solidFill>
                  <a:srgbClr val="EB7B18"/>
                </a:solidFill>
                <a:effectLst/>
                <a:latin typeface="Calibri" charset="0"/>
                <a:ea typeface="Calibri" charset="0"/>
                <a:cs typeface="Calibri" charset="0"/>
              </a:rPr>
              <a:t>{</a:t>
            </a:r>
            <a:r>
              <a:rPr lang="it-IT" sz="2000" b="0" i="0" u="none" strike="noStrike">
                <a:solidFill>
                  <a:srgbClr val="6E9FFF"/>
                </a:solidFill>
                <a:effectLst/>
                <a:latin typeface="Calibri" charset="0"/>
                <a:ea typeface="Calibri" charset="0"/>
                <a:cs typeface="Calibri" charset="0"/>
              </a:rPr>
              <a:t>endpoint</a:t>
            </a:r>
            <a:r>
              <a:rPr lang="it-IT" sz="2000" b="0" i="0" u="none" strike="noStrike">
                <a:solidFill>
                  <a:srgbClr val="CCCCDC"/>
                </a:solidFill>
                <a:effectLst/>
                <a:latin typeface="Calibri" charset="0"/>
                <a:ea typeface="Calibri" charset="0"/>
                <a:cs typeface="Calibri" charset="0"/>
              </a:rPr>
              <a:t>=</a:t>
            </a:r>
            <a:r>
              <a:rPr lang="it-IT" sz="2000" b="0" i="0" u="none" strike="noStrike">
                <a:solidFill>
                  <a:srgbClr val="6CCF8E"/>
                </a:solidFill>
                <a:effectLst/>
                <a:latin typeface="Calibri" charset="0"/>
                <a:ea typeface="Calibri" charset="0"/>
                <a:cs typeface="Calibri" charset="0"/>
              </a:rPr>
              <a:t>"/classify_image"</a:t>
            </a:r>
            <a:r>
              <a:rPr lang="it-IT" sz="2000" b="0" i="0" u="none" strike="noStrike">
                <a:solidFill>
                  <a:srgbClr val="EB7B18"/>
                </a:solidFill>
                <a:effectLst/>
                <a:latin typeface="Calibri" charset="0"/>
                <a:ea typeface="Calibri" charset="0"/>
                <a:cs typeface="Calibri" charset="0"/>
              </a:rPr>
              <a:t>})</a:t>
            </a:r>
          </a:p>
          <a:p>
            <a:r>
              <a:rPr lang="it-IT" sz="2000">
                <a:solidFill>
                  <a:srgbClr val="6E9FFF"/>
                </a:solidFill>
                <a:latin typeface="Calibri" charset="0"/>
                <a:ea typeface="Calibri" charset="0"/>
                <a:cs typeface="Calibri" charset="0"/>
              </a:rPr>
              <a:t>avg</a:t>
            </a:r>
            <a:r>
              <a:rPr lang="it-IT" sz="2000">
                <a:solidFill>
                  <a:srgbClr val="EB7B18"/>
                </a:solidFill>
                <a:latin typeface="Calibri" charset="0"/>
                <a:ea typeface="Calibri" charset="0"/>
                <a:cs typeface="Calibri" charset="0"/>
              </a:rPr>
              <a:t>(</a:t>
            </a:r>
            <a:r>
              <a:rPr lang="it-IT" sz="2000">
                <a:solidFill>
                  <a:srgbClr val="CCCCDC"/>
                </a:solidFill>
                <a:latin typeface="Calibri" charset="0"/>
                <a:ea typeface="Calibri" charset="0"/>
                <a:cs typeface="Calibri" charset="0"/>
              </a:rPr>
              <a:t>request_processing_seconds</a:t>
            </a:r>
            <a:r>
              <a:rPr lang="it-IT" sz="2000">
                <a:solidFill>
                  <a:srgbClr val="EB7B18"/>
                </a:solidFill>
                <a:latin typeface="Calibri" charset="0"/>
                <a:ea typeface="Calibri" charset="0"/>
                <a:cs typeface="Calibri" charset="0"/>
              </a:rPr>
              <a:t>{</a:t>
            </a:r>
            <a:r>
              <a:rPr lang="it-IT" sz="2000">
                <a:solidFill>
                  <a:srgbClr val="6E9FFF"/>
                </a:solidFill>
                <a:latin typeface="Calibri" charset="0"/>
                <a:ea typeface="Calibri" charset="0"/>
                <a:cs typeface="Calibri" charset="0"/>
              </a:rPr>
              <a:t>endpoint</a:t>
            </a:r>
            <a:r>
              <a:rPr lang="it-IT" sz="2000">
                <a:solidFill>
                  <a:srgbClr val="CCCCDC"/>
                </a:solidFill>
                <a:latin typeface="Calibri" charset="0"/>
                <a:ea typeface="Calibri" charset="0"/>
                <a:cs typeface="Calibri" charset="0"/>
              </a:rPr>
              <a:t>=</a:t>
            </a:r>
            <a:r>
              <a:rPr lang="it-IT" sz="2000">
                <a:solidFill>
                  <a:srgbClr val="6CCF8E"/>
                </a:solidFill>
                <a:latin typeface="Calibri" charset="0"/>
                <a:ea typeface="Calibri" charset="0"/>
                <a:cs typeface="Calibri" charset="0"/>
              </a:rPr>
              <a:t>"/extend_dataset"</a:t>
            </a:r>
            <a:r>
              <a:rPr lang="it-IT" sz="2000">
                <a:solidFill>
                  <a:srgbClr val="EB7B18"/>
                </a:solidFill>
                <a:latin typeface="Calibri" charset="0"/>
                <a:ea typeface="Calibri" charset="0"/>
                <a:cs typeface="Calibri" charset="0"/>
              </a:rPr>
              <a:t>})</a:t>
            </a:r>
          </a:p>
          <a:p>
            <a:r>
              <a:rPr lang="it-IT" sz="2000">
                <a:solidFill>
                  <a:srgbClr val="6E9FFF"/>
                </a:solidFill>
                <a:latin typeface="Calibri" charset="0"/>
                <a:ea typeface="Calibri" charset="0"/>
                <a:cs typeface="Calibri" charset="0"/>
              </a:rPr>
              <a:t>avg</a:t>
            </a:r>
            <a:r>
              <a:rPr lang="it-IT" sz="2000">
                <a:solidFill>
                  <a:srgbClr val="EB7B18"/>
                </a:solidFill>
                <a:latin typeface="Calibri" charset="0"/>
                <a:ea typeface="Calibri" charset="0"/>
                <a:cs typeface="Calibri" charset="0"/>
              </a:rPr>
              <a:t>(</a:t>
            </a:r>
            <a:r>
              <a:rPr lang="it-IT" sz="2000">
                <a:solidFill>
                  <a:srgbClr val="CCCCDC"/>
                </a:solidFill>
                <a:latin typeface="Calibri" charset="0"/>
                <a:ea typeface="Calibri" charset="0"/>
                <a:cs typeface="Calibri" charset="0"/>
              </a:rPr>
              <a:t>request_processing_seconds</a:t>
            </a:r>
            <a:r>
              <a:rPr lang="it-IT" sz="2000">
                <a:solidFill>
                  <a:srgbClr val="EB7B18"/>
                </a:solidFill>
                <a:latin typeface="Calibri" charset="0"/>
                <a:ea typeface="Calibri" charset="0"/>
                <a:cs typeface="Calibri" charset="0"/>
              </a:rPr>
              <a:t>{</a:t>
            </a:r>
            <a:r>
              <a:rPr lang="it-IT" sz="2000">
                <a:solidFill>
                  <a:srgbClr val="6E9FFF"/>
                </a:solidFill>
                <a:latin typeface="Calibri" charset="0"/>
                <a:ea typeface="Calibri" charset="0"/>
                <a:cs typeface="Calibri" charset="0"/>
              </a:rPr>
              <a:t>endpoint</a:t>
            </a:r>
            <a:r>
              <a:rPr lang="it-IT" sz="2000">
                <a:solidFill>
                  <a:srgbClr val="CCCCDC"/>
                </a:solidFill>
                <a:latin typeface="Calibri" charset="0"/>
                <a:ea typeface="Calibri" charset="0"/>
                <a:cs typeface="Calibri" charset="0"/>
              </a:rPr>
              <a:t>=</a:t>
            </a:r>
            <a:r>
              <a:rPr lang="it-IT" sz="2000">
                <a:solidFill>
                  <a:srgbClr val="6CCF8E"/>
                </a:solidFill>
                <a:latin typeface="Calibri" charset="0"/>
                <a:ea typeface="Calibri" charset="0"/>
                <a:cs typeface="Calibri" charset="0"/>
              </a:rPr>
              <a:t>"/feedback_class"</a:t>
            </a:r>
            <a:r>
              <a:rPr lang="it-IT" sz="2000">
                <a:solidFill>
                  <a:srgbClr val="EB7B18"/>
                </a:solidFill>
                <a:latin typeface="Calibri" charset="0"/>
                <a:ea typeface="Calibri" charset="0"/>
                <a:cs typeface="Calibri" charset="0"/>
              </a:rPr>
              <a:t>})</a:t>
            </a:r>
            <a:endParaRPr lang="it-IT" sz="2000">
              <a:solidFill>
                <a:srgbClr val="DCDCDC"/>
              </a:solidFill>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82" y="3061856"/>
            <a:ext cx="11944518" cy="1950302"/>
          </a:xfrm>
          <a:prstGeom prst="rect">
            <a:avLst/>
          </a:prstGeom>
        </p:spPr>
      </p:pic>
    </p:spTree>
    <p:extLst>
      <p:ext uri="{BB962C8B-B14F-4D97-AF65-F5344CB8AC3E}">
        <p14:creationId xmlns:p14="http://schemas.microsoft.com/office/powerpoint/2010/main" val="160633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200461" y="1492186"/>
            <a:ext cx="4456089"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counter_feedback_total[</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endParaRPr lang="it-IT" sz="2400" b="0" i="0" u="none" strike="noStrike">
              <a:solidFill>
                <a:srgbClr val="DCDCDC"/>
              </a:solidFill>
              <a:effectLst/>
              <a:latin typeface="Calibri" charset="0"/>
              <a:ea typeface="Calibri" charset="0"/>
              <a:cs typeface="Calibri"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2233615"/>
            <a:ext cx="11554917" cy="3912688"/>
          </a:xfrm>
          <a:prstGeom prst="rect">
            <a:avLst/>
          </a:prstGeom>
        </p:spPr>
      </p:pic>
    </p:spTree>
    <p:extLst>
      <p:ext uri="{BB962C8B-B14F-4D97-AF65-F5344CB8AC3E}">
        <p14:creationId xmlns:p14="http://schemas.microsoft.com/office/powerpoint/2010/main" val="6028274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Widescreen</PresentationFormat>
  <Paragraphs>160</Paragraphs>
  <Slides>20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20</vt:i4>
      </vt:variant>
    </vt:vector>
  </HeadingPairs>
  <TitlesOfParts>
    <vt:vector size="28" baseType="lpstr">
      <vt:lpstr>Arial</vt:lpstr>
      <vt:lpstr>Calibri</vt:lpstr>
      <vt:lpstr>Calibri Light</vt:lpstr>
      <vt:lpstr>Consolas</vt:lpstr>
      <vt:lpstr>Helvetica Neue</vt:lpstr>
      <vt:lpstr>Menlo</vt:lpstr>
      <vt:lpstr>Roboto</vt:lpstr>
      <vt:lpstr>Tema di Office</vt:lpstr>
      <vt:lpstr>Milestone 6: Monitoring </vt:lpstr>
      <vt:lpstr>Agenda</vt:lpstr>
      <vt:lpstr>Prometheus-setup</vt:lpstr>
      <vt:lpstr>Grafana-setup</vt:lpstr>
      <vt:lpstr>Connect Prometheus &amp; Grafana</vt:lpstr>
      <vt:lpstr>Connect Prometheus &amp; Grafana</vt:lpstr>
      <vt:lpstr>Prometheus Metrics</vt:lpstr>
      <vt:lpstr>Grafana dashboard</vt:lpstr>
      <vt:lpstr>Grafana dashboard</vt:lpstr>
      <vt:lpstr>Grafana dashboard</vt:lpstr>
      <vt:lpstr>Grafana dashboard</vt:lpstr>
      <vt:lpstr>Grafana dashboard</vt:lpstr>
      <vt:lpstr>Prometheus Metrics</vt:lpstr>
      <vt:lpstr>Prometheus Metrics</vt:lpstr>
      <vt:lpstr>Prometheus Metrics</vt:lpstr>
      <vt:lpstr>Prometheus Metrics</vt:lpstr>
      <vt:lpstr>Grafana dashboard</vt:lpstr>
      <vt:lpstr>Grafana dashboard</vt:lpstr>
      <vt:lpstr>Grafana dashboard</vt:lpstr>
      <vt:lpstr>Grafana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Andrea Basile</cp:lastModifiedBy>
  <cp:revision>184</cp:revision>
  <dcterms:created xsi:type="dcterms:W3CDTF">2022-06-26T09:11:09Z</dcterms:created>
  <dcterms:modified xsi:type="dcterms:W3CDTF">2023-01-09T23:38:47Z</dcterms:modified>
</cp:coreProperties>
</file>