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318" r:id="rId5"/>
    <p:sldId id="319" r:id="rId6"/>
    <p:sldId id="323" r:id="rId7"/>
    <p:sldId id="322" r:id="rId8"/>
    <p:sldId id="320" r:id="rId9"/>
    <p:sldId id="321" r:id="rId10"/>
    <p:sldId id="324"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6" autoAdjust="0"/>
    <p:restoredTop sz="94660"/>
  </p:normalViewPr>
  <p:slideViewPr>
    <p:cSldViewPr snapToGrid="0">
      <p:cViewPr varScale="1">
        <p:scale>
          <a:sx n="111" d="100"/>
          <a:sy n="111"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CC2CC-EAAE-DA44-87DE-CEA1DACAC13F}" type="datetimeFigureOut">
              <a:rPr lang="en-GB" smtClean="0"/>
              <a:t>08/01/2023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34C7B-08A5-0143-B2DB-24883E593BD1}" type="slidenum">
              <a:rPr lang="en-GB" smtClean="0"/>
              <a:t>‹N›</a:t>
            </a:fld>
            <a:endParaRPr lang="en-GB"/>
          </a:p>
        </p:txBody>
      </p:sp>
    </p:spTree>
    <p:extLst>
      <p:ext uri="{BB962C8B-B14F-4D97-AF65-F5344CB8AC3E}">
        <p14:creationId xmlns:p14="http://schemas.microsoft.com/office/powerpoint/2010/main" val="69395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4A6DCE1-64B1-B546-A245-114581DBAAC5}"/>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5" name="Segnaposto piè di pagina 4">
            <a:extLst>
              <a:ext uri="{FF2B5EF4-FFF2-40B4-BE49-F238E27FC236}">
                <a16:creationId xmlns:a16="http://schemas.microsoft.com/office/drawing/2014/main"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B2A3F00-70E5-85BB-4A9F-35044656D887}"/>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5" name="Segnaposto piè di pagina 4">
            <a:extLst>
              <a:ext uri="{FF2B5EF4-FFF2-40B4-BE49-F238E27FC236}">
                <a16:creationId xmlns:a16="http://schemas.microsoft.com/office/drawing/2014/main"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F57BEB-C18C-0DCF-5673-13ABF10A0AE4}"/>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5" name="Segnaposto piè di pagina 4">
            <a:extLst>
              <a:ext uri="{FF2B5EF4-FFF2-40B4-BE49-F238E27FC236}">
                <a16:creationId xmlns:a16="http://schemas.microsoft.com/office/drawing/2014/main"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7DAFFF8-B937-BB97-5063-D1F0DC558558}"/>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5" name="Segnaposto piè di pagina 4">
            <a:extLst>
              <a:ext uri="{FF2B5EF4-FFF2-40B4-BE49-F238E27FC236}">
                <a16:creationId xmlns:a16="http://schemas.microsoft.com/office/drawing/2014/main"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57EB737-F017-7269-1C37-C690C23AD1C6}"/>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5" name="Segnaposto piè di pagina 4">
            <a:extLst>
              <a:ext uri="{FF2B5EF4-FFF2-40B4-BE49-F238E27FC236}">
                <a16:creationId xmlns:a16="http://schemas.microsoft.com/office/drawing/2014/main"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9917C88-11CD-E2CD-F933-A59125E17088}"/>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6" name="Segnaposto piè di pagina 5">
            <a:extLst>
              <a:ext uri="{FF2B5EF4-FFF2-40B4-BE49-F238E27FC236}">
                <a16:creationId xmlns:a16="http://schemas.microsoft.com/office/drawing/2014/main"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2112E69-56B7-C34D-9ADE-232E049BB0D1}"/>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8" name="Segnaposto piè di pagina 7">
            <a:extLst>
              <a:ext uri="{FF2B5EF4-FFF2-40B4-BE49-F238E27FC236}">
                <a16:creationId xmlns:a16="http://schemas.microsoft.com/office/drawing/2014/main"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FA8C93-ABF7-4F22-A69C-2F2736D58324}"/>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4" name="Segnaposto piè di pagina 3">
            <a:extLst>
              <a:ext uri="{FF2B5EF4-FFF2-40B4-BE49-F238E27FC236}">
                <a16:creationId xmlns:a16="http://schemas.microsoft.com/office/drawing/2014/main"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1840BEB-09AE-9C07-2CFC-578F0256FDA4}"/>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3" name="Segnaposto piè di pagina 2">
            <a:extLst>
              <a:ext uri="{FF2B5EF4-FFF2-40B4-BE49-F238E27FC236}">
                <a16:creationId xmlns:a16="http://schemas.microsoft.com/office/drawing/2014/main"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9F16C9A-7A24-6881-C959-DC28A936A22A}"/>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6" name="Segnaposto piè di pagina 5">
            <a:extLst>
              <a:ext uri="{FF2B5EF4-FFF2-40B4-BE49-F238E27FC236}">
                <a16:creationId xmlns:a16="http://schemas.microsoft.com/office/drawing/2014/main"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4212F1-AAE7-7FDA-EC82-6D2A7BF94086}"/>
              </a:ext>
            </a:extLst>
          </p:cNvPr>
          <p:cNvSpPr>
            <a:spLocks noGrp="1"/>
          </p:cNvSpPr>
          <p:nvPr>
            <p:ph type="dt" sz="half" idx="10"/>
          </p:nvPr>
        </p:nvSpPr>
        <p:spPr/>
        <p:txBody>
          <a:bodyPr/>
          <a:lstStyle/>
          <a:p>
            <a:fld id="{4162ED4E-8BC0-4D11-A5C7-39002C316D74}" type="datetimeFigureOut">
              <a:rPr lang="it-IT" smtClean="0"/>
              <a:t>08/01/2023</a:t>
            </a:fld>
            <a:endParaRPr lang="it-IT"/>
          </a:p>
        </p:txBody>
      </p:sp>
      <p:sp>
        <p:nvSpPr>
          <p:cNvPr id="6" name="Segnaposto piè di pagina 5">
            <a:extLst>
              <a:ext uri="{FF2B5EF4-FFF2-40B4-BE49-F238E27FC236}">
                <a16:creationId xmlns:a16="http://schemas.microsoft.com/office/drawing/2014/main"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08/01/2023</a:t>
            </a:fld>
            <a:endParaRPr lang="it-IT"/>
          </a:p>
        </p:txBody>
      </p:sp>
      <p:sp>
        <p:nvSpPr>
          <p:cNvPr id="5" name="Segnaposto piè di pagina 4">
            <a:extLst>
              <a:ext uri="{FF2B5EF4-FFF2-40B4-BE49-F238E27FC236}">
                <a16:creationId xmlns:a16="http://schemas.microsoft.com/office/drawing/2014/main"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6F256F-EA2A-4D40-1644-C8837C345BBB}"/>
              </a:ext>
            </a:extLst>
          </p:cNvPr>
          <p:cNvSpPr>
            <a:spLocks noGrp="1"/>
          </p:cNvSpPr>
          <p:nvPr>
            <p:ph type="ctrTitle"/>
          </p:nvPr>
        </p:nvSpPr>
        <p:spPr>
          <a:xfrm>
            <a:off x="1524000" y="-101758"/>
            <a:ext cx="9144000" cy="2387600"/>
          </a:xfrm>
        </p:spPr>
        <p:txBody>
          <a:bodyPr>
            <a:normAutofit/>
          </a:bodyPr>
          <a:lstStyle/>
          <a:p>
            <a:r>
              <a:rPr lang="en-US" sz="4400" b="1" i="0" u="none" strike="noStrike" baseline="0">
                <a:solidFill>
                  <a:schemeClr val="accent2">
                    <a:lumMod val="75000"/>
                  </a:schemeClr>
                </a:solidFill>
                <a:latin typeface="CMR17"/>
              </a:rPr>
              <a:t>Milestone 6: Monitoring</a:t>
            </a:r>
            <a:br>
              <a:rPr lang="en-US" b="1" i="0" dirty="0">
                <a:effectLst/>
                <a:latin typeface="zeitung"/>
              </a:rPr>
            </a:br>
            <a:endParaRPr lang="it-IT" dirty="0"/>
          </a:p>
        </p:txBody>
      </p:sp>
      <p:sp>
        <p:nvSpPr>
          <p:cNvPr id="3" name="Sottotitolo 2">
            <a:extLst>
              <a:ext uri="{FF2B5EF4-FFF2-40B4-BE49-F238E27FC236}">
                <a16:creationId xmlns:a16="http://schemas.microsoft.com/office/drawing/2014/main"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Inter"/>
              </a:rPr>
              <a:t>Software Engineering</a:t>
            </a:r>
          </a:p>
          <a:p>
            <a:r>
              <a:rPr lang="en-US" i="0" dirty="0">
                <a:effectLst/>
                <a:latin typeface="Inter"/>
              </a:rPr>
              <a:t>for AI Enabled Systems</a:t>
            </a:r>
          </a:p>
          <a:p>
            <a:endParaRPr lang="en-US" dirty="0">
              <a:latin typeface="Inter"/>
            </a:endParaRPr>
          </a:p>
          <a:p>
            <a:endParaRPr lang="en-US" i="0" dirty="0">
              <a:effectLst/>
              <a:latin typeface="Inter"/>
            </a:endParaRPr>
          </a:p>
          <a:p>
            <a:endParaRPr lang="en-US" dirty="0">
              <a:latin typeface="Inter"/>
            </a:endParaRPr>
          </a:p>
          <a:p>
            <a:endParaRPr lang="en-US" dirty="0">
              <a:latin typeface="Inter"/>
            </a:endParaRPr>
          </a:p>
          <a:p>
            <a:endParaRPr lang="en-US" dirty="0">
              <a:latin typeface="Inter"/>
            </a:endParaRPr>
          </a:p>
          <a:p>
            <a:endParaRPr lang="en-US" i="0" dirty="0">
              <a:effectLst/>
              <a:latin typeface="Inter"/>
            </a:endParaRPr>
          </a:p>
          <a:p>
            <a:r>
              <a:rPr lang="it-IT" dirty="0">
                <a:solidFill>
                  <a:srgbClr val="212121"/>
                </a:solidFill>
                <a:latin typeface="Inter"/>
              </a:rPr>
              <a:t>Students: Basile Andrea, Iacovazzi Antonio Raffaele, Lorusso Roberto</a:t>
            </a:r>
            <a:endParaRPr lang="it-IT" dirty="0"/>
          </a:p>
        </p:txBody>
      </p:sp>
      <p:pic>
        <p:nvPicPr>
          <p:cNvPr id="5" name="Immagine 4">
            <a:extLst>
              <a:ext uri="{FF2B5EF4-FFF2-40B4-BE49-F238E27FC236}">
                <a16:creationId xmlns:a16="http://schemas.microsoft.com/office/drawing/2014/main"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MR17"/>
              </a:rPr>
              <a:t>Grafana Dashboard</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Tree>
    <p:extLst>
      <p:ext uri="{BB962C8B-B14F-4D97-AF65-F5344CB8AC3E}">
        <p14:creationId xmlns:p14="http://schemas.microsoft.com/office/powerpoint/2010/main" val="48046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38200" y="224017"/>
            <a:ext cx="10515600" cy="1325563"/>
          </a:xfrm>
        </p:spPr>
        <p:txBody>
          <a:bodyPr/>
          <a:lstStyle/>
          <a:p>
            <a:pPr algn="ctr"/>
            <a:r>
              <a:rPr lang="en-US" sz="4400" b="1" i="0" u="none" strike="noStrike" baseline="0">
                <a:solidFill>
                  <a:schemeClr val="accent2">
                    <a:lumMod val="75000"/>
                  </a:schemeClr>
                </a:solidFill>
                <a:latin typeface="CMR17"/>
              </a:rPr>
              <a:t>Agenda</a:t>
            </a:r>
            <a:endParaRPr lang="it-IT" b="1" dirty="0">
              <a:solidFill>
                <a:schemeClr val="accent2">
                  <a:lumMod val="75000"/>
                </a:schemeClr>
              </a:solidFill>
            </a:endParaRPr>
          </a:p>
        </p:txBody>
      </p:sp>
      <p:sp>
        <p:nvSpPr>
          <p:cNvPr id="3" name="Segnaposto contenuto 2">
            <a:extLst>
              <a:ext uri="{FF2B5EF4-FFF2-40B4-BE49-F238E27FC236}">
                <a16:creationId xmlns:a16="http://schemas.microsoft.com/office/drawing/2014/main" id="{BF6317FD-0060-35A3-A9F2-27B937DE131C}"/>
              </a:ext>
            </a:extLst>
          </p:cNvPr>
          <p:cNvSpPr>
            <a:spLocks noGrp="1"/>
          </p:cNvSpPr>
          <p:nvPr>
            <p:ph idx="1"/>
          </p:nvPr>
        </p:nvSpPr>
        <p:spPr>
          <a:xfrm>
            <a:off x="838200" y="1825625"/>
            <a:ext cx="10358887" cy="3091432"/>
          </a:xfrm>
        </p:spPr>
        <p:txBody>
          <a:bodyPr/>
          <a:lstStyle/>
          <a:p>
            <a:pPr marL="514350" indent="-514350">
              <a:buFont typeface="+mj-lt"/>
              <a:buAutoNum type="arabicPeriod"/>
            </a:pPr>
            <a:r>
              <a:rPr lang="it-IT" b="1" u="sng">
                <a:latin typeface="Roboto" panose="02000000000000000000" pitchFamily="2" charset="0"/>
                <a:ea typeface="Roboto" panose="02000000000000000000" pitchFamily="2" charset="0"/>
                <a:cs typeface="Quire Sans" panose="020B0502040204020203" pitchFamily="34" charset="0"/>
              </a:rPr>
              <a:t>Monitoring at Resource Level</a:t>
            </a:r>
          </a:p>
          <a:p>
            <a:pPr marL="971550" lvl="1" indent="-514350">
              <a:buFont typeface="+mj-lt"/>
              <a:buAutoNum type="arabicPeriod"/>
            </a:pPr>
            <a:r>
              <a:rPr lang="it-IT">
                <a:latin typeface="Roboto" panose="02000000000000000000" pitchFamily="2" charset="0"/>
                <a:ea typeface="Roboto" panose="02000000000000000000" pitchFamily="2" charset="0"/>
                <a:cs typeface="Quire Sans" panose="020B0502040204020203" pitchFamily="34" charset="0"/>
              </a:rPr>
              <a:t>Prometheus</a:t>
            </a:r>
          </a:p>
          <a:p>
            <a:pPr marL="971550" lvl="1" indent="-514350">
              <a:buFont typeface="+mj-lt"/>
              <a:buAutoNum type="arabicPeriod"/>
            </a:pPr>
            <a:r>
              <a:rPr lang="it-IT">
                <a:latin typeface="Roboto" panose="02000000000000000000" pitchFamily="2" charset="0"/>
                <a:ea typeface="Roboto" panose="02000000000000000000" pitchFamily="2" charset="0"/>
                <a:cs typeface="Quire Sans" panose="020B0502040204020203" pitchFamily="34" charset="0"/>
              </a:rPr>
              <a:t>Grafana</a:t>
            </a:r>
          </a:p>
          <a:p>
            <a:pPr marL="971550" lvl="1" indent="-514350">
              <a:buFont typeface="+mj-lt"/>
              <a:buAutoNum type="arabicPeriod"/>
            </a:pPr>
            <a:r>
              <a:rPr lang="it-IT">
                <a:latin typeface="Roboto" panose="02000000000000000000" pitchFamily="2" charset="0"/>
                <a:ea typeface="Roboto" panose="02000000000000000000" pitchFamily="2" charset="0"/>
                <a:cs typeface="Quire Sans" panose="020B0502040204020203" pitchFamily="34" charset="0"/>
              </a:rPr>
              <a:t>Better-Uptime</a:t>
            </a:r>
          </a:p>
          <a:p>
            <a:pPr marL="514350" indent="-514350">
              <a:buFont typeface="+mj-lt"/>
              <a:buAutoNum type="arabicPeriod"/>
            </a:pPr>
            <a:r>
              <a:rPr lang="it-IT" b="1" u="sng">
                <a:latin typeface="Roboto" panose="02000000000000000000" pitchFamily="2" charset="0"/>
                <a:ea typeface="Roboto" panose="02000000000000000000" pitchFamily="2" charset="0"/>
                <a:cs typeface="Quire Sans" panose="020B0502040204020203" pitchFamily="34" charset="0"/>
              </a:rPr>
              <a:t>Monitoring at Performance Level</a:t>
            </a:r>
          </a:p>
          <a:p>
            <a:pPr marL="971550" lvl="1" indent="-514350">
              <a:buFont typeface="+mj-lt"/>
              <a:buAutoNum type="arabicPeriod"/>
            </a:pPr>
            <a:r>
              <a:rPr lang="it-IT">
                <a:latin typeface="Roboto" panose="02000000000000000000" pitchFamily="2" charset="0"/>
                <a:ea typeface="Roboto" panose="02000000000000000000" pitchFamily="2" charset="0"/>
                <a:cs typeface="Quire Sans" panose="020B0502040204020203" pitchFamily="34" charset="0"/>
              </a:rPr>
              <a:t>Locust</a:t>
            </a:r>
          </a:p>
          <a:p>
            <a:pPr marL="971550" lvl="1" indent="-514350">
              <a:buFont typeface="+mj-lt"/>
              <a:buAutoNum type="arabicPeriod"/>
            </a:pPr>
            <a:r>
              <a:rPr lang="it-IT">
                <a:latin typeface="Roboto" panose="02000000000000000000" pitchFamily="2" charset="0"/>
                <a:ea typeface="Roboto" panose="02000000000000000000" pitchFamily="2" charset="0"/>
                <a:cs typeface="Quire Sans" panose="020B0502040204020203" pitchFamily="34" charset="0"/>
              </a:rPr>
              <a:t>Alibi-detector</a:t>
            </a:r>
          </a:p>
        </p:txBody>
      </p:sp>
    </p:spTree>
    <p:extLst>
      <p:ext uri="{BB962C8B-B14F-4D97-AF65-F5344CB8AC3E}">
        <p14:creationId xmlns:p14="http://schemas.microsoft.com/office/powerpoint/2010/main" val="66082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2523"/>
            <a:ext cx="10419078" cy="1325563"/>
          </a:xfrm>
        </p:spPr>
        <p:txBody>
          <a:bodyPr>
            <a:normAutofit/>
          </a:bodyPr>
          <a:lstStyle/>
          <a:p>
            <a:pPr algn="ctr"/>
            <a:r>
              <a:rPr lang="en-US" sz="4400" b="1" i="0" u="none" strike="noStrike" baseline="0">
                <a:solidFill>
                  <a:schemeClr val="accent2">
                    <a:lumMod val="75000"/>
                  </a:schemeClr>
                </a:solidFill>
                <a:latin typeface="CMR17"/>
              </a:rPr>
              <a:t>Prometheus-setup</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4" name="Immagine 3">
            <a:extLst>
              <a:ext uri="{FF2B5EF4-FFF2-40B4-BE49-F238E27FC236}">
                <a16:creationId xmlns:a16="http://schemas.microsoft.com/office/drawing/2014/main" id="{803720C4-C405-5C45-E049-B36E21AE1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77" y="1258704"/>
            <a:ext cx="3274036" cy="1380886"/>
          </a:xfrm>
          <a:prstGeom prst="rect">
            <a:avLst/>
          </a:prstGeom>
        </p:spPr>
      </p:pic>
      <p:sp>
        <p:nvSpPr>
          <p:cNvPr id="11" name="CasellaDiTesto 10">
            <a:extLst>
              <a:ext uri="{FF2B5EF4-FFF2-40B4-BE49-F238E27FC236}">
                <a16:creationId xmlns:a16="http://schemas.microsoft.com/office/drawing/2014/main" id="{6EBF9A7B-45A4-D22B-1850-DC7B27412B96}"/>
              </a:ext>
            </a:extLst>
          </p:cNvPr>
          <p:cNvSpPr txBox="1"/>
          <p:nvPr/>
        </p:nvSpPr>
        <p:spPr>
          <a:xfrm>
            <a:off x="795277" y="2650485"/>
            <a:ext cx="6094476" cy="338554"/>
          </a:xfrm>
          <a:prstGeom prst="rect">
            <a:avLst/>
          </a:prstGeom>
          <a:noFill/>
        </p:spPr>
        <p:txBody>
          <a:bodyPr wrap="square">
            <a:spAutoFit/>
          </a:bodyPr>
          <a:lstStyle/>
          <a:p>
            <a:r>
              <a:rPr lang="it-IT" sz="1600" b="1"/>
              <a:t>&gt; docker pull prom/prometheus: latest</a:t>
            </a:r>
          </a:p>
        </p:txBody>
      </p:sp>
      <p:sp>
        <p:nvSpPr>
          <p:cNvPr id="12" name="CasellaDiTesto 11">
            <a:extLst>
              <a:ext uri="{FF2B5EF4-FFF2-40B4-BE49-F238E27FC236}">
                <a16:creationId xmlns:a16="http://schemas.microsoft.com/office/drawing/2014/main" id="{D2A6240A-3722-BD96-28A7-B160162F0E76}"/>
              </a:ext>
            </a:extLst>
          </p:cNvPr>
          <p:cNvSpPr txBox="1"/>
          <p:nvPr/>
        </p:nvSpPr>
        <p:spPr>
          <a:xfrm>
            <a:off x="3521224" y="3660514"/>
            <a:ext cx="4540872" cy="3077766"/>
          </a:xfrm>
          <a:prstGeom prst="rect">
            <a:avLst/>
          </a:prstGeom>
          <a:solidFill>
            <a:schemeClr val="bg2">
              <a:lumMod val="10000"/>
            </a:schemeClr>
          </a:solidFill>
        </p:spPr>
        <p:txBody>
          <a:bodyPr wrap="square" rtlCol="0">
            <a:spAutoFit/>
          </a:bodyPr>
          <a:lstStyle/>
          <a:p>
            <a:r>
              <a:rPr lang="it-IT" sz="1600" b="0">
                <a:solidFill>
                  <a:srgbClr val="569CD6"/>
                </a:solidFill>
                <a:effectLst/>
                <a:latin typeface="Consolas" panose="020B0609020204030204" pitchFamily="49" charset="0"/>
              </a:rPr>
              <a:t>global</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scrape_interval</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15s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scrape_timeout</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60s</a:t>
            </a:r>
            <a:endParaRPr lang="it-IT" sz="1600" b="0">
              <a:solidFill>
                <a:srgbClr val="D4D4D4"/>
              </a:solidFill>
              <a:effectLst/>
              <a:latin typeface="Consolas" panose="020B0609020204030204" pitchFamily="49" charset="0"/>
            </a:endParaRPr>
          </a:p>
          <a:p>
            <a:br>
              <a:rPr lang="it-IT" sz="1600" b="0">
                <a:solidFill>
                  <a:srgbClr val="D4D4D4"/>
                </a:solidFill>
                <a:effectLst/>
                <a:latin typeface="Consolas" panose="020B0609020204030204" pitchFamily="49" charset="0"/>
              </a:rPr>
            </a:br>
            <a:r>
              <a:rPr lang="it-IT" sz="1600" b="0">
                <a:solidFill>
                  <a:srgbClr val="569CD6"/>
                </a:solidFill>
                <a:effectLst/>
                <a:latin typeface="Consolas" panose="020B0609020204030204" pitchFamily="49" charset="0"/>
              </a:rPr>
              <a:t>scrape_configs</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 </a:t>
            </a:r>
            <a:r>
              <a:rPr lang="it-IT" sz="1600" b="0">
                <a:solidFill>
                  <a:srgbClr val="569CD6"/>
                </a:solidFill>
                <a:effectLst/>
                <a:latin typeface="Consolas" panose="020B0609020204030204" pitchFamily="49" charset="0"/>
              </a:rPr>
              <a:t>job_name</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'fastapi'</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scrape_interval</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15s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scrape_timeout</a:t>
            </a:r>
            <a:r>
              <a:rPr lang="it-IT" sz="1600" b="0">
                <a:solidFill>
                  <a:srgbClr val="D4D4D4"/>
                </a:solidFill>
                <a:effectLst/>
                <a:latin typeface="Consolas" panose="020B0609020204030204" pitchFamily="49" charset="0"/>
              </a:rPr>
              <a:t>: </a:t>
            </a:r>
            <a:r>
              <a:rPr lang="it-IT" sz="1600">
                <a:solidFill>
                  <a:srgbClr val="CE9178"/>
                </a:solidFill>
                <a:latin typeface="Consolas" panose="020B0609020204030204" pitchFamily="49" charset="0"/>
              </a:rPr>
              <a:t>60</a:t>
            </a:r>
            <a:r>
              <a:rPr lang="it-IT" sz="1600" b="0">
                <a:solidFill>
                  <a:srgbClr val="CE9178"/>
                </a:solidFill>
                <a:effectLst/>
                <a:latin typeface="Consolas" panose="020B0609020204030204" pitchFamily="49" charset="0"/>
              </a:rPr>
              <a:t>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static_configs</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 </a:t>
            </a:r>
            <a:r>
              <a:rPr lang="it-IT" sz="1600" b="0">
                <a:solidFill>
                  <a:srgbClr val="569CD6"/>
                </a:solidFill>
                <a:effectLst/>
                <a:latin typeface="Consolas" panose="020B0609020204030204" pitchFamily="49" charset="0"/>
              </a:rPr>
              <a:t>targets</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'docker.for.mac.localhost:9100'</a:t>
            </a:r>
            <a:r>
              <a:rPr lang="it-IT" sz="1600" b="0">
                <a:solidFill>
                  <a:srgbClr val="D4D4D4"/>
                </a:solidFill>
                <a:effectLst/>
                <a:latin typeface="Consolas" panose="020B0609020204030204" pitchFamily="49" charset="0"/>
              </a:rPr>
              <a:t>]</a:t>
            </a:r>
          </a:p>
          <a:p>
            <a:endParaRPr lang="it-IT"/>
          </a:p>
        </p:txBody>
      </p:sp>
      <p:sp>
        <p:nvSpPr>
          <p:cNvPr id="14" name="CasellaDiTesto 13">
            <a:extLst>
              <a:ext uri="{FF2B5EF4-FFF2-40B4-BE49-F238E27FC236}">
                <a16:creationId xmlns:a16="http://schemas.microsoft.com/office/drawing/2014/main" id="{D0342880-C78A-F491-330A-C83E9BFA1ED6}"/>
              </a:ext>
            </a:extLst>
          </p:cNvPr>
          <p:cNvSpPr txBox="1"/>
          <p:nvPr/>
        </p:nvSpPr>
        <p:spPr>
          <a:xfrm>
            <a:off x="7281544" y="1787200"/>
            <a:ext cx="4293606" cy="923330"/>
          </a:xfrm>
          <a:prstGeom prst="rect">
            <a:avLst/>
          </a:prstGeom>
          <a:solidFill>
            <a:schemeClr val="tx1">
              <a:lumMod val="95000"/>
              <a:lumOff val="5000"/>
            </a:schemeClr>
          </a:solidFill>
        </p:spPr>
        <p:txBody>
          <a:bodyPr wrap="square">
            <a:spAutoFit/>
          </a:bodyPr>
          <a:lstStyle/>
          <a:p>
            <a:r>
              <a:rPr lang="en-US" b="0">
                <a:solidFill>
                  <a:srgbClr val="C586C0"/>
                </a:solidFill>
                <a:effectLst/>
                <a:latin typeface="Consolas" panose="020B0609020204030204" pitchFamily="49" charset="0"/>
              </a:rPr>
              <a:t>FROM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prom/prometheus</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COPY</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prometheus.yml</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/etc/prometheus/prometheus.yml</a:t>
            </a:r>
            <a:endParaRPr lang="en-US" b="0">
              <a:solidFill>
                <a:srgbClr val="D4D4D4"/>
              </a:solidFill>
              <a:effectLst/>
              <a:latin typeface="Consolas" panose="020B0609020204030204" pitchFamily="49" charset="0"/>
            </a:endParaRPr>
          </a:p>
        </p:txBody>
      </p:sp>
      <p:sp>
        <p:nvSpPr>
          <p:cNvPr id="15" name="CasellaDiTesto 14">
            <a:extLst>
              <a:ext uri="{FF2B5EF4-FFF2-40B4-BE49-F238E27FC236}">
                <a16:creationId xmlns:a16="http://schemas.microsoft.com/office/drawing/2014/main" id="{B079CF19-44DB-C712-C30B-1B2518EEF825}"/>
              </a:ext>
            </a:extLst>
          </p:cNvPr>
          <p:cNvSpPr txBox="1"/>
          <p:nvPr/>
        </p:nvSpPr>
        <p:spPr>
          <a:xfrm>
            <a:off x="7203906" y="1417868"/>
            <a:ext cx="2069490" cy="369332"/>
          </a:xfrm>
          <a:prstGeom prst="rect">
            <a:avLst/>
          </a:prstGeom>
          <a:noFill/>
        </p:spPr>
        <p:txBody>
          <a:bodyPr wrap="square" rtlCol="0">
            <a:spAutoFit/>
          </a:bodyPr>
          <a:lstStyle/>
          <a:p>
            <a:r>
              <a:rPr lang="it-IT" b="1" i="1">
                <a:ea typeface="Roboto" panose="02000000000000000000" pitchFamily="2" charset="0"/>
              </a:rPr>
              <a:t>dockerfile</a:t>
            </a:r>
            <a:endParaRPr lang="it-IT" sz="2000" b="1" i="1">
              <a:ea typeface="Roboto" panose="02000000000000000000" pitchFamily="2" charset="0"/>
            </a:endParaRPr>
          </a:p>
        </p:txBody>
      </p:sp>
      <p:sp>
        <p:nvSpPr>
          <p:cNvPr id="16" name="CasellaDiTesto 15">
            <a:extLst>
              <a:ext uri="{FF2B5EF4-FFF2-40B4-BE49-F238E27FC236}">
                <a16:creationId xmlns:a16="http://schemas.microsoft.com/office/drawing/2014/main" id="{4F5F1B63-E38B-874A-39BB-B93C186D1564}"/>
              </a:ext>
            </a:extLst>
          </p:cNvPr>
          <p:cNvSpPr txBox="1"/>
          <p:nvPr/>
        </p:nvSpPr>
        <p:spPr>
          <a:xfrm>
            <a:off x="3451279" y="3270522"/>
            <a:ext cx="3343982" cy="369332"/>
          </a:xfrm>
          <a:prstGeom prst="rect">
            <a:avLst/>
          </a:prstGeom>
          <a:noFill/>
        </p:spPr>
        <p:txBody>
          <a:bodyPr wrap="square" rtlCol="0">
            <a:spAutoFit/>
          </a:bodyPr>
          <a:lstStyle/>
          <a:p>
            <a:r>
              <a:rPr lang="it-IT" b="1" i="1"/>
              <a:t>prometheus.yml</a:t>
            </a:r>
          </a:p>
        </p:txBody>
      </p:sp>
      <p:cxnSp>
        <p:nvCxnSpPr>
          <p:cNvPr id="18" name="Connettore curvo 17">
            <a:extLst>
              <a:ext uri="{FF2B5EF4-FFF2-40B4-BE49-F238E27FC236}">
                <a16:creationId xmlns:a16="http://schemas.microsoft.com/office/drawing/2014/main" id="{96BE19F7-67A6-58E2-DD6A-754BB8D2A64C}"/>
              </a:ext>
            </a:extLst>
          </p:cNvPr>
          <p:cNvCxnSpPr>
            <a:cxnSpLocks/>
          </p:cNvCxnSpPr>
          <p:nvPr/>
        </p:nvCxnSpPr>
        <p:spPr>
          <a:xfrm rot="16200000" flipH="1">
            <a:off x="1331013" y="3257423"/>
            <a:ext cx="1928875" cy="1813194"/>
          </a:xfrm>
          <a:prstGeom prst="curved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curvo 34">
            <a:extLst>
              <a:ext uri="{FF2B5EF4-FFF2-40B4-BE49-F238E27FC236}">
                <a16:creationId xmlns:a16="http://schemas.microsoft.com/office/drawing/2014/main" id="{E468E31E-8BBF-D47B-AC60-C90E89D841C6}"/>
              </a:ext>
            </a:extLst>
          </p:cNvPr>
          <p:cNvCxnSpPr>
            <a:cxnSpLocks/>
          </p:cNvCxnSpPr>
          <p:nvPr/>
        </p:nvCxnSpPr>
        <p:spPr>
          <a:xfrm flipV="1">
            <a:off x="8395106" y="2928148"/>
            <a:ext cx="1189696" cy="1101377"/>
          </a:xfrm>
          <a:prstGeom prst="curved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216106"/>
            <a:ext cx="10419078" cy="1325563"/>
          </a:xfrm>
        </p:spPr>
        <p:txBody>
          <a:bodyPr>
            <a:normAutofit/>
          </a:bodyPr>
          <a:lstStyle/>
          <a:p>
            <a:pPr algn="ctr"/>
            <a:r>
              <a:rPr lang="en-US" sz="4400" b="1" i="0" u="none" strike="noStrike" baseline="0">
                <a:solidFill>
                  <a:schemeClr val="accent2">
                    <a:lumMod val="75000"/>
                  </a:schemeClr>
                </a:solidFill>
                <a:latin typeface="CMR17"/>
              </a:rPr>
              <a:t>Grafana-setup</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5" name="Immagine 4" descr="Immagine che contiene testo&#10;&#10;Descrizione generata automaticamente">
            <a:extLst>
              <a:ext uri="{FF2B5EF4-FFF2-40B4-BE49-F238E27FC236}">
                <a16:creationId xmlns:a16="http://schemas.microsoft.com/office/drawing/2014/main" id="{37E5ADEB-7CB1-ED8C-D350-B03DA5240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527" y="1700670"/>
            <a:ext cx="6287463" cy="1617324"/>
          </a:xfrm>
          <a:prstGeom prst="rect">
            <a:avLst/>
          </a:prstGeom>
        </p:spPr>
      </p:pic>
      <p:sp>
        <p:nvSpPr>
          <p:cNvPr id="6" name="CasellaDiTesto 5">
            <a:extLst>
              <a:ext uri="{FF2B5EF4-FFF2-40B4-BE49-F238E27FC236}">
                <a16:creationId xmlns:a16="http://schemas.microsoft.com/office/drawing/2014/main" id="{E9B6E659-DDA5-786D-0EE7-AFFC00C27981}"/>
              </a:ext>
            </a:extLst>
          </p:cNvPr>
          <p:cNvSpPr txBox="1"/>
          <p:nvPr/>
        </p:nvSpPr>
        <p:spPr>
          <a:xfrm>
            <a:off x="3000527" y="3317994"/>
            <a:ext cx="4510409" cy="369332"/>
          </a:xfrm>
          <a:prstGeom prst="rect">
            <a:avLst/>
          </a:prstGeom>
          <a:noFill/>
        </p:spPr>
        <p:txBody>
          <a:bodyPr wrap="square" rtlCol="0">
            <a:spAutoFit/>
          </a:bodyPr>
          <a:lstStyle/>
          <a:p>
            <a:r>
              <a:rPr lang="it-IT" b="1"/>
              <a:t>&gt; docker pull grafana/grafana-oss: latest</a:t>
            </a:r>
          </a:p>
        </p:txBody>
      </p:sp>
      <p:sp>
        <p:nvSpPr>
          <p:cNvPr id="7" name="CasellaDiTesto 6">
            <a:extLst>
              <a:ext uri="{FF2B5EF4-FFF2-40B4-BE49-F238E27FC236}">
                <a16:creationId xmlns:a16="http://schemas.microsoft.com/office/drawing/2014/main" id="{66D98821-338C-4282-E3EE-7B053E8A6CB9}"/>
              </a:ext>
            </a:extLst>
          </p:cNvPr>
          <p:cNvSpPr txBox="1"/>
          <p:nvPr/>
        </p:nvSpPr>
        <p:spPr>
          <a:xfrm>
            <a:off x="1321278" y="4329641"/>
            <a:ext cx="9549440" cy="1477328"/>
          </a:xfrm>
          <a:prstGeom prst="rect">
            <a:avLst/>
          </a:prstGeom>
          <a:noFill/>
        </p:spPr>
        <p:txBody>
          <a:bodyPr wrap="square" rtlCol="0">
            <a:spAutoFit/>
          </a:bodyPr>
          <a:lstStyle/>
          <a:p>
            <a:r>
              <a:rPr lang="en-US" b="1" i="0">
                <a:effectLst/>
                <a:latin typeface="Söhne"/>
              </a:rPr>
              <a:t>Grafana OSS </a:t>
            </a:r>
            <a:r>
              <a:rPr lang="en-US" b="0" i="0">
                <a:effectLst/>
                <a:latin typeface="Söhne"/>
              </a:rPr>
              <a:t>(Open Source Software) is the open-source version of Grafana, while Grafana is also available in a paid version called Grafana Enterprise. The Enterprise version offers some additional features compared to the OSS version, such as support for enterprise authentication and integration with other business intelligence tools. In general, </a:t>
            </a:r>
            <a:r>
              <a:rPr lang="en-US" b="0" i="0" u="sng">
                <a:effectLst/>
                <a:latin typeface="Söhne"/>
              </a:rPr>
              <a:t>Grafana OSS is used by organizations that want a advanced monitoring solution but do not need the features offered by the Enterprise version</a:t>
            </a:r>
            <a:r>
              <a:rPr lang="en-US" b="0" i="0">
                <a:effectLst/>
                <a:latin typeface="Söhne"/>
              </a:rPr>
              <a:t>.</a:t>
            </a:r>
            <a:endParaRPr lang="it-IT"/>
          </a:p>
        </p:txBody>
      </p:sp>
    </p:spTree>
    <p:extLst>
      <p:ext uri="{BB962C8B-B14F-4D97-AF65-F5344CB8AC3E}">
        <p14:creationId xmlns:p14="http://schemas.microsoft.com/office/powerpoint/2010/main" val="232788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131489"/>
            <a:ext cx="10419078" cy="1325563"/>
          </a:xfrm>
        </p:spPr>
        <p:txBody>
          <a:bodyPr>
            <a:normAutofit/>
          </a:bodyPr>
          <a:lstStyle/>
          <a:p>
            <a:pPr algn="ctr"/>
            <a:r>
              <a:rPr lang="en-US" b="1">
                <a:solidFill>
                  <a:schemeClr val="accent2">
                    <a:lumMod val="75000"/>
                  </a:schemeClr>
                </a:solidFill>
                <a:latin typeface="CMR17"/>
              </a:rPr>
              <a:t>Connect Prometheus &amp; Grafana</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CasellaDiTesto 2">
            <a:extLst>
              <a:ext uri="{FF2B5EF4-FFF2-40B4-BE49-F238E27FC236}">
                <a16:creationId xmlns:a16="http://schemas.microsoft.com/office/drawing/2014/main" id="{030A41CB-42A9-F076-CFD9-6A60618ECDBD}"/>
              </a:ext>
            </a:extLst>
          </p:cNvPr>
          <p:cNvSpPr txBox="1"/>
          <p:nvPr/>
        </p:nvSpPr>
        <p:spPr>
          <a:xfrm>
            <a:off x="989854" y="1256997"/>
            <a:ext cx="10267426" cy="400110"/>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Once the docker images have been downloaded, it is possible to modify the </a:t>
            </a:r>
            <a:r>
              <a:rPr lang="en-US" sz="2000" b="1"/>
              <a:t>docker-compose.yaml</a:t>
            </a:r>
            <a:endParaRPr lang="it-IT" sz="2000" b="1"/>
          </a:p>
        </p:txBody>
      </p:sp>
      <p:sp>
        <p:nvSpPr>
          <p:cNvPr id="9" name="CasellaDiTesto 8">
            <a:extLst>
              <a:ext uri="{FF2B5EF4-FFF2-40B4-BE49-F238E27FC236}">
                <a16:creationId xmlns:a16="http://schemas.microsoft.com/office/drawing/2014/main" id="{476D823A-D27D-A1C3-9802-8B9638902132}"/>
              </a:ext>
            </a:extLst>
          </p:cNvPr>
          <p:cNvSpPr txBox="1"/>
          <p:nvPr/>
        </p:nvSpPr>
        <p:spPr>
          <a:xfrm>
            <a:off x="416225" y="1919291"/>
            <a:ext cx="5277209" cy="3970318"/>
          </a:xfrm>
          <a:prstGeom prst="rect">
            <a:avLst/>
          </a:prstGeom>
          <a:solidFill>
            <a:schemeClr val="tx1">
              <a:lumMod val="85000"/>
              <a:lumOff val="15000"/>
            </a:schemeClr>
          </a:solidFill>
        </p:spPr>
        <p:txBody>
          <a:bodyPr wrap="square">
            <a:spAutoFit/>
          </a:bodyPr>
          <a:lstStyle/>
          <a:p>
            <a:r>
              <a:rPr lang="it-IT">
                <a:solidFill>
                  <a:srgbClr val="D4D4D4"/>
                </a:solidFill>
                <a:latin typeface="Consolas" panose="020B0609020204030204" pitchFamily="49" charset="0"/>
              </a:rPr>
              <a:t>...</a:t>
            </a:r>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prometheus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container_name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prometheus_container</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ports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'9300:9090'</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build</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context</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./prom</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dockerfile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Dockerfile</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prometheus_grafana</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depends_on</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backend</a:t>
            </a:r>
            <a:br>
              <a:rPr lang="it-IT" b="0">
                <a:solidFill>
                  <a:srgbClr val="D4D4D4"/>
                </a:solidFill>
                <a:effectLst/>
                <a:latin typeface="Consolas" panose="020B0609020204030204" pitchFamily="49" charset="0"/>
              </a:rPr>
            </a:br>
            <a:r>
              <a:rPr lang="it-IT" b="0">
                <a:solidFill>
                  <a:srgbClr val="D4D4D4"/>
                </a:solidFill>
                <a:effectLst/>
                <a:latin typeface="Consolas" panose="020B0609020204030204" pitchFamily="49" charset="0"/>
              </a:rPr>
              <a:t>...</a:t>
            </a:r>
            <a:br>
              <a:rPr lang="it-IT" b="0">
                <a:solidFill>
                  <a:srgbClr val="D4D4D4"/>
                </a:solidFill>
                <a:effectLst/>
                <a:latin typeface="Consolas" panose="020B0609020204030204" pitchFamily="49" charset="0"/>
              </a:rPr>
            </a:br>
            <a:endParaRPr lang="it-IT" b="0">
              <a:solidFill>
                <a:srgbClr val="D4D4D4"/>
              </a:solidFill>
              <a:effectLst/>
              <a:latin typeface="Consolas" panose="020B0609020204030204" pitchFamily="49" charset="0"/>
            </a:endParaRPr>
          </a:p>
        </p:txBody>
      </p:sp>
      <p:sp>
        <p:nvSpPr>
          <p:cNvPr id="11" name="CasellaDiTesto 10">
            <a:extLst>
              <a:ext uri="{FF2B5EF4-FFF2-40B4-BE49-F238E27FC236}">
                <a16:creationId xmlns:a16="http://schemas.microsoft.com/office/drawing/2014/main" id="{76CF8EA9-25A2-40E3-752A-6B7DBA9B03F1}"/>
              </a:ext>
            </a:extLst>
          </p:cNvPr>
          <p:cNvSpPr txBox="1"/>
          <p:nvPr/>
        </p:nvSpPr>
        <p:spPr>
          <a:xfrm>
            <a:off x="6498568" y="1919291"/>
            <a:ext cx="5277203" cy="3970318"/>
          </a:xfrm>
          <a:prstGeom prst="rect">
            <a:avLst/>
          </a:prstGeom>
          <a:solidFill>
            <a:schemeClr val="tx1">
              <a:lumMod val="85000"/>
              <a:lumOff val="15000"/>
            </a:schemeClr>
          </a:solidFill>
        </p:spPr>
        <p:txBody>
          <a:bodyPr wrap="square">
            <a:spAutoFit/>
          </a:bodyPr>
          <a:lstStyle/>
          <a:p>
            <a:r>
              <a:rPr lang="it-IT">
                <a:solidFill>
                  <a:srgbClr val="D4D4D4"/>
                </a:solidFill>
                <a:latin typeface="Consolas" panose="020B0609020204030204" pitchFamily="49" charset="0"/>
              </a:rPr>
              <a:t>...</a:t>
            </a:r>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grafana</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container_name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grafana_container</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image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grafana/grafana-oss</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ports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'3000:3000'</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prometheus_grafana</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depends_on</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a:t>
            </a:r>
          </a:p>
          <a:p>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prometheus_grafana</a:t>
            </a:r>
            <a:r>
              <a:rPr lang="it-IT" b="0">
                <a:solidFill>
                  <a:srgbClr val="D4D4D4"/>
                </a:solidFill>
                <a:effectLst/>
                <a:latin typeface="Consolas" panose="020B0609020204030204" pitchFamily="49" charset="0"/>
              </a:rPr>
              <a:t>:</a:t>
            </a:r>
          </a:p>
          <a:p>
            <a:endParaRPr lang="it-IT">
              <a:solidFill>
                <a:srgbClr val="D4D4D4"/>
              </a:solidFill>
              <a:latin typeface="Consolas" panose="020B0609020204030204" pitchFamily="49" charset="0"/>
            </a:endParaRPr>
          </a:p>
        </p:txBody>
      </p:sp>
      <p:sp>
        <p:nvSpPr>
          <p:cNvPr id="12" name="CasellaDiTesto 11">
            <a:extLst>
              <a:ext uri="{FF2B5EF4-FFF2-40B4-BE49-F238E27FC236}">
                <a16:creationId xmlns:a16="http://schemas.microsoft.com/office/drawing/2014/main" id="{178AB428-EAAC-B27F-9B2C-B7FE13A087A3}"/>
              </a:ext>
            </a:extLst>
          </p:cNvPr>
          <p:cNvSpPr txBox="1"/>
          <p:nvPr/>
        </p:nvSpPr>
        <p:spPr>
          <a:xfrm>
            <a:off x="818795" y="6167182"/>
            <a:ext cx="11359546" cy="369332"/>
          </a:xfrm>
          <a:prstGeom prst="rect">
            <a:avLst/>
          </a:prstGeom>
          <a:noFill/>
        </p:spPr>
        <p:txBody>
          <a:bodyPr wrap="square" rtlCol="0">
            <a:spAutoFit/>
          </a:bodyPr>
          <a:lstStyle/>
          <a:p>
            <a:r>
              <a:rPr lang="en-US">
                <a:latin typeface="Roboto" panose="02000000000000000000" pitchFamily="2" charset="0"/>
                <a:ea typeface="Roboto" panose="02000000000000000000" pitchFamily="2" charset="0"/>
              </a:rPr>
              <a:t>The network </a:t>
            </a:r>
            <a:r>
              <a:rPr lang="en-US" b="1">
                <a:ea typeface="Roboto" panose="02000000000000000000" pitchFamily="2" charset="0"/>
              </a:rPr>
              <a:t>“Prometheus_Grafana” </a:t>
            </a:r>
            <a:r>
              <a:rPr lang="en-US">
                <a:latin typeface="Roboto" panose="02000000000000000000" pitchFamily="2" charset="0"/>
                <a:ea typeface="Roboto" panose="02000000000000000000" pitchFamily="2" charset="0"/>
              </a:rPr>
              <a:t>is addes in order to let the two container to communicate each other.</a:t>
            </a:r>
            <a:endParaRPr lang="it-IT"/>
          </a:p>
        </p:txBody>
      </p:sp>
    </p:spTree>
    <p:extLst>
      <p:ext uri="{BB962C8B-B14F-4D97-AF65-F5344CB8AC3E}">
        <p14:creationId xmlns:p14="http://schemas.microsoft.com/office/powerpoint/2010/main" val="118106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934720" y="131489"/>
            <a:ext cx="10419078" cy="1325563"/>
          </a:xfrm>
        </p:spPr>
        <p:txBody>
          <a:bodyPr>
            <a:normAutofit/>
          </a:bodyPr>
          <a:lstStyle/>
          <a:p>
            <a:pPr algn="ctr"/>
            <a:r>
              <a:rPr lang="en-US" b="1">
                <a:solidFill>
                  <a:schemeClr val="accent2">
                    <a:lumMod val="75000"/>
                  </a:schemeClr>
                </a:solidFill>
                <a:latin typeface="CMR17"/>
              </a:rPr>
              <a:t>Connect Prometheus &amp; Grafana</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CasellaDiTesto 2">
            <a:extLst>
              <a:ext uri="{FF2B5EF4-FFF2-40B4-BE49-F238E27FC236}">
                <a16:creationId xmlns:a16="http://schemas.microsoft.com/office/drawing/2014/main" id="{030A41CB-42A9-F076-CFD9-6A60618ECDBD}"/>
              </a:ext>
            </a:extLst>
          </p:cNvPr>
          <p:cNvSpPr txBox="1"/>
          <p:nvPr/>
        </p:nvSpPr>
        <p:spPr>
          <a:xfrm>
            <a:off x="989854" y="1256997"/>
            <a:ext cx="10267426" cy="400110"/>
          </a:xfrm>
          <a:prstGeom prst="rect">
            <a:avLst/>
          </a:prstGeom>
          <a:noFill/>
        </p:spPr>
        <p:txBody>
          <a:bodyPr wrap="none" rtlCol="0">
            <a:spAutoFit/>
          </a:bodyPr>
          <a:lstStyle/>
          <a:p>
            <a:r>
              <a:rPr lang="en-US">
                <a:latin typeface="Roboto" panose="02000000000000000000" pitchFamily="2" charset="0"/>
                <a:ea typeface="Roboto" panose="02000000000000000000" pitchFamily="2" charset="0"/>
              </a:rPr>
              <a:t>Once the docker images have been downloaded, it is possible to modify the </a:t>
            </a:r>
            <a:r>
              <a:rPr lang="en-US" sz="2000" b="1"/>
              <a:t>docker-compose.yaml</a:t>
            </a:r>
            <a:endParaRPr lang="it-IT" sz="2000" b="1"/>
          </a:p>
        </p:txBody>
      </p:sp>
      <p:sp>
        <p:nvSpPr>
          <p:cNvPr id="12" name="CasellaDiTesto 11">
            <a:extLst>
              <a:ext uri="{FF2B5EF4-FFF2-40B4-BE49-F238E27FC236}">
                <a16:creationId xmlns:a16="http://schemas.microsoft.com/office/drawing/2014/main" id="{178AB428-EAAC-B27F-9B2C-B7FE13A087A3}"/>
              </a:ext>
            </a:extLst>
          </p:cNvPr>
          <p:cNvSpPr txBox="1"/>
          <p:nvPr/>
        </p:nvSpPr>
        <p:spPr>
          <a:xfrm>
            <a:off x="741157" y="5911746"/>
            <a:ext cx="11359546" cy="369332"/>
          </a:xfrm>
          <a:prstGeom prst="rect">
            <a:avLst/>
          </a:prstGeom>
          <a:noFill/>
        </p:spPr>
        <p:txBody>
          <a:bodyPr wrap="square" rtlCol="0">
            <a:spAutoFit/>
          </a:bodyPr>
          <a:lstStyle/>
          <a:p>
            <a:r>
              <a:rPr lang="en-US">
                <a:latin typeface="Roboto" panose="02000000000000000000" pitchFamily="2" charset="0"/>
                <a:ea typeface="Roboto" panose="02000000000000000000" pitchFamily="2" charset="0"/>
              </a:rPr>
              <a:t>The network </a:t>
            </a:r>
            <a:r>
              <a:rPr lang="en-US" b="1">
                <a:ea typeface="Roboto" panose="02000000000000000000" pitchFamily="2" charset="0"/>
              </a:rPr>
              <a:t>“Prometheus_Grafana” </a:t>
            </a:r>
            <a:r>
              <a:rPr lang="en-US">
                <a:latin typeface="Roboto" panose="02000000000000000000" pitchFamily="2" charset="0"/>
                <a:ea typeface="Roboto" panose="02000000000000000000" pitchFamily="2" charset="0"/>
              </a:rPr>
              <a:t>is addes in order to let the two container to communicate each other.</a:t>
            </a:r>
            <a:endParaRPr lang="it-IT"/>
          </a:p>
        </p:txBody>
      </p:sp>
      <p:pic>
        <p:nvPicPr>
          <p:cNvPr id="5" name="Immagine 4">
            <a:extLst>
              <a:ext uri="{FF2B5EF4-FFF2-40B4-BE49-F238E27FC236}">
                <a16:creationId xmlns:a16="http://schemas.microsoft.com/office/drawing/2014/main" id="{80BD50AA-3F2D-AB96-D553-88F601CFB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06" y="1967850"/>
            <a:ext cx="7862588" cy="3633153"/>
          </a:xfrm>
          <a:prstGeom prst="rect">
            <a:avLst/>
          </a:prstGeom>
        </p:spPr>
      </p:pic>
    </p:spTree>
    <p:extLst>
      <p:ext uri="{BB962C8B-B14F-4D97-AF65-F5344CB8AC3E}">
        <p14:creationId xmlns:p14="http://schemas.microsoft.com/office/powerpoint/2010/main" val="383377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MR17"/>
              </a:rPr>
              <a:t>Prometheus Metrics</a:t>
            </a:r>
            <a:endParaRPr lang="it-IT" b="1" dirty="0">
              <a:solidFill>
                <a:schemeClr val="accent2">
                  <a:lumMod val="75000"/>
                </a:schemeClr>
              </a:solidFill>
            </a:endParaRPr>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610319" y="1012427"/>
            <a:ext cx="10741325" cy="4833145"/>
          </a:xfrm>
        </p:spPr>
        <p:txBody>
          <a:bodyPr>
            <a:normAutofit/>
          </a:bodyPr>
          <a:lstStyle/>
          <a:p>
            <a:pPr marL="0" indent="0">
              <a:buNone/>
            </a:pPr>
            <a:r>
              <a:rPr lang="en-US" sz="2400"/>
              <a:t>In order to monitor our system we decided to use:</a:t>
            </a:r>
          </a:p>
          <a:p>
            <a:pPr marL="0" indent="0">
              <a:buNone/>
            </a:pPr>
            <a:r>
              <a:rPr lang="it-IT" sz="2400" b="0">
                <a:solidFill>
                  <a:srgbClr val="4EC9B0"/>
                </a:solidFill>
                <a:effectLst/>
                <a:latin typeface="Consolas" panose="020B0609020204030204" pitchFamily="49" charset="0"/>
              </a:rPr>
              <a:t>prometheus_fastapi_instrumentator</a:t>
            </a:r>
          </a:p>
          <a:p>
            <a:pPr marL="0" indent="0">
              <a:buNone/>
            </a:pPr>
            <a:r>
              <a:rPr lang="en-US" sz="2000" b="0" i="0">
                <a:effectLst/>
                <a:latin typeface="Roboto" panose="02000000000000000000" pitchFamily="2" charset="0"/>
                <a:ea typeface="Roboto" panose="02000000000000000000" pitchFamily="2" charset="0"/>
              </a:rPr>
              <a:t>A configurable and modular Prometheus Instrumentator for your FastAPI</a:t>
            </a:r>
            <a:r>
              <a:rPr lang="en-US" sz="2400" b="0" i="0">
                <a:effectLst/>
                <a:latin typeface="Roboto" panose="02000000000000000000" pitchFamily="2" charset="0"/>
                <a:ea typeface="Roboto" panose="02000000000000000000" pitchFamily="2" charset="0"/>
              </a:rPr>
              <a:t>.</a:t>
            </a:r>
          </a:p>
          <a:p>
            <a:pPr marL="0" indent="0">
              <a:buNone/>
            </a:pPr>
            <a:endParaRPr lang="it-IT" sz="2400" b="0">
              <a:effectLst/>
              <a:latin typeface="Roboto" panose="02000000000000000000" pitchFamily="2" charset="0"/>
              <a:ea typeface="Roboto" panose="02000000000000000000" pitchFamily="2" charset="0"/>
            </a:endParaRPr>
          </a:p>
          <a:p>
            <a:pPr marL="0" indent="0">
              <a:buNone/>
            </a:pPr>
            <a:endParaRPr lang="en-US" dirty="0"/>
          </a:p>
        </p:txBody>
      </p:sp>
      <p:sp>
        <p:nvSpPr>
          <p:cNvPr id="3" name="Rectangle 1">
            <a:extLst>
              <a:ext uri="{FF2B5EF4-FFF2-40B4-BE49-F238E27FC236}">
                <a16:creationId xmlns:a16="http://schemas.microsoft.com/office/drawing/2014/main" id="{D0B8A63D-66FB-78CA-5452-631EA1C95E61}"/>
              </a:ext>
            </a:extLst>
          </p:cNvPr>
          <p:cNvSpPr>
            <a:spLocks noChangeArrowheads="1"/>
          </p:cNvSpPr>
          <p:nvPr/>
        </p:nvSpPr>
        <p:spPr bwMode="auto">
          <a:xfrm>
            <a:off x="706844" y="2425184"/>
            <a:ext cx="10874837" cy="2400657"/>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a:ln>
                  <a:noFill/>
                </a:ln>
                <a:effectLst/>
                <a:latin typeface="-apple-system"/>
              </a:rPr>
              <a:t>With this, your FastAPI is instrumented and metrics are ready to be scraped.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a:ln>
                  <a:noFill/>
                </a:ln>
                <a:effectLst/>
                <a:latin typeface="-apple-system"/>
              </a:rPr>
              <a:t>The defaults give you:</a:t>
            </a:r>
            <a:endParaRPr kumimoji="0" lang="it-IT" altLang="it-IT" sz="240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i="0" u="none" strike="noStrike" cap="none" normalizeH="0" baseline="0">
                <a:ln>
                  <a:noFill/>
                </a:ln>
                <a:effectLst/>
                <a:latin typeface="-apple-system"/>
              </a:rPr>
              <a:t>Counter </a:t>
            </a:r>
            <a:r>
              <a:rPr kumimoji="0" lang="it-IT" altLang="it-IT" b="1" i="0" u="none" strike="noStrike" cap="none" normalizeH="0" baseline="0">
                <a:ln>
                  <a:noFill/>
                </a:ln>
                <a:effectLst/>
                <a:latin typeface="ui-monospace"/>
              </a:rPr>
              <a:t>http_requests_total</a:t>
            </a:r>
            <a:r>
              <a:rPr kumimoji="0" lang="it-IT" altLang="it-IT" b="1" i="0" u="none" strike="noStrike" cap="none" normalizeH="0" baseline="0">
                <a:ln>
                  <a:noFill/>
                </a:ln>
                <a:effectLst/>
                <a:latin typeface="-apple-system"/>
              </a:rPr>
              <a:t> </a:t>
            </a:r>
            <a:r>
              <a:rPr kumimoji="0" lang="it-IT" altLang="it-IT" i="0" u="none" strike="noStrike" cap="none" normalizeH="0" baseline="0">
                <a:ln>
                  <a:noFill/>
                </a:ln>
                <a:effectLst/>
                <a:latin typeface="-apple-system"/>
              </a:rPr>
              <a:t>with </a:t>
            </a:r>
            <a:r>
              <a:rPr kumimoji="0" lang="it-IT" altLang="it-IT" i="0" u="none" strike="noStrike" cap="none" normalizeH="0" baseline="0">
                <a:ln>
                  <a:noFill/>
                </a:ln>
                <a:effectLst/>
                <a:latin typeface="ui-monospace"/>
              </a:rPr>
              <a:t>handler</a:t>
            </a:r>
            <a:r>
              <a:rPr kumimoji="0" lang="it-IT" altLang="it-IT" i="0" u="none" strike="noStrike" cap="none" normalizeH="0" baseline="0">
                <a:ln>
                  <a:noFill/>
                </a:ln>
                <a:effectLst/>
                <a:latin typeface="-apple-system"/>
              </a:rPr>
              <a:t>, </a:t>
            </a:r>
            <a:r>
              <a:rPr kumimoji="0" lang="it-IT" altLang="it-IT" i="0" u="none" strike="noStrike" cap="none" normalizeH="0" baseline="0">
                <a:ln>
                  <a:noFill/>
                </a:ln>
                <a:effectLst/>
                <a:latin typeface="ui-monospace"/>
              </a:rPr>
              <a:t>status</a:t>
            </a:r>
            <a:r>
              <a:rPr kumimoji="0" lang="it-IT" altLang="it-IT" i="0" u="none" strike="noStrike" cap="none" normalizeH="0" baseline="0">
                <a:ln>
                  <a:noFill/>
                </a:ln>
                <a:effectLst/>
                <a:latin typeface="-apple-system"/>
              </a:rPr>
              <a:t> and </a:t>
            </a:r>
            <a:r>
              <a:rPr kumimoji="0" lang="it-IT" altLang="it-IT" i="0" u="none" strike="noStrike" cap="none" normalizeH="0" baseline="0">
                <a:ln>
                  <a:noFill/>
                </a:ln>
                <a:effectLst/>
                <a:latin typeface="ui-monospace"/>
              </a:rPr>
              <a:t>method</a:t>
            </a:r>
            <a:r>
              <a:rPr kumimoji="0" lang="it-IT" altLang="it-IT" i="0" u="none" strike="noStrike" cap="none" normalizeH="0" baseline="0">
                <a:ln>
                  <a:noFill/>
                </a:ln>
                <a:effectLst/>
                <a:latin typeface="-apple-system"/>
              </a:rPr>
              <a:t>. Total number of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i="0" u="none" strike="noStrike" cap="none" normalizeH="0" baseline="0">
                <a:ln>
                  <a:noFill/>
                </a:ln>
                <a:effectLst/>
                <a:latin typeface="-apple-system"/>
              </a:rPr>
              <a:t>Summary </a:t>
            </a:r>
            <a:r>
              <a:rPr kumimoji="0" lang="it-IT" altLang="it-IT" b="1" i="0" u="none" strike="noStrike" cap="none" normalizeH="0" baseline="0">
                <a:ln>
                  <a:noFill/>
                </a:ln>
                <a:effectLst/>
                <a:latin typeface="ui-monospace"/>
              </a:rPr>
              <a:t>http_request_size_bytes</a:t>
            </a:r>
            <a:r>
              <a:rPr kumimoji="0" lang="it-IT" altLang="it-IT" b="1" i="0" u="none" strike="noStrike" cap="none" normalizeH="0" baseline="0">
                <a:ln>
                  <a:noFill/>
                </a:ln>
                <a:effectLst/>
                <a:latin typeface="-apple-system"/>
              </a:rPr>
              <a:t> </a:t>
            </a:r>
            <a:r>
              <a:rPr kumimoji="0" lang="it-IT" altLang="it-IT" i="0" u="none" strike="noStrike" cap="none" normalizeH="0" baseline="0">
                <a:ln>
                  <a:noFill/>
                </a:ln>
                <a:effectLst/>
                <a:latin typeface="-apple-system"/>
              </a:rPr>
              <a:t>with </a:t>
            </a:r>
            <a:r>
              <a:rPr kumimoji="0" lang="it-IT" altLang="it-IT" i="0" u="none" strike="noStrike" cap="none" normalizeH="0" baseline="0">
                <a:ln>
                  <a:noFill/>
                </a:ln>
                <a:effectLst/>
                <a:latin typeface="ui-monospace"/>
              </a:rPr>
              <a:t>handler</a:t>
            </a:r>
            <a:r>
              <a:rPr kumimoji="0" lang="it-IT" altLang="it-IT" i="0" u="none" strike="noStrike" cap="none" normalizeH="0" baseline="0">
                <a:ln>
                  <a:noFill/>
                </a:ln>
                <a:effectLst/>
                <a:latin typeface="-apple-system"/>
              </a:rPr>
              <a:t>. Added up total of the content lengths of all incoming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i="0" u="none" strike="noStrike" cap="none" normalizeH="0" baseline="0">
                <a:ln>
                  <a:noFill/>
                </a:ln>
                <a:effectLst/>
                <a:latin typeface="-apple-system"/>
              </a:rPr>
              <a:t>Summary </a:t>
            </a:r>
            <a:r>
              <a:rPr kumimoji="0" lang="it-IT" altLang="it-IT" b="1" i="0" u="none" strike="noStrike" cap="none" normalizeH="0" baseline="0">
                <a:ln>
                  <a:noFill/>
                </a:ln>
                <a:effectLst/>
                <a:latin typeface="ui-monospace"/>
              </a:rPr>
              <a:t>http_response_size_bytes</a:t>
            </a:r>
            <a:r>
              <a:rPr kumimoji="0" lang="it-IT" altLang="it-IT" b="1" i="0" u="none" strike="noStrike" cap="none" normalizeH="0" baseline="0">
                <a:ln>
                  <a:noFill/>
                </a:ln>
                <a:effectLst/>
                <a:latin typeface="-apple-system"/>
              </a:rPr>
              <a:t> </a:t>
            </a:r>
            <a:r>
              <a:rPr kumimoji="0" lang="it-IT" altLang="it-IT" i="0" u="none" strike="noStrike" cap="none" normalizeH="0" baseline="0">
                <a:ln>
                  <a:noFill/>
                </a:ln>
                <a:effectLst/>
                <a:latin typeface="-apple-system"/>
              </a:rPr>
              <a:t>with </a:t>
            </a:r>
            <a:r>
              <a:rPr kumimoji="0" lang="it-IT" altLang="it-IT" i="0" u="none" strike="noStrike" cap="none" normalizeH="0" baseline="0">
                <a:ln>
                  <a:noFill/>
                </a:ln>
                <a:effectLst/>
                <a:latin typeface="ui-monospace"/>
              </a:rPr>
              <a:t>handler</a:t>
            </a:r>
            <a:r>
              <a:rPr kumimoji="0" lang="it-IT" altLang="it-IT" i="0" u="none" strike="noStrike" cap="none" normalizeH="0" baseline="0">
                <a:ln>
                  <a:noFill/>
                </a:ln>
                <a:effectLst/>
                <a:latin typeface="-apple-system"/>
              </a:rPr>
              <a:t>. Added up total of the content lengths of all outgoing responses.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i="0" u="none" strike="noStrike" cap="none" normalizeH="0" baseline="0">
                <a:ln>
                  <a:noFill/>
                </a:ln>
                <a:effectLst/>
                <a:latin typeface="-apple-system"/>
              </a:rPr>
              <a:t>Histogram </a:t>
            </a:r>
            <a:r>
              <a:rPr kumimoji="0" lang="it-IT" altLang="it-IT" b="1" i="0" u="none" strike="noStrike" cap="none" normalizeH="0" baseline="0">
                <a:ln>
                  <a:noFill/>
                </a:ln>
                <a:effectLst/>
                <a:latin typeface="ui-monospace"/>
              </a:rPr>
              <a:t>http_request_duration_seconds</a:t>
            </a:r>
            <a:r>
              <a:rPr kumimoji="0" lang="it-IT" altLang="it-IT" b="1" i="0" u="none" strike="noStrike" cap="none" normalizeH="0" baseline="0">
                <a:ln>
                  <a:noFill/>
                </a:ln>
                <a:effectLst/>
                <a:latin typeface="-apple-system"/>
              </a:rPr>
              <a:t> </a:t>
            </a:r>
            <a:r>
              <a:rPr kumimoji="0" lang="it-IT" altLang="it-IT" i="0" u="none" strike="noStrike" cap="none" normalizeH="0" baseline="0">
                <a:ln>
                  <a:noFill/>
                </a:ln>
                <a:effectLst/>
                <a:latin typeface="-apple-system"/>
              </a:rPr>
              <a:t>with </a:t>
            </a:r>
            <a:r>
              <a:rPr kumimoji="0" lang="it-IT" altLang="it-IT" i="0" u="none" strike="noStrike" cap="none" normalizeH="0" baseline="0">
                <a:ln>
                  <a:noFill/>
                </a:ln>
                <a:effectLst/>
                <a:latin typeface="ui-monospace"/>
              </a:rPr>
              <a:t>handler</a:t>
            </a:r>
            <a:r>
              <a:rPr kumimoji="0" lang="it-IT" altLang="it-IT" i="0" u="none" strike="noStrike" cap="none" normalizeH="0" baseline="0">
                <a:ln>
                  <a:noFill/>
                </a:ln>
                <a:effectLst/>
                <a:latin typeface="-apple-system"/>
              </a:rPr>
              <a:t>. Only a few buckets to keep cardinality 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i="0" u="none" strike="noStrike" cap="none" normalizeH="0" baseline="0">
                <a:ln>
                  <a:noFill/>
                </a:ln>
                <a:effectLst/>
                <a:latin typeface="-apple-system"/>
              </a:rPr>
              <a:t>Histogram </a:t>
            </a:r>
            <a:r>
              <a:rPr kumimoji="0" lang="it-IT" altLang="it-IT" b="1" i="0" u="none" strike="noStrike" cap="none" normalizeH="0" baseline="0">
                <a:ln>
                  <a:noFill/>
                </a:ln>
                <a:effectLst/>
                <a:latin typeface="ui-monospace"/>
              </a:rPr>
              <a:t>http_request_duration_highr_seconds</a:t>
            </a:r>
            <a:r>
              <a:rPr kumimoji="0" lang="it-IT" altLang="it-IT" b="1" i="0" u="none" strike="noStrike" cap="none" normalizeH="0" baseline="0">
                <a:ln>
                  <a:noFill/>
                </a:ln>
                <a:effectLst/>
                <a:latin typeface="-apple-system"/>
              </a:rPr>
              <a:t> </a:t>
            </a:r>
            <a:r>
              <a:rPr kumimoji="0" lang="it-IT" altLang="it-IT" i="0" u="none" strike="noStrike" cap="none" normalizeH="0" baseline="0">
                <a:ln>
                  <a:noFill/>
                </a:ln>
                <a:effectLst/>
                <a:latin typeface="-apple-system"/>
              </a:rPr>
              <a:t>without any labels. Large number of buckets (&gt;20).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id="{E811C739-0698-972D-5E2A-D41A4C87AA25}"/>
              </a:ext>
            </a:extLst>
          </p:cNvPr>
          <p:cNvSpPr txBox="1"/>
          <p:nvPr/>
        </p:nvSpPr>
        <p:spPr>
          <a:xfrm>
            <a:off x="2226790" y="4825841"/>
            <a:ext cx="7738416" cy="1754326"/>
          </a:xfrm>
          <a:prstGeom prst="rect">
            <a:avLst/>
          </a:prstGeom>
          <a:solidFill>
            <a:schemeClr val="tx1">
              <a:lumMod val="85000"/>
              <a:lumOff val="15000"/>
            </a:schemeClr>
          </a:solidFill>
        </p:spPr>
        <p:txBody>
          <a:bodyPr wrap="square">
            <a:spAutoFit/>
          </a:bodyPr>
          <a:lstStyle/>
          <a:p>
            <a:r>
              <a:rPr lang="en-US" b="0">
                <a:solidFill>
                  <a:srgbClr val="C586C0"/>
                </a:solidFill>
                <a:effectLst/>
                <a:latin typeface="Consolas" panose="020B0609020204030204" pitchFamily="49" charset="0"/>
              </a:rPr>
              <a:t>from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prometheus_fastapi_instrumentator</a:t>
            </a:r>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Instrumentator</a:t>
            </a:r>
            <a:br>
              <a:rPr lang="en-US" b="0">
                <a:solidFill>
                  <a:srgbClr val="D4D4D4"/>
                </a:solidFill>
                <a:effectLst/>
                <a:latin typeface="Consolas" panose="020B0609020204030204" pitchFamily="49" charset="0"/>
              </a:rPr>
            </a:br>
            <a:r>
              <a:rPr lang="en-US" b="0">
                <a:solidFill>
                  <a:srgbClr val="C586C0"/>
                </a:solidFill>
                <a:effectLst/>
                <a:latin typeface="Consolas" panose="020B0609020204030204" pitchFamily="49" charset="0"/>
              </a:rPr>
              <a:t>from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prometheus_client</a:t>
            </a:r>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Counter</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Gauge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Histogram</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0962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MR17"/>
              </a:rPr>
              <a:t>Prometheus Metrics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id="{8DF74287-8199-C54D-5B1C-6FF6A0E99B42}"/>
              </a:ext>
            </a:extLst>
          </p:cNvPr>
          <p:cNvSpPr>
            <a:spLocks noGrp="1"/>
          </p:cNvSpPr>
          <p:nvPr>
            <p:ph idx="1"/>
          </p:nvPr>
        </p:nvSpPr>
        <p:spPr>
          <a:xfrm>
            <a:off x="583720" y="1314032"/>
            <a:ext cx="5350533" cy="5023480"/>
          </a:xfrm>
          <a:solidFill>
            <a:schemeClr val="tx1">
              <a:lumMod val="85000"/>
              <a:lumOff val="15000"/>
            </a:schemeClr>
          </a:solidFill>
        </p:spPr>
        <p:txBody>
          <a:bodyPr>
            <a:normAutofit fontScale="92500" lnSpcReduction="20000"/>
          </a:bodyPr>
          <a:lstStyle/>
          <a:p>
            <a:pPr marL="0" indent="0">
              <a:buNone/>
            </a:pPr>
            <a:r>
              <a:rPr lang="en-US" sz="1600" b="0">
                <a:solidFill>
                  <a:srgbClr val="4FC1FF"/>
                </a:solidFill>
                <a:effectLst/>
                <a:latin typeface="Consolas" panose="020B0609020204030204" pitchFamily="49" charset="0"/>
              </a:rPr>
              <a:t>REQUEST_TIME</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Gauge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"request_processing_seconds"</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"Time spent processing request"</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"method"</a:t>
            </a: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"endpoint"</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a:t>
            </a:r>
          </a:p>
          <a:p>
            <a:pPr marL="0" indent="0">
              <a:buNone/>
            </a:pPr>
            <a:br>
              <a:rPr lang="en-US" sz="1600" b="0">
                <a:solidFill>
                  <a:srgbClr val="D4D4D4"/>
                </a:solidFill>
                <a:effectLst/>
                <a:latin typeface="Consolas" panose="020B0609020204030204" pitchFamily="49" charset="0"/>
              </a:rPr>
            </a:br>
            <a:r>
              <a:rPr lang="en-US" sz="1600" b="0">
                <a:solidFill>
                  <a:srgbClr val="4FC1FF"/>
                </a:solidFill>
                <a:effectLst/>
                <a:latin typeface="Consolas" panose="020B0609020204030204" pitchFamily="49" charset="0"/>
              </a:rPr>
              <a:t>AVG_DDFC</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Gauge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"avg_ddfc"</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"Average of last 5 'delay detection following change' of the drift detector."</a:t>
            </a:r>
            <a:endParaRPr lang="en-US" sz="1600" b="0">
              <a:solidFill>
                <a:srgbClr val="D4D4D4"/>
              </a:solidFill>
              <a:effectLst/>
              <a:latin typeface="Consolas" panose="020B0609020204030204" pitchFamily="49" charset="0"/>
            </a:endParaRPr>
          </a:p>
          <a:p>
            <a:pPr marL="0" indent="0">
              <a:buNone/>
            </a:pPr>
            <a:r>
              <a:rPr lang="en-US" sz="1600" b="0">
                <a:solidFill>
                  <a:srgbClr val="D4D4D4"/>
                </a:solidFill>
                <a:effectLst/>
                <a:latin typeface="Consolas" panose="020B0609020204030204" pitchFamily="49" charset="0"/>
              </a:rPr>
              <a:t>)</a:t>
            </a:r>
          </a:p>
          <a:p>
            <a:pPr marL="0" indent="0">
              <a:buNone/>
            </a:pPr>
            <a:br>
              <a:rPr lang="en-US" sz="1600" b="0">
                <a:solidFill>
                  <a:srgbClr val="D4D4D4"/>
                </a:solidFill>
                <a:effectLst/>
                <a:latin typeface="Consolas" panose="020B0609020204030204" pitchFamily="49" charset="0"/>
              </a:rPr>
            </a:br>
            <a:r>
              <a:rPr lang="en-US" sz="1600" b="0">
                <a:solidFill>
                  <a:srgbClr val="9CDCFE"/>
                </a:solidFill>
                <a:effectLst/>
                <a:latin typeface="Consolas" panose="020B0609020204030204" pitchFamily="49" charset="0"/>
              </a:rPr>
              <a:t>hist_img</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Histogram</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"img_size"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"Histogram for tracking the size of the images"</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buckets</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100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200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300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400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500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600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700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800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900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1000</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a:t>
            </a:r>
            <a:endParaRPr lang="it-IT" sz="2400" b="0">
              <a:effectLst/>
              <a:latin typeface="Roboto" panose="02000000000000000000" pitchFamily="2" charset="0"/>
              <a:ea typeface="Roboto" panose="02000000000000000000" pitchFamily="2" charset="0"/>
            </a:endParaRPr>
          </a:p>
          <a:p>
            <a:pPr marL="0" indent="0">
              <a:buNone/>
            </a:pPr>
            <a:endParaRPr lang="en-US" dirty="0"/>
          </a:p>
        </p:txBody>
      </p:sp>
      <p:sp>
        <p:nvSpPr>
          <p:cNvPr id="6" name="CasellaDiTesto 5">
            <a:extLst>
              <a:ext uri="{FF2B5EF4-FFF2-40B4-BE49-F238E27FC236}">
                <a16:creationId xmlns:a16="http://schemas.microsoft.com/office/drawing/2014/main" id="{86AF5E20-32D7-E1E4-E32C-80FA0815CDC5}"/>
              </a:ext>
            </a:extLst>
          </p:cNvPr>
          <p:cNvSpPr txBox="1"/>
          <p:nvPr/>
        </p:nvSpPr>
        <p:spPr>
          <a:xfrm>
            <a:off x="6464159" y="1325563"/>
            <a:ext cx="5350534" cy="3785652"/>
          </a:xfrm>
          <a:prstGeom prst="rect">
            <a:avLst/>
          </a:prstGeom>
          <a:solidFill>
            <a:schemeClr val="tx1">
              <a:lumMod val="85000"/>
              <a:lumOff val="15000"/>
            </a:schemeClr>
          </a:solidFill>
        </p:spPr>
        <p:txBody>
          <a:bodyPr wrap="square">
            <a:spAutoFit/>
          </a:bodyPr>
          <a:lstStyle/>
          <a:p>
            <a:r>
              <a:rPr lang="en-US" sz="1600" b="0">
                <a:solidFill>
                  <a:srgbClr val="9CDCFE"/>
                </a:solidFill>
                <a:effectLst/>
                <a:latin typeface="Consolas" panose="020B0609020204030204" pitchFamily="49" charset="0"/>
              </a:rPr>
              <a:t>counter_predictions</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"counter_predictions"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predictions that have been made"</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a:p>
            <a:r>
              <a:rPr lang="en-US" sz="1600" b="0">
                <a:solidFill>
                  <a:srgbClr val="9CDCFE"/>
                </a:solidFill>
                <a:effectLst/>
                <a:latin typeface="Consolas" panose="020B0609020204030204" pitchFamily="49" charset="0"/>
              </a:rPr>
              <a:t>counter_labeled_images</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"counter_labeled_images"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images sent to extend the dataset"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a:p>
            <a:r>
              <a:rPr lang="en-US" sz="1600" b="0">
                <a:solidFill>
                  <a:srgbClr val="9CDCFE"/>
                </a:solidFill>
                <a:effectLst/>
                <a:latin typeface="Consolas" panose="020B0609020204030204" pitchFamily="49" charset="0"/>
              </a:rPr>
              <a:t>counter_feedback</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"counter_feedback"</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feedbacks sent by the experts"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5751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MR17"/>
              </a:rPr>
              <a:t>Prometheus Metrics</a:t>
            </a:r>
            <a:endParaRPr lang="it-IT" b="1" dirty="0">
              <a:solidFill>
                <a:schemeClr val="accent2">
                  <a:lumMod val="75000"/>
                </a:schemeClr>
              </a:solidFill>
            </a:endParaRPr>
          </a:p>
        </p:txBody>
      </p:sp>
      <p:sp>
        <p:nvSpPr>
          <p:cNvPr id="8" name="Segnaposto contenuto 2">
            <a:extLst>
              <a:ext uri="{FF2B5EF4-FFF2-40B4-BE49-F238E27FC236}">
                <a16:creationId xmlns:a16="http://schemas.microsoft.com/office/drawing/2014/main"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4" name="Segnaposto contenuto 3">
            <a:extLst>
              <a:ext uri="{FF2B5EF4-FFF2-40B4-BE49-F238E27FC236}">
                <a16:creationId xmlns:a16="http://schemas.microsoft.com/office/drawing/2014/main" id="{F633D041-4327-A1E1-FA33-A66DEDD1D285}"/>
              </a:ext>
            </a:extLst>
          </p:cNvPr>
          <p:cNvSpPr>
            <a:spLocks noGrp="1"/>
          </p:cNvSpPr>
          <p:nvPr>
            <p:ph idx="1"/>
          </p:nvPr>
        </p:nvSpPr>
        <p:spPr>
          <a:xfrm>
            <a:off x="789937" y="1420183"/>
            <a:ext cx="10515600" cy="4351338"/>
          </a:xfrm>
        </p:spPr>
        <p:txBody>
          <a:bodyPr/>
          <a:lstStyle/>
          <a:p>
            <a:pPr marL="0" indent="0">
              <a:buNone/>
            </a:pPr>
            <a:r>
              <a:rPr lang="it-IT"/>
              <a:t>Furthermore to these metrics we manipulated also other metrics given by the instrumentator as:</a:t>
            </a:r>
          </a:p>
          <a:p>
            <a:pPr marL="514350" indent="-514350">
              <a:buFont typeface="+mj-lt"/>
              <a:buAutoNum type="arabicPeriod"/>
            </a:pPr>
            <a:r>
              <a:rPr lang="it-IT"/>
              <a:t>Metric A</a:t>
            </a:r>
          </a:p>
          <a:p>
            <a:pPr marL="514350" indent="-514350">
              <a:buFont typeface="+mj-lt"/>
              <a:buAutoNum type="arabicPeriod"/>
            </a:pPr>
            <a:r>
              <a:rPr lang="it-IT"/>
              <a:t>Metric B</a:t>
            </a:r>
          </a:p>
          <a:p>
            <a:pPr marL="514350" indent="-514350">
              <a:buFont typeface="+mj-lt"/>
              <a:buAutoNum type="arabicPeriod"/>
            </a:pPr>
            <a:r>
              <a:rPr lang="it-IT"/>
              <a:t>Metric C</a:t>
            </a:r>
          </a:p>
          <a:p>
            <a:pPr marL="0" indent="0">
              <a:buNone/>
            </a:pPr>
            <a:r>
              <a:rPr lang="it-IT"/>
              <a:t>At the end we connected Grafana using the Prometheus Container as Data Source and finally we built the dashboard using all the metrics we retained useful for the project.</a:t>
            </a:r>
          </a:p>
        </p:txBody>
      </p:sp>
    </p:spTree>
    <p:extLst>
      <p:ext uri="{BB962C8B-B14F-4D97-AF65-F5344CB8AC3E}">
        <p14:creationId xmlns:p14="http://schemas.microsoft.com/office/powerpoint/2010/main" val="3738617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10</vt:i4>
      </vt:variant>
    </vt:vector>
  </HeadingPairs>
  <TitlesOfParts>
    <vt:vector size="22" baseType="lpstr">
      <vt:lpstr>-apple-system</vt:lpstr>
      <vt:lpstr>Arial</vt:lpstr>
      <vt:lpstr>Calibri</vt:lpstr>
      <vt:lpstr>Calibri Light</vt:lpstr>
      <vt:lpstr>CMR17</vt:lpstr>
      <vt:lpstr>Consolas</vt:lpstr>
      <vt:lpstr>Inter</vt:lpstr>
      <vt:lpstr>Roboto</vt:lpstr>
      <vt:lpstr>Söhne</vt:lpstr>
      <vt:lpstr>ui-monospace</vt:lpstr>
      <vt:lpstr>zeitung</vt:lpstr>
      <vt:lpstr>Tema di Office</vt:lpstr>
      <vt:lpstr>Milestone 6: Monitoring </vt:lpstr>
      <vt:lpstr>Agenda</vt:lpstr>
      <vt:lpstr>Prometheus-setup</vt:lpstr>
      <vt:lpstr>Grafana-setup</vt:lpstr>
      <vt:lpstr>Connect Prometheus &amp; Grafana</vt:lpstr>
      <vt:lpstr>Connect Prometheus &amp; Grafana</vt:lpstr>
      <vt:lpstr>Prometheus Metrics</vt:lpstr>
      <vt:lpstr>Prometheus Metrics</vt:lpstr>
      <vt:lpstr>Prometheus Metrics</vt:lpstr>
      <vt:lpstr>Grafana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Andrea Basile</cp:lastModifiedBy>
  <cp:revision>165</cp:revision>
  <dcterms:created xsi:type="dcterms:W3CDTF">2022-06-26T09:11:09Z</dcterms:created>
  <dcterms:modified xsi:type="dcterms:W3CDTF">2023-01-08T17:11:42Z</dcterms:modified>
</cp:coreProperties>
</file>