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6" r:id="rId5"/>
    <p:sldId id="297" r:id="rId6"/>
    <p:sldId id="298" r:id="rId7"/>
    <p:sldId id="299" r:id="rId8"/>
    <p:sldId id="300"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extLst>
      <p:ext uri="{19B8F6BF-5375-455C-9EA6-DF929625EA0E}">
        <p15:presenceInfo xmlns:p15="http://schemas.microsoft.com/office/powerpoint/2012/main" userId="S::a.iacovazzi6@studenti.uniba.it::fd1da585-0f8f-4bc0-8a09-a9c360193e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114" d="100"/>
          <a:sy n="114" d="100"/>
        </p:scale>
        <p:origin x="5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4A6DCE1-64B1-B546-A245-114581DBAAC5}"/>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2A3F00-70E5-85BB-4A9F-35044656D887}"/>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F57BEB-C18C-0DCF-5673-13ABF10A0AE4}"/>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7DAFFF8-B937-BB97-5063-D1F0DC558558}"/>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7EB737-F017-7269-1C37-C690C23AD1C6}"/>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9917C88-11CD-E2CD-F933-A59125E17088}"/>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6" name="Segnaposto piè di pagina 5">
            <a:extLst>
              <a:ext uri="{FF2B5EF4-FFF2-40B4-BE49-F238E27FC236}">
                <a16:creationId xmlns:a16="http://schemas.microsoft.com/office/drawing/2014/main"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2112E69-56B7-C34D-9ADE-232E049BB0D1}"/>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8" name="Segnaposto piè di pagina 7">
            <a:extLst>
              <a:ext uri="{FF2B5EF4-FFF2-40B4-BE49-F238E27FC236}">
                <a16:creationId xmlns:a16="http://schemas.microsoft.com/office/drawing/2014/main"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FA8C93-ABF7-4F22-A69C-2F2736D58324}"/>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4" name="Segnaposto piè di pagina 3">
            <a:extLst>
              <a:ext uri="{FF2B5EF4-FFF2-40B4-BE49-F238E27FC236}">
                <a16:creationId xmlns:a16="http://schemas.microsoft.com/office/drawing/2014/main"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1840BEB-09AE-9C07-2CFC-578F0256FDA4}"/>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3" name="Segnaposto piè di pagina 2">
            <a:extLst>
              <a:ext uri="{FF2B5EF4-FFF2-40B4-BE49-F238E27FC236}">
                <a16:creationId xmlns:a16="http://schemas.microsoft.com/office/drawing/2014/main"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F16C9A-7A24-6881-C959-DC28A936A22A}"/>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6" name="Segnaposto piè di pagina 5">
            <a:extLst>
              <a:ext uri="{FF2B5EF4-FFF2-40B4-BE49-F238E27FC236}">
                <a16:creationId xmlns:a16="http://schemas.microsoft.com/office/drawing/2014/main"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4212F1-AAE7-7FDA-EC82-6D2A7BF94086}"/>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6" name="Segnaposto piè di pagina 5">
            <a:extLst>
              <a:ext uri="{FF2B5EF4-FFF2-40B4-BE49-F238E27FC236}">
                <a16:creationId xmlns:a16="http://schemas.microsoft.com/office/drawing/2014/main"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6F256F-EA2A-4D40-1644-C8837C345BBB}"/>
              </a:ext>
            </a:extLst>
          </p:cNvPr>
          <p:cNvSpPr>
            <a:spLocks noGrp="1"/>
          </p:cNvSpPr>
          <p:nvPr>
            <p:ph type="ctrTitle"/>
          </p:nvPr>
        </p:nvSpPr>
        <p:spPr>
          <a:xfrm>
            <a:off x="1524000" y="-101758"/>
            <a:ext cx="9144000" cy="2387600"/>
          </a:xfrm>
        </p:spPr>
        <p:txBody>
          <a:bodyPr>
            <a:normAutofit/>
          </a:bodyPr>
          <a:lstStyle/>
          <a:p>
            <a:r>
              <a:rPr lang="en-US" sz="4400" b="0" i="0" u="none" strike="noStrike" baseline="0" dirty="0">
                <a:solidFill>
                  <a:schemeClr val="accent2">
                    <a:lumMod val="75000"/>
                  </a:schemeClr>
                </a:solidFill>
                <a:latin typeface="CMR17"/>
              </a:rPr>
              <a:t>Milestone 2: Testing</a:t>
            </a:r>
            <a:br>
              <a:rPr lang="en-US" b="1" i="0" dirty="0">
                <a:effectLst/>
                <a:latin typeface="zeitung"/>
              </a:rPr>
            </a:br>
            <a:endParaRPr lang="it-IT" dirty="0"/>
          </a:p>
        </p:txBody>
      </p:sp>
      <p:sp>
        <p:nvSpPr>
          <p:cNvPr id="3" name="Sottotitolo 2">
            <a:extLst>
              <a:ext uri="{FF2B5EF4-FFF2-40B4-BE49-F238E27FC236}">
                <a16:creationId xmlns:a16="http://schemas.microsoft.com/office/drawing/2014/main"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Inter"/>
              </a:rPr>
              <a:t>Software Engineering</a:t>
            </a:r>
          </a:p>
          <a:p>
            <a:r>
              <a:rPr lang="en-US" i="0" dirty="0">
                <a:effectLst/>
                <a:latin typeface="Inter"/>
              </a:rPr>
              <a:t>for AI Enabled Systems</a:t>
            </a:r>
          </a:p>
          <a:p>
            <a:endParaRPr lang="en-US" dirty="0">
              <a:latin typeface="Inter"/>
            </a:endParaRPr>
          </a:p>
          <a:p>
            <a:endParaRPr lang="en-US" i="0" dirty="0">
              <a:effectLst/>
              <a:latin typeface="Inter"/>
            </a:endParaRPr>
          </a:p>
          <a:p>
            <a:endParaRPr lang="en-US" dirty="0">
              <a:latin typeface="Inter"/>
            </a:endParaRPr>
          </a:p>
          <a:p>
            <a:endParaRPr lang="en-US" dirty="0">
              <a:latin typeface="Inter"/>
            </a:endParaRPr>
          </a:p>
          <a:p>
            <a:endParaRPr lang="en-US" dirty="0">
              <a:latin typeface="Inter"/>
            </a:endParaRPr>
          </a:p>
          <a:p>
            <a:endParaRPr lang="en-US" i="0" dirty="0">
              <a:effectLst/>
              <a:latin typeface="Inter"/>
            </a:endParaRPr>
          </a:p>
          <a:p>
            <a:r>
              <a:rPr lang="it-IT" dirty="0">
                <a:solidFill>
                  <a:srgbClr val="212121"/>
                </a:solidFill>
                <a:latin typeface="Inter"/>
              </a:rPr>
              <a:t>Students: Basile Andrea, Iacovazzi Antonio Raffaele, Lorusso Roberto</a:t>
            </a:r>
            <a:endParaRPr lang="it-IT" dirty="0"/>
          </a:p>
        </p:txBody>
      </p:sp>
      <p:pic>
        <p:nvPicPr>
          <p:cNvPr id="5" name="Immagine 4">
            <a:extLst>
              <a:ext uri="{FF2B5EF4-FFF2-40B4-BE49-F238E27FC236}">
                <a16:creationId xmlns:a16="http://schemas.microsoft.com/office/drawing/2014/main" id="{17570CE4-C826-9688-0784-D218197D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4" y="287573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38200" y="500062"/>
            <a:ext cx="10515600" cy="1325563"/>
          </a:xfrm>
        </p:spPr>
        <p:txBody>
          <a:bodyPr/>
          <a:lstStyle/>
          <a:p>
            <a:pPr algn="ctr"/>
            <a:r>
              <a:rPr lang="en-US" sz="4400" b="0" i="0" u="none" strike="noStrike" baseline="0" dirty="0">
                <a:solidFill>
                  <a:schemeClr val="accent2">
                    <a:lumMod val="75000"/>
                  </a:schemeClr>
                </a:solidFill>
                <a:latin typeface="CMR17"/>
              </a:rPr>
              <a:t>Testing Data</a:t>
            </a:r>
            <a:endParaRPr lang="it-IT" b="1" dirty="0">
              <a:solidFill>
                <a:schemeClr val="accent2">
                  <a:lumMod val="75000"/>
                </a:schemeClr>
              </a:solidFill>
            </a:endParaRPr>
          </a:p>
        </p:txBody>
      </p:sp>
      <p:sp>
        <p:nvSpPr>
          <p:cNvPr id="3" name="Segnaposto contenuto 2">
            <a:extLst>
              <a:ext uri="{FF2B5EF4-FFF2-40B4-BE49-F238E27FC236}">
                <a16:creationId xmlns:a16="http://schemas.microsoft.com/office/drawing/2014/main" id="{BF6317FD-0060-35A3-A9F2-27B937DE131C}"/>
              </a:ext>
            </a:extLst>
          </p:cNvPr>
          <p:cNvSpPr>
            <a:spLocks noGrp="1"/>
          </p:cNvSpPr>
          <p:nvPr>
            <p:ph idx="1"/>
          </p:nvPr>
        </p:nvSpPr>
        <p:spPr/>
        <p:txBody>
          <a:bodyPr/>
          <a:lstStyle/>
          <a:p>
            <a:pPr marL="0" indent="0">
              <a:buNone/>
            </a:pPr>
            <a:r>
              <a:rPr lang="en-US" dirty="0"/>
              <a:t>In a ML model data are the most critical aspect, as the motto says "</a:t>
            </a:r>
            <a:r>
              <a:rPr lang="en-US" u="sng" dirty="0"/>
              <a:t>trash in - trash out</a:t>
            </a:r>
            <a:r>
              <a:rPr lang="en-US" dirty="0"/>
              <a:t>" so we need to carefully check if data are coherent with a set of predefined quality check and avoid that strange values could spoil the training phase and the overall model's quality.</a:t>
            </a:r>
          </a:p>
          <a:p>
            <a:pPr marL="0" indent="0">
              <a:buNone/>
            </a:pPr>
            <a:endParaRPr lang="en-US" dirty="0"/>
          </a:p>
          <a:p>
            <a:pPr marL="0" indent="0">
              <a:buNone/>
            </a:pPr>
            <a:r>
              <a:rPr lang="en-US" dirty="0"/>
              <a:t>Especially in dataset that grow over time, for example collecting users data, this step is crucial since there are chance that users could send non reliable data.</a:t>
            </a:r>
            <a:endParaRPr lang="it-IT" dirty="0"/>
          </a:p>
        </p:txBody>
      </p:sp>
    </p:spTree>
    <p:extLst>
      <p:ext uri="{BB962C8B-B14F-4D97-AF65-F5344CB8AC3E}">
        <p14:creationId xmlns:p14="http://schemas.microsoft.com/office/powerpoint/2010/main" val="66082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A tool that can help us to do this kind of tests is Great Expectations. </a:t>
            </a:r>
          </a:p>
          <a:p>
            <a:pPr marL="0" indent="0">
              <a:buNone/>
            </a:pPr>
            <a:r>
              <a:rPr lang="en-US" dirty="0"/>
              <a:t>It offers a set of functionality that helps developers to build up reliable tests on datasets. </a:t>
            </a:r>
          </a:p>
          <a:p>
            <a:pPr marL="0" indent="0">
              <a:buNone/>
            </a:pPr>
            <a:r>
              <a:rPr lang="en-US" dirty="0"/>
              <a:t>Great Expectations is oriented to tabular data and not images like in our project, but this has not been a problem, we have extracted a set of information from our dataset and saved them into a .csv file generated before applying the GE test suite. </a:t>
            </a:r>
          </a:p>
        </p:txBody>
      </p:sp>
      <p:pic>
        <p:nvPicPr>
          <p:cNvPr id="6" name="Immagine 5">
            <a:extLst>
              <a:ext uri="{FF2B5EF4-FFF2-40B4-BE49-F238E27FC236}">
                <a16:creationId xmlns:a16="http://schemas.microsoft.com/office/drawing/2014/main" id="{B4236054-E104-7FE8-2F90-17DDA59A6F49}"/>
              </a:ext>
            </a:extLst>
          </p:cNvPr>
          <p:cNvPicPr>
            <a:picLocks noChangeAspect="1"/>
          </p:cNvPicPr>
          <p:nvPr/>
        </p:nvPicPr>
        <p:blipFill>
          <a:blip r:embed="rId2"/>
          <a:stretch>
            <a:fillRect/>
          </a:stretch>
        </p:blipFill>
        <p:spPr>
          <a:xfrm>
            <a:off x="8441909" y="319367"/>
            <a:ext cx="1230597" cy="1295265"/>
          </a:xfrm>
          <a:prstGeom prst="rect">
            <a:avLst/>
          </a:prstGeom>
        </p:spPr>
      </p:pic>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Feature </a:t>
            </a:r>
            <a:r>
              <a:rPr lang="en-US" dirty="0">
                <a:solidFill>
                  <a:schemeClr val="accent2">
                    <a:lumMod val="75000"/>
                  </a:schemeClr>
                </a:solidFill>
                <a:latin typeface="CMR17"/>
              </a:rPr>
              <a:t>E</a:t>
            </a:r>
            <a:r>
              <a:rPr lang="en-US" sz="4400" b="0" i="0" u="none" strike="noStrike" baseline="0" dirty="0">
                <a:solidFill>
                  <a:schemeClr val="accent2">
                    <a:lumMod val="75000"/>
                  </a:schemeClr>
                </a:solidFill>
                <a:latin typeface="CMR17"/>
              </a:rPr>
              <a:t>xtraction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The information extracted are the followings:</a:t>
            </a:r>
          </a:p>
          <a:p>
            <a:pPr>
              <a:buClr>
                <a:srgbClr val="FFC000"/>
              </a:buClr>
            </a:pPr>
            <a:r>
              <a:rPr lang="en-US" dirty="0"/>
              <a:t>File Name</a:t>
            </a:r>
          </a:p>
          <a:p>
            <a:pPr>
              <a:buClr>
                <a:srgbClr val="FFC000"/>
              </a:buClr>
            </a:pPr>
            <a:r>
              <a:rPr lang="en-US" dirty="0"/>
              <a:t>File Type</a:t>
            </a:r>
          </a:p>
          <a:p>
            <a:pPr>
              <a:buClr>
                <a:srgbClr val="FFC000"/>
              </a:buClr>
            </a:pPr>
            <a:r>
              <a:rPr lang="en-US" dirty="0"/>
              <a:t>Label</a:t>
            </a:r>
          </a:p>
          <a:p>
            <a:pPr>
              <a:buClr>
                <a:srgbClr val="FFC000"/>
              </a:buClr>
            </a:pPr>
            <a:r>
              <a:rPr lang="en-US" dirty="0"/>
              <a:t>Colors (Y/N)</a:t>
            </a:r>
          </a:p>
          <a:p>
            <a:pPr>
              <a:buClr>
                <a:srgbClr val="FFC000"/>
              </a:buClr>
            </a:pPr>
            <a:r>
              <a:rPr lang="en-US" dirty="0"/>
              <a:t>Height</a:t>
            </a:r>
          </a:p>
          <a:p>
            <a:pPr>
              <a:buClr>
                <a:srgbClr val="FFC000"/>
              </a:buClr>
            </a:pPr>
            <a:r>
              <a:rPr lang="en-US" dirty="0"/>
              <a:t>Width</a:t>
            </a:r>
          </a:p>
          <a:p>
            <a:pPr>
              <a:buClr>
                <a:srgbClr val="FFC000"/>
              </a:buClr>
            </a:pPr>
            <a:r>
              <a:rPr lang="en-US" dirty="0"/>
              <a:t>Variance of the Laplacian Filter</a:t>
            </a:r>
          </a:p>
        </p:txBody>
      </p:sp>
    </p:spTree>
    <p:extLst>
      <p:ext uri="{BB962C8B-B14F-4D97-AF65-F5344CB8AC3E}">
        <p14:creationId xmlns:p14="http://schemas.microsoft.com/office/powerpoint/2010/main" val="292085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Setting Up</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fontScale="92500"/>
          </a:bodyPr>
          <a:lstStyle/>
          <a:p>
            <a:pPr marL="0" indent="0">
              <a:buNone/>
            </a:pPr>
            <a:r>
              <a:rPr lang="en-US" dirty="0"/>
              <a:t>The GE suite has been created importing the GE library and running the following commands: </a:t>
            </a:r>
          </a:p>
          <a:p>
            <a:pPr marL="0" indent="0">
              <a:buNone/>
            </a:pPr>
            <a:endParaRPr lang="en-US" dirty="0"/>
          </a:p>
          <a:p>
            <a:pPr marL="0" indent="0">
              <a:buNone/>
            </a:pPr>
            <a:endParaRPr lang="en-US" dirty="0"/>
          </a:p>
          <a:p>
            <a:pPr marL="0" indent="0">
              <a:buNone/>
            </a:pPr>
            <a:r>
              <a:rPr lang="en-US" dirty="0"/>
              <a:t>that, in order: </a:t>
            </a:r>
          </a:p>
          <a:p>
            <a:pPr>
              <a:buClr>
                <a:srgbClr val="FFC000"/>
              </a:buClr>
            </a:pPr>
            <a:r>
              <a:rPr lang="en-US" dirty="0"/>
              <a:t>create the whole infrastructure</a:t>
            </a:r>
          </a:p>
          <a:p>
            <a:pPr>
              <a:buClr>
                <a:srgbClr val="FFC000"/>
              </a:buClr>
            </a:pPr>
            <a:r>
              <a:rPr lang="en-US" dirty="0"/>
              <a:t>link GE to the file that we want to check</a:t>
            </a:r>
          </a:p>
          <a:p>
            <a:pPr>
              <a:buClr>
                <a:srgbClr val="FFC000"/>
              </a:buClr>
            </a:pPr>
            <a:r>
              <a:rPr lang="en-US" dirty="0"/>
              <a:t>create the test suite </a:t>
            </a:r>
          </a:p>
          <a:p>
            <a:pPr>
              <a:buClr>
                <a:srgbClr val="FFC000"/>
              </a:buClr>
            </a:pPr>
            <a:r>
              <a:rPr lang="en-US" dirty="0"/>
              <a:t>create the checkpoint that is the mechanism that allows to run the tests</a:t>
            </a:r>
          </a:p>
        </p:txBody>
      </p:sp>
      <p:pic>
        <p:nvPicPr>
          <p:cNvPr id="4" name="Immagine 3">
            <a:extLst>
              <a:ext uri="{FF2B5EF4-FFF2-40B4-BE49-F238E27FC236}">
                <a16:creationId xmlns:a16="http://schemas.microsoft.com/office/drawing/2014/main" id="{71B748EA-5C6A-789B-8BA4-92740C569BD7}"/>
              </a:ext>
            </a:extLst>
          </p:cNvPr>
          <p:cNvPicPr>
            <a:picLocks noChangeAspect="1"/>
          </p:cNvPicPr>
          <p:nvPr/>
        </p:nvPicPr>
        <p:blipFill>
          <a:blip r:embed="rId2"/>
          <a:stretch>
            <a:fillRect/>
          </a:stretch>
        </p:blipFill>
        <p:spPr>
          <a:xfrm>
            <a:off x="934720" y="2679634"/>
            <a:ext cx="4448796" cy="943107"/>
          </a:xfrm>
          <a:prstGeom prst="rect">
            <a:avLst/>
          </a:prstGeom>
        </p:spPr>
      </p:pic>
    </p:spTree>
    <p:extLst>
      <p:ext uri="{BB962C8B-B14F-4D97-AF65-F5344CB8AC3E}">
        <p14:creationId xmlns:p14="http://schemas.microsoft.com/office/powerpoint/2010/main" val="256104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A Sample Of 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sz="2000" dirty="0"/>
              <a:t>The test suite is a </a:t>
            </a:r>
            <a:r>
              <a:rPr lang="en-US" sz="2000" dirty="0" err="1"/>
              <a:t>json</a:t>
            </a:r>
            <a:r>
              <a:rPr lang="en-US" sz="2000" dirty="0"/>
              <a:t> file presents in </a:t>
            </a:r>
            <a:r>
              <a:rPr lang="en-US" sz="2000" dirty="0" err="1">
                <a:solidFill>
                  <a:schemeClr val="bg1"/>
                </a:solidFill>
                <a:highlight>
                  <a:srgbClr val="000000"/>
                </a:highlight>
              </a:rPr>
              <a:t>great_expectations</a:t>
            </a:r>
            <a:r>
              <a:rPr lang="en-US" sz="2000" dirty="0">
                <a:solidFill>
                  <a:schemeClr val="bg1"/>
                </a:solidFill>
                <a:highlight>
                  <a:srgbClr val="000000"/>
                </a:highlight>
              </a:rPr>
              <a:t>\expectations\</a:t>
            </a:r>
            <a:r>
              <a:rPr lang="en-US" sz="2000" dirty="0" err="1">
                <a:solidFill>
                  <a:schemeClr val="bg1"/>
                </a:solidFill>
                <a:highlight>
                  <a:srgbClr val="000000"/>
                </a:highlight>
              </a:rPr>
              <a:t>img_features_suite.json</a:t>
            </a:r>
            <a:r>
              <a:rPr lang="en-US" sz="2000" dirty="0">
                <a:solidFill>
                  <a:schemeClr val="bg1"/>
                </a:solidFill>
                <a:highlight>
                  <a:srgbClr val="000000"/>
                </a:highlight>
              </a:rPr>
              <a:t> </a:t>
            </a:r>
            <a:r>
              <a:rPr lang="en-US" sz="2000" dirty="0"/>
              <a:t>were it's possible to express the kind of test, the checked column and the acceptable values for that column, for example: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test checks that the column heigh has value greater than 50, this in order to avoid to train our model on really small images that have too less details and became noisy when scaled up.</a:t>
            </a:r>
          </a:p>
        </p:txBody>
      </p:sp>
      <p:pic>
        <p:nvPicPr>
          <p:cNvPr id="5" name="Immagine 4">
            <a:extLst>
              <a:ext uri="{FF2B5EF4-FFF2-40B4-BE49-F238E27FC236}">
                <a16:creationId xmlns:a16="http://schemas.microsoft.com/office/drawing/2014/main" id="{34371DD1-F90A-3572-5F62-5807BF784055}"/>
              </a:ext>
            </a:extLst>
          </p:cNvPr>
          <p:cNvPicPr>
            <a:picLocks noChangeAspect="1"/>
          </p:cNvPicPr>
          <p:nvPr/>
        </p:nvPicPr>
        <p:blipFill>
          <a:blip r:embed="rId2"/>
          <a:stretch>
            <a:fillRect/>
          </a:stretch>
        </p:blipFill>
        <p:spPr>
          <a:xfrm>
            <a:off x="934720" y="2762986"/>
            <a:ext cx="4801270" cy="2248214"/>
          </a:xfrm>
          <a:prstGeom prst="rect">
            <a:avLst/>
          </a:prstGeom>
        </p:spPr>
      </p:pic>
    </p:spTree>
    <p:extLst>
      <p:ext uri="{BB962C8B-B14F-4D97-AF65-F5344CB8AC3E}">
        <p14:creationId xmlns:p14="http://schemas.microsoft.com/office/powerpoint/2010/main" val="81315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The Test Suite</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4"/>
            <a:ext cx="10515600" cy="4591953"/>
          </a:xfrm>
        </p:spPr>
        <p:txBody>
          <a:bodyPr>
            <a:normAutofit/>
          </a:bodyPr>
          <a:lstStyle/>
          <a:p>
            <a:pPr marL="0" indent="0">
              <a:buNone/>
            </a:pPr>
            <a:r>
              <a:rPr lang="en-US" sz="2000" dirty="0"/>
              <a:t>The whole test suite include the followings tests:</a:t>
            </a:r>
          </a:p>
          <a:p>
            <a:pPr>
              <a:buClr>
                <a:srgbClr val="FFC000"/>
              </a:buClr>
            </a:pPr>
            <a:r>
              <a:rPr lang="en-US" sz="2000" dirty="0"/>
              <a:t>Check on the label name: we want to avoid label that are not coherent with our purposes</a:t>
            </a:r>
          </a:p>
          <a:p>
            <a:pPr>
              <a:buClr>
                <a:srgbClr val="FFC000"/>
              </a:buClr>
            </a:pPr>
            <a:r>
              <a:rPr lang="en-US" sz="2000" dirty="0"/>
              <a:t>Check on the color type: we want to allow or deny the possibility to add greyscale images</a:t>
            </a:r>
          </a:p>
          <a:p>
            <a:pPr>
              <a:buClr>
                <a:srgbClr val="FFC000"/>
              </a:buClr>
            </a:pPr>
            <a:r>
              <a:rPr lang="en-US" sz="2000" dirty="0"/>
              <a:t>Check on the variance of the Laplacian filter greater than 0: if the Laplacian variance is 0 the image is monochromatic and then non informative, we want to block this kind of data</a:t>
            </a:r>
          </a:p>
          <a:p>
            <a:pPr>
              <a:buClr>
                <a:srgbClr val="FFC000"/>
              </a:buClr>
            </a:pPr>
            <a:r>
              <a:rPr lang="en-US" sz="2000" dirty="0"/>
              <a:t>Checks on the heigh greater than 50: in order to avoid pictures that are too small</a:t>
            </a:r>
          </a:p>
          <a:p>
            <a:pPr>
              <a:buClr>
                <a:srgbClr val="FFC000"/>
              </a:buClr>
            </a:pPr>
            <a:r>
              <a:rPr lang="en-US" sz="2000" dirty="0"/>
              <a:t>Checks on the width greater than 50: in order to avoid pictures that are too small</a:t>
            </a:r>
          </a:p>
          <a:p>
            <a:pPr marL="0" indent="0">
              <a:buNone/>
            </a:pPr>
            <a:r>
              <a:rPr lang="en-US" sz="2000" dirty="0"/>
              <a:t>All the execution are stored into:</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\results\validations</a:t>
            </a:r>
          </a:p>
          <a:p>
            <a:pPr marL="0" indent="0">
              <a:buNone/>
            </a:pPr>
            <a:r>
              <a:rPr lang="en-US" sz="2000" dirty="0"/>
              <a:t>and is possible to see the results through a GUI using the html page stored in:</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a:t>
            </a:r>
            <a:r>
              <a:rPr lang="en-US" sz="2000" dirty="0" err="1">
                <a:solidFill>
                  <a:schemeClr val="bg1"/>
                </a:solidFill>
                <a:highlight>
                  <a:srgbClr val="000000"/>
                </a:highlight>
              </a:rPr>
              <a:t>data_docs</a:t>
            </a:r>
            <a:r>
              <a:rPr lang="en-US" sz="2000" dirty="0">
                <a:solidFill>
                  <a:schemeClr val="bg1"/>
                </a:solidFill>
                <a:highlight>
                  <a:srgbClr val="000000"/>
                </a:highlight>
              </a:rPr>
              <a:t>\</a:t>
            </a:r>
            <a:r>
              <a:rPr lang="en-US" sz="2000" dirty="0" err="1">
                <a:solidFill>
                  <a:schemeClr val="bg1"/>
                </a:solidFill>
                <a:highlight>
                  <a:srgbClr val="000000"/>
                </a:highlight>
              </a:rPr>
              <a:t>local_site</a:t>
            </a:r>
            <a:r>
              <a:rPr lang="en-US" sz="2000" dirty="0">
                <a:solidFill>
                  <a:schemeClr val="bg1"/>
                </a:solidFill>
                <a:highlight>
                  <a:srgbClr val="000000"/>
                </a:highlight>
              </a:rPr>
              <a:t>\index.html</a:t>
            </a:r>
          </a:p>
          <a:p>
            <a:pPr marL="0" indent="0">
              <a:buNone/>
            </a:pPr>
            <a:endParaRPr lang="en-US" sz="2000" dirty="0"/>
          </a:p>
        </p:txBody>
      </p:sp>
    </p:spTree>
    <p:extLst>
      <p:ext uri="{BB962C8B-B14F-4D97-AF65-F5344CB8AC3E}">
        <p14:creationId xmlns:p14="http://schemas.microsoft.com/office/powerpoint/2010/main" val="407110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Testing Code with </a:t>
            </a:r>
            <a:r>
              <a:rPr lang="en-US" sz="4400" b="0" i="0" u="none" strike="noStrike" baseline="0" dirty="0" err="1">
                <a:solidFill>
                  <a:schemeClr val="accent2">
                    <a:lumMod val="75000"/>
                  </a:schemeClr>
                </a:solidFill>
                <a:latin typeface="CMR17"/>
              </a:rPr>
              <a:t>Pytest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4"/>
            <a:ext cx="10515600" cy="4591953"/>
          </a:xfrm>
        </p:spPr>
        <p:txBody>
          <a:bodyPr>
            <a:normAutofit/>
          </a:bodyPr>
          <a:lstStyle/>
          <a:p>
            <a:pPr marL="0" indent="0">
              <a:buNone/>
            </a:pPr>
            <a:r>
              <a:rPr lang="en-US" sz="2000" dirty="0"/>
              <a:t>In order to verify that the code perform its task in a correct way we need a mechanism that run the code in a close context and make assertion about the correctness of the results.</a:t>
            </a:r>
          </a:p>
          <a:p>
            <a:pPr marL="0" indent="0">
              <a:buNone/>
            </a:pPr>
            <a:r>
              <a:rPr lang="en-US" sz="2000" dirty="0"/>
              <a:t>These mechanisms are the </a:t>
            </a:r>
            <a:r>
              <a:rPr lang="en-US" sz="2000" b="1" dirty="0"/>
              <a:t>Unit Test</a:t>
            </a:r>
            <a:r>
              <a:rPr lang="en-US" sz="2000" dirty="0"/>
              <a:t> and the </a:t>
            </a:r>
            <a:r>
              <a:rPr lang="en-US" sz="2000" b="1" dirty="0"/>
              <a:t>Integration Test,</a:t>
            </a:r>
            <a:r>
              <a:rPr lang="en-US" sz="2000" dirty="0"/>
              <a:t> the first type check the correctness of a function or a method, the second check the correctness of a whole sequence of modules. </a:t>
            </a:r>
          </a:p>
          <a:p>
            <a:pPr marL="0" indent="0">
              <a:buNone/>
            </a:pPr>
            <a:r>
              <a:rPr lang="en-US" sz="2000" dirty="0"/>
              <a:t>In our project </a:t>
            </a:r>
            <a:r>
              <a:rPr lang="en-US" sz="2000" dirty="0" err="1"/>
              <a:t>Pytest</a:t>
            </a:r>
            <a:r>
              <a:rPr lang="en-US" sz="2000" dirty="0"/>
              <a:t> has been used in order to implement this kind of test and we have checked the correctness of the following modules:</a:t>
            </a:r>
          </a:p>
        </p:txBody>
      </p:sp>
      <p:pic>
        <p:nvPicPr>
          <p:cNvPr id="4" name="Immagine 3">
            <a:extLst>
              <a:ext uri="{FF2B5EF4-FFF2-40B4-BE49-F238E27FC236}">
                <a16:creationId xmlns:a16="http://schemas.microsoft.com/office/drawing/2014/main" id="{0DAB1B2B-E515-FA5A-1BEF-D3C16C07E5DA}"/>
              </a:ext>
            </a:extLst>
          </p:cNvPr>
          <p:cNvPicPr>
            <a:picLocks noChangeAspect="1"/>
          </p:cNvPicPr>
          <p:nvPr/>
        </p:nvPicPr>
        <p:blipFill>
          <a:blip r:embed="rId2"/>
          <a:stretch>
            <a:fillRect/>
          </a:stretch>
        </p:blipFill>
        <p:spPr>
          <a:xfrm>
            <a:off x="9034937" y="649696"/>
            <a:ext cx="939576" cy="1047470"/>
          </a:xfrm>
          <a:prstGeom prst="rect">
            <a:avLst/>
          </a:prstGeom>
        </p:spPr>
      </p:pic>
      <p:pic>
        <p:nvPicPr>
          <p:cNvPr id="6" name="Immagine 5">
            <a:extLst>
              <a:ext uri="{FF2B5EF4-FFF2-40B4-BE49-F238E27FC236}">
                <a16:creationId xmlns:a16="http://schemas.microsoft.com/office/drawing/2014/main" id="{5368128D-AA2B-C10B-D9AA-ACC45107E411}"/>
              </a:ext>
            </a:extLst>
          </p:cNvPr>
          <p:cNvPicPr>
            <a:picLocks noChangeAspect="1"/>
          </p:cNvPicPr>
          <p:nvPr/>
        </p:nvPicPr>
        <p:blipFill>
          <a:blip r:embed="rId3"/>
          <a:stretch>
            <a:fillRect/>
          </a:stretch>
        </p:blipFill>
        <p:spPr>
          <a:xfrm>
            <a:off x="934720" y="3939846"/>
            <a:ext cx="5239481" cy="1933845"/>
          </a:xfrm>
          <a:prstGeom prst="rect">
            <a:avLst/>
          </a:prstGeom>
        </p:spPr>
      </p:pic>
    </p:spTree>
    <p:extLst>
      <p:ext uri="{BB962C8B-B14F-4D97-AF65-F5344CB8AC3E}">
        <p14:creationId xmlns:p14="http://schemas.microsoft.com/office/powerpoint/2010/main" val="25180462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2746</TotalTime>
  <Words>641</Words>
  <Application>Microsoft Office PowerPoint</Application>
  <PresentationFormat>Widescreen</PresentationFormat>
  <Paragraphs>60</Paragraphs>
  <Slides>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8</vt:i4>
      </vt:variant>
    </vt:vector>
  </HeadingPairs>
  <TitlesOfParts>
    <vt:vector size="15" baseType="lpstr">
      <vt:lpstr>Arial</vt:lpstr>
      <vt:lpstr>Calibri</vt:lpstr>
      <vt:lpstr>Calibri Light</vt:lpstr>
      <vt:lpstr>CMR17</vt:lpstr>
      <vt:lpstr>Inter</vt:lpstr>
      <vt:lpstr>zeitung</vt:lpstr>
      <vt:lpstr>Tema di Office</vt:lpstr>
      <vt:lpstr>Milestone 2: Testing </vt:lpstr>
      <vt:lpstr>Testing Data</vt:lpstr>
      <vt:lpstr>Great Expectations</vt:lpstr>
      <vt:lpstr>Great Expectations: Feature Extraction</vt:lpstr>
      <vt:lpstr>Great Expectations: Setting Up</vt:lpstr>
      <vt:lpstr>Great Expectations: A Sample Of Test</vt:lpstr>
      <vt:lpstr>Great Expectations: The Test Suite</vt:lpstr>
      <vt:lpstr>Testing Code with Pytest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Antonio Raffaele Iacovazzi</cp:lastModifiedBy>
  <cp:revision>149</cp:revision>
  <dcterms:created xsi:type="dcterms:W3CDTF">2022-06-26T09:11:09Z</dcterms:created>
  <dcterms:modified xsi:type="dcterms:W3CDTF">2022-11-08T00:47:55Z</dcterms:modified>
</cp:coreProperties>
</file>