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86228FA-3C68-4A48-BB56-3FF7353D244E}"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089DC37-33ED-4B78-ACDE-F03F0600A63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6AB75F2-769B-44DC-8BCB-5AEB93295D9A}"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15DB86-AF94-4573-AE9C-665E85A089FC}"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2F79088-F5B1-4F5B-BDAF-B9BE579517B6}"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BAA9350-5D56-43B4-9F9F-989817999FB2}"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10DDCA1-CD2C-4F3E-8079-37C4ECD3AD8D}"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8DDAA02-65A1-4FE9-9F39-ABFA84D27D54}"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6FCA588-D69C-4E5E-A7C8-7240828BBB3B}"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54CD73A-382D-44A1-A7F1-05E37AE4D663}"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81D197D-866F-4636-99AB-5D14F7531373}"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46CC6BB-AA18-4E0B-85CD-9EC3EA41808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08A3D6A-ADED-453A-914C-B7EEA6E5088E}"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27A3516-9495-429F-BABF-26EA268D3E13}"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C6C6B9-045A-4F3E-BC76-1780E699760A}"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2F76EA8-21FC-4E96-8BE3-03E081AF916B}"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8A6E827-844E-4B88-B28A-8E5B3E4A8D37}"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A085E65-BA3C-4AF7-AF7F-73614FAAC48D}"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76B2DCB-A62C-4B12-AC91-D331716BABE3}"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6E2C77-FA62-43E2-A5FA-3F4AA08700CD}"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AFD6D2-10FD-4E5F-A23C-92B34FF3A183}"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1B4F84-273A-4110-AA2F-03E8AA6AF947}"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67F4F8-1AE1-4F4B-BD84-941B105F9003}"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8B984D3-426F-4201-8FD2-7C0D63D14467}"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 </a:t>
            </a:r>
            <a:endParaRPr b="0" lang="en-GB"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it-IT" sz="1200" spc="-1" strike="noStrike">
                <a:solidFill>
                  <a:srgbClr val="8b8b8b"/>
                </a:solidFill>
                <a:latin typeface="Calibri"/>
              </a:defRPr>
            </a:lvl1pPr>
          </a:lstStyle>
          <a:p>
            <a:pPr algn="r">
              <a:lnSpc>
                <a:spcPct val="100000"/>
              </a:lnSpc>
              <a:buNone/>
            </a:pPr>
            <a:fld id="{CED5FDB6-37D9-4387-9245-919C9E4A5386}" type="slidenum">
              <a:rPr b="0" lang="it-IT" sz="1200" spc="-1" strike="noStrike">
                <a:solidFill>
                  <a:srgbClr val="8b8b8b"/>
                </a:solidFill>
                <a:latin typeface="Calibri"/>
              </a:rPr>
              <a:t>17</a:t>
            </a:fld>
            <a:endParaRPr b="0" lang="en-GB"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 </a:t>
            </a:r>
            <a:endParaRPr b="0" lang="en-GB"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it-IT" sz="1200" spc="-1" strike="noStrike">
                <a:solidFill>
                  <a:srgbClr val="8b8b8b"/>
                </a:solidFill>
                <a:latin typeface="Calibri"/>
              </a:defRPr>
            </a:lvl1pPr>
          </a:lstStyle>
          <a:p>
            <a:pPr algn="r">
              <a:lnSpc>
                <a:spcPct val="100000"/>
              </a:lnSpc>
              <a:buNone/>
            </a:pPr>
            <a:fld id="{794FCDDD-06E0-41F4-9C77-C97857B4F53E}" type="slidenum">
              <a:rPr b="0" lang="it-IT" sz="1200" spc="-1" strike="noStrike">
                <a:solidFill>
                  <a:srgbClr val="8b8b8b"/>
                </a:solidFill>
                <a:latin typeface="Calibri"/>
              </a:rPr>
              <a:t>&lt;number&gt;</a:t>
            </a:fld>
            <a:endParaRPr b="0" lang="en-GB"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agshub.com/RobertoLorusso/architectural-style-recognition" TargetMode="External"/><Relationship Id="rId2" Type="http://schemas.openxmlformats.org/officeDocument/2006/relationships/hyperlink" Target="https://github.com/se4ai2223-uniba/architectural-style-recognition/blob/main/docs/version-control-and-tracking.md"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01880"/>
            <a:ext cx="9143280" cy="2386800"/>
          </a:xfrm>
          <a:prstGeom prst="rect">
            <a:avLst/>
          </a:prstGeom>
          <a:noFill/>
          <a:ln w="0">
            <a:noFill/>
          </a:ln>
        </p:spPr>
        <p:txBody>
          <a:bodyPr lIns="0" rIns="0" tIns="0" bIns="0" anchor="b">
            <a:normAutofit/>
          </a:bodyPr>
          <a:p>
            <a:pPr algn="ctr">
              <a:lnSpc>
                <a:spcPct val="90000"/>
              </a:lnSpc>
              <a:buNone/>
            </a:pPr>
            <a:r>
              <a:rPr b="0" lang="en-US" sz="4400" spc="-1" strike="noStrike">
                <a:solidFill>
                  <a:srgbClr val="c55a11"/>
                </a:solidFill>
                <a:latin typeface="CMR17"/>
              </a:rPr>
              <a:t>Milestone 2: Reproducibility</a:t>
            </a:r>
            <a:br>
              <a:rPr sz="4400"/>
            </a:br>
            <a:endParaRPr b="0" lang="en-GB" sz="4400" spc="-1" strike="noStrike">
              <a:latin typeface="Arial"/>
            </a:endParaRPr>
          </a:p>
        </p:txBody>
      </p:sp>
      <p:sp>
        <p:nvSpPr>
          <p:cNvPr id="83" name="PlaceHolder 2"/>
          <p:cNvSpPr>
            <a:spLocks noGrp="1"/>
          </p:cNvSpPr>
          <p:nvPr>
            <p:ph type="subTitle"/>
          </p:nvPr>
        </p:nvSpPr>
        <p:spPr>
          <a:xfrm>
            <a:off x="1523880" y="1845360"/>
            <a:ext cx="9143280" cy="4707360"/>
          </a:xfrm>
          <a:prstGeom prst="rect">
            <a:avLst/>
          </a:prstGeom>
          <a:noFill/>
          <a:ln w="0">
            <a:noFill/>
          </a:ln>
        </p:spPr>
        <p:txBody>
          <a:bodyPr lIns="0" rIns="0" tIns="0" bIns="0" anchor="t">
            <a:normAutofit/>
          </a:bodyPr>
          <a:p>
            <a:pPr algn="ctr">
              <a:lnSpc>
                <a:spcPct val="90000"/>
              </a:lnSpc>
              <a:spcBef>
                <a:spcPts val="1001"/>
              </a:spcBef>
              <a:buNone/>
              <a:tabLst>
                <a:tab algn="l" pos="0"/>
              </a:tabLst>
            </a:pPr>
            <a:r>
              <a:rPr b="0" lang="en-US" sz="2400" spc="-1" strike="noStrike">
                <a:solidFill>
                  <a:srgbClr val="000000"/>
                </a:solidFill>
                <a:latin typeface="Inter"/>
              </a:rPr>
              <a:t>Software Engineering</a:t>
            </a:r>
            <a:endParaRPr b="0" lang="en-GB"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Inter"/>
              </a:rPr>
              <a:t>for AI Enabled Systems</a:t>
            </a: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endParaRPr b="0" lang="en-GB" sz="2400" spc="-1" strike="noStrike">
              <a:latin typeface="Arial"/>
            </a:endParaRPr>
          </a:p>
          <a:p>
            <a:pPr algn="ctr">
              <a:lnSpc>
                <a:spcPct val="90000"/>
              </a:lnSpc>
              <a:spcBef>
                <a:spcPts val="1001"/>
              </a:spcBef>
              <a:buNone/>
              <a:tabLst>
                <a:tab algn="l" pos="0"/>
              </a:tabLst>
            </a:pPr>
            <a:r>
              <a:rPr b="0" lang="it-IT" sz="2400" spc="-1" strike="noStrike">
                <a:solidFill>
                  <a:srgbClr val="212121"/>
                </a:solidFill>
                <a:latin typeface="Inter"/>
              </a:rPr>
              <a:t>Students: Basile Andrea, Iacovazzi Antonio Raffaele, Lorusso Roberto, Pomponio Emanuele</a:t>
            </a:r>
            <a:endParaRPr b="0" lang="en-GB" sz="2400" spc="-1" strike="noStrike">
              <a:latin typeface="Arial"/>
            </a:endParaRPr>
          </a:p>
        </p:txBody>
      </p:sp>
      <p:pic>
        <p:nvPicPr>
          <p:cNvPr id="84" name="Immagine 4" descr=""/>
          <p:cNvPicPr/>
          <p:nvPr/>
        </p:nvPicPr>
        <p:blipFill>
          <a:blip r:embed="rId1"/>
          <a:stretch/>
        </p:blipFill>
        <p:spPr>
          <a:xfrm>
            <a:off x="4911480" y="2875680"/>
            <a:ext cx="2368080" cy="23868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Training Stage</a:t>
            </a:r>
            <a:endParaRPr b="0" lang="en-GB" sz="4400" spc="-1" strike="noStrike">
              <a:latin typeface="Arial"/>
            </a:endParaRPr>
          </a:p>
        </p:txBody>
      </p:sp>
      <p:sp>
        <p:nvSpPr>
          <p:cNvPr id="111"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1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order to add the stage to dvc.yaml file we execute the following command:</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p:txBody>
      </p:sp>
      <p:pic>
        <p:nvPicPr>
          <p:cNvPr id="113" name="Immagine 3" descr=""/>
          <p:cNvPicPr/>
          <p:nvPr/>
        </p:nvPicPr>
        <p:blipFill>
          <a:blip r:embed="rId1"/>
          <a:stretch/>
        </p:blipFill>
        <p:spPr>
          <a:xfrm>
            <a:off x="934560" y="2800080"/>
            <a:ext cx="6841440" cy="3222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Predict Stage</a:t>
            </a:r>
            <a:endParaRPr b="0" lang="en-GB" sz="4400" spc="-1" strike="noStrike">
              <a:latin typeface="Arial"/>
            </a:endParaRPr>
          </a:p>
        </p:txBody>
      </p:sp>
      <p:sp>
        <p:nvSpPr>
          <p:cNvPr id="115"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1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this stage we evaluate the model, making predictions on the test set, giving as output:</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src/models/results.txt: contains the evaluation results for the accuracy.</a:t>
            </a: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In order to add the stage to dvc.yaml file we execute the following command:</a:t>
            </a:r>
            <a:endParaRPr b="0" lang="en-GB" sz="2800" spc="-1" strike="noStrike">
              <a:latin typeface="Arial"/>
            </a:endParaRPr>
          </a:p>
        </p:txBody>
      </p:sp>
      <p:pic>
        <p:nvPicPr>
          <p:cNvPr id="117" name="Immagine 3" descr=""/>
          <p:cNvPicPr/>
          <p:nvPr/>
        </p:nvPicPr>
        <p:blipFill>
          <a:blip r:embed="rId1"/>
          <a:stretch/>
        </p:blipFill>
        <p:spPr>
          <a:xfrm>
            <a:off x="838080" y="4487040"/>
            <a:ext cx="5660280" cy="2099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An Overview on the Pipeline</a:t>
            </a:r>
            <a:endParaRPr b="0" lang="en-GB" sz="4400" spc="-1" strike="noStrike">
              <a:latin typeface="Arial"/>
            </a:endParaRPr>
          </a:p>
        </p:txBody>
      </p:sp>
      <p:sp>
        <p:nvSpPr>
          <p:cNvPr id="119" name="Segnaposto contenuto 2"/>
          <p:cNvSpPr/>
          <p:nvPr/>
        </p:nvSpPr>
        <p:spPr>
          <a:xfrm>
            <a:off x="838080" y="5199480"/>
            <a:ext cx="10514880" cy="765720"/>
          </a:xfrm>
          <a:prstGeom prst="rect">
            <a:avLst/>
          </a:prstGeom>
          <a:noFill/>
          <a:ln w="0">
            <a:noFill/>
          </a:ln>
        </p:spPr>
        <p:style>
          <a:lnRef idx="0"/>
          <a:fillRef idx="0"/>
          <a:effectRef idx="0"/>
          <a:fontRef idx="minor"/>
        </p:style>
      </p:sp>
      <p:pic>
        <p:nvPicPr>
          <p:cNvPr id="120" name="Picture 2" descr=""/>
          <p:cNvPicPr/>
          <p:nvPr/>
        </p:nvPicPr>
        <p:blipFill>
          <a:blip r:embed="rId1"/>
          <a:stretch/>
        </p:blipFill>
        <p:spPr>
          <a:xfrm>
            <a:off x="3258000" y="1536840"/>
            <a:ext cx="5675400" cy="5179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MLflow for Experiment Tracking</a:t>
            </a:r>
            <a:endParaRPr b="0" lang="en-GB" sz="4400" spc="-1" strike="noStrike">
              <a:latin typeface="Arial"/>
            </a:endParaRPr>
          </a:p>
        </p:txBody>
      </p:sp>
      <p:sp>
        <p:nvSpPr>
          <p:cNvPr id="122"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2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ea typeface="Microsoft YaHei"/>
              </a:rPr>
              <a:t>We have used MLFlow to track parameters and metrics relevant to our ML model. As a preliminary step, we have set as a tracking URI our DagsHub repository, so that we can visualize the results on that repository under the "Experiments" tab (or, alternatively, using the .mlflow URI).</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ea typeface="Microsoft YaHei"/>
              </a:rPr>
              <a:t>Then, we have added the necessary code into the train_model.py and in the predict_model.py files, to track parameters and metrics. </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MLflow: Tracking Parameters</a:t>
            </a:r>
            <a:endParaRPr b="0" lang="en-GB" sz="4400" spc="-1" strike="noStrike">
              <a:latin typeface="Arial"/>
            </a:endParaRPr>
          </a:p>
        </p:txBody>
      </p:sp>
      <p:sp>
        <p:nvSpPr>
          <p:cNvPr id="125"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26" name="PlaceHolder 2"/>
          <p:cNvSpPr>
            <a:spLocks noGrp="1"/>
          </p:cNvSpPr>
          <p:nvPr>
            <p:ph/>
          </p:nvPr>
        </p:nvSpPr>
        <p:spPr>
          <a:xfrm>
            <a:off x="838080" y="161460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400" spc="-1" strike="noStrike">
                <a:solidFill>
                  <a:srgbClr val="000000"/>
                </a:solidFill>
                <a:latin typeface="Calibri"/>
              </a:rPr>
              <a:t>Below we report the relevant code and the visualization in MLFlow of our parameters and our metrics (derived from two different experiments).</a:t>
            </a:r>
            <a:endParaRPr b="0" lang="en-GB" sz="2400" spc="-1" strike="noStrike">
              <a:latin typeface="Arial"/>
            </a:endParaRPr>
          </a:p>
        </p:txBody>
      </p:sp>
      <p:pic>
        <p:nvPicPr>
          <p:cNvPr id="127" name="Picture 2" descr=""/>
          <p:cNvPicPr/>
          <p:nvPr/>
        </p:nvPicPr>
        <p:blipFill>
          <a:blip r:embed="rId1"/>
          <a:stretch/>
        </p:blipFill>
        <p:spPr>
          <a:xfrm>
            <a:off x="838080" y="2404080"/>
            <a:ext cx="4209120" cy="4169520"/>
          </a:xfrm>
          <a:prstGeom prst="rect">
            <a:avLst/>
          </a:prstGeom>
          <a:ln w="0">
            <a:noFill/>
          </a:ln>
        </p:spPr>
      </p:pic>
      <p:pic>
        <p:nvPicPr>
          <p:cNvPr id="128" name="Picture 4" descr=""/>
          <p:cNvPicPr/>
          <p:nvPr/>
        </p:nvPicPr>
        <p:blipFill>
          <a:blip r:embed="rId2"/>
          <a:stretch/>
        </p:blipFill>
        <p:spPr>
          <a:xfrm>
            <a:off x="6558120" y="2313360"/>
            <a:ext cx="5001480" cy="4259880"/>
          </a:xfrm>
          <a:prstGeom prst="rect">
            <a:avLst/>
          </a:prstGeom>
          <a:ln w="0">
            <a:noFill/>
          </a:ln>
        </p:spPr>
      </p:pic>
      <p:sp>
        <p:nvSpPr>
          <p:cNvPr id="129" name="Freccia a destra 2"/>
          <p:cNvSpPr/>
          <p:nvPr/>
        </p:nvSpPr>
        <p:spPr>
          <a:xfrm>
            <a:off x="5257800" y="4056480"/>
            <a:ext cx="1092960" cy="675720"/>
          </a:xfrm>
          <a:prstGeom prst="rightArrow">
            <a:avLst>
              <a:gd name="adj1" fmla="val 50000"/>
              <a:gd name="adj2" fmla="val 50000"/>
            </a:avLst>
          </a:prstGeom>
          <a:solidFill>
            <a:schemeClr val="accent2"/>
          </a:solidFill>
          <a:ln>
            <a:solidFill>
              <a:srgbClr val="32549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MLflow: Tracking Metrics</a:t>
            </a:r>
            <a:endParaRPr b="0" lang="en-GB" sz="4400" spc="-1" strike="noStrike">
              <a:latin typeface="Arial"/>
            </a:endParaRPr>
          </a:p>
        </p:txBody>
      </p:sp>
      <p:sp>
        <p:nvSpPr>
          <p:cNvPr id="131"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32" name="Freccia a destra 2"/>
          <p:cNvSpPr/>
          <p:nvPr/>
        </p:nvSpPr>
        <p:spPr>
          <a:xfrm>
            <a:off x="5400000" y="3283920"/>
            <a:ext cx="1092960" cy="675720"/>
          </a:xfrm>
          <a:prstGeom prst="rightArrow">
            <a:avLst>
              <a:gd name="adj1" fmla="val 50000"/>
              <a:gd name="adj2" fmla="val 50000"/>
            </a:avLst>
          </a:prstGeom>
          <a:solidFill>
            <a:schemeClr val="accent2"/>
          </a:solidFill>
          <a:ln>
            <a:solidFill>
              <a:srgbClr val="325490"/>
            </a:solidFill>
          </a:ln>
        </p:spPr>
        <p:style>
          <a:lnRef idx="2">
            <a:schemeClr val="accent1">
              <a:shade val="50000"/>
            </a:schemeClr>
          </a:lnRef>
          <a:fillRef idx="1">
            <a:schemeClr val="accent1"/>
          </a:fillRef>
          <a:effectRef idx="0">
            <a:schemeClr val="accent1"/>
          </a:effectRef>
          <a:fontRef idx="minor"/>
        </p:style>
      </p:sp>
      <p:pic>
        <p:nvPicPr>
          <p:cNvPr id="133" name="Immagine 4" descr=""/>
          <p:cNvPicPr/>
          <p:nvPr/>
        </p:nvPicPr>
        <p:blipFill>
          <a:blip r:embed="rId1"/>
          <a:stretch/>
        </p:blipFill>
        <p:spPr>
          <a:xfrm>
            <a:off x="360000" y="2402640"/>
            <a:ext cx="4815000" cy="2277000"/>
          </a:xfrm>
          <a:prstGeom prst="rect">
            <a:avLst/>
          </a:prstGeom>
          <a:ln w="0">
            <a:noFill/>
          </a:ln>
        </p:spPr>
      </p:pic>
      <p:pic>
        <p:nvPicPr>
          <p:cNvPr id="134" name="" descr=""/>
          <p:cNvPicPr/>
          <p:nvPr/>
        </p:nvPicPr>
        <p:blipFill>
          <a:blip r:embed="rId2"/>
          <a:stretch/>
        </p:blipFill>
        <p:spPr>
          <a:xfrm>
            <a:off x="6972120" y="2700000"/>
            <a:ext cx="4007520" cy="18129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MLflow: Experiment Comparison</a:t>
            </a:r>
            <a:endParaRPr b="0" lang="en-GB" sz="4400" spc="-1" strike="noStrike">
              <a:latin typeface="Arial"/>
            </a:endParaRPr>
          </a:p>
        </p:txBody>
      </p:sp>
      <p:sp>
        <p:nvSpPr>
          <p:cNvPr id="136" name="Segnaposto contenuto 5"/>
          <p:cNvSpPr/>
          <p:nvPr/>
        </p:nvSpPr>
        <p:spPr>
          <a:xfrm>
            <a:off x="838080" y="5199480"/>
            <a:ext cx="10514880" cy="765720"/>
          </a:xfrm>
          <a:prstGeom prst="rect">
            <a:avLst/>
          </a:prstGeom>
          <a:noFill/>
          <a:ln w="0">
            <a:noFill/>
          </a:ln>
        </p:spPr>
        <p:style>
          <a:lnRef idx="0"/>
          <a:fillRef idx="0"/>
          <a:effectRef idx="0"/>
          <a:fontRef idx="minor"/>
        </p:style>
      </p:sp>
      <p:pic>
        <p:nvPicPr>
          <p:cNvPr id="137" name="" descr=""/>
          <p:cNvPicPr/>
          <p:nvPr/>
        </p:nvPicPr>
        <p:blipFill>
          <a:blip r:embed="rId1"/>
          <a:stretch/>
        </p:blipFill>
        <p:spPr>
          <a:xfrm>
            <a:off x="1620000" y="1620000"/>
            <a:ext cx="8568000" cy="49629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Additional Resources</a:t>
            </a:r>
            <a:endParaRPr b="0" lang="en-GB" sz="4400" spc="-1" strike="noStrike">
              <a:latin typeface="Arial"/>
            </a:endParaRPr>
          </a:p>
        </p:txBody>
      </p:sp>
      <p:sp>
        <p:nvSpPr>
          <p:cNvPr id="139" name="Segnaposto contenuto 1"/>
          <p:cNvSpPr/>
          <p:nvPr/>
        </p:nvSpPr>
        <p:spPr>
          <a:xfrm>
            <a:off x="838080" y="5199480"/>
            <a:ext cx="10514880" cy="765720"/>
          </a:xfrm>
          <a:prstGeom prst="rect">
            <a:avLst/>
          </a:prstGeom>
          <a:noFill/>
          <a:ln w="0">
            <a:noFill/>
          </a:ln>
        </p:spPr>
        <p:style>
          <a:lnRef idx="0"/>
          <a:fillRef idx="0"/>
          <a:effectRef idx="0"/>
          <a:fontRef idx="minor"/>
        </p:style>
      </p:sp>
      <p:sp>
        <p:nvSpPr>
          <p:cNvPr id="14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5983b0"/>
                </a:solidFill>
                <a:latin typeface="Calibri"/>
                <a:hlinkClick r:id="rId1"/>
              </a:rPr>
              <a:t>DagsHub repo</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5983b0"/>
                </a:solidFill>
                <a:latin typeface="Calibri"/>
                <a:hlinkClick r:id="rId2"/>
              </a:rPr>
              <a:t>.md file</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2493360" y="2766240"/>
            <a:ext cx="7204680" cy="1324800"/>
          </a:xfrm>
          <a:prstGeom prst="rect">
            <a:avLst/>
          </a:prstGeom>
          <a:noFill/>
          <a:ln w="0">
            <a:noFill/>
          </a:ln>
        </p:spPr>
        <p:txBody>
          <a:bodyPr lIns="90000" rIns="90000" tIns="45000" bIns="45000" anchor="ctr">
            <a:noAutofit/>
          </a:bodyPr>
          <a:p>
            <a:pPr>
              <a:lnSpc>
                <a:spcPct val="90000"/>
              </a:lnSpc>
              <a:buNone/>
            </a:pPr>
            <a:r>
              <a:rPr b="1" lang="it-IT" sz="4400" spc="-1" strike="noStrike">
                <a:solidFill>
                  <a:srgbClr val="c55a11"/>
                </a:solidFill>
                <a:latin typeface="Calibri Light"/>
              </a:rPr>
              <a:t>Thank you for your attention!</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500040"/>
            <a:ext cx="10514880" cy="1324800"/>
          </a:xfrm>
          <a:prstGeom prst="rect">
            <a:avLst/>
          </a:prstGeom>
          <a:noFill/>
          <a:ln w="0">
            <a:noFill/>
          </a:ln>
        </p:spPr>
        <p:txBody>
          <a:bodyPr lIns="90000" rIns="90000" tIns="45000" bIns="45000" anchor="ctr">
            <a:noAutofit/>
          </a:bodyPr>
          <a:p>
            <a:pPr algn="ctr">
              <a:lnSpc>
                <a:spcPct val="90000"/>
              </a:lnSpc>
              <a:buNone/>
            </a:pPr>
            <a:r>
              <a:rPr b="0" lang="en-US" sz="4400" spc="-1" strike="noStrike">
                <a:solidFill>
                  <a:srgbClr val="c55a11"/>
                </a:solidFill>
                <a:latin typeface="CMR17"/>
              </a:rPr>
              <a:t>Why reproducibility?</a:t>
            </a:r>
            <a:endParaRPr b="0" lang="en-GB" sz="4400" spc="-1" strike="noStrike">
              <a:latin typeface="Arial"/>
            </a:endParaRPr>
          </a:p>
        </p:txBody>
      </p:sp>
      <p:sp>
        <p:nvSpPr>
          <p:cNvPr id="8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800" spc="-1" strike="noStrike">
                <a:solidFill>
                  <a:srgbClr val="000000"/>
                </a:solidFill>
                <a:latin typeface="Calibri"/>
              </a:rPr>
              <a:t>Reproducibility is essential for an experiment in any domain.</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The authors of an experiment have to document every aspect of it in order to make it possible for other people to do it again in the same conditions and verify if they obtains the same results.</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This obviously also applies in the machine learning domain.</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0" lang="en-US" sz="4400" spc="-1" strike="noStrike">
                <a:solidFill>
                  <a:srgbClr val="c55a11"/>
                </a:solidFill>
                <a:latin typeface="CMR17"/>
              </a:rPr>
              <a:t>Reproducibility in Machine Learning</a:t>
            </a:r>
            <a:endParaRPr b="0" lang="en-GB" sz="4400" spc="-1" strike="noStrike">
              <a:latin typeface="Arial"/>
            </a:endParaRPr>
          </a:p>
        </p:txBody>
      </p:sp>
      <p:sp>
        <p:nvSpPr>
          <p:cNvPr id="88"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8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0000"/>
          </a:bodyPr>
          <a:p>
            <a:pPr>
              <a:lnSpc>
                <a:spcPct val="90000"/>
              </a:lnSpc>
              <a:spcBef>
                <a:spcPts val="1001"/>
              </a:spcBef>
              <a:buNone/>
              <a:tabLst>
                <a:tab algn="l" pos="0"/>
              </a:tabLst>
            </a:pPr>
            <a:r>
              <a:rPr b="0" lang="en-US" sz="2800" spc="-1" strike="noStrike">
                <a:solidFill>
                  <a:srgbClr val="000000"/>
                </a:solidFill>
                <a:latin typeface="Calibri"/>
              </a:rPr>
              <a:t>Three main technologies: data versioning, pipeline and experiment tracking.</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Using </a:t>
            </a:r>
            <a:r>
              <a:rPr b="1" lang="en-US" sz="2800" spc="-1" strike="noStrike">
                <a:solidFill>
                  <a:srgbClr val="000000"/>
                </a:solidFill>
                <a:latin typeface="Calibri"/>
              </a:rPr>
              <a:t>data versioning</a:t>
            </a:r>
            <a:r>
              <a:rPr b="0" lang="en-US" sz="2800" spc="-1" strike="noStrike">
                <a:solidFill>
                  <a:srgbClr val="000000"/>
                </a:solidFill>
                <a:latin typeface="Calibri"/>
              </a:rPr>
              <a:t> we can track and store changes in data over time, this allows to load the proper data used in a certain experiment done at time </a:t>
            </a:r>
            <a:r>
              <a:rPr b="0" i="1" lang="en-US" sz="2800" spc="-1" strike="noStrike">
                <a:solidFill>
                  <a:srgbClr val="000000"/>
                </a:solidFill>
                <a:latin typeface="Calibri"/>
              </a:rPr>
              <a:t>t</a:t>
            </a:r>
            <a:r>
              <a:rPr b="0" lang="en-US" sz="2800" spc="-1" strike="noStrike">
                <a:solidFill>
                  <a:srgbClr val="000000"/>
                </a:solidFill>
                <a:latin typeface="Calibri"/>
              </a:rPr>
              <a:t>.</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Using a </a:t>
            </a:r>
            <a:r>
              <a:rPr b="1" lang="en-US" sz="2800" spc="-1" strike="noStrike">
                <a:solidFill>
                  <a:srgbClr val="000000"/>
                </a:solidFill>
                <a:latin typeface="Calibri"/>
              </a:rPr>
              <a:t>pipeline</a:t>
            </a:r>
            <a:r>
              <a:rPr b="0" lang="en-US" sz="2800" spc="-1" strike="noStrike">
                <a:solidFill>
                  <a:srgbClr val="000000"/>
                </a:solidFill>
                <a:latin typeface="Calibri"/>
              </a:rPr>
              <a:t> we can establish an unique sequence of actions in order to reproduce the experiment without any variation in the order of steps.</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Using </a:t>
            </a:r>
            <a:r>
              <a:rPr b="1" lang="en-US" sz="2800" spc="-1" strike="noStrike">
                <a:solidFill>
                  <a:srgbClr val="000000"/>
                </a:solidFill>
                <a:latin typeface="Calibri"/>
              </a:rPr>
              <a:t>experiment tracking</a:t>
            </a:r>
            <a:r>
              <a:rPr b="0" lang="en-US" sz="2800" spc="-1" strike="noStrike">
                <a:solidFill>
                  <a:srgbClr val="000000"/>
                </a:solidFill>
                <a:latin typeface="Calibri"/>
              </a:rPr>
              <a:t> we can store the results of any experiment, usually we want to store the hyperparameters and the metrics of a certain run.</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Technologies: DVC + MlFlow + DagsHub</a:t>
            </a:r>
            <a:endParaRPr b="0" lang="en-GB" sz="4400" spc="-1" strike="noStrike">
              <a:latin typeface="Arial"/>
            </a:endParaRPr>
          </a:p>
        </p:txBody>
      </p:sp>
      <p:sp>
        <p:nvSpPr>
          <p:cNvPr id="91"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9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this project </a:t>
            </a:r>
            <a:r>
              <a:rPr b="1" lang="en-US" sz="2800" spc="-1" strike="noStrike">
                <a:solidFill>
                  <a:srgbClr val="000000"/>
                </a:solidFill>
                <a:latin typeface="Calibri"/>
              </a:rPr>
              <a:t>DVC</a:t>
            </a:r>
            <a:r>
              <a:rPr b="0" lang="en-US" sz="2800" spc="-1" strike="noStrike">
                <a:solidFill>
                  <a:srgbClr val="000000"/>
                </a:solidFill>
                <a:latin typeface="Calibri"/>
              </a:rPr>
              <a:t> is used for data versioning and for the implementation of the pipeline, then </a:t>
            </a:r>
            <a:r>
              <a:rPr b="1" lang="en-US" sz="2800" spc="-1" strike="noStrike">
                <a:solidFill>
                  <a:srgbClr val="000000"/>
                </a:solidFill>
                <a:latin typeface="Calibri"/>
              </a:rPr>
              <a:t>MLFlow</a:t>
            </a:r>
            <a:r>
              <a:rPr b="0" lang="en-US" sz="2800" spc="-1" strike="noStrike">
                <a:solidFill>
                  <a:srgbClr val="000000"/>
                </a:solidFill>
                <a:latin typeface="Calibri"/>
              </a:rPr>
              <a:t> is used for experiment tracking.</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Data and experiments results need to be stored somewhere, for this job </a:t>
            </a:r>
            <a:r>
              <a:rPr b="1" lang="en-US" sz="2800" spc="-1" strike="noStrike">
                <a:solidFill>
                  <a:srgbClr val="000000"/>
                </a:solidFill>
                <a:latin typeface="Calibri"/>
              </a:rPr>
              <a:t>DagsHub</a:t>
            </a:r>
            <a:r>
              <a:rPr b="0" lang="en-US" sz="2800" spc="-1" strike="noStrike">
                <a:solidFill>
                  <a:srgbClr val="000000"/>
                </a:solidFill>
                <a:latin typeface="Calibri"/>
              </a:rPr>
              <a:t> has been adopted both as storage for DVC and as hub for MlFlow having an unique place for our reproducibility tasks giving also up to 10 GB in its free plan.</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Intermediate Steps: Code Restructuring</a:t>
            </a:r>
            <a:endParaRPr b="0" lang="en-GB" sz="4400" spc="-1" strike="noStrike">
              <a:latin typeface="Arial"/>
            </a:endParaRPr>
          </a:p>
        </p:txBody>
      </p:sp>
      <p:sp>
        <p:nvSpPr>
          <p:cNvPr id="94"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95" name="PlaceHolder 2"/>
          <p:cNvSpPr>
            <a:spLocks noGrp="1"/>
          </p:cNvSpPr>
          <p:nvPr>
            <p:ph/>
          </p:nvPr>
        </p:nvSpPr>
        <p:spPr>
          <a:xfrm>
            <a:off x="838080" y="1825560"/>
            <a:ext cx="663876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order to conform to the standard structure of a machine learning pipeline, we moved the original code from the original ipynb notebook to three different python files, corresponding to the three main steps of the pipeline.</a:t>
            </a:r>
            <a:endParaRPr b="0" lang="en-GB" sz="2800" spc="-1" strike="noStrike">
              <a:latin typeface="Arial"/>
            </a:endParaRPr>
          </a:p>
        </p:txBody>
      </p:sp>
      <p:pic>
        <p:nvPicPr>
          <p:cNvPr id="96" name="Picture 2" descr=""/>
          <p:cNvPicPr/>
          <p:nvPr/>
        </p:nvPicPr>
        <p:blipFill>
          <a:blip r:embed="rId1"/>
          <a:stretch/>
        </p:blipFill>
        <p:spPr>
          <a:xfrm>
            <a:off x="7569360" y="1846800"/>
            <a:ext cx="3783960" cy="4672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Setting up the Pipeline</a:t>
            </a:r>
            <a:endParaRPr b="0" lang="en-GB" sz="4400" spc="-1" strike="noStrike">
              <a:latin typeface="Arial"/>
            </a:endParaRPr>
          </a:p>
        </p:txBody>
      </p:sp>
      <p:sp>
        <p:nvSpPr>
          <p:cNvPr id="98"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9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87000"/>
          </a:bodyPr>
          <a:p>
            <a:pPr>
              <a:lnSpc>
                <a:spcPct val="90000"/>
              </a:lnSpc>
              <a:spcBef>
                <a:spcPts val="1001"/>
              </a:spcBef>
              <a:buNone/>
              <a:tabLst>
                <a:tab algn="l" pos="0"/>
              </a:tabLst>
            </a:pPr>
            <a:r>
              <a:rPr b="0" lang="en-US" sz="2800" spc="-1" strike="noStrike">
                <a:solidFill>
                  <a:srgbClr val="000000"/>
                </a:solidFill>
                <a:latin typeface="Calibri"/>
              </a:rPr>
              <a:t>The dvc.yaml is divided into three stages, corresponding to the phases of our machine learning pipeline: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Data preparation stage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Training stage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Evaluation stage</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To each stage is associated:</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A python file, containing the code to be executed in that phase.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The dependencies required for the execution of the stage.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The output files generated at the end of the stage.</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Prepare-Dataset Stage</a:t>
            </a:r>
            <a:endParaRPr b="0" lang="en-GB" sz="4400" spc="-1" strike="noStrike">
              <a:latin typeface="Arial"/>
            </a:endParaRPr>
          </a:p>
        </p:txBody>
      </p:sp>
      <p:sp>
        <p:nvSpPr>
          <p:cNvPr id="101"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0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this stage we prepare the data for further training and evaluation phases. </a:t>
            </a: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Below we illustrate the execution steps for this stage: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Select a set of classes from the original dataset.</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Extract train, validation and test set from the previuos selected classes (further details can be found at data card link).</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Prepare-Dataset Stage</a:t>
            </a:r>
            <a:endParaRPr b="0" lang="en-GB" sz="4400" spc="-1" strike="noStrike">
              <a:latin typeface="Arial"/>
            </a:endParaRPr>
          </a:p>
        </p:txBody>
      </p:sp>
      <p:sp>
        <p:nvSpPr>
          <p:cNvPr id="104"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0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800" spc="-1" strike="noStrike">
                <a:solidFill>
                  <a:srgbClr val="000000"/>
                </a:solidFill>
                <a:latin typeface="Calibri"/>
              </a:rPr>
              <a:t>In order to add the stage to dvc.yaml file we execute the following command:</a:t>
            </a:r>
            <a:endParaRPr b="0" lang="en-GB" sz="2800" spc="-1" strike="noStrike">
              <a:latin typeface="Arial"/>
            </a:endParaRPr>
          </a:p>
        </p:txBody>
      </p:sp>
      <p:pic>
        <p:nvPicPr>
          <p:cNvPr id="106" name="Immagine 3" descr=""/>
          <p:cNvPicPr/>
          <p:nvPr/>
        </p:nvPicPr>
        <p:blipFill>
          <a:blip r:embed="rId1"/>
          <a:stretch/>
        </p:blipFill>
        <p:spPr>
          <a:xfrm>
            <a:off x="934560" y="2845800"/>
            <a:ext cx="6823800" cy="3326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be5d6"/>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934560" y="521280"/>
            <a:ext cx="10418400" cy="1324800"/>
          </a:xfrm>
          <a:prstGeom prst="rect">
            <a:avLst/>
          </a:prstGeom>
          <a:noFill/>
          <a:ln w="0">
            <a:noFill/>
          </a:ln>
        </p:spPr>
        <p:txBody>
          <a:bodyPr lIns="90000" rIns="90000" tIns="45000" bIns="45000" anchor="ctr">
            <a:normAutofit/>
          </a:bodyPr>
          <a:p>
            <a:pPr algn="ctr">
              <a:lnSpc>
                <a:spcPct val="90000"/>
              </a:lnSpc>
              <a:buNone/>
            </a:pPr>
            <a:r>
              <a:rPr b="1" lang="it-IT" sz="4400" spc="-1" strike="noStrike">
                <a:solidFill>
                  <a:srgbClr val="c55a11"/>
                </a:solidFill>
                <a:latin typeface="Calibri Light"/>
              </a:rPr>
              <a:t>DVC: Training Stage</a:t>
            </a:r>
            <a:endParaRPr b="0" lang="en-GB" sz="4400" spc="-1" strike="noStrike">
              <a:latin typeface="Arial"/>
            </a:endParaRPr>
          </a:p>
        </p:txBody>
      </p:sp>
      <p:sp>
        <p:nvSpPr>
          <p:cNvPr id="108" name="Segnaposto contenuto 2"/>
          <p:cNvSpPr/>
          <p:nvPr/>
        </p:nvSpPr>
        <p:spPr>
          <a:xfrm>
            <a:off x="838080" y="5199480"/>
            <a:ext cx="10514880" cy="765720"/>
          </a:xfrm>
          <a:prstGeom prst="rect">
            <a:avLst/>
          </a:prstGeom>
          <a:noFill/>
          <a:ln w="0">
            <a:noFill/>
          </a:ln>
        </p:spPr>
        <p:style>
          <a:lnRef idx="0"/>
          <a:fillRef idx="0"/>
          <a:effectRef idx="0"/>
          <a:fontRef idx="minor"/>
        </p:style>
      </p:sp>
      <p:sp>
        <p:nvSpPr>
          <p:cNvPr id="10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4000"/>
          </a:bodyPr>
          <a:p>
            <a:pPr>
              <a:lnSpc>
                <a:spcPct val="90000"/>
              </a:lnSpc>
              <a:spcBef>
                <a:spcPts val="1001"/>
              </a:spcBef>
              <a:buNone/>
              <a:tabLst>
                <a:tab algn="l" pos="0"/>
              </a:tabLst>
            </a:pPr>
            <a:r>
              <a:rPr b="0" lang="en-US" sz="2800" spc="-1" strike="noStrike">
                <a:solidFill>
                  <a:srgbClr val="000000"/>
                </a:solidFill>
                <a:latin typeface="Calibri"/>
              </a:rPr>
              <a:t>In this stage we train the model, saving it inside the two files:</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model.json: contains the model structure.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model.h5: contains the learned weights.</a:t>
            </a:r>
            <a:endParaRPr b="0" lang="en-GB" sz="2800" spc="-1" strike="noStrike">
              <a:latin typeface="Arial"/>
            </a:endParaRPr>
          </a:p>
          <a:p>
            <a:pPr>
              <a:lnSpc>
                <a:spcPct val="90000"/>
              </a:lnSpc>
              <a:spcBef>
                <a:spcPts val="1001"/>
              </a:spcBef>
              <a:buNone/>
              <a:tabLst>
                <a:tab algn="l" pos="0"/>
              </a:tabLst>
            </a:pPr>
            <a:endParaRPr b="0" lang="en-GB"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Below we illustrate the execution steps for this stage:</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Model building.</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Preprocessing of images (further details can be found at preprocessing).</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Model training.</a:t>
            </a:r>
            <a:endParaRPr b="0" lang="en-GB" sz="2800" spc="-1" strike="noStrike">
              <a:latin typeface="Arial"/>
            </a:endParaRPr>
          </a:p>
          <a:p>
            <a:pPr marL="228600" indent="-228600">
              <a:lnSpc>
                <a:spcPct val="90000"/>
              </a:lnSpc>
              <a:spcBef>
                <a:spcPts val="1001"/>
              </a:spcBef>
              <a:buClr>
                <a:srgbClr val="ed7d31"/>
              </a:buClr>
              <a:buFont typeface="Arial"/>
              <a:buChar char="•"/>
              <a:tabLst>
                <a:tab algn="l" pos="0"/>
              </a:tabLst>
            </a:pPr>
            <a:r>
              <a:rPr b="0" lang="en-US" sz="2800" spc="-1" strike="noStrike">
                <a:solidFill>
                  <a:srgbClr val="000000"/>
                </a:solidFill>
                <a:latin typeface="Calibri"/>
              </a:rPr>
              <a:t>Saving of the model's parameters.</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2709</TotalTime>
  <Application>LibreOffice/7.3.2.2$Windows_X86_64 LibreOffice_project/49f2b1bff42cfccbd8f788c8dc32c1c309559be0</Application>
  <AppVersion>15.0000</AppVersion>
  <Words>707</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2022-06-26T09:11:09Z</dcterms:created>
  <dc:creator>Antonio Raffaele Iacovazzi</dc:creator>
  <dc:description/>
  <dc:language>en-GB</dc:language>
  <cp:lastModifiedBy/>
  <dcterms:modified xsi:type="dcterms:W3CDTF">2022-10-20T08:43:04Z</dcterms:modified>
  <cp:revision>145</cp:revision>
  <dc:subject/>
  <dc:title>Sentiment Analysis on Movie Reviews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