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88" autoAdjust="0"/>
  </p:normalViewPr>
  <p:slideViewPr>
    <p:cSldViewPr snapToGrid="0" snapToObjects="1">
      <p:cViewPr varScale="1">
        <p:scale>
          <a:sx n="57" d="100"/>
          <a:sy n="5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2D71E-E3AD-094E-91ED-0A246C2D36EB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BDA3-3723-C44C-9D18-DA1EE26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0.8281951705693846</a:t>
            </a:r>
          </a:p>
          <a:p>
            <a:r>
              <a:rPr lang="en-US" dirty="0" smtClean="0"/>
              <a:t>0.7565508160343571</a:t>
            </a:r>
          </a:p>
          <a:p>
            <a:r>
              <a:rPr lang="en-US" dirty="0" smtClean="0"/>
              <a:t>0.7531602841164338</a:t>
            </a:r>
          </a:p>
          <a:p>
            <a:r>
              <a:rPr lang="en-US" dirty="0" err="1" smtClean="0"/>
              <a:t>base.schemastaging.statistical_region_extra</a:t>
            </a:r>
            <a:r>
              <a:rPr lang="en-US" dirty="0" smtClean="0"/>
              <a:t> 0.7241609542214855</a:t>
            </a:r>
          </a:p>
          <a:p>
            <a:r>
              <a:rPr lang="en-US" dirty="0" smtClean="0"/>
              <a:t>0.7100941066635618</a:t>
            </a:r>
          </a:p>
          <a:p>
            <a:r>
              <a:rPr lang="en-US" dirty="0" err="1" smtClean="0"/>
              <a:t>location.country</a:t>
            </a:r>
            <a:r>
              <a:rPr lang="en-US" dirty="0" smtClean="0"/>
              <a:t> 0.6837965244296688</a:t>
            </a:r>
          </a:p>
          <a:p>
            <a:r>
              <a:rPr lang="en-US" dirty="0" err="1" smtClean="0"/>
              <a:t>ice_hockey.hockey_player</a:t>
            </a:r>
            <a:r>
              <a:rPr lang="en-US" dirty="0" smtClean="0"/>
              <a:t> 0.6740644845282026</a:t>
            </a:r>
          </a:p>
          <a:p>
            <a:r>
              <a:rPr lang="en-US" dirty="0" err="1" smtClean="0"/>
              <a:t>base.languagesfordomainnames.topic</a:t>
            </a:r>
            <a:r>
              <a:rPr lang="en-US" dirty="0" smtClean="0"/>
              <a:t> 0.6674792075926695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9BDA3-3723-C44C-9D18-DA1EE2643D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9BDA3-3723-C44C-9D18-DA1EE2643D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9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1E23-DDB5-F944-ABB3-65752D5F6478}" type="datetimeFigureOut">
              <a:rPr lang="en-US" smtClean="0"/>
              <a:t>21/01/16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6249-5D72-E846-B911-4F0AD567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hltcoe.jhu.edu/prastog3/kbvn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Random Walks for Entity Linking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br>
              <a:rPr lang="en-US" sz="3200" dirty="0" smtClean="0"/>
            </a:br>
            <a:r>
              <a:rPr lang="en-US" sz="3200" dirty="0" smtClean="0"/>
              <a:t>ASE for Knowledge Base Vertex Nomination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319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 With “Bad” Performance?</a:t>
            </a:r>
            <a:endParaRPr lang="en-US" dirty="0"/>
          </a:p>
          <a:p>
            <a:pPr lvl="1"/>
            <a:r>
              <a:rPr lang="en-US" dirty="0" err="1" smtClean="0"/>
              <a:t>american_football.football_coach</a:t>
            </a:r>
            <a:r>
              <a:rPr lang="en-US" dirty="0" smtClean="0"/>
              <a:t>, P@1 =0.0, </a:t>
            </a:r>
            <a:r>
              <a:rPr lang="en-US" i="1" dirty="0" smtClean="0"/>
              <a:t>P@10=0.3, MAP= 0.06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 5 Returned Entities</a:t>
            </a:r>
          </a:p>
          <a:p>
            <a:pPr lvl="2"/>
            <a:r>
              <a:rPr lang="en-US" dirty="0" smtClean="0"/>
              <a:t>Coach Jim Schwartz  </a:t>
            </a:r>
          </a:p>
          <a:p>
            <a:pPr lvl="2"/>
            <a:r>
              <a:rPr lang="en-US" dirty="0" smtClean="0"/>
              <a:t>their new quarterback Donovan McNabb  </a:t>
            </a:r>
          </a:p>
          <a:p>
            <a:pPr lvl="2"/>
            <a:r>
              <a:rPr lang="en-US" dirty="0" smtClean="0"/>
              <a:t>the expected-to-retire Walter Jones  </a:t>
            </a:r>
          </a:p>
          <a:p>
            <a:pPr lvl="2"/>
            <a:r>
              <a:rPr lang="en-US" dirty="0" smtClean="0"/>
              <a:t>troubled running back </a:t>
            </a:r>
            <a:r>
              <a:rPr lang="en-US" dirty="0" err="1" smtClean="0"/>
              <a:t>Marshawn</a:t>
            </a:r>
            <a:r>
              <a:rPr lang="en-US" dirty="0" smtClean="0"/>
              <a:t> Lynch  </a:t>
            </a:r>
          </a:p>
          <a:p>
            <a:pPr lvl="2"/>
            <a:r>
              <a:rPr lang="en-US" dirty="0" smtClean="0"/>
              <a:t>Carroll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27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and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Hyper Parameters – The Devil in Details</a:t>
            </a:r>
          </a:p>
          <a:p>
            <a:pPr lvl="1"/>
            <a:r>
              <a:rPr lang="en-US" dirty="0" smtClean="0"/>
              <a:t>Count Aggregation in random walks</a:t>
            </a:r>
          </a:p>
          <a:p>
            <a:pPr lvl="1"/>
            <a:r>
              <a:rPr lang="en-US" dirty="0" smtClean="0"/>
              <a:t>Graph Creation.</a:t>
            </a:r>
          </a:p>
          <a:p>
            <a:pPr lvl="1"/>
            <a:r>
              <a:rPr lang="en-US" dirty="0" smtClean="0"/>
              <a:t>The ASE dimensions.</a:t>
            </a:r>
          </a:p>
          <a:p>
            <a:pPr lvl="1"/>
            <a:r>
              <a:rPr lang="en-US" dirty="0" smtClean="0"/>
              <a:t>The choice of classifier. 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Incorporating known edge </a:t>
            </a:r>
            <a:br>
              <a:rPr lang="en-US" dirty="0" smtClean="0"/>
            </a:br>
            <a:r>
              <a:rPr lang="en-US" dirty="0" smtClean="0"/>
              <a:t>and vertex attributes.</a:t>
            </a:r>
          </a:p>
          <a:p>
            <a:pPr lvl="1"/>
            <a:r>
              <a:rPr lang="en-US" dirty="0" smtClean="0"/>
              <a:t>Improving evaluation data quality.</a:t>
            </a:r>
          </a:p>
          <a:p>
            <a:pPr lvl="1"/>
            <a:r>
              <a:rPr lang="en-US" dirty="0" smtClean="0"/>
              <a:t>Comparing with existing KBC </a:t>
            </a:r>
            <a:br>
              <a:rPr lang="en-US" dirty="0" smtClean="0"/>
            </a:br>
            <a:r>
              <a:rPr lang="en-US" dirty="0" smtClean="0"/>
              <a:t>baselines.</a:t>
            </a:r>
          </a:p>
          <a:p>
            <a:r>
              <a:rPr lang="en-US" dirty="0" smtClean="0"/>
              <a:t>Repo: </a:t>
            </a:r>
            <a:r>
              <a:rPr lang="en-US" dirty="0" smtClean="0">
                <a:hlinkClick r:id="rId2"/>
              </a:rPr>
              <a:t>Gitlab KBVN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25558"/>
              </p:ext>
            </p:extLst>
          </p:nvPr>
        </p:nvGraphicFramePr>
        <p:xfrm>
          <a:off x="5879260" y="2882066"/>
          <a:ext cx="2807540" cy="188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0820"/>
                <a:gridCol w="846720"/>
              </a:tblGrid>
              <a:tr h="4716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 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1K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1695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py</a:t>
                      </a:r>
                      <a:r>
                        <a:rPr lang="en-US" sz="2400" b="1" dirty="0" smtClean="0"/>
                        <a:t> 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1695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sh</a:t>
                      </a:r>
                      <a:r>
                        <a:rPr lang="en-US" sz="2400" b="1" dirty="0" smtClean="0"/>
                        <a:t>/</a:t>
                      </a:r>
                      <a:r>
                        <a:rPr lang="en-US" sz="2400" b="1" dirty="0" err="1" smtClean="0"/>
                        <a:t>Makefile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16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6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Linking in </a:t>
            </a:r>
            <a:br>
              <a:rPr lang="en-US" dirty="0" smtClean="0"/>
            </a:br>
            <a:r>
              <a:rPr lang="en-US" dirty="0" smtClean="0"/>
              <a:t>Electronic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corpus of Emails. (Enron Corpus)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Helvetica Light"/>
              </a:rPr>
              <a:t>From: Alice</a:t>
            </a:r>
          </a:p>
          <a:p>
            <a:pPr marL="0" indent="0">
              <a:buNone/>
            </a:pPr>
            <a:r>
              <a:rPr lang="en-US" sz="2400" dirty="0" smtClean="0">
                <a:latin typeface="Helvetica Light"/>
              </a:rPr>
              <a:t>	To : Bob, Dave</a:t>
            </a:r>
            <a:endParaRPr lang="en-US" sz="2400" dirty="0">
              <a:latin typeface="Helvetica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Light"/>
              </a:rPr>
              <a:t>	Body: … Will Chris join the conference Call? …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Chris are they talking about:</a:t>
            </a:r>
          </a:p>
          <a:p>
            <a:pPr lvl="1"/>
            <a:r>
              <a:rPr lang="en-US" dirty="0" smtClean="0"/>
              <a:t>Chris Poole, or </a:t>
            </a:r>
          </a:p>
          <a:p>
            <a:pPr lvl="1"/>
            <a:r>
              <a:rPr lang="en-US" dirty="0" smtClean="0"/>
              <a:t>Chris Christie?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Weighted Random Walks for Entity Linking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set of all entities in the </a:t>
            </a:r>
            <a:r>
              <a:rPr lang="en-US" dirty="0" err="1" smtClean="0"/>
              <a:t>enron</a:t>
            </a:r>
            <a:r>
              <a:rPr lang="en-US" dirty="0" smtClean="0"/>
              <a:t> corpus. An entity is an email-id, name tuple. Call it </a:t>
            </a:r>
            <a:r>
              <a:rPr lang="en-US" i="1" dirty="0" smtClean="0"/>
              <a:t>V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 smtClean="0"/>
              <a:t>c</a:t>
            </a:r>
            <a:r>
              <a:rPr lang="en-US" i="1" baseline="-25000" dirty="0" smtClean="0"/>
              <a:t>a</a:t>
            </a:r>
            <a:r>
              <a:rPr lang="en-US" i="1" baseline="30000" dirty="0" smtClean="0"/>
              <a:t>b</a:t>
            </a:r>
            <a:r>
              <a:rPr lang="en-US" i="1" dirty="0" smtClean="0"/>
              <a:t> </a:t>
            </a:r>
            <a:r>
              <a:rPr lang="en-US" dirty="0" smtClean="0"/>
              <a:t>be the number of times </a:t>
            </a:r>
            <a:r>
              <a:rPr lang="en-US" i="1" dirty="0" smtClean="0"/>
              <a:t>a </a:t>
            </a:r>
            <a:r>
              <a:rPr lang="en-US" dirty="0" smtClean="0"/>
              <a:t>emails </a:t>
            </a:r>
            <a:r>
              <a:rPr lang="en-US" i="1" dirty="0" smtClean="0"/>
              <a:t>b </a:t>
            </a:r>
            <a:r>
              <a:rPr lang="en-US" dirty="0" smtClean="0"/>
              <a:t>where</a:t>
            </a:r>
            <a:r>
              <a:rPr lang="en-US" i="1" dirty="0" smtClean="0"/>
              <a:t> a, b </a:t>
            </a:r>
            <a:r>
              <a:rPr lang="en-US" altLang="zh-CN" dirty="0" smtClean="0"/>
              <a:t>∈</a:t>
            </a:r>
            <a:r>
              <a:rPr lang="en-US" altLang="zh-CN" i="1" dirty="0" smtClean="0"/>
              <a:t>V</a:t>
            </a:r>
            <a:r>
              <a:rPr lang="en-US" dirty="0" smtClean="0"/>
              <a:t> . Let E = { f(</a:t>
            </a:r>
            <a:r>
              <a:rPr lang="en-US" i="1" dirty="0" smtClean="0"/>
              <a:t>c</a:t>
            </a:r>
            <a:r>
              <a:rPr lang="en-US" i="1" baseline="-25000" dirty="0" smtClean="0"/>
              <a:t>a</a:t>
            </a:r>
            <a:r>
              <a:rPr lang="en-US" i="1" baseline="30000" dirty="0" smtClean="0"/>
              <a:t>b</a:t>
            </a:r>
            <a:r>
              <a:rPr lang="en-US" i="1" dirty="0" smtClean="0"/>
              <a:t>) </a:t>
            </a:r>
            <a:r>
              <a:rPr lang="en-US" altLang="zh-CN" i="1" dirty="0" smtClean="0"/>
              <a:t>∀</a:t>
            </a:r>
            <a:r>
              <a:rPr lang="zh-CN" altLang="en-US" i="1" dirty="0" smtClean="0"/>
              <a:t> </a:t>
            </a:r>
            <a:r>
              <a:rPr lang="en-US" altLang="zh-CN" i="1" dirty="0" err="1" smtClean="0"/>
              <a:t>a,b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∈</a:t>
            </a:r>
            <a:r>
              <a:rPr lang="en-US" altLang="zh-CN" i="1" dirty="0"/>
              <a:t>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} where f is either Identity or Normalization.</a:t>
            </a:r>
          </a:p>
          <a:p>
            <a:r>
              <a:rPr lang="en-US" altLang="zh-CN" dirty="0" smtClean="0"/>
              <a:t>If we know the participants in an email how do we find who they are emailing about. </a:t>
            </a:r>
            <a:endParaRPr lang="en-US" dirty="0" smtClean="0"/>
          </a:p>
          <a:p>
            <a:r>
              <a:rPr lang="en-US" dirty="0" smtClean="0"/>
              <a:t>For each participant </a:t>
            </a:r>
            <a:r>
              <a:rPr lang="en-US" dirty="0" smtClean="0"/>
              <a:t>perform K </a:t>
            </a:r>
            <a:r>
              <a:rPr lang="en-US" dirty="0" smtClean="0"/>
              <a:t>weighted random walks on G=(V, E)  and count the number of times a node v </a:t>
            </a:r>
            <a:r>
              <a:rPr lang="en-US" altLang="zh-CN" dirty="0" smtClean="0"/>
              <a:t>∈</a:t>
            </a:r>
            <a:r>
              <a:rPr lang="en-US" altLang="zh-CN" i="1" dirty="0" smtClean="0"/>
              <a:t>V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is visited during each walk. </a:t>
            </a:r>
          </a:p>
          <a:p>
            <a:r>
              <a:rPr lang="en-US" altLang="zh-CN" dirty="0" smtClean="0"/>
              <a:t>Return aggregated counts over participants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71419"/>
              </p:ext>
            </p:extLst>
          </p:nvPr>
        </p:nvGraphicFramePr>
        <p:xfrm>
          <a:off x="457200" y="1600200"/>
          <a:ext cx="8229600" cy="173736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4045054"/>
                <a:gridCol w="1441346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MRR</a:t>
                      </a:r>
                      <a:endParaRPr lang="en-US" sz="2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Accuracy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Best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Single</a:t>
                      </a:r>
                      <a:r>
                        <a:rPr lang="en-US" sz="2400" baseline="0" dirty="0" smtClean="0"/>
                        <a:t> Feature in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existing SOTA Baseline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RW (NC_10_max)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446823"/>
              </p:ext>
            </p:extLst>
          </p:nvPr>
        </p:nvGraphicFramePr>
        <p:xfrm>
          <a:off x="457200" y="4254297"/>
          <a:ext cx="8229600" cy="13716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3814169"/>
                <a:gridCol w="1672231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MRR</a:t>
                      </a:r>
                      <a:endParaRPr lang="en-US" sz="2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Accuracy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Baseline (All</a:t>
                      </a:r>
                      <a:r>
                        <a:rPr lang="en-US" sz="2400" baseline="0" dirty="0" smtClean="0"/>
                        <a:t> Feature)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0.73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Baseline + RW (NC_10_max)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0.79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0.74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Adjacency Spectral Embedding</a:t>
            </a:r>
            <a:br>
              <a:rPr lang="en-US" sz="3200" dirty="0" smtClean="0"/>
            </a:br>
            <a:r>
              <a:rPr lang="en-US" sz="3200" dirty="0" smtClean="0"/>
              <a:t> for Vertex Nomination </a:t>
            </a:r>
            <a:br>
              <a:rPr lang="en-US" sz="3200" dirty="0" smtClean="0"/>
            </a:br>
            <a:r>
              <a:rPr lang="en-US" sz="3200" dirty="0" smtClean="0"/>
              <a:t>for Knowledge Base Population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Some nodes in the graph belong to a class.</a:t>
            </a:r>
          </a:p>
          <a:p>
            <a:pPr lvl="1"/>
            <a:r>
              <a:rPr lang="en-US" dirty="0" smtClean="0"/>
              <a:t>Which other nodes should belong to that class.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Stochastic Block Model (</a:t>
            </a:r>
            <a:r>
              <a:rPr lang="en-US" dirty="0" smtClean="0"/>
              <a:t>SBM) is a model for community structure amongst vertices of a graph. </a:t>
            </a:r>
            <a:r>
              <a:rPr lang="en-US" dirty="0" smtClean="0"/>
              <a:t>ASE was developed to estimate of the parameters of a SBM. </a:t>
            </a:r>
            <a:endParaRPr lang="en-US" dirty="0" smtClean="0"/>
          </a:p>
          <a:p>
            <a:r>
              <a:rPr lang="en-US" dirty="0" smtClean="0"/>
              <a:t>The Idea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 </a:t>
            </a:r>
            <a:r>
              <a:rPr lang="en-US" dirty="0" err="1" smtClean="0"/>
              <a:t>embeddings</a:t>
            </a:r>
            <a:r>
              <a:rPr lang="en-US" dirty="0" smtClean="0"/>
              <a:t>/vectors to vertices. This step is unsupervised. </a:t>
            </a:r>
          </a:p>
          <a:p>
            <a:pPr lvl="1"/>
            <a:r>
              <a:rPr lang="en-US" dirty="0" smtClean="0"/>
              <a:t>Given supervised data (tuples of vertex, class label) use the features to train a classifier.</a:t>
            </a:r>
          </a:p>
          <a:p>
            <a:pPr lvl="1"/>
            <a:r>
              <a:rPr lang="en-US" dirty="0" smtClean="0"/>
              <a:t>Rank which other nodes should belong to the class based on a classifier that can also assign likelihoods.</a:t>
            </a:r>
          </a:p>
        </p:txBody>
      </p:sp>
    </p:spTree>
    <p:extLst>
      <p:ext uri="{BB962C8B-B14F-4D97-AF65-F5344CB8AC3E}">
        <p14:creationId xmlns:p14="http://schemas.microsoft.com/office/powerpoint/2010/main" val="160282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Kelvin.BinaryCoMentionGraph.features_maxd~200_ProjectToSphere~TRUE_Laplacian~FALSE_dimkept~200_logistic_probability.eval.csv.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8228"/>
            <a:ext cx="8044319" cy="54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with best performance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2240"/>
              </p:ext>
            </p:extLst>
          </p:nvPr>
        </p:nvGraphicFramePr>
        <p:xfrm>
          <a:off x="457200" y="2346759"/>
          <a:ext cx="8137573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3822"/>
                <a:gridCol w="1963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Map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base.locations.states_and_provences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base.aareas.schema.earth.sovereign_state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base.schemastaging.govt_jurisdiction_extra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tennis.tennis_player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0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 With “Bad” Performance?</a:t>
            </a:r>
            <a:endParaRPr lang="en-US" dirty="0"/>
          </a:p>
          <a:p>
            <a:pPr lvl="1"/>
            <a:r>
              <a:rPr lang="en-US" dirty="0" err="1" smtClean="0"/>
              <a:t>military.military_commander</a:t>
            </a:r>
            <a:r>
              <a:rPr lang="en-US" dirty="0" smtClean="0"/>
              <a:t>, </a:t>
            </a:r>
            <a:r>
              <a:rPr lang="en-US" i="1" dirty="0" smtClean="0"/>
              <a:t>P@10=0.3, MAP= 0.06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 5 Returned Entities</a:t>
            </a:r>
          </a:p>
          <a:p>
            <a:pPr lvl="2"/>
            <a:r>
              <a:rPr lang="en-US" dirty="0" smtClean="0"/>
              <a:t>Former Soviet leader Mikhail Gorbachev</a:t>
            </a:r>
          </a:p>
          <a:p>
            <a:pPr lvl="2"/>
            <a:r>
              <a:rPr lang="en-US" dirty="0" smtClean="0"/>
              <a:t>France 's Napoleon Bonaparte</a:t>
            </a:r>
          </a:p>
          <a:p>
            <a:pPr lvl="2"/>
            <a:r>
              <a:rPr lang="en-US" dirty="0" smtClean="0"/>
              <a:t>Laurent Kabila</a:t>
            </a:r>
          </a:p>
          <a:p>
            <a:pPr lvl="2"/>
            <a:r>
              <a:rPr lang="en-US" dirty="0" smtClean="0"/>
              <a:t>President Slobodan Milosevic</a:t>
            </a:r>
          </a:p>
          <a:p>
            <a:pPr lvl="2"/>
            <a:r>
              <a:rPr lang="en-US" dirty="0" smtClean="0"/>
              <a:t>King Hussein</a:t>
            </a:r>
          </a:p>
        </p:txBody>
      </p:sp>
    </p:spTree>
    <p:extLst>
      <p:ext uri="{BB962C8B-B14F-4D97-AF65-F5344CB8AC3E}">
        <p14:creationId xmlns:p14="http://schemas.microsoft.com/office/powerpoint/2010/main" val="171619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 With “Bad” Performance?</a:t>
            </a:r>
            <a:endParaRPr lang="en-US" dirty="0"/>
          </a:p>
          <a:p>
            <a:pPr lvl="1"/>
            <a:r>
              <a:rPr lang="en-US" dirty="0" err="1" smtClean="0"/>
              <a:t>tv.tv_network</a:t>
            </a:r>
            <a:r>
              <a:rPr lang="en-US" dirty="0" smtClean="0"/>
              <a:t>, </a:t>
            </a:r>
            <a:r>
              <a:rPr lang="en-US" i="1" dirty="0" smtClean="0"/>
              <a:t>P@10=0.2, MAP= 0.06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 5 Returned Entities</a:t>
            </a:r>
          </a:p>
          <a:p>
            <a:pPr lvl="2"/>
            <a:r>
              <a:rPr lang="en-US" dirty="0" smtClean="0"/>
              <a:t>Animal Planet</a:t>
            </a:r>
          </a:p>
          <a:p>
            <a:pPr lvl="2"/>
            <a:r>
              <a:rPr lang="en-US" dirty="0" smtClean="0"/>
              <a:t>Fox</a:t>
            </a:r>
          </a:p>
          <a:p>
            <a:pPr lvl="2"/>
            <a:r>
              <a:rPr lang="en-US" dirty="0" smtClean="0"/>
              <a:t>ABC</a:t>
            </a:r>
          </a:p>
          <a:p>
            <a:pPr lvl="2"/>
            <a:r>
              <a:rPr lang="en-US" dirty="0" smtClean="0"/>
              <a:t>Modern Family</a:t>
            </a:r>
          </a:p>
          <a:p>
            <a:pPr lvl="2"/>
            <a:r>
              <a:rPr lang="en-US" dirty="0" smtClean="0"/>
              <a:t>ABC Sports - ESPN</a:t>
            </a:r>
          </a:p>
        </p:txBody>
      </p:sp>
    </p:spTree>
    <p:extLst>
      <p:ext uri="{BB962C8B-B14F-4D97-AF65-F5344CB8AC3E}">
        <p14:creationId xmlns:p14="http://schemas.microsoft.com/office/powerpoint/2010/main" val="170027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421</Words>
  <Application>Microsoft Macintosh PowerPoint</Application>
  <PresentationFormat>On-screen Show (4:3)</PresentationFormat>
  <Paragraphs>113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Random Walks for Entity Linking And  ASE for Knowledge Base Vertex Nomination</vt:lpstr>
      <vt:lpstr>Entity Linking in  Electronic Communications</vt:lpstr>
      <vt:lpstr>Weighted Random Walks for Entity Linking</vt:lpstr>
      <vt:lpstr>Results</vt:lpstr>
      <vt:lpstr>Adjacency Spectral Embedding  for Vertex Nomination  for Knowledge Base Population</vt:lpstr>
      <vt:lpstr>Results</vt:lpstr>
      <vt:lpstr>Results</vt:lpstr>
      <vt:lpstr>Results</vt:lpstr>
      <vt:lpstr>Results</vt:lpstr>
      <vt:lpstr>Results</vt:lpstr>
      <vt:lpstr>Odds and Ends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Walks and Vertex Nomination for Entity Linking and TAC KBP</dc:title>
  <dc:creator>Pushpendre Rastogi</dc:creator>
  <cp:lastModifiedBy>Pushpendre Rastogi</cp:lastModifiedBy>
  <cp:revision>18</cp:revision>
  <dcterms:created xsi:type="dcterms:W3CDTF">2016-01-21T20:46:45Z</dcterms:created>
  <dcterms:modified xsi:type="dcterms:W3CDTF">2016-01-22T00:35:23Z</dcterms:modified>
</cp:coreProperties>
</file>