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60" r:id="rId4"/>
    <p:sldId id="258" r:id="rId5"/>
    <p:sldId id="265" r:id="rId6"/>
    <p:sldId id="269" r:id="rId7"/>
    <p:sldId id="270" r:id="rId8"/>
    <p:sldId id="268" r:id="rId9"/>
    <p:sldId id="266" r:id="rId10"/>
    <p:sldId id="261" r:id="rId11"/>
    <p:sldId id="262" r:id="rId12"/>
    <p:sldId id="263" r:id="rId13"/>
    <p:sldId id="267" r:id="rId14"/>
    <p:sldId id="264"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3" r:id="rId35"/>
    <p:sldId id="290" r:id="rId36"/>
    <p:sldId id="291" r:id="rId37"/>
    <p:sldId id="294" r:id="rId38"/>
    <p:sldId id="295" r:id="rId39"/>
    <p:sldId id="296" r:id="rId40"/>
    <p:sldId id="292" r:id="rId41"/>
    <p:sldId id="297" r:id="rId42"/>
    <p:sldId id="298" r:id="rId43"/>
    <p:sldId id="29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2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D71B6-D30E-CB44-AC34-EB57595813EB}" type="datetimeFigureOut">
              <a:rPr lang="en-US" smtClean="0"/>
              <a:t>27/10/16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098AB-7AF9-FB40-8D44-9B3B644789A4}" type="slidenum">
              <a:rPr lang="en-US" smtClean="0"/>
              <a:t>‹#›</a:t>
            </a:fld>
            <a:endParaRPr lang="en-US"/>
          </a:p>
        </p:txBody>
      </p:sp>
    </p:spTree>
    <p:extLst>
      <p:ext uri="{BB962C8B-B14F-4D97-AF65-F5344CB8AC3E}">
        <p14:creationId xmlns:p14="http://schemas.microsoft.com/office/powerpoint/2010/main" val="9774836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4B098AB-7AF9-FB40-8D44-9B3B644789A4}" type="slidenum">
              <a:rPr lang="en-US" smtClean="0"/>
              <a:t>13</a:t>
            </a:fld>
            <a:endParaRPr lang="en-US"/>
          </a:p>
        </p:txBody>
      </p:sp>
    </p:spTree>
    <p:extLst>
      <p:ext uri="{BB962C8B-B14F-4D97-AF65-F5344CB8AC3E}">
        <p14:creationId xmlns:p14="http://schemas.microsoft.com/office/powerpoint/2010/main" val="357493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098AB-7AF9-FB40-8D44-9B3B644789A4}" type="slidenum">
              <a:rPr lang="en-US" smtClean="0"/>
              <a:t>17</a:t>
            </a:fld>
            <a:endParaRPr lang="en-US"/>
          </a:p>
        </p:txBody>
      </p:sp>
    </p:spTree>
    <p:extLst>
      <p:ext uri="{BB962C8B-B14F-4D97-AF65-F5344CB8AC3E}">
        <p14:creationId xmlns:p14="http://schemas.microsoft.com/office/powerpoint/2010/main" val="395351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doing combinations of INEX-XER and </a:t>
            </a:r>
            <a:r>
              <a:rPr lang="en-US" dirty="0" err="1" smtClean="0"/>
              <a:t>Semsearch</a:t>
            </a:r>
            <a:r>
              <a:rPr lang="en-US" dirty="0" smtClean="0"/>
              <a:t> LS, where I have both a keyword query and some examples and I am shooting for maximizing RECALL within</a:t>
            </a:r>
            <a:r>
              <a:rPr lang="en-US" baseline="0" dirty="0" smtClean="0"/>
              <a:t> the top 20.</a:t>
            </a:r>
            <a:endParaRPr lang="en-US" dirty="0"/>
          </a:p>
        </p:txBody>
      </p:sp>
      <p:sp>
        <p:nvSpPr>
          <p:cNvPr id="4" name="Slide Number Placeholder 3"/>
          <p:cNvSpPr>
            <a:spLocks noGrp="1"/>
          </p:cNvSpPr>
          <p:nvPr>
            <p:ph type="sldNum" sz="quarter" idx="10"/>
          </p:nvPr>
        </p:nvSpPr>
        <p:spPr/>
        <p:txBody>
          <a:bodyPr/>
          <a:lstStyle/>
          <a:p>
            <a:fld id="{14B098AB-7AF9-FB40-8D44-9B3B644789A4}" type="slidenum">
              <a:rPr lang="en-US" smtClean="0"/>
              <a:t>24</a:t>
            </a:fld>
            <a:endParaRPr lang="en-US"/>
          </a:p>
        </p:txBody>
      </p:sp>
    </p:spTree>
    <p:extLst>
      <p:ext uri="{BB962C8B-B14F-4D97-AF65-F5344CB8AC3E}">
        <p14:creationId xmlns:p14="http://schemas.microsoft.com/office/powerpoint/2010/main" val="324383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CE5641-5B67-FF45-B53C-9F3A4C0EEAA4}" type="datetimeFigureOut">
              <a:rPr lang="en-US" smtClean="0"/>
              <a:t>27/10/16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341396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E5641-5B67-FF45-B53C-9F3A4C0EEAA4}" type="datetimeFigureOut">
              <a:rPr lang="en-US" smtClean="0"/>
              <a:t>27/10/16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148605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E5641-5B67-FF45-B53C-9F3A4C0EEAA4}" type="datetimeFigureOut">
              <a:rPr lang="en-US" smtClean="0"/>
              <a:t>27/10/16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73323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E5641-5B67-FF45-B53C-9F3A4C0EEAA4}" type="datetimeFigureOut">
              <a:rPr lang="en-US" smtClean="0"/>
              <a:t>27/10/16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277200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E5641-5B67-FF45-B53C-9F3A4C0EEAA4}" type="datetimeFigureOut">
              <a:rPr lang="en-US" smtClean="0"/>
              <a:t>27/10/16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40043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CE5641-5B67-FF45-B53C-9F3A4C0EEAA4}" type="datetimeFigureOut">
              <a:rPr lang="en-US" smtClean="0"/>
              <a:t>27/10/16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36545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CE5641-5B67-FF45-B53C-9F3A4C0EEAA4}" type="datetimeFigureOut">
              <a:rPr lang="en-US" smtClean="0"/>
              <a:t>27/10/16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177297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CE5641-5B67-FF45-B53C-9F3A4C0EEAA4}" type="datetimeFigureOut">
              <a:rPr lang="en-US" smtClean="0"/>
              <a:t>27/10/16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291868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E5641-5B67-FF45-B53C-9F3A4C0EEAA4}" type="datetimeFigureOut">
              <a:rPr lang="en-US" smtClean="0"/>
              <a:t>27/10/16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100521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E5641-5B67-FF45-B53C-9F3A4C0EEAA4}" type="datetimeFigureOut">
              <a:rPr lang="en-US" smtClean="0"/>
              <a:t>27/10/16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263837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E5641-5B67-FF45-B53C-9F3A4C0EEAA4}" type="datetimeFigureOut">
              <a:rPr lang="en-US" smtClean="0"/>
              <a:t>27/10/16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01B09-22A9-9445-8E82-9456371749E5}" type="slidenum">
              <a:rPr lang="en-US" smtClean="0"/>
              <a:t>‹#›</a:t>
            </a:fld>
            <a:endParaRPr lang="en-US"/>
          </a:p>
        </p:txBody>
      </p:sp>
    </p:spTree>
    <p:extLst>
      <p:ext uri="{BB962C8B-B14F-4D97-AF65-F5344CB8AC3E}">
        <p14:creationId xmlns:p14="http://schemas.microsoft.com/office/powerpoint/2010/main" val="2660660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E5641-5B67-FF45-B53C-9F3A4C0EEAA4}" type="datetimeFigureOut">
              <a:rPr lang="en-US" smtClean="0"/>
              <a:t>27/10/16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01B09-22A9-9445-8E82-9456371749E5}" type="slidenum">
              <a:rPr lang="en-US" smtClean="0"/>
              <a:t>‹#›</a:t>
            </a:fld>
            <a:endParaRPr lang="en-US"/>
          </a:p>
        </p:txBody>
      </p:sp>
    </p:spTree>
    <p:extLst>
      <p:ext uri="{BB962C8B-B14F-4D97-AF65-F5344CB8AC3E}">
        <p14:creationId xmlns:p14="http://schemas.microsoft.com/office/powerpoint/2010/main" val="124849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Search By Example</a:t>
            </a:r>
            <a:endParaRPr lang="en-US" dirty="0"/>
          </a:p>
        </p:txBody>
      </p:sp>
      <p:sp>
        <p:nvSpPr>
          <p:cNvPr id="3" name="Subtitle 2"/>
          <p:cNvSpPr>
            <a:spLocks noGrp="1"/>
          </p:cNvSpPr>
          <p:nvPr>
            <p:ph type="subTitle" idx="1"/>
          </p:nvPr>
        </p:nvSpPr>
        <p:spPr/>
        <p:txBody>
          <a:bodyPr/>
          <a:lstStyle/>
          <a:p>
            <a:r>
              <a:rPr lang="en-US" dirty="0" smtClean="0"/>
              <a:t>Literature Review</a:t>
            </a:r>
            <a:endParaRPr lang="en-US" dirty="0"/>
          </a:p>
        </p:txBody>
      </p:sp>
    </p:spTree>
    <p:extLst>
      <p:ext uri="{BB962C8B-B14F-4D97-AF65-F5344CB8AC3E}">
        <p14:creationId xmlns:p14="http://schemas.microsoft.com/office/powerpoint/2010/main" val="19354089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Expertise Retrieval / Expert Finding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TREC has enterprise tracks in 2008 and Entity tracks in 2009, 2010, 2011</a:t>
            </a:r>
          </a:p>
          <a:p>
            <a:r>
              <a:rPr lang="en-US" dirty="0" smtClean="0"/>
              <a:t>The main tasks were the “TREC Entity List Completion Task”</a:t>
            </a:r>
          </a:p>
          <a:p>
            <a:r>
              <a:rPr lang="en-US" dirty="0" smtClean="0"/>
              <a:t>The broad category of features used were</a:t>
            </a:r>
          </a:p>
          <a:p>
            <a:pPr lvl="1"/>
            <a:r>
              <a:rPr lang="en-US" dirty="0" smtClean="0"/>
              <a:t>Language Models</a:t>
            </a:r>
          </a:p>
          <a:p>
            <a:pPr lvl="1"/>
            <a:r>
              <a:rPr lang="en-US" dirty="0" smtClean="0"/>
              <a:t>Discriminative Models (Learning to Rank/Doc to relevance)</a:t>
            </a:r>
          </a:p>
          <a:p>
            <a:pPr lvl="1"/>
            <a:r>
              <a:rPr lang="en-US" dirty="0" smtClean="0"/>
              <a:t>Voting Models</a:t>
            </a:r>
          </a:p>
          <a:p>
            <a:pPr lvl="1"/>
            <a:r>
              <a:rPr lang="en-US" dirty="0" smtClean="0"/>
              <a:t>Graph Based Models</a:t>
            </a:r>
            <a:endParaRPr lang="en-US" dirty="0"/>
          </a:p>
        </p:txBody>
      </p:sp>
    </p:spTree>
    <p:extLst>
      <p:ext uri="{BB962C8B-B14F-4D97-AF65-F5344CB8AC3E}">
        <p14:creationId xmlns:p14="http://schemas.microsoft.com/office/powerpoint/2010/main" val="9477265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Expertise Retrieval / Expert Finding</a:t>
            </a:r>
            <a:endParaRPr lang="en-US" dirty="0"/>
          </a:p>
        </p:txBody>
      </p:sp>
      <p:sp>
        <p:nvSpPr>
          <p:cNvPr id="3" name="Content Placeholder 2"/>
          <p:cNvSpPr>
            <a:spLocks noGrp="1"/>
          </p:cNvSpPr>
          <p:nvPr>
            <p:ph idx="1"/>
          </p:nvPr>
        </p:nvSpPr>
        <p:spPr/>
        <p:txBody>
          <a:bodyPr/>
          <a:lstStyle/>
          <a:p>
            <a:r>
              <a:rPr lang="en-US" dirty="0" smtClean="0"/>
              <a:t>Unsupervised, Efficient and Semantic Expertise Retrieval</a:t>
            </a:r>
            <a:r>
              <a:rPr lang="en-US" dirty="0"/>
              <a:t>.</a:t>
            </a:r>
            <a:r>
              <a:rPr lang="en-US" dirty="0" smtClean="0"/>
              <a:t> </a:t>
            </a:r>
            <a:r>
              <a:rPr lang="en-US" dirty="0" err="1" smtClean="0"/>
              <a:t>Gysel</a:t>
            </a:r>
            <a:r>
              <a:rPr lang="en-US" dirty="0" smtClean="0"/>
              <a:t>, </a:t>
            </a:r>
            <a:r>
              <a:rPr lang="en-US" dirty="0" err="1" smtClean="0"/>
              <a:t>Rijke</a:t>
            </a:r>
            <a:r>
              <a:rPr lang="en-US" dirty="0" smtClean="0"/>
              <a:t> (WWW 2016)</a:t>
            </a:r>
          </a:p>
          <a:p>
            <a:r>
              <a:rPr lang="en-US" dirty="0" err="1" smtClean="0"/>
              <a:t>P@noptic</a:t>
            </a:r>
            <a:r>
              <a:rPr lang="en-US" dirty="0" smtClean="0"/>
              <a:t> for Expertise Finding, </a:t>
            </a:r>
            <a:r>
              <a:rPr lang="en-US" dirty="0" err="1" smtClean="0"/>
              <a:t>Crasswell</a:t>
            </a:r>
            <a:r>
              <a:rPr lang="en-US" dirty="0" smtClean="0"/>
              <a:t>, 2001</a:t>
            </a:r>
          </a:p>
          <a:p>
            <a:r>
              <a:rPr lang="en-US" dirty="0" smtClean="0"/>
              <a:t>Finding Similar Experts, </a:t>
            </a:r>
            <a:r>
              <a:rPr lang="en-US" dirty="0" err="1" smtClean="0"/>
              <a:t>Balog</a:t>
            </a:r>
            <a:r>
              <a:rPr lang="en-US" dirty="0" smtClean="0"/>
              <a:t>, </a:t>
            </a:r>
            <a:r>
              <a:rPr lang="en-US" dirty="0" err="1" smtClean="0"/>
              <a:t>Rijke</a:t>
            </a:r>
            <a:r>
              <a:rPr lang="en-US" dirty="0" smtClean="0"/>
              <a:t>, SIGIR 2007</a:t>
            </a:r>
          </a:p>
        </p:txBody>
      </p:sp>
    </p:spTree>
    <p:extLst>
      <p:ext uri="{BB962C8B-B14F-4D97-AF65-F5344CB8AC3E}">
        <p14:creationId xmlns:p14="http://schemas.microsoft.com/office/powerpoint/2010/main" val="35588540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Query By Examples</a:t>
            </a:r>
            <a:endParaRPr lang="en-US" dirty="0"/>
          </a:p>
        </p:txBody>
      </p:sp>
      <p:sp>
        <p:nvSpPr>
          <p:cNvPr id="3" name="Content Placeholder 2"/>
          <p:cNvSpPr>
            <a:spLocks noGrp="1"/>
          </p:cNvSpPr>
          <p:nvPr>
            <p:ph idx="1"/>
          </p:nvPr>
        </p:nvSpPr>
        <p:spPr/>
        <p:txBody>
          <a:bodyPr/>
          <a:lstStyle/>
          <a:p>
            <a:r>
              <a:rPr lang="en-US" dirty="0" smtClean="0"/>
              <a:t>Discovering </a:t>
            </a:r>
            <a:r>
              <a:rPr lang="en-US" dirty="0" err="1" smtClean="0"/>
              <a:t>Nbhd</a:t>
            </a:r>
            <a:r>
              <a:rPr lang="en-US" dirty="0" smtClean="0"/>
              <a:t> Pattern Queries by Samples Answers in KBs</a:t>
            </a:r>
          </a:p>
          <a:p>
            <a:r>
              <a:rPr lang="en-US" dirty="0" smtClean="0"/>
              <a:t>GQBE: Querying Knowledge Graphs by Example Entity Tuples</a:t>
            </a:r>
          </a:p>
          <a:p>
            <a:r>
              <a:rPr lang="en-US" dirty="0" err="1" smtClean="0"/>
              <a:t>SPARQLByE</a:t>
            </a:r>
            <a:r>
              <a:rPr lang="en-US" dirty="0" smtClean="0"/>
              <a:t>: Querying RDF by example</a:t>
            </a:r>
          </a:p>
          <a:p>
            <a:endParaRPr lang="en-US" dirty="0"/>
          </a:p>
        </p:txBody>
      </p:sp>
    </p:spTree>
    <p:extLst>
      <p:ext uri="{BB962C8B-B14F-4D97-AF65-F5344CB8AC3E}">
        <p14:creationId xmlns:p14="http://schemas.microsoft.com/office/powerpoint/2010/main" val="42503920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Query By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Theoretical Work</a:t>
            </a:r>
          </a:p>
          <a:p>
            <a:pPr lvl="1"/>
            <a:r>
              <a:rPr lang="en-US" dirty="0" smtClean="0"/>
              <a:t>Learning Tree Patterns From Example Graphs, Sara Cohen, </a:t>
            </a:r>
            <a:r>
              <a:rPr lang="en-US" dirty="0" err="1" smtClean="0"/>
              <a:t>Yaacov</a:t>
            </a:r>
            <a:r>
              <a:rPr lang="en-US" dirty="0" smtClean="0"/>
              <a:t>, Weiss, (2015)</a:t>
            </a:r>
          </a:p>
          <a:p>
            <a:pPr lvl="1"/>
            <a:r>
              <a:rPr lang="en-US" dirty="0" smtClean="0"/>
              <a:t>The complexity of Learning Tree Patterns from Example Graphs, TODS – Invited Paper from SIGMOD 2014</a:t>
            </a:r>
          </a:p>
          <a:p>
            <a:pPr lvl="2"/>
            <a:r>
              <a:rPr lang="en-US" dirty="0" smtClean="0"/>
              <a:t>Reverse Engineering SPARQL Queries, User paper</a:t>
            </a:r>
          </a:p>
          <a:p>
            <a:pPr lvl="1"/>
            <a:r>
              <a:rPr lang="en-US" dirty="0"/>
              <a:t>A Statistical Learning Theory Framework for Supervised Pattern </a:t>
            </a:r>
            <a:r>
              <a:rPr lang="en-US" dirty="0" smtClean="0"/>
              <a:t>Discovery. Jonathan Huggins, Cynthia </a:t>
            </a:r>
            <a:r>
              <a:rPr lang="en-US" dirty="0" err="1" smtClean="0"/>
              <a:t>Rudin</a:t>
            </a:r>
            <a:endParaRPr lang="en-US" dirty="0"/>
          </a:p>
        </p:txBody>
      </p:sp>
    </p:spTree>
    <p:extLst>
      <p:ext uri="{BB962C8B-B14F-4D97-AF65-F5344CB8AC3E}">
        <p14:creationId xmlns:p14="http://schemas.microsoft.com/office/powerpoint/2010/main" val="5994504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Classification</a:t>
            </a:r>
            <a:endParaRPr lang="en-US" dirty="0"/>
          </a:p>
        </p:txBody>
      </p:sp>
      <p:sp>
        <p:nvSpPr>
          <p:cNvPr id="3" name="Content Placeholder 2"/>
          <p:cNvSpPr>
            <a:spLocks noGrp="1"/>
          </p:cNvSpPr>
          <p:nvPr>
            <p:ph idx="1"/>
          </p:nvPr>
        </p:nvSpPr>
        <p:spPr/>
        <p:txBody>
          <a:bodyPr/>
          <a:lstStyle/>
          <a:p>
            <a:r>
              <a:rPr lang="en-US" dirty="0" smtClean="0"/>
              <a:t>Collective Classification in Networked Data, </a:t>
            </a:r>
            <a:r>
              <a:rPr lang="en-US" dirty="0" err="1" smtClean="0"/>
              <a:t>Sen</a:t>
            </a:r>
            <a:r>
              <a:rPr lang="en-US" dirty="0" smtClean="0"/>
              <a:t> </a:t>
            </a:r>
            <a:r>
              <a:rPr lang="en-US" dirty="0" err="1" smtClean="0"/>
              <a:t>Namata</a:t>
            </a:r>
            <a:r>
              <a:rPr lang="en-US" dirty="0" smtClean="0"/>
              <a:t>, </a:t>
            </a:r>
            <a:r>
              <a:rPr lang="en-US" dirty="0" err="1" smtClean="0"/>
              <a:t>Bilgic</a:t>
            </a:r>
            <a:r>
              <a:rPr lang="en-US" dirty="0" smtClean="0"/>
              <a:t>, </a:t>
            </a:r>
            <a:r>
              <a:rPr lang="en-US" dirty="0" err="1" smtClean="0"/>
              <a:t>Getoor</a:t>
            </a:r>
            <a:r>
              <a:rPr lang="en-US" dirty="0" smtClean="0"/>
              <a:t>, Gallagher, (2008 AAAI)</a:t>
            </a:r>
          </a:p>
          <a:p>
            <a:r>
              <a:rPr lang="en-US" dirty="0" smtClean="0"/>
              <a:t>A Study of </a:t>
            </a:r>
            <a:r>
              <a:rPr lang="en-US" dirty="0" err="1" smtClean="0"/>
              <a:t>Appraoches</a:t>
            </a:r>
            <a:r>
              <a:rPr lang="en-US" dirty="0" smtClean="0"/>
              <a:t> to Hypertext Categorization, 2002, </a:t>
            </a:r>
            <a:r>
              <a:rPr lang="en-US" dirty="0" err="1" smtClean="0"/>
              <a:t>Yiming</a:t>
            </a:r>
            <a:r>
              <a:rPr lang="en-US" dirty="0" smtClean="0"/>
              <a:t> Yang, </a:t>
            </a:r>
            <a:r>
              <a:rPr lang="en-US" dirty="0" err="1" smtClean="0"/>
              <a:t>Searn</a:t>
            </a:r>
            <a:r>
              <a:rPr lang="en-US" dirty="0" smtClean="0"/>
              <a:t> Slattery, </a:t>
            </a:r>
            <a:r>
              <a:rPr lang="en-US" dirty="0" err="1" smtClean="0"/>
              <a:t>Rayid</a:t>
            </a:r>
            <a:r>
              <a:rPr lang="en-US" dirty="0" smtClean="0"/>
              <a:t> </a:t>
            </a:r>
            <a:r>
              <a:rPr lang="en-US" dirty="0" err="1" smtClean="0"/>
              <a:t>Ghani</a:t>
            </a:r>
            <a:r>
              <a:rPr lang="en-US" dirty="0" smtClean="0"/>
              <a:t> JIIS</a:t>
            </a:r>
            <a:endParaRPr lang="en-US" dirty="0"/>
          </a:p>
        </p:txBody>
      </p:sp>
    </p:spTree>
    <p:extLst>
      <p:ext uri="{BB962C8B-B14F-4D97-AF65-F5344CB8AC3E}">
        <p14:creationId xmlns:p14="http://schemas.microsoft.com/office/powerpoint/2010/main" val="32110669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Sketch the papers together into 1 A4 sheet. 1.5 times of what we want to do for the thesis, no need to nail the outline completely. </a:t>
            </a:r>
          </a:p>
          <a:p>
            <a:pPr marL="0" indent="0">
              <a:buNone/>
            </a:pPr>
            <a:endParaRPr lang="en-US" smtClean="0"/>
          </a:p>
          <a:p>
            <a:pPr marL="0" indent="0">
              <a:buNone/>
            </a:pPr>
            <a:endParaRPr lang="en-US" dirty="0"/>
          </a:p>
        </p:txBody>
      </p:sp>
    </p:spTree>
    <p:extLst>
      <p:ext uri="{BB962C8B-B14F-4D97-AF65-F5344CB8AC3E}">
        <p14:creationId xmlns:p14="http://schemas.microsoft.com/office/powerpoint/2010/main" val="322229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Test Collection for Entity Search in </a:t>
            </a:r>
            <a:r>
              <a:rPr lang="en-US" dirty="0" err="1"/>
              <a:t>DBPedia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9226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Luhn</a:t>
            </a:r>
            <a:r>
              <a:rPr lang="en-US" dirty="0"/>
              <a:t> Revisited: Significant Words Language Models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891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Linking in Queries: Tasks and Evaluation</a:t>
            </a:r>
          </a:p>
        </p:txBody>
      </p:sp>
      <p:sp>
        <p:nvSpPr>
          <p:cNvPr id="3" name="Content Placeholder 2"/>
          <p:cNvSpPr>
            <a:spLocks noGrp="1"/>
          </p:cNvSpPr>
          <p:nvPr>
            <p:ph idx="1"/>
          </p:nvPr>
        </p:nvSpPr>
        <p:spPr/>
        <p:txBody>
          <a:bodyPr>
            <a:normAutofit fontScale="55000" lnSpcReduction="20000"/>
          </a:bodyPr>
          <a:lstStyle/>
          <a:p>
            <a:r>
              <a:rPr lang="en-US" dirty="0"/>
              <a:t>t. Consider, as an illustrative example, the query “new york pizza </a:t>
            </a:r>
            <a:r>
              <a:rPr lang="en-US" dirty="0" err="1"/>
              <a:t>manhattan</a:t>
            </a:r>
            <a:r>
              <a:rPr lang="en-US" dirty="0"/>
              <a:t>.” It could be annotated, among others, as “[NEW YORK CITY] pizza [MANHATTAN]” or as “[NEW YORK-STYLE PIZZA][MANHATTAN],” and both would be correct (linked entities are in brackets). A cardinal question, then, is how should the inherent ambiguity of entity annotations in queries be handled? One line of prior work has dealt with this problem by adopting a retrieval-based approach: returning a ranked list of entities that are semantically related to the query [6, 27]. We refer to it as semantic mapping. The Entity Recognition and Disambiguation (ERD) Challenge [8] represents a different perspective by addressing the issue of ambiguity head-on: search queries can legitimately have more than a single interpretation. An interpretation is a set of entities, with non-overlapping mentions, that are semantically compatible with the query text [8]. We term this task interpretation finding. Both approaches have their place, but there is an important distinction to be made as they are designed to accomplish different tasks. Semantic mapping is a tool for aiding users with suggestions that could be beneficial for enhancing navigation or for contextualization. Interpretation finding is a means to machine-understanding of queries, which, in our opinion, is the ultimate goal of entity linking in queries.</a:t>
            </a:r>
          </a:p>
        </p:txBody>
      </p:sp>
    </p:spTree>
    <p:extLst>
      <p:ext uri="{BB962C8B-B14F-4D97-AF65-F5344CB8AC3E}">
        <p14:creationId xmlns:p14="http://schemas.microsoft.com/office/powerpoint/2010/main" val="152270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826" b="826"/>
          <a:stretch>
            <a:fillRect/>
          </a:stretch>
        </p:blipFill>
        <p:spPr>
          <a:xfrm>
            <a:off x="-1" y="0"/>
            <a:ext cx="9181725" cy="6288759"/>
          </a:xfrm>
        </p:spPr>
      </p:pic>
    </p:spTree>
    <p:extLst>
      <p:ext uri="{BB962C8B-B14F-4D97-AF65-F5344CB8AC3E}">
        <p14:creationId xmlns:p14="http://schemas.microsoft.com/office/powerpoint/2010/main" val="172597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Keywords</a:t>
            </a:r>
            <a:endParaRPr lang="en-US" dirty="0"/>
          </a:p>
        </p:txBody>
      </p:sp>
      <p:sp>
        <p:nvSpPr>
          <p:cNvPr id="3" name="Content Placeholder 2"/>
          <p:cNvSpPr>
            <a:spLocks noGrp="1"/>
          </p:cNvSpPr>
          <p:nvPr>
            <p:ph idx="1"/>
          </p:nvPr>
        </p:nvSpPr>
        <p:spPr/>
        <p:txBody>
          <a:bodyPr numCol="2">
            <a:normAutofit lnSpcReduction="10000"/>
          </a:bodyPr>
          <a:lstStyle/>
          <a:p>
            <a:r>
              <a:rPr lang="en-US" dirty="0" smtClean="0"/>
              <a:t>Information Retrieval</a:t>
            </a:r>
          </a:p>
          <a:p>
            <a:r>
              <a:rPr lang="en-US" dirty="0" smtClean="0"/>
              <a:t>Collaborative Filtering</a:t>
            </a:r>
          </a:p>
          <a:p>
            <a:r>
              <a:rPr lang="en-US" dirty="0" smtClean="0"/>
              <a:t>Learning to Rank</a:t>
            </a:r>
          </a:p>
          <a:p>
            <a:r>
              <a:rPr lang="en-US" dirty="0" smtClean="0"/>
              <a:t>Document Routing</a:t>
            </a:r>
          </a:p>
          <a:p>
            <a:r>
              <a:rPr lang="en-US" dirty="0" smtClean="0"/>
              <a:t>Vertex Nomination</a:t>
            </a:r>
          </a:p>
          <a:p>
            <a:r>
              <a:rPr lang="en-US" dirty="0" smtClean="0"/>
              <a:t>Content Based Recommendation</a:t>
            </a:r>
          </a:p>
          <a:p>
            <a:endParaRPr lang="en-US" dirty="0" smtClean="0"/>
          </a:p>
          <a:p>
            <a:r>
              <a:rPr lang="en-US" dirty="0" smtClean="0">
                <a:solidFill>
                  <a:srgbClr val="FF0000"/>
                </a:solidFill>
              </a:rPr>
              <a:t>Concept Expansion</a:t>
            </a:r>
          </a:p>
          <a:p>
            <a:r>
              <a:rPr lang="en-US" dirty="0" smtClean="0">
                <a:solidFill>
                  <a:srgbClr val="FF0000"/>
                </a:solidFill>
              </a:rPr>
              <a:t>Set/List Completion</a:t>
            </a:r>
          </a:p>
          <a:p>
            <a:r>
              <a:rPr lang="en-US" dirty="0" smtClean="0">
                <a:solidFill>
                  <a:srgbClr val="FF0000"/>
                </a:solidFill>
              </a:rPr>
              <a:t>Entity Retrieval</a:t>
            </a:r>
          </a:p>
          <a:p>
            <a:r>
              <a:rPr lang="en-US" dirty="0" smtClean="0">
                <a:solidFill>
                  <a:srgbClr val="FF0000"/>
                </a:solidFill>
              </a:rPr>
              <a:t>Expert Finding/Retrieval</a:t>
            </a:r>
          </a:p>
          <a:p>
            <a:r>
              <a:rPr lang="en-US" dirty="0" smtClean="0">
                <a:solidFill>
                  <a:srgbClr val="FF0000"/>
                </a:solidFill>
              </a:rPr>
              <a:t>Entity Ranking</a:t>
            </a:r>
          </a:p>
          <a:p>
            <a:r>
              <a:rPr lang="en-US" dirty="0" smtClean="0">
                <a:solidFill>
                  <a:srgbClr val="FF0000"/>
                </a:solidFill>
              </a:rPr>
              <a:t>Query by Entity Examples</a:t>
            </a:r>
          </a:p>
          <a:p>
            <a:endParaRPr lang="en-US" dirty="0" smtClean="0"/>
          </a:p>
        </p:txBody>
      </p:sp>
    </p:spTree>
    <p:extLst>
      <p:ext uri="{BB962C8B-B14F-4D97-AF65-F5344CB8AC3E}">
        <p14:creationId xmlns:p14="http://schemas.microsoft.com/office/powerpoint/2010/main" val="40809959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Ad-hoc Object Retrieval in the Web of Data</a:t>
            </a:r>
          </a:p>
        </p:txBody>
      </p:sp>
      <p:sp>
        <p:nvSpPr>
          <p:cNvPr id="3" name="Content Placeholder 2"/>
          <p:cNvSpPr>
            <a:spLocks noGrp="1"/>
          </p:cNvSpPr>
          <p:nvPr>
            <p:ph idx="1"/>
          </p:nvPr>
        </p:nvSpPr>
        <p:spPr/>
        <p:txBody>
          <a:bodyPr/>
          <a:lstStyle/>
          <a:p>
            <a:pPr marL="0" indent="0">
              <a:buNone/>
            </a:pPr>
            <a:r>
              <a:rPr lang="en-US" dirty="0"/>
              <a:t>We define the ad-hoc object retrieval task for evaluating semantic search systems on the Web of Data. The task is based on answering arbitrary information needs related to particular aspects of objects, expressed in unconstrained natural language and resolved using a collection of structured data. We also explain the problems in mapping the current methodology for ad-hoc document retrieval to ad-hoc object retrieval.</a:t>
            </a:r>
          </a:p>
        </p:txBody>
      </p:sp>
    </p:spTree>
    <p:extLst>
      <p:ext uri="{BB962C8B-B14F-4D97-AF65-F5344CB8AC3E}">
        <p14:creationId xmlns:p14="http://schemas.microsoft.com/office/powerpoint/2010/main" val="152803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It is common to call any information retrieval system a semantic search system if it performs the matching of queries and potential results at a conceptual level, i.e. by processing information beyond the surface forms of symbols. Unfortunately, this definition is hard to operationalize when it comes to semantic search evaluation, because it leaves open the type of queries processed by the system, the format of the content and the internal knowledge representation paradigm applied within the search system</a:t>
            </a:r>
            <a:r>
              <a:rPr lang="en-US" dirty="0" smtClean="0"/>
              <a:t>.</a:t>
            </a:r>
          </a:p>
          <a:p>
            <a:pPr marL="0" indent="0">
              <a:buNone/>
            </a:pPr>
            <a:endParaRPr lang="en-US" dirty="0"/>
          </a:p>
        </p:txBody>
      </p:sp>
    </p:spTree>
    <p:extLst>
      <p:ext uri="{BB962C8B-B14F-4D97-AF65-F5344CB8AC3E}">
        <p14:creationId xmlns:p14="http://schemas.microsoft.com/office/powerpoint/2010/main" val="265879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7695" b="7695"/>
          <a:stretch>
            <a:fillRect/>
          </a:stretch>
        </p:blipFill>
        <p:spPr/>
      </p:pic>
    </p:spTree>
    <p:extLst>
      <p:ext uri="{BB962C8B-B14F-4D97-AF65-F5344CB8AC3E}">
        <p14:creationId xmlns:p14="http://schemas.microsoft.com/office/powerpoint/2010/main" val="216776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Related entity finding</a:t>
            </a:r>
          </a:p>
        </p:txBody>
      </p:sp>
      <p:sp>
        <p:nvSpPr>
          <p:cNvPr id="3" name="Content Placeholder 2"/>
          <p:cNvSpPr>
            <a:spLocks noGrp="1"/>
          </p:cNvSpPr>
          <p:nvPr>
            <p:ph idx="1"/>
          </p:nvPr>
        </p:nvSpPr>
        <p:spPr/>
        <p:txBody>
          <a:bodyPr/>
          <a:lstStyle/>
          <a:p>
            <a:pPr marL="0" indent="0">
              <a:buNone/>
            </a:pPr>
            <a:r>
              <a:rPr lang="en-US" dirty="0" smtClean="0"/>
              <a:t>Given </a:t>
            </a:r>
            <a:r>
              <a:rPr lang="en-US" dirty="0"/>
              <a:t>an input entity, by its name and homepage, the type of the target entity, as well as the nature of their relation, described in free text, find related entities that are of target type, standing in the required relation to the input entity.</a:t>
            </a:r>
          </a:p>
        </p:txBody>
      </p:sp>
    </p:spTree>
    <p:extLst>
      <p:ext uri="{BB962C8B-B14F-4D97-AF65-F5344CB8AC3E}">
        <p14:creationId xmlns:p14="http://schemas.microsoft.com/office/powerpoint/2010/main" val="1131646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Plethora of Entity </a:t>
            </a:r>
            <a:r>
              <a:rPr lang="en-US" dirty="0"/>
              <a:t>Retrieval Tasks:</a:t>
            </a:r>
            <a:br>
              <a:rPr lang="en-US" dirty="0"/>
            </a:br>
            <a:r>
              <a:rPr lang="en-US" sz="3100" dirty="0"/>
              <a:t>A Test Collection for Entity Search in </a:t>
            </a:r>
            <a:r>
              <a:rPr lang="en-US" sz="3100" dirty="0" err="1"/>
              <a:t>DBpedia</a:t>
            </a:r>
            <a:endParaRPr lang="en-US" sz="3100" dirty="0"/>
          </a:p>
        </p:txBody>
      </p:sp>
      <p:sp>
        <p:nvSpPr>
          <p:cNvPr id="3" name="Content Placeholder 2"/>
          <p:cNvSpPr>
            <a:spLocks noGrp="1"/>
          </p:cNvSpPr>
          <p:nvPr>
            <p:ph idx="1"/>
          </p:nvPr>
        </p:nvSpPr>
        <p:spPr/>
        <p:txBody>
          <a:bodyPr>
            <a:normAutofit fontScale="55000" lnSpcReduction="20000"/>
          </a:bodyPr>
          <a:lstStyle/>
          <a:p>
            <a:r>
              <a:rPr lang="en-US" dirty="0"/>
              <a:t>INEX-XER: The INEX 2009 Entity Ranking track seeks a list of entities (e.g., “US presidents since 1960”), where entities are represented by their Wikipedia page [9]. </a:t>
            </a:r>
          </a:p>
          <a:p>
            <a:r>
              <a:rPr lang="en-US" dirty="0"/>
              <a:t>TREC Entity: The related entity finding task at the TREC 2009 Entity track focuses on specific relationships between entities (e.g., “Airlines that currently use Boeing 747 planes”) and requests entity homepages from a Web corpus to be retrieved [1]. </a:t>
            </a:r>
          </a:p>
          <a:p>
            <a:r>
              <a:rPr lang="en-US" dirty="0" err="1"/>
              <a:t>SemSearch</a:t>
            </a:r>
            <a:r>
              <a:rPr lang="en-US" dirty="0"/>
              <a:t> ES: Queries in the ad-hoc entity search task at the 2010 and 2011 Semantic Search Challenge refer to one particular entity, albeit often an ambiguous one (e.g., “Ben Franklin,” which is both a person and a ship), by means of short keyword queries. </a:t>
            </a:r>
          </a:p>
          <a:p>
            <a:r>
              <a:rPr lang="en-US" dirty="0" err="1"/>
              <a:t>SemSearch</a:t>
            </a:r>
            <a:r>
              <a:rPr lang="en-US" dirty="0"/>
              <a:t> LS: Using the same data collection as the ES task, the list search task at the 2011 Semantic Search Challenge targets a group of entities that match certain criteria (e.g., “Axis powers of World War II”) [4]. </a:t>
            </a:r>
          </a:p>
          <a:p>
            <a:r>
              <a:rPr lang="en-US" dirty="0"/>
              <a:t>QALD-2: The Question Answering over Linked Data challenge aims to answer natural language questions (e.g., “Who is the mayor of Berlin?”) using Linked Data sources [14]. </a:t>
            </a:r>
          </a:p>
        </p:txBody>
      </p:sp>
    </p:spTree>
    <p:extLst>
      <p:ext uri="{BB962C8B-B14F-4D97-AF65-F5344CB8AC3E}">
        <p14:creationId xmlns:p14="http://schemas.microsoft.com/office/powerpoint/2010/main" val="4251165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17731" r="-17731"/>
          <a:stretch>
            <a:fillRect/>
          </a:stretch>
        </p:blipFill>
        <p:spPr>
          <a:xfrm>
            <a:off x="600075" y="1600200"/>
            <a:ext cx="8229600" cy="4525963"/>
          </a:xfrm>
        </p:spPr>
      </p:pic>
    </p:spTree>
    <p:extLst>
      <p:ext uri="{BB962C8B-B14F-4D97-AF65-F5344CB8AC3E}">
        <p14:creationId xmlns:p14="http://schemas.microsoft.com/office/powerpoint/2010/main" val="318072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usage of entity search</a:t>
            </a:r>
            <a:endParaRPr lang="en-US" dirty="0"/>
          </a:p>
        </p:txBody>
      </p:sp>
      <p:sp>
        <p:nvSpPr>
          <p:cNvPr id="3" name="Content Placeholder 2"/>
          <p:cNvSpPr>
            <a:spLocks noGrp="1"/>
          </p:cNvSpPr>
          <p:nvPr>
            <p:ph idx="1"/>
          </p:nvPr>
        </p:nvSpPr>
        <p:spPr/>
        <p:txBody>
          <a:bodyPr/>
          <a:lstStyle/>
          <a:p>
            <a:r>
              <a:rPr lang="en-US" dirty="0"/>
              <a:t>Consider a business analyst of a large corporation producing industrial goods who needs to determine potential customers (leads). This is usually an extremely time consuming task. Having an ECIR-system he might for instance simply query for all competing companies and retrieve the corresponding customers for each of them. There are many other usage</a:t>
            </a:r>
          </a:p>
        </p:txBody>
      </p:sp>
    </p:spTree>
    <p:extLst>
      <p:ext uri="{BB962C8B-B14F-4D97-AF65-F5344CB8AC3E}">
        <p14:creationId xmlns:p14="http://schemas.microsoft.com/office/powerpoint/2010/main" val="1502731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Entity Finding </a:t>
            </a:r>
            <a:r>
              <a:rPr lang="en-US" dirty="0" err="1" smtClean="0"/>
              <a:t>Vs</a:t>
            </a:r>
            <a:r>
              <a:rPr lang="en-US" dirty="0" smtClean="0"/>
              <a:t> Expertise Retrieval</a:t>
            </a:r>
            <a:endParaRPr lang="en-US" dirty="0"/>
          </a:p>
        </p:txBody>
      </p:sp>
      <p:sp>
        <p:nvSpPr>
          <p:cNvPr id="3" name="Content Placeholder 2"/>
          <p:cNvSpPr>
            <a:spLocks noGrp="1"/>
          </p:cNvSpPr>
          <p:nvPr>
            <p:ph idx="1"/>
          </p:nvPr>
        </p:nvSpPr>
        <p:spPr/>
        <p:txBody>
          <a:bodyPr/>
          <a:lstStyle/>
          <a:p>
            <a:r>
              <a:rPr lang="en-US" dirty="0"/>
              <a:t>The related entity finding problem is also related to the expert finding problem [18]. In fact, it can be regarded as a more general problem than expert finding [18], since the latter focuses only on a specific type of related entities (i.e., person), a specific type of input entities (i.e., expertise area) and a specific relation (i.e., expert of).</a:t>
            </a:r>
          </a:p>
        </p:txBody>
      </p:sp>
    </p:spTree>
    <p:extLst>
      <p:ext uri="{BB962C8B-B14F-4D97-AF65-F5344CB8AC3E}">
        <p14:creationId xmlns:p14="http://schemas.microsoft.com/office/powerpoint/2010/main" val="313265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Expansion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Query expansion is a well known strategy to improve retrieval performance [33, 104, 114, 140]. A common strategy in most existing query expansion methods is </a:t>
            </a:r>
            <a:r>
              <a:rPr lang="en-US" dirty="0" err="1"/>
              <a:t>termbased</a:t>
            </a:r>
            <a:r>
              <a:rPr lang="en-US" dirty="0"/>
              <a:t>. Specifically, they use different strategies to select expansion terms from feedback documents, user feedback or external sources, and update the existing query through some re-weighting strategies. </a:t>
            </a:r>
            <a:r>
              <a:rPr lang="en-US" dirty="0" err="1"/>
              <a:t>Zhai</a:t>
            </a:r>
            <a:r>
              <a:rPr lang="en-US" dirty="0"/>
              <a:t> and Lafferty [159] proposed two different approaches (i.e. generative model and risk minimization) to estimate the query language model which fits the relevant documents best with collection background model. Instead of modeling the (pseudo-)relevant documents explicitly, </a:t>
            </a:r>
            <a:r>
              <a:rPr lang="en-US" dirty="0" err="1"/>
              <a:t>Lavrenko</a:t>
            </a:r>
            <a:r>
              <a:rPr lang="en-US" dirty="0"/>
              <a:t> and Croft [96] proposed to estimate relevance model from feedback documents in a more generalized way, and Lafferty and </a:t>
            </a:r>
            <a:r>
              <a:rPr lang="en-US" dirty="0" err="1"/>
              <a:t>Zhai</a:t>
            </a:r>
            <a:r>
              <a:rPr lang="en-US" dirty="0"/>
              <a:t> [93] developed an approach which uses Markov chains to estimate query models. Tan et al. [139] used a cluster-based method to select terms from documents, presented the terms to users for feedback, and used the selected terms to update query models. More recently, </a:t>
            </a:r>
            <a:r>
              <a:rPr lang="en-US" dirty="0" err="1"/>
              <a:t>Weerkamp</a:t>
            </a:r>
            <a:r>
              <a:rPr lang="en-US" dirty="0"/>
              <a:t> et al. [148] proposed a query-dependent expansion method that enables each query to have its own mixture of external collections for expansion. </a:t>
            </a:r>
            <a:r>
              <a:rPr lang="en-US" dirty="0" err="1"/>
              <a:t>Lv</a:t>
            </a:r>
            <a:r>
              <a:rPr lang="en-US" dirty="0"/>
              <a:t> and </a:t>
            </a:r>
            <a:r>
              <a:rPr lang="en-US" dirty="0" err="1"/>
              <a:t>Zhai</a:t>
            </a:r>
            <a:r>
              <a:rPr lang="en-US" dirty="0"/>
              <a:t> [105] presented a positional relevance model which leverages proximity and selects useful expansion terms based on their distance from query terms in feedback documents. Metzler and Croft [112] proposed a Markov random fields based query expansion technique which is capable of incorporating arbitrary features to model the term dependency for query expansion. Instead of selecting expansion terms from feedback documents, we study the feasibility of exploiting related entities and the relations among them for query expansion.</a:t>
            </a:r>
          </a:p>
        </p:txBody>
      </p:sp>
    </p:spTree>
    <p:extLst>
      <p:ext uri="{BB962C8B-B14F-4D97-AF65-F5344CB8AC3E}">
        <p14:creationId xmlns:p14="http://schemas.microsoft.com/office/powerpoint/2010/main" val="393794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Liu et al. [101] explored how to leverage related entities of query and their relationship to perform query expansion based on both documents and </a:t>
            </a:r>
            <a:r>
              <a:rPr lang="en-US" dirty="0" err="1"/>
              <a:t>DBpedia</a:t>
            </a:r>
            <a:r>
              <a:rPr lang="en-US" dirty="0"/>
              <a:t>. I</a:t>
            </a:r>
          </a:p>
        </p:txBody>
      </p:sp>
    </p:spTree>
    <p:extLst>
      <p:ext uri="{BB962C8B-B14F-4D97-AF65-F5344CB8AC3E}">
        <p14:creationId xmlns:p14="http://schemas.microsoft.com/office/powerpoint/2010/main" val="9486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448"/>
            <a:ext cx="8229600" cy="1143000"/>
          </a:xfrm>
        </p:spPr>
        <p:txBody>
          <a:bodyPr/>
          <a:lstStyle/>
          <a:p>
            <a:r>
              <a:rPr lang="en-US" dirty="0" smtClean="0"/>
              <a:t>Application</a:t>
            </a:r>
            <a:endParaRPr lang="en-US" dirty="0"/>
          </a:p>
        </p:txBody>
      </p:sp>
    </p:spTree>
    <p:extLst>
      <p:ext uri="{BB962C8B-B14F-4D97-AF65-F5344CB8AC3E}">
        <p14:creationId xmlns:p14="http://schemas.microsoft.com/office/powerpoint/2010/main" val="24058395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Retrieval via Entity Factoid Hierarchy</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We propose that entity queries are generated via a two-step process: users first select entity facts that can distinguish target entities from the others; and then choose words to describe each selected fact. Based on this query generation paradigm, we propose a new entity representation model named as entity factoid hierarchy. An entity factoid hierarchy is a tree structure composed of factoid nodes. A factoid node describes one or more facts about the entity in different information granularities. The entity factoid hierarchy is constructed via a factor graph model, and the inference on the factor graph is achieved by a modified variant of Multiple-try Metropolis algorithm. Entity retrieval is performed by decomposing entity queries and computing the query likelihood on the entity factoid hierarchy. Using an array of benchmark datasets, we demonstrate that our proposed framework significantly improves the retrieval performance over existing models.</a:t>
            </a:r>
          </a:p>
        </p:txBody>
      </p:sp>
    </p:spTree>
    <p:extLst>
      <p:ext uri="{BB962C8B-B14F-4D97-AF65-F5344CB8AC3E}">
        <p14:creationId xmlns:p14="http://schemas.microsoft.com/office/powerpoint/2010/main" val="364015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Query Feature Expansion using Knowledge Base </a:t>
            </a:r>
            <a:r>
              <a:rPr lang="en-US" dirty="0" smtClean="0"/>
              <a:t>Links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Recent advances in automatic entity linking and knowledge base construction have resulted in entity annotations for document and query collections. For example, annotations of entities from large general purpose knowledge bases, such as Freebase and the Google Knowledge Graph. Understanding how to leverage these entity annotations of text to improve ad hoc document retrieval is an open research area. Query expansion is a commonly used technique to improve retrieval effectiveness. Most previous query expansion approaches focus on text, mainly using unigram concepts. In this paper, we propose a new technique, called entity query feature expansion (EQFE) which enriches the query with features from entities and their links to knowledge bases, including structured attributes and text. We experiment using both explicit query entity annotations and latent entities. We evaluate our technique on TREC text collections automatically annotated with knowledge base entity links, including the Google Freebase Annotations (FACC1) data. We find that entity-based feature expansion results in significant improvements in retrieval effectiveness over state-of-the-art text expansion approaches.</a:t>
            </a:r>
          </a:p>
        </p:txBody>
      </p:sp>
    </p:spTree>
    <p:extLst>
      <p:ext uri="{BB962C8B-B14F-4D97-AF65-F5344CB8AC3E}">
        <p14:creationId xmlns:p14="http://schemas.microsoft.com/office/powerpoint/2010/main" val="158740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An Exploration of Entity Models, Collective Classification and Relation </a:t>
            </a:r>
            <a:r>
              <a:rPr lang="en-US" sz="3200" dirty="0" smtClean="0"/>
              <a:t>Description, KDD 2004</a:t>
            </a:r>
            <a:endParaRPr lang="en-US" sz="3200" dirty="0"/>
          </a:p>
        </p:txBody>
      </p:sp>
      <p:sp>
        <p:nvSpPr>
          <p:cNvPr id="3" name="Content Placeholder 2"/>
          <p:cNvSpPr>
            <a:spLocks noGrp="1"/>
          </p:cNvSpPr>
          <p:nvPr>
            <p:ph idx="1"/>
          </p:nvPr>
        </p:nvSpPr>
        <p:spPr/>
        <p:txBody>
          <a:bodyPr>
            <a:normAutofit fontScale="62500" lnSpcReduction="20000"/>
          </a:bodyPr>
          <a:lstStyle/>
          <a:p>
            <a:r>
              <a:rPr lang="en-US" dirty="0" err="1"/>
              <a:t>Hema</a:t>
            </a:r>
            <a:r>
              <a:rPr lang="en-US" dirty="0"/>
              <a:t> </a:t>
            </a:r>
            <a:r>
              <a:rPr lang="en-US" dirty="0" err="1"/>
              <a:t>Raghavan</a:t>
            </a:r>
            <a:r>
              <a:rPr lang="en-US" dirty="0"/>
              <a:t>, James Allan and Andrew </a:t>
            </a:r>
            <a:r>
              <a:rPr lang="en-US" dirty="0" smtClean="0"/>
              <a:t>McCallum</a:t>
            </a:r>
          </a:p>
          <a:p>
            <a:r>
              <a:rPr lang="en-US" dirty="0"/>
              <a:t>Traditional information retrieval typically represents data using a bag of words; data mining typically uses a highly structured database representation. This paper explores the middle ground using a representation which we term entity models, in which questions about structured data may be posed and answered, but the complexities and task-specific restrictions of ontologies are avoided. An entity model is a language model or word distribution associated with an entity, such as a person, place or organization. Using these </a:t>
            </a:r>
            <a:r>
              <a:rPr lang="en-US" dirty="0" err="1"/>
              <a:t>perentity</a:t>
            </a:r>
            <a:r>
              <a:rPr lang="en-US" dirty="0"/>
              <a:t> language models, entities may be clustered, links may be detected or described with a short summary, entities may be collectively classified, and question answering may be performed. On a corpus of entities extracted from newswire and the Web, we group entities by profession with 90% accuracy, improve accuracy further on the task of classifying politicians as liberal or conservative using collective classification and conditional random fields, and answer questions about “who a person is” with mean reciprocal rank (MRR) of 0.52.</a:t>
            </a:r>
          </a:p>
        </p:txBody>
      </p:sp>
    </p:spTree>
    <p:extLst>
      <p:ext uri="{BB962C8B-B14F-4D97-AF65-F5344CB8AC3E}">
        <p14:creationId xmlns:p14="http://schemas.microsoft.com/office/powerpoint/2010/main" val="1461123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Model-based Feedback in the Language Modeling Approach to Information </a:t>
            </a:r>
            <a:r>
              <a:rPr lang="en-US" sz="3200" dirty="0" smtClean="0"/>
              <a:t>Retrieval</a:t>
            </a:r>
            <a:br>
              <a:rPr lang="en-US" sz="3200" dirty="0" smtClean="0"/>
            </a:br>
            <a:r>
              <a:rPr lang="en-US" sz="3200" dirty="0" err="1" smtClean="0"/>
              <a:t>Zhai</a:t>
            </a:r>
            <a:r>
              <a:rPr lang="en-US" sz="3200" dirty="0" smtClean="0"/>
              <a:t>, Lafferty, 2002</a:t>
            </a:r>
            <a:endParaRPr lang="en-US" sz="3200" dirty="0"/>
          </a:p>
        </p:txBody>
      </p:sp>
      <p:sp>
        <p:nvSpPr>
          <p:cNvPr id="3" name="Content Placeholder 2"/>
          <p:cNvSpPr>
            <a:spLocks noGrp="1"/>
          </p:cNvSpPr>
          <p:nvPr>
            <p:ph idx="1"/>
          </p:nvPr>
        </p:nvSpPr>
        <p:spPr/>
        <p:txBody>
          <a:bodyPr>
            <a:normAutofit fontScale="62500" lnSpcReduction="20000"/>
          </a:bodyPr>
          <a:lstStyle/>
          <a:p>
            <a:r>
              <a:rPr lang="en-US" dirty="0"/>
              <a:t>The language modeling approach to retrieval has been shown to perform well empirically. One advantage of this new approach is its statistical foundations. However, feedback, as one important component in a retrieval system, has only been dealt with heuristically in this new retrieval approach: the original query is usually literally expanded by adding additional terms to it. Such expansion-based feedback creates an inconsistent interpretation of the original and the expanded query. In this paper, we present a more principled approach to feedback in the language modeling approach. Specifically, we treat feedback as updating the query language model based on the extra evidence carried by the feedback documents. Such a model-based feedback strategy easily fits into an extension of the language modeling approach. We propose and evaluate two different approaches to updating a query language model based on feedback documents, one based on a generative probabilistic model of feedback documents and one based on minimization of the KL-divergence over feedback documents. Experiment results show that both approaches are effective and outperform the </a:t>
            </a:r>
            <a:r>
              <a:rPr lang="en-US" dirty="0" err="1"/>
              <a:t>Rocchio</a:t>
            </a:r>
            <a:r>
              <a:rPr lang="en-US" dirty="0"/>
              <a:t> feedback approach.</a:t>
            </a:r>
          </a:p>
        </p:txBody>
      </p:sp>
    </p:spTree>
    <p:extLst>
      <p:ext uri="{BB962C8B-B14F-4D97-AF65-F5344CB8AC3E}">
        <p14:creationId xmlns:p14="http://schemas.microsoft.com/office/powerpoint/2010/main" val="3846975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b="1" dirty="0" smtClean="0"/>
              <a:t>A </a:t>
            </a:r>
            <a:r>
              <a:rPr lang="en-US" b="1" dirty="0"/>
              <a:t>generative model</a:t>
            </a:r>
            <a:r>
              <a:rPr lang="en-US" dirty="0"/>
              <a:t>. Assuming a generative model, we estimate the query topic model using the observed feedback documents based upon a maximum likelihood or regularized maximum likelihood criterion. The particular generative model we consider here is a simple mixture model, using the collection language model as one component, and the query topic model as the other. </a:t>
            </a:r>
            <a:endParaRPr lang="en-US" dirty="0" smtClean="0"/>
          </a:p>
          <a:p>
            <a:pPr marL="514350" indent="-514350">
              <a:buFont typeface="+mj-lt"/>
              <a:buAutoNum type="arabicPeriod"/>
            </a:pPr>
            <a:r>
              <a:rPr lang="en-US" b="1" dirty="0" smtClean="0"/>
              <a:t>Divergence</a:t>
            </a:r>
            <a:r>
              <a:rPr lang="en-US" b="1" dirty="0"/>
              <a:t>/risk minimization over feedback documents</a:t>
            </a:r>
            <a:r>
              <a:rPr lang="en-US" dirty="0"/>
              <a:t>. Here, rather than maximizing likelihood we estimate the query model by minimizing the average KL-divergence between the model and the feedback documents</a:t>
            </a:r>
          </a:p>
        </p:txBody>
      </p:sp>
    </p:spTree>
    <p:extLst>
      <p:ext uri="{BB962C8B-B14F-4D97-AF65-F5344CB8AC3E}">
        <p14:creationId xmlns:p14="http://schemas.microsoft.com/office/powerpoint/2010/main" val="2845483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Joint Query Interpretation and Response Ranking</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Thanks to information extraction and semantic Web efforts, search on unstructured text is increasingly refined using semantic annotations and structured knowledge bases. However, most users cannot become familiar with the schema of knowledge bases and ask structured queries. Interpreting free-format queries into a more structured representation is of much current interest. The dominant paradigm is to segment or partition query tokens by purpose (references to types, entities, attribute names, attribute values, relations) and then launch the interpreted query on structured knowledge bases. Given that structured knowledge extraction is never complete, here we use a data representation that retains the unstructured text corpus, along with structured annotations (mentions of entities and relationships) on it. We propose two new, natural formulations for joint query interpretation and response ranking that exploit bidirectional flow of information between the knowledge base and the corpus. One, inspired by probabilistic language models, computes expected response scores over the uncertainties of query interpretation. The other is based on max-margin discriminative learning, with latent variables representing those uncertainties. In the context of typed entity search, both formulations bridge a considerable part of the accuracy gap between a generic query that does not constrain the type at all, and the upper bound where the “perfect” target entity type of each query is provided by humans. Our formulations are also superior to a two-stage approach of first choosing a target type using recent query type prediction techniques, and then launching a type-restricted entity search query.</a:t>
            </a:r>
          </a:p>
        </p:txBody>
      </p:sp>
    </p:spTree>
    <p:extLst>
      <p:ext uri="{BB962C8B-B14F-4D97-AF65-F5344CB8AC3E}">
        <p14:creationId xmlns:p14="http://schemas.microsoft.com/office/powerpoint/2010/main" val="2584787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Relationship Queries on Extended Knowledge Graphs</a:t>
            </a:r>
            <a:br>
              <a:rPr lang="en-US" sz="3100" dirty="0"/>
            </a:br>
            <a:r>
              <a:rPr lang="en-US" sz="2000" dirty="0"/>
              <a:t>Mohamed </a:t>
            </a:r>
            <a:r>
              <a:rPr lang="en-US" sz="2000" dirty="0" err="1"/>
              <a:t>Yahya</a:t>
            </a:r>
            <a:r>
              <a:rPr lang="en-US" sz="2000" dirty="0"/>
              <a:t>, </a:t>
            </a:r>
            <a:r>
              <a:rPr lang="en-US" sz="2000" dirty="0" err="1"/>
              <a:t>Denilson</a:t>
            </a:r>
            <a:r>
              <a:rPr lang="en-US" sz="2000" dirty="0"/>
              <a:t> Barbosa, Klaus </a:t>
            </a:r>
            <a:r>
              <a:rPr lang="en-US" sz="2000" dirty="0" err="1"/>
              <a:t>Berberich</a:t>
            </a:r>
            <a:r>
              <a:rPr lang="en-US" sz="2000" dirty="0"/>
              <a:t>, </a:t>
            </a:r>
            <a:r>
              <a:rPr lang="en-US" sz="2000" dirty="0" err="1"/>
              <a:t>Qiuyue</a:t>
            </a:r>
            <a:r>
              <a:rPr lang="en-US" sz="2000" dirty="0"/>
              <a:t> Wang, Gerhard </a:t>
            </a:r>
            <a:r>
              <a:rPr lang="en-US" sz="2000" dirty="0" err="1" smtClean="0"/>
              <a:t>Weikum</a:t>
            </a:r>
            <a:r>
              <a:rPr lang="en-US" sz="2000" dirty="0" smtClean="0"/>
              <a:t> WSDM 2016</a:t>
            </a:r>
            <a:endParaRPr lang="en-US" sz="2000" dirty="0"/>
          </a:p>
        </p:txBody>
      </p:sp>
      <p:sp>
        <p:nvSpPr>
          <p:cNvPr id="3" name="Content Placeholder 2"/>
          <p:cNvSpPr>
            <a:spLocks noGrp="1"/>
          </p:cNvSpPr>
          <p:nvPr>
            <p:ph idx="1"/>
          </p:nvPr>
        </p:nvSpPr>
        <p:spPr/>
        <p:txBody>
          <a:bodyPr>
            <a:normAutofit fontScale="62500" lnSpcReduction="20000"/>
          </a:bodyPr>
          <a:lstStyle/>
          <a:p>
            <a:r>
              <a:rPr lang="en-US" dirty="0"/>
              <a:t>Entity search over text corpora is not geared for relationship queries where answers are tuples of related entities and where a query often requires joining cues from multiple documents. With large knowledge graphs, structured querying on their relational facts is an alternative, but often suffers from poor recall because of mismatches between user queries and the knowledge graph or because of weakly populated relations. This paper presents the </a:t>
            </a:r>
            <a:r>
              <a:rPr lang="en-US" dirty="0" err="1"/>
              <a:t>TriniT</a:t>
            </a:r>
            <a:r>
              <a:rPr lang="en-US" dirty="0"/>
              <a:t> search engine for querying and ranking on extended knowledge graphs that combine relational facts with textual web contents. Our query language is designed on the paradigm of SPO triple patterns, but is more expressive, supporting textual phrases for each of the SPO arguments. We present a model for automatic query relaxation to compensate for mismatches between the data and a user's query. Query answers -- tuples of entities -- are ranked by a statistical language model. We present experiments with different benchmarks, including complex relationship queries, over a combination of the </a:t>
            </a:r>
            <a:r>
              <a:rPr lang="en-US" dirty="0" err="1"/>
              <a:t>Yago</a:t>
            </a:r>
            <a:r>
              <a:rPr lang="en-US" dirty="0"/>
              <a:t> knowledge graph and the entity-annotated ClueWeb'09 corpus.</a:t>
            </a:r>
          </a:p>
        </p:txBody>
      </p:sp>
    </p:spTree>
    <p:extLst>
      <p:ext uri="{BB962C8B-B14F-4D97-AF65-F5344CB8AC3E}">
        <p14:creationId xmlns:p14="http://schemas.microsoft.com/office/powerpoint/2010/main" val="3877793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Parameterized Fielded Term Dependence Models for Ad-hoc Entity Retrieval from Knowledge Graph</a:t>
            </a:r>
          </a:p>
        </p:txBody>
      </p:sp>
      <p:sp>
        <p:nvSpPr>
          <p:cNvPr id="3" name="Content Placeholder 2"/>
          <p:cNvSpPr>
            <a:spLocks noGrp="1"/>
          </p:cNvSpPr>
          <p:nvPr>
            <p:ph idx="1"/>
          </p:nvPr>
        </p:nvSpPr>
        <p:spPr/>
        <p:txBody>
          <a:bodyPr>
            <a:normAutofit fontScale="55000" lnSpcReduction="20000"/>
          </a:bodyPr>
          <a:lstStyle/>
          <a:p>
            <a:r>
              <a:rPr lang="en-US" dirty="0"/>
              <a:t>Accurate projection of terms in free-text queries onto structured entity representations is one of the fundamental problems in entity retrieval from knowledge graph. In this paper, we demonstrate that existing retrieval models for ad-hoc structured and unstructured document retrieval fall short of addressing this problem, due to their rigid assumptions. According to these assumptions, either all query concepts of the same type (unigrams and bigrams) are projected onto the fields of entity representations with identical weights or such projection is determined based only on one simple statistic, which makes it sensitive to data </a:t>
            </a:r>
            <a:r>
              <a:rPr lang="en-US" dirty="0" err="1"/>
              <a:t>sparsity</a:t>
            </a:r>
            <a:r>
              <a:rPr lang="en-US" dirty="0"/>
              <a:t>. To address this issue, we propose the </a:t>
            </a:r>
            <a:r>
              <a:rPr lang="en-US" dirty="0" err="1"/>
              <a:t>Parametrized</a:t>
            </a:r>
            <a:r>
              <a:rPr lang="en-US" dirty="0"/>
              <a:t> Fielded Sequential Dependence Model (PFSDM) and the </a:t>
            </a:r>
            <a:r>
              <a:rPr lang="en-US" dirty="0" err="1"/>
              <a:t>Parametrized</a:t>
            </a:r>
            <a:r>
              <a:rPr lang="en-US" dirty="0"/>
              <a:t> Fielded Full Dependence Model (PFFDM), two novel models for entity retrieval from knowledge graphs, which infer the user’s intent behind each individual query concept by dynamically estimating its projection onto the fields of structured entity representations based on a small number of statistical and linguistic features. Experimental results obtained on several publicly available benchmarks indicate that PFSDM and PFFDM consistently outperform state-of-the-art retrieval models for the task of entity retrieval from knowledge graph.</a:t>
            </a:r>
          </a:p>
        </p:txBody>
      </p:sp>
    </p:spTree>
    <p:extLst>
      <p:ext uri="{BB962C8B-B14F-4D97-AF65-F5344CB8AC3E}">
        <p14:creationId xmlns:p14="http://schemas.microsoft.com/office/powerpoint/2010/main" val="771213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Recent studies [16, 22] indicate that more than 75% of queries issued to Web search systems aim at finding information about entities, which could be material objects or concepts that exist in the real world or fiction (e.g. people, products, scientific papers, colors). Most common information needs underlying this type of queries include finding a certain entity (e.g. “Einstein relativity theory”), a particular attribute or property of an entity (e.g. “Who founded Intel?”) or a list of entities satisfying a certain criteria (e.g. “Formula 1 drivers that won the Monaco Grand Prix”). Such information needs can be efficiently addressed by presenting the target entity or a list of entities, either directly as search results or in addition to the ranked list of documents. This scenario gives rise to the problem of ad-hoc entity retrieval from knowledge graph, when the output of retrieval models is a list of entities given their (potentially verbose) textual description.</a:t>
            </a:r>
          </a:p>
        </p:txBody>
      </p:sp>
    </p:spTree>
    <p:extLst>
      <p:ext uri="{BB962C8B-B14F-4D97-AF65-F5344CB8AC3E}">
        <p14:creationId xmlns:p14="http://schemas.microsoft.com/office/powerpoint/2010/main" val="989381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Recent successes in the development of Web information extraction methods have resulted in the emergence of a number of large-scale publicly available and proprietary knowledge repositories, such as DBpedia1 , Freebase2 , Google’s Knowledge Graph and Microsoft’s Satori. All these repositories adopt a simple knowledge representation model based on subject-predicate-object triples that can be conceptualized as a directed labeled multi-graph (commonly referred to as a knowledge graph), in which the nodes correspond to entities and the edges denote typed relations between entities. This model makes knowledge graphs a natural choice for addressing different types of entity-centric information needs. However, since the structure of knowledge graphs has been optimized for automated reasoning and answering structured graph pattern queries, finding entities in knowledge graphs that conceptually match unstructured free-text queries presents certain challenges to existing retrieval models</a:t>
            </a:r>
          </a:p>
        </p:txBody>
      </p:sp>
    </p:spTree>
    <p:extLst>
      <p:ext uri="{BB962C8B-B14F-4D97-AF65-F5344CB8AC3E}">
        <p14:creationId xmlns:p14="http://schemas.microsoft.com/office/powerpoint/2010/main" val="45402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Finding/Retrieval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When a Knowledge Base is not enough: QA over KB with external text data: </a:t>
            </a:r>
            <a:r>
              <a:rPr lang="en-US" dirty="0" err="1" smtClean="0"/>
              <a:t>Savenkov</a:t>
            </a:r>
            <a:r>
              <a:rPr lang="en-US" dirty="0" smtClean="0"/>
              <a:t>, </a:t>
            </a:r>
            <a:r>
              <a:rPr lang="en-US" dirty="0" err="1" smtClean="0"/>
              <a:t>Agichtein</a:t>
            </a:r>
            <a:r>
              <a:rPr lang="en-US" dirty="0" smtClean="0"/>
              <a:t>, SIGIR 2016</a:t>
            </a:r>
          </a:p>
          <a:p>
            <a:r>
              <a:rPr lang="en-US" dirty="0" smtClean="0"/>
              <a:t>An Empirical Study of Learning to Rank For Entity Search, Jing Chen, Chen Yon </a:t>
            </a:r>
            <a:r>
              <a:rPr lang="en-US" dirty="0" err="1" smtClean="0"/>
              <a:t>Xiong</a:t>
            </a:r>
            <a:r>
              <a:rPr lang="en-US" dirty="0" smtClean="0"/>
              <a:t>, James </a:t>
            </a:r>
            <a:r>
              <a:rPr lang="en-US" dirty="0" err="1" smtClean="0"/>
              <a:t>Callan</a:t>
            </a:r>
            <a:r>
              <a:rPr lang="en-US" dirty="0" smtClean="0"/>
              <a:t>, SIGIR 2016</a:t>
            </a:r>
          </a:p>
          <a:p>
            <a:pPr lvl="1"/>
            <a:r>
              <a:rPr lang="en-US" dirty="0" smtClean="0"/>
              <a:t>Entities are represented by multi field documents constructed from their RDF triples and field based text similarity features are extracted from query-entity pairs</a:t>
            </a:r>
          </a:p>
          <a:p>
            <a:pPr lvl="1"/>
            <a:r>
              <a:rPr lang="en-US" dirty="0" smtClean="0"/>
              <a:t>Uses everything as features and beats everything else.</a:t>
            </a:r>
          </a:p>
          <a:p>
            <a:r>
              <a:rPr lang="en-US" dirty="0" smtClean="0"/>
              <a:t>Latent Entity Space: A novel retrieval approach for entity bearing queries (2007), </a:t>
            </a:r>
            <a:r>
              <a:rPr lang="en-US" dirty="0" err="1" smtClean="0"/>
              <a:t>Xitong</a:t>
            </a:r>
            <a:r>
              <a:rPr lang="en-US" dirty="0" smtClean="0"/>
              <a:t> Liu, </a:t>
            </a:r>
            <a:r>
              <a:rPr lang="en-US" dirty="0" err="1" smtClean="0"/>
              <a:t>Hui</a:t>
            </a:r>
            <a:r>
              <a:rPr lang="en-US" dirty="0" smtClean="0"/>
              <a:t> Fang</a:t>
            </a:r>
          </a:p>
          <a:p>
            <a:pPr lvl="1"/>
            <a:r>
              <a:rPr lang="en-US" dirty="0" smtClean="0"/>
              <a:t>Add features about entities and entity types that appear in a document, use the occurrence of an entity as a feature, similar to “wiki article feature” idea.</a:t>
            </a:r>
          </a:p>
          <a:p>
            <a:r>
              <a:rPr lang="en-US" dirty="0" smtClean="0"/>
              <a:t>Entity Centric Information Retrieval, </a:t>
            </a:r>
            <a:r>
              <a:rPr lang="en-US" dirty="0" err="1" smtClean="0"/>
              <a:t>Xitong</a:t>
            </a:r>
            <a:r>
              <a:rPr lang="en-US" dirty="0" smtClean="0"/>
              <a:t> Liu, 2015, U Delaware</a:t>
            </a:r>
          </a:p>
          <a:p>
            <a:r>
              <a:rPr lang="en-US" dirty="0" smtClean="0"/>
              <a:t>QBEES: Query by Entity Examples, CIKM 2013</a:t>
            </a:r>
          </a:p>
          <a:p>
            <a:pPr lvl="1"/>
            <a:r>
              <a:rPr lang="en-US" dirty="0" smtClean="0"/>
              <a:t>Define Entity Similarity solely by structural features</a:t>
            </a:r>
          </a:p>
          <a:p>
            <a:pPr lvl="1"/>
            <a:r>
              <a:rPr lang="en-US" dirty="0" smtClean="0"/>
              <a:t>Similar Entity Search by Example is an important task for retrieving info from semantic KBs</a:t>
            </a:r>
          </a:p>
          <a:p>
            <a:pPr lvl="1"/>
            <a:r>
              <a:rPr lang="en-US" dirty="0" smtClean="0"/>
              <a:t>They grow a maximal </a:t>
            </a:r>
            <a:r>
              <a:rPr lang="en-US" dirty="0" err="1" smtClean="0"/>
              <a:t>subgraph</a:t>
            </a:r>
            <a:r>
              <a:rPr lang="en-US" dirty="0" smtClean="0"/>
              <a:t> that at least contains one other entity that is not in the set, and then iterate.</a:t>
            </a:r>
            <a:endParaRPr lang="en-US" dirty="0"/>
          </a:p>
        </p:txBody>
      </p:sp>
    </p:spTree>
    <p:extLst>
      <p:ext uri="{BB962C8B-B14F-4D97-AF65-F5344CB8AC3E}">
        <p14:creationId xmlns:p14="http://schemas.microsoft.com/office/powerpoint/2010/main" val="400125236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Parameterized Fielded Term Dependence Models for Ad-hoc Entity Retrieval from Knowledge Graph</a:t>
            </a:r>
          </a:p>
        </p:txBody>
      </p:sp>
      <p:sp>
        <p:nvSpPr>
          <p:cNvPr id="3" name="Content Placeholder 2"/>
          <p:cNvSpPr>
            <a:spLocks noGrp="1"/>
          </p:cNvSpPr>
          <p:nvPr>
            <p:ph idx="1"/>
          </p:nvPr>
        </p:nvSpPr>
        <p:spPr/>
        <p:txBody>
          <a:bodyPr>
            <a:normAutofit fontScale="55000" lnSpcReduction="20000"/>
          </a:bodyPr>
          <a:lstStyle/>
          <a:p>
            <a:r>
              <a:rPr lang="en-US" dirty="0"/>
              <a:t>Accurate projection of terms in free-text queries onto structured entity representations is one of the fundamental problems in entity retrieval from knowledge graphs. In this paper, we demonstrate that existing retrieval models for ad-hoc structured and unstructured document retrieval fall short of addressing this problem, due to their rigid assumptions. According to these assumptions, either all query concepts of the same type (unigrams and bigrams) are projected onto the fields of entity representations with identical weights or such projection is determined based only on one simple statistic, which makes it sensitive to data </a:t>
            </a:r>
            <a:r>
              <a:rPr lang="en-US" dirty="0" err="1"/>
              <a:t>sparsity</a:t>
            </a:r>
            <a:r>
              <a:rPr lang="en-US" dirty="0"/>
              <a:t>. To address this issue, we propose the </a:t>
            </a:r>
            <a:r>
              <a:rPr lang="en-US" dirty="0" err="1"/>
              <a:t>Parametrized</a:t>
            </a:r>
            <a:r>
              <a:rPr lang="en-US" dirty="0"/>
              <a:t> Fielded Sequential Dependence Model (PFSDM) and the </a:t>
            </a:r>
            <a:r>
              <a:rPr lang="en-US" dirty="0" err="1"/>
              <a:t>Parametrized</a:t>
            </a:r>
            <a:r>
              <a:rPr lang="en-US" dirty="0"/>
              <a:t> Fielded Full Dependence Model (PFFDM), two novel models for entity retrieval from knowledge graphs, which infer the user's intent behind each individual query concept by dynamically estimating its projection onto the fields of structured entity representations based on a small number of statistical and linguistic features. Experimental results obtained on several publicly available benchmarks indicate that PFSDM and PFFDM consistently outperform state-of-the-art retrieval models for the task of entity retrieval from knowledge graph.</a:t>
            </a:r>
          </a:p>
        </p:txBody>
      </p:sp>
    </p:spTree>
    <p:extLst>
      <p:ext uri="{BB962C8B-B14F-4D97-AF65-F5344CB8AC3E}">
        <p14:creationId xmlns:p14="http://schemas.microsoft.com/office/powerpoint/2010/main" val="59625697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CENTRIC INFORMATION RETRIEVAL</a:t>
            </a:r>
          </a:p>
        </p:txBody>
      </p:sp>
      <p:sp>
        <p:nvSpPr>
          <p:cNvPr id="3" name="Content Placeholder 2"/>
          <p:cNvSpPr>
            <a:spLocks noGrp="1"/>
          </p:cNvSpPr>
          <p:nvPr>
            <p:ph idx="1"/>
          </p:nvPr>
        </p:nvSpPr>
        <p:spPr/>
        <p:txBody>
          <a:bodyPr>
            <a:normAutofit fontScale="55000" lnSpcReduction="20000"/>
          </a:bodyPr>
          <a:lstStyle/>
          <a:p>
            <a:r>
              <a:rPr lang="en-US" b="1" u="sng" dirty="0" smtClean="0"/>
              <a:t>Entity Retrieval</a:t>
            </a:r>
          </a:p>
          <a:p>
            <a:endParaRPr lang="en-US" dirty="0"/>
          </a:p>
          <a:p>
            <a:endParaRPr lang="en-US" dirty="0" smtClean="0"/>
          </a:p>
          <a:p>
            <a:endParaRPr lang="en-US" dirty="0"/>
          </a:p>
          <a:p>
            <a:pPr marL="0" indent="0">
              <a:buNone/>
            </a:pPr>
            <a:r>
              <a:rPr lang="en-US" dirty="0" smtClean="0"/>
              <a:t>award </a:t>
            </a:r>
            <a:r>
              <a:rPr lang="en-US" dirty="0"/>
              <a:t>winners such as “Deborah </a:t>
            </a:r>
            <a:r>
              <a:rPr lang="en-US" dirty="0" err="1"/>
              <a:t>Estrin</a:t>
            </a:r>
            <a:r>
              <a:rPr lang="en-US" dirty="0"/>
              <a:t>”, “</a:t>
            </a:r>
            <a:r>
              <a:rPr lang="en-US" dirty="0" err="1"/>
              <a:t>Shafi</a:t>
            </a:r>
            <a:r>
              <a:rPr lang="en-US" dirty="0"/>
              <a:t> </a:t>
            </a:r>
            <a:r>
              <a:rPr lang="en-US" dirty="0" err="1"/>
              <a:t>Goldwasser</a:t>
            </a:r>
            <a:r>
              <a:rPr lang="en-US" dirty="0"/>
              <a:t>” and “Karen </a:t>
            </a:r>
            <a:r>
              <a:rPr lang="en-US" dirty="0" err="1"/>
              <a:t>Sp¨arck</a:t>
            </a:r>
            <a:r>
              <a:rPr lang="en-US" dirty="0"/>
              <a:t> Jones”</a:t>
            </a:r>
          </a:p>
          <a:p>
            <a:r>
              <a:rPr lang="en-US" b="1" u="sng" dirty="0"/>
              <a:t>FINDING RELEVANT INFORMATION OF CERTAIN </a:t>
            </a:r>
            <a:r>
              <a:rPr lang="en-US" b="1" u="sng" dirty="0" smtClean="0"/>
              <a:t>TYPES: </a:t>
            </a:r>
            <a:r>
              <a:rPr lang="en-US" dirty="0" smtClean="0"/>
              <a:t>Enterprise </a:t>
            </a:r>
            <a:r>
              <a:rPr lang="en-US" dirty="0"/>
              <a:t>search users often look for relevant information other than documents. When formulating a keyword query, search users may specify not only what kind of information is relevant, i.e., content requirements, but also what type of information is desirable, i.e., type requirements. Without loss of generality, we assume that a query term describes either content or type requirement and we can represent a keyword query as Q = QC S QT , where QC is the set of query terms describing the content requirement and QT is the set of query terms describing the type requirement. Given a keyword query and an enterprise data collection, our goal is to retrieve information satisfying both requirements from the collection.</a:t>
            </a:r>
            <a:endParaRPr lang="en-US" dirty="0" smtClean="0"/>
          </a:p>
        </p:txBody>
      </p:sp>
      <p:pic>
        <p:nvPicPr>
          <p:cNvPr id="4" name="Picture 3"/>
          <p:cNvPicPr>
            <a:picLocks noChangeAspect="1"/>
          </p:cNvPicPr>
          <p:nvPr/>
        </p:nvPicPr>
        <p:blipFill>
          <a:blip r:embed="rId2"/>
          <a:stretch>
            <a:fillRect/>
          </a:stretch>
        </p:blipFill>
        <p:spPr>
          <a:xfrm>
            <a:off x="5820228" y="918066"/>
            <a:ext cx="3227923" cy="1730791"/>
          </a:xfrm>
          <a:prstGeom prst="rect">
            <a:avLst/>
          </a:prstGeom>
        </p:spPr>
      </p:pic>
    </p:spTree>
    <p:extLst>
      <p:ext uri="{BB962C8B-B14F-4D97-AF65-F5344CB8AC3E}">
        <p14:creationId xmlns:p14="http://schemas.microsoft.com/office/powerpoint/2010/main" val="152615555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Taming Text: How to Find, Organize and manipulate it. By Grant Ingersoll et al.</a:t>
            </a:r>
            <a:endParaRPr lang="en-US" sz="3200" dirty="0"/>
          </a:p>
        </p:txBody>
      </p:sp>
      <p:pic>
        <p:nvPicPr>
          <p:cNvPr id="4" name="Content Placeholder 3"/>
          <p:cNvPicPr>
            <a:picLocks noGrp="1" noChangeAspect="1"/>
          </p:cNvPicPr>
          <p:nvPr>
            <p:ph idx="1"/>
          </p:nvPr>
        </p:nvPicPr>
        <p:blipFill>
          <a:blip r:embed="rId2"/>
          <a:srcRect l="-2768" r="-2768"/>
          <a:stretch>
            <a:fillRect/>
          </a:stretch>
        </p:blipFill>
        <p:spPr/>
      </p:pic>
    </p:spTree>
    <p:extLst>
      <p:ext uri="{BB962C8B-B14F-4D97-AF65-F5344CB8AC3E}">
        <p14:creationId xmlns:p14="http://schemas.microsoft.com/office/powerpoint/2010/main" val="4256964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Based Feedback with Fusion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We found that good improvement is possible when we adding only a single organization, a single location, or a single person name. Details of these calibrations may be found in [McCabe00]. </a:t>
            </a:r>
            <a:endParaRPr lang="en-US" dirty="0" smtClean="0"/>
          </a:p>
          <a:p>
            <a:pPr marL="0" indent="0">
              <a:buNone/>
            </a:pPr>
            <a:r>
              <a:rPr lang="en-US" dirty="0" smtClean="0"/>
              <a:t>For </a:t>
            </a:r>
            <a:r>
              <a:rPr lang="en-US" dirty="0"/>
              <a:t>example, query Ireland Peace Talks added the organization Sinn Fein, the person Jerry Adams, and the location Northern Ireland. Each of these improved the query effectiveness by over 100%. While more queries improved than degraded with each entity type, several queries degraded badly. </a:t>
            </a:r>
            <a:endParaRPr lang="en-US" dirty="0" smtClean="0"/>
          </a:p>
          <a:p>
            <a:pPr marL="0" indent="0">
              <a:buNone/>
            </a:pPr>
            <a:endParaRPr lang="en-US" dirty="0" smtClean="0"/>
          </a:p>
          <a:p>
            <a:pPr marL="0" indent="0">
              <a:buNone/>
            </a:pPr>
            <a:r>
              <a:rPr lang="en-US" dirty="0" smtClean="0"/>
              <a:t>Names </a:t>
            </a:r>
            <a:r>
              <a:rPr lang="en-US" dirty="0"/>
              <a:t>that were associated with more than the query topic were harmful. </a:t>
            </a:r>
            <a:endParaRPr lang="en-US" dirty="0" smtClean="0"/>
          </a:p>
          <a:p>
            <a:pPr marL="0" indent="0">
              <a:buNone/>
            </a:pPr>
            <a:endParaRPr lang="en-US" dirty="0"/>
          </a:p>
          <a:p>
            <a:pPr marL="0" indent="0">
              <a:buNone/>
            </a:pPr>
            <a:r>
              <a:rPr lang="en-US" dirty="0" smtClean="0"/>
              <a:t>For </a:t>
            </a:r>
            <a:r>
              <a:rPr lang="en-US" dirty="0"/>
              <a:t>example, the query Estonian Economics selected the Estonian Prime Minister Mart </a:t>
            </a:r>
            <a:r>
              <a:rPr lang="en-US" dirty="0" err="1"/>
              <a:t>Laar</a:t>
            </a:r>
            <a:r>
              <a:rPr lang="en-US" dirty="0"/>
              <a:t> as the name to add. This degraded performance because the prime minister is in many documents having nothing to do with economics. In addition, ambiguous names were harmful. It turns out there are many individuals with the name </a:t>
            </a:r>
            <a:r>
              <a:rPr lang="en-US" dirty="0" err="1"/>
              <a:t>Stirling</a:t>
            </a:r>
            <a:r>
              <a:rPr lang="en-US" dirty="0"/>
              <a:t>. So that addition to the query </a:t>
            </a:r>
            <a:r>
              <a:rPr lang="en-US" dirty="0" err="1"/>
              <a:t>Stirling</a:t>
            </a:r>
            <a:r>
              <a:rPr lang="en-US" dirty="0"/>
              <a:t> Engine brought back documents about a California senator, a minister, </a:t>
            </a:r>
            <a:r>
              <a:rPr lang="en-US" dirty="0" err="1"/>
              <a:t>etc</a:t>
            </a:r>
            <a:endParaRPr lang="en-US" dirty="0"/>
          </a:p>
        </p:txBody>
      </p:sp>
    </p:spTree>
    <p:extLst>
      <p:ext uri="{BB962C8B-B14F-4D97-AF65-F5344CB8AC3E}">
        <p14:creationId xmlns:p14="http://schemas.microsoft.com/office/powerpoint/2010/main" val="157300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Finding/Retrieval</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Growing a List. Ben </a:t>
            </a:r>
            <a:r>
              <a:rPr lang="en-US" dirty="0" err="1" smtClean="0"/>
              <a:t>Letham</a:t>
            </a:r>
            <a:r>
              <a:rPr lang="en-US" dirty="0" smtClean="0"/>
              <a:t>, </a:t>
            </a:r>
            <a:r>
              <a:rPr lang="en-US" dirty="0" err="1" smtClean="0"/>
              <a:t>Cynthis</a:t>
            </a:r>
            <a:r>
              <a:rPr lang="en-US" dirty="0" smtClean="0"/>
              <a:t> </a:t>
            </a:r>
            <a:r>
              <a:rPr lang="en-US" dirty="0" err="1" smtClean="0"/>
              <a:t>Rudin</a:t>
            </a:r>
            <a:r>
              <a:rPr lang="en-US" dirty="0" smtClean="0"/>
              <a:t>, Katherine Heller, KDD 2013</a:t>
            </a:r>
          </a:p>
          <a:p>
            <a:pPr lvl="1"/>
            <a:r>
              <a:rPr lang="en-US" dirty="0" smtClean="0"/>
              <a:t>Used Bayesian Sets and Crawling to find entities related to a topic</a:t>
            </a:r>
          </a:p>
          <a:p>
            <a:r>
              <a:rPr lang="en-US" dirty="0" smtClean="0"/>
              <a:t>Markov Logic Sets, Neumann, </a:t>
            </a:r>
            <a:r>
              <a:rPr lang="en-US" dirty="0" err="1" smtClean="0"/>
              <a:t>Ahmadi</a:t>
            </a:r>
            <a:r>
              <a:rPr lang="en-US" dirty="0" smtClean="0"/>
              <a:t>, </a:t>
            </a:r>
            <a:r>
              <a:rPr lang="en-US" dirty="0" err="1" smtClean="0"/>
              <a:t>Kersting</a:t>
            </a:r>
            <a:r>
              <a:rPr lang="en-US" dirty="0" smtClean="0"/>
              <a:t>, AAAI 2011</a:t>
            </a:r>
          </a:p>
          <a:p>
            <a:pPr lvl="1"/>
            <a:r>
              <a:rPr lang="en-US" dirty="0" smtClean="0"/>
              <a:t>Used Markov Logic Based Model</a:t>
            </a:r>
          </a:p>
          <a:p>
            <a:pPr lvl="1"/>
            <a:r>
              <a:rPr lang="en-US" dirty="0" smtClean="0"/>
              <a:t>PageRank, PPR, Lifted Inference</a:t>
            </a:r>
          </a:p>
          <a:p>
            <a:r>
              <a:rPr lang="en-US" dirty="0" smtClean="0"/>
              <a:t>Completing Lists of Entities. </a:t>
            </a:r>
            <a:r>
              <a:rPr lang="en-US" dirty="0" err="1" smtClean="0"/>
              <a:t>Adfre</a:t>
            </a:r>
            <a:r>
              <a:rPr lang="en-US" dirty="0" smtClean="0"/>
              <a:t>, </a:t>
            </a:r>
            <a:r>
              <a:rPr lang="en-US" dirty="0" err="1" smtClean="0"/>
              <a:t>Rijke</a:t>
            </a:r>
            <a:endParaRPr lang="en-US" dirty="0" smtClean="0"/>
          </a:p>
          <a:p>
            <a:pPr lvl="1"/>
            <a:r>
              <a:rPr lang="en-US" dirty="0" smtClean="0"/>
              <a:t>For evaluation purposes we make use of the lists and categories available in Wikipedia. Experimental results show that cluster-based contexts improve retrieval results.</a:t>
            </a:r>
          </a:p>
          <a:p>
            <a:r>
              <a:rPr lang="en-US" dirty="0" smtClean="0"/>
              <a:t>“Tell Me More”, Finding Related Items from User Provided Feedback, </a:t>
            </a:r>
            <a:r>
              <a:rPr lang="en-US" dirty="0" err="1" smtClean="0"/>
              <a:t>Kniff</a:t>
            </a:r>
            <a:r>
              <a:rPr lang="en-US" dirty="0" smtClean="0"/>
              <a:t>, </a:t>
            </a:r>
            <a:r>
              <a:rPr lang="en-US" dirty="0" err="1" smtClean="0"/>
              <a:t>Lilkins</a:t>
            </a:r>
            <a:r>
              <a:rPr lang="en-US" dirty="0" smtClean="0"/>
              <a:t>, </a:t>
            </a:r>
            <a:r>
              <a:rPr lang="en-US" dirty="0" err="1" smtClean="0"/>
              <a:t>Coethals</a:t>
            </a:r>
            <a:r>
              <a:rPr lang="en-US" dirty="0" smtClean="0"/>
              <a:t>, 2012</a:t>
            </a:r>
          </a:p>
          <a:p>
            <a:pPr lvl="1"/>
            <a:r>
              <a:rPr lang="en-US" dirty="0" smtClean="0"/>
              <a:t>Used Random Walks with Restart</a:t>
            </a:r>
          </a:p>
          <a:p>
            <a:r>
              <a:rPr lang="en-US" dirty="0" smtClean="0"/>
              <a:t>Related Entity Finding by Unified Probabilistic Models, Fong, Si, 2013</a:t>
            </a:r>
          </a:p>
          <a:p>
            <a:r>
              <a:rPr lang="en-US" dirty="0" smtClean="0"/>
              <a:t>Fielded Sequential Dependence Model for Ad Hoc Entity Retrieval in the Web of Data, </a:t>
            </a:r>
            <a:r>
              <a:rPr lang="en-US" dirty="0" err="1" smtClean="0"/>
              <a:t>Zhitsov</a:t>
            </a:r>
            <a:r>
              <a:rPr lang="en-US" dirty="0" smtClean="0"/>
              <a:t>, </a:t>
            </a:r>
            <a:r>
              <a:rPr lang="en-US" dirty="0" err="1" smtClean="0"/>
              <a:t>Kotov</a:t>
            </a:r>
            <a:r>
              <a:rPr lang="en-US" dirty="0" smtClean="0"/>
              <a:t>, </a:t>
            </a:r>
            <a:r>
              <a:rPr lang="en-US" dirty="0" err="1" smtClean="0"/>
              <a:t>Nikolaev</a:t>
            </a:r>
            <a:r>
              <a:rPr lang="en-US" dirty="0" smtClean="0"/>
              <a:t>, SIGIR 2015</a:t>
            </a:r>
          </a:p>
          <a:p>
            <a:r>
              <a:rPr lang="en-US" dirty="0" smtClean="0"/>
              <a:t>Proximity Based Document Retrieval for Named Entity Retrieval, </a:t>
            </a:r>
            <a:r>
              <a:rPr lang="en-US" dirty="0" err="1" smtClean="0"/>
              <a:t>Petkova</a:t>
            </a:r>
            <a:r>
              <a:rPr lang="en-US" dirty="0" smtClean="0"/>
              <a:t>, Croft, 2007</a:t>
            </a:r>
          </a:p>
          <a:p>
            <a:pPr lvl="1"/>
            <a:r>
              <a:rPr lang="en-US" dirty="0" smtClean="0"/>
              <a:t>Document driven Generative LM approach to rank named entities</a:t>
            </a:r>
          </a:p>
          <a:p>
            <a:r>
              <a:rPr lang="en-US" dirty="0" smtClean="0"/>
              <a:t>An Active Learning Approach to Finding Related Items, </a:t>
            </a:r>
            <a:r>
              <a:rPr lang="en-US" dirty="0" err="1" smtClean="0"/>
              <a:t>Vickrey</a:t>
            </a:r>
            <a:r>
              <a:rPr lang="en-US" dirty="0" smtClean="0"/>
              <a:t>, </a:t>
            </a:r>
            <a:r>
              <a:rPr lang="en-US" dirty="0" err="1" smtClean="0"/>
              <a:t>Kipersztok</a:t>
            </a:r>
            <a:r>
              <a:rPr lang="en-US" dirty="0" smtClean="0"/>
              <a:t>, </a:t>
            </a:r>
            <a:r>
              <a:rPr lang="en-US" dirty="0" err="1" smtClean="0"/>
              <a:t>Koller</a:t>
            </a:r>
            <a:r>
              <a:rPr lang="en-US" dirty="0"/>
              <a:t> </a:t>
            </a:r>
            <a:r>
              <a:rPr lang="en-US" dirty="0" smtClean="0"/>
              <a:t>(ACL 2015)</a:t>
            </a:r>
          </a:p>
          <a:p>
            <a:pPr lvl="1"/>
            <a:r>
              <a:rPr lang="en-US" dirty="0" smtClean="0"/>
              <a:t>Active learning for set expansion for getting synonyms.</a:t>
            </a:r>
          </a:p>
          <a:p>
            <a:pPr lvl="1"/>
            <a:r>
              <a:rPr lang="en-US" dirty="0" smtClean="0"/>
              <a:t>Used Negative Examples which most set expansion methods don’t use (it’s trivial to extend them)</a:t>
            </a:r>
          </a:p>
          <a:p>
            <a:r>
              <a:rPr lang="en-US" dirty="0" smtClean="0"/>
              <a:t>Relevance and Ranking </a:t>
            </a:r>
            <a:r>
              <a:rPr lang="en-US" dirty="0" err="1" smtClean="0"/>
              <a:t>inOnline</a:t>
            </a:r>
            <a:r>
              <a:rPr lang="en-US" dirty="0" smtClean="0"/>
              <a:t> Dating Systems, SIGIR 2010</a:t>
            </a:r>
          </a:p>
        </p:txBody>
      </p:sp>
    </p:spTree>
    <p:extLst>
      <p:ext uri="{BB962C8B-B14F-4D97-AF65-F5344CB8AC3E}">
        <p14:creationId xmlns:p14="http://schemas.microsoft.com/office/powerpoint/2010/main" val="11674176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448"/>
            <a:ext cx="8229600" cy="1143000"/>
          </a:xfrm>
        </p:spPr>
        <p:txBody>
          <a:bodyPr/>
          <a:lstStyle/>
          <a:p>
            <a:r>
              <a:rPr lang="en-US" dirty="0" smtClean="0"/>
              <a:t>Datasets</a:t>
            </a:r>
            <a:endParaRPr lang="en-US" dirty="0"/>
          </a:p>
        </p:txBody>
      </p:sp>
    </p:spTree>
    <p:extLst>
      <p:ext uri="{BB962C8B-B14F-4D97-AF65-F5344CB8AC3E}">
        <p14:creationId xmlns:p14="http://schemas.microsoft.com/office/powerpoint/2010/main" val="21048300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and Toolkits</a:t>
            </a:r>
            <a:endParaRPr lang="en-US" dirty="0"/>
          </a:p>
        </p:txBody>
      </p:sp>
      <p:sp>
        <p:nvSpPr>
          <p:cNvPr id="3" name="Content Placeholder 2"/>
          <p:cNvSpPr>
            <a:spLocks noGrp="1"/>
          </p:cNvSpPr>
          <p:nvPr>
            <p:ph idx="1"/>
          </p:nvPr>
        </p:nvSpPr>
        <p:spPr/>
        <p:txBody>
          <a:bodyPr/>
          <a:lstStyle/>
          <a:p>
            <a:r>
              <a:rPr lang="en-US" dirty="0" smtClean="0"/>
              <a:t>A Test Collection for Entity Search in </a:t>
            </a:r>
            <a:r>
              <a:rPr lang="en-US" dirty="0" err="1" smtClean="0"/>
              <a:t>DBPedia</a:t>
            </a:r>
            <a:r>
              <a:rPr lang="en-US" dirty="0" smtClean="0"/>
              <a:t>, </a:t>
            </a:r>
            <a:r>
              <a:rPr lang="en-US" dirty="0" err="1" smtClean="0"/>
              <a:t>Balog</a:t>
            </a:r>
            <a:r>
              <a:rPr lang="en-US" dirty="0" smtClean="0"/>
              <a:t>, </a:t>
            </a:r>
            <a:r>
              <a:rPr lang="en-US" dirty="0" err="1" smtClean="0"/>
              <a:t>NeuMayer</a:t>
            </a:r>
            <a:r>
              <a:rPr lang="en-US" dirty="0" smtClean="0"/>
              <a:t>, SIGIR 2013</a:t>
            </a:r>
          </a:p>
          <a:p>
            <a:r>
              <a:rPr lang="en-US" dirty="0" smtClean="0"/>
              <a:t>Classification in Networked Data: A </a:t>
            </a:r>
            <a:r>
              <a:rPr lang="en-US" dirty="0" err="1" smtClean="0"/>
              <a:t>tookit</a:t>
            </a:r>
            <a:r>
              <a:rPr lang="en-US" dirty="0" smtClean="0"/>
              <a:t> and </a:t>
            </a:r>
            <a:r>
              <a:rPr lang="en-US" dirty="0" err="1" smtClean="0"/>
              <a:t>univariate</a:t>
            </a:r>
            <a:r>
              <a:rPr lang="en-US" dirty="0" smtClean="0"/>
              <a:t> case study</a:t>
            </a:r>
          </a:p>
          <a:p>
            <a:pPr marL="0" indent="0">
              <a:buNone/>
            </a:pPr>
            <a:endParaRPr lang="en-US" dirty="0" smtClean="0"/>
          </a:p>
        </p:txBody>
      </p:sp>
    </p:spTree>
    <p:extLst>
      <p:ext uri="{BB962C8B-B14F-4D97-AF65-F5344CB8AC3E}">
        <p14:creationId xmlns:p14="http://schemas.microsoft.com/office/powerpoint/2010/main" val="1149339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Concept/Set Expansion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Entity Set Expansion in Opinion Documents, Lei </a:t>
            </a:r>
            <a:r>
              <a:rPr lang="en-US" dirty="0" err="1" smtClean="0"/>
              <a:t>Zhong</a:t>
            </a:r>
            <a:r>
              <a:rPr lang="en-US" dirty="0" smtClean="0"/>
              <a:t>, Bing Liu, HT11</a:t>
            </a:r>
          </a:p>
          <a:p>
            <a:pPr lvl="1"/>
            <a:r>
              <a:rPr lang="en-US" dirty="0" smtClean="0"/>
              <a:t>Employ Distributional Clues -&gt; Bayesian Sets Entity Ranking and Feature </a:t>
            </a:r>
            <a:r>
              <a:rPr lang="en-US" dirty="0" err="1" smtClean="0"/>
              <a:t>Sparsity</a:t>
            </a:r>
            <a:endParaRPr lang="en-US" dirty="0" smtClean="0"/>
          </a:p>
          <a:p>
            <a:pPr lvl="1"/>
            <a:r>
              <a:rPr lang="en-US" dirty="0" smtClean="0"/>
              <a:t>Improve over </a:t>
            </a:r>
            <a:r>
              <a:rPr lang="en-US" dirty="0" err="1" smtClean="0"/>
              <a:t>Bsets</a:t>
            </a:r>
            <a:r>
              <a:rPr lang="en-US" dirty="0" smtClean="0"/>
              <a:t> by using feature weighting.</a:t>
            </a:r>
          </a:p>
          <a:p>
            <a:r>
              <a:rPr lang="en-US" dirty="0" smtClean="0"/>
              <a:t>Distributional Similarity </a:t>
            </a:r>
            <a:r>
              <a:rPr lang="en-US" dirty="0" err="1" smtClean="0"/>
              <a:t>vs</a:t>
            </a:r>
            <a:r>
              <a:rPr lang="en-US" dirty="0" smtClean="0"/>
              <a:t> PU Learning for Entity Set, Li, </a:t>
            </a:r>
            <a:r>
              <a:rPr lang="en-US" dirty="0" err="1" smtClean="0"/>
              <a:t>Zhong</a:t>
            </a:r>
            <a:r>
              <a:rPr lang="en-US" dirty="0" smtClean="0"/>
              <a:t>, Liu, Ng, ACL 2010</a:t>
            </a:r>
          </a:p>
          <a:p>
            <a:pPr lvl="1"/>
            <a:r>
              <a:rPr lang="en-US" dirty="0" smtClean="0"/>
              <a:t>Compare PU Learning with Bayesian Sets</a:t>
            </a:r>
          </a:p>
          <a:p>
            <a:r>
              <a:rPr lang="en-US" dirty="0" smtClean="0"/>
              <a:t>On Demand Set Based Recommendation, </a:t>
            </a:r>
            <a:r>
              <a:rPr lang="en-US" dirty="0" err="1" smtClean="0"/>
              <a:t>RecSys</a:t>
            </a:r>
            <a:r>
              <a:rPr lang="en-US" dirty="0" smtClean="0"/>
              <a:t> 2010, </a:t>
            </a:r>
            <a:r>
              <a:rPr lang="en-US" dirty="0" err="1" smtClean="0"/>
              <a:t>Suhrid</a:t>
            </a:r>
            <a:r>
              <a:rPr lang="en-US" dirty="0" smtClean="0"/>
              <a:t>, </a:t>
            </a:r>
            <a:r>
              <a:rPr lang="en-US" dirty="0" err="1" smtClean="0"/>
              <a:t>Balakrishnan</a:t>
            </a:r>
            <a:r>
              <a:rPr lang="en-US" dirty="0" smtClean="0"/>
              <a:t>	</a:t>
            </a:r>
          </a:p>
          <a:p>
            <a:pPr lvl="1"/>
            <a:r>
              <a:rPr lang="en-US" dirty="0" smtClean="0"/>
              <a:t>They extend </a:t>
            </a:r>
            <a:r>
              <a:rPr lang="en-US" dirty="0" err="1" smtClean="0"/>
              <a:t>Bsets</a:t>
            </a:r>
            <a:r>
              <a:rPr lang="en-US" dirty="0" smtClean="0"/>
              <a:t> and apply </a:t>
            </a:r>
            <a:r>
              <a:rPr lang="en-US" dirty="0" err="1" smtClean="0"/>
              <a:t>MaxEnt</a:t>
            </a:r>
            <a:r>
              <a:rPr lang="en-US" dirty="0" smtClean="0"/>
              <a:t> and DML to this problem.</a:t>
            </a:r>
          </a:p>
          <a:p>
            <a:r>
              <a:rPr lang="en-US" dirty="0" smtClean="0"/>
              <a:t>Concept Expansion using Web tables, Wang, </a:t>
            </a:r>
            <a:r>
              <a:rPr lang="en-US" dirty="0" err="1" smtClean="0"/>
              <a:t>Chak</a:t>
            </a:r>
            <a:r>
              <a:rPr lang="en-US" dirty="0" smtClean="0"/>
              <a:t>-He, </a:t>
            </a:r>
            <a:r>
              <a:rPr lang="en-US" dirty="0" err="1" smtClean="0"/>
              <a:t>Ganjam</a:t>
            </a:r>
            <a:r>
              <a:rPr lang="en-US" dirty="0" smtClean="0"/>
              <a:t>, Chen, Bernstein 2015</a:t>
            </a:r>
          </a:p>
          <a:p>
            <a:pPr lvl="1"/>
            <a:r>
              <a:rPr lang="en-US" dirty="0" smtClean="0"/>
              <a:t>Given the name of an ad-hoc concept as well as a few seed entities belonging to the concept output all entities belonging to it.</a:t>
            </a:r>
          </a:p>
          <a:p>
            <a:r>
              <a:rPr lang="en-US" dirty="0" smtClean="0"/>
              <a:t>More Like These: Growing Entity Classes From Seeds, Luis </a:t>
            </a:r>
            <a:r>
              <a:rPr lang="en-US" dirty="0" err="1" smtClean="0"/>
              <a:t>Sarmento</a:t>
            </a:r>
            <a:r>
              <a:rPr lang="en-US" dirty="0" smtClean="0"/>
              <a:t>, </a:t>
            </a:r>
            <a:r>
              <a:rPr lang="en-US" dirty="0" err="1" smtClean="0"/>
              <a:t>Jiijkoun</a:t>
            </a:r>
            <a:r>
              <a:rPr lang="en-US" dirty="0" smtClean="0"/>
              <a:t>, </a:t>
            </a:r>
            <a:r>
              <a:rPr lang="en-US" dirty="0" err="1" smtClean="0"/>
              <a:t>Rijke</a:t>
            </a:r>
            <a:r>
              <a:rPr lang="en-US" dirty="0" smtClean="0"/>
              <a:t>, </a:t>
            </a:r>
            <a:r>
              <a:rPr lang="en-US" dirty="0" err="1" smtClean="0"/>
              <a:t>Oliviera</a:t>
            </a:r>
            <a:r>
              <a:rPr lang="en-US" dirty="0" smtClean="0"/>
              <a:t>, CIKM 2007</a:t>
            </a:r>
          </a:p>
          <a:p>
            <a:pPr lvl="1"/>
            <a:r>
              <a:rPr lang="en-US" dirty="0" smtClean="0"/>
              <a:t>We use distributional features to define a membership function that is used to rank candidate entities for inclusion in the set. </a:t>
            </a:r>
          </a:p>
          <a:p>
            <a:endParaRPr lang="en-US" dirty="0"/>
          </a:p>
        </p:txBody>
      </p:sp>
    </p:spTree>
    <p:extLst>
      <p:ext uri="{BB962C8B-B14F-4D97-AF65-F5344CB8AC3E}">
        <p14:creationId xmlns:p14="http://schemas.microsoft.com/office/powerpoint/2010/main" val="33082151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Paper Finding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 the recommendation of Citations for Research Papers, </a:t>
            </a:r>
            <a:r>
              <a:rPr lang="en-US" dirty="0" err="1" smtClean="0"/>
              <a:t>McNee</a:t>
            </a:r>
            <a:r>
              <a:rPr lang="en-US" dirty="0" smtClean="0"/>
              <a:t>, </a:t>
            </a:r>
            <a:r>
              <a:rPr lang="en-US" dirty="0" err="1" smtClean="0"/>
              <a:t>Riedl</a:t>
            </a:r>
            <a:r>
              <a:rPr lang="en-US" dirty="0" smtClean="0"/>
              <a:t>, </a:t>
            </a:r>
            <a:r>
              <a:rPr lang="en-US" dirty="0" err="1" smtClean="0"/>
              <a:t>GroupLens</a:t>
            </a:r>
            <a:r>
              <a:rPr lang="en-US" dirty="0" smtClean="0"/>
              <a:t>, (2000)</a:t>
            </a:r>
          </a:p>
          <a:p>
            <a:pPr lvl="1"/>
            <a:r>
              <a:rPr lang="en-US" dirty="0" smtClean="0"/>
              <a:t>Used Collaborative Filtering</a:t>
            </a:r>
          </a:p>
          <a:p>
            <a:pPr lvl="1"/>
            <a:r>
              <a:rPr lang="en-US" dirty="0" smtClean="0"/>
              <a:t>On this dataset, the method did not really work out</a:t>
            </a:r>
          </a:p>
          <a:p>
            <a:pPr lvl="1"/>
            <a:r>
              <a:rPr lang="en-US" dirty="0" smtClean="0"/>
              <a:t>The paper was frank and showed that Google Scholar produced better results.</a:t>
            </a:r>
          </a:p>
          <a:p>
            <a:pPr lvl="1"/>
            <a:r>
              <a:rPr lang="en-US" dirty="0" smtClean="0"/>
              <a:t>Google Scholar, Naïve Bayes and Basic Methods beat the pants off of collaborative filtering.</a:t>
            </a:r>
          </a:p>
          <a:p>
            <a:r>
              <a:rPr lang="en-US" dirty="0" smtClean="0"/>
              <a:t>Beyond Keyword Search – Representation and Model for Personalization, Khalid El-</a:t>
            </a:r>
            <a:r>
              <a:rPr lang="en-US" dirty="0" err="1" smtClean="0"/>
              <a:t>Arini</a:t>
            </a:r>
            <a:r>
              <a:rPr lang="en-US" dirty="0" smtClean="0"/>
              <a:t>, Thesis 2013</a:t>
            </a:r>
          </a:p>
          <a:p>
            <a:pPr lvl="1"/>
            <a:r>
              <a:rPr lang="en-US" dirty="0" smtClean="0"/>
              <a:t>Define a Researcher’s need for information as a set of papers instead of a keyword string</a:t>
            </a:r>
          </a:p>
          <a:p>
            <a:endParaRPr lang="en-US" dirty="0"/>
          </a:p>
        </p:txBody>
      </p:sp>
    </p:spTree>
    <p:extLst>
      <p:ext uri="{BB962C8B-B14F-4D97-AF65-F5344CB8AC3E}">
        <p14:creationId xmlns:p14="http://schemas.microsoft.com/office/powerpoint/2010/main" val="4404662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5852</TotalTime>
  <Words>4744</Words>
  <Application>Microsoft Macintosh PowerPoint</Application>
  <PresentationFormat>On-screen Show (4:3)</PresentationFormat>
  <Paragraphs>159</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Entity Search By Example</vt:lpstr>
      <vt:lpstr>Related Keywords</vt:lpstr>
      <vt:lpstr>Application</vt:lpstr>
      <vt:lpstr>Entity Finding/Retrieval</vt:lpstr>
      <vt:lpstr>Entity Finding/Retrieval</vt:lpstr>
      <vt:lpstr>Datasets</vt:lpstr>
      <vt:lpstr>Datasets and Toolkits</vt:lpstr>
      <vt:lpstr>Concept/Set Expansion</vt:lpstr>
      <vt:lpstr>Related Paper Finding</vt:lpstr>
      <vt:lpstr>Expertise Retrieval / Expert Finding</vt:lpstr>
      <vt:lpstr>Expertise Retrieval / Expert Finding</vt:lpstr>
      <vt:lpstr>Finding the Query By Examples</vt:lpstr>
      <vt:lpstr>Finding the Query By Examples</vt:lpstr>
      <vt:lpstr>Collective Classification</vt:lpstr>
      <vt:lpstr>PowerPoint Presentation</vt:lpstr>
      <vt:lpstr>A Test Collection for Entity Search in DBPedia</vt:lpstr>
      <vt:lpstr>Luhn Revisited: Significant Words Language Models</vt:lpstr>
      <vt:lpstr>Entity Linking in Queries: Tasks and Evaluation</vt:lpstr>
      <vt:lpstr>PowerPoint Presentation</vt:lpstr>
      <vt:lpstr>Ad-hoc Object Retrieval in the Web of Data</vt:lpstr>
      <vt:lpstr>PowerPoint Presentation</vt:lpstr>
      <vt:lpstr>PowerPoint Presentation</vt:lpstr>
      <vt:lpstr>Related entity finding</vt:lpstr>
      <vt:lpstr>Plethora of Entity Retrieval Tasks: A Test Collection for Entity Search in DBpedia</vt:lpstr>
      <vt:lpstr>PowerPoint Presentation</vt:lpstr>
      <vt:lpstr>Example of usage of entity search</vt:lpstr>
      <vt:lpstr>Related Entity Finding Vs Expertise Retrieval</vt:lpstr>
      <vt:lpstr>Query Expansion</vt:lpstr>
      <vt:lpstr>PowerPoint Presentation</vt:lpstr>
      <vt:lpstr>Entity Retrieval via Entity Factoid Hierarchy</vt:lpstr>
      <vt:lpstr>Entity Query Feature Expansion using Knowledge Base Links</vt:lpstr>
      <vt:lpstr>An Exploration of Entity Models, Collective Classification and Relation Description, KDD 2004</vt:lpstr>
      <vt:lpstr>Model-based Feedback in the Language Modeling Approach to Information Retrieval Zhai, Lafferty, 2002</vt:lpstr>
      <vt:lpstr>PowerPoint Presentation</vt:lpstr>
      <vt:lpstr>Learning Joint Query Interpretation and Response Ranking</vt:lpstr>
      <vt:lpstr>Relationship Queries on Extended Knowledge Graphs Mohamed Yahya, Denilson Barbosa, Klaus Berberich, Qiuyue Wang, Gerhard Weikum WSDM 2016</vt:lpstr>
      <vt:lpstr>Parameterized Fielded Term Dependence Models for Ad-hoc Entity Retrieval from Knowledge Graph</vt:lpstr>
      <vt:lpstr>PowerPoint Presentation</vt:lpstr>
      <vt:lpstr>PowerPoint Presentation</vt:lpstr>
      <vt:lpstr>Parameterized Fielded Term Dependence Models for Ad-hoc Entity Retrieval from Knowledge Graph</vt:lpstr>
      <vt:lpstr>ENTITY CENTRIC INFORMATION RETRIEVAL</vt:lpstr>
      <vt:lpstr>Taming Text: How to Find, Organize and manipulate it. By Grant Ingersoll et al.</vt:lpstr>
      <vt:lpstr>Entity Based Feedback with Fusion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Search By Example</dc:title>
  <dc:creator>Pushpendre Rastogi</dc:creator>
  <cp:lastModifiedBy>Pushpendre Rastogi</cp:lastModifiedBy>
  <cp:revision>38</cp:revision>
  <dcterms:created xsi:type="dcterms:W3CDTF">2016-10-17T17:21:42Z</dcterms:created>
  <dcterms:modified xsi:type="dcterms:W3CDTF">2016-10-28T03:52:14Z</dcterms:modified>
</cp:coreProperties>
</file>