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aleway"/>
      <p:regular r:id="rId36"/>
      <p:bold r:id="rId37"/>
      <p:italic r:id="rId38"/>
      <p:boldItalic r:id="rId39"/>
    </p:embeddedFont>
    <p:embeddedFont>
      <p:font typeface="Nunito"/>
      <p:regular r:id="rId40"/>
      <p:bold r:id="rId41"/>
      <p:italic r:id="rId42"/>
      <p:boldItalic r:id="rId43"/>
    </p:embeddedFont>
    <p:embeddedFont>
      <p:font typeface="Maven Pro"/>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30B931-4C65-4CF1-8162-EEA8638EF95D}">
  <a:tblStyle styleId="{1E30B931-4C65-4CF1-8162-EEA8638EF95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2884808-7775-4A58-A1F4-673A06FCB23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4.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6.xml"/><Relationship Id="rId44" Type="http://schemas.openxmlformats.org/officeDocument/2006/relationships/font" Target="fonts/MavenPro-regular.fntdata"/><Relationship Id="rId21" Type="http://schemas.openxmlformats.org/officeDocument/2006/relationships/slide" Target="slides/slide15.xml"/><Relationship Id="rId43" Type="http://schemas.openxmlformats.org/officeDocument/2006/relationships/font" Target="fonts/Nunito-boldItalic.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bold.fntdata"/><Relationship Id="rId14" Type="http://schemas.openxmlformats.org/officeDocument/2006/relationships/slide" Target="slides/slide8.xml"/><Relationship Id="rId36" Type="http://schemas.openxmlformats.org/officeDocument/2006/relationships/font" Target="fonts/Raleway-regular.fntdata"/><Relationship Id="rId17" Type="http://schemas.openxmlformats.org/officeDocument/2006/relationships/slide" Target="slides/slide11.xml"/><Relationship Id="rId39" Type="http://schemas.openxmlformats.org/officeDocument/2006/relationships/font" Target="fonts/Raleway-boldItalic.fntdata"/><Relationship Id="rId16" Type="http://schemas.openxmlformats.org/officeDocument/2006/relationships/slide" Target="slides/slide10.xml"/><Relationship Id="rId38" Type="http://schemas.openxmlformats.org/officeDocument/2006/relationships/font" Target="fonts/Raleway-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8aae2b6f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8aae2b6f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5eb6c314a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5eb6c314a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5eb6c314a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5eb6c314a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26177ea81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26177ea81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5ead01a5c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25ead01a5c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25ead01a5c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25ead01a5c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25ead01a5c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25ead01a5c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5ead01a5c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25ead01a5c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5ead01a5c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5ead01a5c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25ead01a5c_0_1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25ead01a5c_0_1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5eb6c314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5eb6c314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8aae2b6f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8aae2b6f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8aae2b6f1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8aae2b6f1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8aae2b6f1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8aae2b6f1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5eb6c314a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15eb6c314a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8aae2b6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8aae2b6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8aae2b6f1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8aae2b6f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25ead01a5c_0_2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25ead01a5c_0_2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25ead01a5c_0_2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25ead01a5c_0_2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261141c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261141c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8aae2b6f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18aae2b6f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5eb6c314a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5eb6c314a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26533dd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26533dd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5ead01a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5ead01a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8aae2b6f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8aae2b6f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5ead01a5c_0_1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5ead01a5c_0_1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5eb6c314a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5eb6c314a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5ead01a5c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5ead01a5c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xj200003@utdallas.edu" TargetMode="External"/><Relationship Id="rId4" Type="http://schemas.openxmlformats.org/officeDocument/2006/relationships/hyperlink" Target="mailto:wxy200000@utdallas.edu" TargetMode="External"/><Relationship Id="rId5" Type="http://schemas.openxmlformats.org/officeDocument/2006/relationships/hyperlink" Target="mailto:mohit.anand@utdallas.edu" TargetMode="External"/><Relationship Id="rId6" Type="http://schemas.openxmlformats.org/officeDocument/2006/relationships/hyperlink" Target="mailto:SXS170005@utdallas.edu" TargetMode="External"/><Relationship Id="rId7" Type="http://schemas.openxmlformats.org/officeDocument/2006/relationships/hyperlink" Target="mailto:mxb162730@utdallas.edu" TargetMode="External"/><Relationship Id="rId8" Type="http://schemas.openxmlformats.org/officeDocument/2006/relationships/hyperlink" Target="mailto:jxj190055@utdallas.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drive.google.com/file/d/14-uY_IbgiDRp4OKp1O5dPIBMRnNhc1rL/view" TargetMode="Externa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443747"/>
            <a:ext cx="4255500" cy="1430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SE6361 - Theia</a:t>
            </a:r>
            <a:endParaRPr/>
          </a:p>
        </p:txBody>
      </p:sp>
      <p:sp>
        <p:nvSpPr>
          <p:cNvPr id="278" name="Google Shape;278;p13"/>
          <p:cNvSpPr txBox="1"/>
          <p:nvPr>
            <p:ph idx="1" type="subTitle"/>
          </p:nvPr>
        </p:nvSpPr>
        <p:spPr>
          <a:xfrm>
            <a:off x="479050" y="2146050"/>
            <a:ext cx="5502600" cy="2384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162">
                <a:latin typeface="Raleway"/>
                <a:ea typeface="Raleway"/>
                <a:cs typeface="Raleway"/>
                <a:sym typeface="Raleway"/>
              </a:rPr>
              <a:t>Rupin Jairaj</a:t>
            </a:r>
            <a:r>
              <a:rPr lang="en" sz="1400">
                <a:latin typeface="Raleway"/>
                <a:ea typeface="Raleway"/>
                <a:cs typeface="Raleway"/>
                <a:sym typeface="Raleway"/>
              </a:rPr>
              <a:t>					</a:t>
            </a:r>
            <a:r>
              <a:rPr lang="en" sz="1162" u="sng">
                <a:latin typeface="Raleway"/>
                <a:ea typeface="Raleway"/>
                <a:cs typeface="Raleway"/>
                <a:sym typeface="Raleway"/>
                <a:hlinkClick r:id="rId3"/>
              </a:rPr>
              <a:t>rxj200003@utdallas.edu</a:t>
            </a:r>
            <a:endParaRPr sz="1400">
              <a:latin typeface="Raleway"/>
              <a:ea typeface="Raleway"/>
              <a:cs typeface="Raleway"/>
              <a:sym typeface="Raleway"/>
            </a:endParaRPr>
          </a:p>
          <a:p>
            <a:pPr indent="0" lvl="0" marL="0" rtl="0" algn="l">
              <a:lnSpc>
                <a:spcPct val="80000"/>
              </a:lnSpc>
              <a:spcBef>
                <a:spcPts val="0"/>
              </a:spcBef>
              <a:spcAft>
                <a:spcPts val="0"/>
              </a:spcAft>
              <a:buSzPts val="275"/>
              <a:buNone/>
            </a:pPr>
            <a:r>
              <a:t/>
            </a:r>
            <a:endParaRPr sz="1162">
              <a:latin typeface="Raleway"/>
              <a:ea typeface="Raleway"/>
              <a:cs typeface="Raleway"/>
              <a:sym typeface="Raleway"/>
            </a:endParaRPr>
          </a:p>
          <a:p>
            <a:pPr indent="0" lvl="0" marL="0" rtl="0" algn="l">
              <a:lnSpc>
                <a:spcPct val="80000"/>
              </a:lnSpc>
              <a:spcBef>
                <a:spcPts val="0"/>
              </a:spcBef>
              <a:spcAft>
                <a:spcPts val="0"/>
              </a:spcAft>
              <a:buSzPts val="275"/>
              <a:buNone/>
            </a:pPr>
            <a:r>
              <a:rPr lang="en" sz="1162">
                <a:latin typeface="Raleway"/>
                <a:ea typeface="Raleway"/>
                <a:cs typeface="Raleway"/>
                <a:sym typeface="Raleway"/>
              </a:rPr>
              <a:t>Wenlong Yang</a:t>
            </a:r>
            <a:r>
              <a:rPr lang="en" sz="1400">
                <a:latin typeface="Raleway"/>
                <a:ea typeface="Raleway"/>
                <a:cs typeface="Raleway"/>
                <a:sym typeface="Raleway"/>
              </a:rPr>
              <a:t>				</a:t>
            </a:r>
            <a:r>
              <a:rPr lang="en" sz="1162" u="sng">
                <a:latin typeface="Raleway"/>
                <a:ea typeface="Raleway"/>
                <a:cs typeface="Raleway"/>
                <a:sym typeface="Raleway"/>
                <a:hlinkClick r:id="rId4"/>
              </a:rPr>
              <a:t>wxy200000@utdallas.edu</a:t>
            </a:r>
            <a:endParaRPr sz="1400">
              <a:latin typeface="Raleway"/>
              <a:ea typeface="Raleway"/>
              <a:cs typeface="Raleway"/>
              <a:sym typeface="Raleway"/>
            </a:endParaRPr>
          </a:p>
          <a:p>
            <a:pPr indent="0" lvl="0" marL="0" rtl="0" algn="l">
              <a:lnSpc>
                <a:spcPct val="80000"/>
              </a:lnSpc>
              <a:spcBef>
                <a:spcPts val="0"/>
              </a:spcBef>
              <a:spcAft>
                <a:spcPts val="0"/>
              </a:spcAft>
              <a:buSzPts val="275"/>
              <a:buNone/>
            </a:pPr>
            <a:r>
              <a:t/>
            </a:r>
            <a:endParaRPr sz="1162">
              <a:latin typeface="Raleway"/>
              <a:ea typeface="Raleway"/>
              <a:cs typeface="Raleway"/>
              <a:sym typeface="Raleway"/>
            </a:endParaRPr>
          </a:p>
          <a:p>
            <a:pPr indent="0" lvl="0" marL="0" rtl="0" algn="l">
              <a:lnSpc>
                <a:spcPct val="80000"/>
              </a:lnSpc>
              <a:spcBef>
                <a:spcPts val="0"/>
              </a:spcBef>
              <a:spcAft>
                <a:spcPts val="0"/>
              </a:spcAft>
              <a:buSzPts val="275"/>
              <a:buNone/>
            </a:pPr>
            <a:r>
              <a:rPr lang="en" sz="1162">
                <a:latin typeface="Raleway"/>
                <a:ea typeface="Raleway"/>
                <a:cs typeface="Raleway"/>
                <a:sym typeface="Raleway"/>
              </a:rPr>
              <a:t>Mohit Anand</a:t>
            </a:r>
            <a:r>
              <a:rPr lang="en" sz="1400">
                <a:latin typeface="Raleway"/>
                <a:ea typeface="Raleway"/>
                <a:cs typeface="Raleway"/>
                <a:sym typeface="Raleway"/>
              </a:rPr>
              <a:t>					</a:t>
            </a:r>
            <a:r>
              <a:rPr lang="en" sz="1162" u="sng">
                <a:latin typeface="Raleway"/>
                <a:ea typeface="Raleway"/>
                <a:cs typeface="Raleway"/>
                <a:sym typeface="Raleway"/>
                <a:hlinkClick r:id="rId5"/>
              </a:rPr>
              <a:t>mohit.anand@utdallas.edu</a:t>
            </a:r>
            <a:endParaRPr sz="1400">
              <a:latin typeface="Raleway"/>
              <a:ea typeface="Raleway"/>
              <a:cs typeface="Raleway"/>
              <a:sym typeface="Raleway"/>
            </a:endParaRPr>
          </a:p>
          <a:p>
            <a:pPr indent="0" lvl="0" marL="0" rtl="0" algn="l">
              <a:lnSpc>
                <a:spcPct val="80000"/>
              </a:lnSpc>
              <a:spcBef>
                <a:spcPts val="0"/>
              </a:spcBef>
              <a:spcAft>
                <a:spcPts val="0"/>
              </a:spcAft>
              <a:buSzPts val="275"/>
              <a:buNone/>
            </a:pPr>
            <a:r>
              <a:t/>
            </a:r>
            <a:endParaRPr sz="1162">
              <a:latin typeface="Raleway"/>
              <a:ea typeface="Raleway"/>
              <a:cs typeface="Raleway"/>
              <a:sym typeface="Raleway"/>
            </a:endParaRPr>
          </a:p>
          <a:p>
            <a:pPr indent="0" lvl="0" marL="0" rtl="0" algn="l">
              <a:lnSpc>
                <a:spcPct val="80000"/>
              </a:lnSpc>
              <a:spcBef>
                <a:spcPts val="0"/>
              </a:spcBef>
              <a:spcAft>
                <a:spcPts val="0"/>
              </a:spcAft>
              <a:buSzPts val="275"/>
              <a:buNone/>
            </a:pPr>
            <a:r>
              <a:rPr lang="en" sz="1162">
                <a:latin typeface="Raleway"/>
                <a:ea typeface="Raleway"/>
                <a:cs typeface="Raleway"/>
                <a:sym typeface="Raleway"/>
              </a:rPr>
              <a:t>Sailesh Sriram</a:t>
            </a:r>
            <a:r>
              <a:rPr lang="en" sz="1400">
                <a:latin typeface="Raleway"/>
                <a:ea typeface="Raleway"/>
                <a:cs typeface="Raleway"/>
                <a:sym typeface="Raleway"/>
              </a:rPr>
              <a:t>				</a:t>
            </a:r>
            <a:r>
              <a:rPr lang="en" sz="1162" u="sng">
                <a:latin typeface="Raleway"/>
                <a:ea typeface="Raleway"/>
                <a:cs typeface="Raleway"/>
                <a:sym typeface="Raleway"/>
                <a:hlinkClick r:id="rId6"/>
              </a:rPr>
              <a:t>sxs170005@utdallas.edu</a:t>
            </a:r>
            <a:endParaRPr sz="1400">
              <a:latin typeface="Raleway"/>
              <a:ea typeface="Raleway"/>
              <a:cs typeface="Raleway"/>
              <a:sym typeface="Raleway"/>
            </a:endParaRPr>
          </a:p>
          <a:p>
            <a:pPr indent="0" lvl="0" marL="0" rtl="0" algn="l">
              <a:lnSpc>
                <a:spcPct val="80000"/>
              </a:lnSpc>
              <a:spcBef>
                <a:spcPts val="0"/>
              </a:spcBef>
              <a:spcAft>
                <a:spcPts val="0"/>
              </a:spcAft>
              <a:buSzPts val="275"/>
              <a:buNone/>
            </a:pPr>
            <a:r>
              <a:t/>
            </a:r>
            <a:endParaRPr sz="1162">
              <a:latin typeface="Raleway"/>
              <a:ea typeface="Raleway"/>
              <a:cs typeface="Raleway"/>
              <a:sym typeface="Raleway"/>
            </a:endParaRPr>
          </a:p>
          <a:p>
            <a:pPr indent="0" lvl="0" marL="0" rtl="0" algn="l">
              <a:lnSpc>
                <a:spcPct val="80000"/>
              </a:lnSpc>
              <a:spcBef>
                <a:spcPts val="0"/>
              </a:spcBef>
              <a:spcAft>
                <a:spcPts val="0"/>
              </a:spcAft>
              <a:buSzPts val="275"/>
              <a:buNone/>
            </a:pPr>
            <a:r>
              <a:rPr lang="en" sz="1162">
                <a:latin typeface="Raleway"/>
                <a:ea typeface="Raleway"/>
                <a:cs typeface="Raleway"/>
                <a:sym typeface="Raleway"/>
              </a:rPr>
              <a:t>Madhura Banerjee</a:t>
            </a:r>
            <a:r>
              <a:rPr lang="en" sz="1400">
                <a:latin typeface="Raleway"/>
                <a:ea typeface="Raleway"/>
                <a:cs typeface="Raleway"/>
                <a:sym typeface="Raleway"/>
              </a:rPr>
              <a:t>				</a:t>
            </a:r>
            <a:r>
              <a:rPr lang="en" sz="1162" u="sng">
                <a:latin typeface="Raleway"/>
                <a:ea typeface="Raleway"/>
                <a:cs typeface="Raleway"/>
                <a:sym typeface="Raleway"/>
                <a:hlinkClick r:id="rId7"/>
              </a:rPr>
              <a:t>mxb162730@utdallas.edu</a:t>
            </a:r>
            <a:endParaRPr sz="1400">
              <a:latin typeface="Raleway"/>
              <a:ea typeface="Raleway"/>
              <a:cs typeface="Raleway"/>
              <a:sym typeface="Raleway"/>
            </a:endParaRPr>
          </a:p>
          <a:p>
            <a:pPr indent="0" lvl="0" marL="0" rtl="0" algn="l">
              <a:lnSpc>
                <a:spcPct val="80000"/>
              </a:lnSpc>
              <a:spcBef>
                <a:spcPts val="0"/>
              </a:spcBef>
              <a:spcAft>
                <a:spcPts val="0"/>
              </a:spcAft>
              <a:buSzPts val="275"/>
              <a:buNone/>
            </a:pPr>
            <a:r>
              <a:t/>
            </a:r>
            <a:endParaRPr sz="1162">
              <a:latin typeface="Raleway"/>
              <a:ea typeface="Raleway"/>
              <a:cs typeface="Raleway"/>
              <a:sym typeface="Raleway"/>
            </a:endParaRPr>
          </a:p>
          <a:p>
            <a:pPr indent="0" lvl="0" marL="0" rtl="0" algn="l">
              <a:lnSpc>
                <a:spcPct val="80000"/>
              </a:lnSpc>
              <a:spcBef>
                <a:spcPts val="0"/>
              </a:spcBef>
              <a:spcAft>
                <a:spcPts val="0"/>
              </a:spcAft>
              <a:buSzPts val="275"/>
              <a:buNone/>
            </a:pPr>
            <a:r>
              <a:rPr lang="en" sz="1162">
                <a:latin typeface="Raleway"/>
                <a:ea typeface="Raleway"/>
                <a:cs typeface="Raleway"/>
                <a:sym typeface="Raleway"/>
              </a:rPr>
              <a:t>Jeya Visshwak Jeyakumar</a:t>
            </a:r>
            <a:r>
              <a:rPr lang="en" sz="1400">
                <a:latin typeface="Raleway"/>
                <a:ea typeface="Raleway"/>
                <a:cs typeface="Raleway"/>
                <a:sym typeface="Raleway"/>
              </a:rPr>
              <a:t>	          		</a:t>
            </a:r>
            <a:r>
              <a:rPr lang="en" sz="1162" u="sng">
                <a:latin typeface="Raleway"/>
                <a:ea typeface="Raleway"/>
                <a:cs typeface="Raleway"/>
                <a:sym typeface="Raleway"/>
                <a:hlinkClick r:id="rId8"/>
              </a:rPr>
              <a:t>jxj190055@utdallas.edu</a:t>
            </a:r>
            <a:endParaRPr sz="1400">
              <a:latin typeface="Raleway"/>
              <a:ea typeface="Raleway"/>
              <a:cs typeface="Raleway"/>
              <a:sym typeface="Raleway"/>
            </a:endParaRPr>
          </a:p>
          <a:p>
            <a:pPr indent="0" lvl="0" marL="0" rtl="0" algn="l">
              <a:lnSpc>
                <a:spcPct val="80000"/>
              </a:lnSpc>
              <a:spcBef>
                <a:spcPts val="0"/>
              </a:spcBef>
              <a:spcAft>
                <a:spcPts val="0"/>
              </a:spcAft>
              <a:buSzPts val="275"/>
              <a:buNone/>
            </a:pPr>
            <a:r>
              <a:t/>
            </a:r>
            <a:endParaRPr sz="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ctrTitle"/>
          </p:nvPr>
        </p:nvSpPr>
        <p:spPr>
          <a:xfrm>
            <a:off x="270325" y="0"/>
            <a:ext cx="5726100" cy="67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Non-Functional Requirements</a:t>
            </a:r>
            <a:endParaRPr sz="3000"/>
          </a:p>
        </p:txBody>
      </p:sp>
      <p:graphicFrame>
        <p:nvGraphicFramePr>
          <p:cNvPr id="343" name="Google Shape;343;p22"/>
          <p:cNvGraphicFramePr/>
          <p:nvPr/>
        </p:nvGraphicFramePr>
        <p:xfrm>
          <a:off x="226425" y="763150"/>
          <a:ext cx="3000000" cy="3000000"/>
        </p:xfrm>
        <a:graphic>
          <a:graphicData uri="http://schemas.openxmlformats.org/drawingml/2006/table">
            <a:tbl>
              <a:tblPr>
                <a:noFill/>
                <a:tableStyleId>{92884808-7775-4A58-A1F4-673A06FCB23C}</a:tableStyleId>
              </a:tblPr>
              <a:tblGrid>
                <a:gridCol w="808575"/>
                <a:gridCol w="7882575"/>
              </a:tblGrid>
              <a:tr h="348725">
                <a:tc>
                  <a:txBody>
                    <a:bodyPr/>
                    <a:lstStyle/>
                    <a:p>
                      <a:pPr indent="0" lvl="0" marL="0" rtl="0" algn="l">
                        <a:spcBef>
                          <a:spcPts val="0"/>
                        </a:spcBef>
                        <a:spcAft>
                          <a:spcPts val="0"/>
                        </a:spcAft>
                        <a:buNone/>
                      </a:pPr>
                      <a:r>
                        <a:rPr lang="en" sz="1200">
                          <a:solidFill>
                            <a:schemeClr val="lt1"/>
                          </a:solidFill>
                        </a:rPr>
                        <a:t>NFR-1</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Supportability - The user shall install the app in a real-time environment.</a:t>
                      </a:r>
                      <a:endParaRPr sz="9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434343"/>
                      </a:solidFill>
                      <a:prstDash val="solid"/>
                      <a:round/>
                      <a:headEnd len="sm" w="sm" type="none"/>
                      <a:tailEnd len="sm" w="sm" type="none"/>
                    </a:lnB>
                  </a:tcPr>
                </a:tc>
              </a:tr>
              <a:tr h="348725">
                <a:tc>
                  <a:txBody>
                    <a:bodyPr/>
                    <a:lstStyle/>
                    <a:p>
                      <a:pPr indent="0" lvl="0" marL="0" rtl="0" algn="l">
                        <a:spcBef>
                          <a:spcPts val="0"/>
                        </a:spcBef>
                        <a:spcAft>
                          <a:spcPts val="0"/>
                        </a:spcAft>
                        <a:buNone/>
                      </a:pPr>
                      <a:r>
                        <a:rPr lang="en" sz="1200">
                          <a:solidFill>
                            <a:schemeClr val="lt1"/>
                          </a:solidFill>
                        </a:rPr>
                        <a:t>NFR-2</a:t>
                      </a:r>
                      <a:endParaRPr sz="1200"/>
                    </a:p>
                  </a:txBody>
                  <a:tcPr marT="91425" marB="91425" marR="91425" marL="91425">
                    <a:lnL cap="flat" cmpd="sng" w="9525">
                      <a:solidFill>
                        <a:schemeClr val="dk2"/>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User-Friendly - The user shall access the app easily with no additional guidance required.</a:t>
                      </a:r>
                      <a:endParaRPr sz="9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48725">
                <a:tc>
                  <a:txBody>
                    <a:bodyPr/>
                    <a:lstStyle/>
                    <a:p>
                      <a:pPr indent="0" lvl="0" marL="0" rtl="0" algn="l">
                        <a:spcBef>
                          <a:spcPts val="0"/>
                        </a:spcBef>
                        <a:spcAft>
                          <a:spcPts val="0"/>
                        </a:spcAft>
                        <a:buNone/>
                      </a:pPr>
                      <a:r>
                        <a:rPr lang="en" sz="1200">
                          <a:solidFill>
                            <a:schemeClr val="lt1"/>
                          </a:solidFill>
                        </a:rPr>
                        <a:t>NFR-3</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Reliability - The app shall perform all tasks without failure.</a:t>
                      </a:r>
                      <a:endParaRPr sz="9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chemeClr val="dk2"/>
                      </a:solidFill>
                      <a:prstDash val="solid"/>
                      <a:round/>
                      <a:headEnd len="sm" w="sm" type="none"/>
                      <a:tailEnd len="sm" w="sm" type="none"/>
                    </a:lnB>
                  </a:tcPr>
                </a:tc>
              </a:tr>
              <a:tr h="348725">
                <a:tc>
                  <a:txBody>
                    <a:bodyPr/>
                    <a:lstStyle/>
                    <a:p>
                      <a:pPr indent="0" lvl="0" marL="0" rtl="0" algn="l">
                        <a:spcBef>
                          <a:spcPts val="0"/>
                        </a:spcBef>
                        <a:spcAft>
                          <a:spcPts val="0"/>
                        </a:spcAft>
                        <a:buNone/>
                      </a:pPr>
                      <a:r>
                        <a:rPr lang="en" sz="1200">
                          <a:solidFill>
                            <a:schemeClr val="lt1"/>
                          </a:solidFill>
                        </a:rPr>
                        <a:t>NFR-4</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Enhanceability - The system shall offer updates easily whenever a newer version is available.</a:t>
                      </a:r>
                      <a:endParaRPr sz="9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8725">
                <a:tc>
                  <a:txBody>
                    <a:bodyPr/>
                    <a:lstStyle/>
                    <a:p>
                      <a:pPr indent="0" lvl="0" marL="0" rtl="0" algn="l">
                        <a:spcBef>
                          <a:spcPts val="0"/>
                        </a:spcBef>
                        <a:spcAft>
                          <a:spcPts val="0"/>
                        </a:spcAft>
                        <a:buNone/>
                      </a:pPr>
                      <a:r>
                        <a:rPr lang="en" sz="1200">
                          <a:solidFill>
                            <a:schemeClr val="lt1"/>
                          </a:solidFill>
                        </a:rPr>
                        <a:t>NFR-5</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Responsiveness - The app shall respond with a quick response time.</a:t>
                      </a:r>
                      <a:endParaRPr sz="9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8725">
                <a:tc>
                  <a:txBody>
                    <a:bodyPr/>
                    <a:lstStyle/>
                    <a:p>
                      <a:pPr indent="0" lvl="0" marL="0" rtl="0" algn="l">
                        <a:spcBef>
                          <a:spcPts val="0"/>
                        </a:spcBef>
                        <a:spcAft>
                          <a:spcPts val="0"/>
                        </a:spcAft>
                        <a:buNone/>
                      </a:pPr>
                      <a:r>
                        <a:rPr lang="en" sz="1200">
                          <a:solidFill>
                            <a:schemeClr val="lt1"/>
                          </a:solidFill>
                        </a:rPr>
                        <a:t>NFR-6</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Adaptability - The app shall work irrespective of the environment.</a:t>
                      </a:r>
                      <a:endParaRPr sz="9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8725">
                <a:tc>
                  <a:txBody>
                    <a:bodyPr/>
                    <a:lstStyle/>
                    <a:p>
                      <a:pPr indent="0" lvl="0" marL="0" rtl="0" algn="l">
                        <a:spcBef>
                          <a:spcPts val="0"/>
                        </a:spcBef>
                        <a:spcAft>
                          <a:spcPts val="0"/>
                        </a:spcAft>
                        <a:buNone/>
                      </a:pPr>
                      <a:r>
                        <a:rPr lang="en" sz="1200">
                          <a:solidFill>
                            <a:schemeClr val="lt1"/>
                          </a:solidFill>
                        </a:rPr>
                        <a:t>NFR-7</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Understandability - The app shall have a simple user interface and a clear user-manual.</a:t>
                      </a:r>
                      <a:endParaRPr sz="9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8725">
                <a:tc>
                  <a:txBody>
                    <a:bodyPr/>
                    <a:lstStyle/>
                    <a:p>
                      <a:pPr indent="0" lvl="0" marL="0" rtl="0" algn="l">
                        <a:spcBef>
                          <a:spcPts val="0"/>
                        </a:spcBef>
                        <a:spcAft>
                          <a:spcPts val="0"/>
                        </a:spcAft>
                        <a:buNone/>
                      </a:pPr>
                      <a:r>
                        <a:rPr lang="en" sz="1200">
                          <a:solidFill>
                            <a:schemeClr val="lt1"/>
                          </a:solidFill>
                        </a:rPr>
                        <a:t>NFR-8</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Customizable </a:t>
                      </a:r>
                      <a:r>
                        <a:rPr lang="en" sz="1200">
                          <a:solidFill>
                            <a:schemeClr val="lt1"/>
                          </a:solidFill>
                        </a:rPr>
                        <a:t>-  The app shall be customized as per the user’s preferences.</a:t>
                      </a:r>
                      <a:endParaRPr sz="9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8725">
                <a:tc>
                  <a:txBody>
                    <a:bodyPr/>
                    <a:lstStyle/>
                    <a:p>
                      <a:pPr indent="0" lvl="0" marL="0" rtl="0" algn="l">
                        <a:spcBef>
                          <a:spcPts val="0"/>
                        </a:spcBef>
                        <a:spcAft>
                          <a:spcPts val="0"/>
                        </a:spcAft>
                        <a:buNone/>
                      </a:pPr>
                      <a:r>
                        <a:rPr lang="en" sz="1200">
                          <a:solidFill>
                            <a:schemeClr val="lt1"/>
                          </a:solidFill>
                        </a:rPr>
                        <a:t>NFR-9</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Reusability - The app shall be reused to improve its capabilities</a:t>
                      </a:r>
                      <a:endParaRPr sz="9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8725">
                <a:tc>
                  <a:txBody>
                    <a:bodyPr/>
                    <a:lstStyle/>
                    <a:p>
                      <a:pPr indent="0" lvl="0" marL="0" rtl="0" algn="l">
                        <a:spcBef>
                          <a:spcPts val="0"/>
                        </a:spcBef>
                        <a:spcAft>
                          <a:spcPts val="0"/>
                        </a:spcAft>
                        <a:buNone/>
                      </a:pPr>
                      <a:r>
                        <a:rPr lang="en" sz="1200">
                          <a:solidFill>
                            <a:schemeClr val="lt1"/>
                          </a:solidFill>
                        </a:rPr>
                        <a:t>NFR-10</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Useability</a:t>
                      </a:r>
                      <a:r>
                        <a:rPr lang="en" sz="1200">
                          <a:solidFill>
                            <a:schemeClr val="lt1"/>
                          </a:solidFill>
                        </a:rPr>
                        <a:t> - The app shall be easily controlled via user inputs.</a:t>
                      </a:r>
                      <a:endParaRPr sz="9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ctrTitle"/>
          </p:nvPr>
        </p:nvSpPr>
        <p:spPr>
          <a:xfrm>
            <a:off x="270325" y="0"/>
            <a:ext cx="5726100" cy="673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000"/>
              <a:t>Traceability</a:t>
            </a:r>
            <a:r>
              <a:rPr lang="en" sz="3000"/>
              <a:t> Matrix - NFR to FR</a:t>
            </a:r>
            <a:endParaRPr sz="3000"/>
          </a:p>
        </p:txBody>
      </p:sp>
      <p:graphicFrame>
        <p:nvGraphicFramePr>
          <p:cNvPr id="349" name="Google Shape;349;p23"/>
          <p:cNvGraphicFramePr/>
          <p:nvPr/>
        </p:nvGraphicFramePr>
        <p:xfrm>
          <a:off x="466500" y="979265"/>
          <a:ext cx="3000000" cy="3000000"/>
        </p:xfrm>
        <a:graphic>
          <a:graphicData uri="http://schemas.openxmlformats.org/drawingml/2006/table">
            <a:tbl>
              <a:tblPr>
                <a:noFill/>
                <a:tableStyleId>{92884808-7775-4A58-A1F4-673A06FCB23C}</a:tableStyleId>
              </a:tblPr>
              <a:tblGrid>
                <a:gridCol w="821100"/>
                <a:gridCol w="821100"/>
                <a:gridCol w="821100"/>
                <a:gridCol w="821100"/>
                <a:gridCol w="821100"/>
                <a:gridCol w="821100"/>
                <a:gridCol w="821100"/>
                <a:gridCol w="821100"/>
                <a:gridCol w="821100"/>
                <a:gridCol w="821100"/>
              </a:tblGrid>
              <a:tr h="304775">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FR-1</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FR-2</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FR-3</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FR-4</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FR-5</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FR-6</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FR-7</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FR-8</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FR-9</a:t>
                      </a:r>
                      <a:endParaRPr b="1" sz="1200">
                        <a:solidFill>
                          <a:schemeClr val="lt1"/>
                        </a:solidFill>
                      </a:endParaRPr>
                    </a:p>
                  </a:txBody>
                  <a:tcPr marT="91425" marB="0" marR="0" marL="91425"/>
                </a:tc>
              </a:tr>
              <a:tr h="304775">
                <a:tc>
                  <a:txBody>
                    <a:bodyPr/>
                    <a:lstStyle/>
                    <a:p>
                      <a:pPr indent="0" lvl="0" marL="0" rtl="0" algn="l">
                        <a:lnSpc>
                          <a:spcPct val="100000"/>
                        </a:lnSpc>
                        <a:spcBef>
                          <a:spcPts val="0"/>
                        </a:spcBef>
                        <a:spcAft>
                          <a:spcPts val="0"/>
                        </a:spcAft>
                        <a:buNone/>
                      </a:pPr>
                      <a:r>
                        <a:rPr b="1" lang="en" sz="1200">
                          <a:solidFill>
                            <a:schemeClr val="lt1"/>
                          </a:solidFill>
                        </a:rPr>
                        <a:t>NFR-1</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r>
              <a:tr h="304775">
                <a:tc>
                  <a:txBody>
                    <a:bodyPr/>
                    <a:lstStyle/>
                    <a:p>
                      <a:pPr indent="0" lvl="0" marL="0" rtl="0" algn="l">
                        <a:lnSpc>
                          <a:spcPct val="100000"/>
                        </a:lnSpc>
                        <a:spcBef>
                          <a:spcPts val="0"/>
                        </a:spcBef>
                        <a:spcAft>
                          <a:spcPts val="0"/>
                        </a:spcAft>
                        <a:buNone/>
                      </a:pPr>
                      <a:r>
                        <a:rPr b="1" lang="en" sz="1200">
                          <a:solidFill>
                            <a:schemeClr val="lt1"/>
                          </a:solidFill>
                        </a:rPr>
                        <a:t>NFR-2</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r>
              <a:tr h="304775">
                <a:tc>
                  <a:txBody>
                    <a:bodyPr/>
                    <a:lstStyle/>
                    <a:p>
                      <a:pPr indent="0" lvl="0" marL="0" rtl="0" algn="l">
                        <a:lnSpc>
                          <a:spcPct val="100000"/>
                        </a:lnSpc>
                        <a:spcBef>
                          <a:spcPts val="0"/>
                        </a:spcBef>
                        <a:spcAft>
                          <a:spcPts val="0"/>
                        </a:spcAft>
                        <a:buNone/>
                      </a:pPr>
                      <a:r>
                        <a:rPr b="1" lang="en" sz="1200">
                          <a:solidFill>
                            <a:schemeClr val="lt1"/>
                          </a:solidFill>
                        </a:rPr>
                        <a:t>NFR-3</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r>
              <a:tr h="304775">
                <a:tc>
                  <a:txBody>
                    <a:bodyPr/>
                    <a:lstStyle/>
                    <a:p>
                      <a:pPr indent="0" lvl="0" marL="0" rtl="0" algn="l">
                        <a:lnSpc>
                          <a:spcPct val="100000"/>
                        </a:lnSpc>
                        <a:spcBef>
                          <a:spcPts val="0"/>
                        </a:spcBef>
                        <a:spcAft>
                          <a:spcPts val="0"/>
                        </a:spcAft>
                        <a:buNone/>
                      </a:pPr>
                      <a:r>
                        <a:rPr b="1" lang="en" sz="1200">
                          <a:solidFill>
                            <a:schemeClr val="lt1"/>
                          </a:solidFill>
                        </a:rPr>
                        <a:t>NFR-4</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r>
              <a:tr h="304775">
                <a:tc>
                  <a:txBody>
                    <a:bodyPr/>
                    <a:lstStyle/>
                    <a:p>
                      <a:pPr indent="0" lvl="0" marL="0" rtl="0" algn="l">
                        <a:lnSpc>
                          <a:spcPct val="100000"/>
                        </a:lnSpc>
                        <a:spcBef>
                          <a:spcPts val="0"/>
                        </a:spcBef>
                        <a:spcAft>
                          <a:spcPts val="0"/>
                        </a:spcAft>
                        <a:buNone/>
                      </a:pPr>
                      <a:r>
                        <a:rPr b="1" lang="en" sz="1200">
                          <a:solidFill>
                            <a:schemeClr val="lt1"/>
                          </a:solidFill>
                        </a:rPr>
                        <a:t>NFR-5</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r>
              <a:tr h="304775">
                <a:tc>
                  <a:txBody>
                    <a:bodyPr/>
                    <a:lstStyle/>
                    <a:p>
                      <a:pPr indent="0" lvl="0" marL="0" rtl="0" algn="l">
                        <a:lnSpc>
                          <a:spcPct val="100000"/>
                        </a:lnSpc>
                        <a:spcBef>
                          <a:spcPts val="0"/>
                        </a:spcBef>
                        <a:spcAft>
                          <a:spcPts val="0"/>
                        </a:spcAft>
                        <a:buNone/>
                      </a:pPr>
                      <a:r>
                        <a:rPr b="1" lang="en" sz="1200">
                          <a:solidFill>
                            <a:schemeClr val="lt1"/>
                          </a:solidFill>
                        </a:rPr>
                        <a:t>NFR-6</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r>
              <a:tr h="304775">
                <a:tc>
                  <a:txBody>
                    <a:bodyPr/>
                    <a:lstStyle/>
                    <a:p>
                      <a:pPr indent="0" lvl="0" marL="0" rtl="0" algn="l">
                        <a:lnSpc>
                          <a:spcPct val="100000"/>
                        </a:lnSpc>
                        <a:spcBef>
                          <a:spcPts val="0"/>
                        </a:spcBef>
                        <a:spcAft>
                          <a:spcPts val="0"/>
                        </a:spcAft>
                        <a:buNone/>
                      </a:pPr>
                      <a:r>
                        <a:rPr b="1" lang="en" sz="1200">
                          <a:solidFill>
                            <a:schemeClr val="lt1"/>
                          </a:solidFill>
                        </a:rPr>
                        <a:t>NFR-7</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r>
              <a:tr h="304775">
                <a:tc>
                  <a:txBody>
                    <a:bodyPr/>
                    <a:lstStyle/>
                    <a:p>
                      <a:pPr indent="0" lvl="0" marL="0" rtl="0" algn="l">
                        <a:lnSpc>
                          <a:spcPct val="100000"/>
                        </a:lnSpc>
                        <a:spcBef>
                          <a:spcPts val="0"/>
                        </a:spcBef>
                        <a:spcAft>
                          <a:spcPts val="0"/>
                        </a:spcAft>
                        <a:buNone/>
                      </a:pPr>
                      <a:r>
                        <a:rPr b="1" lang="en" sz="1200">
                          <a:solidFill>
                            <a:schemeClr val="lt1"/>
                          </a:solidFill>
                        </a:rPr>
                        <a:t>NFR-8</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r>
              <a:tr h="304775">
                <a:tc>
                  <a:txBody>
                    <a:bodyPr/>
                    <a:lstStyle/>
                    <a:p>
                      <a:pPr indent="0" lvl="0" marL="0" rtl="0" algn="l">
                        <a:lnSpc>
                          <a:spcPct val="100000"/>
                        </a:lnSpc>
                        <a:spcBef>
                          <a:spcPts val="0"/>
                        </a:spcBef>
                        <a:spcAft>
                          <a:spcPts val="0"/>
                        </a:spcAft>
                        <a:buNone/>
                      </a:pPr>
                      <a:r>
                        <a:rPr b="1" lang="en" sz="1200">
                          <a:solidFill>
                            <a:schemeClr val="lt1"/>
                          </a:solidFill>
                        </a:rPr>
                        <a:t>NFR-9</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r>
              <a:tr h="281700">
                <a:tc>
                  <a:txBody>
                    <a:bodyPr/>
                    <a:lstStyle/>
                    <a:p>
                      <a:pPr indent="0" lvl="0" marL="0" rtl="0" algn="l">
                        <a:lnSpc>
                          <a:spcPct val="100000"/>
                        </a:lnSpc>
                        <a:spcBef>
                          <a:spcPts val="0"/>
                        </a:spcBef>
                        <a:spcAft>
                          <a:spcPts val="0"/>
                        </a:spcAft>
                        <a:buNone/>
                      </a:pPr>
                      <a:r>
                        <a:rPr b="1" lang="en" sz="1200">
                          <a:solidFill>
                            <a:schemeClr val="lt1"/>
                          </a:solidFill>
                        </a:rPr>
                        <a:t>NFR-10</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rPr b="1" lang="en" sz="1200">
                          <a:solidFill>
                            <a:schemeClr val="lt1"/>
                          </a:solidFill>
                        </a:rPr>
                        <a:t>+</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c>
                  <a:txBody>
                    <a:bodyPr/>
                    <a:lstStyle/>
                    <a:p>
                      <a:pPr indent="0" lvl="0" marL="0" rtl="0" algn="ctr">
                        <a:lnSpc>
                          <a:spcPct val="100000"/>
                        </a:lnSpc>
                        <a:spcBef>
                          <a:spcPts val="0"/>
                        </a:spcBef>
                        <a:spcAft>
                          <a:spcPts val="0"/>
                        </a:spcAft>
                        <a:buNone/>
                      </a:pPr>
                      <a:r>
                        <a:t/>
                      </a:r>
                      <a:endParaRPr b="1" sz="1200">
                        <a:solidFill>
                          <a:schemeClr val="lt1"/>
                        </a:solidFill>
                      </a:endParaRPr>
                    </a:p>
                  </a:txBody>
                  <a:tcPr marT="91425" marB="0" marR="0"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p:nvPr/>
        </p:nvSpPr>
        <p:spPr>
          <a:xfrm>
            <a:off x="95650" y="795775"/>
            <a:ext cx="5357400" cy="4202100"/>
          </a:xfrm>
          <a:prstGeom prst="ellipse">
            <a:avLst/>
          </a:prstGeom>
          <a:solidFill>
            <a:srgbClr val="0B6374">
              <a:alpha val="68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txBox="1"/>
          <p:nvPr/>
        </p:nvSpPr>
        <p:spPr>
          <a:xfrm>
            <a:off x="1199575" y="1082375"/>
            <a:ext cx="22395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40">
                <a:solidFill>
                  <a:schemeClr val="lt1"/>
                </a:solidFill>
                <a:latin typeface="Maven Pro"/>
                <a:ea typeface="Maven Pro"/>
                <a:cs typeface="Maven Pro"/>
                <a:sym typeface="Maven Pro"/>
              </a:rPr>
              <a:t>D1: App uses the phone camera for visual input.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b="1" lang="en" sz="1140">
                <a:solidFill>
                  <a:schemeClr val="lt1"/>
                </a:solidFill>
                <a:latin typeface="Maven Pro"/>
                <a:ea typeface="Maven Pro"/>
                <a:cs typeface="Maven Pro"/>
                <a:sym typeface="Maven Pro"/>
              </a:rPr>
              <a:t>D2: User must have his or her phone on him at all times when navigating</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rPr b="1" lang="en" sz="1140">
                <a:solidFill>
                  <a:schemeClr val="lt1"/>
                </a:solidFill>
                <a:latin typeface="Maven Pro"/>
                <a:ea typeface="Maven Pro"/>
                <a:cs typeface="Maven Pro"/>
                <a:sym typeface="Maven Pro"/>
              </a:rPr>
              <a:t>R1: App warns user of obstacles when detecting them</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rPr b="1" lang="en" sz="1140">
                <a:solidFill>
                  <a:schemeClr val="lt1"/>
                </a:solidFill>
                <a:latin typeface="Maven Pro"/>
                <a:ea typeface="Maven Pro"/>
                <a:cs typeface="Maven Pro"/>
                <a:sym typeface="Maven Pro"/>
              </a:rPr>
              <a:t>R2: The app will guide the user using an automated voice to destination given by user</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rPr b="1" lang="en" sz="1140">
                <a:solidFill>
                  <a:schemeClr val="lt1"/>
                </a:solidFill>
                <a:latin typeface="Maven Pro"/>
                <a:ea typeface="Maven Pro"/>
                <a:cs typeface="Maven Pro"/>
                <a:sym typeface="Maven Pro"/>
              </a:rPr>
              <a:t>R3: The app will notify emergency services within 30 seconds of detecting an emergency.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56" name="Google Shape;356;p24"/>
          <p:cNvSpPr/>
          <p:nvPr/>
        </p:nvSpPr>
        <p:spPr>
          <a:xfrm>
            <a:off x="3118150" y="679325"/>
            <a:ext cx="5984700" cy="4318500"/>
          </a:xfrm>
          <a:prstGeom prst="ellipse">
            <a:avLst/>
          </a:prstGeom>
          <a:solidFill>
            <a:srgbClr val="0B6374">
              <a:alpha val="64250"/>
            </a:srgbClr>
          </a:solidFill>
          <a:ln>
            <a:noFill/>
          </a:ln>
          <a:effectLst>
            <a:outerShdw blurRad="57150" rotWithShape="0" algn="bl" dir="5400000" dist="19050">
              <a:srgbClr val="000000">
                <a:alpha val="6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txBox="1"/>
          <p:nvPr/>
        </p:nvSpPr>
        <p:spPr>
          <a:xfrm>
            <a:off x="5453025" y="1579825"/>
            <a:ext cx="36090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rPr b="1" lang="en" sz="1140">
                <a:solidFill>
                  <a:schemeClr val="lt1"/>
                </a:solidFill>
                <a:latin typeface="Maven Pro"/>
                <a:ea typeface="Maven Pro"/>
                <a:cs typeface="Maven Pro"/>
                <a:sym typeface="Maven Pro"/>
              </a:rPr>
              <a:t>C1: Camera as the visual input.</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rPr b="1" lang="en" sz="1140">
                <a:solidFill>
                  <a:schemeClr val="lt1"/>
                </a:solidFill>
                <a:latin typeface="Maven Pro"/>
                <a:ea typeface="Maven Pro"/>
                <a:cs typeface="Maven Pro"/>
                <a:sym typeface="Maven Pro"/>
              </a:rPr>
              <a:t>C2: Buzzer as an actuator.</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rPr b="1" lang="en" sz="1140">
                <a:solidFill>
                  <a:schemeClr val="lt1"/>
                </a:solidFill>
                <a:latin typeface="Maven Pro"/>
                <a:ea typeface="Maven Pro"/>
                <a:cs typeface="Maven Pro"/>
                <a:sym typeface="Maven Pro"/>
              </a:rPr>
              <a:t>C3: Audio output as the primary feedback.</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rPr b="1" lang="en" sz="1140">
                <a:solidFill>
                  <a:schemeClr val="lt1"/>
                </a:solidFill>
                <a:latin typeface="Maven Pro"/>
                <a:ea typeface="Maven Pro"/>
                <a:cs typeface="Maven Pro"/>
                <a:sym typeface="Maven Pro"/>
              </a:rPr>
              <a:t>C3: GPS as the sensor to detect location.</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rPr b="1" lang="en" sz="1140">
                <a:solidFill>
                  <a:schemeClr val="lt1"/>
                </a:solidFill>
                <a:latin typeface="Maven Pro"/>
                <a:ea typeface="Maven Pro"/>
                <a:cs typeface="Maven Pro"/>
                <a:sym typeface="Maven Pro"/>
              </a:rPr>
              <a:t>P-Program</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a:latin typeface="Nunito"/>
              <a:ea typeface="Nunito"/>
              <a:cs typeface="Nunito"/>
              <a:sym typeface="Nunito"/>
            </a:endParaRPr>
          </a:p>
        </p:txBody>
      </p:sp>
      <p:sp>
        <p:nvSpPr>
          <p:cNvPr id="358" name="Google Shape;358;p24"/>
          <p:cNvSpPr txBox="1"/>
          <p:nvPr/>
        </p:nvSpPr>
        <p:spPr>
          <a:xfrm>
            <a:off x="3881875" y="1940950"/>
            <a:ext cx="5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9" name="Google Shape;359;p24"/>
          <p:cNvSpPr txBox="1"/>
          <p:nvPr/>
        </p:nvSpPr>
        <p:spPr>
          <a:xfrm>
            <a:off x="3494825" y="1185325"/>
            <a:ext cx="1552800" cy="299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rPr b="1" lang="en" sz="1140">
                <a:solidFill>
                  <a:schemeClr val="lt1"/>
                </a:solidFill>
                <a:latin typeface="Maven Pro"/>
                <a:ea typeface="Maven Pro"/>
                <a:cs typeface="Maven Pro"/>
                <a:sym typeface="Maven Pro"/>
              </a:rPr>
              <a:t>S1. App dictates directions via the audio output.</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rPr b="1" lang="en" sz="1140">
                <a:solidFill>
                  <a:schemeClr val="lt1"/>
                </a:solidFill>
                <a:latin typeface="Maven Pro"/>
                <a:ea typeface="Maven Pro"/>
                <a:cs typeface="Maven Pro"/>
                <a:sym typeface="Maven Pro"/>
              </a:rPr>
              <a:t>S2. App triggers phone vibrations warning the </a:t>
            </a:r>
            <a:r>
              <a:rPr b="1" lang="en" sz="1140">
                <a:solidFill>
                  <a:schemeClr val="lt1"/>
                </a:solidFill>
                <a:latin typeface="Maven Pro"/>
                <a:ea typeface="Maven Pro"/>
                <a:cs typeface="Maven Pro"/>
                <a:sym typeface="Maven Pro"/>
              </a:rPr>
              <a:t>user of obstacles.</a:t>
            </a:r>
            <a:r>
              <a:rPr b="1" lang="en" sz="1140">
                <a:solidFill>
                  <a:schemeClr val="lt1"/>
                </a:solidFill>
                <a:latin typeface="Maven Pro"/>
                <a:ea typeface="Maven Pro"/>
                <a:cs typeface="Maven Pro"/>
                <a:sym typeface="Maven Pro"/>
              </a:rPr>
              <a:t>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140">
              <a:solidFill>
                <a:schemeClr val="lt1"/>
              </a:solidFill>
              <a:latin typeface="Maven Pro"/>
              <a:ea typeface="Maven Pro"/>
              <a:cs typeface="Maven Pro"/>
              <a:sym typeface="Maven Pro"/>
            </a:endParaRPr>
          </a:p>
          <a:p>
            <a:pPr indent="0" lvl="0" marL="0" rtl="0" algn="l">
              <a:spcBef>
                <a:spcPts val="0"/>
              </a:spcBef>
              <a:spcAft>
                <a:spcPts val="0"/>
              </a:spcAft>
              <a:buNone/>
            </a:pPr>
            <a:r>
              <a:rPr b="1" lang="en" sz="1140">
                <a:solidFill>
                  <a:schemeClr val="lt1"/>
                </a:solidFill>
                <a:latin typeface="Maven Pro"/>
                <a:ea typeface="Maven Pro"/>
                <a:cs typeface="Maven Pro"/>
                <a:sym typeface="Maven Pro"/>
              </a:rPr>
              <a:t>S3. App makes a call in case of emergency if there is no response from the user.</a:t>
            </a:r>
            <a:endParaRPr b="1" sz="1140">
              <a:solidFill>
                <a:schemeClr val="lt1"/>
              </a:solidFill>
              <a:latin typeface="Maven Pro"/>
              <a:ea typeface="Maven Pro"/>
              <a:cs typeface="Maven Pro"/>
              <a:sym typeface="Maven Pro"/>
            </a:endParaRPr>
          </a:p>
        </p:txBody>
      </p:sp>
      <p:sp>
        <p:nvSpPr>
          <p:cNvPr id="360" name="Google Shape;360;p24"/>
          <p:cNvSpPr txBox="1"/>
          <p:nvPr/>
        </p:nvSpPr>
        <p:spPr>
          <a:xfrm>
            <a:off x="1407175" y="303175"/>
            <a:ext cx="267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aven Pro"/>
                <a:ea typeface="Maven Pro"/>
                <a:cs typeface="Maven Pro"/>
                <a:sym typeface="Maven Pro"/>
              </a:rPr>
              <a:t>Environment</a:t>
            </a:r>
            <a:endParaRPr sz="2000">
              <a:latin typeface="Nunito"/>
              <a:ea typeface="Nunito"/>
              <a:cs typeface="Nunito"/>
              <a:sym typeface="Nunito"/>
            </a:endParaRPr>
          </a:p>
        </p:txBody>
      </p:sp>
      <p:sp>
        <p:nvSpPr>
          <p:cNvPr id="361" name="Google Shape;361;p24"/>
          <p:cNvSpPr txBox="1"/>
          <p:nvPr/>
        </p:nvSpPr>
        <p:spPr>
          <a:xfrm>
            <a:off x="5512975" y="270525"/>
            <a:ext cx="2678400" cy="49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40">
                <a:solidFill>
                  <a:schemeClr val="lt1"/>
                </a:solidFill>
                <a:latin typeface="Maven Pro"/>
                <a:ea typeface="Maven Pro"/>
                <a:cs typeface="Maven Pro"/>
                <a:sym typeface="Maven Pro"/>
              </a:rPr>
              <a:t>System</a:t>
            </a:r>
            <a:endParaRPr sz="23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25"/>
          <p:cNvPicPr preferRelativeResize="0"/>
          <p:nvPr/>
        </p:nvPicPr>
        <p:blipFill>
          <a:blip r:embed="rId3">
            <a:alphaModFix/>
          </a:blip>
          <a:stretch>
            <a:fillRect/>
          </a:stretch>
        </p:blipFill>
        <p:spPr>
          <a:xfrm>
            <a:off x="1983713" y="216700"/>
            <a:ext cx="5176565"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6"/>
          <p:cNvSpPr txBox="1"/>
          <p:nvPr/>
        </p:nvSpPr>
        <p:spPr>
          <a:xfrm>
            <a:off x="3881875" y="1940950"/>
            <a:ext cx="5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72" name="Google Shape;372;p26"/>
          <p:cNvSpPr txBox="1"/>
          <p:nvPr/>
        </p:nvSpPr>
        <p:spPr>
          <a:xfrm>
            <a:off x="1407175" y="303175"/>
            <a:ext cx="267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SIG</a:t>
            </a:r>
            <a:endParaRPr sz="2000">
              <a:solidFill>
                <a:schemeClr val="lt1"/>
              </a:solidFill>
              <a:latin typeface="Nunito"/>
              <a:ea typeface="Nunito"/>
              <a:cs typeface="Nunito"/>
              <a:sym typeface="Nunito"/>
            </a:endParaRPr>
          </a:p>
        </p:txBody>
      </p:sp>
      <p:pic>
        <p:nvPicPr>
          <p:cNvPr id="373" name="Google Shape;373;p26"/>
          <p:cNvPicPr preferRelativeResize="0"/>
          <p:nvPr/>
        </p:nvPicPr>
        <p:blipFill>
          <a:blip r:embed="rId3">
            <a:alphaModFix/>
          </a:blip>
          <a:stretch>
            <a:fillRect/>
          </a:stretch>
        </p:blipFill>
        <p:spPr>
          <a:xfrm>
            <a:off x="1407175" y="795775"/>
            <a:ext cx="6257525" cy="38767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nvSpPr>
        <p:spPr>
          <a:xfrm>
            <a:off x="3881875" y="1940950"/>
            <a:ext cx="5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79" name="Google Shape;379;p27"/>
          <p:cNvSpPr txBox="1"/>
          <p:nvPr/>
        </p:nvSpPr>
        <p:spPr>
          <a:xfrm>
            <a:off x="1407175" y="303175"/>
            <a:ext cx="267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PIG</a:t>
            </a:r>
            <a:endParaRPr sz="2000">
              <a:solidFill>
                <a:schemeClr val="lt1"/>
              </a:solidFill>
              <a:latin typeface="Nunito"/>
              <a:ea typeface="Nunito"/>
              <a:cs typeface="Nunito"/>
              <a:sym typeface="Nunito"/>
            </a:endParaRPr>
          </a:p>
        </p:txBody>
      </p:sp>
      <p:pic>
        <p:nvPicPr>
          <p:cNvPr id="380" name="Google Shape;380;p27"/>
          <p:cNvPicPr preferRelativeResize="0"/>
          <p:nvPr/>
        </p:nvPicPr>
        <p:blipFill>
          <a:blip r:embed="rId3">
            <a:alphaModFix/>
          </a:blip>
          <a:stretch>
            <a:fillRect/>
          </a:stretch>
        </p:blipFill>
        <p:spPr>
          <a:xfrm>
            <a:off x="2104150" y="795775"/>
            <a:ext cx="5553950" cy="414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8"/>
          <p:cNvSpPr txBox="1"/>
          <p:nvPr/>
        </p:nvSpPr>
        <p:spPr>
          <a:xfrm>
            <a:off x="3881875" y="1940950"/>
            <a:ext cx="5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6" name="Google Shape;386;p28"/>
          <p:cNvSpPr txBox="1"/>
          <p:nvPr/>
        </p:nvSpPr>
        <p:spPr>
          <a:xfrm>
            <a:off x="1407175" y="303175"/>
            <a:ext cx="267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Use Case Diagram</a:t>
            </a:r>
            <a:endParaRPr sz="2000">
              <a:solidFill>
                <a:schemeClr val="lt1"/>
              </a:solidFill>
              <a:latin typeface="Nunito"/>
              <a:ea typeface="Nunito"/>
              <a:cs typeface="Nunito"/>
              <a:sym typeface="Nunito"/>
            </a:endParaRPr>
          </a:p>
        </p:txBody>
      </p:sp>
      <p:pic>
        <p:nvPicPr>
          <p:cNvPr id="387" name="Google Shape;387;p28"/>
          <p:cNvPicPr preferRelativeResize="0"/>
          <p:nvPr/>
        </p:nvPicPr>
        <p:blipFill>
          <a:blip r:embed="rId3">
            <a:alphaModFix/>
          </a:blip>
          <a:stretch>
            <a:fillRect/>
          </a:stretch>
        </p:blipFill>
        <p:spPr>
          <a:xfrm>
            <a:off x="1407175" y="857250"/>
            <a:ext cx="6903027" cy="3654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nvSpPr>
        <p:spPr>
          <a:xfrm>
            <a:off x="3881875" y="1940950"/>
            <a:ext cx="5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3" name="Google Shape;393;p29"/>
          <p:cNvSpPr txBox="1"/>
          <p:nvPr/>
        </p:nvSpPr>
        <p:spPr>
          <a:xfrm>
            <a:off x="1407175" y="303175"/>
            <a:ext cx="267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Class Diagram</a:t>
            </a:r>
            <a:endParaRPr sz="2000">
              <a:solidFill>
                <a:schemeClr val="lt1"/>
              </a:solidFill>
              <a:latin typeface="Nunito"/>
              <a:ea typeface="Nunito"/>
              <a:cs typeface="Nunito"/>
              <a:sym typeface="Nunito"/>
            </a:endParaRPr>
          </a:p>
        </p:txBody>
      </p:sp>
      <p:pic>
        <p:nvPicPr>
          <p:cNvPr id="394" name="Google Shape;394;p29"/>
          <p:cNvPicPr preferRelativeResize="0"/>
          <p:nvPr/>
        </p:nvPicPr>
        <p:blipFill>
          <a:blip r:embed="rId3">
            <a:alphaModFix/>
          </a:blip>
          <a:stretch>
            <a:fillRect/>
          </a:stretch>
        </p:blipFill>
        <p:spPr>
          <a:xfrm>
            <a:off x="1407175" y="845797"/>
            <a:ext cx="6383726" cy="416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nvSpPr>
        <p:spPr>
          <a:xfrm>
            <a:off x="3881875" y="1940950"/>
            <a:ext cx="5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0" name="Google Shape;400;p30"/>
          <p:cNvSpPr txBox="1"/>
          <p:nvPr/>
        </p:nvSpPr>
        <p:spPr>
          <a:xfrm>
            <a:off x="1407175" y="303175"/>
            <a:ext cx="267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Sequence Diagram</a:t>
            </a:r>
            <a:endParaRPr sz="2000">
              <a:solidFill>
                <a:schemeClr val="lt1"/>
              </a:solidFill>
              <a:latin typeface="Nunito"/>
              <a:ea typeface="Nunito"/>
              <a:cs typeface="Nunito"/>
              <a:sym typeface="Nunito"/>
            </a:endParaRPr>
          </a:p>
        </p:txBody>
      </p:sp>
      <p:pic>
        <p:nvPicPr>
          <p:cNvPr id="401" name="Google Shape;401;p30"/>
          <p:cNvPicPr preferRelativeResize="0"/>
          <p:nvPr/>
        </p:nvPicPr>
        <p:blipFill>
          <a:blip r:embed="rId3">
            <a:alphaModFix/>
          </a:blip>
          <a:stretch>
            <a:fillRect/>
          </a:stretch>
        </p:blipFill>
        <p:spPr>
          <a:xfrm>
            <a:off x="792678" y="898625"/>
            <a:ext cx="6925952" cy="3952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1"/>
          <p:cNvSpPr txBox="1"/>
          <p:nvPr/>
        </p:nvSpPr>
        <p:spPr>
          <a:xfrm>
            <a:off x="3881875" y="1940950"/>
            <a:ext cx="5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407" name="Google Shape;407;p31"/>
          <p:cNvPicPr preferRelativeResize="0"/>
          <p:nvPr/>
        </p:nvPicPr>
        <p:blipFill>
          <a:blip r:embed="rId3">
            <a:alphaModFix/>
          </a:blip>
          <a:stretch>
            <a:fillRect/>
          </a:stretch>
        </p:blipFill>
        <p:spPr>
          <a:xfrm>
            <a:off x="4143050" y="199475"/>
            <a:ext cx="4384624" cy="2800583"/>
          </a:xfrm>
          <a:prstGeom prst="rect">
            <a:avLst/>
          </a:prstGeom>
          <a:noFill/>
          <a:ln>
            <a:noFill/>
          </a:ln>
        </p:spPr>
      </p:pic>
      <p:pic>
        <p:nvPicPr>
          <p:cNvPr id="408" name="Google Shape;408;p31"/>
          <p:cNvPicPr preferRelativeResize="0"/>
          <p:nvPr/>
        </p:nvPicPr>
        <p:blipFill>
          <a:blip r:embed="rId4">
            <a:alphaModFix/>
          </a:blip>
          <a:stretch>
            <a:fillRect/>
          </a:stretch>
        </p:blipFill>
        <p:spPr>
          <a:xfrm>
            <a:off x="229075" y="1940950"/>
            <a:ext cx="3652805" cy="2497550"/>
          </a:xfrm>
          <a:prstGeom prst="rect">
            <a:avLst/>
          </a:prstGeom>
          <a:noFill/>
          <a:ln>
            <a:noFill/>
          </a:ln>
        </p:spPr>
      </p:pic>
      <p:pic>
        <p:nvPicPr>
          <p:cNvPr id="409" name="Google Shape;409;p31"/>
          <p:cNvPicPr preferRelativeResize="0"/>
          <p:nvPr/>
        </p:nvPicPr>
        <p:blipFill>
          <a:blip r:embed="rId5">
            <a:alphaModFix/>
          </a:blip>
          <a:stretch>
            <a:fillRect/>
          </a:stretch>
        </p:blipFill>
        <p:spPr>
          <a:xfrm>
            <a:off x="6324280" y="3206233"/>
            <a:ext cx="2534617" cy="1885716"/>
          </a:xfrm>
          <a:prstGeom prst="rect">
            <a:avLst/>
          </a:prstGeom>
          <a:noFill/>
          <a:ln>
            <a:noFill/>
          </a:ln>
        </p:spPr>
      </p:pic>
      <p:sp>
        <p:nvSpPr>
          <p:cNvPr id="410" name="Google Shape;410;p31"/>
          <p:cNvSpPr txBox="1"/>
          <p:nvPr/>
        </p:nvSpPr>
        <p:spPr>
          <a:xfrm>
            <a:off x="925875" y="778375"/>
            <a:ext cx="471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IDEF0</a:t>
            </a:r>
            <a:endParaRPr>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442750" y="180349"/>
            <a:ext cx="4255500" cy="957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284" name="Google Shape;284;p14"/>
          <p:cNvSpPr txBox="1"/>
          <p:nvPr>
            <p:ph type="ctrTitle"/>
          </p:nvPr>
        </p:nvSpPr>
        <p:spPr>
          <a:xfrm>
            <a:off x="387175" y="1281725"/>
            <a:ext cx="7645800" cy="3156600"/>
          </a:xfrm>
          <a:prstGeom prst="rect">
            <a:avLst/>
          </a:prstGeom>
        </p:spPr>
        <p:txBody>
          <a:bodyPr anchorCtr="0" anchor="ctr"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b="0" lang="en" sz="2800"/>
              <a:t>Introduction</a:t>
            </a:r>
            <a:endParaRPr b="0" sz="2800"/>
          </a:p>
          <a:p>
            <a:pPr indent="-388620" lvl="0" marL="457200" rtl="0" algn="l">
              <a:spcBef>
                <a:spcPts val="0"/>
              </a:spcBef>
              <a:spcAft>
                <a:spcPts val="0"/>
              </a:spcAft>
              <a:buSzPct val="100000"/>
              <a:buAutoNum type="arabicPeriod"/>
            </a:pPr>
            <a:r>
              <a:rPr b="0" lang="en" sz="2800"/>
              <a:t>Assumptions</a:t>
            </a:r>
            <a:endParaRPr b="0" sz="2800"/>
          </a:p>
          <a:p>
            <a:pPr indent="-388620" lvl="0" marL="457200" rtl="0" algn="l">
              <a:spcBef>
                <a:spcPts val="0"/>
              </a:spcBef>
              <a:spcAft>
                <a:spcPts val="0"/>
              </a:spcAft>
              <a:buSzPct val="100000"/>
              <a:buAutoNum type="arabicPeriod"/>
            </a:pPr>
            <a:r>
              <a:rPr b="0" lang="en" sz="2800"/>
              <a:t>Functional Requirements</a:t>
            </a:r>
            <a:endParaRPr b="0" sz="2800"/>
          </a:p>
          <a:p>
            <a:pPr indent="-388620" lvl="0" marL="457200" rtl="0" algn="l">
              <a:spcBef>
                <a:spcPts val="0"/>
              </a:spcBef>
              <a:spcAft>
                <a:spcPts val="0"/>
              </a:spcAft>
              <a:buSzPct val="100000"/>
              <a:buAutoNum type="arabicPeriod"/>
            </a:pPr>
            <a:r>
              <a:rPr b="0" lang="en" sz="2800"/>
              <a:t>Non-Functional Requirements</a:t>
            </a:r>
            <a:endParaRPr b="0" sz="2800"/>
          </a:p>
          <a:p>
            <a:pPr indent="-388620" lvl="0" marL="457200" rtl="0" algn="l">
              <a:spcBef>
                <a:spcPts val="0"/>
              </a:spcBef>
              <a:spcAft>
                <a:spcPts val="0"/>
              </a:spcAft>
              <a:buSzPct val="100000"/>
              <a:buAutoNum type="arabicPeriod"/>
            </a:pPr>
            <a:r>
              <a:rPr b="0" lang="en" sz="2800"/>
              <a:t>Traceability matrix</a:t>
            </a:r>
            <a:endParaRPr b="0" sz="2800"/>
          </a:p>
          <a:p>
            <a:pPr indent="-388620" lvl="0" marL="457200" rtl="0" algn="l">
              <a:spcBef>
                <a:spcPts val="0"/>
              </a:spcBef>
              <a:spcAft>
                <a:spcPts val="0"/>
              </a:spcAft>
              <a:buSzPct val="100000"/>
              <a:buAutoNum type="arabicPeriod"/>
            </a:pPr>
            <a:r>
              <a:rPr b="0" lang="en" sz="2800"/>
              <a:t>Questionnaire</a:t>
            </a:r>
            <a:endParaRPr b="0" sz="2800"/>
          </a:p>
          <a:p>
            <a:pPr indent="-388620" lvl="0" marL="457200" rtl="0" algn="l">
              <a:spcBef>
                <a:spcPts val="0"/>
              </a:spcBef>
              <a:spcAft>
                <a:spcPts val="0"/>
              </a:spcAft>
              <a:buSzPct val="100000"/>
              <a:buAutoNum type="arabicPeriod"/>
            </a:pPr>
            <a:r>
              <a:rPr b="0" lang="en" sz="2800"/>
              <a:t>Mockup</a:t>
            </a:r>
            <a:endParaRPr b="0" sz="2800"/>
          </a:p>
          <a:p>
            <a:pPr indent="-388620" lvl="0" marL="457200" rtl="0" algn="l">
              <a:spcBef>
                <a:spcPts val="0"/>
              </a:spcBef>
              <a:spcAft>
                <a:spcPts val="0"/>
              </a:spcAft>
              <a:buSzPct val="100000"/>
              <a:buAutoNum type="arabicPeriod"/>
            </a:pPr>
            <a:r>
              <a:rPr b="0" lang="en" sz="2800"/>
              <a:t>Issues</a:t>
            </a:r>
            <a:endParaRPr b="0" sz="2800"/>
          </a:p>
          <a:p>
            <a:pPr indent="-388620" lvl="0" marL="457200" rtl="0" algn="l">
              <a:spcBef>
                <a:spcPts val="0"/>
              </a:spcBef>
              <a:spcAft>
                <a:spcPts val="0"/>
              </a:spcAft>
              <a:buSzPct val="100000"/>
              <a:buAutoNum type="arabicPeriod"/>
            </a:pPr>
            <a:r>
              <a:rPr b="0" lang="en" sz="2800"/>
              <a:t>Ways around Issues</a:t>
            </a:r>
            <a:endParaRPr b="0"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32"/>
          <p:cNvPicPr preferRelativeResize="0"/>
          <p:nvPr/>
        </p:nvPicPr>
        <p:blipFill>
          <a:blip r:embed="rId3">
            <a:alphaModFix/>
          </a:blip>
          <a:stretch>
            <a:fillRect/>
          </a:stretch>
        </p:blipFill>
        <p:spPr>
          <a:xfrm>
            <a:off x="196525" y="152400"/>
            <a:ext cx="2398239" cy="4838700"/>
          </a:xfrm>
          <a:prstGeom prst="rect">
            <a:avLst/>
          </a:prstGeom>
          <a:noFill/>
          <a:ln>
            <a:noFill/>
          </a:ln>
        </p:spPr>
      </p:pic>
      <p:pic>
        <p:nvPicPr>
          <p:cNvPr id="416" name="Google Shape;416;p32"/>
          <p:cNvPicPr preferRelativeResize="0"/>
          <p:nvPr/>
        </p:nvPicPr>
        <p:blipFill>
          <a:blip r:embed="rId4">
            <a:alphaModFix/>
          </a:blip>
          <a:stretch>
            <a:fillRect/>
          </a:stretch>
        </p:blipFill>
        <p:spPr>
          <a:xfrm>
            <a:off x="3389864" y="152400"/>
            <a:ext cx="2364268" cy="4838700"/>
          </a:xfrm>
          <a:prstGeom prst="rect">
            <a:avLst/>
          </a:prstGeom>
          <a:noFill/>
          <a:ln>
            <a:noFill/>
          </a:ln>
        </p:spPr>
      </p:pic>
      <p:pic>
        <p:nvPicPr>
          <p:cNvPr id="417" name="Google Shape;417;p32"/>
          <p:cNvPicPr preferRelativeResize="0"/>
          <p:nvPr/>
        </p:nvPicPr>
        <p:blipFill>
          <a:blip r:embed="rId5">
            <a:alphaModFix/>
          </a:blip>
          <a:stretch>
            <a:fillRect/>
          </a:stretch>
        </p:blipFill>
        <p:spPr>
          <a:xfrm>
            <a:off x="6549232" y="152400"/>
            <a:ext cx="2377053"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33"/>
          <p:cNvPicPr preferRelativeResize="0"/>
          <p:nvPr/>
        </p:nvPicPr>
        <p:blipFill>
          <a:blip r:embed="rId3">
            <a:alphaModFix/>
          </a:blip>
          <a:stretch>
            <a:fillRect/>
          </a:stretch>
        </p:blipFill>
        <p:spPr>
          <a:xfrm>
            <a:off x="278250" y="152400"/>
            <a:ext cx="2377053" cy="4838700"/>
          </a:xfrm>
          <a:prstGeom prst="rect">
            <a:avLst/>
          </a:prstGeom>
          <a:noFill/>
          <a:ln>
            <a:noFill/>
          </a:ln>
        </p:spPr>
      </p:pic>
      <p:pic>
        <p:nvPicPr>
          <p:cNvPr id="423" name="Google Shape;423;p33"/>
          <p:cNvPicPr preferRelativeResize="0"/>
          <p:nvPr/>
        </p:nvPicPr>
        <p:blipFill>
          <a:blip r:embed="rId4">
            <a:alphaModFix/>
          </a:blip>
          <a:stretch>
            <a:fillRect/>
          </a:stretch>
        </p:blipFill>
        <p:spPr>
          <a:xfrm>
            <a:off x="3385628" y="152400"/>
            <a:ext cx="2372742" cy="4838700"/>
          </a:xfrm>
          <a:prstGeom prst="rect">
            <a:avLst/>
          </a:prstGeom>
          <a:noFill/>
          <a:ln>
            <a:noFill/>
          </a:ln>
        </p:spPr>
      </p:pic>
      <p:pic>
        <p:nvPicPr>
          <p:cNvPr id="424" name="Google Shape;424;p33"/>
          <p:cNvPicPr preferRelativeResize="0"/>
          <p:nvPr/>
        </p:nvPicPr>
        <p:blipFill>
          <a:blip r:embed="rId5">
            <a:alphaModFix/>
          </a:blip>
          <a:stretch>
            <a:fillRect/>
          </a:stretch>
        </p:blipFill>
        <p:spPr>
          <a:xfrm>
            <a:off x="6488696" y="152400"/>
            <a:ext cx="2372742"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34"/>
          <p:cNvPicPr preferRelativeResize="0"/>
          <p:nvPr/>
        </p:nvPicPr>
        <p:blipFill>
          <a:blip r:embed="rId3">
            <a:alphaModFix/>
          </a:blip>
          <a:stretch>
            <a:fillRect/>
          </a:stretch>
        </p:blipFill>
        <p:spPr>
          <a:xfrm>
            <a:off x="1615825" y="152400"/>
            <a:ext cx="2385394" cy="4838700"/>
          </a:xfrm>
          <a:prstGeom prst="rect">
            <a:avLst/>
          </a:prstGeom>
          <a:noFill/>
          <a:ln>
            <a:noFill/>
          </a:ln>
        </p:spPr>
      </p:pic>
      <p:pic>
        <p:nvPicPr>
          <p:cNvPr id="430" name="Google Shape;430;p34"/>
          <p:cNvPicPr preferRelativeResize="0"/>
          <p:nvPr/>
        </p:nvPicPr>
        <p:blipFill>
          <a:blip r:embed="rId4">
            <a:alphaModFix/>
          </a:blip>
          <a:stretch>
            <a:fillRect/>
          </a:stretch>
        </p:blipFill>
        <p:spPr>
          <a:xfrm>
            <a:off x="5387469" y="152400"/>
            <a:ext cx="2389586" cy="48386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5"/>
          <p:cNvSpPr txBox="1"/>
          <p:nvPr>
            <p:ph type="ctrTitle"/>
          </p:nvPr>
        </p:nvSpPr>
        <p:spPr>
          <a:xfrm>
            <a:off x="270325" y="0"/>
            <a:ext cx="5726100" cy="67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Issues</a:t>
            </a:r>
            <a:endParaRPr sz="3000"/>
          </a:p>
        </p:txBody>
      </p:sp>
      <p:sp>
        <p:nvSpPr>
          <p:cNvPr id="436" name="Google Shape;436;p35"/>
          <p:cNvSpPr txBox="1"/>
          <p:nvPr>
            <p:ph type="ctrTitle"/>
          </p:nvPr>
        </p:nvSpPr>
        <p:spPr>
          <a:xfrm>
            <a:off x="311250" y="1091925"/>
            <a:ext cx="8625600" cy="3696000"/>
          </a:xfrm>
          <a:prstGeom prst="rect">
            <a:avLst/>
          </a:prstGeom>
        </p:spPr>
        <p:txBody>
          <a:bodyPr anchorCtr="0" anchor="ctr" bIns="91425" lIns="91425" spcFirstLastPara="1" rIns="91425" wrap="square" tIns="91425">
            <a:noAutofit/>
          </a:bodyPr>
          <a:lstStyle/>
          <a:p>
            <a:pPr indent="-313690" lvl="0" marL="457200" rtl="0" algn="l">
              <a:spcBef>
                <a:spcPts val="0"/>
              </a:spcBef>
              <a:spcAft>
                <a:spcPts val="0"/>
              </a:spcAft>
              <a:buSzPts val="1340"/>
              <a:buChar char="●"/>
            </a:pPr>
            <a:r>
              <a:rPr lang="en" sz="1340"/>
              <a:t>Domain/Stakeholder Issues: </a:t>
            </a:r>
            <a:endParaRPr sz="1340"/>
          </a:p>
          <a:p>
            <a:pPr indent="-313690" lvl="1" marL="914400" rtl="0" algn="l">
              <a:spcBef>
                <a:spcPts val="0"/>
              </a:spcBef>
              <a:spcAft>
                <a:spcPts val="0"/>
              </a:spcAft>
              <a:buSzPts val="1340"/>
              <a:buChar char="○"/>
            </a:pPr>
            <a:r>
              <a:rPr lang="en" sz="1340"/>
              <a:t>What if the user is blind and deaf? </a:t>
            </a:r>
            <a:endParaRPr sz="1340"/>
          </a:p>
          <a:p>
            <a:pPr indent="-313690" lvl="1" marL="914400" rtl="0" algn="l">
              <a:spcBef>
                <a:spcPts val="0"/>
              </a:spcBef>
              <a:spcAft>
                <a:spcPts val="0"/>
              </a:spcAft>
              <a:buSzPts val="1340"/>
              <a:buChar char="○"/>
            </a:pPr>
            <a:r>
              <a:rPr lang="en" sz="1340"/>
              <a:t>What if the secondary stakeholder assistant is not computer </a:t>
            </a:r>
            <a:r>
              <a:rPr lang="en" sz="1340"/>
              <a:t>savvy</a:t>
            </a:r>
            <a:r>
              <a:rPr lang="en" sz="1340"/>
              <a:t>? </a:t>
            </a:r>
            <a:endParaRPr sz="1340"/>
          </a:p>
          <a:p>
            <a:pPr indent="-313690" lvl="0" marL="457200" rtl="0" algn="l">
              <a:spcBef>
                <a:spcPts val="0"/>
              </a:spcBef>
              <a:spcAft>
                <a:spcPts val="0"/>
              </a:spcAft>
              <a:buSzPts val="1340"/>
              <a:buChar char="●"/>
            </a:pPr>
            <a:r>
              <a:rPr lang="en" sz="1340"/>
              <a:t>Functional Requirement Issues: </a:t>
            </a:r>
            <a:endParaRPr sz="1340"/>
          </a:p>
          <a:p>
            <a:pPr indent="-313690" lvl="1" marL="914400" rtl="0" algn="l">
              <a:spcBef>
                <a:spcPts val="0"/>
              </a:spcBef>
              <a:spcAft>
                <a:spcPts val="0"/>
              </a:spcAft>
              <a:buSzPts val="1340"/>
              <a:buChar char="○"/>
            </a:pPr>
            <a:r>
              <a:rPr lang="en" sz="1340"/>
              <a:t>Phone damaged and impacting app features</a:t>
            </a:r>
            <a:endParaRPr sz="1340"/>
          </a:p>
          <a:p>
            <a:pPr indent="-313690" lvl="1" marL="914400" rtl="0" algn="l">
              <a:spcBef>
                <a:spcPts val="0"/>
              </a:spcBef>
              <a:spcAft>
                <a:spcPts val="0"/>
              </a:spcAft>
              <a:buSzPts val="1340"/>
              <a:buChar char="○"/>
            </a:pPr>
            <a:r>
              <a:rPr lang="en" sz="1340"/>
              <a:t>Not enough charge in battery for app to operate</a:t>
            </a:r>
            <a:endParaRPr sz="1340"/>
          </a:p>
          <a:p>
            <a:pPr indent="-313690" lvl="1" marL="914400" rtl="0" algn="l">
              <a:spcBef>
                <a:spcPts val="0"/>
              </a:spcBef>
              <a:spcAft>
                <a:spcPts val="0"/>
              </a:spcAft>
              <a:buSzPts val="1340"/>
              <a:buChar char="○"/>
            </a:pPr>
            <a:r>
              <a:rPr lang="en" sz="1340"/>
              <a:t>Intermittent GPS issues</a:t>
            </a:r>
            <a:endParaRPr sz="1340"/>
          </a:p>
          <a:p>
            <a:pPr indent="-313689" lvl="2" marL="1371600" rtl="0" algn="l">
              <a:spcBef>
                <a:spcPts val="0"/>
              </a:spcBef>
              <a:spcAft>
                <a:spcPts val="0"/>
              </a:spcAft>
              <a:buSzPts val="1340"/>
              <a:buChar char="■"/>
            </a:pPr>
            <a:r>
              <a:rPr lang="en" sz="1340"/>
              <a:t>Start of navigation</a:t>
            </a:r>
            <a:endParaRPr sz="1340"/>
          </a:p>
          <a:p>
            <a:pPr indent="-313689" lvl="2" marL="1371600" rtl="0" algn="l">
              <a:spcBef>
                <a:spcPts val="0"/>
              </a:spcBef>
              <a:spcAft>
                <a:spcPts val="0"/>
              </a:spcAft>
              <a:buSzPts val="1340"/>
              <a:buChar char="■"/>
            </a:pPr>
            <a:r>
              <a:rPr lang="en" sz="1340"/>
              <a:t>During navigation</a:t>
            </a:r>
            <a:endParaRPr sz="1340"/>
          </a:p>
          <a:p>
            <a:pPr indent="-313689" lvl="2" marL="1371600" rtl="0" algn="l">
              <a:spcBef>
                <a:spcPts val="0"/>
              </a:spcBef>
              <a:spcAft>
                <a:spcPts val="0"/>
              </a:spcAft>
              <a:buSzPts val="1340"/>
              <a:buChar char="■"/>
            </a:pPr>
            <a:r>
              <a:rPr lang="en" sz="1340"/>
              <a:t>Within 3 feet of adjacent location</a:t>
            </a:r>
            <a:endParaRPr sz="1340"/>
          </a:p>
          <a:p>
            <a:pPr indent="-313690" lvl="1" marL="914400" rtl="0" algn="l">
              <a:spcBef>
                <a:spcPts val="0"/>
              </a:spcBef>
              <a:spcAft>
                <a:spcPts val="0"/>
              </a:spcAft>
              <a:buSzPts val="1340"/>
              <a:buChar char="○"/>
            </a:pPr>
            <a:r>
              <a:rPr lang="en" sz="1340"/>
              <a:t>How will system know maintenance activities? (e.g., Restroom maintenance, new building)</a:t>
            </a:r>
            <a:endParaRPr sz="1340"/>
          </a:p>
          <a:p>
            <a:pPr indent="-313690" lvl="1" marL="914400" rtl="0" algn="l">
              <a:spcBef>
                <a:spcPts val="0"/>
              </a:spcBef>
              <a:spcAft>
                <a:spcPts val="0"/>
              </a:spcAft>
              <a:buSzPts val="1340"/>
              <a:buChar char="○"/>
            </a:pPr>
            <a:r>
              <a:rPr lang="en" sz="1340"/>
              <a:t>Obstacles</a:t>
            </a:r>
            <a:endParaRPr sz="1340"/>
          </a:p>
          <a:p>
            <a:pPr indent="-313689" lvl="2" marL="1371600" rtl="0" algn="l">
              <a:spcBef>
                <a:spcPts val="0"/>
              </a:spcBef>
              <a:spcAft>
                <a:spcPts val="0"/>
              </a:spcAft>
              <a:buSzPts val="1340"/>
              <a:buChar char="■"/>
            </a:pPr>
            <a:r>
              <a:rPr lang="en" sz="1340"/>
              <a:t>Static Obstacles - Should the app direct to alternative routes? </a:t>
            </a:r>
            <a:endParaRPr sz="1340"/>
          </a:p>
          <a:p>
            <a:pPr indent="-313689" lvl="2" marL="1371600" rtl="0" algn="l">
              <a:spcBef>
                <a:spcPts val="0"/>
              </a:spcBef>
              <a:spcAft>
                <a:spcPts val="0"/>
              </a:spcAft>
              <a:buSzPts val="1340"/>
              <a:buChar char="■"/>
            </a:pPr>
            <a:r>
              <a:rPr lang="en" sz="1340"/>
              <a:t>Dynamic Obstacles - </a:t>
            </a:r>
            <a:r>
              <a:rPr lang="en" sz="1340"/>
              <a:t>Should user wait? Object outside of view</a:t>
            </a:r>
            <a:endParaRPr sz="1340"/>
          </a:p>
          <a:p>
            <a:pPr indent="-313690" lvl="0" marL="457200" rtl="0" algn="l">
              <a:spcBef>
                <a:spcPts val="0"/>
              </a:spcBef>
              <a:spcAft>
                <a:spcPts val="0"/>
              </a:spcAft>
              <a:buSzPts val="1340"/>
              <a:buChar char="●"/>
            </a:pPr>
            <a:r>
              <a:rPr lang="en" sz="1340"/>
              <a:t>Non-Functional Requirements Issues:</a:t>
            </a:r>
            <a:endParaRPr sz="1340"/>
          </a:p>
          <a:p>
            <a:pPr indent="-313690" lvl="1" marL="914400" rtl="0" algn="l">
              <a:spcBef>
                <a:spcPts val="0"/>
              </a:spcBef>
              <a:spcAft>
                <a:spcPts val="0"/>
              </a:spcAft>
              <a:buSzPts val="1340"/>
              <a:buChar char="○"/>
            </a:pPr>
            <a:r>
              <a:rPr lang="en" sz="1340"/>
              <a:t>If secondary contact does not attend the call, should call be forwarded to the police?</a:t>
            </a:r>
            <a:endParaRPr sz="1340"/>
          </a:p>
          <a:p>
            <a:pPr indent="-313690" lvl="1" marL="914400" rtl="0" algn="l">
              <a:spcBef>
                <a:spcPts val="0"/>
              </a:spcBef>
              <a:spcAft>
                <a:spcPts val="0"/>
              </a:spcAft>
              <a:buSzPts val="1340"/>
              <a:buChar char="○"/>
            </a:pPr>
            <a:r>
              <a:rPr lang="en" sz="1340"/>
              <a:t>How fast should the app respond to emergency situations and commands issued by the user? </a:t>
            </a:r>
            <a:endParaRPr sz="1340"/>
          </a:p>
          <a:p>
            <a:pPr indent="-313690" lvl="1" marL="914400" rtl="0" algn="l">
              <a:spcBef>
                <a:spcPts val="0"/>
              </a:spcBef>
              <a:spcAft>
                <a:spcPts val="0"/>
              </a:spcAft>
              <a:buSzPts val="1340"/>
              <a:buChar char="○"/>
            </a:pPr>
            <a:r>
              <a:rPr lang="en" sz="1340"/>
              <a:t>How often should the user change their phones to meet the minimum hardware specification? </a:t>
            </a:r>
            <a:endParaRPr sz="134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6"/>
          <p:cNvSpPr txBox="1"/>
          <p:nvPr>
            <p:ph type="ctrTitle"/>
          </p:nvPr>
        </p:nvSpPr>
        <p:spPr>
          <a:xfrm>
            <a:off x="270325" y="0"/>
            <a:ext cx="5726100" cy="67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How We Handled </a:t>
            </a:r>
            <a:r>
              <a:rPr lang="en" sz="3000"/>
              <a:t>Issues</a:t>
            </a:r>
            <a:endParaRPr sz="3000"/>
          </a:p>
        </p:txBody>
      </p:sp>
      <p:sp>
        <p:nvSpPr>
          <p:cNvPr id="442" name="Google Shape;442;p36"/>
          <p:cNvSpPr txBox="1"/>
          <p:nvPr>
            <p:ph type="ctrTitle"/>
          </p:nvPr>
        </p:nvSpPr>
        <p:spPr>
          <a:xfrm>
            <a:off x="155448" y="956150"/>
            <a:ext cx="8794200" cy="3916200"/>
          </a:xfrm>
          <a:prstGeom prst="rect">
            <a:avLst/>
          </a:prstGeom>
          <a:ln>
            <a:noFill/>
          </a:ln>
        </p:spPr>
        <p:txBody>
          <a:bodyPr anchorCtr="0" anchor="ctr" bIns="91425" lIns="91425" spcFirstLastPara="1" rIns="91425" wrap="square" tIns="91425">
            <a:noAutofit/>
          </a:bodyPr>
          <a:lstStyle/>
          <a:p>
            <a:pPr indent="-313690" lvl="0" marL="457200" rtl="0" algn="l">
              <a:spcBef>
                <a:spcPts val="0"/>
              </a:spcBef>
              <a:spcAft>
                <a:spcPts val="0"/>
              </a:spcAft>
              <a:buSzPts val="1340"/>
              <a:buChar char="●"/>
            </a:pPr>
            <a:r>
              <a:rPr lang="en" sz="1340"/>
              <a:t>Intermittent GPS Issues</a:t>
            </a:r>
            <a:endParaRPr sz="1340"/>
          </a:p>
          <a:p>
            <a:pPr indent="-313690" lvl="1" marL="914400" rtl="0" algn="l">
              <a:spcBef>
                <a:spcPts val="0"/>
              </a:spcBef>
              <a:spcAft>
                <a:spcPts val="0"/>
              </a:spcAft>
              <a:buSzPts val="1340"/>
              <a:buChar char="○"/>
            </a:pPr>
            <a:r>
              <a:rPr lang="en" sz="1340"/>
              <a:t>Before or During: </a:t>
            </a:r>
            <a:endParaRPr sz="1340"/>
          </a:p>
          <a:p>
            <a:pPr indent="-313689" lvl="2" marL="1371600" rtl="0" algn="l">
              <a:spcBef>
                <a:spcPts val="0"/>
              </a:spcBef>
              <a:spcAft>
                <a:spcPts val="0"/>
              </a:spcAft>
              <a:buSzPts val="1340"/>
              <a:buChar char="■"/>
            </a:pPr>
            <a:r>
              <a:rPr lang="en" sz="1340"/>
              <a:t>Options</a:t>
            </a:r>
            <a:r>
              <a:rPr lang="en" sz="1340"/>
              <a:t>: </a:t>
            </a:r>
            <a:endParaRPr sz="1340"/>
          </a:p>
          <a:p>
            <a:pPr indent="-313689" lvl="3" marL="1828800" rtl="0" algn="l">
              <a:spcBef>
                <a:spcPts val="0"/>
              </a:spcBef>
              <a:spcAft>
                <a:spcPts val="0"/>
              </a:spcAft>
              <a:buSzPts val="1340"/>
              <a:buChar char="●"/>
            </a:pPr>
            <a:r>
              <a:rPr lang="en" sz="1340">
                <a:highlight>
                  <a:srgbClr val="000000"/>
                </a:highlight>
              </a:rPr>
              <a:t>Utilizing alternate means to guide user to destination like allowing system to convey user to use his or her walking stick or place call to emergency contact</a:t>
            </a:r>
            <a:r>
              <a:rPr lang="en" sz="1340">
                <a:highlight>
                  <a:srgbClr val="000000"/>
                </a:highlight>
              </a:rPr>
              <a:t> </a:t>
            </a:r>
            <a:endParaRPr sz="1340">
              <a:highlight>
                <a:srgbClr val="000000"/>
              </a:highlight>
            </a:endParaRPr>
          </a:p>
          <a:p>
            <a:pPr indent="-313689" lvl="3" marL="1828800" rtl="0" algn="l">
              <a:spcBef>
                <a:spcPts val="0"/>
              </a:spcBef>
              <a:spcAft>
                <a:spcPts val="0"/>
              </a:spcAft>
              <a:buSzPts val="1340"/>
              <a:buChar char="●"/>
            </a:pPr>
            <a:r>
              <a:rPr lang="en" sz="1340"/>
              <a:t>Using number of steps and distance to calculate how far user is from destination</a:t>
            </a:r>
            <a:endParaRPr sz="1340"/>
          </a:p>
          <a:p>
            <a:pPr indent="-313689" lvl="2" marL="1371600" rtl="0" algn="l">
              <a:spcBef>
                <a:spcPts val="0"/>
              </a:spcBef>
              <a:spcAft>
                <a:spcPts val="0"/>
              </a:spcAft>
              <a:buSzPts val="1340"/>
              <a:buChar char="■"/>
            </a:pPr>
            <a:r>
              <a:rPr lang="en" sz="1340"/>
              <a:t>Allow system to convey to user to use his or her walking stick or place call to emergency contact</a:t>
            </a:r>
            <a:endParaRPr sz="1340"/>
          </a:p>
          <a:p>
            <a:pPr indent="-313690" lvl="1" marL="914400" rtl="0" algn="l">
              <a:spcBef>
                <a:spcPts val="0"/>
              </a:spcBef>
              <a:spcAft>
                <a:spcPts val="0"/>
              </a:spcAft>
              <a:buSzPts val="1340"/>
              <a:buChar char="○"/>
            </a:pPr>
            <a:r>
              <a:rPr lang="en" sz="1340"/>
              <a:t>Within 3 Feet: </a:t>
            </a:r>
            <a:endParaRPr sz="1340"/>
          </a:p>
          <a:p>
            <a:pPr indent="-313689" lvl="2" marL="1371600" rtl="0" algn="l">
              <a:spcBef>
                <a:spcPts val="0"/>
              </a:spcBef>
              <a:spcAft>
                <a:spcPts val="0"/>
              </a:spcAft>
              <a:buSzPts val="1340"/>
              <a:buChar char="■"/>
            </a:pPr>
            <a:r>
              <a:rPr lang="en" sz="1340"/>
              <a:t>Options</a:t>
            </a:r>
            <a:r>
              <a:rPr lang="en" sz="1340"/>
              <a:t>: </a:t>
            </a:r>
            <a:endParaRPr sz="1340"/>
          </a:p>
          <a:p>
            <a:pPr indent="-313689" lvl="3" marL="1828800" rtl="0" algn="l">
              <a:spcBef>
                <a:spcPts val="0"/>
              </a:spcBef>
              <a:spcAft>
                <a:spcPts val="0"/>
              </a:spcAft>
              <a:buSzPts val="1340"/>
              <a:buChar char="●"/>
            </a:pPr>
            <a:r>
              <a:rPr lang="en" sz="1340">
                <a:highlight>
                  <a:srgbClr val="000000"/>
                </a:highlight>
              </a:rPr>
              <a:t>Use system’s knowledge of map of building to indicate number of steps to next braille </a:t>
            </a:r>
            <a:endParaRPr sz="1340">
              <a:highlight>
                <a:srgbClr val="000000"/>
              </a:highlight>
            </a:endParaRPr>
          </a:p>
          <a:p>
            <a:pPr indent="-313690" lvl="0" marL="457200" rtl="0" algn="l">
              <a:spcBef>
                <a:spcPts val="0"/>
              </a:spcBef>
              <a:spcAft>
                <a:spcPts val="0"/>
              </a:spcAft>
              <a:buSzPts val="1340"/>
              <a:buChar char="●"/>
            </a:pPr>
            <a:r>
              <a:rPr lang="en" sz="1340"/>
              <a:t>How will system know maintenance activities? </a:t>
            </a:r>
            <a:endParaRPr sz="1340"/>
          </a:p>
          <a:p>
            <a:pPr indent="-313690" lvl="1" marL="914400" rtl="0" algn="l">
              <a:spcBef>
                <a:spcPts val="0"/>
              </a:spcBef>
              <a:spcAft>
                <a:spcPts val="0"/>
              </a:spcAft>
              <a:buSzPts val="1340"/>
              <a:buChar char="○"/>
            </a:pPr>
            <a:r>
              <a:rPr lang="en" sz="1340"/>
              <a:t>Options: </a:t>
            </a:r>
            <a:endParaRPr sz="1340"/>
          </a:p>
          <a:p>
            <a:pPr indent="-313689" lvl="2" marL="1371600" rtl="0" algn="l">
              <a:spcBef>
                <a:spcPts val="0"/>
              </a:spcBef>
              <a:spcAft>
                <a:spcPts val="0"/>
              </a:spcAft>
              <a:buSzPts val="1340"/>
              <a:buChar char="■"/>
            </a:pPr>
            <a:r>
              <a:rPr lang="en" sz="1340">
                <a:highlight>
                  <a:srgbClr val="000000"/>
                </a:highlight>
              </a:rPr>
              <a:t>Actively identifying bathroom maintenance or wet floor signs through image detection feature and calculating path around maintenance area</a:t>
            </a:r>
            <a:endParaRPr sz="1340">
              <a:highlight>
                <a:srgbClr val="000000"/>
              </a:highlight>
            </a:endParaRPr>
          </a:p>
          <a:p>
            <a:pPr indent="-313689" lvl="2" marL="1371600" rtl="0" algn="l">
              <a:spcBef>
                <a:spcPts val="0"/>
              </a:spcBef>
              <a:spcAft>
                <a:spcPts val="0"/>
              </a:spcAft>
              <a:buSzPts val="1340"/>
              <a:buChar char="■"/>
            </a:pPr>
            <a:r>
              <a:rPr lang="en" sz="1340"/>
              <a:t>Automatic updates to system when maintenance is being done within the building. System is connected to email of user. </a:t>
            </a:r>
            <a:endParaRPr sz="1340"/>
          </a:p>
          <a:p>
            <a:pPr indent="-313690" lvl="0" marL="457200" rtl="0" algn="l">
              <a:spcBef>
                <a:spcPts val="0"/>
              </a:spcBef>
              <a:spcAft>
                <a:spcPts val="0"/>
              </a:spcAft>
              <a:buSzPts val="1340"/>
              <a:buChar char="●"/>
            </a:pPr>
            <a:r>
              <a:rPr lang="en" sz="1340"/>
              <a:t>What if user is blind and deaf? </a:t>
            </a:r>
            <a:endParaRPr sz="1340"/>
          </a:p>
          <a:p>
            <a:pPr indent="-313690" lvl="1" marL="914400" rtl="0" algn="l">
              <a:spcBef>
                <a:spcPts val="0"/>
              </a:spcBef>
              <a:spcAft>
                <a:spcPts val="0"/>
              </a:spcAft>
              <a:buSzPts val="1340"/>
              <a:buChar char="○"/>
            </a:pPr>
            <a:r>
              <a:rPr lang="en" sz="1340"/>
              <a:t>Options: </a:t>
            </a:r>
            <a:endParaRPr sz="1340"/>
          </a:p>
          <a:p>
            <a:pPr indent="-313689" lvl="2" marL="1371600" rtl="0" algn="l">
              <a:spcBef>
                <a:spcPts val="0"/>
              </a:spcBef>
              <a:spcAft>
                <a:spcPts val="0"/>
              </a:spcAft>
              <a:buSzPts val="1340"/>
              <a:buChar char="■"/>
            </a:pPr>
            <a:r>
              <a:rPr lang="en" sz="1340">
                <a:highlight>
                  <a:srgbClr val="000000"/>
                </a:highlight>
              </a:rPr>
              <a:t>We will give user the option to use a customizable braille keyboard that can be attached to the app screen and navigate the user</a:t>
            </a:r>
            <a:endParaRPr sz="1340">
              <a:highlight>
                <a:srgbClr val="000000"/>
              </a:highlight>
            </a:endParaRPr>
          </a:p>
          <a:p>
            <a:pPr indent="0" lvl="0" marL="0" rtl="0" algn="l">
              <a:spcBef>
                <a:spcPts val="0"/>
              </a:spcBef>
              <a:spcAft>
                <a:spcPts val="0"/>
              </a:spcAft>
              <a:buNone/>
            </a:pPr>
            <a:r>
              <a:t/>
            </a:r>
            <a:endParaRPr sz="134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7"/>
          <p:cNvSpPr txBox="1"/>
          <p:nvPr>
            <p:ph type="ctrTitle"/>
          </p:nvPr>
        </p:nvSpPr>
        <p:spPr>
          <a:xfrm>
            <a:off x="270325" y="0"/>
            <a:ext cx="5726100" cy="67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How We Handled</a:t>
            </a:r>
            <a:r>
              <a:rPr lang="en" sz="3000"/>
              <a:t> Issues</a:t>
            </a:r>
            <a:endParaRPr sz="3000"/>
          </a:p>
        </p:txBody>
      </p:sp>
      <p:sp>
        <p:nvSpPr>
          <p:cNvPr id="448" name="Google Shape;448;p37"/>
          <p:cNvSpPr txBox="1"/>
          <p:nvPr>
            <p:ph type="ctrTitle"/>
          </p:nvPr>
        </p:nvSpPr>
        <p:spPr>
          <a:xfrm>
            <a:off x="317825" y="1082300"/>
            <a:ext cx="8625600" cy="3696000"/>
          </a:xfrm>
          <a:prstGeom prst="rect">
            <a:avLst/>
          </a:prstGeom>
          <a:ln>
            <a:noFill/>
          </a:ln>
        </p:spPr>
        <p:txBody>
          <a:bodyPr anchorCtr="0" anchor="ctr" bIns="91425" lIns="91425" spcFirstLastPara="1" rIns="91425" wrap="square" tIns="91425">
            <a:noAutofit/>
          </a:bodyPr>
          <a:lstStyle/>
          <a:p>
            <a:pPr indent="-313690" lvl="0" marL="457200" rtl="0" algn="l">
              <a:spcBef>
                <a:spcPts val="0"/>
              </a:spcBef>
              <a:spcAft>
                <a:spcPts val="0"/>
              </a:spcAft>
              <a:buSzPts val="1340"/>
              <a:buChar char="●"/>
            </a:pPr>
            <a:r>
              <a:rPr lang="en" sz="1340"/>
              <a:t>What if secondary stakeholder is not tech savvy? </a:t>
            </a:r>
            <a:endParaRPr sz="1340"/>
          </a:p>
          <a:p>
            <a:pPr indent="-313690" lvl="1" marL="914400" rtl="0" algn="l">
              <a:spcBef>
                <a:spcPts val="0"/>
              </a:spcBef>
              <a:spcAft>
                <a:spcPts val="0"/>
              </a:spcAft>
              <a:buSzPts val="1340"/>
              <a:buChar char="○"/>
            </a:pPr>
            <a:r>
              <a:rPr lang="en" sz="1340"/>
              <a:t>Options: </a:t>
            </a:r>
            <a:endParaRPr sz="1340"/>
          </a:p>
          <a:p>
            <a:pPr indent="-313689" lvl="2" marL="1371600" rtl="0" algn="l">
              <a:spcBef>
                <a:spcPts val="0"/>
              </a:spcBef>
              <a:spcAft>
                <a:spcPts val="0"/>
              </a:spcAft>
              <a:buSzPts val="1340"/>
              <a:buChar char="■"/>
            </a:pPr>
            <a:r>
              <a:rPr lang="en" sz="1340">
                <a:highlight>
                  <a:srgbClr val="000000"/>
                </a:highlight>
              </a:rPr>
              <a:t>We will give manual to secondary stakeholder on how to use the app and set it up</a:t>
            </a:r>
            <a:endParaRPr sz="1340">
              <a:highlight>
                <a:srgbClr val="000000"/>
              </a:highlight>
            </a:endParaRPr>
          </a:p>
          <a:p>
            <a:pPr indent="-313690" lvl="0" marL="457200" rtl="0" algn="l">
              <a:spcBef>
                <a:spcPts val="0"/>
              </a:spcBef>
              <a:spcAft>
                <a:spcPts val="0"/>
              </a:spcAft>
              <a:buSzPts val="1340"/>
              <a:buChar char="●"/>
            </a:pPr>
            <a:r>
              <a:rPr lang="en" sz="1340"/>
              <a:t>If secondary contact does not attend the call, should call be forwarded to the police?</a:t>
            </a:r>
            <a:endParaRPr sz="1340"/>
          </a:p>
          <a:p>
            <a:pPr indent="-313690" lvl="1" marL="914400" rtl="0" algn="l">
              <a:spcBef>
                <a:spcPts val="0"/>
              </a:spcBef>
              <a:spcAft>
                <a:spcPts val="0"/>
              </a:spcAft>
              <a:buSzPts val="1340"/>
              <a:buChar char="○"/>
            </a:pPr>
            <a:r>
              <a:rPr lang="en" sz="1340"/>
              <a:t>Options: </a:t>
            </a:r>
            <a:endParaRPr sz="1340"/>
          </a:p>
          <a:p>
            <a:pPr indent="-313689" lvl="2" marL="1371600" rtl="0" algn="l">
              <a:spcBef>
                <a:spcPts val="0"/>
              </a:spcBef>
              <a:spcAft>
                <a:spcPts val="0"/>
              </a:spcAft>
              <a:buSzPts val="1340"/>
              <a:buChar char="■"/>
            </a:pPr>
            <a:r>
              <a:rPr lang="en" sz="1340"/>
              <a:t>Allowing access to user’s contacts and allowing user to say who they want to contact </a:t>
            </a:r>
            <a:endParaRPr sz="1340"/>
          </a:p>
          <a:p>
            <a:pPr indent="-313689" lvl="2" marL="1371600" rtl="0" algn="l">
              <a:spcBef>
                <a:spcPts val="0"/>
              </a:spcBef>
              <a:spcAft>
                <a:spcPts val="0"/>
              </a:spcAft>
              <a:buSzPts val="1340"/>
              <a:buChar char="■"/>
            </a:pPr>
            <a:r>
              <a:rPr lang="en" sz="1340">
                <a:highlight>
                  <a:srgbClr val="000000"/>
                </a:highlight>
              </a:rPr>
              <a:t>Have call go to the UTD police    </a:t>
            </a:r>
            <a:endParaRPr sz="1340">
              <a:highlight>
                <a:srgbClr val="000000"/>
              </a:highlight>
            </a:endParaRPr>
          </a:p>
          <a:p>
            <a:pPr indent="-313690" lvl="1" marL="914400" rtl="0" algn="l">
              <a:spcBef>
                <a:spcPts val="0"/>
              </a:spcBef>
              <a:spcAft>
                <a:spcPts val="0"/>
              </a:spcAft>
              <a:buSzPts val="1340"/>
              <a:buChar char="○"/>
            </a:pPr>
            <a:r>
              <a:rPr lang="en" sz="1340"/>
              <a:t>How fast should the app respond to emergency situations and commands issued by the user?</a:t>
            </a:r>
            <a:endParaRPr sz="1340"/>
          </a:p>
          <a:p>
            <a:pPr indent="-313689" lvl="2" marL="1371600" rtl="0" algn="l">
              <a:spcBef>
                <a:spcPts val="0"/>
              </a:spcBef>
              <a:spcAft>
                <a:spcPts val="0"/>
              </a:spcAft>
              <a:buSzPts val="1340"/>
              <a:buChar char="■"/>
            </a:pPr>
            <a:r>
              <a:rPr lang="en" sz="1340"/>
              <a:t>Options: </a:t>
            </a:r>
            <a:endParaRPr sz="1340"/>
          </a:p>
          <a:p>
            <a:pPr indent="-313689" lvl="3" marL="1828800" rtl="0" algn="l">
              <a:spcBef>
                <a:spcPts val="0"/>
              </a:spcBef>
              <a:spcAft>
                <a:spcPts val="0"/>
              </a:spcAft>
              <a:buSzPts val="1340"/>
              <a:buChar char="●"/>
            </a:pPr>
            <a:r>
              <a:rPr lang="en" sz="1340">
                <a:highlight>
                  <a:srgbClr val="000000"/>
                </a:highlight>
              </a:rPr>
              <a:t>The app will communicate to emergency services if user does not respond within 25 seconds </a:t>
            </a:r>
            <a:endParaRPr sz="1340">
              <a:highlight>
                <a:srgbClr val="000000"/>
              </a:highlight>
            </a:endParaRPr>
          </a:p>
          <a:p>
            <a:pPr indent="-313690" lvl="1" marL="914400" rtl="0" algn="l">
              <a:spcBef>
                <a:spcPts val="0"/>
              </a:spcBef>
              <a:spcAft>
                <a:spcPts val="0"/>
              </a:spcAft>
              <a:buSzPts val="1340"/>
              <a:buChar char="○"/>
            </a:pPr>
            <a:r>
              <a:rPr lang="en" sz="1340"/>
              <a:t>How often should the user change their phones or update the app to meet the minimum hardware specification? </a:t>
            </a:r>
            <a:endParaRPr sz="1340"/>
          </a:p>
          <a:p>
            <a:pPr indent="-313689" lvl="2" marL="1371600" rtl="0" algn="l">
              <a:spcBef>
                <a:spcPts val="0"/>
              </a:spcBef>
              <a:spcAft>
                <a:spcPts val="0"/>
              </a:spcAft>
              <a:buSzPts val="1340"/>
              <a:buChar char="■"/>
            </a:pPr>
            <a:r>
              <a:rPr lang="en" sz="1340">
                <a:highlight>
                  <a:srgbClr val="000000"/>
                </a:highlight>
              </a:rPr>
              <a:t>If the phone’s hardware or software does not meet the minimum specification to run the app, the user must update or change his or her phone</a:t>
            </a:r>
            <a:endParaRPr sz="1340">
              <a:highlight>
                <a:srgbClr val="000000"/>
              </a:highlight>
            </a:endParaRPr>
          </a:p>
          <a:p>
            <a:pPr indent="0" lvl="0" marL="0" rtl="0" algn="l">
              <a:spcBef>
                <a:spcPts val="0"/>
              </a:spcBef>
              <a:spcAft>
                <a:spcPts val="0"/>
              </a:spcAft>
              <a:buNone/>
            </a:pPr>
            <a:r>
              <a:t/>
            </a:r>
            <a:endParaRPr sz="134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8"/>
          <p:cNvSpPr txBox="1"/>
          <p:nvPr>
            <p:ph type="ctrTitle"/>
          </p:nvPr>
        </p:nvSpPr>
        <p:spPr>
          <a:xfrm>
            <a:off x="270325" y="0"/>
            <a:ext cx="5726100" cy="67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Creep Rate</a:t>
            </a:r>
            <a:endParaRPr sz="3000"/>
          </a:p>
        </p:txBody>
      </p:sp>
      <p:sp>
        <p:nvSpPr>
          <p:cNvPr id="454" name="Google Shape;454;p38"/>
          <p:cNvSpPr txBox="1"/>
          <p:nvPr/>
        </p:nvSpPr>
        <p:spPr>
          <a:xfrm>
            <a:off x="270325" y="1117000"/>
            <a:ext cx="8492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Our system has a relatively low creep rate of 15%.</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Creep rate is low because: </a:t>
            </a:r>
            <a:endParaRPr>
              <a:solidFill>
                <a:schemeClr val="lt1"/>
              </a:solidFill>
              <a:latin typeface="Nunito"/>
              <a:ea typeface="Nunito"/>
              <a:cs typeface="Nunito"/>
              <a:sym typeface="Nunito"/>
            </a:endParaRPr>
          </a:p>
          <a:p>
            <a:pPr indent="-317500" lvl="1" marL="9144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the project is relatively small. </a:t>
            </a:r>
            <a:endParaRPr>
              <a:solidFill>
                <a:schemeClr val="lt1"/>
              </a:solidFill>
              <a:latin typeface="Nunito"/>
              <a:ea typeface="Nunito"/>
              <a:cs typeface="Nunito"/>
              <a:sym typeface="Nunito"/>
            </a:endParaRPr>
          </a:p>
          <a:p>
            <a:pPr indent="-317500" lvl="1" marL="9144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there is thorough traceability between functional and non-functional requirements.</a:t>
            </a:r>
            <a:endParaRPr>
              <a:solidFill>
                <a:schemeClr val="lt1"/>
              </a:solidFill>
              <a:latin typeface="Nunito"/>
              <a:ea typeface="Nunito"/>
              <a:cs typeface="Nunito"/>
              <a:sym typeface="Nunito"/>
            </a:endParaRPr>
          </a:p>
          <a:p>
            <a:pPr indent="-317500" lvl="1" marL="9144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the process is well documented and constantly revised.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9"/>
          <p:cNvSpPr txBox="1"/>
          <p:nvPr>
            <p:ph type="ctrTitle"/>
          </p:nvPr>
        </p:nvSpPr>
        <p:spPr>
          <a:xfrm>
            <a:off x="270325" y="0"/>
            <a:ext cx="5726100" cy="67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Why our applications is better</a:t>
            </a:r>
            <a:endParaRPr sz="3000"/>
          </a:p>
        </p:txBody>
      </p:sp>
      <p:sp>
        <p:nvSpPr>
          <p:cNvPr id="460" name="Google Shape;460;p39"/>
          <p:cNvSpPr txBox="1"/>
          <p:nvPr/>
        </p:nvSpPr>
        <p:spPr>
          <a:xfrm>
            <a:off x="270325" y="1117000"/>
            <a:ext cx="8492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Flexible Process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Agile/Sprint Development</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Consistent interaction and collaboration </a:t>
            </a:r>
            <a:r>
              <a:rPr lang="en">
                <a:solidFill>
                  <a:schemeClr val="lt1"/>
                </a:solidFill>
                <a:latin typeface="Nunito"/>
                <a:ea typeface="Nunito"/>
                <a:cs typeface="Nunito"/>
                <a:sym typeface="Nunito"/>
              </a:rPr>
              <a:t>with customers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Understand notion of ethnomethodology</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Good Design Principles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Prioritization of important requirements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Smart developers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Good collaboration with domain experts to understand the day of a visually impaired person</a:t>
            </a:r>
            <a:endParaRPr>
              <a:solidFill>
                <a:schemeClr val="lt1"/>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0"/>
          <p:cNvSpPr txBox="1"/>
          <p:nvPr>
            <p:ph type="ctrTitle"/>
          </p:nvPr>
        </p:nvSpPr>
        <p:spPr>
          <a:xfrm>
            <a:off x="270325" y="0"/>
            <a:ext cx="5726100" cy="67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Demo</a:t>
            </a:r>
            <a:endParaRPr sz="3000"/>
          </a:p>
        </p:txBody>
      </p:sp>
      <p:pic>
        <p:nvPicPr>
          <p:cNvPr id="466" name="Google Shape;466;p40" title="Theia Demo.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1"/>
          <p:cNvSpPr txBox="1"/>
          <p:nvPr>
            <p:ph type="ctrTitle"/>
          </p:nvPr>
        </p:nvSpPr>
        <p:spPr>
          <a:xfrm>
            <a:off x="717900" y="1420926"/>
            <a:ext cx="4540500" cy="1975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500"/>
              <a:t>Thank You</a:t>
            </a:r>
            <a:endParaRPr sz="4500"/>
          </a:p>
          <a:p>
            <a:pPr indent="0" lvl="0" marL="0" rtl="0" algn="ctr">
              <a:spcBef>
                <a:spcPts val="0"/>
              </a:spcBef>
              <a:spcAft>
                <a:spcPts val="0"/>
              </a:spcAft>
              <a:buNone/>
            </a:pPr>
            <a:r>
              <a:rPr lang="en" sz="4500"/>
              <a:t>Q &amp; A</a:t>
            </a:r>
            <a:endParaRPr sz="4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270325" y="0"/>
            <a:ext cx="4255500" cy="6732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en" sz="3000"/>
              <a:t>Problem</a:t>
            </a:r>
            <a:endParaRPr sz="3000"/>
          </a:p>
        </p:txBody>
      </p:sp>
      <p:sp>
        <p:nvSpPr>
          <p:cNvPr id="290" name="Google Shape;290;p15"/>
          <p:cNvSpPr txBox="1"/>
          <p:nvPr>
            <p:ph type="ctrTitle"/>
          </p:nvPr>
        </p:nvSpPr>
        <p:spPr>
          <a:xfrm>
            <a:off x="762575" y="891063"/>
            <a:ext cx="7103700" cy="673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ct val="49499"/>
              <a:buNone/>
            </a:pPr>
            <a:r>
              <a:rPr b="0" lang="en" sz="2000"/>
              <a:t>The UTD campus is not accessible for visually challenged people. They cannot navigate indoors without assistance from another person. </a:t>
            </a:r>
            <a:endParaRPr b="0" sz="2000"/>
          </a:p>
        </p:txBody>
      </p:sp>
      <p:pic>
        <p:nvPicPr>
          <p:cNvPr id="291" name="Google Shape;291;p15"/>
          <p:cNvPicPr preferRelativeResize="0"/>
          <p:nvPr/>
        </p:nvPicPr>
        <p:blipFill>
          <a:blip r:embed="rId3">
            <a:alphaModFix/>
          </a:blip>
          <a:stretch>
            <a:fillRect/>
          </a:stretch>
        </p:blipFill>
        <p:spPr>
          <a:xfrm>
            <a:off x="762575" y="2122462"/>
            <a:ext cx="2380795" cy="2380774"/>
          </a:xfrm>
          <a:prstGeom prst="rect">
            <a:avLst/>
          </a:prstGeom>
          <a:noFill/>
          <a:ln>
            <a:noFill/>
          </a:ln>
        </p:spPr>
      </p:pic>
      <p:sp>
        <p:nvSpPr>
          <p:cNvPr id="292" name="Google Shape;292;p15"/>
          <p:cNvSpPr txBox="1"/>
          <p:nvPr>
            <p:ph type="ctrTitle"/>
          </p:nvPr>
        </p:nvSpPr>
        <p:spPr>
          <a:xfrm>
            <a:off x="3259125" y="1827450"/>
            <a:ext cx="5267400" cy="2874300"/>
          </a:xfrm>
          <a:prstGeom prst="rect">
            <a:avLst/>
          </a:prstGeom>
        </p:spPr>
        <p:txBody>
          <a:bodyPr anchorCtr="0" anchor="ctr" bIns="91425" lIns="91425" spcFirstLastPara="1" rIns="91425" wrap="square" tIns="91425">
            <a:normAutofit/>
          </a:bodyPr>
          <a:lstStyle/>
          <a:p>
            <a:pPr indent="0" lvl="0" marL="457200" rtl="0" algn="l">
              <a:lnSpc>
                <a:spcPct val="115000"/>
              </a:lnSpc>
              <a:spcBef>
                <a:spcPts val="0"/>
              </a:spcBef>
              <a:spcAft>
                <a:spcPts val="0"/>
              </a:spcAft>
              <a:buNone/>
            </a:pPr>
            <a:r>
              <a:rPr b="0" lang="en" sz="2000"/>
              <a:t>Other issues:</a:t>
            </a:r>
            <a:endParaRPr b="0" sz="2000"/>
          </a:p>
          <a:p>
            <a:pPr indent="-355600" lvl="0" marL="457200" rtl="0" algn="l">
              <a:lnSpc>
                <a:spcPct val="115000"/>
              </a:lnSpc>
              <a:spcBef>
                <a:spcPts val="0"/>
              </a:spcBef>
              <a:spcAft>
                <a:spcPts val="0"/>
              </a:spcAft>
              <a:buSzPts val="2000"/>
              <a:buChar char="●"/>
            </a:pPr>
            <a:r>
              <a:rPr b="0" lang="en" sz="2000"/>
              <a:t>Unable to contact emergency services.</a:t>
            </a:r>
            <a:endParaRPr b="0" sz="2000"/>
          </a:p>
          <a:p>
            <a:pPr indent="-355600" lvl="0" marL="457200" rtl="0" algn="l">
              <a:lnSpc>
                <a:spcPct val="115000"/>
              </a:lnSpc>
              <a:spcBef>
                <a:spcPts val="0"/>
              </a:spcBef>
              <a:spcAft>
                <a:spcPts val="0"/>
              </a:spcAft>
              <a:buSzPts val="2000"/>
              <a:buChar char="●"/>
            </a:pPr>
            <a:r>
              <a:rPr b="0" lang="en" sz="2000"/>
              <a:t>Unaware of alternate (less crowded) paths to destination.</a:t>
            </a:r>
            <a:endParaRPr b="0" sz="2000"/>
          </a:p>
          <a:p>
            <a:pPr indent="-355600" lvl="0" marL="457200" rtl="0" algn="l">
              <a:lnSpc>
                <a:spcPct val="115000"/>
              </a:lnSpc>
              <a:spcBef>
                <a:spcPts val="0"/>
              </a:spcBef>
              <a:spcAft>
                <a:spcPts val="0"/>
              </a:spcAft>
              <a:buSzPts val="2000"/>
              <a:buChar char="●"/>
            </a:pPr>
            <a:r>
              <a:rPr b="0" lang="en" sz="2000"/>
              <a:t>Unable to identify obstacles ahead.</a:t>
            </a:r>
            <a:endParaRPr b="0" sz="2000"/>
          </a:p>
          <a:p>
            <a:pPr indent="-355600" lvl="0" marL="457200" rtl="0" algn="l">
              <a:lnSpc>
                <a:spcPct val="115000"/>
              </a:lnSpc>
              <a:spcBef>
                <a:spcPts val="0"/>
              </a:spcBef>
              <a:spcAft>
                <a:spcPts val="0"/>
              </a:spcAft>
              <a:buSzPts val="2000"/>
              <a:buChar char="●"/>
            </a:pPr>
            <a:r>
              <a:rPr b="0" lang="en" sz="2000"/>
              <a:t>Unable to detect warning signs.</a:t>
            </a:r>
            <a:endParaRPr b="0"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270325" y="0"/>
            <a:ext cx="4255500" cy="6732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en" sz="3000"/>
              <a:t>Problem Statement</a:t>
            </a:r>
            <a:endParaRPr sz="3000"/>
          </a:p>
        </p:txBody>
      </p:sp>
      <p:graphicFrame>
        <p:nvGraphicFramePr>
          <p:cNvPr id="298" name="Google Shape;298;p16"/>
          <p:cNvGraphicFramePr/>
          <p:nvPr/>
        </p:nvGraphicFramePr>
        <p:xfrm>
          <a:off x="640850" y="988675"/>
          <a:ext cx="3000000" cy="3000000"/>
        </p:xfrm>
        <a:graphic>
          <a:graphicData uri="http://schemas.openxmlformats.org/drawingml/2006/table">
            <a:tbl>
              <a:tblPr>
                <a:noFill/>
                <a:tableStyleId>{1E30B931-4C65-4CF1-8162-EEA8638EF95D}</a:tableStyleId>
              </a:tblPr>
              <a:tblGrid>
                <a:gridCol w="2916750"/>
                <a:gridCol w="4899500"/>
              </a:tblGrid>
              <a:tr h="788550">
                <a:tc>
                  <a:txBody>
                    <a:bodyPr/>
                    <a:lstStyle/>
                    <a:p>
                      <a:pPr indent="0" lvl="0" marL="0" rtl="0" algn="just">
                        <a:lnSpc>
                          <a:spcPct val="115000"/>
                        </a:lnSpc>
                        <a:spcBef>
                          <a:spcPts val="0"/>
                        </a:spcBef>
                        <a:spcAft>
                          <a:spcPts val="600"/>
                        </a:spcAft>
                        <a:buNone/>
                      </a:pPr>
                      <a:r>
                        <a:rPr lang="en" sz="1600">
                          <a:solidFill>
                            <a:schemeClr val="lt1"/>
                          </a:solidFill>
                        </a:rPr>
                        <a:t>The problem of</a:t>
                      </a:r>
                      <a:endParaRPr sz="1600">
                        <a:solidFill>
                          <a:schemeClr val="lt1"/>
                        </a:solidFill>
                        <a:highlight>
                          <a:srgbClr val="D9D9D9"/>
                        </a:highlight>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chemeClr val="accent3"/>
                    </a:solidFill>
                  </a:tcPr>
                </a:tc>
                <a:tc>
                  <a:txBody>
                    <a:bodyPr/>
                    <a:lstStyle/>
                    <a:p>
                      <a:pPr indent="0" lvl="0" marL="0" rtl="0" algn="just">
                        <a:lnSpc>
                          <a:spcPct val="115000"/>
                        </a:lnSpc>
                        <a:spcBef>
                          <a:spcPts val="0"/>
                        </a:spcBef>
                        <a:spcAft>
                          <a:spcPts val="600"/>
                        </a:spcAft>
                        <a:buNone/>
                      </a:pPr>
                      <a:r>
                        <a:rPr lang="en" sz="1200">
                          <a:solidFill>
                            <a:schemeClr val="lt1"/>
                          </a:solidFill>
                        </a:rPr>
                        <a:t>safe and quick navigation on the UTD campus</a:t>
                      </a:r>
                      <a:endParaRPr sz="1200">
                        <a:solidFill>
                          <a:schemeClr val="lt1"/>
                        </a:solidFill>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44875">
                <a:tc>
                  <a:txBody>
                    <a:bodyPr/>
                    <a:lstStyle/>
                    <a:p>
                      <a:pPr indent="0" lvl="0" marL="0" rtl="0" algn="just">
                        <a:lnSpc>
                          <a:spcPct val="115000"/>
                        </a:lnSpc>
                        <a:spcBef>
                          <a:spcPts val="0"/>
                        </a:spcBef>
                        <a:spcAft>
                          <a:spcPts val="600"/>
                        </a:spcAft>
                        <a:buNone/>
                      </a:pPr>
                      <a:r>
                        <a:rPr lang="en" sz="1600">
                          <a:solidFill>
                            <a:schemeClr val="lt1"/>
                          </a:solidFill>
                        </a:rPr>
                        <a:t>affects</a:t>
                      </a:r>
                      <a:endParaRPr sz="1600">
                        <a:solidFill>
                          <a:schemeClr val="lt1"/>
                        </a:solidFill>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chemeClr val="accent3"/>
                    </a:solidFill>
                  </a:tcPr>
                </a:tc>
                <a:tc>
                  <a:txBody>
                    <a:bodyPr/>
                    <a:lstStyle/>
                    <a:p>
                      <a:pPr indent="0" lvl="0" marL="0" rtl="0" algn="just">
                        <a:lnSpc>
                          <a:spcPct val="115000"/>
                        </a:lnSpc>
                        <a:spcBef>
                          <a:spcPts val="0"/>
                        </a:spcBef>
                        <a:spcAft>
                          <a:spcPts val="600"/>
                        </a:spcAft>
                        <a:buNone/>
                      </a:pPr>
                      <a:r>
                        <a:rPr lang="en" sz="1200">
                          <a:solidFill>
                            <a:schemeClr val="lt1"/>
                          </a:solidFill>
                        </a:rPr>
                        <a:t>the visually challenged people</a:t>
                      </a:r>
                      <a:endParaRPr sz="1200">
                        <a:solidFill>
                          <a:schemeClr val="lt1"/>
                        </a:solidFill>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788550">
                <a:tc>
                  <a:txBody>
                    <a:bodyPr/>
                    <a:lstStyle/>
                    <a:p>
                      <a:pPr indent="0" lvl="0" marL="0" rtl="0" algn="just">
                        <a:lnSpc>
                          <a:spcPct val="115000"/>
                        </a:lnSpc>
                        <a:spcBef>
                          <a:spcPts val="0"/>
                        </a:spcBef>
                        <a:spcAft>
                          <a:spcPts val="600"/>
                        </a:spcAft>
                        <a:buNone/>
                      </a:pPr>
                      <a:r>
                        <a:rPr lang="en" sz="1600">
                          <a:solidFill>
                            <a:schemeClr val="lt1"/>
                          </a:solidFill>
                        </a:rPr>
                        <a:t>the impact of which is</a:t>
                      </a:r>
                      <a:endParaRPr sz="1600">
                        <a:solidFill>
                          <a:schemeClr val="lt1"/>
                        </a:solidFill>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chemeClr val="accent3"/>
                    </a:solidFill>
                  </a:tcPr>
                </a:tc>
                <a:tc>
                  <a:txBody>
                    <a:bodyPr/>
                    <a:lstStyle/>
                    <a:p>
                      <a:pPr indent="0" lvl="0" marL="0" rtl="0" algn="just">
                        <a:lnSpc>
                          <a:spcPct val="115000"/>
                        </a:lnSpc>
                        <a:spcBef>
                          <a:spcPts val="0"/>
                        </a:spcBef>
                        <a:spcAft>
                          <a:spcPts val="600"/>
                        </a:spcAft>
                        <a:buNone/>
                      </a:pPr>
                      <a:r>
                        <a:rPr lang="en" sz="1200">
                          <a:solidFill>
                            <a:schemeClr val="lt1"/>
                          </a:solidFill>
                        </a:rPr>
                        <a:t>uncertainty in the safety and path to take to move around campus</a:t>
                      </a:r>
                      <a:endParaRPr sz="1200">
                        <a:solidFill>
                          <a:schemeClr val="lt1"/>
                        </a:solidFill>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763200">
                <a:tc>
                  <a:txBody>
                    <a:bodyPr/>
                    <a:lstStyle/>
                    <a:p>
                      <a:pPr indent="0" lvl="0" marL="0" rtl="0" algn="just">
                        <a:lnSpc>
                          <a:spcPct val="115000"/>
                        </a:lnSpc>
                        <a:spcBef>
                          <a:spcPts val="0"/>
                        </a:spcBef>
                        <a:spcAft>
                          <a:spcPts val="600"/>
                        </a:spcAft>
                        <a:buNone/>
                      </a:pPr>
                      <a:r>
                        <a:rPr lang="en" sz="1600">
                          <a:solidFill>
                            <a:schemeClr val="lt1"/>
                          </a:solidFill>
                        </a:rPr>
                        <a:t>a successful solution would be</a:t>
                      </a:r>
                      <a:endParaRPr sz="1600">
                        <a:solidFill>
                          <a:schemeClr val="lt1"/>
                        </a:solidFill>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chemeClr val="accent3"/>
                    </a:solidFill>
                  </a:tcPr>
                </a:tc>
                <a:tc>
                  <a:txBody>
                    <a:bodyPr/>
                    <a:lstStyle/>
                    <a:p>
                      <a:pPr indent="0" lvl="0" marL="0" rtl="0" algn="just">
                        <a:lnSpc>
                          <a:spcPct val="115000"/>
                        </a:lnSpc>
                        <a:spcBef>
                          <a:spcPts val="0"/>
                        </a:spcBef>
                        <a:spcAft>
                          <a:spcPts val="600"/>
                        </a:spcAft>
                        <a:buNone/>
                      </a:pPr>
                      <a:r>
                        <a:rPr lang="en" sz="1200">
                          <a:solidFill>
                            <a:schemeClr val="lt1"/>
                          </a:solidFill>
                        </a:rPr>
                        <a:t>a smartphone application that can aid the user in navigating from their current location on campus to their desired destination. The application would support calling emergency services or an emergency contact in case the user is in need of immediate assistance.</a:t>
                      </a:r>
                      <a:endParaRPr sz="1200">
                        <a:solidFill>
                          <a:schemeClr val="lt1"/>
                        </a:solidFill>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270325" y="0"/>
            <a:ext cx="4255500" cy="6732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en" sz="3000"/>
              <a:t>Goal</a:t>
            </a:r>
            <a:endParaRPr sz="3000"/>
          </a:p>
        </p:txBody>
      </p:sp>
      <p:sp>
        <p:nvSpPr>
          <p:cNvPr id="304" name="Google Shape;304;p17"/>
          <p:cNvSpPr txBox="1"/>
          <p:nvPr>
            <p:ph type="ctrTitle"/>
          </p:nvPr>
        </p:nvSpPr>
        <p:spPr>
          <a:xfrm>
            <a:off x="762575" y="891063"/>
            <a:ext cx="7103700" cy="673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ct val="49499"/>
              <a:buNone/>
            </a:pPr>
            <a:r>
              <a:rPr b="0" lang="en" sz="2000"/>
              <a:t>Help visually challenged people navigate UTD safely and help then reach their destination in the shortest time possible. </a:t>
            </a:r>
            <a:r>
              <a:rPr b="0" lang="en" sz="2000"/>
              <a:t> </a:t>
            </a:r>
            <a:endParaRPr b="0" sz="2000"/>
          </a:p>
        </p:txBody>
      </p:sp>
      <p:pic>
        <p:nvPicPr>
          <p:cNvPr id="305" name="Google Shape;305;p17"/>
          <p:cNvPicPr preferRelativeResize="0"/>
          <p:nvPr/>
        </p:nvPicPr>
        <p:blipFill>
          <a:blip r:embed="rId3">
            <a:alphaModFix/>
          </a:blip>
          <a:stretch>
            <a:fillRect/>
          </a:stretch>
        </p:blipFill>
        <p:spPr>
          <a:xfrm>
            <a:off x="762575" y="2122462"/>
            <a:ext cx="2380795" cy="2380774"/>
          </a:xfrm>
          <a:prstGeom prst="rect">
            <a:avLst/>
          </a:prstGeom>
          <a:noFill/>
          <a:ln>
            <a:noFill/>
          </a:ln>
        </p:spPr>
      </p:pic>
      <p:sp>
        <p:nvSpPr>
          <p:cNvPr id="306" name="Google Shape;306;p17"/>
          <p:cNvSpPr txBox="1"/>
          <p:nvPr>
            <p:ph type="ctrTitle"/>
          </p:nvPr>
        </p:nvSpPr>
        <p:spPr>
          <a:xfrm>
            <a:off x="3259125" y="1827450"/>
            <a:ext cx="5429700" cy="2874300"/>
          </a:xfrm>
          <a:prstGeom prst="rect">
            <a:avLst/>
          </a:prstGeom>
        </p:spPr>
        <p:txBody>
          <a:bodyPr anchorCtr="0" anchor="ctr" bIns="91425" lIns="91425" spcFirstLastPara="1" rIns="91425" wrap="square" tIns="91425">
            <a:normAutofit fontScale="90000"/>
          </a:bodyPr>
          <a:lstStyle/>
          <a:p>
            <a:pPr indent="0" lvl="0" marL="457200" rtl="0" algn="l">
              <a:lnSpc>
                <a:spcPct val="115000"/>
              </a:lnSpc>
              <a:spcBef>
                <a:spcPts val="0"/>
              </a:spcBef>
              <a:spcAft>
                <a:spcPts val="0"/>
              </a:spcAft>
              <a:buNone/>
            </a:pPr>
            <a:r>
              <a:rPr b="0" lang="en" sz="2000"/>
              <a:t>Other goals</a:t>
            </a:r>
            <a:endParaRPr b="0" sz="2000"/>
          </a:p>
          <a:p>
            <a:pPr indent="-342900" lvl="0" marL="457200" rtl="0" algn="l">
              <a:lnSpc>
                <a:spcPct val="115000"/>
              </a:lnSpc>
              <a:spcBef>
                <a:spcPts val="0"/>
              </a:spcBef>
              <a:spcAft>
                <a:spcPts val="0"/>
              </a:spcAft>
              <a:buSzPct val="100000"/>
              <a:buChar char="●"/>
            </a:pPr>
            <a:r>
              <a:rPr b="0" lang="en" sz="2000"/>
              <a:t>Provide an easy way for the user to connect to their emergency contact.</a:t>
            </a:r>
            <a:endParaRPr b="0" sz="2000"/>
          </a:p>
          <a:p>
            <a:pPr indent="-342900" lvl="0" marL="457200" rtl="0" algn="l">
              <a:lnSpc>
                <a:spcPct val="115000"/>
              </a:lnSpc>
              <a:spcBef>
                <a:spcPts val="0"/>
              </a:spcBef>
              <a:spcAft>
                <a:spcPts val="0"/>
              </a:spcAft>
              <a:buSzPct val="100000"/>
              <a:buChar char="●"/>
            </a:pPr>
            <a:r>
              <a:rPr b="0" lang="en" sz="2000"/>
              <a:t>Contact emergency services automatically when the user has fallen and is unresponsive.</a:t>
            </a:r>
            <a:endParaRPr b="0" sz="2000"/>
          </a:p>
          <a:p>
            <a:pPr indent="-342900" lvl="0" marL="457200" rtl="0" algn="l">
              <a:lnSpc>
                <a:spcPct val="115000"/>
              </a:lnSpc>
              <a:spcBef>
                <a:spcPts val="0"/>
              </a:spcBef>
              <a:spcAft>
                <a:spcPts val="0"/>
              </a:spcAft>
              <a:buSzPct val="100000"/>
              <a:buChar char="●"/>
            </a:pPr>
            <a:r>
              <a:rPr b="0" lang="en" sz="2000"/>
              <a:t>Suggest possibly longer but a less crowded alternate path to destination. </a:t>
            </a:r>
            <a:endParaRPr b="0" sz="2000"/>
          </a:p>
          <a:p>
            <a:pPr indent="-342900" lvl="0" marL="457200" rtl="0" algn="l">
              <a:lnSpc>
                <a:spcPct val="115000"/>
              </a:lnSpc>
              <a:spcBef>
                <a:spcPts val="0"/>
              </a:spcBef>
              <a:spcAft>
                <a:spcPts val="0"/>
              </a:spcAft>
              <a:buSzPct val="100000"/>
              <a:buChar char="●"/>
            </a:pPr>
            <a:r>
              <a:rPr b="0" lang="en" sz="2000"/>
              <a:t>Obstacle</a:t>
            </a:r>
            <a:r>
              <a:rPr b="0" lang="en" sz="2000"/>
              <a:t> detection.</a:t>
            </a:r>
            <a:endParaRPr b="0" sz="2000"/>
          </a:p>
          <a:p>
            <a:pPr indent="-342900" lvl="0" marL="457200" rtl="0" algn="l">
              <a:lnSpc>
                <a:spcPct val="115000"/>
              </a:lnSpc>
              <a:spcBef>
                <a:spcPts val="0"/>
              </a:spcBef>
              <a:spcAft>
                <a:spcPts val="0"/>
              </a:spcAft>
              <a:buSzPct val="100000"/>
              <a:buChar char="●"/>
            </a:pPr>
            <a:r>
              <a:rPr b="0" lang="en" sz="2000"/>
              <a:t>Warning/Danger sign detection.</a:t>
            </a:r>
            <a:endParaRPr b="0"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ctrTitle"/>
          </p:nvPr>
        </p:nvSpPr>
        <p:spPr>
          <a:xfrm>
            <a:off x="279900" y="210425"/>
            <a:ext cx="5726100" cy="67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As-Is Scenario</a:t>
            </a:r>
            <a:endParaRPr sz="3000"/>
          </a:p>
        </p:txBody>
      </p:sp>
      <p:sp>
        <p:nvSpPr>
          <p:cNvPr id="312" name="Google Shape;312;p18"/>
          <p:cNvSpPr txBox="1"/>
          <p:nvPr/>
        </p:nvSpPr>
        <p:spPr>
          <a:xfrm>
            <a:off x="279900" y="1021775"/>
            <a:ext cx="49875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A visually impaired student in unable to safely navigate to conference room ECSS 2.412.</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The student does not know how to get there and is unaware of obstacles in his/her path.</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Service dogs or canes cannot help with safe navigation with a high accuracy and safety.</a:t>
            </a:r>
            <a:endParaRPr>
              <a:solidFill>
                <a:schemeClr val="lt1"/>
              </a:solidFill>
              <a:latin typeface="Nunito"/>
              <a:ea typeface="Nunito"/>
              <a:cs typeface="Nunito"/>
              <a:sym typeface="Nunito"/>
            </a:endParaRPr>
          </a:p>
        </p:txBody>
      </p:sp>
      <p:pic>
        <p:nvPicPr>
          <p:cNvPr id="313" name="Google Shape;313;p18"/>
          <p:cNvPicPr preferRelativeResize="0"/>
          <p:nvPr/>
        </p:nvPicPr>
        <p:blipFill>
          <a:blip r:embed="rId3">
            <a:alphaModFix/>
          </a:blip>
          <a:stretch>
            <a:fillRect/>
          </a:stretch>
        </p:blipFill>
        <p:spPr>
          <a:xfrm>
            <a:off x="5267401" y="883613"/>
            <a:ext cx="4061225" cy="406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ctrTitle"/>
          </p:nvPr>
        </p:nvSpPr>
        <p:spPr>
          <a:xfrm>
            <a:off x="279900" y="210425"/>
            <a:ext cx="5726100" cy="67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To</a:t>
            </a:r>
            <a:r>
              <a:rPr lang="en" sz="3000"/>
              <a:t>-Be Scenario</a:t>
            </a:r>
            <a:endParaRPr sz="3000"/>
          </a:p>
        </p:txBody>
      </p:sp>
      <p:sp>
        <p:nvSpPr>
          <p:cNvPr id="319" name="Google Shape;319;p19"/>
          <p:cNvSpPr txBox="1"/>
          <p:nvPr/>
        </p:nvSpPr>
        <p:spPr>
          <a:xfrm>
            <a:off x="279900" y="1021775"/>
            <a:ext cx="4987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The visually impaired student uses Theia and enters the destination he/she wants to reach via voice commands.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Theia directs the student to his/her destination through the most </a:t>
            </a:r>
            <a:r>
              <a:rPr lang="en">
                <a:solidFill>
                  <a:schemeClr val="lt1"/>
                </a:solidFill>
                <a:latin typeface="Nunito"/>
                <a:ea typeface="Nunito"/>
                <a:cs typeface="Nunito"/>
                <a:sym typeface="Nunito"/>
              </a:rPr>
              <a:t>convenient</a:t>
            </a:r>
            <a:r>
              <a:rPr lang="en">
                <a:solidFill>
                  <a:schemeClr val="lt1"/>
                </a:solidFill>
                <a:latin typeface="Nunito"/>
                <a:ea typeface="Nunito"/>
                <a:cs typeface="Nunito"/>
                <a:sym typeface="Nunito"/>
              </a:rPr>
              <a:t> path calculated </a:t>
            </a:r>
            <a:r>
              <a:rPr lang="en">
                <a:solidFill>
                  <a:schemeClr val="lt1"/>
                </a:solidFill>
                <a:latin typeface="Nunito"/>
                <a:ea typeface="Nunito"/>
                <a:cs typeface="Nunito"/>
                <a:sym typeface="Nunito"/>
              </a:rPr>
              <a:t>via audio instructions</a:t>
            </a:r>
            <a:r>
              <a:rPr lang="en">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Theia also notifies the user of any obstacles or warning signs ahead of them.</a:t>
            </a:r>
            <a:endParaRPr>
              <a:solidFill>
                <a:schemeClr val="lt1"/>
              </a:solidFill>
              <a:latin typeface="Nunito"/>
              <a:ea typeface="Nunito"/>
              <a:cs typeface="Nunito"/>
              <a:sym typeface="Nunito"/>
            </a:endParaRPr>
          </a:p>
        </p:txBody>
      </p:sp>
      <p:pic>
        <p:nvPicPr>
          <p:cNvPr id="320" name="Google Shape;320;p19"/>
          <p:cNvPicPr preferRelativeResize="0"/>
          <p:nvPr/>
        </p:nvPicPr>
        <p:blipFill>
          <a:blip r:embed="rId3">
            <a:alphaModFix/>
          </a:blip>
          <a:stretch>
            <a:fillRect/>
          </a:stretch>
        </p:blipFill>
        <p:spPr>
          <a:xfrm>
            <a:off x="5267401" y="883613"/>
            <a:ext cx="4061225" cy="4061225"/>
          </a:xfrm>
          <a:prstGeom prst="rect">
            <a:avLst/>
          </a:prstGeom>
          <a:noFill/>
          <a:ln>
            <a:noFill/>
          </a:ln>
        </p:spPr>
      </p:pic>
      <p:pic>
        <p:nvPicPr>
          <p:cNvPr id="321" name="Google Shape;321;p19"/>
          <p:cNvPicPr preferRelativeResize="0"/>
          <p:nvPr/>
        </p:nvPicPr>
        <p:blipFill>
          <a:blip r:embed="rId4">
            <a:alphaModFix/>
          </a:blip>
          <a:stretch>
            <a:fillRect/>
          </a:stretch>
        </p:blipFill>
        <p:spPr>
          <a:xfrm>
            <a:off x="7197975" y="2316600"/>
            <a:ext cx="768575" cy="768600"/>
          </a:xfrm>
          <a:prstGeom prst="rect">
            <a:avLst/>
          </a:prstGeom>
          <a:noFill/>
          <a:ln>
            <a:noFill/>
          </a:ln>
        </p:spPr>
      </p:pic>
      <p:pic>
        <p:nvPicPr>
          <p:cNvPr id="322" name="Google Shape;322;p19"/>
          <p:cNvPicPr preferRelativeResize="0"/>
          <p:nvPr/>
        </p:nvPicPr>
        <p:blipFill>
          <a:blip r:embed="rId5">
            <a:alphaModFix/>
          </a:blip>
          <a:stretch>
            <a:fillRect/>
          </a:stretch>
        </p:blipFill>
        <p:spPr>
          <a:xfrm>
            <a:off x="6836563" y="712550"/>
            <a:ext cx="1491400" cy="1213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ctrTitle"/>
          </p:nvPr>
        </p:nvSpPr>
        <p:spPr>
          <a:xfrm>
            <a:off x="270325" y="0"/>
            <a:ext cx="4255500" cy="6732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en" sz="3000"/>
              <a:t>Assumption</a:t>
            </a:r>
            <a:endParaRPr sz="3000"/>
          </a:p>
        </p:txBody>
      </p:sp>
      <p:sp>
        <p:nvSpPr>
          <p:cNvPr id="328" name="Google Shape;328;p20"/>
          <p:cNvSpPr txBox="1"/>
          <p:nvPr/>
        </p:nvSpPr>
        <p:spPr>
          <a:xfrm>
            <a:off x="2923575" y="1239475"/>
            <a:ext cx="5657100" cy="34362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a walking stick, just in case</a:t>
            </a:r>
            <a:endParaRPr sz="1500">
              <a:solidFill>
                <a:schemeClr val="lt1"/>
              </a:solidFill>
              <a:latin typeface="Nunito"/>
              <a:ea typeface="Nunito"/>
              <a:cs typeface="Nunito"/>
              <a:sym typeface="Nunito"/>
            </a:endParaRPr>
          </a:p>
          <a:p>
            <a:pPr indent="-323850" lvl="0" marL="457200" rtl="0" algn="l">
              <a:lnSpc>
                <a:spcPct val="150000"/>
              </a:lnSpc>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meet</a:t>
            </a:r>
            <a:r>
              <a:rPr lang="en" sz="1500">
                <a:solidFill>
                  <a:schemeClr val="lt1"/>
                </a:solidFill>
                <a:latin typeface="Nunito"/>
                <a:ea typeface="Nunito"/>
                <a:cs typeface="Nunito"/>
                <a:sym typeface="Nunito"/>
              </a:rPr>
              <a:t> the minimum hardware requirements</a:t>
            </a:r>
            <a:endParaRPr sz="1500">
              <a:solidFill>
                <a:schemeClr val="lt1"/>
              </a:solidFill>
              <a:latin typeface="Nunito"/>
              <a:ea typeface="Nunito"/>
              <a:cs typeface="Nunito"/>
              <a:sym typeface="Nunito"/>
            </a:endParaRPr>
          </a:p>
          <a:p>
            <a:pPr indent="-323850" lvl="0" marL="457200" rtl="0" algn="l">
              <a:lnSpc>
                <a:spcPct val="150000"/>
              </a:lnSpc>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stable internet connection </a:t>
            </a:r>
            <a:endParaRPr sz="1500">
              <a:solidFill>
                <a:schemeClr val="lt1"/>
              </a:solidFill>
              <a:latin typeface="Nunito"/>
              <a:ea typeface="Nunito"/>
              <a:cs typeface="Nunito"/>
              <a:sym typeface="Nunito"/>
            </a:endParaRPr>
          </a:p>
          <a:p>
            <a:pPr indent="-323850" lvl="0" marL="457200" rtl="0" algn="l">
              <a:lnSpc>
                <a:spcPct val="150000"/>
              </a:lnSpc>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voice control or braille keyboard</a:t>
            </a:r>
            <a:endParaRPr sz="1500">
              <a:solidFill>
                <a:schemeClr val="lt1"/>
              </a:solidFill>
              <a:latin typeface="Nunito"/>
              <a:ea typeface="Nunito"/>
              <a:cs typeface="Nunito"/>
              <a:sym typeface="Nunito"/>
            </a:endParaRPr>
          </a:p>
          <a:p>
            <a:pPr indent="-323850" lvl="0" marL="457200" rtl="0" algn="l">
              <a:lnSpc>
                <a:spcPct val="150000"/>
              </a:lnSpc>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corresponding sensors (3D detecting, camera, gyroscope)</a:t>
            </a:r>
            <a:endParaRPr sz="1500">
              <a:solidFill>
                <a:schemeClr val="lt1"/>
              </a:solidFill>
              <a:latin typeface="Nunito"/>
              <a:ea typeface="Nunito"/>
              <a:cs typeface="Nunito"/>
              <a:sym typeface="Nunito"/>
            </a:endParaRPr>
          </a:p>
          <a:p>
            <a:pPr indent="-323850" lvl="0" marL="457200" rtl="0" algn="l">
              <a:lnSpc>
                <a:spcPct val="150000"/>
              </a:lnSpc>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hang the phone on the chest tightly</a:t>
            </a:r>
            <a:endParaRPr sz="1500">
              <a:solidFill>
                <a:schemeClr val="lt1"/>
              </a:solidFill>
              <a:latin typeface="Nunito"/>
              <a:ea typeface="Nunito"/>
              <a:cs typeface="Nunito"/>
              <a:sym typeface="Nunito"/>
            </a:endParaRPr>
          </a:p>
          <a:p>
            <a:pPr indent="-323850" lvl="0" marL="457200" rtl="0" algn="l">
              <a:lnSpc>
                <a:spcPct val="150000"/>
              </a:lnSpc>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back of the phone fases the front </a:t>
            </a:r>
            <a:endParaRPr sz="1500">
              <a:solidFill>
                <a:schemeClr val="lt1"/>
              </a:solidFill>
              <a:latin typeface="Nunito"/>
              <a:ea typeface="Nunito"/>
              <a:cs typeface="Nunito"/>
              <a:sym typeface="Nunito"/>
            </a:endParaRPr>
          </a:p>
          <a:p>
            <a:pPr indent="-323850" lvl="0" marL="457200" rtl="0" algn="l">
              <a:lnSpc>
                <a:spcPct val="150000"/>
              </a:lnSpc>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connected to earphones (noisy environment)</a:t>
            </a:r>
            <a:endParaRPr sz="1500">
              <a:solidFill>
                <a:schemeClr val="lt1"/>
              </a:solidFill>
              <a:latin typeface="Nunito"/>
              <a:ea typeface="Nunito"/>
              <a:cs typeface="Nunito"/>
              <a:sym typeface="Nunito"/>
            </a:endParaRPr>
          </a:p>
          <a:p>
            <a:pPr indent="0" lvl="0" marL="457200" rtl="0" algn="l">
              <a:lnSpc>
                <a:spcPct val="115000"/>
              </a:lnSpc>
              <a:spcBef>
                <a:spcPts val="0"/>
              </a:spcBef>
              <a:spcAft>
                <a:spcPts val="0"/>
              </a:spcAft>
              <a:buNone/>
            </a:pPr>
            <a:r>
              <a:rPr lang="en" sz="1500">
                <a:solidFill>
                  <a:schemeClr val="lt1"/>
                </a:solidFill>
                <a:latin typeface="Nunito"/>
                <a:ea typeface="Nunito"/>
                <a:cs typeface="Nunito"/>
                <a:sym typeface="Nunito"/>
              </a:rPr>
              <a:t>……</a:t>
            </a:r>
            <a:endParaRPr sz="1500">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pic>
        <p:nvPicPr>
          <p:cNvPr id="329" name="Google Shape;329;p20"/>
          <p:cNvPicPr preferRelativeResize="0"/>
          <p:nvPr/>
        </p:nvPicPr>
        <p:blipFill>
          <a:blip r:embed="rId3">
            <a:alphaModFix/>
          </a:blip>
          <a:stretch>
            <a:fillRect/>
          </a:stretch>
        </p:blipFill>
        <p:spPr>
          <a:xfrm>
            <a:off x="-693974" y="976188"/>
            <a:ext cx="4061225" cy="4061225"/>
          </a:xfrm>
          <a:prstGeom prst="rect">
            <a:avLst/>
          </a:prstGeom>
          <a:noFill/>
          <a:ln>
            <a:noFill/>
          </a:ln>
        </p:spPr>
      </p:pic>
      <p:pic>
        <p:nvPicPr>
          <p:cNvPr id="330" name="Google Shape;330;p20"/>
          <p:cNvPicPr preferRelativeResize="0"/>
          <p:nvPr/>
        </p:nvPicPr>
        <p:blipFill>
          <a:blip r:embed="rId4">
            <a:alphaModFix/>
          </a:blip>
          <a:stretch>
            <a:fillRect/>
          </a:stretch>
        </p:blipFill>
        <p:spPr>
          <a:xfrm>
            <a:off x="1240075" y="2284450"/>
            <a:ext cx="768575" cy="768600"/>
          </a:xfrm>
          <a:prstGeom prst="rect">
            <a:avLst/>
          </a:prstGeom>
          <a:noFill/>
          <a:ln>
            <a:noFill/>
          </a:ln>
        </p:spPr>
      </p:pic>
      <p:pic>
        <p:nvPicPr>
          <p:cNvPr id="331" name="Google Shape;331;p20"/>
          <p:cNvPicPr preferRelativeResize="0"/>
          <p:nvPr/>
        </p:nvPicPr>
        <p:blipFill>
          <a:blip r:embed="rId5">
            <a:alphaModFix/>
          </a:blip>
          <a:stretch>
            <a:fillRect/>
          </a:stretch>
        </p:blipFill>
        <p:spPr>
          <a:xfrm>
            <a:off x="878663" y="755400"/>
            <a:ext cx="1491400" cy="1213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graphicFrame>
        <p:nvGraphicFramePr>
          <p:cNvPr id="336" name="Google Shape;336;p21"/>
          <p:cNvGraphicFramePr/>
          <p:nvPr/>
        </p:nvGraphicFramePr>
        <p:xfrm>
          <a:off x="279900" y="808625"/>
          <a:ext cx="3000000" cy="3000000"/>
        </p:xfrm>
        <a:graphic>
          <a:graphicData uri="http://schemas.openxmlformats.org/drawingml/2006/table">
            <a:tbl>
              <a:tblPr>
                <a:noFill/>
                <a:tableStyleId>{92884808-7775-4A58-A1F4-673A06FCB23C}</a:tableStyleId>
              </a:tblPr>
              <a:tblGrid>
                <a:gridCol w="677200"/>
                <a:gridCol w="7975675"/>
              </a:tblGrid>
              <a:tr h="376075">
                <a:tc>
                  <a:txBody>
                    <a:bodyPr/>
                    <a:lstStyle/>
                    <a:p>
                      <a:pPr indent="0" lvl="0" marL="0" rtl="0" algn="l">
                        <a:spcBef>
                          <a:spcPts val="0"/>
                        </a:spcBef>
                        <a:spcAft>
                          <a:spcPts val="0"/>
                        </a:spcAft>
                        <a:buNone/>
                      </a:pPr>
                      <a:r>
                        <a:rPr lang="en" sz="1200">
                          <a:solidFill>
                            <a:schemeClr val="lt1"/>
                          </a:solidFill>
                        </a:rPr>
                        <a:t>FR-1</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The app shall continue to stay in foreground once opened.</a:t>
                      </a:r>
                      <a:endParaRPr sz="1200"/>
                    </a:p>
                  </a:txBody>
                  <a:tcPr marT="91425" marB="91425" marR="91425" marL="91425"/>
                </a:tc>
              </a:tr>
              <a:tr h="578600">
                <a:tc>
                  <a:txBody>
                    <a:bodyPr/>
                    <a:lstStyle/>
                    <a:p>
                      <a:pPr indent="0" lvl="0" marL="0" rtl="0" algn="l">
                        <a:spcBef>
                          <a:spcPts val="0"/>
                        </a:spcBef>
                        <a:spcAft>
                          <a:spcPts val="0"/>
                        </a:spcAft>
                        <a:buNone/>
                      </a:pPr>
                      <a:r>
                        <a:rPr lang="en" sz="1200">
                          <a:solidFill>
                            <a:schemeClr val="lt1"/>
                          </a:solidFill>
                        </a:rPr>
                        <a:t>FR-2</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The app shall calculate the most convenient path from the current location to the destination.</a:t>
                      </a:r>
                      <a:endParaRPr sz="1200"/>
                    </a:p>
                  </a:txBody>
                  <a:tcPr marT="91425" marB="91425" marR="91425" marL="91425"/>
                </a:tc>
              </a:tr>
              <a:tr h="578600">
                <a:tc>
                  <a:txBody>
                    <a:bodyPr/>
                    <a:lstStyle/>
                    <a:p>
                      <a:pPr indent="0" lvl="0" marL="0" rtl="0" algn="l">
                        <a:spcBef>
                          <a:spcPts val="0"/>
                        </a:spcBef>
                        <a:spcAft>
                          <a:spcPts val="0"/>
                        </a:spcAft>
                        <a:buNone/>
                      </a:pPr>
                      <a:r>
                        <a:rPr lang="en" sz="1200">
                          <a:solidFill>
                            <a:schemeClr val="lt1"/>
                          </a:solidFill>
                        </a:rPr>
                        <a:t>FR-3</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The app shall be able to detect an obstacle and determine how to avoid it.</a:t>
                      </a:r>
                      <a:endParaRPr sz="1200"/>
                    </a:p>
                  </a:txBody>
                  <a:tcPr marT="91425" marB="91425" marR="91425" marL="91425"/>
                </a:tc>
              </a:tr>
              <a:tr h="376075">
                <a:tc>
                  <a:txBody>
                    <a:bodyPr/>
                    <a:lstStyle/>
                    <a:p>
                      <a:pPr indent="0" lvl="0" marL="0" rtl="0" algn="l">
                        <a:spcBef>
                          <a:spcPts val="0"/>
                        </a:spcBef>
                        <a:spcAft>
                          <a:spcPts val="0"/>
                        </a:spcAft>
                        <a:buNone/>
                      </a:pPr>
                      <a:r>
                        <a:rPr lang="en" sz="1200">
                          <a:solidFill>
                            <a:schemeClr val="lt1"/>
                          </a:solidFill>
                        </a:rPr>
                        <a:t>FR-4</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The app shall be able to place an emergency call to the secondary contact. </a:t>
                      </a:r>
                      <a:endParaRPr sz="1200"/>
                    </a:p>
                  </a:txBody>
                  <a:tcPr marT="91425" marB="91425" marR="91425" marL="91425"/>
                </a:tc>
              </a:tr>
              <a:tr h="578600">
                <a:tc>
                  <a:txBody>
                    <a:bodyPr/>
                    <a:lstStyle/>
                    <a:p>
                      <a:pPr indent="0" lvl="0" marL="0" rtl="0" algn="l">
                        <a:spcBef>
                          <a:spcPts val="0"/>
                        </a:spcBef>
                        <a:spcAft>
                          <a:spcPts val="0"/>
                        </a:spcAft>
                        <a:buNone/>
                      </a:pPr>
                      <a:r>
                        <a:rPr lang="en" sz="1200">
                          <a:solidFill>
                            <a:schemeClr val="lt1"/>
                          </a:solidFill>
                        </a:rPr>
                        <a:t>FR-5</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The app shall allow users to choose a route based on their own comfortability.</a:t>
                      </a:r>
                      <a:endParaRPr sz="1200"/>
                    </a:p>
                  </a:txBody>
                  <a:tcPr marT="91425" marB="91425" marR="91425" marL="91425"/>
                </a:tc>
              </a:tr>
              <a:tr h="578600">
                <a:tc>
                  <a:txBody>
                    <a:bodyPr/>
                    <a:lstStyle/>
                    <a:p>
                      <a:pPr indent="0" lvl="0" marL="0" rtl="0" algn="l">
                        <a:spcBef>
                          <a:spcPts val="0"/>
                        </a:spcBef>
                        <a:spcAft>
                          <a:spcPts val="0"/>
                        </a:spcAft>
                        <a:buNone/>
                      </a:pPr>
                      <a:r>
                        <a:rPr lang="en" sz="1200">
                          <a:solidFill>
                            <a:schemeClr val="lt1"/>
                          </a:solidFill>
                        </a:rPr>
                        <a:t>FR-6</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The app shall allow users to change their emergency protocol incase something happens. </a:t>
                      </a:r>
                      <a:endParaRPr sz="1200"/>
                    </a:p>
                  </a:txBody>
                  <a:tcPr marT="91425" marB="91425" marR="91425" marL="91425"/>
                </a:tc>
              </a:tr>
              <a:tr h="376075">
                <a:tc>
                  <a:txBody>
                    <a:bodyPr/>
                    <a:lstStyle/>
                    <a:p>
                      <a:pPr indent="0" lvl="0" marL="0" rtl="0" algn="l">
                        <a:spcBef>
                          <a:spcPts val="0"/>
                        </a:spcBef>
                        <a:spcAft>
                          <a:spcPts val="0"/>
                        </a:spcAft>
                        <a:buNone/>
                      </a:pPr>
                      <a:r>
                        <a:rPr lang="en" sz="1200">
                          <a:solidFill>
                            <a:schemeClr val="lt1"/>
                          </a:solidFill>
                        </a:rPr>
                        <a:t>FR-7</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The app shall pass Section 508 accessibility requirements. </a:t>
                      </a:r>
                      <a:endParaRPr sz="1200"/>
                    </a:p>
                  </a:txBody>
                  <a:tcPr marT="91425" marB="91425" marR="91425" marL="91425"/>
                </a:tc>
              </a:tr>
              <a:tr h="396875">
                <a:tc>
                  <a:txBody>
                    <a:bodyPr/>
                    <a:lstStyle/>
                    <a:p>
                      <a:pPr indent="0" lvl="0" marL="0" rtl="0" algn="l">
                        <a:spcBef>
                          <a:spcPts val="0"/>
                        </a:spcBef>
                        <a:spcAft>
                          <a:spcPts val="0"/>
                        </a:spcAft>
                        <a:buNone/>
                      </a:pPr>
                      <a:r>
                        <a:rPr lang="en" sz="1200">
                          <a:solidFill>
                            <a:schemeClr val="lt1"/>
                          </a:solidFill>
                        </a:rPr>
                        <a:t>FR-8</a:t>
                      </a:r>
                      <a:endParaRPr sz="1200"/>
                    </a:p>
                  </a:txBody>
                  <a:tcPr marT="91425" marB="91425" marR="91425" marL="91425"/>
                </a:tc>
                <a:tc>
                  <a:txBody>
                    <a:bodyPr/>
                    <a:lstStyle/>
                    <a:p>
                      <a:pPr indent="0" lvl="0" marL="0" rtl="0" algn="l">
                        <a:spcBef>
                          <a:spcPts val="0"/>
                        </a:spcBef>
                        <a:spcAft>
                          <a:spcPts val="0"/>
                        </a:spcAft>
                        <a:buNone/>
                      </a:pPr>
                      <a:r>
                        <a:rPr lang="en" sz="1200">
                          <a:solidFill>
                            <a:schemeClr val="lt1"/>
                          </a:solidFill>
                        </a:rPr>
                        <a:t>The app shall recognize images (standard warning signs) for obstacle detection. </a:t>
                      </a:r>
                      <a:endParaRPr sz="1200"/>
                    </a:p>
                  </a:txBody>
                  <a:tcPr marT="91425" marB="91425" marR="91425" marL="91425"/>
                </a:tc>
              </a:tr>
              <a:tr h="358625">
                <a:tc>
                  <a:txBody>
                    <a:bodyPr/>
                    <a:lstStyle/>
                    <a:p>
                      <a:pPr indent="0" lvl="0" marL="0" rtl="0" algn="l">
                        <a:spcBef>
                          <a:spcPts val="0"/>
                        </a:spcBef>
                        <a:spcAft>
                          <a:spcPts val="0"/>
                        </a:spcAft>
                        <a:buNone/>
                      </a:pPr>
                      <a:r>
                        <a:rPr lang="en" sz="1200">
                          <a:solidFill>
                            <a:schemeClr val="lt1"/>
                          </a:solidFill>
                        </a:rPr>
                        <a:t>FR-9</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The app shall give the user an estimated time of arrival.</a:t>
                      </a:r>
                      <a:endParaRPr sz="1200">
                        <a:solidFill>
                          <a:schemeClr val="lt1"/>
                        </a:solidFill>
                      </a:endParaRPr>
                    </a:p>
                  </a:txBody>
                  <a:tcPr marT="91425" marB="91425" marR="91425" marL="91425"/>
                </a:tc>
              </a:tr>
            </a:tbl>
          </a:graphicData>
        </a:graphic>
      </p:graphicFrame>
      <p:sp>
        <p:nvSpPr>
          <p:cNvPr id="337" name="Google Shape;337;p21"/>
          <p:cNvSpPr txBox="1"/>
          <p:nvPr>
            <p:ph type="ctrTitle"/>
          </p:nvPr>
        </p:nvSpPr>
        <p:spPr>
          <a:xfrm>
            <a:off x="279900" y="210425"/>
            <a:ext cx="5726100" cy="67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Functional Requirements</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