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71" r:id="rId5"/>
    <p:sldId id="277" r:id="rId6"/>
    <p:sldId id="260" r:id="rId7"/>
    <p:sldId id="266" r:id="rId8"/>
    <p:sldId id="264" r:id="rId9"/>
    <p:sldId id="267" r:id="rId10"/>
    <p:sldId id="268" r:id="rId11"/>
    <p:sldId id="269" r:id="rId12"/>
    <p:sldId id="270" r:id="rId13"/>
    <p:sldId id="274" r:id="rId14"/>
    <p:sldId id="273" r:id="rId15"/>
    <p:sldId id="272"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F0618-636F-B48C-1405-039EF44BE298}" v="11" dt="2023-10-23T11:23:13.472"/>
    <p1510:client id="{2E79CFBF-BA4C-110A-9B96-D7BA04969356}" v="53" dt="2023-10-24T11:07:36.462"/>
    <p1510:client id="{8E42FB46-A563-DC7B-C560-BF1418B12CD7}" v="43" dt="2023-10-23T11:44:35.517"/>
    <p1510:client id="{AB500EB7-A226-4A6F-8A0F-29CD7B270EBF}" v="1301" dt="2023-10-22T13:17:49.985"/>
    <p1510:client id="{C27B9681-B1AB-5D97-8E70-61802312D6D5}" v="5066" dt="2023-10-24T16:13:28.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CD76B-E76E-49C9-A538-1719CD19F704}"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02E3313-35D2-4827-B5C6-54B5B215D723}">
      <dgm:prSet/>
      <dgm:spPr/>
      <dgm:t>
        <a:bodyPr/>
        <a:lstStyle/>
        <a:p>
          <a:r>
            <a:rPr lang="en-US" dirty="0">
              <a:latin typeface="Times New Roman"/>
              <a:cs typeface="Times New Roman"/>
            </a:rPr>
            <a:t>Puzzle Difficulty- Grid Size and Mine Count ( 10x10 with 10 mines,  16x16 with 40 mines, and 30x16 with 99 mines) </a:t>
          </a:r>
        </a:p>
      </dgm:t>
    </dgm:pt>
    <dgm:pt modelId="{E8E5C89D-5C24-4009-81E8-81DE7405BEE2}" type="parTrans" cxnId="{0B5F3131-A3E6-4483-BF5A-02F76B3B5A80}">
      <dgm:prSet/>
      <dgm:spPr/>
      <dgm:t>
        <a:bodyPr/>
        <a:lstStyle/>
        <a:p>
          <a:endParaRPr lang="en-US"/>
        </a:p>
      </dgm:t>
    </dgm:pt>
    <dgm:pt modelId="{4AEB0736-946D-4CDE-B430-497CF67CF5D5}" type="sibTrans" cxnId="{0B5F3131-A3E6-4483-BF5A-02F76B3B5A80}">
      <dgm:prSet/>
      <dgm:spPr/>
      <dgm:t>
        <a:bodyPr/>
        <a:lstStyle/>
        <a:p>
          <a:endParaRPr lang="en-US"/>
        </a:p>
      </dgm:t>
    </dgm:pt>
    <dgm:pt modelId="{618496C1-8784-4795-A2BA-F8304E3F49D5}">
      <dgm:prSet/>
      <dgm:spPr/>
      <dgm:t>
        <a:bodyPr/>
        <a:lstStyle/>
        <a:p>
          <a:r>
            <a:rPr lang="en-US" dirty="0">
              <a:latin typeface="Times New Roman"/>
              <a:cs typeface="Times New Roman"/>
            </a:rPr>
            <a:t>Starting Location( top left corner, Random Corner, and Random Location)</a:t>
          </a:r>
        </a:p>
      </dgm:t>
    </dgm:pt>
    <dgm:pt modelId="{931A2F86-6854-4B22-8701-4452C359B473}" type="parTrans" cxnId="{56F60EC8-1B16-491C-8910-D339B7FE4183}">
      <dgm:prSet/>
      <dgm:spPr/>
      <dgm:t>
        <a:bodyPr/>
        <a:lstStyle/>
        <a:p>
          <a:endParaRPr lang="en-US"/>
        </a:p>
      </dgm:t>
    </dgm:pt>
    <dgm:pt modelId="{F9CFC782-0AB3-49E9-B9D1-A73B6D007F4F}" type="sibTrans" cxnId="{56F60EC8-1B16-491C-8910-D339B7FE4183}">
      <dgm:prSet/>
      <dgm:spPr/>
      <dgm:t>
        <a:bodyPr/>
        <a:lstStyle/>
        <a:p>
          <a:endParaRPr lang="en-US"/>
        </a:p>
      </dgm:t>
    </dgm:pt>
    <dgm:pt modelId="{92DC718D-178D-4475-A133-919399360884}">
      <dgm:prSet/>
      <dgm:spPr/>
      <dgm:t>
        <a:bodyPr/>
        <a:lstStyle/>
        <a:p>
          <a:r>
            <a:rPr lang="en-US" dirty="0">
              <a:latin typeface="Times New Roman"/>
              <a:cs typeface="Times New Roman"/>
            </a:rPr>
            <a:t>Number of Games Played ( 100, 1000, 10000) </a:t>
          </a:r>
        </a:p>
      </dgm:t>
    </dgm:pt>
    <dgm:pt modelId="{C5981AEF-46E5-41C0-B967-01C421E90442}" type="parTrans" cxnId="{8E6ADEA3-54FA-44A7-BD97-E8CD8ACA3E95}">
      <dgm:prSet/>
      <dgm:spPr/>
      <dgm:t>
        <a:bodyPr/>
        <a:lstStyle/>
        <a:p>
          <a:endParaRPr lang="en-US"/>
        </a:p>
      </dgm:t>
    </dgm:pt>
    <dgm:pt modelId="{0661AE79-493E-41C0-9FD0-92F2D6E8D096}" type="sibTrans" cxnId="{8E6ADEA3-54FA-44A7-BD97-E8CD8ACA3E95}">
      <dgm:prSet/>
      <dgm:spPr/>
      <dgm:t>
        <a:bodyPr/>
        <a:lstStyle/>
        <a:p>
          <a:endParaRPr lang="en-US"/>
        </a:p>
      </dgm:t>
    </dgm:pt>
    <dgm:pt modelId="{DEB75804-DC66-4CAD-96BB-9033F1091A2D}" type="pres">
      <dgm:prSet presAssocID="{BD3CD76B-E76E-49C9-A538-1719CD19F704}" presName="vert0" presStyleCnt="0">
        <dgm:presLayoutVars>
          <dgm:dir/>
          <dgm:animOne val="branch"/>
          <dgm:animLvl val="lvl"/>
        </dgm:presLayoutVars>
      </dgm:prSet>
      <dgm:spPr/>
    </dgm:pt>
    <dgm:pt modelId="{2D345EFF-24A7-4A74-9BB5-E68B927B0BF4}" type="pres">
      <dgm:prSet presAssocID="{402E3313-35D2-4827-B5C6-54B5B215D723}" presName="thickLine" presStyleLbl="alignNode1" presStyleIdx="0" presStyleCnt="3"/>
      <dgm:spPr/>
    </dgm:pt>
    <dgm:pt modelId="{130D2CE1-FC37-40E2-BCF6-CD11FA8BA477}" type="pres">
      <dgm:prSet presAssocID="{402E3313-35D2-4827-B5C6-54B5B215D723}" presName="horz1" presStyleCnt="0"/>
      <dgm:spPr/>
    </dgm:pt>
    <dgm:pt modelId="{CA8A7322-AC6C-4356-BE5D-BD31D293C37A}" type="pres">
      <dgm:prSet presAssocID="{402E3313-35D2-4827-B5C6-54B5B215D723}" presName="tx1" presStyleLbl="revTx" presStyleIdx="0" presStyleCnt="3"/>
      <dgm:spPr/>
    </dgm:pt>
    <dgm:pt modelId="{B349C40F-F8F6-4651-B14E-51D7CB1D62B7}" type="pres">
      <dgm:prSet presAssocID="{402E3313-35D2-4827-B5C6-54B5B215D723}" presName="vert1" presStyleCnt="0"/>
      <dgm:spPr/>
    </dgm:pt>
    <dgm:pt modelId="{D0AB3B4B-1E8D-4584-A434-7E10B4B5F8AC}" type="pres">
      <dgm:prSet presAssocID="{618496C1-8784-4795-A2BA-F8304E3F49D5}" presName="thickLine" presStyleLbl="alignNode1" presStyleIdx="1" presStyleCnt="3"/>
      <dgm:spPr/>
    </dgm:pt>
    <dgm:pt modelId="{4829CD0D-20E5-4EB4-AEB6-BF33850EC317}" type="pres">
      <dgm:prSet presAssocID="{618496C1-8784-4795-A2BA-F8304E3F49D5}" presName="horz1" presStyleCnt="0"/>
      <dgm:spPr/>
    </dgm:pt>
    <dgm:pt modelId="{5D8E7AC5-E375-41D2-9E02-21AD8F9921AE}" type="pres">
      <dgm:prSet presAssocID="{618496C1-8784-4795-A2BA-F8304E3F49D5}" presName="tx1" presStyleLbl="revTx" presStyleIdx="1" presStyleCnt="3"/>
      <dgm:spPr/>
    </dgm:pt>
    <dgm:pt modelId="{C49E63E1-D2DF-48CD-BDBE-952534988630}" type="pres">
      <dgm:prSet presAssocID="{618496C1-8784-4795-A2BA-F8304E3F49D5}" presName="vert1" presStyleCnt="0"/>
      <dgm:spPr/>
    </dgm:pt>
    <dgm:pt modelId="{403C322E-1BB8-4E15-9D32-F81581D3C251}" type="pres">
      <dgm:prSet presAssocID="{92DC718D-178D-4475-A133-919399360884}" presName="thickLine" presStyleLbl="alignNode1" presStyleIdx="2" presStyleCnt="3"/>
      <dgm:spPr/>
    </dgm:pt>
    <dgm:pt modelId="{160B2714-DA4A-4A45-8560-B88BAAEAA5BE}" type="pres">
      <dgm:prSet presAssocID="{92DC718D-178D-4475-A133-919399360884}" presName="horz1" presStyleCnt="0"/>
      <dgm:spPr/>
    </dgm:pt>
    <dgm:pt modelId="{2EEEAB51-64DA-437B-BC54-BBC5AD49693F}" type="pres">
      <dgm:prSet presAssocID="{92DC718D-178D-4475-A133-919399360884}" presName="tx1" presStyleLbl="revTx" presStyleIdx="2" presStyleCnt="3"/>
      <dgm:spPr/>
    </dgm:pt>
    <dgm:pt modelId="{D3E17CBE-D43B-4161-9655-A93356C15B62}" type="pres">
      <dgm:prSet presAssocID="{92DC718D-178D-4475-A133-919399360884}" presName="vert1" presStyleCnt="0"/>
      <dgm:spPr/>
    </dgm:pt>
  </dgm:ptLst>
  <dgm:cxnLst>
    <dgm:cxn modelId="{53EB7B19-2822-4682-9389-106FA1DCCA44}" type="presOf" srcId="{92DC718D-178D-4475-A133-919399360884}" destId="{2EEEAB51-64DA-437B-BC54-BBC5AD49693F}" srcOrd="0" destOrd="0" presId="urn:microsoft.com/office/officeart/2008/layout/LinedList"/>
    <dgm:cxn modelId="{0B5F3131-A3E6-4483-BF5A-02F76B3B5A80}" srcId="{BD3CD76B-E76E-49C9-A538-1719CD19F704}" destId="{402E3313-35D2-4827-B5C6-54B5B215D723}" srcOrd="0" destOrd="0" parTransId="{E8E5C89D-5C24-4009-81E8-81DE7405BEE2}" sibTransId="{4AEB0736-946D-4CDE-B430-497CF67CF5D5}"/>
    <dgm:cxn modelId="{D574AC42-201E-4E85-9B8A-FC786F5A82C8}" type="presOf" srcId="{618496C1-8784-4795-A2BA-F8304E3F49D5}" destId="{5D8E7AC5-E375-41D2-9E02-21AD8F9921AE}" srcOrd="0" destOrd="0" presId="urn:microsoft.com/office/officeart/2008/layout/LinedList"/>
    <dgm:cxn modelId="{18533194-2106-420B-8F10-AF89F6653BB6}" type="presOf" srcId="{BD3CD76B-E76E-49C9-A538-1719CD19F704}" destId="{DEB75804-DC66-4CAD-96BB-9033F1091A2D}" srcOrd="0" destOrd="0" presId="urn:microsoft.com/office/officeart/2008/layout/LinedList"/>
    <dgm:cxn modelId="{8E6ADEA3-54FA-44A7-BD97-E8CD8ACA3E95}" srcId="{BD3CD76B-E76E-49C9-A538-1719CD19F704}" destId="{92DC718D-178D-4475-A133-919399360884}" srcOrd="2" destOrd="0" parTransId="{C5981AEF-46E5-41C0-B967-01C421E90442}" sibTransId="{0661AE79-493E-41C0-9FD0-92F2D6E8D096}"/>
    <dgm:cxn modelId="{56F60EC8-1B16-491C-8910-D339B7FE4183}" srcId="{BD3CD76B-E76E-49C9-A538-1719CD19F704}" destId="{618496C1-8784-4795-A2BA-F8304E3F49D5}" srcOrd="1" destOrd="0" parTransId="{931A2F86-6854-4B22-8701-4452C359B473}" sibTransId="{F9CFC782-0AB3-49E9-B9D1-A73B6D007F4F}"/>
    <dgm:cxn modelId="{E31A75CB-EDF0-451E-9768-4F72CFD47369}" type="presOf" srcId="{402E3313-35D2-4827-B5C6-54B5B215D723}" destId="{CA8A7322-AC6C-4356-BE5D-BD31D293C37A}" srcOrd="0" destOrd="0" presId="urn:microsoft.com/office/officeart/2008/layout/LinedList"/>
    <dgm:cxn modelId="{911B6F4B-1995-48E7-90ED-A46A8E262613}" type="presParOf" srcId="{DEB75804-DC66-4CAD-96BB-9033F1091A2D}" destId="{2D345EFF-24A7-4A74-9BB5-E68B927B0BF4}" srcOrd="0" destOrd="0" presId="urn:microsoft.com/office/officeart/2008/layout/LinedList"/>
    <dgm:cxn modelId="{7847F517-6400-45E3-88CB-03B2DDC05CAD}" type="presParOf" srcId="{DEB75804-DC66-4CAD-96BB-9033F1091A2D}" destId="{130D2CE1-FC37-40E2-BCF6-CD11FA8BA477}" srcOrd="1" destOrd="0" presId="urn:microsoft.com/office/officeart/2008/layout/LinedList"/>
    <dgm:cxn modelId="{BB0594E8-ED6C-4C5A-A804-482EAF15025D}" type="presParOf" srcId="{130D2CE1-FC37-40E2-BCF6-CD11FA8BA477}" destId="{CA8A7322-AC6C-4356-BE5D-BD31D293C37A}" srcOrd="0" destOrd="0" presId="urn:microsoft.com/office/officeart/2008/layout/LinedList"/>
    <dgm:cxn modelId="{29A2668F-DDA8-454C-91C6-4BE29DD44A1E}" type="presParOf" srcId="{130D2CE1-FC37-40E2-BCF6-CD11FA8BA477}" destId="{B349C40F-F8F6-4651-B14E-51D7CB1D62B7}" srcOrd="1" destOrd="0" presId="urn:microsoft.com/office/officeart/2008/layout/LinedList"/>
    <dgm:cxn modelId="{21240F02-F86C-4AF2-9318-392965BEFC3E}" type="presParOf" srcId="{DEB75804-DC66-4CAD-96BB-9033F1091A2D}" destId="{D0AB3B4B-1E8D-4584-A434-7E10B4B5F8AC}" srcOrd="2" destOrd="0" presId="urn:microsoft.com/office/officeart/2008/layout/LinedList"/>
    <dgm:cxn modelId="{EA8C7F46-10FC-48C0-9B75-E006E278BA41}" type="presParOf" srcId="{DEB75804-DC66-4CAD-96BB-9033F1091A2D}" destId="{4829CD0D-20E5-4EB4-AEB6-BF33850EC317}" srcOrd="3" destOrd="0" presId="urn:microsoft.com/office/officeart/2008/layout/LinedList"/>
    <dgm:cxn modelId="{76169C71-68A2-467B-9A3D-39752DD935A5}" type="presParOf" srcId="{4829CD0D-20E5-4EB4-AEB6-BF33850EC317}" destId="{5D8E7AC5-E375-41D2-9E02-21AD8F9921AE}" srcOrd="0" destOrd="0" presId="urn:microsoft.com/office/officeart/2008/layout/LinedList"/>
    <dgm:cxn modelId="{A68867BF-DEF7-41FE-9895-712D75CAE224}" type="presParOf" srcId="{4829CD0D-20E5-4EB4-AEB6-BF33850EC317}" destId="{C49E63E1-D2DF-48CD-BDBE-952534988630}" srcOrd="1" destOrd="0" presId="urn:microsoft.com/office/officeart/2008/layout/LinedList"/>
    <dgm:cxn modelId="{FA5FF427-F203-4C25-BE97-5C40D8B9A791}" type="presParOf" srcId="{DEB75804-DC66-4CAD-96BB-9033F1091A2D}" destId="{403C322E-1BB8-4E15-9D32-F81581D3C251}" srcOrd="4" destOrd="0" presId="urn:microsoft.com/office/officeart/2008/layout/LinedList"/>
    <dgm:cxn modelId="{3E56F96B-EE34-4210-8411-3CA934E92348}" type="presParOf" srcId="{DEB75804-DC66-4CAD-96BB-9033F1091A2D}" destId="{160B2714-DA4A-4A45-8560-B88BAAEAA5BE}" srcOrd="5" destOrd="0" presId="urn:microsoft.com/office/officeart/2008/layout/LinedList"/>
    <dgm:cxn modelId="{AF687386-0A8A-411F-A607-A9FE7459AAD0}" type="presParOf" srcId="{160B2714-DA4A-4A45-8560-B88BAAEAA5BE}" destId="{2EEEAB51-64DA-437B-BC54-BBC5AD49693F}" srcOrd="0" destOrd="0" presId="urn:microsoft.com/office/officeart/2008/layout/LinedList"/>
    <dgm:cxn modelId="{2B2E99C0-1FCB-4F85-B9D7-3ACEBF749AA9}" type="presParOf" srcId="{160B2714-DA4A-4A45-8560-B88BAAEAA5BE}" destId="{D3E17CBE-D43B-4161-9655-A93356C15B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45EFF-24A7-4A74-9BB5-E68B927B0BF4}">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A7322-AC6C-4356-BE5D-BD31D293C37A}">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a:cs typeface="Times New Roman"/>
            </a:rPr>
            <a:t>Puzzle Difficulty- Grid Size and Mine Count ( 10x10 with 10 mines,  16x16 with 40 mines, and 30x16 with 99 mines) </a:t>
          </a:r>
        </a:p>
      </dsp:txBody>
      <dsp:txXfrm>
        <a:off x="0" y="2703"/>
        <a:ext cx="6900512" cy="1843578"/>
      </dsp:txXfrm>
    </dsp:sp>
    <dsp:sp modelId="{D0AB3B4B-1E8D-4584-A434-7E10B4B5F8AC}">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E7AC5-E375-41D2-9E02-21AD8F9921A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a:cs typeface="Times New Roman"/>
            </a:rPr>
            <a:t>Starting Location( top left corner, Random Corner, and Random Location)</a:t>
          </a:r>
        </a:p>
      </dsp:txBody>
      <dsp:txXfrm>
        <a:off x="0" y="1846281"/>
        <a:ext cx="6900512" cy="1843578"/>
      </dsp:txXfrm>
    </dsp:sp>
    <dsp:sp modelId="{403C322E-1BB8-4E15-9D32-F81581D3C251}">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EAB51-64DA-437B-BC54-BBC5AD49693F}">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latin typeface="Times New Roman"/>
              <a:cs typeface="Times New Roman"/>
            </a:rPr>
            <a:t>Number of Games Played ( 100, 1000, 10000) </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5D8B1-27A8-4A7F-A14D-32186B6F89A0}"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45FF4-AB3E-489A-AF39-6352FEB9D51C}" type="slidenum">
              <a:rPr lang="en-US" smtClean="0"/>
              <a:t>‹#›</a:t>
            </a:fld>
            <a:endParaRPr lang="en-US"/>
          </a:p>
        </p:txBody>
      </p:sp>
    </p:spTree>
    <p:extLst>
      <p:ext uri="{BB962C8B-B14F-4D97-AF65-F5344CB8AC3E}">
        <p14:creationId xmlns:p14="http://schemas.microsoft.com/office/powerpoint/2010/main" val="287695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Ollie Bland and my group partner today is Shawn Frye.  The project that we chose is a Minesweeper solver</a:t>
            </a:r>
          </a:p>
        </p:txBody>
      </p:sp>
      <p:sp>
        <p:nvSpPr>
          <p:cNvPr id="4" name="Slide Number Placeholder 3"/>
          <p:cNvSpPr>
            <a:spLocks noGrp="1"/>
          </p:cNvSpPr>
          <p:nvPr>
            <p:ph type="sldNum" sz="quarter" idx="5"/>
          </p:nvPr>
        </p:nvSpPr>
        <p:spPr/>
        <p:txBody>
          <a:bodyPr/>
          <a:lstStyle/>
          <a:p>
            <a:fld id="{ABA45FF4-AB3E-489A-AF39-6352FEB9D51C}" type="slidenum">
              <a:rPr lang="en-US" smtClean="0"/>
              <a:t>1</a:t>
            </a:fld>
            <a:endParaRPr lang="en-US"/>
          </a:p>
        </p:txBody>
      </p:sp>
    </p:spTree>
    <p:extLst>
      <p:ext uri="{BB962C8B-B14F-4D97-AF65-F5344CB8AC3E}">
        <p14:creationId xmlns:p14="http://schemas.microsoft.com/office/powerpoint/2010/main" val="2958200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three test we change the grid size to 16x16 with 40 mines, to increase the difficult and we went through each starting location for the 3 different total games played.  The AI win percentage was consisted for all three test but it did decrease by over half.  The run time also increase by 7 to 8 times. </a:t>
            </a:r>
          </a:p>
        </p:txBody>
      </p:sp>
      <p:sp>
        <p:nvSpPr>
          <p:cNvPr id="4" name="Slide Number Placeholder 3"/>
          <p:cNvSpPr>
            <a:spLocks noGrp="1"/>
          </p:cNvSpPr>
          <p:nvPr>
            <p:ph type="sldNum" sz="quarter" idx="5"/>
          </p:nvPr>
        </p:nvSpPr>
        <p:spPr/>
        <p:txBody>
          <a:bodyPr/>
          <a:lstStyle/>
          <a:p>
            <a:fld id="{ABA45FF4-AB3E-489A-AF39-6352FEB9D51C}" type="slidenum">
              <a:rPr lang="en-US" smtClean="0"/>
              <a:t>10</a:t>
            </a:fld>
            <a:endParaRPr lang="en-US"/>
          </a:p>
        </p:txBody>
      </p:sp>
    </p:spTree>
    <p:extLst>
      <p:ext uri="{BB962C8B-B14F-4D97-AF65-F5344CB8AC3E}">
        <p14:creationId xmlns:p14="http://schemas.microsoft.com/office/powerpoint/2010/main" val="281300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final set of three test,  we conducted them using an expert level board.  The grid size was increase to 30x16 and continued 99 random mines.  Through these test we conclude that the AI struggle to win games.  It was impressive that it was able to win any at all and would probably require a lot more logic in its decision making.  The run time for each of the total games played decreased most likely due to the AI losing faster. </a:t>
            </a:r>
          </a:p>
        </p:txBody>
      </p:sp>
      <p:sp>
        <p:nvSpPr>
          <p:cNvPr id="4" name="Slide Number Placeholder 3"/>
          <p:cNvSpPr>
            <a:spLocks noGrp="1"/>
          </p:cNvSpPr>
          <p:nvPr>
            <p:ph type="sldNum" sz="quarter" idx="5"/>
          </p:nvPr>
        </p:nvSpPr>
        <p:spPr/>
        <p:txBody>
          <a:bodyPr/>
          <a:lstStyle/>
          <a:p>
            <a:fld id="{ABA45FF4-AB3E-489A-AF39-6352FEB9D51C}" type="slidenum">
              <a:rPr lang="en-US" smtClean="0"/>
              <a:t>13</a:t>
            </a:fld>
            <a:endParaRPr lang="en-US"/>
          </a:p>
        </p:txBody>
      </p:sp>
    </p:spTree>
    <p:extLst>
      <p:ext uri="{BB962C8B-B14F-4D97-AF65-F5344CB8AC3E}">
        <p14:creationId xmlns:p14="http://schemas.microsoft.com/office/powerpoint/2010/main" val="1298942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have any questions?</a:t>
            </a:r>
          </a:p>
        </p:txBody>
      </p:sp>
      <p:sp>
        <p:nvSpPr>
          <p:cNvPr id="4" name="Slide Number Placeholder 3"/>
          <p:cNvSpPr>
            <a:spLocks noGrp="1"/>
          </p:cNvSpPr>
          <p:nvPr>
            <p:ph type="sldNum" sz="quarter" idx="5"/>
          </p:nvPr>
        </p:nvSpPr>
        <p:spPr/>
        <p:txBody>
          <a:bodyPr/>
          <a:lstStyle/>
          <a:p>
            <a:fld id="{ABA45FF4-AB3E-489A-AF39-6352FEB9D51C}" type="slidenum">
              <a:rPr lang="en-US" smtClean="0"/>
              <a:t>17</a:t>
            </a:fld>
            <a:endParaRPr lang="en-US"/>
          </a:p>
        </p:txBody>
      </p:sp>
    </p:spTree>
    <p:extLst>
      <p:ext uri="{BB962C8B-B14F-4D97-AF65-F5344CB8AC3E}">
        <p14:creationId xmlns:p14="http://schemas.microsoft.com/office/powerpoint/2010/main" val="61827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Minesweeper,  Minesweeper is a logic puzzle game, with a grid of clickable tiles that contains mines scattered throughout . The objective  of minesweeper is to clear the board without detonating any of the mines.  After a players makes their first move, random number appear on the board and they serve as clues to how many mines are a neighbor to each number.  </a:t>
            </a:r>
          </a:p>
          <a:p>
            <a:r>
              <a:rPr lang="en-US" dirty="0"/>
              <a:t>tile</a:t>
            </a:r>
          </a:p>
          <a:p>
            <a:r>
              <a:rPr lang="en-US" dirty="0"/>
              <a:t>Minesweeper is a game that require strategic thinking and logical deduction as you are playing in order for you to clear all the tiles without hitting a mines.   However,  since the puzzle  has situations where you making guesses is unavoidable, it is impossible for even the most skilled players to achieve a 100% win rate. </a:t>
            </a:r>
          </a:p>
        </p:txBody>
      </p:sp>
      <p:sp>
        <p:nvSpPr>
          <p:cNvPr id="4" name="Slide Number Placeholder 3"/>
          <p:cNvSpPr>
            <a:spLocks noGrp="1"/>
          </p:cNvSpPr>
          <p:nvPr>
            <p:ph type="sldNum" sz="quarter" idx="5"/>
          </p:nvPr>
        </p:nvSpPr>
        <p:spPr/>
        <p:txBody>
          <a:bodyPr/>
          <a:lstStyle/>
          <a:p>
            <a:fld id="{ABA45FF4-AB3E-489A-AF39-6352FEB9D51C}" type="slidenum">
              <a:rPr lang="en-US" smtClean="0"/>
              <a:t>2</a:t>
            </a:fld>
            <a:endParaRPr lang="en-US"/>
          </a:p>
        </p:txBody>
      </p:sp>
    </p:spTree>
    <p:extLst>
      <p:ext uri="{BB962C8B-B14F-4D97-AF65-F5344CB8AC3E}">
        <p14:creationId xmlns:p14="http://schemas.microsoft.com/office/powerpoint/2010/main" val="195466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play </a:t>
            </a:r>
            <a:r>
              <a:rPr lang="en-US" dirty="0" err="1"/>
              <a:t>minesweeeper</a:t>
            </a:r>
            <a:r>
              <a:rPr lang="en-US" dirty="0"/>
              <a:t>.  The first thing is using the numbers to your advantage.  The numbers are revealed as you click tiles on the grid. Each number tells you how many mines are adjacent to that tile.  There can be a range of 0-8 mines near each tile.  The player would have to use their knowledge of this  information to locate mines and navigate through the gird clicking tiles safely. </a:t>
            </a:r>
          </a:p>
          <a:p>
            <a:endParaRPr lang="en-US" dirty="0"/>
          </a:p>
          <a:p>
            <a:r>
              <a:rPr lang="en-US" dirty="0"/>
              <a:t>Some strategies that can be implemented to increase success are clicking the corner or edge of the board to open largest areas,  looking for any obvious mine placements and flagging them,  and determining guaranteed safe spots to click. </a:t>
            </a:r>
          </a:p>
          <a:p>
            <a:endParaRPr lang="en-US" dirty="0"/>
          </a:p>
          <a:p>
            <a:r>
              <a:rPr lang="en-US" dirty="0"/>
              <a:t>Lastly, you will have to handle guesses,  Guessing in minesweeper is unavoidable and is the main reason why a player can not achieve a 100% win rate.  However, you can minimize your guesses by solving other areas of the board with the available information you have first.   </a:t>
            </a:r>
          </a:p>
        </p:txBody>
      </p:sp>
      <p:sp>
        <p:nvSpPr>
          <p:cNvPr id="4" name="Slide Number Placeholder 3"/>
          <p:cNvSpPr>
            <a:spLocks noGrp="1"/>
          </p:cNvSpPr>
          <p:nvPr>
            <p:ph type="sldNum" sz="quarter" idx="5"/>
          </p:nvPr>
        </p:nvSpPr>
        <p:spPr/>
        <p:txBody>
          <a:bodyPr/>
          <a:lstStyle/>
          <a:p>
            <a:fld id="{ABA45FF4-AB3E-489A-AF39-6352FEB9D51C}" type="slidenum">
              <a:rPr lang="en-US" smtClean="0"/>
              <a:t>3</a:t>
            </a:fld>
            <a:endParaRPr lang="en-US"/>
          </a:p>
        </p:txBody>
      </p:sp>
    </p:spTree>
    <p:extLst>
      <p:ext uri="{BB962C8B-B14F-4D97-AF65-F5344CB8AC3E}">
        <p14:creationId xmlns:p14="http://schemas.microsoft.com/office/powerpoint/2010/main" val="289763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attempt </a:t>
            </a:r>
          </a:p>
        </p:txBody>
      </p:sp>
      <p:sp>
        <p:nvSpPr>
          <p:cNvPr id="4" name="Slide Number Placeholder 3"/>
          <p:cNvSpPr>
            <a:spLocks noGrp="1"/>
          </p:cNvSpPr>
          <p:nvPr>
            <p:ph type="sldNum" sz="quarter" idx="5"/>
          </p:nvPr>
        </p:nvSpPr>
        <p:spPr/>
        <p:txBody>
          <a:bodyPr/>
          <a:lstStyle/>
          <a:p>
            <a:fld id="{ABA45FF4-AB3E-489A-AF39-6352FEB9D51C}" type="slidenum">
              <a:rPr lang="en-US" smtClean="0"/>
              <a:t>4</a:t>
            </a:fld>
            <a:endParaRPr lang="en-US"/>
          </a:p>
        </p:txBody>
      </p:sp>
    </p:spTree>
    <p:extLst>
      <p:ext uri="{BB962C8B-B14F-4D97-AF65-F5344CB8AC3E}">
        <p14:creationId xmlns:p14="http://schemas.microsoft.com/office/powerpoint/2010/main" val="420127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attempt </a:t>
            </a:r>
          </a:p>
        </p:txBody>
      </p:sp>
      <p:sp>
        <p:nvSpPr>
          <p:cNvPr id="4" name="Slide Number Placeholder 3"/>
          <p:cNvSpPr>
            <a:spLocks noGrp="1"/>
          </p:cNvSpPr>
          <p:nvPr>
            <p:ph type="sldNum" sz="quarter" idx="5"/>
          </p:nvPr>
        </p:nvSpPr>
        <p:spPr/>
        <p:txBody>
          <a:bodyPr/>
          <a:lstStyle/>
          <a:p>
            <a:fld id="{ABA45FF4-AB3E-489A-AF39-6352FEB9D51C}" type="slidenum">
              <a:rPr lang="en-US" smtClean="0"/>
              <a:t>5</a:t>
            </a:fld>
            <a:endParaRPr lang="en-US"/>
          </a:p>
        </p:txBody>
      </p:sp>
    </p:spTree>
    <p:extLst>
      <p:ext uri="{BB962C8B-B14F-4D97-AF65-F5344CB8AC3E}">
        <p14:creationId xmlns:p14="http://schemas.microsoft.com/office/powerpoint/2010/main" val="41739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Factors we used  to conduct our tests are puzzle difficulty, Starting Location and number of games played.  The puzzle difficulty includes the size of the grid and the number of mines, corresponding with the beginner, intermediate and advance level of most minesweeper games.  The starting location starts from a structural dedicated move and gradually move to more freedom and randomness when playing.  The number of games increase to get a more accuracy decimal win percentage.  </a:t>
            </a:r>
          </a:p>
        </p:txBody>
      </p:sp>
      <p:sp>
        <p:nvSpPr>
          <p:cNvPr id="4" name="Slide Number Placeholder 3"/>
          <p:cNvSpPr>
            <a:spLocks noGrp="1"/>
          </p:cNvSpPr>
          <p:nvPr>
            <p:ph type="sldNum" sz="quarter" idx="5"/>
          </p:nvPr>
        </p:nvSpPr>
        <p:spPr/>
        <p:txBody>
          <a:bodyPr/>
          <a:lstStyle/>
          <a:p>
            <a:fld id="{ABA45FF4-AB3E-489A-AF39-6352FEB9D51C}" type="slidenum">
              <a:rPr lang="en-US" smtClean="0"/>
              <a:t>6</a:t>
            </a:fld>
            <a:endParaRPr lang="en-US"/>
          </a:p>
        </p:txBody>
      </p:sp>
    </p:spTree>
    <p:extLst>
      <p:ext uri="{BB962C8B-B14F-4D97-AF65-F5344CB8AC3E}">
        <p14:creationId xmlns:p14="http://schemas.microsoft.com/office/powerpoint/2010/main" val="648995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slides show the win percentage and run time for each of the test we conducted. We ran each test a total of 3 times and calculate the average win percentage and run time for each of them.  The test constants were we always started in the top left corner and grid size was always a 10x10.  The changing variable is the Total games played. </a:t>
            </a:r>
          </a:p>
        </p:txBody>
      </p:sp>
      <p:sp>
        <p:nvSpPr>
          <p:cNvPr id="4" name="Slide Number Placeholder 3"/>
          <p:cNvSpPr>
            <a:spLocks noGrp="1"/>
          </p:cNvSpPr>
          <p:nvPr>
            <p:ph type="sldNum" sz="quarter" idx="5"/>
          </p:nvPr>
        </p:nvSpPr>
        <p:spPr/>
        <p:txBody>
          <a:bodyPr/>
          <a:lstStyle/>
          <a:p>
            <a:fld id="{ABA45FF4-AB3E-489A-AF39-6352FEB9D51C}" type="slidenum">
              <a:rPr lang="en-US" smtClean="0"/>
              <a:t>7</a:t>
            </a:fld>
            <a:endParaRPr lang="en-US"/>
          </a:p>
        </p:txBody>
      </p:sp>
    </p:spTree>
    <p:extLst>
      <p:ext uri="{BB962C8B-B14F-4D97-AF65-F5344CB8AC3E}">
        <p14:creationId xmlns:p14="http://schemas.microsoft.com/office/powerpoint/2010/main" val="230422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test we changed the starting location to any of the 4 random corners and left grid size as a 10x10.  The win percentage did increase  compare to always picking the top left corner and the Run time did decrease. </a:t>
            </a:r>
          </a:p>
        </p:txBody>
      </p:sp>
      <p:sp>
        <p:nvSpPr>
          <p:cNvPr id="4" name="Slide Number Placeholder 3"/>
          <p:cNvSpPr>
            <a:spLocks noGrp="1"/>
          </p:cNvSpPr>
          <p:nvPr>
            <p:ph type="sldNum" sz="quarter" idx="5"/>
          </p:nvPr>
        </p:nvSpPr>
        <p:spPr/>
        <p:txBody>
          <a:bodyPr/>
          <a:lstStyle/>
          <a:p>
            <a:fld id="{ABA45FF4-AB3E-489A-AF39-6352FEB9D51C}" type="slidenum">
              <a:rPr lang="en-US" smtClean="0"/>
              <a:t>8</a:t>
            </a:fld>
            <a:endParaRPr lang="en-US"/>
          </a:p>
        </p:txBody>
      </p:sp>
    </p:spTree>
    <p:extLst>
      <p:ext uri="{BB962C8B-B14F-4D97-AF65-F5344CB8AC3E}">
        <p14:creationId xmlns:p14="http://schemas.microsoft.com/office/powerpoint/2010/main" val="3672028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third test we changed the starting location to any random location  and left grid size as a 10x10.  The win percentage was in the middle of  our first two test with out any far outliers. </a:t>
            </a:r>
          </a:p>
          <a:p>
            <a:endParaRPr lang="en-US" dirty="0"/>
          </a:p>
        </p:txBody>
      </p:sp>
      <p:sp>
        <p:nvSpPr>
          <p:cNvPr id="4" name="Slide Number Placeholder 3"/>
          <p:cNvSpPr>
            <a:spLocks noGrp="1"/>
          </p:cNvSpPr>
          <p:nvPr>
            <p:ph type="sldNum" sz="quarter" idx="5"/>
          </p:nvPr>
        </p:nvSpPr>
        <p:spPr/>
        <p:txBody>
          <a:bodyPr/>
          <a:lstStyle/>
          <a:p>
            <a:fld id="{ABA45FF4-AB3E-489A-AF39-6352FEB9D51C}" type="slidenum">
              <a:rPr lang="en-US" smtClean="0"/>
              <a:t>9</a:t>
            </a:fld>
            <a:endParaRPr lang="en-US"/>
          </a:p>
        </p:txBody>
      </p:sp>
    </p:spTree>
    <p:extLst>
      <p:ext uri="{BB962C8B-B14F-4D97-AF65-F5344CB8AC3E}">
        <p14:creationId xmlns:p14="http://schemas.microsoft.com/office/powerpoint/2010/main" val="120406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3551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864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71485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69541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63459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2131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684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7304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00153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94648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4965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13542455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nc-sa/3.0/" TargetMode="External"/><Relationship Id="rId3" Type="http://schemas.openxmlformats.org/officeDocument/2006/relationships/image" Target="../media/image1.jpeg"/><Relationship Id="rId7" Type="http://schemas.openxmlformats.org/officeDocument/2006/relationships/hyperlink" Target="https://apicciano.commons.gc.cuny.edu/2019/08/28/rockefeller-institute-deja-vu-artificial-intelligence-what-can-we-learn-from-the-digital-revolu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s://www.flickr.com/photos/152824664@N07/30212411048" TargetMode="External"/><Relationship Id="rId9"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s://jazzylj.blogspot.com/2012/09/how-to-play-minesweeper.html"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giantbattlingrobots.blogspot.com/2009/0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giantbattlingrobots.blogspot.com/2009/0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giantbattlingrobots.blogspot.com/2009/02/"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robot standing in front of a blackboard with math equations&#10;&#10;Description automatically generated">
            <a:extLst>
              <a:ext uri="{FF2B5EF4-FFF2-40B4-BE49-F238E27FC236}">
                <a16:creationId xmlns:a16="http://schemas.microsoft.com/office/drawing/2014/main" id="{189ED5ED-D232-627B-573F-6ABDC269534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26131" r="1" b="4235"/>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4" name="Picture 3" descr="Free stock photo of ai, artificial intelligence, machine learning">
            <a:extLst>
              <a:ext uri="{FF2B5EF4-FFF2-40B4-BE49-F238E27FC236}">
                <a16:creationId xmlns:a16="http://schemas.microsoft.com/office/drawing/2014/main" id="{71CFAD9A-0547-FB4E-7188-C88978DFEB7D}"/>
              </a:ext>
            </a:extLst>
          </p:cNvPr>
          <p:cNvPicPr>
            <a:picLocks noChangeAspect="1"/>
          </p:cNvPicPr>
          <p:nvPr/>
        </p:nvPicPr>
        <p:blipFill rotWithShape="1">
          <a:blip r:embed="rId5"/>
          <a:srcRect l="21866" r="3" b="3"/>
          <a:stretch/>
        </p:blipFill>
        <p:spPr>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pic>
        <p:nvPicPr>
          <p:cNvPr id="6" name="Picture 5" descr="A human brain with a circuit board&#10;&#10;Description automatically generated">
            <a:extLst>
              <a:ext uri="{FF2B5EF4-FFF2-40B4-BE49-F238E27FC236}">
                <a16:creationId xmlns:a16="http://schemas.microsoft.com/office/drawing/2014/main" id="{17F96649-34DD-4B09-2BE6-FF4E6C85BF1A}"/>
              </a:ext>
            </a:extLst>
          </p:cNvPr>
          <p:cNvPicPr>
            <a:picLocks noChangeAspect="1"/>
          </p:cNvPicPr>
          <p:nvPr/>
        </p:nvPicPr>
        <p:blipFill rotWithShape="1">
          <a:blip r:embed="rId6">
            <a:extLst>
              <a:ext uri="{837473B0-CC2E-450A-ABE3-18F120FF3D39}">
                <a1611:picAttrSrcUrl xmlns:a1611="http://schemas.microsoft.com/office/drawing/2016/11/main" r:id="rId7"/>
              </a:ext>
            </a:extLst>
          </a:blip>
          <a:srcRect t="10787" r="-1" b="23120"/>
          <a:stretch/>
        </p:blipFill>
        <p:spPr>
          <a:xfrm>
            <a:off x="1" y="4316255"/>
            <a:ext cx="6836850" cy="2541737"/>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2" name="Title 1"/>
          <p:cNvSpPr>
            <a:spLocks noGrp="1"/>
          </p:cNvSpPr>
          <p:nvPr>
            <p:ph type="ctrTitle"/>
          </p:nvPr>
        </p:nvSpPr>
        <p:spPr>
          <a:xfrm>
            <a:off x="6343650" y="3996130"/>
            <a:ext cx="5505814" cy="1576910"/>
          </a:xfrm>
        </p:spPr>
        <p:txBody>
          <a:bodyPr anchor="b">
            <a:normAutofit/>
          </a:bodyPr>
          <a:lstStyle/>
          <a:p>
            <a:pPr algn="l"/>
            <a:r>
              <a:rPr lang="en-US" sz="4400">
                <a:ea typeface="Calibri Light"/>
                <a:cs typeface="Calibri Light"/>
              </a:rPr>
              <a:t>Minesweeper Solver</a:t>
            </a:r>
          </a:p>
        </p:txBody>
      </p:sp>
      <p:sp>
        <p:nvSpPr>
          <p:cNvPr id="3" name="Subtitle 2"/>
          <p:cNvSpPr>
            <a:spLocks noGrp="1"/>
          </p:cNvSpPr>
          <p:nvPr>
            <p:ph type="subTitle" idx="1"/>
          </p:nvPr>
        </p:nvSpPr>
        <p:spPr>
          <a:xfrm>
            <a:off x="6343650" y="5638800"/>
            <a:ext cx="5505814" cy="646785"/>
          </a:xfrm>
        </p:spPr>
        <p:txBody>
          <a:bodyPr vert="horz" lIns="91440" tIns="45720" rIns="91440" bIns="45720" rtlCol="0">
            <a:normAutofit/>
          </a:bodyPr>
          <a:lstStyle/>
          <a:p>
            <a:pPr algn="l"/>
            <a:r>
              <a:rPr lang="en-US" sz="1500">
                <a:ea typeface="Calibri"/>
                <a:cs typeface="Calibri"/>
              </a:rPr>
              <a:t>Shawn Frye and Ollie Bland</a:t>
            </a:r>
            <a:endParaRPr lang="en-US" sz="1500"/>
          </a:p>
          <a:p>
            <a:pPr algn="l"/>
            <a:r>
              <a:rPr lang="en-US" sz="1500">
                <a:ea typeface="Calibri"/>
                <a:cs typeface="Calibri"/>
              </a:rPr>
              <a:t>Oct 24, 2023</a:t>
            </a:r>
          </a:p>
        </p:txBody>
      </p:sp>
      <p:sp>
        <p:nvSpPr>
          <p:cNvPr id="7" name="TextBox 6">
            <a:extLst>
              <a:ext uri="{FF2B5EF4-FFF2-40B4-BE49-F238E27FC236}">
                <a16:creationId xmlns:a16="http://schemas.microsoft.com/office/drawing/2014/main" id="{F59A1AE2-719D-A389-0F40-5721CEDA17CE}"/>
              </a:ext>
            </a:extLst>
          </p:cNvPr>
          <p:cNvSpPr txBox="1"/>
          <p:nvPr/>
        </p:nvSpPr>
        <p:spPr>
          <a:xfrm>
            <a:off x="7523538" y="6870700"/>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7">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12" name="TextBox 11">
            <a:extLst>
              <a:ext uri="{FF2B5EF4-FFF2-40B4-BE49-F238E27FC236}">
                <a16:creationId xmlns:a16="http://schemas.microsoft.com/office/drawing/2014/main" id="{E9C14348-F40C-D713-7D3A-A9D64D4C2A0B}"/>
              </a:ext>
            </a:extLst>
          </p:cNvPr>
          <p:cNvSpPr txBox="1"/>
          <p:nvPr/>
        </p:nvSpPr>
        <p:spPr>
          <a:xfrm>
            <a:off x="9990756" y="6870700"/>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1771F6A4-FC9C-04D9-D0F2-0E7274F65CA7}"/>
              </a:ext>
            </a:extLst>
          </p:cNvPr>
          <p:cNvGraphicFramePr>
            <a:graphicFrameLocks noGrp="1"/>
          </p:cNvGraphicFramePr>
          <p:nvPr>
            <p:extLst>
              <p:ext uri="{D42A27DB-BD31-4B8C-83A1-F6EECF244321}">
                <p14:modId xmlns:p14="http://schemas.microsoft.com/office/powerpoint/2010/main" val="1210323564"/>
              </p:ext>
            </p:extLst>
          </p:nvPr>
        </p:nvGraphicFramePr>
        <p:xfrm>
          <a:off x="207818" y="79168"/>
          <a:ext cx="11773138" cy="3391588"/>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330957892"/>
                    </a:ext>
                  </a:extLst>
                </a:gridCol>
                <a:gridCol w="2038597">
                  <a:extLst>
                    <a:ext uri="{9D8B030D-6E8A-4147-A177-3AD203B41FA5}">
                      <a16:colId xmlns:a16="http://schemas.microsoft.com/office/drawing/2014/main" val="653585429"/>
                    </a:ext>
                  </a:extLst>
                </a:gridCol>
                <a:gridCol w="1187532">
                  <a:extLst>
                    <a:ext uri="{9D8B030D-6E8A-4147-A177-3AD203B41FA5}">
                      <a16:colId xmlns:a16="http://schemas.microsoft.com/office/drawing/2014/main" val="2744788866"/>
                    </a:ext>
                  </a:extLst>
                </a:gridCol>
                <a:gridCol w="1415142">
                  <a:extLst>
                    <a:ext uri="{9D8B030D-6E8A-4147-A177-3AD203B41FA5}">
                      <a16:colId xmlns:a16="http://schemas.microsoft.com/office/drawing/2014/main" val="2328076849"/>
                    </a:ext>
                  </a:extLst>
                </a:gridCol>
                <a:gridCol w="3265714">
                  <a:extLst>
                    <a:ext uri="{9D8B030D-6E8A-4147-A177-3AD203B41FA5}">
                      <a16:colId xmlns:a16="http://schemas.microsoft.com/office/drawing/2014/main" val="116257476"/>
                    </a:ext>
                  </a:extLst>
                </a:gridCol>
                <a:gridCol w="2559868">
                  <a:extLst>
                    <a:ext uri="{9D8B030D-6E8A-4147-A177-3AD203B41FA5}">
                      <a16:colId xmlns:a16="http://schemas.microsoft.com/office/drawing/2014/main" val="1514074286"/>
                    </a:ext>
                  </a:extLst>
                </a:gridCol>
              </a:tblGrid>
              <a:tr h="676573">
                <a:tc>
                  <a:txBody>
                    <a:bodyPr/>
                    <a:lstStyle/>
                    <a:p>
                      <a:pPr fontAlgn="base"/>
                      <a:r>
                        <a:rPr lang="en-US" sz="1800" b="1" dirty="0">
                          <a:solidFill>
                            <a:srgbClr val="FFFFFF"/>
                          </a:solidFill>
                          <a:effectLst/>
                          <a:latin typeface="Times New Roman"/>
                        </a:rPr>
                        <a:t>Number of Analysis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Top Left Corner</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16x16</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(42% + 30% + 29%) / 3  = 33.67%</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(9.57 + 7.97 + 6.65) / 3 =  8.06 seconds</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Top Left Corner</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16x16</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(32.9% + 33.8% + 34.5%) / 3= 33.73%</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(125.83 + 134.81 + 205.13) / 3 = 155.26 seconds</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Top Left Corner</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16x16</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(34.31% + 36.73% + 35.46%) / 3 = 35.5%</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(2326.29 + 2169.42 + 2276.12) / 3 = 2357.28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bl>
          </a:graphicData>
        </a:graphic>
      </p:graphicFrame>
      <p:pic>
        <p:nvPicPr>
          <p:cNvPr id="2" name="Picture 1" descr="A screen shot of a computer&#10;&#10;Description automatically generated">
            <a:extLst>
              <a:ext uri="{FF2B5EF4-FFF2-40B4-BE49-F238E27FC236}">
                <a16:creationId xmlns:a16="http://schemas.microsoft.com/office/drawing/2014/main" id="{65C2A6FC-E2C9-DF03-9D90-F4F2F156086E}"/>
              </a:ext>
            </a:extLst>
          </p:cNvPr>
          <p:cNvPicPr>
            <a:picLocks noChangeAspect="1"/>
          </p:cNvPicPr>
          <p:nvPr/>
        </p:nvPicPr>
        <p:blipFill>
          <a:blip r:embed="rId3"/>
          <a:stretch>
            <a:fillRect/>
          </a:stretch>
        </p:blipFill>
        <p:spPr>
          <a:xfrm>
            <a:off x="211777" y="3485619"/>
            <a:ext cx="3910940" cy="3093100"/>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49067DB0-E2E3-F24C-3AEE-0B724847A497}"/>
              </a:ext>
            </a:extLst>
          </p:cNvPr>
          <p:cNvPicPr>
            <a:picLocks noChangeAspect="1"/>
          </p:cNvPicPr>
          <p:nvPr/>
        </p:nvPicPr>
        <p:blipFill>
          <a:blip r:embed="rId4"/>
          <a:stretch>
            <a:fillRect/>
          </a:stretch>
        </p:blipFill>
        <p:spPr>
          <a:xfrm>
            <a:off x="4091050" y="3488964"/>
            <a:ext cx="3910940" cy="311609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10F3F96-607E-9A08-64EE-CE5722043986}"/>
              </a:ext>
            </a:extLst>
          </p:cNvPr>
          <p:cNvPicPr>
            <a:picLocks noChangeAspect="1"/>
          </p:cNvPicPr>
          <p:nvPr/>
        </p:nvPicPr>
        <p:blipFill>
          <a:blip r:embed="rId5"/>
          <a:stretch>
            <a:fillRect/>
          </a:stretch>
        </p:blipFill>
        <p:spPr>
          <a:xfrm>
            <a:off x="8009907" y="3484055"/>
            <a:ext cx="3930732" cy="3106122"/>
          </a:xfrm>
          <a:prstGeom prst="rect">
            <a:avLst/>
          </a:prstGeom>
        </p:spPr>
      </p:pic>
    </p:spTree>
    <p:extLst>
      <p:ext uri="{BB962C8B-B14F-4D97-AF65-F5344CB8AC3E}">
        <p14:creationId xmlns:p14="http://schemas.microsoft.com/office/powerpoint/2010/main" val="3588753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1771F6A4-FC9C-04D9-D0F2-0E7274F65CA7}"/>
              </a:ext>
            </a:extLst>
          </p:cNvPr>
          <p:cNvGraphicFramePr>
            <a:graphicFrameLocks noGrp="1"/>
          </p:cNvGraphicFramePr>
          <p:nvPr>
            <p:extLst>
              <p:ext uri="{D42A27DB-BD31-4B8C-83A1-F6EECF244321}">
                <p14:modId xmlns:p14="http://schemas.microsoft.com/office/powerpoint/2010/main" val="874421095"/>
              </p:ext>
            </p:extLst>
          </p:nvPr>
        </p:nvGraphicFramePr>
        <p:xfrm>
          <a:off x="207818" y="79168"/>
          <a:ext cx="11773136" cy="3391588"/>
        </p:xfrm>
        <a:graphic>
          <a:graphicData uri="http://schemas.openxmlformats.org/drawingml/2006/table">
            <a:tbl>
              <a:tblPr firstRow="1" bandRow="1">
                <a:tableStyleId>{5C22544A-7EE6-4342-B048-85BDC9FD1C3A}</a:tableStyleId>
              </a:tblPr>
              <a:tblGrid>
                <a:gridCol w="1306284">
                  <a:extLst>
                    <a:ext uri="{9D8B030D-6E8A-4147-A177-3AD203B41FA5}">
                      <a16:colId xmlns:a16="http://schemas.microsoft.com/office/drawing/2014/main" val="2330957892"/>
                    </a:ext>
                  </a:extLst>
                </a:gridCol>
                <a:gridCol w="2038597">
                  <a:extLst>
                    <a:ext uri="{9D8B030D-6E8A-4147-A177-3AD203B41FA5}">
                      <a16:colId xmlns:a16="http://schemas.microsoft.com/office/drawing/2014/main" val="653585429"/>
                    </a:ext>
                  </a:extLst>
                </a:gridCol>
                <a:gridCol w="1187532">
                  <a:extLst>
                    <a:ext uri="{9D8B030D-6E8A-4147-A177-3AD203B41FA5}">
                      <a16:colId xmlns:a16="http://schemas.microsoft.com/office/drawing/2014/main" val="2744788866"/>
                    </a:ext>
                  </a:extLst>
                </a:gridCol>
                <a:gridCol w="1415142">
                  <a:extLst>
                    <a:ext uri="{9D8B030D-6E8A-4147-A177-3AD203B41FA5}">
                      <a16:colId xmlns:a16="http://schemas.microsoft.com/office/drawing/2014/main" val="2328076849"/>
                    </a:ext>
                  </a:extLst>
                </a:gridCol>
                <a:gridCol w="3137064">
                  <a:extLst>
                    <a:ext uri="{9D8B030D-6E8A-4147-A177-3AD203B41FA5}">
                      <a16:colId xmlns:a16="http://schemas.microsoft.com/office/drawing/2014/main" val="116257476"/>
                    </a:ext>
                  </a:extLst>
                </a:gridCol>
                <a:gridCol w="2688517">
                  <a:extLst>
                    <a:ext uri="{9D8B030D-6E8A-4147-A177-3AD203B41FA5}">
                      <a16:colId xmlns:a16="http://schemas.microsoft.com/office/drawing/2014/main" val="1514074286"/>
                    </a:ext>
                  </a:extLst>
                </a:gridCol>
              </a:tblGrid>
              <a:tr h="676573">
                <a:tc>
                  <a:txBody>
                    <a:bodyPr/>
                    <a:lstStyle/>
                    <a:p>
                      <a:pPr fontAlgn="base"/>
                      <a:r>
                        <a:rPr lang="en-US" sz="1800" b="1" dirty="0">
                          <a:solidFill>
                            <a:srgbClr val="FFFFFF"/>
                          </a:solidFill>
                          <a:effectLst/>
                          <a:latin typeface="Times New Roman"/>
                        </a:rPr>
                        <a:t>Number of Analysis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16x16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(35% + 30% + 22%) / 3  = 29%</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(9.3 + 12..37 + 11.09) / 3 =  10.92 seconds</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16x16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dirty="0">
                          <a:effectLst/>
                          <a:latin typeface="Times New Roman"/>
                        </a:rPr>
                        <a:t>(31% + 35.6% + 35.7%) / 3 = 34.1%</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(276.92 + 277.27 + 283.07) / 3 = 279.09 seconds</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16x16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(35.48% + 34.6% + 34.7%) / 3 = 34.93%</a:t>
                      </a:r>
                      <a:endParaRPr lang="en-US" dirty="0"/>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(2650.18 + 2626.57 + 2583.16) / 3 = 2619.97 seconds</a:t>
                      </a:r>
                      <a:endParaRPr lang="en-US" dirty="0"/>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bl>
          </a:graphicData>
        </a:graphic>
      </p:graphicFrame>
      <p:pic>
        <p:nvPicPr>
          <p:cNvPr id="5" name="Picture 4" descr="A screenshot of a computer&#10;&#10;Description automatically generated">
            <a:extLst>
              <a:ext uri="{FF2B5EF4-FFF2-40B4-BE49-F238E27FC236}">
                <a16:creationId xmlns:a16="http://schemas.microsoft.com/office/drawing/2014/main" id="{31905552-F928-31B2-1B5A-84A462AE2E6B}"/>
              </a:ext>
            </a:extLst>
          </p:cNvPr>
          <p:cNvPicPr>
            <a:picLocks noChangeAspect="1"/>
          </p:cNvPicPr>
          <p:nvPr/>
        </p:nvPicPr>
        <p:blipFill>
          <a:blip r:embed="rId2"/>
          <a:stretch>
            <a:fillRect/>
          </a:stretch>
        </p:blipFill>
        <p:spPr>
          <a:xfrm>
            <a:off x="182089" y="3457922"/>
            <a:ext cx="3910940" cy="3049532"/>
          </a:xfrm>
          <a:prstGeom prst="rect">
            <a:avLst/>
          </a:prstGeom>
        </p:spPr>
      </p:pic>
      <p:pic>
        <p:nvPicPr>
          <p:cNvPr id="7" name="Picture 6" descr="A screenshot of a computer game&#10;&#10;Description automatically generated">
            <a:extLst>
              <a:ext uri="{FF2B5EF4-FFF2-40B4-BE49-F238E27FC236}">
                <a16:creationId xmlns:a16="http://schemas.microsoft.com/office/drawing/2014/main" id="{BE2BEB61-C638-BC83-A5C5-C2C6A81F54E9}"/>
              </a:ext>
            </a:extLst>
          </p:cNvPr>
          <p:cNvPicPr>
            <a:picLocks noChangeAspect="1"/>
          </p:cNvPicPr>
          <p:nvPr/>
        </p:nvPicPr>
        <p:blipFill>
          <a:blip r:embed="rId3"/>
          <a:stretch>
            <a:fillRect/>
          </a:stretch>
        </p:blipFill>
        <p:spPr>
          <a:xfrm>
            <a:off x="4100945" y="3458135"/>
            <a:ext cx="3940628" cy="3049107"/>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236C6C-B88C-DFC3-09AD-AC7D518B4688}"/>
              </a:ext>
            </a:extLst>
          </p:cNvPr>
          <p:cNvPicPr>
            <a:picLocks noChangeAspect="1"/>
          </p:cNvPicPr>
          <p:nvPr/>
        </p:nvPicPr>
        <p:blipFill>
          <a:blip r:embed="rId4"/>
          <a:stretch>
            <a:fillRect/>
          </a:stretch>
        </p:blipFill>
        <p:spPr>
          <a:xfrm>
            <a:off x="8049491" y="3463061"/>
            <a:ext cx="3960420" cy="2969981"/>
          </a:xfrm>
          <a:prstGeom prst="rect">
            <a:avLst/>
          </a:prstGeom>
        </p:spPr>
      </p:pic>
    </p:spTree>
    <p:extLst>
      <p:ext uri="{BB962C8B-B14F-4D97-AF65-F5344CB8AC3E}">
        <p14:creationId xmlns:p14="http://schemas.microsoft.com/office/powerpoint/2010/main" val="3715283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1771F6A4-FC9C-04D9-D0F2-0E7274F65CA7}"/>
              </a:ext>
            </a:extLst>
          </p:cNvPr>
          <p:cNvGraphicFramePr>
            <a:graphicFrameLocks noGrp="1"/>
          </p:cNvGraphicFramePr>
          <p:nvPr>
            <p:extLst>
              <p:ext uri="{D42A27DB-BD31-4B8C-83A1-F6EECF244321}">
                <p14:modId xmlns:p14="http://schemas.microsoft.com/office/powerpoint/2010/main" val="3045324415"/>
              </p:ext>
            </p:extLst>
          </p:nvPr>
        </p:nvGraphicFramePr>
        <p:xfrm>
          <a:off x="207818" y="79168"/>
          <a:ext cx="11773138" cy="3391588"/>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330957892"/>
                    </a:ext>
                  </a:extLst>
                </a:gridCol>
                <a:gridCol w="2038597">
                  <a:extLst>
                    <a:ext uri="{9D8B030D-6E8A-4147-A177-3AD203B41FA5}">
                      <a16:colId xmlns:a16="http://schemas.microsoft.com/office/drawing/2014/main" val="653585429"/>
                    </a:ext>
                  </a:extLst>
                </a:gridCol>
                <a:gridCol w="1187532">
                  <a:extLst>
                    <a:ext uri="{9D8B030D-6E8A-4147-A177-3AD203B41FA5}">
                      <a16:colId xmlns:a16="http://schemas.microsoft.com/office/drawing/2014/main" val="2744788866"/>
                    </a:ext>
                  </a:extLst>
                </a:gridCol>
                <a:gridCol w="1415142">
                  <a:extLst>
                    <a:ext uri="{9D8B030D-6E8A-4147-A177-3AD203B41FA5}">
                      <a16:colId xmlns:a16="http://schemas.microsoft.com/office/drawing/2014/main" val="2328076849"/>
                    </a:ext>
                  </a:extLst>
                </a:gridCol>
                <a:gridCol w="3265714">
                  <a:extLst>
                    <a:ext uri="{9D8B030D-6E8A-4147-A177-3AD203B41FA5}">
                      <a16:colId xmlns:a16="http://schemas.microsoft.com/office/drawing/2014/main" val="116257476"/>
                    </a:ext>
                  </a:extLst>
                </a:gridCol>
                <a:gridCol w="2559868">
                  <a:extLst>
                    <a:ext uri="{9D8B030D-6E8A-4147-A177-3AD203B41FA5}">
                      <a16:colId xmlns:a16="http://schemas.microsoft.com/office/drawing/2014/main" val="1514074286"/>
                    </a:ext>
                  </a:extLst>
                </a:gridCol>
              </a:tblGrid>
              <a:tr h="676573">
                <a:tc>
                  <a:txBody>
                    <a:bodyPr/>
                    <a:lstStyle/>
                    <a:p>
                      <a:pPr fontAlgn="base"/>
                      <a:r>
                        <a:rPr lang="en-US" sz="1800" b="1" dirty="0">
                          <a:solidFill>
                            <a:srgbClr val="FFFFFF"/>
                          </a:solidFill>
                          <a:effectLst/>
                          <a:latin typeface="Times New Roman"/>
                        </a:rPr>
                        <a:t>Number of Analysis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Location</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16x16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(30% + 26% + 46%) / 3  = 34%</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(13.37 + 13.68 + 9.32) / 3 =  12.12 seconds</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b="0" i="0" u="none" strike="noStrike" noProof="0" dirty="0">
                          <a:solidFill>
                            <a:srgbClr val="000000"/>
                          </a:solidFill>
                          <a:effectLst/>
                          <a:latin typeface="Times New Roman"/>
                        </a:rPr>
                        <a:t>Random Location</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16x16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(31.1% + 35.7% + 31.4%) / 3 = 32.73%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(146.33 + 184.87 + 103.37) / 3 = 144.86 seconds</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Location</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16x16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(33.4% + 34.02% + 34.29%) / 3 = 33.90%</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(1495.25 + 1934.17 + 1771) / 3 = 1733.47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bl>
          </a:graphicData>
        </a:graphic>
      </p:graphicFrame>
      <p:pic>
        <p:nvPicPr>
          <p:cNvPr id="2" name="Picture 1" descr="A screenshot of a computer&#10;&#10;Description automatically generated">
            <a:extLst>
              <a:ext uri="{FF2B5EF4-FFF2-40B4-BE49-F238E27FC236}">
                <a16:creationId xmlns:a16="http://schemas.microsoft.com/office/drawing/2014/main" id="{4EA9E63D-2690-CE2F-8AF8-74EADBEAA7EC}"/>
              </a:ext>
            </a:extLst>
          </p:cNvPr>
          <p:cNvPicPr>
            <a:picLocks noChangeAspect="1"/>
          </p:cNvPicPr>
          <p:nvPr/>
        </p:nvPicPr>
        <p:blipFill>
          <a:blip r:embed="rId2"/>
          <a:stretch>
            <a:fillRect/>
          </a:stretch>
        </p:blipFill>
        <p:spPr>
          <a:xfrm>
            <a:off x="211777" y="3433153"/>
            <a:ext cx="3881251" cy="303969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27B3FAD-8BAF-4C3E-3F33-65E6E8C1AA5B}"/>
              </a:ext>
            </a:extLst>
          </p:cNvPr>
          <p:cNvPicPr>
            <a:picLocks noChangeAspect="1"/>
          </p:cNvPicPr>
          <p:nvPr/>
        </p:nvPicPr>
        <p:blipFill>
          <a:blip r:embed="rId3"/>
          <a:stretch>
            <a:fillRect/>
          </a:stretch>
        </p:blipFill>
        <p:spPr>
          <a:xfrm>
            <a:off x="4100946" y="3426028"/>
            <a:ext cx="3940628" cy="3044048"/>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C30C853E-23B9-EA56-06FA-4C524EF1FD4F}"/>
              </a:ext>
            </a:extLst>
          </p:cNvPr>
          <p:cNvPicPr>
            <a:picLocks noChangeAspect="1"/>
          </p:cNvPicPr>
          <p:nvPr/>
        </p:nvPicPr>
        <p:blipFill>
          <a:blip r:embed="rId4"/>
          <a:stretch>
            <a:fillRect/>
          </a:stretch>
        </p:blipFill>
        <p:spPr>
          <a:xfrm>
            <a:off x="8049491" y="3428728"/>
            <a:ext cx="3930732" cy="3038648"/>
          </a:xfrm>
          <a:prstGeom prst="rect">
            <a:avLst/>
          </a:prstGeom>
        </p:spPr>
      </p:pic>
    </p:spTree>
    <p:extLst>
      <p:ext uri="{BB962C8B-B14F-4D97-AF65-F5344CB8AC3E}">
        <p14:creationId xmlns:p14="http://schemas.microsoft.com/office/powerpoint/2010/main" val="1250885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1771F6A4-FC9C-04D9-D0F2-0E7274F65CA7}"/>
              </a:ext>
            </a:extLst>
          </p:cNvPr>
          <p:cNvGraphicFramePr>
            <a:graphicFrameLocks noGrp="1"/>
          </p:cNvGraphicFramePr>
          <p:nvPr>
            <p:extLst>
              <p:ext uri="{D42A27DB-BD31-4B8C-83A1-F6EECF244321}">
                <p14:modId xmlns:p14="http://schemas.microsoft.com/office/powerpoint/2010/main" val="1877506570"/>
              </p:ext>
            </p:extLst>
          </p:nvPr>
        </p:nvGraphicFramePr>
        <p:xfrm>
          <a:off x="207818" y="79168"/>
          <a:ext cx="11773138" cy="3363403"/>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330957892"/>
                    </a:ext>
                  </a:extLst>
                </a:gridCol>
                <a:gridCol w="2038597">
                  <a:extLst>
                    <a:ext uri="{9D8B030D-6E8A-4147-A177-3AD203B41FA5}">
                      <a16:colId xmlns:a16="http://schemas.microsoft.com/office/drawing/2014/main" val="653585429"/>
                    </a:ext>
                  </a:extLst>
                </a:gridCol>
                <a:gridCol w="1187532">
                  <a:extLst>
                    <a:ext uri="{9D8B030D-6E8A-4147-A177-3AD203B41FA5}">
                      <a16:colId xmlns:a16="http://schemas.microsoft.com/office/drawing/2014/main" val="2744788866"/>
                    </a:ext>
                  </a:extLst>
                </a:gridCol>
                <a:gridCol w="1415142">
                  <a:extLst>
                    <a:ext uri="{9D8B030D-6E8A-4147-A177-3AD203B41FA5}">
                      <a16:colId xmlns:a16="http://schemas.microsoft.com/office/drawing/2014/main" val="2328076849"/>
                    </a:ext>
                  </a:extLst>
                </a:gridCol>
                <a:gridCol w="3265714">
                  <a:extLst>
                    <a:ext uri="{9D8B030D-6E8A-4147-A177-3AD203B41FA5}">
                      <a16:colId xmlns:a16="http://schemas.microsoft.com/office/drawing/2014/main" val="116257476"/>
                    </a:ext>
                  </a:extLst>
                </a:gridCol>
                <a:gridCol w="2559868">
                  <a:extLst>
                    <a:ext uri="{9D8B030D-6E8A-4147-A177-3AD203B41FA5}">
                      <a16:colId xmlns:a16="http://schemas.microsoft.com/office/drawing/2014/main" val="1514074286"/>
                    </a:ext>
                  </a:extLst>
                </a:gridCol>
              </a:tblGrid>
              <a:tr h="676573">
                <a:tc>
                  <a:txBody>
                    <a:bodyPr/>
                    <a:lstStyle/>
                    <a:p>
                      <a:pPr fontAlgn="base"/>
                      <a:r>
                        <a:rPr lang="en-US" sz="1800" b="1" dirty="0">
                          <a:solidFill>
                            <a:srgbClr val="FFFFFF"/>
                          </a:solidFill>
                          <a:effectLst/>
                          <a:latin typeface="Times New Roman"/>
                        </a:rPr>
                        <a:t>Number of Analysis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Top Left Corner</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30x16</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(4% + 4% + 1%) / 3= 3 %</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(8.24 + 8.69 + 7.4) / 3 = 8.11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Top Left Corner</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30x16</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(1.4% + 0.9% + 1.2%) / 3 = 1.17%</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(83.52 + 68.25 + 78.08) / 3 = 76.61 seconds</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Top Left Corner</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30x16</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(1.45% + 1.37% + 1.21%) / 3 = 1.34%</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( 716.27 + 676.32 + 749.51) / 3 = 704.03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bl>
          </a:graphicData>
        </a:graphic>
      </p:graphicFrame>
      <p:pic>
        <p:nvPicPr>
          <p:cNvPr id="4" name="Picture 3" descr="A screenshot of a computer&#10;&#10;Description automatically generated">
            <a:extLst>
              <a:ext uri="{FF2B5EF4-FFF2-40B4-BE49-F238E27FC236}">
                <a16:creationId xmlns:a16="http://schemas.microsoft.com/office/drawing/2014/main" id="{87249251-9FB8-54C0-4E48-532C385F7094}"/>
              </a:ext>
            </a:extLst>
          </p:cNvPr>
          <p:cNvPicPr>
            <a:picLocks noChangeAspect="1"/>
          </p:cNvPicPr>
          <p:nvPr/>
        </p:nvPicPr>
        <p:blipFill>
          <a:blip r:embed="rId3"/>
          <a:stretch>
            <a:fillRect/>
          </a:stretch>
        </p:blipFill>
        <p:spPr>
          <a:xfrm>
            <a:off x="211777" y="3431747"/>
            <a:ext cx="3910940" cy="310188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13683B7-BE4F-F7A5-5AEB-71FF4B4EDFEB}"/>
              </a:ext>
            </a:extLst>
          </p:cNvPr>
          <p:cNvPicPr>
            <a:picLocks noChangeAspect="1"/>
          </p:cNvPicPr>
          <p:nvPr/>
        </p:nvPicPr>
        <p:blipFill>
          <a:blip r:embed="rId4"/>
          <a:stretch>
            <a:fillRect/>
          </a:stretch>
        </p:blipFill>
        <p:spPr>
          <a:xfrm>
            <a:off x="4130634" y="3434422"/>
            <a:ext cx="3910940" cy="314601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4039542-FD2A-EE9C-AE4B-0021EFEF2F72}"/>
              </a:ext>
            </a:extLst>
          </p:cNvPr>
          <p:cNvPicPr>
            <a:picLocks noChangeAspect="1"/>
          </p:cNvPicPr>
          <p:nvPr/>
        </p:nvPicPr>
        <p:blipFill>
          <a:blip r:embed="rId5"/>
          <a:stretch>
            <a:fillRect/>
          </a:stretch>
        </p:blipFill>
        <p:spPr>
          <a:xfrm>
            <a:off x="8049491" y="3428257"/>
            <a:ext cx="3930732" cy="3148447"/>
          </a:xfrm>
          <a:prstGeom prst="rect">
            <a:avLst/>
          </a:prstGeom>
        </p:spPr>
      </p:pic>
    </p:spTree>
    <p:extLst>
      <p:ext uri="{BB962C8B-B14F-4D97-AF65-F5344CB8AC3E}">
        <p14:creationId xmlns:p14="http://schemas.microsoft.com/office/powerpoint/2010/main" val="3253938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1771F6A4-FC9C-04D9-D0F2-0E7274F65CA7}"/>
              </a:ext>
            </a:extLst>
          </p:cNvPr>
          <p:cNvGraphicFramePr>
            <a:graphicFrameLocks noGrp="1"/>
          </p:cNvGraphicFramePr>
          <p:nvPr>
            <p:extLst>
              <p:ext uri="{D42A27DB-BD31-4B8C-83A1-F6EECF244321}">
                <p14:modId xmlns:p14="http://schemas.microsoft.com/office/powerpoint/2010/main" val="2806635208"/>
              </p:ext>
            </p:extLst>
          </p:nvPr>
        </p:nvGraphicFramePr>
        <p:xfrm>
          <a:off x="207818" y="79168"/>
          <a:ext cx="11773138" cy="3363403"/>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330957892"/>
                    </a:ext>
                  </a:extLst>
                </a:gridCol>
                <a:gridCol w="2038597">
                  <a:extLst>
                    <a:ext uri="{9D8B030D-6E8A-4147-A177-3AD203B41FA5}">
                      <a16:colId xmlns:a16="http://schemas.microsoft.com/office/drawing/2014/main" val="653585429"/>
                    </a:ext>
                  </a:extLst>
                </a:gridCol>
                <a:gridCol w="1187532">
                  <a:extLst>
                    <a:ext uri="{9D8B030D-6E8A-4147-A177-3AD203B41FA5}">
                      <a16:colId xmlns:a16="http://schemas.microsoft.com/office/drawing/2014/main" val="2744788866"/>
                    </a:ext>
                  </a:extLst>
                </a:gridCol>
                <a:gridCol w="1415142">
                  <a:extLst>
                    <a:ext uri="{9D8B030D-6E8A-4147-A177-3AD203B41FA5}">
                      <a16:colId xmlns:a16="http://schemas.microsoft.com/office/drawing/2014/main" val="2328076849"/>
                    </a:ext>
                  </a:extLst>
                </a:gridCol>
                <a:gridCol w="3265714">
                  <a:extLst>
                    <a:ext uri="{9D8B030D-6E8A-4147-A177-3AD203B41FA5}">
                      <a16:colId xmlns:a16="http://schemas.microsoft.com/office/drawing/2014/main" val="116257476"/>
                    </a:ext>
                  </a:extLst>
                </a:gridCol>
                <a:gridCol w="2559868">
                  <a:extLst>
                    <a:ext uri="{9D8B030D-6E8A-4147-A177-3AD203B41FA5}">
                      <a16:colId xmlns:a16="http://schemas.microsoft.com/office/drawing/2014/main" val="1514074286"/>
                    </a:ext>
                  </a:extLst>
                </a:gridCol>
              </a:tblGrid>
              <a:tr h="676573">
                <a:tc>
                  <a:txBody>
                    <a:bodyPr/>
                    <a:lstStyle/>
                    <a:p>
                      <a:pPr fontAlgn="base"/>
                      <a:r>
                        <a:rPr lang="en-US" sz="1800" b="1" dirty="0">
                          <a:solidFill>
                            <a:srgbClr val="FFFFFF"/>
                          </a:solidFill>
                          <a:effectLst/>
                          <a:latin typeface="Times New Roman"/>
                        </a:rPr>
                        <a:t>Number of Analysis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30x16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 + 2% + 1%) / 3 = 2%</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(8.9 + 9.47 + 8.53) / 3 = 10.62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30x16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(.7% + 1% + 1.6%) / 3 = 1.1%</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(79.99 + 68.57 + 77.12) / 3 = 75.23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30x16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(1.24% + 1.22% 1.18%) / 3 = 1.2%</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(714.13 + 706.24 + 785.72) / 3 = 735.36 </a:t>
                      </a:r>
                      <a:r>
                        <a:rPr lang="en-US" sz="1800" dirty="0" err="1">
                          <a:effectLst/>
                          <a:latin typeface="Times New Roman"/>
                        </a:rPr>
                        <a:t>secones</a:t>
                      </a:r>
                      <a:endParaRPr lang="en-US" sz="1800"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bl>
          </a:graphicData>
        </a:graphic>
      </p:graphicFrame>
      <p:pic>
        <p:nvPicPr>
          <p:cNvPr id="2" name="Picture 1" descr="A screenshot of a computer&#10;&#10;Description automatically generated">
            <a:extLst>
              <a:ext uri="{FF2B5EF4-FFF2-40B4-BE49-F238E27FC236}">
                <a16:creationId xmlns:a16="http://schemas.microsoft.com/office/drawing/2014/main" id="{A65A6030-6899-8C60-2911-AFD4178B2C76}"/>
              </a:ext>
            </a:extLst>
          </p:cNvPr>
          <p:cNvPicPr>
            <a:picLocks noChangeAspect="1"/>
          </p:cNvPicPr>
          <p:nvPr/>
        </p:nvPicPr>
        <p:blipFill>
          <a:blip r:embed="rId2"/>
          <a:stretch>
            <a:fillRect/>
          </a:stretch>
        </p:blipFill>
        <p:spPr>
          <a:xfrm>
            <a:off x="211777" y="3424537"/>
            <a:ext cx="3940628" cy="303713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4B5AFC80-CB75-24DE-2A4B-D236ABF516D3}"/>
              </a:ext>
            </a:extLst>
          </p:cNvPr>
          <p:cNvPicPr>
            <a:picLocks noChangeAspect="1"/>
          </p:cNvPicPr>
          <p:nvPr/>
        </p:nvPicPr>
        <p:blipFill>
          <a:blip r:embed="rId3"/>
          <a:stretch>
            <a:fillRect/>
          </a:stretch>
        </p:blipFill>
        <p:spPr>
          <a:xfrm>
            <a:off x="4160322" y="3430994"/>
            <a:ext cx="3940628" cy="3053908"/>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DB73AB3-CE58-86E9-B0DF-C414BDC216C4}"/>
              </a:ext>
            </a:extLst>
          </p:cNvPr>
          <p:cNvPicPr>
            <a:picLocks noChangeAspect="1"/>
          </p:cNvPicPr>
          <p:nvPr/>
        </p:nvPicPr>
        <p:blipFill>
          <a:blip r:embed="rId4"/>
          <a:stretch>
            <a:fillRect/>
          </a:stretch>
        </p:blipFill>
        <p:spPr>
          <a:xfrm>
            <a:off x="8108868" y="3409208"/>
            <a:ext cx="3871355" cy="3057896"/>
          </a:xfrm>
          <a:prstGeom prst="rect">
            <a:avLst/>
          </a:prstGeom>
        </p:spPr>
      </p:pic>
    </p:spTree>
    <p:extLst>
      <p:ext uri="{BB962C8B-B14F-4D97-AF65-F5344CB8AC3E}">
        <p14:creationId xmlns:p14="http://schemas.microsoft.com/office/powerpoint/2010/main" val="1898927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1771F6A4-FC9C-04D9-D0F2-0E7274F65CA7}"/>
              </a:ext>
            </a:extLst>
          </p:cNvPr>
          <p:cNvGraphicFramePr>
            <a:graphicFrameLocks noGrp="1"/>
          </p:cNvGraphicFramePr>
          <p:nvPr>
            <p:extLst>
              <p:ext uri="{D42A27DB-BD31-4B8C-83A1-F6EECF244321}">
                <p14:modId xmlns:p14="http://schemas.microsoft.com/office/powerpoint/2010/main" val="4096299449"/>
              </p:ext>
            </p:extLst>
          </p:nvPr>
        </p:nvGraphicFramePr>
        <p:xfrm>
          <a:off x="207818" y="79168"/>
          <a:ext cx="11773135" cy="4221432"/>
        </p:xfrm>
        <a:graphic>
          <a:graphicData uri="http://schemas.openxmlformats.org/drawingml/2006/table">
            <a:tbl>
              <a:tblPr firstRow="1" bandRow="1">
                <a:tableStyleId>{5C22544A-7EE6-4342-B048-85BDC9FD1C3A}</a:tableStyleId>
              </a:tblPr>
              <a:tblGrid>
                <a:gridCol w="1306284">
                  <a:extLst>
                    <a:ext uri="{9D8B030D-6E8A-4147-A177-3AD203B41FA5}">
                      <a16:colId xmlns:a16="http://schemas.microsoft.com/office/drawing/2014/main" val="2330957892"/>
                    </a:ext>
                  </a:extLst>
                </a:gridCol>
                <a:gridCol w="2038597">
                  <a:extLst>
                    <a:ext uri="{9D8B030D-6E8A-4147-A177-3AD203B41FA5}">
                      <a16:colId xmlns:a16="http://schemas.microsoft.com/office/drawing/2014/main" val="653585429"/>
                    </a:ext>
                  </a:extLst>
                </a:gridCol>
                <a:gridCol w="1187532">
                  <a:extLst>
                    <a:ext uri="{9D8B030D-6E8A-4147-A177-3AD203B41FA5}">
                      <a16:colId xmlns:a16="http://schemas.microsoft.com/office/drawing/2014/main" val="2744788866"/>
                    </a:ext>
                  </a:extLst>
                </a:gridCol>
                <a:gridCol w="1415142">
                  <a:extLst>
                    <a:ext uri="{9D8B030D-6E8A-4147-A177-3AD203B41FA5}">
                      <a16:colId xmlns:a16="http://schemas.microsoft.com/office/drawing/2014/main" val="2328076849"/>
                    </a:ext>
                  </a:extLst>
                </a:gridCol>
                <a:gridCol w="2949038">
                  <a:extLst>
                    <a:ext uri="{9D8B030D-6E8A-4147-A177-3AD203B41FA5}">
                      <a16:colId xmlns:a16="http://schemas.microsoft.com/office/drawing/2014/main" val="116257476"/>
                    </a:ext>
                  </a:extLst>
                </a:gridCol>
                <a:gridCol w="2876542">
                  <a:extLst>
                    <a:ext uri="{9D8B030D-6E8A-4147-A177-3AD203B41FA5}">
                      <a16:colId xmlns:a16="http://schemas.microsoft.com/office/drawing/2014/main" val="1514074286"/>
                    </a:ext>
                  </a:extLst>
                </a:gridCol>
              </a:tblGrid>
              <a:tr h="676573">
                <a:tc>
                  <a:txBody>
                    <a:bodyPr/>
                    <a:lstStyle/>
                    <a:p>
                      <a:pPr fontAlgn="base"/>
                      <a:r>
                        <a:rPr lang="en-US" sz="1800" b="1" dirty="0">
                          <a:solidFill>
                            <a:srgbClr val="FFFFFF"/>
                          </a:solidFill>
                          <a:effectLst/>
                          <a:latin typeface="Times New Roman"/>
                        </a:rPr>
                        <a:t>Number of Analysis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Location</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30x16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 + 1% + 1%) / 3 = 1%</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dirty="0">
                          <a:effectLst/>
                          <a:latin typeface="Times New Roman"/>
                        </a:rPr>
                        <a:t>(6.78 + 5.81 + 6.94) / 3 =  6.51 seconds</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b="0" i="0" u="none" strike="noStrike" noProof="0" dirty="0">
                          <a:solidFill>
                            <a:srgbClr val="000000"/>
                          </a:solidFill>
                          <a:effectLst/>
                          <a:latin typeface="Times New Roman"/>
                        </a:rPr>
                        <a:t>Random Location</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30x16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b="0" i="0" u="none" strike="noStrike" noProof="0" dirty="0">
                          <a:solidFill>
                            <a:srgbClr val="000000"/>
                          </a:solidFill>
                          <a:effectLst/>
                          <a:latin typeface="Times New Roman"/>
                        </a:rPr>
                        <a:t>(1% + .9% + 1%) / 3 = .96%</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b="0" i="0" u="none" strike="noStrike" noProof="0" dirty="0">
                          <a:solidFill>
                            <a:srgbClr val="000000"/>
                          </a:solidFill>
                          <a:effectLst/>
                          <a:latin typeface="Times New Roman"/>
                        </a:rPr>
                        <a:t>(70.65 + 66.23 + 66.82) / 3 =  67.9 seconds</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Location</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30x16</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( 1.22% + 1.36 + 1.15) / 3 = 1.24 %</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(696.59 + 702.61 + 730.26) = 709.82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r h="886214">
                <a:tc>
                  <a:txBody>
                    <a:bodyPr/>
                    <a:lstStyle/>
                    <a:p>
                      <a:pPr lvl="0">
                        <a:buNone/>
                      </a:pPr>
                      <a:endParaRPr lang="en-US" sz="1800" dirty="0">
                        <a:effectLst/>
                        <a:latin typeface="Times New Roman"/>
                      </a:endParaRPr>
                    </a:p>
                  </a:txBody>
                  <a:tcPr>
                    <a:lnL w="12221">
                      <a:solidFill>
                        <a:srgbClr val="FFFFFF"/>
                      </a:solidFill>
                    </a:lnL>
                    <a:lnR w="12221">
                      <a:solidFill>
                        <a:srgbClr val="FFFFFF"/>
                      </a:solidFill>
                    </a:lnR>
                    <a:lnT w="12221">
                      <a:solidFill>
                        <a:srgbClr val="FFFFFF"/>
                      </a:solidFill>
                    </a:lnT>
                    <a:lnB w="12221">
                      <a:solidFill>
                        <a:srgbClr val="FFFFFF"/>
                      </a:solidFill>
                    </a:lnB>
                    <a:solidFill>
                      <a:srgbClr val="CBCBCB"/>
                    </a:solidFill>
                  </a:tcPr>
                </a:tc>
                <a:tc>
                  <a:txBody>
                    <a:bodyPr/>
                    <a:lstStyle/>
                    <a:p>
                      <a:pPr lvl="0">
                        <a:buNone/>
                      </a:pPr>
                      <a:endParaRPr lang="en-US" sz="1800" b="0" i="0" u="none" strike="noStrike" noProof="0" dirty="0">
                        <a:solidFill>
                          <a:srgbClr val="000000"/>
                        </a:solidFill>
                        <a:effectLst/>
                        <a:latin typeface="Times New Roman"/>
                      </a:endParaRPr>
                    </a:p>
                  </a:txBody>
                  <a:tcPr>
                    <a:lnL w="12221">
                      <a:solidFill>
                        <a:srgbClr val="FFFFFF"/>
                      </a:solidFill>
                    </a:lnL>
                    <a:lnR w="12221">
                      <a:solidFill>
                        <a:srgbClr val="FFFFFF"/>
                      </a:solidFill>
                    </a:lnR>
                    <a:lnT w="12221">
                      <a:solidFill>
                        <a:srgbClr val="FFFFFF"/>
                      </a:solidFill>
                    </a:lnT>
                    <a:lnB w="12221">
                      <a:solidFill>
                        <a:srgbClr val="FFFFFF"/>
                      </a:solidFill>
                    </a:lnB>
                    <a:solidFill>
                      <a:srgbClr val="CBCBCB"/>
                    </a:solidFill>
                  </a:tcPr>
                </a:tc>
                <a:tc>
                  <a:txBody>
                    <a:bodyPr/>
                    <a:lstStyle/>
                    <a:p>
                      <a:pPr lvl="0">
                        <a:buNone/>
                      </a:pPr>
                      <a:endParaRPr lang="en-US" sz="1800" dirty="0">
                        <a:effectLst/>
                        <a:latin typeface="Times New Roman"/>
                      </a:endParaRPr>
                    </a:p>
                  </a:txBody>
                  <a:tcPr>
                    <a:lnL w="12221">
                      <a:solidFill>
                        <a:srgbClr val="FFFFFF"/>
                      </a:solidFill>
                    </a:lnL>
                    <a:lnR w="12221">
                      <a:solidFill>
                        <a:srgbClr val="FFFFFF"/>
                      </a:solidFill>
                    </a:lnR>
                    <a:lnT w="12221">
                      <a:solidFill>
                        <a:srgbClr val="FFFFFF"/>
                      </a:solidFill>
                    </a:lnT>
                    <a:lnB w="12221">
                      <a:solidFill>
                        <a:srgbClr val="FFFFFF"/>
                      </a:solidFill>
                    </a:lnB>
                    <a:solidFill>
                      <a:srgbClr val="CBCBCB"/>
                    </a:solidFill>
                  </a:tcPr>
                </a:tc>
                <a:tc>
                  <a:txBody>
                    <a:bodyPr/>
                    <a:lstStyle/>
                    <a:p>
                      <a:pPr lvl="0">
                        <a:buNone/>
                      </a:pPr>
                      <a:endParaRPr lang="en-US" sz="1800" dirty="0">
                        <a:effectLst/>
                        <a:latin typeface="Times New Roman"/>
                      </a:endParaRPr>
                    </a:p>
                  </a:txBody>
                  <a:tcPr>
                    <a:lnL w="12221">
                      <a:solidFill>
                        <a:srgbClr val="FFFFFF"/>
                      </a:solidFill>
                    </a:lnL>
                    <a:lnR w="12221">
                      <a:solidFill>
                        <a:srgbClr val="FFFFFF"/>
                      </a:solidFill>
                    </a:lnR>
                    <a:lnT w="12221">
                      <a:solidFill>
                        <a:srgbClr val="FFFFFF"/>
                      </a:solidFill>
                    </a:lnT>
                    <a:lnB w="12221">
                      <a:solidFill>
                        <a:srgbClr val="FFFFFF"/>
                      </a:solidFill>
                    </a:lnB>
                    <a:solidFill>
                      <a:srgbClr val="CBCBCB"/>
                    </a:solidFill>
                  </a:tcPr>
                </a:tc>
                <a:tc>
                  <a:txBody>
                    <a:bodyPr/>
                    <a:lstStyle/>
                    <a:p>
                      <a:pPr lvl="0">
                        <a:buNone/>
                      </a:pPr>
                      <a:endParaRPr lang="en-US" sz="1800" dirty="0">
                        <a:effectLst/>
                        <a:latin typeface="Times New Roman"/>
                      </a:endParaRPr>
                    </a:p>
                  </a:txBody>
                  <a:tcPr>
                    <a:lnL w="12221">
                      <a:solidFill>
                        <a:srgbClr val="FFFFFF"/>
                      </a:solidFill>
                    </a:lnL>
                    <a:lnR w="12221">
                      <a:solidFill>
                        <a:srgbClr val="FFFFFF"/>
                      </a:solidFill>
                    </a:lnR>
                    <a:lnT w="12221">
                      <a:solidFill>
                        <a:srgbClr val="FFFFFF"/>
                      </a:solidFill>
                    </a:lnT>
                    <a:lnB w="12221">
                      <a:solidFill>
                        <a:srgbClr val="FFFFFF"/>
                      </a:solidFill>
                    </a:lnB>
                    <a:solidFill>
                      <a:srgbClr val="CBCBCB"/>
                    </a:solidFill>
                  </a:tcPr>
                </a:tc>
                <a:tc>
                  <a:txBody>
                    <a:bodyPr/>
                    <a:lstStyle/>
                    <a:p>
                      <a:pPr lvl="0">
                        <a:buNone/>
                      </a:pPr>
                      <a:endParaRPr lang="en-US" sz="1800" dirty="0">
                        <a:effectLst/>
                        <a:latin typeface="Times New Roman"/>
                      </a:endParaRPr>
                    </a:p>
                  </a:txBody>
                  <a:tcPr>
                    <a:lnL w="12221">
                      <a:solidFill>
                        <a:srgbClr val="FFFFFF"/>
                      </a:solidFill>
                    </a:lnL>
                    <a:lnR w="12221">
                      <a:solidFill>
                        <a:srgbClr val="FFFFFF"/>
                      </a:solidFill>
                    </a:lnR>
                    <a:lnT w="12221">
                      <a:solidFill>
                        <a:srgbClr val="FFFFFF"/>
                      </a:solidFill>
                    </a:lnT>
                    <a:lnB w="12221">
                      <a:solidFill>
                        <a:srgbClr val="FFFFFF"/>
                      </a:solidFill>
                    </a:lnB>
                    <a:solidFill>
                      <a:srgbClr val="CBCBCB"/>
                    </a:solidFill>
                  </a:tcPr>
                </a:tc>
                <a:extLst>
                  <a:ext uri="{0D108BD9-81ED-4DB2-BD59-A6C34878D82A}">
                    <a16:rowId xmlns:a16="http://schemas.microsoft.com/office/drawing/2014/main" val="605952"/>
                  </a:ext>
                </a:extLst>
              </a:tr>
            </a:tbl>
          </a:graphicData>
        </a:graphic>
      </p:graphicFrame>
      <p:pic>
        <p:nvPicPr>
          <p:cNvPr id="2" name="Picture 1" descr="A screenshot of a computer&#10;&#10;Description automatically generated">
            <a:extLst>
              <a:ext uri="{FF2B5EF4-FFF2-40B4-BE49-F238E27FC236}">
                <a16:creationId xmlns:a16="http://schemas.microsoft.com/office/drawing/2014/main" id="{34C9AD06-6A37-86BC-7271-8306C1AEBD98}"/>
              </a:ext>
            </a:extLst>
          </p:cNvPr>
          <p:cNvPicPr>
            <a:picLocks noChangeAspect="1"/>
          </p:cNvPicPr>
          <p:nvPr/>
        </p:nvPicPr>
        <p:blipFill>
          <a:blip r:embed="rId2"/>
          <a:stretch>
            <a:fillRect/>
          </a:stretch>
        </p:blipFill>
        <p:spPr>
          <a:xfrm>
            <a:off x="211776" y="3424827"/>
            <a:ext cx="3940628" cy="304645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DC80C52-2E70-4968-3DE5-BD2171D9CD03}"/>
              </a:ext>
            </a:extLst>
          </p:cNvPr>
          <p:cNvPicPr>
            <a:picLocks noChangeAspect="1"/>
          </p:cNvPicPr>
          <p:nvPr/>
        </p:nvPicPr>
        <p:blipFill>
          <a:blip r:embed="rId3"/>
          <a:stretch>
            <a:fillRect/>
          </a:stretch>
        </p:blipFill>
        <p:spPr>
          <a:xfrm>
            <a:off x="4120738" y="3420874"/>
            <a:ext cx="3940628" cy="305435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7935AD0-0C65-E182-5B0B-059067FBFBEB}"/>
              </a:ext>
            </a:extLst>
          </p:cNvPr>
          <p:cNvPicPr>
            <a:picLocks noChangeAspect="1"/>
          </p:cNvPicPr>
          <p:nvPr/>
        </p:nvPicPr>
        <p:blipFill>
          <a:blip r:embed="rId4"/>
          <a:stretch>
            <a:fillRect/>
          </a:stretch>
        </p:blipFill>
        <p:spPr>
          <a:xfrm>
            <a:off x="8069283" y="3410111"/>
            <a:ext cx="3910940" cy="3065985"/>
          </a:xfrm>
          <a:prstGeom prst="rect">
            <a:avLst/>
          </a:prstGeom>
        </p:spPr>
      </p:pic>
    </p:spTree>
    <p:extLst>
      <p:ext uri="{BB962C8B-B14F-4D97-AF65-F5344CB8AC3E}">
        <p14:creationId xmlns:p14="http://schemas.microsoft.com/office/powerpoint/2010/main" val="1535498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096-D7B7-F903-C65C-861BAAD2BAAB}"/>
              </a:ext>
            </a:extLst>
          </p:cNvPr>
          <p:cNvSpPr>
            <a:spLocks noGrp="1"/>
          </p:cNvSpPr>
          <p:nvPr>
            <p:ph type="title"/>
          </p:nvPr>
        </p:nvSpPr>
        <p:spPr/>
        <p:txBody>
          <a:bodyPr/>
          <a:lstStyle/>
          <a:p>
            <a:pPr algn="ctr"/>
            <a:r>
              <a:rPr lang="en-US" dirty="0">
                <a:ea typeface="Calibri Light"/>
                <a:cs typeface="Calibri Light"/>
              </a:rPr>
              <a:t>Analysis Results </a:t>
            </a:r>
          </a:p>
        </p:txBody>
      </p:sp>
      <p:sp>
        <p:nvSpPr>
          <p:cNvPr id="3" name="Content Placeholder 2">
            <a:extLst>
              <a:ext uri="{FF2B5EF4-FFF2-40B4-BE49-F238E27FC236}">
                <a16:creationId xmlns:a16="http://schemas.microsoft.com/office/drawing/2014/main" id="{7CD6BB18-53F5-82CD-5EE8-11E993A0E39C}"/>
              </a:ext>
            </a:extLst>
          </p:cNvPr>
          <p:cNvSpPr>
            <a:spLocks noGrp="1"/>
          </p:cNvSpPr>
          <p:nvPr>
            <p:ph idx="1"/>
          </p:nvPr>
        </p:nvSpPr>
        <p:spPr/>
        <p:txBody>
          <a:bodyPr vert="horz" lIns="91440" tIns="45720" rIns="91440" bIns="45720" rtlCol="0" anchor="t">
            <a:normAutofit/>
          </a:bodyPr>
          <a:lstStyle/>
          <a:p>
            <a:r>
              <a:rPr lang="en-US" dirty="0">
                <a:ea typeface="Calibri"/>
                <a:cs typeface="Calibri"/>
              </a:rPr>
              <a:t>Minesweeper is a game that will always require both human and AI players to make the  best random guess they can based on limited to no information.  It is impossible to achieve 100% win rate in minesweeper due to your first move having a 50% chance of being a bomb.  We tested this theory with our three different starting move locations, which concluded similar results for all three difficulty levels.   However, after the first move is discovered to be safe, the AI can make smarter decisions as more logic is provided to it.  Different scenario would have to be account for and the  possible decision would need to be ranked by priority for the AI to cycle through. </a:t>
            </a:r>
          </a:p>
        </p:txBody>
      </p:sp>
    </p:spTree>
    <p:extLst>
      <p:ext uri="{BB962C8B-B14F-4D97-AF65-F5344CB8AC3E}">
        <p14:creationId xmlns:p14="http://schemas.microsoft.com/office/powerpoint/2010/main" val="458477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88254637-77FA-FA3B-7E20-802FE01B19D4}"/>
              </a:ext>
            </a:extLst>
          </p:cNvPr>
          <p:cNvPicPr>
            <a:picLocks noChangeAspect="1"/>
          </p:cNvPicPr>
          <p:nvPr/>
        </p:nvPicPr>
        <p:blipFill rotWithShape="1">
          <a:blip r:embed="rId3"/>
          <a:srcRect l="32027" t="9091" r="8944" b="-3"/>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E95652-4ED3-2C74-8E10-1A72E94C19B4}"/>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Questions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88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itle 1">
            <a:extLst>
              <a:ext uri="{FF2B5EF4-FFF2-40B4-BE49-F238E27FC236}">
                <a16:creationId xmlns:a16="http://schemas.microsoft.com/office/drawing/2014/main" id="{4D692AF3-85D3-9349-7CE3-0F2A346C8D4E}"/>
              </a:ext>
            </a:extLst>
          </p:cNvPr>
          <p:cNvSpPr>
            <a:spLocks noGrp="1"/>
          </p:cNvSpPr>
          <p:nvPr>
            <p:ph type="title"/>
          </p:nvPr>
        </p:nvSpPr>
        <p:spPr>
          <a:xfrm>
            <a:off x="640080" y="556794"/>
            <a:ext cx="6102888" cy="1535678"/>
          </a:xfrm>
        </p:spPr>
        <p:txBody>
          <a:bodyPr anchor="b">
            <a:normAutofit fontScale="90000"/>
          </a:bodyPr>
          <a:lstStyle/>
          <a:p>
            <a:r>
              <a:rPr lang="en-US" sz="6100" dirty="0">
                <a:latin typeface="Times New Roman"/>
                <a:ea typeface="Calibri Light"/>
                <a:cs typeface="Calibri Light"/>
              </a:rPr>
              <a:t>What is Minesweeper</a:t>
            </a:r>
            <a:r>
              <a:rPr lang="en-US" sz="6100" dirty="0">
                <a:ea typeface="Calibri Light"/>
                <a:cs typeface="Calibri Light"/>
              </a:rPr>
              <a:t> </a:t>
            </a:r>
            <a:endParaRPr lang="en-US" sz="6100" dirty="0"/>
          </a:p>
        </p:txBody>
      </p:sp>
      <p:sp>
        <p:nvSpPr>
          <p:cNvPr id="58"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ontent Placeholder 23">
            <a:extLst>
              <a:ext uri="{FF2B5EF4-FFF2-40B4-BE49-F238E27FC236}">
                <a16:creationId xmlns:a16="http://schemas.microsoft.com/office/drawing/2014/main" id="{19921206-74AB-A744-0AA2-DA6876F74BD0}"/>
              </a:ext>
            </a:extLst>
          </p:cNvPr>
          <p:cNvSpPr>
            <a:spLocks noGrp="1"/>
          </p:cNvSpPr>
          <p:nvPr>
            <p:ph idx="1"/>
          </p:nvPr>
        </p:nvSpPr>
        <p:spPr>
          <a:xfrm>
            <a:off x="640080" y="2706624"/>
            <a:ext cx="6894576" cy="3483864"/>
          </a:xfrm>
        </p:spPr>
        <p:txBody>
          <a:bodyPr vert="horz" lIns="91440" tIns="45720" rIns="91440" bIns="45720" rtlCol="0" anchor="t">
            <a:noAutofit/>
          </a:bodyPr>
          <a:lstStyle/>
          <a:p>
            <a:r>
              <a:rPr lang="en-US" sz="1800" dirty="0">
                <a:latin typeface="Times New Roman"/>
                <a:ea typeface="Arial"/>
                <a:cs typeface="Arial"/>
              </a:rPr>
              <a:t>Minesweeper is a logic puzzle game.  The game features a grid of clickable tiles, with hidden "mines" scattered throughout the board.  The objective of the game is to clear the board without detonating any of the mines. </a:t>
            </a:r>
            <a:r>
              <a:rPr lang="en-US" sz="1800" dirty="0">
                <a:latin typeface="Times New Roman"/>
                <a:ea typeface="Arial"/>
                <a:cs typeface="Times New Roman"/>
              </a:rPr>
              <a:t> The numbers on the board serves as clues to how many mines are a neighbor to that number. </a:t>
            </a:r>
            <a:endParaRPr lang="en-US" sz="1800" dirty="0">
              <a:latin typeface="Times New Roman"/>
              <a:ea typeface="+mn-lt"/>
              <a:cs typeface="+mn-lt"/>
            </a:endParaRPr>
          </a:p>
          <a:p>
            <a:r>
              <a:rPr lang="en-US" sz="1800" dirty="0">
                <a:latin typeface="Times New Roman"/>
                <a:ea typeface="+mn-lt"/>
                <a:cs typeface="+mn-lt"/>
              </a:rPr>
              <a:t>Minesweeper indeed demands strategic thinking and logical deduction to clear the tiles without hitting a mine. However, despite its reliance on logic, certain situations in the game cannot be resolved without making a guess, introducing an element of chance that makes achieving a 100% win rate impossible, even for the most skilled players.</a:t>
            </a:r>
            <a:endParaRPr lang="en-US" sz="1800">
              <a:latin typeface="Times New Roman"/>
              <a:ea typeface="Calibri"/>
              <a:cs typeface="Calibri"/>
            </a:endParaRPr>
          </a:p>
          <a:p>
            <a:endParaRPr lang="en-US" sz="2200">
              <a:latin typeface="Times New Roman"/>
              <a:ea typeface="Arial"/>
              <a:cs typeface="Times New Roman"/>
            </a:endParaRPr>
          </a:p>
        </p:txBody>
      </p:sp>
      <p:pic>
        <p:nvPicPr>
          <p:cNvPr id="22" name="Picture 21" descr="Free stock photo of ai, artificial intelligence, machine learning">
            <a:extLst>
              <a:ext uri="{FF2B5EF4-FFF2-40B4-BE49-F238E27FC236}">
                <a16:creationId xmlns:a16="http://schemas.microsoft.com/office/drawing/2014/main" id="{ED708E60-EC39-1319-50E3-5977DBEF5BD7}"/>
              </a:ext>
            </a:extLst>
          </p:cNvPr>
          <p:cNvPicPr>
            <a:picLocks noChangeAspect="1"/>
          </p:cNvPicPr>
          <p:nvPr/>
        </p:nvPicPr>
        <p:blipFill rotWithShape="1">
          <a:blip r:embed="rId3"/>
          <a:srcRect l="33774" r="1764"/>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5" name="Content Placeholder 4" descr="A screenshot of a computer&#10;&#10;Description automatically generated">
            <a:extLst>
              <a:ext uri="{FF2B5EF4-FFF2-40B4-BE49-F238E27FC236}">
                <a16:creationId xmlns:a16="http://schemas.microsoft.com/office/drawing/2014/main" id="{E51812CF-5C1C-B708-7B4F-2BD518F57FA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t="11833" r="6" b="6357"/>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
        <p:nvSpPr>
          <p:cNvPr id="6" name="TextBox 5">
            <a:extLst>
              <a:ext uri="{FF2B5EF4-FFF2-40B4-BE49-F238E27FC236}">
                <a16:creationId xmlns:a16="http://schemas.microsoft.com/office/drawing/2014/main" id="{139A9D36-8569-1302-DC41-6805658EC49E}"/>
              </a:ext>
            </a:extLst>
          </p:cNvPr>
          <p:cNvSpPr txBox="1"/>
          <p:nvPr/>
        </p:nvSpPr>
        <p:spPr>
          <a:xfrm>
            <a:off x="9857707" y="6657945"/>
            <a:ext cx="2334293"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BY-NC</a:t>
            </a:r>
            <a:r>
              <a:rPr lang="en-US" sz="700">
                <a:solidFill>
                  <a:srgbClr val="FFFFFF"/>
                </a:solidFill>
              </a:rPr>
              <a:t>.</a:t>
            </a:r>
          </a:p>
        </p:txBody>
      </p:sp>
    </p:spTree>
    <p:extLst>
      <p:ext uri="{BB962C8B-B14F-4D97-AF65-F5344CB8AC3E}">
        <p14:creationId xmlns:p14="http://schemas.microsoft.com/office/powerpoint/2010/main" val="2332129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956E-E358-A86A-0BFB-4688370FEAFB}"/>
              </a:ext>
            </a:extLst>
          </p:cNvPr>
          <p:cNvSpPr>
            <a:spLocks noGrp="1"/>
          </p:cNvSpPr>
          <p:nvPr>
            <p:ph type="title"/>
          </p:nvPr>
        </p:nvSpPr>
        <p:spPr>
          <a:xfrm>
            <a:off x="838201" y="365125"/>
            <a:ext cx="5251316" cy="1807305"/>
          </a:xfrm>
        </p:spPr>
        <p:txBody>
          <a:bodyPr>
            <a:normAutofit/>
          </a:bodyPr>
          <a:lstStyle/>
          <a:p>
            <a:r>
              <a:rPr lang="en-US" dirty="0">
                <a:latin typeface="Times New Roman"/>
                <a:ea typeface="Calibri Light"/>
                <a:cs typeface="Calibri Light"/>
              </a:rPr>
              <a:t>How To Play?</a:t>
            </a:r>
          </a:p>
        </p:txBody>
      </p:sp>
      <p:sp>
        <p:nvSpPr>
          <p:cNvPr id="48" name="Content Placeholder 24">
            <a:extLst>
              <a:ext uri="{FF2B5EF4-FFF2-40B4-BE49-F238E27FC236}">
                <a16:creationId xmlns:a16="http://schemas.microsoft.com/office/drawing/2014/main" id="{8C12F428-9040-0E55-B8CE-709CC88D8C83}"/>
              </a:ext>
            </a:extLst>
          </p:cNvPr>
          <p:cNvSpPr>
            <a:spLocks noGrp="1"/>
          </p:cNvSpPr>
          <p:nvPr>
            <p:ph idx="1"/>
          </p:nvPr>
        </p:nvSpPr>
        <p:spPr>
          <a:xfrm>
            <a:off x="838200" y="2333297"/>
            <a:ext cx="4619621" cy="3843666"/>
          </a:xfrm>
        </p:spPr>
        <p:txBody>
          <a:bodyPr vert="horz" lIns="91440" tIns="45720" rIns="91440" bIns="45720" rtlCol="0" anchor="t">
            <a:normAutofit fontScale="85000" lnSpcReduction="20000"/>
          </a:bodyPr>
          <a:lstStyle/>
          <a:p>
            <a:r>
              <a:rPr lang="en-US" sz="2000" b="1" dirty="0">
                <a:latin typeface="Times New Roman"/>
                <a:ea typeface="+mn-lt"/>
                <a:cs typeface="+mn-lt"/>
              </a:rPr>
              <a:t>Using the Numbers</a:t>
            </a:r>
            <a:r>
              <a:rPr lang="en-US" sz="2000" dirty="0">
                <a:latin typeface="Times New Roman"/>
                <a:ea typeface="+mn-lt"/>
                <a:cs typeface="+mn-lt"/>
              </a:rPr>
              <a:t>:</a:t>
            </a:r>
            <a:endParaRPr lang="en-US" sz="2000" dirty="0">
              <a:latin typeface="Times New Roman"/>
              <a:cs typeface="Calibri" panose="020F0502020204030204"/>
            </a:endParaRPr>
          </a:p>
          <a:p>
            <a:pPr lvl="1"/>
            <a:r>
              <a:rPr lang="en-US" sz="1600" dirty="0">
                <a:latin typeface="Times New Roman"/>
                <a:ea typeface="+mn-lt"/>
                <a:cs typeface="+mn-lt"/>
              </a:rPr>
              <a:t>Each number on a revealed tile tells you how many mines are adjacent to that tile. The  range of mines around a number can be any number from 0-8. Using this information the player can infer the location of the mines.</a:t>
            </a:r>
            <a:endParaRPr lang="en-US" sz="1600" dirty="0">
              <a:latin typeface="Times New Roman"/>
              <a:cs typeface="Calibri"/>
            </a:endParaRPr>
          </a:p>
          <a:p>
            <a:r>
              <a:rPr lang="en-US" sz="2000" b="1" dirty="0">
                <a:latin typeface="Times New Roman"/>
                <a:ea typeface="+mn-lt"/>
                <a:cs typeface="+mn-lt"/>
              </a:rPr>
              <a:t>Strategies for Success</a:t>
            </a:r>
            <a:r>
              <a:rPr lang="en-US" sz="2000" dirty="0">
                <a:latin typeface="Times New Roman"/>
                <a:ea typeface="+mn-lt"/>
                <a:cs typeface="+mn-lt"/>
              </a:rPr>
              <a:t>:</a:t>
            </a:r>
            <a:endParaRPr lang="en-US" dirty="0">
              <a:latin typeface="Times New Roman"/>
              <a:cs typeface="Times New Roman"/>
            </a:endParaRPr>
          </a:p>
          <a:p>
            <a:pPr lvl="1"/>
            <a:r>
              <a:rPr lang="en-US" sz="1600" dirty="0">
                <a:latin typeface="Times New Roman"/>
                <a:ea typeface="+mn-lt"/>
                <a:cs typeface="+mn-lt"/>
              </a:rPr>
              <a:t>Start by clicking on a corner or edge of the board to open up the largest area.</a:t>
            </a:r>
            <a:endParaRPr lang="en-US" sz="1600" dirty="0">
              <a:latin typeface="Times New Roman"/>
              <a:cs typeface="Calibri"/>
            </a:endParaRPr>
          </a:p>
          <a:p>
            <a:pPr lvl="1"/>
            <a:r>
              <a:rPr lang="en-US" sz="1600" dirty="0">
                <a:latin typeface="Times New Roman"/>
                <a:ea typeface="+mn-lt"/>
                <a:cs typeface="+mn-lt"/>
              </a:rPr>
              <a:t>Look for guaranteed safe moves and obvious mine placements based on the numbers.</a:t>
            </a:r>
            <a:endParaRPr lang="en-US" sz="1600" dirty="0">
              <a:latin typeface="Times New Roman"/>
              <a:cs typeface="Calibri"/>
            </a:endParaRPr>
          </a:p>
          <a:p>
            <a:pPr lvl="1"/>
            <a:r>
              <a:rPr lang="en-US" sz="1600" dirty="0">
                <a:latin typeface="Times New Roman"/>
                <a:ea typeface="+mn-lt"/>
                <a:cs typeface="+mn-lt"/>
              </a:rPr>
              <a:t>Use process of elimination and patterns to infer mine locations.</a:t>
            </a:r>
            <a:endParaRPr lang="en-US" sz="1600" dirty="0">
              <a:latin typeface="Times New Roman"/>
              <a:cs typeface="Calibri"/>
            </a:endParaRPr>
          </a:p>
          <a:p>
            <a:r>
              <a:rPr lang="en-US" sz="2000" b="1" dirty="0">
                <a:latin typeface="Times New Roman"/>
                <a:ea typeface="+mn-lt"/>
                <a:cs typeface="+mn-lt"/>
              </a:rPr>
              <a:t>Handling Guesses</a:t>
            </a:r>
            <a:r>
              <a:rPr lang="en-US" sz="2000" dirty="0">
                <a:latin typeface="Times New Roman"/>
                <a:ea typeface="+mn-lt"/>
                <a:cs typeface="+mn-lt"/>
              </a:rPr>
              <a:t>:</a:t>
            </a:r>
            <a:endParaRPr lang="en-US" dirty="0">
              <a:latin typeface="Times New Roman"/>
              <a:cs typeface="Times New Roman"/>
            </a:endParaRPr>
          </a:p>
          <a:p>
            <a:pPr lvl="1"/>
            <a:r>
              <a:rPr lang="en-US" sz="1600" dirty="0">
                <a:latin typeface="Times New Roman"/>
                <a:ea typeface="+mn-lt"/>
                <a:cs typeface="+mn-lt"/>
              </a:rPr>
              <a:t>Sometimes you may have to guess. Minimize these situations by solving other areas of the board first, which could lead to more information.</a:t>
            </a:r>
            <a:endParaRPr lang="en-US" sz="1600" dirty="0">
              <a:latin typeface="Times New Roman"/>
              <a:cs typeface="Calibri"/>
            </a:endParaRPr>
          </a:p>
          <a:p>
            <a:pPr lvl="1"/>
            <a:r>
              <a:rPr lang="en-US" sz="1600" dirty="0">
                <a:latin typeface="Times New Roman"/>
                <a:ea typeface="+mn-lt"/>
                <a:cs typeface="+mn-lt"/>
              </a:rPr>
              <a:t>Remember, a perfect win rate is not possible due to unavoidable guesses.</a:t>
            </a:r>
            <a:endParaRPr lang="en-US" sz="1600" dirty="0">
              <a:latin typeface="Times New Roman"/>
              <a:cs typeface="Calibri"/>
            </a:endParaRPr>
          </a:p>
          <a:p>
            <a:endParaRPr lang="en-US" sz="2000" dirty="0">
              <a:cs typeface="Calibri"/>
            </a:endParaRPr>
          </a:p>
        </p:txBody>
      </p:sp>
      <p:pic>
        <p:nvPicPr>
          <p:cNvPr id="4" name="Content Placeholder 3" descr="A screenshot of a computer game&#10;&#10;Description automatically generated">
            <a:extLst>
              <a:ext uri="{FF2B5EF4-FFF2-40B4-BE49-F238E27FC236}">
                <a16:creationId xmlns:a16="http://schemas.microsoft.com/office/drawing/2014/main" id="{722F0B13-BBE4-8CD8-7498-5BAFCDCB566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6970" r="91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C869F99F-59E4-D080-EEF6-27715F0041FD}"/>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246671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956E-E358-A86A-0BFB-4688370FEAFB}"/>
              </a:ext>
            </a:extLst>
          </p:cNvPr>
          <p:cNvSpPr>
            <a:spLocks noGrp="1"/>
          </p:cNvSpPr>
          <p:nvPr>
            <p:ph type="title"/>
          </p:nvPr>
        </p:nvSpPr>
        <p:spPr>
          <a:xfrm>
            <a:off x="838201" y="365125"/>
            <a:ext cx="5457820" cy="1807305"/>
          </a:xfrm>
        </p:spPr>
        <p:txBody>
          <a:bodyPr>
            <a:normAutofit/>
          </a:bodyPr>
          <a:lstStyle/>
          <a:p>
            <a:r>
              <a:rPr lang="en-US" dirty="0">
                <a:latin typeface="Times New Roman"/>
                <a:ea typeface="Calibri Light"/>
                <a:cs typeface="Calibri Light"/>
              </a:rPr>
              <a:t>Probabilistic Approach</a:t>
            </a:r>
          </a:p>
        </p:txBody>
      </p:sp>
      <p:sp>
        <p:nvSpPr>
          <p:cNvPr id="48" name="Content Placeholder 24">
            <a:extLst>
              <a:ext uri="{FF2B5EF4-FFF2-40B4-BE49-F238E27FC236}">
                <a16:creationId xmlns:a16="http://schemas.microsoft.com/office/drawing/2014/main" id="{8C12F428-9040-0E55-B8CE-709CC88D8C83}"/>
              </a:ext>
            </a:extLst>
          </p:cNvPr>
          <p:cNvSpPr>
            <a:spLocks noGrp="1"/>
          </p:cNvSpPr>
          <p:nvPr>
            <p:ph idx="1"/>
          </p:nvPr>
        </p:nvSpPr>
        <p:spPr>
          <a:xfrm>
            <a:off x="838200" y="1779116"/>
            <a:ext cx="4619621" cy="4397847"/>
          </a:xfrm>
        </p:spPr>
        <p:txBody>
          <a:bodyPr vert="horz" lIns="91440" tIns="45720" rIns="91440" bIns="45720" rtlCol="0" anchor="t">
            <a:noAutofit/>
          </a:bodyPr>
          <a:lstStyle/>
          <a:p>
            <a:r>
              <a:rPr lang="en-US" sz="1400" dirty="0">
                <a:ea typeface="+mn-lt"/>
                <a:cs typeface="+mn-lt"/>
              </a:rPr>
              <a:t>Logic:</a:t>
            </a:r>
          </a:p>
          <a:p>
            <a:pPr lvl="1"/>
            <a:r>
              <a:rPr lang="en-US" sz="1400" dirty="0">
                <a:ea typeface="+mn-lt"/>
                <a:cs typeface="+mn-lt"/>
              </a:rPr>
              <a:t>Loop through all game cells.</a:t>
            </a:r>
            <a:endParaRPr lang="en-US" sz="1400" dirty="0">
              <a:cs typeface="Calibri"/>
            </a:endParaRPr>
          </a:p>
          <a:p>
            <a:pPr lvl="2"/>
            <a:r>
              <a:rPr lang="en-US" sz="1400" dirty="0">
                <a:ea typeface="+mn-lt"/>
                <a:cs typeface="+mn-lt"/>
              </a:rPr>
              <a:t>Look for definitive save moves</a:t>
            </a:r>
            <a:endParaRPr lang="en-US" sz="1400" dirty="0">
              <a:cs typeface="Calibri"/>
            </a:endParaRPr>
          </a:p>
          <a:p>
            <a:pPr lvl="2"/>
            <a:r>
              <a:rPr lang="en-US" sz="1400" dirty="0">
                <a:ea typeface="+mn-lt"/>
                <a:cs typeface="+mn-lt"/>
              </a:rPr>
              <a:t>Look for mine locations and mark them</a:t>
            </a:r>
          </a:p>
          <a:p>
            <a:pPr lvl="1"/>
            <a:r>
              <a:rPr lang="en-US" sz="1400" dirty="0">
                <a:ea typeface="+mn-lt"/>
                <a:cs typeface="+mn-lt"/>
              </a:rPr>
              <a:t>In the absence of a guaranteed move </a:t>
            </a:r>
          </a:p>
          <a:p>
            <a:r>
              <a:rPr lang="en-US" sz="1400" dirty="0">
                <a:ea typeface="+mn-lt"/>
                <a:cs typeface="+mn-lt"/>
              </a:rPr>
              <a:t>Probabilistic approach:</a:t>
            </a:r>
            <a:endParaRPr lang="en-US" sz="1400" dirty="0">
              <a:cs typeface="Calibri"/>
            </a:endParaRPr>
          </a:p>
          <a:p>
            <a:pPr lvl="1"/>
            <a:r>
              <a:rPr lang="en-US" sz="1400" dirty="0">
                <a:ea typeface="+mn-lt"/>
                <a:cs typeface="+mn-lt"/>
              </a:rPr>
              <a:t>Choose the cell with the most favorable odd.</a:t>
            </a:r>
          </a:p>
          <a:p>
            <a:pPr lvl="1"/>
            <a:r>
              <a:rPr lang="en-US" sz="1400" dirty="0">
                <a:ea typeface="+mn-lt"/>
                <a:cs typeface="+mn-lt"/>
              </a:rPr>
              <a:t>If the decisions is between two cells one adjacent to a “2” and the other adjacent to a “4”. The AI will go for the cell near the “2” because it has a lower probability of being a mine </a:t>
            </a:r>
          </a:p>
        </p:txBody>
      </p:sp>
      <p:pic>
        <p:nvPicPr>
          <p:cNvPr id="4" name="Content Placeholder 3" descr="A screenshot of a computer game&#10;&#10;Description automatically generated">
            <a:extLst>
              <a:ext uri="{FF2B5EF4-FFF2-40B4-BE49-F238E27FC236}">
                <a16:creationId xmlns:a16="http://schemas.microsoft.com/office/drawing/2014/main" id="{722F0B13-BBE4-8CD8-7498-5BAFCDCB566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6970" r="91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C869F99F-59E4-D080-EEF6-27715F0041FD}"/>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004020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956E-E358-A86A-0BFB-4688370FEAFB}"/>
              </a:ext>
            </a:extLst>
          </p:cNvPr>
          <p:cNvSpPr>
            <a:spLocks noGrp="1"/>
          </p:cNvSpPr>
          <p:nvPr>
            <p:ph type="title"/>
          </p:nvPr>
        </p:nvSpPr>
        <p:spPr>
          <a:xfrm>
            <a:off x="838201" y="365125"/>
            <a:ext cx="5251316" cy="1807305"/>
          </a:xfrm>
        </p:spPr>
        <p:txBody>
          <a:bodyPr>
            <a:normAutofit/>
          </a:bodyPr>
          <a:lstStyle/>
          <a:p>
            <a:r>
              <a:rPr lang="en-US" dirty="0">
                <a:latin typeface="Times New Roman"/>
                <a:ea typeface="Calibri Light"/>
                <a:cs typeface="Calibri Light"/>
              </a:rPr>
              <a:t>A* Heuristic</a:t>
            </a:r>
          </a:p>
        </p:txBody>
      </p:sp>
      <p:sp>
        <p:nvSpPr>
          <p:cNvPr id="48" name="Content Placeholder 24">
            <a:extLst>
              <a:ext uri="{FF2B5EF4-FFF2-40B4-BE49-F238E27FC236}">
                <a16:creationId xmlns:a16="http://schemas.microsoft.com/office/drawing/2014/main" id="{8C12F428-9040-0E55-B8CE-709CC88D8C83}"/>
              </a:ext>
            </a:extLst>
          </p:cNvPr>
          <p:cNvSpPr>
            <a:spLocks noGrp="1"/>
          </p:cNvSpPr>
          <p:nvPr>
            <p:ph idx="1"/>
          </p:nvPr>
        </p:nvSpPr>
        <p:spPr>
          <a:xfrm>
            <a:off x="838200" y="1779116"/>
            <a:ext cx="4619621" cy="4397847"/>
          </a:xfrm>
        </p:spPr>
        <p:txBody>
          <a:bodyPr vert="horz" lIns="91440" tIns="45720" rIns="91440" bIns="45720" rtlCol="0" anchor="t">
            <a:noAutofit/>
          </a:bodyPr>
          <a:lstStyle/>
          <a:p>
            <a:r>
              <a:rPr lang="en-US" sz="1300" dirty="0">
                <a:ea typeface="+mn-lt"/>
                <a:cs typeface="+mn-lt"/>
              </a:rPr>
              <a:t>Logic:</a:t>
            </a:r>
          </a:p>
          <a:p>
            <a:pPr lvl="1"/>
            <a:r>
              <a:rPr lang="en-US" sz="1300" dirty="0">
                <a:ea typeface="+mn-lt"/>
                <a:cs typeface="+mn-lt"/>
              </a:rPr>
              <a:t>Loop through all game cells.</a:t>
            </a:r>
            <a:endParaRPr lang="en-US" sz="1300" dirty="0">
              <a:cs typeface="Calibri"/>
            </a:endParaRPr>
          </a:p>
          <a:p>
            <a:pPr lvl="1"/>
            <a:r>
              <a:rPr lang="en-US" sz="1300" dirty="0">
                <a:ea typeface="+mn-lt"/>
                <a:cs typeface="+mn-lt"/>
              </a:rPr>
              <a:t>If cell is revealed and contains a digit:</a:t>
            </a:r>
            <a:endParaRPr lang="en-US" sz="1300" dirty="0">
              <a:cs typeface="Calibri"/>
            </a:endParaRPr>
          </a:p>
          <a:p>
            <a:pPr lvl="2"/>
            <a:r>
              <a:rPr lang="en-US" sz="1300" dirty="0">
                <a:ea typeface="+mn-lt"/>
                <a:cs typeface="+mn-lt"/>
              </a:rPr>
              <a:t>Calculate Manhattan distance from cell to the current cell.</a:t>
            </a:r>
          </a:p>
          <a:p>
            <a:pPr lvl="2"/>
            <a:r>
              <a:rPr lang="en-US" sz="1300" dirty="0">
                <a:ea typeface="+mn-lt"/>
                <a:cs typeface="+mn-lt"/>
              </a:rPr>
              <a:t>Update total distance: </a:t>
            </a:r>
            <a:r>
              <a:rPr lang="en-US" sz="1300" dirty="0" err="1">
                <a:ea typeface="+mn-lt"/>
                <a:cs typeface="+mn-lt"/>
              </a:rPr>
              <a:t>value_in_cell</a:t>
            </a:r>
            <a:r>
              <a:rPr lang="en-US" sz="1300" dirty="0">
                <a:ea typeface="+mn-lt"/>
                <a:cs typeface="+mn-lt"/>
              </a:rPr>
              <a:t> / (1 + distance).</a:t>
            </a:r>
            <a:endParaRPr lang="en-US" sz="1300" dirty="0">
              <a:cs typeface="Calibri"/>
            </a:endParaRPr>
          </a:p>
          <a:p>
            <a:pPr lvl="1"/>
            <a:r>
              <a:rPr lang="en-US" sz="1300" dirty="0">
                <a:ea typeface="+mn-lt"/>
                <a:cs typeface="+mn-lt"/>
              </a:rPr>
              <a:t>Return -</a:t>
            </a:r>
            <a:r>
              <a:rPr lang="en-US" sz="1300" dirty="0" err="1">
                <a:ea typeface="+mn-lt"/>
                <a:cs typeface="+mn-lt"/>
              </a:rPr>
              <a:t>total_distance</a:t>
            </a:r>
            <a:r>
              <a:rPr lang="en-US" sz="1300" dirty="0">
                <a:ea typeface="+mn-lt"/>
                <a:cs typeface="+mn-lt"/>
              </a:rPr>
              <a:t>.</a:t>
            </a:r>
          </a:p>
          <a:p>
            <a:r>
              <a:rPr lang="en-US" sz="1300" dirty="0">
                <a:ea typeface="+mn-lt"/>
                <a:cs typeface="+mn-lt"/>
              </a:rPr>
              <a:t>Priority Queue and Decision Making:</a:t>
            </a:r>
            <a:endParaRPr lang="en-US" sz="1300" dirty="0">
              <a:cs typeface="Calibri"/>
            </a:endParaRPr>
          </a:p>
          <a:p>
            <a:pPr lvl="1"/>
            <a:r>
              <a:rPr lang="en-US" sz="1300" dirty="0">
                <a:ea typeface="+mn-lt"/>
                <a:cs typeface="+mn-lt"/>
              </a:rPr>
              <a:t>Use Priority Queue to store cells based on heuristic values.</a:t>
            </a:r>
          </a:p>
          <a:p>
            <a:pPr lvl="1"/>
            <a:r>
              <a:rPr lang="en-US" sz="1300" dirty="0">
                <a:ea typeface="+mn-lt"/>
                <a:cs typeface="+mn-lt"/>
              </a:rPr>
              <a:t>Evaluate each non-revealed, non-flagged cell:</a:t>
            </a:r>
          </a:p>
          <a:p>
            <a:pPr lvl="1"/>
            <a:r>
              <a:rPr lang="en-US" sz="1300" dirty="0">
                <a:ea typeface="+mn-lt"/>
                <a:cs typeface="+mn-lt"/>
              </a:rPr>
              <a:t>Calculate heuristic value using heuristic method.</a:t>
            </a:r>
            <a:endParaRPr lang="en-US" sz="1300" dirty="0">
              <a:cs typeface="Calibri"/>
            </a:endParaRPr>
          </a:p>
          <a:p>
            <a:pPr lvl="1"/>
            <a:r>
              <a:rPr lang="en-US" sz="1300" dirty="0">
                <a:ea typeface="+mn-lt"/>
                <a:cs typeface="+mn-lt"/>
              </a:rPr>
              <a:t>Add cell and its heuristic value to the priority queue.</a:t>
            </a:r>
          </a:p>
          <a:p>
            <a:pPr lvl="1"/>
            <a:r>
              <a:rPr lang="en-US" sz="1300" dirty="0">
                <a:ea typeface="+mn-lt"/>
                <a:cs typeface="+mn-lt"/>
              </a:rPr>
              <a:t>Retrieve cell with highest priority (lowest heuristic value) for decision-making.</a:t>
            </a:r>
          </a:p>
          <a:p>
            <a:r>
              <a:rPr lang="en-US" sz="1300" dirty="0">
                <a:latin typeface="Calibri" panose="020F0502020204030204"/>
                <a:cs typeface="Calibri"/>
              </a:rPr>
              <a:t>Actually decreased win rate compared to simple probabilistic approach</a:t>
            </a:r>
          </a:p>
          <a:p>
            <a:endParaRPr lang="en-US" sz="1300" dirty="0">
              <a:latin typeface="Times New Roman"/>
              <a:cs typeface="Calibri"/>
            </a:endParaRPr>
          </a:p>
        </p:txBody>
      </p:sp>
      <p:pic>
        <p:nvPicPr>
          <p:cNvPr id="4" name="Content Placeholder 3" descr="A screenshot of a computer game&#10;&#10;Description automatically generated">
            <a:extLst>
              <a:ext uri="{FF2B5EF4-FFF2-40B4-BE49-F238E27FC236}">
                <a16:creationId xmlns:a16="http://schemas.microsoft.com/office/drawing/2014/main" id="{722F0B13-BBE4-8CD8-7498-5BAFCDCB566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6970" r="91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C869F99F-59E4-D080-EEF6-27715F0041FD}"/>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322859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FF74E-6AA7-FAFF-919C-CF61F0404EE3}"/>
              </a:ext>
            </a:extLst>
          </p:cNvPr>
          <p:cNvSpPr>
            <a:spLocks noGrp="1"/>
          </p:cNvSpPr>
          <p:nvPr>
            <p:ph type="title"/>
          </p:nvPr>
        </p:nvSpPr>
        <p:spPr>
          <a:xfrm>
            <a:off x="635000" y="640823"/>
            <a:ext cx="3418659" cy="5583148"/>
          </a:xfrm>
        </p:spPr>
        <p:txBody>
          <a:bodyPr anchor="ctr">
            <a:normAutofit/>
          </a:bodyPr>
          <a:lstStyle/>
          <a:p>
            <a:r>
              <a:rPr lang="en-US" sz="5400" dirty="0">
                <a:latin typeface="Times New Roman"/>
                <a:cs typeface="Calibri Light"/>
              </a:rPr>
              <a:t>Analysis Factors</a:t>
            </a:r>
          </a:p>
        </p:txBody>
      </p:sp>
      <p:sp>
        <p:nvSpPr>
          <p:cNvPr id="6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4" name="Content Placeholder 2">
            <a:extLst>
              <a:ext uri="{FF2B5EF4-FFF2-40B4-BE49-F238E27FC236}">
                <a16:creationId xmlns:a16="http://schemas.microsoft.com/office/drawing/2014/main" id="{D6326618-4040-8BAC-2C6B-8D27F61F6F92}"/>
              </a:ext>
            </a:extLst>
          </p:cNvPr>
          <p:cNvGraphicFramePr>
            <a:graphicFrameLocks noGrp="1"/>
          </p:cNvGraphicFramePr>
          <p:nvPr>
            <p:ph idx="1"/>
            <p:extLst>
              <p:ext uri="{D42A27DB-BD31-4B8C-83A1-F6EECF244321}">
                <p14:modId xmlns:p14="http://schemas.microsoft.com/office/powerpoint/2010/main" val="352130878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360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1771F6A4-FC9C-04D9-D0F2-0E7274F65CA7}"/>
              </a:ext>
            </a:extLst>
          </p:cNvPr>
          <p:cNvGraphicFramePr>
            <a:graphicFrameLocks noGrp="1"/>
          </p:cNvGraphicFramePr>
          <p:nvPr>
            <p:extLst>
              <p:ext uri="{D42A27DB-BD31-4B8C-83A1-F6EECF244321}">
                <p14:modId xmlns:p14="http://schemas.microsoft.com/office/powerpoint/2010/main" val="3832183021"/>
              </p:ext>
            </p:extLst>
          </p:nvPr>
        </p:nvGraphicFramePr>
        <p:xfrm>
          <a:off x="207818" y="79168"/>
          <a:ext cx="11773138" cy="3335218"/>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330957892"/>
                    </a:ext>
                  </a:extLst>
                </a:gridCol>
                <a:gridCol w="2038597">
                  <a:extLst>
                    <a:ext uri="{9D8B030D-6E8A-4147-A177-3AD203B41FA5}">
                      <a16:colId xmlns:a16="http://schemas.microsoft.com/office/drawing/2014/main" val="653585429"/>
                    </a:ext>
                  </a:extLst>
                </a:gridCol>
                <a:gridCol w="1187532">
                  <a:extLst>
                    <a:ext uri="{9D8B030D-6E8A-4147-A177-3AD203B41FA5}">
                      <a16:colId xmlns:a16="http://schemas.microsoft.com/office/drawing/2014/main" val="2744788866"/>
                    </a:ext>
                  </a:extLst>
                </a:gridCol>
                <a:gridCol w="1415142">
                  <a:extLst>
                    <a:ext uri="{9D8B030D-6E8A-4147-A177-3AD203B41FA5}">
                      <a16:colId xmlns:a16="http://schemas.microsoft.com/office/drawing/2014/main" val="2328076849"/>
                    </a:ext>
                  </a:extLst>
                </a:gridCol>
                <a:gridCol w="3265714">
                  <a:extLst>
                    <a:ext uri="{9D8B030D-6E8A-4147-A177-3AD203B41FA5}">
                      <a16:colId xmlns:a16="http://schemas.microsoft.com/office/drawing/2014/main" val="116257476"/>
                    </a:ext>
                  </a:extLst>
                </a:gridCol>
                <a:gridCol w="2559868">
                  <a:extLst>
                    <a:ext uri="{9D8B030D-6E8A-4147-A177-3AD203B41FA5}">
                      <a16:colId xmlns:a16="http://schemas.microsoft.com/office/drawing/2014/main" val="1514074286"/>
                    </a:ext>
                  </a:extLst>
                </a:gridCol>
              </a:tblGrid>
              <a:tr h="676573">
                <a:tc>
                  <a:txBody>
                    <a:bodyPr/>
                    <a:lstStyle/>
                    <a:p>
                      <a:pPr fontAlgn="base"/>
                      <a:r>
                        <a:rPr lang="en-US" sz="1800" b="1" dirty="0">
                          <a:solidFill>
                            <a:srgbClr val="FFFFFF"/>
                          </a:solidFill>
                          <a:effectLst/>
                          <a:latin typeface="Times New Roman"/>
                        </a:rPr>
                        <a:t>Number of Analysis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Top Left Corner</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10x10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78% + 73% + 78% = 76.3%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1.77 + 1.87 + 1.74=  1.79 seconds</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Top Left Corner</a:t>
                      </a:r>
                      <a:endParaRPr lang="en-US" dirty="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10x10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74.3% + 73.9% + 76.3% = 74.83%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20.05 + 22.26 + 22.89 = 21.73 seconds</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886215">
                <a:tc>
                  <a:txBody>
                    <a:bodyPr/>
                    <a:lstStyle/>
                    <a:p>
                      <a:pPr fontAlgn="base"/>
                      <a:r>
                        <a:rPr lang="en-US" sz="1800" dirty="0">
                          <a:effectLst/>
                          <a:latin typeface="Times New Roman"/>
                        </a:rPr>
                        <a:t>3</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Top Left Corner</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10x10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endParaRPr lang="en-US">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75% + 76.2% + 75.7% = 75.63</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286.84 + 315.91 + 328.83 = 310.53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bl>
          </a:graphicData>
        </a:graphic>
      </p:graphicFrame>
      <p:pic>
        <p:nvPicPr>
          <p:cNvPr id="4" name="Picture 3" descr="A screenshot of a computer&#10;&#10;Description automatically generated">
            <a:extLst>
              <a:ext uri="{FF2B5EF4-FFF2-40B4-BE49-F238E27FC236}">
                <a16:creationId xmlns:a16="http://schemas.microsoft.com/office/drawing/2014/main" id="{E71B7D14-8AD4-8743-5966-9F808797CBB3}"/>
              </a:ext>
            </a:extLst>
          </p:cNvPr>
          <p:cNvPicPr>
            <a:picLocks noChangeAspect="1"/>
          </p:cNvPicPr>
          <p:nvPr/>
        </p:nvPicPr>
        <p:blipFill>
          <a:blip r:embed="rId3"/>
          <a:stretch>
            <a:fillRect/>
          </a:stretch>
        </p:blipFill>
        <p:spPr>
          <a:xfrm>
            <a:off x="211777" y="3425213"/>
            <a:ext cx="3910939" cy="315453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D03252A-1B72-58E4-173A-46D7B3B6B973}"/>
              </a:ext>
            </a:extLst>
          </p:cNvPr>
          <p:cNvPicPr>
            <a:picLocks noChangeAspect="1"/>
          </p:cNvPicPr>
          <p:nvPr/>
        </p:nvPicPr>
        <p:blipFill>
          <a:blip r:embed="rId4"/>
          <a:stretch>
            <a:fillRect/>
          </a:stretch>
        </p:blipFill>
        <p:spPr>
          <a:xfrm>
            <a:off x="4130635" y="3415317"/>
            <a:ext cx="3930731" cy="314464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C1368D5B-7F51-DF71-A9BB-840F6D57B1A2}"/>
              </a:ext>
            </a:extLst>
          </p:cNvPr>
          <p:cNvPicPr>
            <a:picLocks noChangeAspect="1"/>
          </p:cNvPicPr>
          <p:nvPr/>
        </p:nvPicPr>
        <p:blipFill>
          <a:blip r:embed="rId5"/>
          <a:stretch>
            <a:fillRect/>
          </a:stretch>
        </p:blipFill>
        <p:spPr>
          <a:xfrm>
            <a:off x="8049493" y="3425691"/>
            <a:ext cx="3930731" cy="3143685"/>
          </a:xfrm>
          <a:prstGeom prst="rect">
            <a:avLst/>
          </a:prstGeom>
        </p:spPr>
      </p:pic>
    </p:spTree>
    <p:extLst>
      <p:ext uri="{BB962C8B-B14F-4D97-AF65-F5344CB8AC3E}">
        <p14:creationId xmlns:p14="http://schemas.microsoft.com/office/powerpoint/2010/main" val="787859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0" name="Table 9">
            <a:extLst>
              <a:ext uri="{FF2B5EF4-FFF2-40B4-BE49-F238E27FC236}">
                <a16:creationId xmlns:a16="http://schemas.microsoft.com/office/drawing/2014/main" id="{E086CB15-0303-E082-2389-382BC2F26EF7}"/>
              </a:ext>
            </a:extLst>
          </p:cNvPr>
          <p:cNvGraphicFramePr>
            <a:graphicFrameLocks noGrp="1"/>
          </p:cNvGraphicFramePr>
          <p:nvPr>
            <p:extLst>
              <p:ext uri="{D42A27DB-BD31-4B8C-83A1-F6EECF244321}">
                <p14:modId xmlns:p14="http://schemas.microsoft.com/office/powerpoint/2010/main" val="2901082578"/>
              </p:ext>
            </p:extLst>
          </p:nvPr>
        </p:nvGraphicFramePr>
        <p:xfrm>
          <a:off x="257298" y="138546"/>
          <a:ext cx="11684179" cy="2622863"/>
        </p:xfrm>
        <a:graphic>
          <a:graphicData uri="http://schemas.openxmlformats.org/drawingml/2006/table">
            <a:tbl>
              <a:tblPr firstRow="1" bandRow="1">
                <a:tableStyleId>{5C22544A-7EE6-4342-B048-85BDC9FD1C3A}</a:tableStyleId>
              </a:tblPr>
              <a:tblGrid>
                <a:gridCol w="1296389">
                  <a:extLst>
                    <a:ext uri="{9D8B030D-6E8A-4147-A177-3AD203B41FA5}">
                      <a16:colId xmlns:a16="http://schemas.microsoft.com/office/drawing/2014/main" val="2330957892"/>
                    </a:ext>
                  </a:extLst>
                </a:gridCol>
                <a:gridCol w="1887597">
                  <a:extLst>
                    <a:ext uri="{9D8B030D-6E8A-4147-A177-3AD203B41FA5}">
                      <a16:colId xmlns:a16="http://schemas.microsoft.com/office/drawing/2014/main" val="653585429"/>
                    </a:ext>
                  </a:extLst>
                </a:gridCol>
                <a:gridCol w="1207654">
                  <a:extLst>
                    <a:ext uri="{9D8B030D-6E8A-4147-A177-3AD203B41FA5}">
                      <a16:colId xmlns:a16="http://schemas.microsoft.com/office/drawing/2014/main" val="2744788866"/>
                    </a:ext>
                  </a:extLst>
                </a:gridCol>
                <a:gridCol w="1552699">
                  <a:extLst>
                    <a:ext uri="{9D8B030D-6E8A-4147-A177-3AD203B41FA5}">
                      <a16:colId xmlns:a16="http://schemas.microsoft.com/office/drawing/2014/main" val="2328076849"/>
                    </a:ext>
                  </a:extLst>
                </a:gridCol>
                <a:gridCol w="2790802">
                  <a:extLst>
                    <a:ext uri="{9D8B030D-6E8A-4147-A177-3AD203B41FA5}">
                      <a16:colId xmlns:a16="http://schemas.microsoft.com/office/drawing/2014/main" val="116257476"/>
                    </a:ext>
                  </a:extLst>
                </a:gridCol>
                <a:gridCol w="2949038">
                  <a:extLst>
                    <a:ext uri="{9D8B030D-6E8A-4147-A177-3AD203B41FA5}">
                      <a16:colId xmlns:a16="http://schemas.microsoft.com/office/drawing/2014/main" val="1514074286"/>
                    </a:ext>
                  </a:extLst>
                </a:gridCol>
              </a:tblGrid>
              <a:tr h="702623">
                <a:tc>
                  <a:txBody>
                    <a:bodyPr/>
                    <a:lstStyle/>
                    <a:p>
                      <a:pPr fontAlgn="base"/>
                      <a:r>
                        <a:rPr lang="en-US" sz="1800" b="1" dirty="0">
                          <a:solidFill>
                            <a:srgbClr val="FFFFFF"/>
                          </a:solidFill>
                          <a:effectLst/>
                          <a:latin typeface="Times New Roman"/>
                        </a:rPr>
                        <a:t>Number of Analysis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485775">
                <a:tc>
                  <a:txBody>
                    <a:bodyPr/>
                    <a:lstStyle/>
                    <a:p>
                      <a:pPr fontAlgn="base"/>
                      <a:r>
                        <a:rPr lang="en-US" sz="1800" dirty="0">
                          <a:effectLst/>
                          <a:latin typeface="Times New Roman"/>
                        </a:rPr>
                        <a:t>3</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10x10</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(81% + 79% + 81%) / 3 = 80.3%</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(1.68 + 1.63 + 1.63) / 3=  1.65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485775">
                <a:tc>
                  <a:txBody>
                    <a:bodyPr/>
                    <a:lstStyle/>
                    <a:p>
                      <a:pPr fontAlgn="base"/>
                      <a:r>
                        <a:rPr lang="en-US" sz="1800" dirty="0">
                          <a:effectLst/>
                          <a:latin typeface="Times New Roman"/>
                        </a:rPr>
                        <a:t>3</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10x10</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(78.9% + 77.6% + 80.7%) / 3 = 79.07%</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(18.07 + 18.77 + 21) / 3 = 19.28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485775">
                <a:tc>
                  <a:txBody>
                    <a:bodyPr/>
                    <a:lstStyle/>
                    <a:p>
                      <a:pPr fontAlgn="base"/>
                      <a:r>
                        <a:rPr lang="en-US" sz="1800" dirty="0">
                          <a:effectLst/>
                          <a:latin typeface="Times New Roman"/>
                        </a:rPr>
                        <a:t>3</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Corner</a:t>
                      </a:r>
                      <a:endParaRPr lang="en-US">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10x10</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(77.7% + 78.4% + 77.2%) / 3 = 77.77%</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(215.23 + 322.17 + 292.93) / 3 = 276.78 seconds</a:t>
                      </a: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bl>
          </a:graphicData>
        </a:graphic>
      </p:graphicFrame>
      <p:pic>
        <p:nvPicPr>
          <p:cNvPr id="12" name="Picture 11" descr="A screenshot of a computer&#10;&#10;Description automatically generated">
            <a:extLst>
              <a:ext uri="{FF2B5EF4-FFF2-40B4-BE49-F238E27FC236}">
                <a16:creationId xmlns:a16="http://schemas.microsoft.com/office/drawing/2014/main" id="{4E048587-08C1-CD6B-DE32-C72694C94C83}"/>
              </a:ext>
            </a:extLst>
          </p:cNvPr>
          <p:cNvPicPr>
            <a:picLocks noChangeAspect="1"/>
          </p:cNvPicPr>
          <p:nvPr/>
        </p:nvPicPr>
        <p:blipFill>
          <a:blip r:embed="rId3"/>
          <a:stretch>
            <a:fillRect/>
          </a:stretch>
        </p:blipFill>
        <p:spPr>
          <a:xfrm>
            <a:off x="261257" y="2778642"/>
            <a:ext cx="3841668" cy="329972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FEBA06A6-BC41-E96B-8D9C-84163A32C43D}"/>
              </a:ext>
            </a:extLst>
          </p:cNvPr>
          <p:cNvPicPr>
            <a:picLocks noChangeAspect="1"/>
          </p:cNvPicPr>
          <p:nvPr/>
        </p:nvPicPr>
        <p:blipFill>
          <a:blip r:embed="rId4"/>
          <a:stretch>
            <a:fillRect/>
          </a:stretch>
        </p:blipFill>
        <p:spPr>
          <a:xfrm>
            <a:off x="4110841" y="2784550"/>
            <a:ext cx="3940629" cy="3278017"/>
          </a:xfrm>
          <a:prstGeom prst="rect">
            <a:avLst/>
          </a:prstGeom>
        </p:spPr>
      </p:pic>
      <p:pic>
        <p:nvPicPr>
          <p:cNvPr id="16" name="Picture 15" descr="A screen shot of a computer&#10;&#10;Description automatically generated">
            <a:extLst>
              <a:ext uri="{FF2B5EF4-FFF2-40B4-BE49-F238E27FC236}">
                <a16:creationId xmlns:a16="http://schemas.microsoft.com/office/drawing/2014/main" id="{34E1DF0D-BDFD-4DDE-F52D-BE8DE3955721}"/>
              </a:ext>
            </a:extLst>
          </p:cNvPr>
          <p:cNvPicPr>
            <a:picLocks noChangeAspect="1"/>
          </p:cNvPicPr>
          <p:nvPr/>
        </p:nvPicPr>
        <p:blipFill>
          <a:blip r:embed="rId5"/>
          <a:stretch>
            <a:fillRect/>
          </a:stretch>
        </p:blipFill>
        <p:spPr>
          <a:xfrm>
            <a:off x="8059387" y="2773740"/>
            <a:ext cx="3910940" cy="3289744"/>
          </a:xfrm>
          <a:prstGeom prst="rect">
            <a:avLst/>
          </a:prstGeom>
        </p:spPr>
      </p:pic>
    </p:spTree>
    <p:extLst>
      <p:ext uri="{BB962C8B-B14F-4D97-AF65-F5344CB8AC3E}">
        <p14:creationId xmlns:p14="http://schemas.microsoft.com/office/powerpoint/2010/main" val="800399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a:extLst>
              <a:ext uri="{FF2B5EF4-FFF2-40B4-BE49-F238E27FC236}">
                <a16:creationId xmlns:a16="http://schemas.microsoft.com/office/drawing/2014/main" id="{D98D43F7-C1EF-7182-A7C0-D95E60300370}"/>
              </a:ext>
            </a:extLst>
          </p:cNvPr>
          <p:cNvGraphicFramePr>
            <a:graphicFrameLocks noGrp="1"/>
          </p:cNvGraphicFramePr>
          <p:nvPr>
            <p:extLst>
              <p:ext uri="{D42A27DB-BD31-4B8C-83A1-F6EECF244321}">
                <p14:modId xmlns:p14="http://schemas.microsoft.com/office/powerpoint/2010/main" val="1190322680"/>
              </p:ext>
            </p:extLst>
          </p:nvPr>
        </p:nvGraphicFramePr>
        <p:xfrm>
          <a:off x="188025" y="217714"/>
          <a:ext cx="11800592" cy="2622863"/>
        </p:xfrm>
        <a:graphic>
          <a:graphicData uri="http://schemas.openxmlformats.org/drawingml/2006/table">
            <a:tbl>
              <a:tblPr firstRow="1" bandRow="1">
                <a:tableStyleId>{5C22544A-7EE6-4342-B048-85BDC9FD1C3A}</a:tableStyleId>
              </a:tblPr>
              <a:tblGrid>
                <a:gridCol w="1296387">
                  <a:extLst>
                    <a:ext uri="{9D8B030D-6E8A-4147-A177-3AD203B41FA5}">
                      <a16:colId xmlns:a16="http://schemas.microsoft.com/office/drawing/2014/main" val="2330957892"/>
                    </a:ext>
                  </a:extLst>
                </a:gridCol>
                <a:gridCol w="2048491">
                  <a:extLst>
                    <a:ext uri="{9D8B030D-6E8A-4147-A177-3AD203B41FA5}">
                      <a16:colId xmlns:a16="http://schemas.microsoft.com/office/drawing/2014/main" val="653585429"/>
                    </a:ext>
                  </a:extLst>
                </a:gridCol>
                <a:gridCol w="1078673">
                  <a:extLst>
                    <a:ext uri="{9D8B030D-6E8A-4147-A177-3AD203B41FA5}">
                      <a16:colId xmlns:a16="http://schemas.microsoft.com/office/drawing/2014/main" val="2744788866"/>
                    </a:ext>
                  </a:extLst>
                </a:gridCol>
                <a:gridCol w="1434935">
                  <a:extLst>
                    <a:ext uri="{9D8B030D-6E8A-4147-A177-3AD203B41FA5}">
                      <a16:colId xmlns:a16="http://schemas.microsoft.com/office/drawing/2014/main" val="2328076849"/>
                    </a:ext>
                  </a:extLst>
                </a:gridCol>
                <a:gridCol w="3196441">
                  <a:extLst>
                    <a:ext uri="{9D8B030D-6E8A-4147-A177-3AD203B41FA5}">
                      <a16:colId xmlns:a16="http://schemas.microsoft.com/office/drawing/2014/main" val="116257476"/>
                    </a:ext>
                  </a:extLst>
                </a:gridCol>
                <a:gridCol w="2745665">
                  <a:extLst>
                    <a:ext uri="{9D8B030D-6E8A-4147-A177-3AD203B41FA5}">
                      <a16:colId xmlns:a16="http://schemas.microsoft.com/office/drawing/2014/main" val="1514074286"/>
                    </a:ext>
                  </a:extLst>
                </a:gridCol>
              </a:tblGrid>
              <a:tr h="702623">
                <a:tc>
                  <a:txBody>
                    <a:bodyPr/>
                    <a:lstStyle/>
                    <a:p>
                      <a:pPr fontAlgn="base"/>
                      <a:r>
                        <a:rPr lang="en-US" sz="1800" b="1" dirty="0">
                          <a:solidFill>
                            <a:srgbClr val="FFFFFF"/>
                          </a:solidFill>
                          <a:effectLst/>
                          <a:latin typeface="Times New Roman"/>
                        </a:rPr>
                        <a:t>Number of Analysis</a:t>
                      </a:r>
                      <a:endParaRPr lang="en-US" sz="1800"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Starting Location</a:t>
                      </a:r>
                      <a:endParaRPr lang="en-US" sz="1800"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Grid Size</a:t>
                      </a:r>
                      <a:endParaRPr lang="en-US" sz="1800"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Total Games</a:t>
                      </a:r>
                      <a:endParaRPr lang="en-US" sz="1800"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Win Percentage</a:t>
                      </a:r>
                      <a:endParaRPr lang="en-US" sz="1800"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tc>
                  <a:txBody>
                    <a:bodyPr/>
                    <a:lstStyle/>
                    <a:p>
                      <a:pPr fontAlgn="base"/>
                      <a:r>
                        <a:rPr lang="en-US" sz="1800" b="1" dirty="0">
                          <a:solidFill>
                            <a:srgbClr val="FFFFFF"/>
                          </a:solidFill>
                          <a:effectLst/>
                          <a:latin typeface="Times New Roman"/>
                        </a:rPr>
                        <a:t>Run Time</a:t>
                      </a:r>
                      <a:endParaRPr lang="en-US" sz="1800" b="1">
                        <a:solidFill>
                          <a:srgbClr val="FFFFFF"/>
                        </a:solidFill>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363277593"/>
                  </a:ext>
                </a:extLst>
              </a:tr>
              <a:tr h="485775">
                <a:tc>
                  <a:txBody>
                    <a:bodyPr/>
                    <a:lstStyle/>
                    <a:p>
                      <a:pPr fontAlgn="base"/>
                      <a:r>
                        <a:rPr lang="en-US" sz="1800" dirty="0">
                          <a:effectLst/>
                          <a:latin typeface="Times New Roman"/>
                        </a:rPr>
                        <a:t>3</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Location</a:t>
                      </a:r>
                      <a:endParaRPr lang="en-US" sz="1800">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10x10</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( 80% + 74% + 85% ) / 3 = 79.7%</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( 1.69 + 1.54 + 1.7) / 3=  1.64 seconds</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1586076014"/>
                  </a:ext>
                </a:extLst>
              </a:tr>
              <a:tr h="485775">
                <a:tc>
                  <a:txBody>
                    <a:bodyPr/>
                    <a:lstStyle/>
                    <a:p>
                      <a:pPr fontAlgn="base"/>
                      <a:r>
                        <a:rPr lang="en-US" sz="1800" dirty="0">
                          <a:effectLst/>
                          <a:latin typeface="Times New Roman"/>
                        </a:rPr>
                        <a:t>3</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lvl="0">
                        <a:buNone/>
                      </a:pPr>
                      <a:r>
                        <a:rPr lang="en-US" sz="1800" b="0" i="0" u="none" strike="noStrike" noProof="0" dirty="0">
                          <a:solidFill>
                            <a:srgbClr val="000000"/>
                          </a:solidFill>
                          <a:effectLst/>
                          <a:latin typeface="Times New Roman"/>
                        </a:rPr>
                        <a:t>Random Location</a:t>
                      </a:r>
                      <a:endParaRPr lang="en-US" sz="1800">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10x10</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1000</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(74.9% + 74.8% + 76.3%) / 3 = 75.33%</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tc>
                  <a:txBody>
                    <a:bodyPr/>
                    <a:lstStyle/>
                    <a:p>
                      <a:pPr fontAlgn="base"/>
                      <a:r>
                        <a:rPr lang="en-US" sz="1800" dirty="0">
                          <a:effectLst/>
                          <a:latin typeface="Times New Roman"/>
                        </a:rPr>
                        <a:t>(15.74 + 22.54 + 21.83) / 3 = 20.04 seconds</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1701484752"/>
                  </a:ext>
                </a:extLst>
              </a:tr>
              <a:tr h="485775">
                <a:tc>
                  <a:txBody>
                    <a:bodyPr/>
                    <a:lstStyle/>
                    <a:p>
                      <a:pPr fontAlgn="base"/>
                      <a:r>
                        <a:rPr lang="en-US" sz="1800" dirty="0">
                          <a:effectLst/>
                          <a:latin typeface="Times New Roman"/>
                        </a:rPr>
                        <a:t>3</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lvl="0">
                        <a:buNone/>
                      </a:pPr>
                      <a:r>
                        <a:rPr lang="en-US" sz="1800" b="0" i="0" u="none" strike="noStrike" noProof="0" dirty="0">
                          <a:solidFill>
                            <a:srgbClr val="000000"/>
                          </a:solidFill>
                          <a:effectLst/>
                          <a:latin typeface="Times New Roman"/>
                        </a:rPr>
                        <a:t>Random Location</a:t>
                      </a:r>
                      <a:endParaRPr lang="en-US" sz="1800">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10x10</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base"/>
                      <a:r>
                        <a:rPr lang="en-US" sz="1800" dirty="0">
                          <a:effectLst/>
                          <a:latin typeface="Times New Roman"/>
                        </a:rPr>
                        <a:t>10000</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(75.3% + 75.8 + 74.8) / 3 = 75.3%</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tc>
                  <a:txBody>
                    <a:bodyPr/>
                    <a:lstStyle/>
                    <a:p>
                      <a:pPr fontAlgn="auto"/>
                      <a:r>
                        <a:rPr lang="en-US" sz="1800" dirty="0">
                          <a:effectLst/>
                          <a:latin typeface="Times New Roman"/>
                        </a:rPr>
                        <a:t>(296 + 282.28 + 270.77) / 3 = 283.02 seconds</a:t>
                      </a:r>
                      <a:endParaRPr lang="en-US" sz="1800">
                        <a:effectLst/>
                        <a:latin typeface="Times New Roman"/>
                      </a:endParaRPr>
                    </a:p>
                  </a:txBody>
                  <a:tcPr>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805381260"/>
                  </a:ext>
                </a:extLst>
              </a:tr>
            </a:tbl>
          </a:graphicData>
        </a:graphic>
      </p:graphicFrame>
      <p:pic>
        <p:nvPicPr>
          <p:cNvPr id="4" name="Picture 3" descr="A screen shot of a computer&#10;&#10;Description automatically generated">
            <a:extLst>
              <a:ext uri="{FF2B5EF4-FFF2-40B4-BE49-F238E27FC236}">
                <a16:creationId xmlns:a16="http://schemas.microsoft.com/office/drawing/2014/main" id="{A92ABCE7-2EA5-1B9E-2D8A-253803C59F84}"/>
              </a:ext>
            </a:extLst>
          </p:cNvPr>
          <p:cNvPicPr>
            <a:picLocks noChangeAspect="1"/>
          </p:cNvPicPr>
          <p:nvPr/>
        </p:nvPicPr>
        <p:blipFill>
          <a:blip r:embed="rId3"/>
          <a:stretch>
            <a:fillRect/>
          </a:stretch>
        </p:blipFill>
        <p:spPr>
          <a:xfrm>
            <a:off x="191985" y="2861459"/>
            <a:ext cx="3940629" cy="3361706"/>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68877D69-0AB7-481C-0ADF-BFE2527DCD91}"/>
              </a:ext>
            </a:extLst>
          </p:cNvPr>
          <p:cNvPicPr>
            <a:picLocks noChangeAspect="1"/>
          </p:cNvPicPr>
          <p:nvPr/>
        </p:nvPicPr>
        <p:blipFill>
          <a:blip r:embed="rId4"/>
          <a:stretch>
            <a:fillRect/>
          </a:stretch>
        </p:blipFill>
        <p:spPr>
          <a:xfrm>
            <a:off x="4140530" y="2861440"/>
            <a:ext cx="3970317" cy="336174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2946C98-AD8D-42E7-D27A-2056A12EC762}"/>
              </a:ext>
            </a:extLst>
          </p:cNvPr>
          <p:cNvPicPr>
            <a:picLocks noChangeAspect="1"/>
          </p:cNvPicPr>
          <p:nvPr/>
        </p:nvPicPr>
        <p:blipFill>
          <a:blip r:embed="rId5"/>
          <a:stretch>
            <a:fillRect/>
          </a:stretch>
        </p:blipFill>
        <p:spPr>
          <a:xfrm>
            <a:off x="8118764" y="2862164"/>
            <a:ext cx="3861458" cy="3330606"/>
          </a:xfrm>
          <a:prstGeom prst="rect">
            <a:avLst/>
          </a:prstGeom>
        </p:spPr>
      </p:pic>
    </p:spTree>
    <p:extLst>
      <p:ext uri="{BB962C8B-B14F-4D97-AF65-F5344CB8AC3E}">
        <p14:creationId xmlns:p14="http://schemas.microsoft.com/office/powerpoint/2010/main" val="3969682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2407</Words>
  <Application>Microsoft Office PowerPoint</Application>
  <PresentationFormat>Widescreen</PresentationFormat>
  <Paragraphs>298</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Minesweeper Solver</vt:lpstr>
      <vt:lpstr>What is Minesweeper </vt:lpstr>
      <vt:lpstr>How To Play?</vt:lpstr>
      <vt:lpstr>Probabilistic Approach</vt:lpstr>
      <vt:lpstr>A* Heuristic</vt:lpstr>
      <vt:lpstr>Analysis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Results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Ollie</dc:creator>
  <cp:lastModifiedBy>Bland, Ollie</cp:lastModifiedBy>
  <cp:revision>942</cp:revision>
  <dcterms:created xsi:type="dcterms:W3CDTF">2023-10-22T10:42:18Z</dcterms:created>
  <dcterms:modified xsi:type="dcterms:W3CDTF">2023-11-07T02:40:40Z</dcterms:modified>
</cp:coreProperties>
</file>