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7528-25F7-489D-9A1A-BF1E42E73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B081-050A-4A92-8F8A-3EE65E45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6757-D259-417E-9D2C-2F571B6F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D23E-398F-4039-AEC9-9DCE2BE1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28BE-BBD7-4FD0-9FCF-F01116D7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7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9234-BB22-45E8-92D6-91FC1D85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E1164-9568-4249-AFB7-5CE9AECE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3A03-230F-4FB0-B22D-CC4DEEA2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5D96-A7AC-42E9-96E1-2A01EFE8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6044-AD31-44A5-82D8-441943CA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38C41-7FD1-4672-982B-F1A608463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D9DC-1755-4AD4-B521-03357E9A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2C5D-F8D7-4198-AFC1-4AA0A09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BCF4-B762-4359-993E-52A6C91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DC26-A5C9-4E16-BBE4-6D07348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CED-1F56-401A-96E5-48D3BCF0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FC39-109E-4500-9161-D6802AC3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35FE-C599-4985-81E4-68157DBE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E105-C46E-425B-840D-CF7DD438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C493-0A3A-4F91-A9DD-3579211C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A43-8D4D-49B2-80C5-A449B00F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500ED-E98D-49FF-8FA0-CC43C6B0D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C82FE-AE2C-4B85-BC22-577F9217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98BE-32A0-4038-939C-6872CBD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AF31-6BF1-47B3-A0B7-988C920E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E2A4-5DCD-4372-876F-4F17014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7CA9-8E91-47F6-B5B8-4A18BDE6C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0508B-7EA8-4EA3-9579-F909BEED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EC62-FFDD-4E26-9B51-B0378074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F0867-ACB8-4FD5-B6EF-A9837DF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2AE-CC44-48B3-A640-0BE5DE98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9EAD-DA03-4DB7-8F6D-802735C3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8104-CEA9-4D87-B8ED-78F839841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2EEAA-C931-421E-9F8D-31E6F12D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89842-AD1A-4296-AC34-F4DDCEC6A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6D778-838B-4C9B-9BB6-9A22E8D89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CA824-3E8F-437A-A05B-13A6DA7D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6BABD-97ED-4FF5-B45A-911B6DDD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545D8-5D6D-43F0-B6A9-1333CCC0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7F2B-2154-49E4-A1E0-BCD15132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FD1E9-D7FE-4D81-AAE6-5F7E4886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5E6B5-03FB-46AD-9C8D-E18836C7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D62F-7673-46FC-A17D-8102168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DBED8-9BCA-4F32-A923-2215975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907A2-611A-4017-A5C5-AA8CA39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FCED-7BF7-479C-A4C2-8D8C4ABC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F462-D880-45FF-9E71-98996E3E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8FD9-1B21-4A9D-AC9A-05902803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D7C0-ACB8-412C-8E94-B45DB16A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5EAD-594F-4A98-A7E6-49B7D8F4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DD5A-0692-4E4E-8B6E-3607B20D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3C2BD-6FE1-46A9-9797-21EE36D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2B1-A6F8-42F6-8AD0-70D26B3D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E464F-7327-4FB5-BE3C-5FA68C722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5C0BE-2FF9-4465-BA1E-3E440080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0D25-CD3C-4E9F-98CC-5192B24F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761B-A133-4EC0-8B6A-D0006C1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C2E31-AFCF-49A1-B022-F6954F01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4AF90-DB10-4DEC-B9F1-00E6FD43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8A8F-E1FF-4BC0-ABC5-BF1ACEE1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9759-BFE2-49BD-83F6-24843D805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372D-5AF2-4D3E-86EA-498BEB17C9B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F30A-6D9A-4CDC-A0F6-03549C60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28BA-BA47-49B7-9557-7E0BA7338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shumali@rice.edu" TargetMode="External"/><Relationship Id="rId2" Type="http://schemas.openxmlformats.org/officeDocument/2006/relationships/hyperlink" Target="https://www.cs.rice.edu/~as14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ice.edu/~as143/COMP480_580_Fall22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ce.edu/~as143/COMP480_580_Spring19/scribe/scribe.zip" TargetMode="External"/><Relationship Id="rId2" Type="http://schemas.openxmlformats.org/officeDocument/2006/relationships/hyperlink" Target="https://www.cs.rice.edu/~as143/COMP480_580_Spring19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psdocs.rice.edu/orientation/Plagiarism_Hewitt_document.pdf" TargetMode="External"/><Relationship Id="rId2" Type="http://schemas.openxmlformats.org/officeDocument/2006/relationships/hyperlink" Target="https://www.plagiarism.org/article/what-is-plagiaris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nor.rice.ed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e6uyY9YcMuTfqHTvsxs6xHX1-4cXkvChLZRTeiZFog/edit#gid=0" TargetMode="External"/><Relationship Id="rId2" Type="http://schemas.openxmlformats.org/officeDocument/2006/relationships/hyperlink" Target="https://www.cs.rice.edu/~as143/COMP480_580_Fall22/scribe/scribe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D902-C828-44F6-9A60-6C191ACFB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 480/580: Probabilistic Algorithms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4A0B-3C45-4728-8CE3-7FEA17E5A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4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9F2-6848-4F0C-B960-BDE04F17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(Randomized)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98E7-840F-409E-991A-F4264B326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Case Study 1: Design a Product Search Engine for Amazon.com</a:t>
                </a:r>
              </a:p>
              <a:p>
                <a:pPr lvl="1"/>
                <a:r>
                  <a:rPr lang="en-US" dirty="0"/>
                  <a:t>Take a database D of statistically significant query strings observed in the past. (say around 50 million). Given a new user typed query q,  find the closest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(in some distance) to q and return items purchased with it.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Latency: </a:t>
                </a:r>
                <a:r>
                  <a:rPr lang="en-US" dirty="0"/>
                  <a:t> 50 million distance computation per query. A cheap distance function it takes more than 400s or 6min. If you used edit distance, it will be hours. 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Latency Limit is roughly </a:t>
                </a:r>
                <a:r>
                  <a:rPr lang="en-US" dirty="0"/>
                  <a:t>&lt; 20ms. (20000x improvement needed)</a:t>
                </a:r>
              </a:p>
              <a:p>
                <a:endParaRPr lang="en-US" dirty="0"/>
              </a:p>
              <a:p>
                <a:r>
                  <a:rPr lang="en-US" b="1" dirty="0"/>
                  <a:t>Ideas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98E7-840F-409E-991A-F4264B326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9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F8BB-72A5-411F-AD75-B96709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(Randomized)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CB80-34E9-4188-A888-38ABD1B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Case Study 2: Design Chrome Malicious URL Detector </a:t>
            </a:r>
          </a:p>
          <a:p>
            <a:pPr lvl="1"/>
            <a:r>
              <a:rPr lang="en-US" dirty="0"/>
              <a:t>Lets say you work for Google, in the Chrome team, and you want to add a feature to the browser which notifies the user if the </a:t>
            </a:r>
            <a:r>
              <a:rPr lang="en-US" dirty="0" err="1"/>
              <a:t>url</a:t>
            </a:r>
            <a:r>
              <a:rPr lang="en-US" dirty="0"/>
              <a:t> he has entered is a malicious URL.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Given a database of about known 1 million malicious URLs, the size of any dictionary for matching will be around 50MB (</a:t>
            </a:r>
            <a:r>
              <a:rPr lang="en-US" b="1" dirty="0"/>
              <a:t>size of 1 million </a:t>
            </a:r>
            <a:r>
              <a:rPr lang="en-US" b="1" dirty="0" err="1"/>
              <a:t>urls</a:t>
            </a:r>
            <a:r>
              <a:rPr lang="en-US" b="1" dirty="0"/>
              <a:t> with 25 average string length</a:t>
            </a:r>
            <a:r>
              <a:rPr lang="en-US" dirty="0"/>
              <a:t>). 50MB is too heavy for a browser so this cannot be locally done!!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Anything locally should be something &lt; 2MB memory. (25x improvement needed)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Wait you cannot even compress the strings (Huffman Coding) to that size.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Ideas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6CE9-1AE3-41F3-8E8E-CFC2013E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Scale is a Different World!!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78A7-55BC-4502-B150-C68A9860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Current algorithm is off by 1.5x factor. </a:t>
            </a:r>
          </a:p>
          <a:p>
            <a:pPr lvl="1"/>
            <a:r>
              <a:rPr lang="en-US" b="1" dirty="0"/>
              <a:t>Reactive Approach: </a:t>
            </a:r>
            <a:r>
              <a:rPr lang="en-US" dirty="0"/>
              <a:t>Start with standard approach and use tricks and tools to squeeze everything out and make it better. </a:t>
            </a:r>
          </a:p>
          <a:p>
            <a:pPr lvl="1"/>
            <a:r>
              <a:rPr lang="en-US" dirty="0"/>
              <a:t>Similar ideas with smart implementation may do the trick. </a:t>
            </a:r>
          </a:p>
          <a:p>
            <a:pPr lvl="1"/>
            <a:endParaRPr lang="en-US" dirty="0"/>
          </a:p>
          <a:p>
            <a:r>
              <a:rPr lang="en-US" b="1" dirty="0"/>
              <a:t>Current algorithm is off by 10x+ factor.</a:t>
            </a:r>
          </a:p>
          <a:p>
            <a:pPr lvl="1"/>
            <a:r>
              <a:rPr lang="en-US" dirty="0"/>
              <a:t>Go to drawing board. You have the transcend the current level of thinking. Anything which is similar to current method is unlikely to work! </a:t>
            </a:r>
          </a:p>
          <a:p>
            <a:pPr marL="914400" lvl="2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914400" lvl="2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We cannot solve our problems with the same thinking we used when we created them.</a:t>
            </a:r>
          </a:p>
          <a:p>
            <a:pPr lvl="2" algn="r">
              <a:buFontTx/>
              <a:buChar char="-"/>
            </a:pPr>
            <a:r>
              <a:rPr lang="en-US" dirty="0"/>
              <a:t>Albert Einstein</a:t>
            </a:r>
          </a:p>
          <a:p>
            <a:pPr marL="914400" lvl="2" indent="0" algn="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0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72E2-6378-40D2-9F73-BAB78918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Free Lunch (NFL)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3C2D-3F91-4611-A0CB-C3D5F939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10x+ improvements over existing ones.</a:t>
            </a:r>
          </a:p>
          <a:p>
            <a:r>
              <a:rPr lang="en-US" dirty="0"/>
              <a:t>What am I trading off?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Uncertainty is the refuge of hope.    </a:t>
            </a:r>
          </a:p>
          <a:p>
            <a:pPr marL="2743200" lvl="6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- Henri Frederic </a:t>
            </a:r>
            <a:r>
              <a:rPr lang="en-US" b="1" dirty="0" err="1">
                <a:solidFill>
                  <a:srgbClr val="FF0000"/>
                </a:solidFill>
              </a:rPr>
              <a:t>Amiel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trade-off Certainty. (</a:t>
            </a:r>
            <a:r>
              <a:rPr lang="en-US" b="1" dirty="0">
                <a:solidFill>
                  <a:schemeClr val="accent1"/>
                </a:solidFill>
              </a:rPr>
              <a:t>It is a resource!!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3936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9F2-6848-4F0C-B960-BDE04F17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(Randomized)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98E7-840F-409E-991A-F4264B326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Case Study 1: Design a Product Search Engine for Amazon.com</a:t>
                </a:r>
              </a:p>
              <a:p>
                <a:pPr lvl="1"/>
                <a:r>
                  <a:rPr lang="en-US" dirty="0"/>
                  <a:t>Take a database D of statistically significant query strings observed in the past. (say around 50 million). Given a new user typed query q,  find the closest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(in some distance) to q and return items purchased with it.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Latency: </a:t>
                </a:r>
                <a:r>
                  <a:rPr lang="en-US" dirty="0"/>
                  <a:t> 50 million distance computation per query. A cheap distance function it takes more than 400s or 6min. If you used edit distance, it will be hours. 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Latency Limit is roughly </a:t>
                </a:r>
                <a:r>
                  <a:rPr lang="en-US" dirty="0"/>
                  <a:t>&lt; 20ms. (20000x improvement needed)</a:t>
                </a:r>
              </a:p>
              <a:p>
                <a:endParaRPr lang="en-US" dirty="0"/>
              </a:p>
              <a:p>
                <a:r>
                  <a:rPr lang="en-US" dirty="0"/>
                  <a:t>What if there is an algorithm that runs in 2ms and gives you a good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fails one out of million queries?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98E7-840F-409E-991A-F4264B326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7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F8BB-72A5-411F-AD75-B96709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(Randomized)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CB80-34E9-4188-A888-38ABD1B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Case Study 2: Design Chrome Malicious URL Detector </a:t>
            </a:r>
          </a:p>
          <a:p>
            <a:pPr lvl="1"/>
            <a:r>
              <a:rPr lang="en-US" dirty="0"/>
              <a:t>Lets say you work for Google, in the Chrome team, and you want to add a feature to the browser which notifies the user if the </a:t>
            </a:r>
            <a:r>
              <a:rPr lang="en-US" dirty="0" err="1"/>
              <a:t>url</a:t>
            </a:r>
            <a:r>
              <a:rPr lang="en-US" dirty="0"/>
              <a:t> he has entered is a malicious URL.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Given a database of about known 1 million malicious URLs, the size of any dictionary for matching will be around 50MB (</a:t>
            </a:r>
            <a:r>
              <a:rPr lang="en-US" b="1" dirty="0"/>
              <a:t>size of 1 million </a:t>
            </a:r>
            <a:r>
              <a:rPr lang="en-US" b="1" dirty="0" err="1"/>
              <a:t>urls</a:t>
            </a:r>
            <a:r>
              <a:rPr lang="en-US" b="1" dirty="0"/>
              <a:t> with 25 average string length</a:t>
            </a:r>
            <a:r>
              <a:rPr lang="en-US" dirty="0"/>
              <a:t>). 50MB is too heavy for a browser so this cannot be locally done!!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Anything locally should be something &lt; 2MB memory but wait you cannot even compress the strings (Huffman Coding) to that size.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there is an algorithm that only uses 2MB memory and notifies perfectly if the </a:t>
            </a:r>
            <a:r>
              <a:rPr lang="en-US" dirty="0" err="1"/>
              <a:t>url</a:t>
            </a:r>
            <a:r>
              <a:rPr lang="en-US" dirty="0"/>
              <a:t> is malicious, but once out a million matches it can also notify a correct </a:t>
            </a:r>
            <a:r>
              <a:rPr lang="en-US" dirty="0" err="1"/>
              <a:t>url</a:t>
            </a:r>
            <a:r>
              <a:rPr lang="en-US" dirty="0"/>
              <a:t> as malicious? (</a:t>
            </a:r>
            <a:r>
              <a:rPr lang="en-US" b="1" dirty="0"/>
              <a:t>Is that good enough?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4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C29D-4D2F-4C5A-AE4E-A8A83D96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6C5B-2F47-4F3F-B3A8-DFF5107E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Instructor</a:t>
            </a:r>
            <a:r>
              <a:rPr lang="en-US" dirty="0"/>
              <a:t>: Anshumali Shrivastava</a:t>
            </a:r>
          </a:p>
          <a:p>
            <a:pPr lvl="1"/>
            <a:r>
              <a:rPr lang="en-US" dirty="0">
                <a:hlinkClick r:id="rId2"/>
              </a:rPr>
              <a:t>https://www.cs.rice.edu/~as143/</a:t>
            </a:r>
            <a:endParaRPr lang="en-US" dirty="0"/>
          </a:p>
          <a:p>
            <a:pPr lvl="1"/>
            <a:r>
              <a:rPr lang="en-US" b="1" dirty="0"/>
              <a:t>Email:  </a:t>
            </a:r>
            <a:r>
              <a:rPr lang="en-US" dirty="0">
                <a:hlinkClick r:id="rId3"/>
              </a:rPr>
              <a:t>anshumali@rice.edu</a:t>
            </a:r>
            <a:endParaRPr lang="en-US" dirty="0"/>
          </a:p>
          <a:p>
            <a:pPr lvl="1"/>
            <a:r>
              <a:rPr lang="en-US" b="1" dirty="0"/>
              <a:t>Office Hours: After Tuesdays Class in DH 3118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b="1" dirty="0"/>
              <a:t>TAs:</a:t>
            </a:r>
          </a:p>
          <a:p>
            <a:pPr lvl="1"/>
            <a:r>
              <a:rPr lang="en-US" b="1" dirty="0"/>
              <a:t>TBA</a:t>
            </a:r>
          </a:p>
          <a:p>
            <a:pPr lvl="1"/>
            <a:r>
              <a:rPr lang="en-US" b="1" dirty="0"/>
              <a:t>Office Hours will be announced soon. 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Location: DCH 1064</a:t>
            </a:r>
          </a:p>
          <a:p>
            <a:r>
              <a:rPr lang="en-US" b="1" dirty="0"/>
              <a:t>Meeting Hours: </a:t>
            </a:r>
            <a:r>
              <a:rPr lang="en-US" dirty="0"/>
              <a:t>Tuesdays and Thursdays  </a:t>
            </a:r>
            <a:r>
              <a:rPr lang="en-US" b="1" dirty="0"/>
              <a:t>2:30pm - 3:45pm</a:t>
            </a:r>
          </a:p>
          <a:p>
            <a:r>
              <a:rPr lang="en-US" b="1" dirty="0"/>
              <a:t>Recordings will be made available after the class. </a:t>
            </a:r>
          </a:p>
          <a:p>
            <a:pPr lvl="1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26784-E263-DD44-597F-25D9F61630AB}"/>
              </a:ext>
            </a:extLst>
          </p:cNvPr>
          <p:cNvSpPr/>
          <p:nvPr/>
        </p:nvSpPr>
        <p:spPr>
          <a:xfrm>
            <a:off x="4040841" y="299869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721B-0294-4101-A282-2F5F4D18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9908-DAFE-4698-8742-F4CC5B4D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Web Page:</a:t>
            </a:r>
          </a:p>
          <a:p>
            <a:pPr lvl="1"/>
            <a:r>
              <a:rPr lang="en-US" dirty="0">
                <a:hlinkClick r:id="rId2"/>
              </a:rPr>
              <a:t>https://www.cs.rice.edu/~as143/COMP480_580_Fall22/index.html</a:t>
            </a:r>
            <a:endParaRPr lang="en-US" dirty="0"/>
          </a:p>
          <a:p>
            <a:pPr lvl="1"/>
            <a:r>
              <a:rPr lang="en-US" dirty="0"/>
              <a:t>Materials and slides</a:t>
            </a:r>
          </a:p>
          <a:p>
            <a:r>
              <a:rPr lang="en-US" dirty="0"/>
              <a:t>Textbook (You wont need any)</a:t>
            </a:r>
          </a:p>
          <a:p>
            <a:pPr lvl="1"/>
            <a:r>
              <a:rPr lang="en-US" dirty="0"/>
              <a:t>In case you like to have one: Read Probability and Computing: Randomized Algorithms and Probabilistic Analysis " by Michael </a:t>
            </a:r>
            <a:r>
              <a:rPr lang="en-US" dirty="0" err="1"/>
              <a:t>Mitzenmacher</a:t>
            </a:r>
            <a:r>
              <a:rPr lang="en-US" dirty="0"/>
              <a:t> and Eli </a:t>
            </a:r>
            <a:r>
              <a:rPr lang="en-US" dirty="0" err="1"/>
              <a:t>Upfal</a:t>
            </a:r>
            <a:r>
              <a:rPr lang="en-US" dirty="0"/>
              <a:t>.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Canvas for Discussions.</a:t>
            </a:r>
          </a:p>
          <a:p>
            <a:pPr lvl="1"/>
            <a:r>
              <a:rPr lang="en-US" dirty="0"/>
              <a:t>For announcements and discussions. </a:t>
            </a:r>
          </a:p>
          <a:p>
            <a:pPr lvl="2"/>
            <a:r>
              <a:rPr lang="en-US" dirty="0"/>
              <a:t>Please sign up on Canvas for Comp 480.  </a:t>
            </a:r>
          </a:p>
          <a:p>
            <a:pPr lvl="2"/>
            <a:r>
              <a:rPr lang="en-US" dirty="0"/>
              <a:t>Those who are signed up for Comp 580, please sign up for 480 on Canvas.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1002-4001-4249-B643-F276828C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B244-C40B-47E4-AF6A-77056B96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 182 or Equivalent Required. </a:t>
            </a:r>
          </a:p>
          <a:p>
            <a:r>
              <a:rPr lang="en-US" dirty="0"/>
              <a:t>COMP 382 is useful but not required.</a:t>
            </a:r>
          </a:p>
          <a:p>
            <a:r>
              <a:rPr lang="en-US" dirty="0"/>
              <a:t>Ability to manipulate arrays, linked lists, etc. will be needed for assignments. Familiarity with Basic File I/O. </a:t>
            </a:r>
          </a:p>
          <a:p>
            <a:r>
              <a:rPr lang="en-US" b="1" dirty="0"/>
              <a:t>Basic Probability</a:t>
            </a:r>
            <a:r>
              <a:rPr lang="en-US" dirty="0"/>
              <a:t>: Comfortable with Random Variables, Expectation and Variance.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0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8985-8E84-4BA8-A473-6C0E0CAD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F076-0F4D-4341-88F7-72E7F031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 Project or Final Exam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dirty="0"/>
              <a:t> 30% (Choose by 13</a:t>
            </a:r>
            <a:r>
              <a:rPr lang="en-US" baseline="30000" dirty="0"/>
              <a:t>th </a:t>
            </a:r>
            <a:r>
              <a:rPr lang="en-US" dirty="0"/>
              <a:t> Sept via signup sheet).  </a:t>
            </a:r>
          </a:p>
          <a:p>
            <a:r>
              <a:rPr lang="en-US" b="1" dirty="0"/>
              <a:t>Assignments</a:t>
            </a:r>
            <a:r>
              <a:rPr lang="en-US" dirty="0"/>
              <a:t>: 40%  (Biweekly starting 1st Sept due in 2-week time). </a:t>
            </a:r>
            <a:r>
              <a:rPr lang="en-US" b="1" dirty="0">
                <a:solidFill>
                  <a:srgbClr val="FF0000"/>
                </a:solidFill>
              </a:rPr>
              <a:t>GENERALLY NO EXCEPTIONS TO DEADLINE.</a:t>
            </a:r>
          </a:p>
          <a:p>
            <a:r>
              <a:rPr lang="en-US" b="1" dirty="0"/>
              <a:t>Mid-Term Exam: </a:t>
            </a:r>
            <a:r>
              <a:rPr lang="en-US" dirty="0"/>
              <a:t>20%. (1</a:t>
            </a:r>
            <a:r>
              <a:rPr lang="en-US" baseline="30000" dirty="0"/>
              <a:t>st </a:t>
            </a:r>
            <a:r>
              <a:rPr lang="en-US" dirty="0"/>
              <a:t> Nov)</a:t>
            </a:r>
          </a:p>
          <a:p>
            <a:r>
              <a:rPr lang="en-US" b="1" dirty="0"/>
              <a:t>Lecture Scribing:</a:t>
            </a:r>
            <a:r>
              <a:rPr lang="en-US" u="sng" dirty="0">
                <a:hlinkClick r:id="rId3"/>
              </a:rPr>
              <a:t> </a:t>
            </a:r>
            <a:r>
              <a:rPr lang="en-US" dirty="0"/>
              <a:t>10% (Scribe 1 Lecture Starting 30</a:t>
            </a:r>
            <a:r>
              <a:rPr lang="en-US" baseline="30000" dirty="0"/>
              <a:t>th</a:t>
            </a:r>
            <a:r>
              <a:rPr lang="en-US" dirty="0"/>
              <a:t> August)</a:t>
            </a:r>
          </a:p>
        </p:txBody>
      </p:sp>
    </p:spTree>
    <p:extLst>
      <p:ext uri="{BB962C8B-B14F-4D97-AF65-F5344CB8AC3E}">
        <p14:creationId xmlns:p14="http://schemas.microsoft.com/office/powerpoint/2010/main" val="344545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D0D4-2466-43DF-9997-F3849E67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Choose Project over Finals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D167-63E0-4CCB-A904-16A40794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of maximum 2 students.</a:t>
            </a:r>
          </a:p>
          <a:p>
            <a:r>
              <a:rPr lang="en-US" dirty="0"/>
              <a:t> Propose 1-page abstract due  </a:t>
            </a:r>
            <a:r>
              <a:rPr lang="en-US" b="1" dirty="0"/>
              <a:t>15</a:t>
            </a:r>
            <a:r>
              <a:rPr lang="en-US" b="1" baseline="30000" dirty="0"/>
              <a:t>th</a:t>
            </a:r>
            <a:r>
              <a:rPr lang="en-US" b="1" dirty="0"/>
              <a:t> Sept</a:t>
            </a:r>
            <a:r>
              <a:rPr lang="en-US" dirty="0"/>
              <a:t>. (</a:t>
            </a:r>
            <a:r>
              <a:rPr lang="en-US" b="1" dirty="0"/>
              <a:t>Iterate with me or TAs until approved</a:t>
            </a:r>
            <a:r>
              <a:rPr lang="en-US" dirty="0"/>
              <a:t>)</a:t>
            </a:r>
          </a:p>
          <a:p>
            <a:r>
              <a:rPr lang="en-US" dirty="0"/>
              <a:t>Deadline for Finalizing the Project: </a:t>
            </a:r>
            <a:r>
              <a:rPr lang="en-US" b="1" dirty="0"/>
              <a:t>9</a:t>
            </a:r>
            <a:r>
              <a:rPr lang="en-US" b="1" baseline="30000" dirty="0"/>
              <a:t>th</a:t>
            </a:r>
            <a:r>
              <a:rPr lang="en-US" b="1" dirty="0"/>
              <a:t> Sept.</a:t>
            </a:r>
          </a:p>
          <a:p>
            <a:r>
              <a:rPr lang="en-US" dirty="0"/>
              <a:t> Checkpoint 1: 2-page Progress Report Due: </a:t>
            </a:r>
            <a:r>
              <a:rPr lang="en-US" b="1" dirty="0"/>
              <a:t>30</a:t>
            </a:r>
            <a:r>
              <a:rPr lang="en-US" b="1" baseline="30000" dirty="0"/>
              <a:t>th</a:t>
            </a:r>
            <a:r>
              <a:rPr lang="en-US" b="1" dirty="0"/>
              <a:t> Sept. (Literature Review and Proposed Idea)</a:t>
            </a:r>
          </a:p>
          <a:p>
            <a:r>
              <a:rPr lang="en-US" dirty="0"/>
              <a:t>Mid-Term Checkpoint: 2-page Progress: </a:t>
            </a:r>
            <a:r>
              <a:rPr lang="en-US" b="1" dirty="0"/>
              <a:t>30</a:t>
            </a:r>
            <a:r>
              <a:rPr lang="en-US" b="1" baseline="30000" dirty="0"/>
              <a:t>th</a:t>
            </a:r>
            <a:r>
              <a:rPr lang="en-US" b="1" dirty="0"/>
              <a:t> Oct. (Preliminary Results)</a:t>
            </a:r>
          </a:p>
          <a:p>
            <a:r>
              <a:rPr lang="en-US" dirty="0"/>
              <a:t>Final Checkpoint: Full Report (</a:t>
            </a:r>
            <a:r>
              <a:rPr lang="en-US" b="1" dirty="0"/>
              <a:t>Around the Final day of Exam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38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ED4-1063-42D4-84D4-F53E4BE8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Exams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C524-4CCA-48AB-A5DB-817474C1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Individual only. </a:t>
            </a:r>
          </a:p>
          <a:p>
            <a:r>
              <a:rPr lang="en-US" dirty="0"/>
              <a:t>Basic Blackboard discussions are allowed only for the coding part.  </a:t>
            </a:r>
          </a:p>
          <a:p>
            <a:r>
              <a:rPr lang="en-US" dirty="0"/>
              <a:t>Read about Plagiarism </a:t>
            </a:r>
          </a:p>
          <a:p>
            <a:pPr lvl="1"/>
            <a:r>
              <a:rPr lang="en-US" dirty="0">
                <a:hlinkClick r:id="rId2"/>
              </a:rPr>
              <a:t>https://www.plagiarism.org/article/what-is-plagiarism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https://gpsdocs.rice.edu/orientation/Plagiarism_Hewitt_document.pdf</a:t>
            </a:r>
            <a:endParaRPr lang="en-US" dirty="0"/>
          </a:p>
          <a:p>
            <a:r>
              <a:rPr lang="en-US" dirty="0"/>
              <a:t>Rice Honor Code</a:t>
            </a:r>
          </a:p>
          <a:p>
            <a:pPr lvl="1"/>
            <a:r>
              <a:rPr lang="en-US" dirty="0">
                <a:hlinkClick r:id="rId4"/>
              </a:rPr>
              <a:t>http://honor.rice.edu/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D060-45EA-467D-BEAC-2AA0C1A3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DD02-51F2-44E0-90E1-EC123341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a scribe? </a:t>
            </a:r>
          </a:p>
          <a:p>
            <a:pPr lvl="1"/>
            <a:r>
              <a:rPr lang="en-US" dirty="0"/>
              <a:t>Come to class and take notes. </a:t>
            </a:r>
          </a:p>
          <a:p>
            <a:pPr lvl="1"/>
            <a:r>
              <a:rPr lang="en-US" b="1" dirty="0"/>
              <a:t>Short</a:t>
            </a:r>
            <a:r>
              <a:rPr lang="en-US" dirty="0"/>
              <a:t>: Create lecture notes for the class. </a:t>
            </a:r>
          </a:p>
          <a:p>
            <a:pPr lvl="1"/>
            <a:r>
              <a:rPr lang="en-US" b="1" dirty="0"/>
              <a:t>Longer Description: </a:t>
            </a:r>
            <a:r>
              <a:rPr lang="en-US" dirty="0"/>
              <a:t>2-3 page clear and concise description of what was taught in a class so that if one of your fellow student missed the class, he can read the scribe and get everything. 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Latex template available at: </a:t>
            </a:r>
            <a:r>
              <a:rPr lang="en-US" dirty="0">
                <a:hlinkClick r:id="rId2"/>
              </a:rPr>
              <a:t>https://www.cs.rice.edu/~as143/COMP480_580_Fall22/scribe/scribe.zip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two lectures are scribed by me. See an example.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25th Sept, choose one of the lectures to scribe.  </a:t>
            </a:r>
          </a:p>
          <a:p>
            <a:pPr lvl="1"/>
            <a:r>
              <a:rPr lang="en-US" dirty="0"/>
              <a:t>Link to Sign Up: </a:t>
            </a:r>
            <a:r>
              <a:rPr lang="en-US" dirty="0">
                <a:hlinkClick r:id="rId3"/>
              </a:rPr>
              <a:t>https://docs.google.com/spreadsheets/d/1pe6uyY9YcMuTfqHTvsxs6xHX1-4cXkvChLZRTeiZFog/edit#gid=0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Scribe are due within a week.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A683-419F-43D6-A4B0-1E381DAB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1607-50CF-4724-AB79-7A7079AD8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/>
            <a:endParaRPr lang="en-US" sz="4200" dirty="0"/>
          </a:p>
          <a:p>
            <a:pPr lvl="1" algn="ctr"/>
            <a:endParaRPr lang="en-US" sz="4200" dirty="0"/>
          </a:p>
          <a:p>
            <a:pPr marL="457200" lvl="1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3764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1271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Comp 480/580: Probabilistic Algorithms and Data Structures</vt:lpstr>
      <vt:lpstr>About </vt:lpstr>
      <vt:lpstr>Important Links to Remember</vt:lpstr>
      <vt:lpstr>Prerequisites</vt:lpstr>
      <vt:lpstr>Grading</vt:lpstr>
      <vt:lpstr>If You Choose Project over Finals </vt:lpstr>
      <vt:lpstr>Assignments and Exams </vt:lpstr>
      <vt:lpstr>Scribing</vt:lpstr>
      <vt:lpstr>PowerPoint Presentation</vt:lpstr>
      <vt:lpstr>Why Probabilistic (Randomized) Algorithms?</vt:lpstr>
      <vt:lpstr>Why Probabilistic (Randomized) Algorithms?</vt:lpstr>
      <vt:lpstr>Different Scale is a Different World!! </vt:lpstr>
      <vt:lpstr>No Free Lunch (NFL) Theorem</vt:lpstr>
      <vt:lpstr>Why Probabilistic (Randomized) Algorithms?</vt:lpstr>
      <vt:lpstr>Why Probabilistic (Randomized) Algorithms?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480/580: Large Scale Machine Learning</dc:title>
  <dc:creator>Anshumali Shrivastava</dc:creator>
  <cp:lastModifiedBy>Anshumali Shrivastava</cp:lastModifiedBy>
  <cp:revision>239</cp:revision>
  <dcterms:created xsi:type="dcterms:W3CDTF">2019-01-08T02:50:25Z</dcterms:created>
  <dcterms:modified xsi:type="dcterms:W3CDTF">2022-08-23T15:39:54Z</dcterms:modified>
</cp:coreProperties>
</file>