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417" r:id="rId5"/>
    <p:sldId id="419" r:id="rId6"/>
    <p:sldId id="420" r:id="rId7"/>
    <p:sldId id="418" r:id="rId8"/>
    <p:sldId id="257" r:id="rId9"/>
    <p:sldId id="260" r:id="rId10"/>
    <p:sldId id="262" r:id="rId11"/>
    <p:sldId id="264" r:id="rId12"/>
    <p:sldId id="267" r:id="rId13"/>
    <p:sldId id="266" r:id="rId14"/>
    <p:sldId id="268" r:id="rId15"/>
    <p:sldId id="271" r:id="rId16"/>
    <p:sldId id="272" r:id="rId17"/>
    <p:sldId id="421" r:id="rId18"/>
    <p:sldId id="269" r:id="rId19"/>
    <p:sldId id="263" r:id="rId20"/>
    <p:sldId id="261" r:id="rId21"/>
    <p:sldId id="265" r:id="rId22"/>
    <p:sldId id="274" r:id="rId23"/>
    <p:sldId id="273" r:id="rId24"/>
    <p:sldId id="277" r:id="rId25"/>
    <p:sldId id="275" r:id="rId26"/>
    <p:sldId id="2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shumali Shrivastava" initials="AS" lastIdx="1" clrIdx="0">
    <p:extLst>
      <p:ext uri="{19B8F6BF-5375-455C-9EA6-DF929625EA0E}">
        <p15:presenceInfo xmlns:p15="http://schemas.microsoft.com/office/powerpoint/2012/main" userId="ee53ba8455d924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19AB8-F349-470F-93FF-D84207695EA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D518-6E07-4826-A7A1-880D124E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5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1213C-6E8F-40E7-8DF6-9DAFFB448C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00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3D518-6E07-4826-A7A1-880D124E19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44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3D518-6E07-4826-A7A1-880D124E19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6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828F-ED6A-4967-8BDA-A5B3135B6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06DA4D-2DA7-4F37-8D04-B1384490E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5B0CC-0223-43A0-A392-436689D1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20A6-7D82-4811-BFAE-8B12E26B26F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2F4D4-E15C-4DA0-B2BE-231DF5FE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FC709-A2F0-4529-87D0-2EC31C12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8CF8-2F98-4C3F-9817-8FFF72CC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9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A6CB-200A-4915-BF81-1796AC13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A884C-5CE5-4B7B-A695-3AA566DC2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A1AEF-0CB9-40BD-BD3B-BC65FBD5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20A6-7D82-4811-BFAE-8B12E26B26F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EC22B-3E3A-462B-85B6-74AC3B5C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7EE76-8ADE-423E-8E6F-D2041745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8CF8-2F98-4C3F-9817-8FFF72CC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3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22EAD8-36D2-42D2-B5BA-8CBD2DC46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7465D-22C6-4808-9FB7-1453330E0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93EF2-FBF4-4B37-A202-F66530ED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20A6-7D82-4811-BFAE-8B12E26B26F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3494C-8BED-44C2-AF70-EF320730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D5120-5E3E-498A-8C73-A78F8D7E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8CF8-2F98-4C3F-9817-8FFF72CC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1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A90F-4D58-4033-8A53-A19B977D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8277E-09E5-4850-94D3-B8755E464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19936-AB51-497E-8443-CDD8DB503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20A6-7D82-4811-BFAE-8B12E26B26F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7D6D4-F6BD-4AF0-B934-9A868C8A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BD8F6-E80E-47FE-85D1-9787245E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8CF8-2F98-4C3F-9817-8FFF72CC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9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E318-782C-4846-8DBB-BCC91C088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1AFD5-4752-4023-9ACA-657CEBF3C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48F21-AC5D-4E4E-A32B-5B56682C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20A6-7D82-4811-BFAE-8B12E26B26F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65F9C-0BC3-4DC2-BDF7-6310F38E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EEECC-CFFD-40A4-A342-B1639958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8CF8-2F98-4C3F-9817-8FFF72CC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EA3B-E6C6-4F8B-B392-C82D519C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128D9-455D-4943-962D-B99413C6C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7664F-2B3F-4034-9A89-C3EFF5ADD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9F39D-E2D0-4EB5-9305-F7C5AC47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20A6-7D82-4811-BFAE-8B12E26B26F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63E94-83CB-48A8-91B4-96154C06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59292-4CC4-4C84-B072-0EEB0EC81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8CF8-2F98-4C3F-9817-8FFF72CC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3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CAEE0-5E89-4282-ACD6-DFB9F118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F5AF0-CE7F-4B17-9056-4C1CF911F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2F4EA-7D68-49D8-B124-2B35BAFE5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0F79C-CA69-44F1-9861-3D995ACD4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7724C-828C-4249-9A38-59A8360DB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34DCB3-6584-4FFF-A560-2931BDE0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20A6-7D82-4811-BFAE-8B12E26B26F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F6426-B253-4F45-8D47-E07562D4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57DA1A-9355-4175-B367-27E9969F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8CF8-2F98-4C3F-9817-8FFF72CC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4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CF40-E1CF-4638-89B2-5870EA60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48017-E81C-485B-A436-8ABC69F5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20A6-7D82-4811-BFAE-8B12E26B26F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851FA-131E-4B27-A1D4-D8F48F7D1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66CAE-06C1-4D1D-8089-4AA5B453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8CF8-2F98-4C3F-9817-8FFF72CC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AA7E7-3463-40F9-8179-FA26D053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20A6-7D82-4811-BFAE-8B12E26B26F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5D75D-EAFA-4ABD-8969-6B42E09A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90E13-CE46-42C3-B076-81D46E2C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8CF8-2F98-4C3F-9817-8FFF72CC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4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86B3-CA7C-4441-A444-5D09E64F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27E1-FB47-47EB-8C55-E441F6960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38F24-21E9-4439-A16C-890301AE7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D798F-C143-4F78-9AB6-8D5207AD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20A6-7D82-4811-BFAE-8B12E26B26F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5E2E1-0D54-499E-9D11-226A21F5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5C034-04EE-4754-AAAE-CD6547C6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8CF8-2F98-4C3F-9817-8FFF72CC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69811-5EAD-4D14-A79D-12F9CBC3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63F96-EAEF-4914-8644-78FC9E306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D3C92-6B26-4C33-A65E-6580C082E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06205-EE95-4E9C-B906-E2A31525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20A6-7D82-4811-BFAE-8B12E26B26F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0385E-1A9B-4034-A3A9-A7FE0111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74B57-941F-4B08-817B-9BC16313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8CF8-2F98-4C3F-9817-8FFF72CC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0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DD9642-BBA1-4562-AF11-0993088CB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75EA6-9852-43CD-B82F-2237F1917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C2EC1-4855-476D-B6BF-2981E9518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20A6-7D82-4811-BFAE-8B12E26B26F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28E17-BD32-4B5D-8111-B8CD2A522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F3C82-612E-4CE3-8097-8F09768BF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D8CF8-2F98-4C3F-9817-8FFF72CC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5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99BE-323E-43AF-80AE-5E6B0709E7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Minwise</a:t>
            </a:r>
            <a:r>
              <a:rPr lang="en-US" dirty="0"/>
              <a:t> Hashing and Efficient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ECF49-2E08-41A7-8B04-885DF94D6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4739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8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A658-CBAD-4176-9EF2-F125F00E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Notion of Similarity: Jaccard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708A36-AA6E-41BD-B5EC-6720A0168A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Given two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Jaccard similarity is defined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sim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∪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Simple Example: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3, 10, 15, 19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4,10,15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𝑤h𝑎𝑡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500" b="0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f>
                      <m:fPr>
                        <m:ctrlPr>
                          <a:rPr lang="en-US" sz="23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23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endParaRPr lang="en-US" sz="2300" b="1" dirty="0"/>
              </a:p>
              <a:p>
                <a:endParaRPr lang="en-US" sz="3300" b="1" dirty="0"/>
              </a:p>
              <a:p>
                <a:r>
                  <a:rPr lang="en-US" sz="3300" dirty="0"/>
                  <a:t>What about strings? Weren’t we looking at query strings?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708A36-AA6E-41BD-B5EC-6720A0168A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DF83ED2-4E92-4063-8962-D24B6B3B2E17}"/>
                  </a:ext>
                </a:extLst>
              </p:cNvPr>
              <p:cNvSpPr/>
              <p:nvPr/>
            </p:nvSpPr>
            <p:spPr>
              <a:xfrm>
                <a:off x="8674101" y="2620432"/>
                <a:ext cx="2281766" cy="178646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DF83ED2-4E92-4063-8962-D24B6B3B2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101" y="2620432"/>
                <a:ext cx="2281766" cy="178646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D925F22D-D8BE-4878-9156-8F8F0198599E}"/>
              </a:ext>
            </a:extLst>
          </p:cNvPr>
          <p:cNvSpPr/>
          <p:nvPr/>
        </p:nvSpPr>
        <p:spPr>
          <a:xfrm>
            <a:off x="9177866" y="2027766"/>
            <a:ext cx="2281767" cy="240453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9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3824-E60D-4685-A755-26431CDD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N-grams are set!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F3D3A2-8E62-43AC-8360-0063F9230B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We will use character 3-gram representations</a:t>
                </a:r>
              </a:p>
              <a:p>
                <a:pPr lvl="1"/>
                <a:r>
                  <a:rPr lang="en-US" dirty="0"/>
                  <a:t>Takes a string and converts it into set of all contiguous 3-characters tokens.</a:t>
                </a:r>
              </a:p>
              <a:p>
                <a:pPr lvl="1"/>
                <a:r>
                  <a:rPr lang="en-US" dirty="0"/>
                  <a:t>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𝑖𝑝h𝑜𝑛𝑒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6→ 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𝑖𝑝h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𝑝h𝑜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6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r>
                  <a:rPr lang="en-US" dirty="0"/>
                  <a:t>What is the Jaccard distance (assuming character 3-gram representation)</a:t>
                </a:r>
              </a:p>
              <a:p>
                <a:pPr lvl="1"/>
                <a:r>
                  <a:rPr lang="en-US" dirty="0"/>
                  <a:t> a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𝑚𝑎𝑧𝑜𝑛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𝑎𝑛𝑎𝑧𝑜𝑛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𝑎𝑚𝑎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𝑎𝑧𝑎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𝑧𝑜𝑛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𝑛𝑎𝑧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𝑎𝑧𝑎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𝑧𝑜𝑛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 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$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𝑎𝑚𝑎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𝑎𝑧𝑎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$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𝑎𝑛𝑎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𝑛𝑎𝑧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𝑎𝑧𝑎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𝑎𝑚𝑎𝑧𝑜𝑛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𝑎𝑚𝑎𝑧𝑜𝑚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𝑎𝑧𝑎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𝑧𝑜𝑛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𝑎𝑧𝑎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𝑧𝑜𝑚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$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𝑎𝑚𝑎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𝑎𝑧𝑎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𝑧𝑜𝑛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$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𝑎𝑚𝑎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𝑎𝑧𝑎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𝑧𝑜𝑚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a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𝑚𝑎𝑧𝑜𝑛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b="0" dirty="0"/>
                  <a:t>0</a:t>
                </a:r>
              </a:p>
              <a:p>
                <a:pPr marL="914400" lvl="2" indent="0">
                  <a:buNone/>
                </a:pPr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F3D3A2-8E62-43AC-8360-0063F9230B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87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97ED-8C4F-4BFC-A142-371F49F0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Random Sampling using universal hashing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59AE75-2EB1-46A7-AED4-3C792C0C5B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set {</a:t>
                </a:r>
                <a:r>
                  <a:rPr lang="en-US" dirty="0" err="1"/>
                  <a:t>Ama</a:t>
                </a:r>
                <a:r>
                  <a:rPr lang="en-US" dirty="0"/>
                  <a:t>, </a:t>
                </a:r>
                <a:r>
                  <a:rPr lang="en-US" dirty="0" err="1"/>
                  <a:t>maz</a:t>
                </a:r>
                <a:r>
                  <a:rPr lang="en-US" dirty="0"/>
                  <a:t>, azo, </a:t>
                </a:r>
                <a:r>
                  <a:rPr lang="en-US" dirty="0" err="1"/>
                  <a:t>zon</a:t>
                </a:r>
                <a:r>
                  <a:rPr lang="en-US" dirty="0"/>
                  <a:t>}</a:t>
                </a:r>
              </a:p>
              <a:p>
                <a:pPr lvl="1"/>
                <a:r>
                  <a:rPr lang="en-US" dirty="0"/>
                  <a:t>Given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b="0" dirty="0" err="1"/>
                  <a:t>Pr</a:t>
                </a:r>
                <a:r>
                  <a:rPr lang="en-US" b="0" dirty="0"/>
                  <a:t>(h(s) = c) = 1/R</a:t>
                </a:r>
              </a:p>
              <a:p>
                <a:pPr lvl="1"/>
                <a:r>
                  <a:rPr lang="en-US" b="1" dirty="0"/>
                  <a:t>Problem: </a:t>
                </a:r>
                <a:r>
                  <a:rPr lang="en-US" dirty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, can we get a random element of the set? Probability of getting any element is equally likely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1/4</m:t>
                    </m:r>
                  </m:oMath>
                </a14:m>
                <a:r>
                  <a:rPr lang="en-US" dirty="0"/>
                  <a:t>) ?</a:t>
                </a:r>
                <a:endParaRPr lang="en-US" b="1" dirty="0"/>
              </a:p>
              <a:p>
                <a:pPr lvl="1"/>
                <a:endParaRPr lang="en-US" b="1" dirty="0"/>
              </a:p>
              <a:p>
                <a:r>
                  <a:rPr lang="en-US" b="1" dirty="0"/>
                  <a:t>Solution: </a:t>
                </a:r>
                <a:r>
                  <a:rPr lang="en-US" dirty="0"/>
                  <a:t>Hash every token using U, pick the token that has minimum (or maximum) hash value. </a:t>
                </a:r>
                <a:endParaRPr lang="en-US" b="1" dirty="0"/>
              </a:p>
              <a:p>
                <a:pPr lvl="1"/>
                <a:r>
                  <a:rPr lang="en-US" b="1" dirty="0"/>
                  <a:t>Example: </a:t>
                </a:r>
                <a:r>
                  <a:rPr lang="en-US" dirty="0"/>
                  <a:t>{U(</a:t>
                </a:r>
                <a:r>
                  <a:rPr lang="en-US" dirty="0" err="1"/>
                  <a:t>Ama</a:t>
                </a:r>
                <a:r>
                  <a:rPr lang="en-US" dirty="0"/>
                  <a:t>), U(</a:t>
                </a:r>
                <a:r>
                  <a:rPr lang="en-US" dirty="0" err="1"/>
                  <a:t>maz</a:t>
                </a:r>
                <a:r>
                  <a:rPr lang="en-US" dirty="0"/>
                  <a:t>), U(azo), U(</a:t>
                </a:r>
                <a:r>
                  <a:rPr lang="en-US" dirty="0" err="1"/>
                  <a:t>zon</a:t>
                </a:r>
                <a:r>
                  <a:rPr lang="en-US" dirty="0"/>
                  <a:t>)} = {10, 2005, 199, 2}. Random Sampled element is “</a:t>
                </a:r>
                <a:r>
                  <a:rPr lang="en-US" dirty="0" err="1"/>
                  <a:t>zon</a:t>
                </a:r>
                <a:r>
                  <a:rPr lang="en-US" dirty="0"/>
                  <a:t>”. </a:t>
                </a:r>
              </a:p>
              <a:p>
                <a:pPr lvl="1"/>
                <a:r>
                  <a:rPr lang="en-US" b="1" dirty="0"/>
                  <a:t>Proof</a:t>
                </a:r>
                <a:r>
                  <a:rPr lang="en-US" dirty="0"/>
                  <a:t>?</a:t>
                </a:r>
              </a:p>
              <a:p>
                <a:pPr lvl="1"/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59AE75-2EB1-46A7-AED4-3C792C0C5B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754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89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A664-683F-4F62-AB79-6FC7602B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Minwise</a:t>
            </a:r>
            <a:r>
              <a:rPr lang="en-US" dirty="0"/>
              <a:t> hashing (</a:t>
            </a:r>
            <a:r>
              <a:rPr lang="en-US" dirty="0" err="1"/>
              <a:t>Minhash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891179-6302-493F-932E-A7278257E7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Document : S =  {</a:t>
                </a:r>
                <a:r>
                  <a:rPr lang="en-US" dirty="0" err="1"/>
                  <a:t>ama</a:t>
                </a:r>
                <a:r>
                  <a:rPr lang="en-US" dirty="0"/>
                  <a:t>, </a:t>
                </a:r>
                <a:r>
                  <a:rPr lang="en-US" dirty="0" err="1"/>
                  <a:t>maz</a:t>
                </a:r>
                <a:r>
                  <a:rPr lang="en-US" dirty="0"/>
                  <a:t>, azo, </a:t>
                </a:r>
                <a:r>
                  <a:rPr lang="en-US" dirty="0" err="1"/>
                  <a:t>zon</a:t>
                </a:r>
                <a:r>
                  <a:rPr lang="en-US" dirty="0"/>
                  <a:t>, on.}.</a:t>
                </a:r>
              </a:p>
              <a:p>
                <a:r>
                  <a:rPr lang="en-US" dirty="0"/>
                  <a:t>Generate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𝑆𝑡𝑟𝑖𝑛𝑔𝑠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Example: Murmurhash3 with new random seed </a:t>
                </a:r>
                <a:r>
                  <a:rPr lang="en-US" dirty="0" err="1"/>
                  <a:t>i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dirty="0" smtClean="0"/>
                      <m:t>ama</m:t>
                    </m:r>
                    <m:r>
                      <m:rPr>
                        <m:nor/>
                      </m:rPr>
                      <a:rPr lang="en-US" dirty="0"/>
                      <m:t>),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maz</m:t>
                    </m:r>
                    <m:r>
                      <m:rPr>
                        <m:nor/>
                      </m:rPr>
                      <a:rPr lang="en-US" dirty="0"/>
                      <m:t>),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azo</m:t>
                    </m:r>
                    <m:r>
                      <m:rPr>
                        <m:nor/>
                      </m:rPr>
                      <a:rPr lang="en-US" dirty="0"/>
                      <m:t>),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zon</m:t>
                    </m:r>
                    <m:r>
                      <m:rPr>
                        <m:nor/>
                      </m:rPr>
                      <a:rPr lang="en-US" dirty="0"/>
                      <m:t>),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dirty="0"/>
                      <m:t>)}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Lets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{153, 283, 505, 128, 292}</a:t>
                </a:r>
              </a:p>
              <a:p>
                <a:r>
                  <a:rPr lang="en-US" dirty="0"/>
                  <a:t> Then </a:t>
                </a:r>
                <a:r>
                  <a:rPr lang="en-US" dirty="0" err="1"/>
                  <a:t>Minhash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min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= 128. </a:t>
                </a:r>
              </a:p>
              <a:p>
                <a:endParaRPr lang="en-US" dirty="0"/>
              </a:p>
              <a:p>
                <a:r>
                  <a:rPr lang="en-US" dirty="0"/>
                  <a:t>New seed for hash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a new </a:t>
                </a:r>
                <a:r>
                  <a:rPr lang="en-US" dirty="0" err="1"/>
                  <a:t>minhash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891179-6302-493F-932E-A7278257E7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46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D5C1-A333-4B6F-B339-2466C168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err="1"/>
              <a:t>Minwise</a:t>
            </a:r>
            <a:r>
              <a:rPr lang="en-US" dirty="0"/>
              <a:t>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0F1C9A-D16A-4CCD-84CF-F821FBEEC9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6666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Can be applied to any set.</a:t>
                </a:r>
              </a:p>
              <a:p>
                <a:pPr lvl="1"/>
                <a:r>
                  <a:rPr lang="en-US" dirty="0" err="1"/>
                  <a:t>Min</a:t>
                </a:r>
                <a:r>
                  <a:rPr lang="en-US" dirty="0"/>
                  <a:t>hash: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[0-R] (R is large enough)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any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𝑀𝑖𝑛h𝑎𝑠h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𝑀𝑖𝑛h𝑎𝑠h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Proof: </a:t>
                </a:r>
                <a:r>
                  <a:rPr lang="en-US" dirty="0"/>
                  <a:t>Under randomness of hash function U</a:t>
                </a:r>
              </a:p>
              <a:p>
                <a:pPr lvl="1"/>
                <a:r>
                  <a:rPr lang="en-US" b="1" dirty="0"/>
                  <a:t>Fact1</a:t>
                </a:r>
                <a:r>
                  <a:rPr lang="en-US" dirty="0"/>
                  <a:t>: For any set, the element with minimum hash is a random sample.</a:t>
                </a:r>
              </a:p>
              <a:p>
                <a:pPr lvl="1"/>
                <a:r>
                  <a:rPr lang="en-US" dirty="0"/>
                  <a:t>Consider set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and sample a random element e using U.</a:t>
                </a:r>
              </a:p>
              <a:p>
                <a:pPr lvl="1"/>
                <a:r>
                  <a:rPr lang="en-US" b="1" dirty="0"/>
                  <a:t>Claim1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and only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𝑀𝑖𝑛h𝑎𝑠h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𝑀𝑖𝑛h𝑎𝑠h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0F1C9A-D16A-4CCD-84CF-F821FBEEC9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666" y="1825625"/>
                <a:ext cx="10515600" cy="4351338"/>
              </a:xfrm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BDAF404-62D9-4692-A214-460AB5925996}"/>
                  </a:ext>
                </a:extLst>
              </p:cNvPr>
              <p:cNvSpPr/>
              <p:nvPr/>
            </p:nvSpPr>
            <p:spPr>
              <a:xfrm>
                <a:off x="8229601" y="2535766"/>
                <a:ext cx="2281766" cy="178646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BDAF404-62D9-4692-A214-460AB59259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1" y="2535766"/>
                <a:ext cx="2281766" cy="178646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B383431-1840-4078-8970-742CE50C854C}"/>
              </a:ext>
            </a:extLst>
          </p:cNvPr>
          <p:cNvSpPr/>
          <p:nvPr/>
        </p:nvSpPr>
        <p:spPr>
          <a:xfrm>
            <a:off x="8733366" y="1943100"/>
            <a:ext cx="2281767" cy="240453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2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64C91-79A1-4693-817C-F4649D37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Similarity Efficiently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1213D-B667-4D6F-B87C-988DA6BDC2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𝑀𝑖𝑛h𝑎𝑠h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𝑀𝑖𝑛h𝑎𝑠h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/>
                  <a:t> = J</a:t>
                </a:r>
              </a:p>
              <a:p>
                <a:endParaRPr lang="en-US" dirty="0"/>
              </a:p>
              <a:p>
                <a:r>
                  <a:rPr lang="en-US" dirty="0"/>
                  <a:t>Given 50 </a:t>
                </a:r>
                <a:r>
                  <a:rPr lang="en-US" dirty="0" err="1"/>
                  <a:t>minhashes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How can we estimate J? </a:t>
                </a:r>
              </a:p>
              <a:p>
                <a:pPr lvl="1"/>
                <a:r>
                  <a:rPr lang="en-US" dirty="0"/>
                  <a:t>Memory is 50 numbers. </a:t>
                </a:r>
              </a:p>
              <a:p>
                <a:pPr lvl="1"/>
                <a:r>
                  <a:rPr lang="en-US" dirty="0"/>
                  <a:t>Variance = J(1-J)/50, J = 0.8 ..roughly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0.16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≈0.05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How about random sampling?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1213D-B667-4D6F-B87C-988DA6BDC2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050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E552-A2AA-4E2B-A5E7-B3C90C4B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Parity of </a:t>
            </a:r>
            <a:r>
              <a:rPr lang="en-US" dirty="0" err="1"/>
              <a:t>MinHash</a:t>
            </a:r>
            <a:r>
              <a:rPr lang="en-US" dirty="0"/>
              <a:t> is good too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4E887E-1317-4AE8-8515-42B797D331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Document : S =  {</a:t>
                </a:r>
                <a:r>
                  <a:rPr lang="en-US" dirty="0" err="1"/>
                  <a:t>ama</a:t>
                </a:r>
                <a:r>
                  <a:rPr lang="en-US" dirty="0"/>
                  <a:t>, </a:t>
                </a:r>
                <a:r>
                  <a:rPr lang="en-US" dirty="0" err="1"/>
                  <a:t>maz</a:t>
                </a:r>
                <a:r>
                  <a:rPr lang="en-US" dirty="0"/>
                  <a:t>, azo, </a:t>
                </a:r>
                <a:r>
                  <a:rPr lang="en-US" dirty="0" err="1"/>
                  <a:t>zon</a:t>
                </a:r>
                <a:r>
                  <a:rPr lang="en-US" dirty="0"/>
                  <a:t>, on.}.</a:t>
                </a:r>
              </a:p>
              <a:p>
                <a:r>
                  <a:rPr lang="en-US" dirty="0"/>
                  <a:t>Generate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𝑆𝑡𝑟𝑖𝑛𝑔𝑠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Example: Murmurhash3 with new random seed </a:t>
                </a:r>
                <a:r>
                  <a:rPr lang="en-US" dirty="0" err="1"/>
                  <a:t>i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/>
                      <m:t>ama</m:t>
                    </m:r>
                    <m:r>
                      <m:rPr>
                        <m:nor/>
                      </m:rPr>
                      <a:rPr lang="en-US" dirty="0"/>
                      <m:t>),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maz</m:t>
                    </m:r>
                    <m:r>
                      <m:rPr>
                        <m:nor/>
                      </m:rPr>
                      <a:rPr lang="en-US" dirty="0"/>
                      <m:t>),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azo</m:t>
                    </m:r>
                    <m:r>
                      <m:rPr>
                        <m:nor/>
                      </m:rPr>
                      <a:rPr lang="en-US" dirty="0"/>
                      <m:t>),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zon</m:t>
                    </m:r>
                    <m:r>
                      <m:rPr>
                        <m:nor/>
                      </m:rPr>
                      <a:rPr lang="en-US" dirty="0"/>
                      <m:t>),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dirty="0"/>
                      <m:t>)}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Lets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{153, 283, 505, 128, 292}</a:t>
                </a:r>
              </a:p>
              <a:p>
                <a:r>
                  <a:rPr lang="en-US" dirty="0"/>
                  <a:t> Then </a:t>
                </a:r>
                <a:r>
                  <a:rPr lang="en-US" dirty="0" err="1"/>
                  <a:t>Minhash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min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= 128. </a:t>
                </a:r>
              </a:p>
              <a:p>
                <a:r>
                  <a:rPr lang="en-US" dirty="0"/>
                  <a:t> Parity = 0 (even)  (1-bit information)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𝑃𝑎𝑟𝑖𝑡𝑦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𝑀𝑖𝑛h𝑎𝑠h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𝑃𝑎𝑟𝑖𝑡𝑦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𝑀𝑖𝑛h𝑎𝑠h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∪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∗0.5=0.5∗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∪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4E887E-1317-4AE8-8515-42B797D331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95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1252-ABED-4ECC-A67D-6A4EC2D38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Parity of </a:t>
            </a:r>
            <a:r>
              <a:rPr lang="en-US" dirty="0" err="1"/>
              <a:t>Minhash</a:t>
            </a:r>
            <a:r>
              <a:rPr lang="en-US" dirty="0"/>
              <a:t>: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616E6-5510-45F9-91A2-7A529A45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50 parity of </a:t>
            </a:r>
            <a:r>
              <a:rPr lang="en-US" dirty="0" err="1"/>
              <a:t>minhashes</a:t>
            </a:r>
            <a:r>
              <a:rPr lang="en-US" dirty="0"/>
              <a:t>. How to estimate J?</a:t>
            </a:r>
          </a:p>
          <a:p>
            <a:pPr lvl="1"/>
            <a:r>
              <a:rPr lang="en-US" dirty="0"/>
              <a:t>Memory is 50 bits or &lt; 7 bytes   (2 integers)</a:t>
            </a:r>
          </a:p>
          <a:p>
            <a:pPr lvl="1"/>
            <a:r>
              <a:rPr lang="en-US" dirty="0"/>
              <a:t>Error for J = 0.8 is little worse than 0.05  (how to compute ?)</a:t>
            </a:r>
          </a:p>
          <a:p>
            <a:pPr lvl="1"/>
            <a:endParaRPr lang="en-US" dirty="0"/>
          </a:p>
          <a:p>
            <a:r>
              <a:rPr lang="en-US" dirty="0"/>
              <a:t>Only depends on similarity and not on how heavy the set is!! </a:t>
            </a:r>
          </a:p>
          <a:p>
            <a:pPr lvl="1"/>
            <a:r>
              <a:rPr lang="en-US" dirty="0"/>
              <a:t>Completely different tradeoff</a:t>
            </a:r>
          </a:p>
          <a:p>
            <a:pPr lvl="1"/>
            <a:r>
              <a:rPr lang="en-US" dirty="0"/>
              <a:t>Set can have 100, 1000 or 10,000 elements, but the storage cost is the same for similarity estimation.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44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BBF6-400F-4E9D-8A0A-16DF77D9D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Minwise</a:t>
            </a:r>
            <a:r>
              <a:rPr lang="en-US" dirty="0"/>
              <a:t> Hashing is Locality Sensitive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081C80-2B4C-4850-9CCE-BF9F4E8999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𝑀𝑖𝑛h𝑎𝑠h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𝑀𝑖𝑛h𝑎𝑠h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/>
                  <a:t> = J</a:t>
                </a:r>
              </a:p>
              <a:p>
                <a:pPr lvl="1"/>
                <a:r>
                  <a:rPr lang="en-US" dirty="0"/>
                  <a:t>J is high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probability of collision is high</a:t>
                </a:r>
              </a:p>
              <a:p>
                <a:pPr lvl="1"/>
                <a:r>
                  <a:rPr lang="en-US" dirty="0"/>
                  <a:t>J is low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probability of collision is low.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 err="1"/>
                  <a:t>Minhash</a:t>
                </a:r>
                <a:r>
                  <a:rPr lang="en-US" dirty="0"/>
                  <a:t> is integer, can be used for indexing. Even parity can be used.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081C80-2B4C-4850-9CCE-BF9F4E8999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316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0E3F-EC5A-4A9D-9A77-6AD95D49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42">
                <a:extLst>
                  <a:ext uri="{FF2B5EF4-FFF2-40B4-BE49-F238E27FC236}">
                    <a16:creationId xmlns:a16="http://schemas.microsoft.com/office/drawing/2014/main" id="{2D9215A4-7712-4DD0-9D19-372CFE0C9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 Classical Hashing</a:t>
                </a:r>
              </a:p>
              <a:p>
                <a:pPr lvl="1"/>
                <a:r>
                  <a:rPr lang="en-US" dirty="0"/>
                  <a:t> if x = y </a:t>
                </a:r>
                <a:r>
                  <a:rPr lang="en-US" dirty="0">
                    <a:sym typeface="Wingdings" panose="05000000000000000000" pitchFamily="2" charset="2"/>
                  </a:rPr>
                  <a:t> h(x) = h(y)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 if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</m:oMath>
                </a14:m>
                <a:r>
                  <a:rPr lang="en-US" dirty="0"/>
                  <a:t> y </a:t>
                </a:r>
                <a:r>
                  <a:rPr lang="en-US" dirty="0">
                    <a:sym typeface="Wingdings" panose="05000000000000000000" pitchFamily="2" charset="2"/>
                  </a:rPr>
                  <a:t> h(x)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/>
                  <a:t>h(y)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 Locality Sensitive Hashing (randomized relaxation)</a:t>
                </a:r>
              </a:p>
              <a:p>
                <a:pPr lvl="1"/>
                <a:r>
                  <a:rPr lang="en-US" dirty="0"/>
                  <a:t> if sim(</a:t>
                </a:r>
                <a:r>
                  <a:rPr lang="en-US" dirty="0" err="1"/>
                  <a:t>x,y</a:t>
                </a:r>
                <a:r>
                  <a:rPr lang="en-US" dirty="0"/>
                  <a:t>) is high </a:t>
                </a:r>
                <a:r>
                  <a:rPr lang="en-US" dirty="0">
                    <a:sym typeface="Wingdings" panose="05000000000000000000" pitchFamily="2" charset="2"/>
                  </a:rPr>
                  <a:t> Probability of h(x) = h(y) is high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/>
                  <a:t>if sim(</a:t>
                </a:r>
                <a:r>
                  <a:rPr lang="en-US" dirty="0" err="1"/>
                  <a:t>x,y</a:t>
                </a:r>
                <a:r>
                  <a:rPr lang="en-US" dirty="0"/>
                  <a:t>) is low  </a:t>
                </a:r>
                <a:r>
                  <a:rPr lang="en-US" dirty="0">
                    <a:sym typeface="Wingdings" panose="05000000000000000000" pitchFamily="2" charset="2"/>
                  </a:rPr>
                  <a:t> Probability of h(x) = h(y) is low</a:t>
                </a:r>
                <a:endParaRPr lang="en-US" dirty="0"/>
              </a:p>
              <a:p>
                <a:pPr lvl="2"/>
                <a:r>
                  <a:rPr lang="en-US" dirty="0"/>
                  <a:t> We will see how to have h for </a:t>
                </a:r>
                <a:r>
                  <a:rPr lang="en-US" dirty="0" err="1"/>
                  <a:t>jaccard</a:t>
                </a:r>
                <a:r>
                  <a:rPr lang="en-US" dirty="0"/>
                  <a:t> distance! </a:t>
                </a:r>
              </a:p>
              <a:p>
                <a:endParaRPr lang="en-US" dirty="0"/>
              </a:p>
              <a:p>
                <a:r>
                  <a:rPr lang="en-US" dirty="0"/>
                  <a:t>Conversely, h(x) = h(y) implies Jaccard sim(</a:t>
                </a:r>
                <a:r>
                  <a:rPr lang="en-US" dirty="0" err="1"/>
                  <a:t>x,y</a:t>
                </a:r>
                <a:r>
                  <a:rPr lang="en-US" dirty="0"/>
                  <a:t>) is high (probabilistically)</a:t>
                </a:r>
              </a:p>
            </p:txBody>
          </p:sp>
        </mc:Choice>
        <mc:Fallback xmlns="">
          <p:sp>
            <p:nvSpPr>
              <p:cNvPr id="4" name="Content Placeholder 42">
                <a:extLst>
                  <a:ext uri="{FF2B5EF4-FFF2-40B4-BE49-F238E27FC236}">
                    <a16:creationId xmlns:a16="http://schemas.microsoft.com/office/drawing/2014/main" id="{2D9215A4-7712-4DD0-9D19-372CFE0C9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308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11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Example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Large scale search:</a:t>
            </a:r>
          </a:p>
          <a:p>
            <a:pPr lvl="1"/>
            <a:r>
              <a:rPr lang="en-US" altLang="zh-CN" dirty="0"/>
              <a:t>We have a query image </a:t>
            </a:r>
          </a:p>
          <a:p>
            <a:pPr lvl="1"/>
            <a:r>
              <a:rPr lang="en-US" altLang="zh-CN" dirty="0"/>
              <a:t>Want to search a </a:t>
            </a:r>
            <a:r>
              <a:rPr lang="en-US" altLang="zh-CN" dirty="0">
                <a:solidFill>
                  <a:srgbClr val="FF0000"/>
                </a:solidFill>
              </a:rPr>
              <a:t>giant database (internet) </a:t>
            </a:r>
            <a:r>
              <a:rPr lang="en-US" altLang="zh-CN" dirty="0"/>
              <a:t>to find similar images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Fast</a:t>
            </a:r>
          </a:p>
          <a:p>
            <a:r>
              <a:rPr lang="en-US" altLang="zh-CN" dirty="0"/>
              <a:t>Accurate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Picture Taken from Internet</a:t>
            </a:r>
          </a:p>
        </p:txBody>
      </p:sp>
    </p:spTree>
    <p:extLst>
      <p:ext uri="{BB962C8B-B14F-4D97-AF65-F5344CB8AC3E}">
        <p14:creationId xmlns:p14="http://schemas.microsoft.com/office/powerpoint/2010/main" val="1520334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E440-2FC1-48DB-8A24-1605E6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helpful in 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61944-D750-40E8-A329-5571F4511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to h(x) (with random seed), such that </a:t>
            </a:r>
          </a:p>
          <a:p>
            <a:pPr marL="0" indent="0">
              <a:buNone/>
            </a:pPr>
            <a:r>
              <a:rPr lang="en-US" dirty="0"/>
              <a:t>       h(x) = h(y) </a:t>
            </a:r>
            <a:r>
              <a:rPr lang="en-US" dirty="0">
                <a:sym typeface="Wingdings" panose="05000000000000000000" pitchFamily="2" charset="2"/>
              </a:rPr>
              <a:t> Noisy indicator that Sim(</a:t>
            </a:r>
            <a:r>
              <a:rPr lang="en-US" dirty="0" err="1">
                <a:sym typeface="Wingdings" panose="05000000000000000000" pitchFamily="2" charset="2"/>
              </a:rPr>
              <a:t>x,y</a:t>
            </a:r>
            <a:r>
              <a:rPr lang="en-US" dirty="0">
                <a:sym typeface="Wingdings" panose="05000000000000000000" pitchFamily="2" charset="2"/>
              </a:rPr>
              <a:t>) </a:t>
            </a:r>
            <a:r>
              <a:rPr lang="en-US" dirty="0"/>
              <a:t>is high.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01803-A4FC-4EE3-BBA0-4E3FF20E1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4340"/>
            <a:ext cx="7566102" cy="392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E440-2FC1-48DB-8A24-1605E6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helpful in 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61944-D750-40E8-A329-5571F4511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to h(x) (with random seed), such that </a:t>
            </a:r>
          </a:p>
          <a:p>
            <a:pPr marL="0" indent="0">
              <a:buNone/>
            </a:pPr>
            <a:r>
              <a:rPr lang="en-US" dirty="0"/>
              <a:t>       h(x) = h(y) </a:t>
            </a:r>
            <a:r>
              <a:rPr lang="en-US" dirty="0">
                <a:sym typeface="Wingdings" panose="05000000000000000000" pitchFamily="2" charset="2"/>
              </a:rPr>
              <a:t> Noisy indicator that Sim(</a:t>
            </a:r>
            <a:r>
              <a:rPr lang="en-US" dirty="0" err="1">
                <a:sym typeface="Wingdings" panose="05000000000000000000" pitchFamily="2" charset="2"/>
              </a:rPr>
              <a:t>x,y</a:t>
            </a:r>
            <a:r>
              <a:rPr lang="en-US" dirty="0">
                <a:sym typeface="Wingdings" panose="05000000000000000000" pitchFamily="2" charset="2"/>
              </a:rPr>
              <a:t>) </a:t>
            </a:r>
            <a:r>
              <a:rPr lang="en-US" dirty="0"/>
              <a:t>is high.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9379F-AA17-4289-9239-96033207D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802699"/>
            <a:ext cx="7337502" cy="40116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C15955-DD20-407D-98D9-229920BF8971}"/>
                  </a:ext>
                </a:extLst>
              </p:cNvPr>
              <p:cNvSpPr txBox="1"/>
              <p:nvPr/>
            </p:nvSpPr>
            <p:spPr>
              <a:xfrm>
                <a:off x="7653454" y="3060680"/>
                <a:ext cx="4538546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a query q, compute</a:t>
                </a:r>
              </a:p>
              <a:p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= 01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    Consider bucket 0111 as good     </a:t>
                </a:r>
              </a:p>
              <a:p>
                <a:r>
                  <a:rPr lang="en-US" sz="2400" dirty="0"/>
                  <a:t>    candidate set.  (</a:t>
                </a:r>
                <a:r>
                  <a:rPr lang="en-US" sz="2400" b="1" dirty="0"/>
                  <a:t>Why?</a:t>
                </a:r>
                <a:r>
                  <a:rPr lang="en-US" sz="24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can turn this idea into a sound algorithm later.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C15955-DD20-407D-98D9-229920BF8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454" y="3060680"/>
                <a:ext cx="4538546" cy="2677656"/>
              </a:xfrm>
              <a:prstGeom prst="rect">
                <a:avLst/>
              </a:prstGeom>
              <a:blipFill>
                <a:blip r:embed="rId3"/>
                <a:stretch>
                  <a:fillRect l="-1745" t="-1822" r="-1074" b="-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74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B738-641D-494D-BA8B-FC5E8A58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multiple independent Hash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44B9D0-4364-49BF-B2F7-BD44592E8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73" y="1405466"/>
            <a:ext cx="9246529" cy="34798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3185CA-B403-47B9-A4DA-8EBA55791369}"/>
              </a:ext>
            </a:extLst>
          </p:cNvPr>
          <p:cNvSpPr txBox="1"/>
          <p:nvPr/>
        </p:nvSpPr>
        <p:spPr>
          <a:xfrm>
            <a:off x="1024053" y="4714670"/>
            <a:ext cx="8026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every query, get the union of L buckets.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K controls the quality of bucket.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 controls failure probability.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Optimal choice of K and L is provably efficient. </a:t>
            </a:r>
          </a:p>
        </p:txBody>
      </p:sp>
    </p:spTree>
    <p:extLst>
      <p:ext uri="{BB962C8B-B14F-4D97-AF65-F5344CB8AC3E}">
        <p14:creationId xmlns:p14="http://schemas.microsoft.com/office/powerpoint/2010/main" val="134495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19ED-1568-4C86-808D-F2B292A1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67" y="377825"/>
            <a:ext cx="9190566" cy="1325563"/>
          </a:xfrm>
        </p:spPr>
        <p:txBody>
          <a:bodyPr/>
          <a:lstStyle/>
          <a:p>
            <a:r>
              <a:rPr lang="en-US" dirty="0"/>
              <a:t>The LSH Algorithm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17E00D-6F7E-40DC-B480-F4A0B93CDD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6" y="1888065"/>
                <a:ext cx="8102601" cy="468206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Choose K and L (parameters). </a:t>
                </a:r>
              </a:p>
              <a:p>
                <a:pPr lvl="1"/>
                <a:r>
                  <a:rPr lang="en-US" dirty="0"/>
                  <a:t>Generate K x L random seeds (for hash functions) </a:t>
                </a:r>
              </a:p>
              <a:p>
                <a:r>
                  <a:rPr lang="en-US" dirty="0"/>
                  <a:t>Create L Independent Hash tables</a:t>
                </a:r>
              </a:p>
              <a:p>
                <a:r>
                  <a:rPr lang="en-US" b="1" dirty="0"/>
                  <a:t>Preprocess Database D: </a:t>
                </a:r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index it with location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…,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)} </m:t>
                    </m:r>
                  </m:oMath>
                </a14:m>
                <a:r>
                  <a:rPr lang="en-US" dirty="0"/>
                  <a:t>in hash table </a:t>
                </a:r>
                <a:r>
                  <a:rPr lang="en-US" dirty="0" err="1"/>
                  <a:t>i</a:t>
                </a:r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O(LK)</a:t>
                </a:r>
              </a:p>
              <a:p>
                <a:r>
                  <a:rPr lang="en-US" b="1" dirty="0"/>
                  <a:t>Query with q:</a:t>
                </a:r>
              </a:p>
              <a:p>
                <a:pPr lvl="1"/>
                <a:r>
                  <a:rPr lang="en-US" dirty="0"/>
                  <a:t>Take union of L buckets from each hash table: </a:t>
                </a:r>
              </a:p>
              <a:p>
                <a:pPr lvl="2"/>
                <a:r>
                  <a:rPr lang="en-US" dirty="0"/>
                  <a:t>Bucket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…,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𝑖𝐾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dirty="0"/>
                  <a:t> in table </a:t>
                </a:r>
                <a:r>
                  <a:rPr lang="en-US" dirty="0" err="1"/>
                  <a:t>i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Get the best elements from the union based on similarity with q</a:t>
                </a:r>
              </a:p>
              <a:p>
                <a:pPr lvl="1"/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17E00D-6F7E-40DC-B480-F4A0B93CD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6" y="1888065"/>
                <a:ext cx="8102601" cy="4682068"/>
              </a:xfrm>
              <a:blipFill>
                <a:blip r:embed="rId3"/>
                <a:stretch>
                  <a:fillRect l="-1353" t="-2995" r="-752" b="-1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4E831FA-35BC-4F67-A998-38F8A967C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733" y="1126066"/>
            <a:ext cx="4998703" cy="188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4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761B-1D6A-4123-BE6F-CB4E723E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implementation details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22D90A-95D7-4296-8E5D-E86740ADA9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…,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𝑖𝐾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dirty="0"/>
                  <a:t> is a bucket? </a:t>
                </a:r>
              </a:p>
              <a:p>
                <a:pPr lvl="1"/>
                <a:r>
                  <a:rPr lang="en-US" dirty="0"/>
                  <a:t>Use a universal hashing that take K integers and maps it to [0-R]</a:t>
                </a:r>
              </a:p>
              <a:p>
                <a:pPr lvl="1"/>
                <a:r>
                  <a:rPr lang="en-US" dirty="0"/>
                  <a:t>Typically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s randomly. </a:t>
                </a:r>
              </a:p>
              <a:p>
                <a:pPr lvl="1"/>
                <a:r>
                  <a:rPr lang="en-US" dirty="0"/>
                  <a:t>Negligible random collisions!!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Insertion and deletion is straightforward!!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22D90A-95D7-4296-8E5D-E86740ADA9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453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2AD5A-988C-4894-8498-788A951E9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analysis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F048B-9B87-4EB4-898F-CF5A93D1A2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2433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𝑚𝑖𝑛h𝑎𝑠h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𝑚𝑖𝑛h𝑎𝑠h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𝐽𝑎𝑐𝑐𝑎𝑟𝑑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Probability of collision in a hash table? 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probability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bucket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mapped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hash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table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1)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1-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US" b="0" dirty="0"/>
                  <a:t> is probability of x not in bucket mapped by q in hash table 1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is probability x is not in any of the L buckets. Or x is not retrieved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b="0" dirty="0"/>
                  <a:t> is the probability that x is retrieved.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 (1−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dirty="0"/>
                  <a:t> is monotonic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Ex: K = 5, L =10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&gt;0.8, </m:t>
                    </m:r>
                  </m:oMath>
                </a14:m>
                <a:r>
                  <a:rPr lang="en-US" dirty="0"/>
                  <a:t> Probability of retrieval &gt;  0.98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&lt;0.5 </m:t>
                    </m:r>
                  </m:oMath>
                </a14:m>
                <a:r>
                  <a:rPr lang="en-US" dirty="0"/>
                  <a:t> Probability of retrieval &lt; 0.2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F048B-9B87-4EB4-898F-CF5A93D1A2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2433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17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A1F3D-5500-4B55-8D84-5CB6FEBE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Theory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97DBF2-1C23-466D-BA09-5F2C95123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Linear search O(n)</a:t>
                </a:r>
              </a:p>
              <a:p>
                <a:r>
                  <a:rPr lang="en-US" dirty="0"/>
                  <a:t>LSH based search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p>
                  </m:oMath>
                </a14:m>
                <a:r>
                  <a:rPr lang="en-US" dirty="0"/>
                  <a:t>),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is function of similarity threshold and gap.</a:t>
                </a:r>
              </a:p>
              <a:p>
                <a:pPr lvl="1"/>
                <a:r>
                  <a:rPr lang="en-US" dirty="0"/>
                  <a:t>Ignore the match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b="1" dirty="0"/>
                  <a:t>Rule of Thumb</a:t>
                </a:r>
                <a:r>
                  <a:rPr lang="en-US" dirty="0"/>
                  <a:t>: If we want very high similarity  its very efficient (approaches O(1) in limit). Limits make sense? </a:t>
                </a:r>
              </a:p>
              <a:p>
                <a:r>
                  <a:rPr lang="en-US" b="1" dirty="0"/>
                  <a:t>Rule of Thumb for Parameters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;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  (n is size of Database D)</a:t>
                </a:r>
              </a:p>
              <a:p>
                <a:pPr lvl="1"/>
                <a:r>
                  <a:rPr lang="en-US" dirty="0"/>
                  <a:t> Increase in K decreases candidates retrieved exponentially</a:t>
                </a:r>
              </a:p>
              <a:p>
                <a:pPr lvl="1"/>
                <a:r>
                  <a:rPr lang="en-US" dirty="0"/>
                  <a:t>Increase in L increases candidates linearly. </a:t>
                </a:r>
              </a:p>
              <a:p>
                <a:pPr lvl="1"/>
                <a:r>
                  <a:rPr lang="en-US" dirty="0"/>
                  <a:t>Practice and play with different datasets and similarity levels to become expert.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97DBF2-1C23-466D-BA09-5F2C95123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58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>
            <a:spLocks noGrp="1"/>
          </p:cNvSpPr>
          <p:nvPr/>
        </p:nvSpPr>
        <p:spPr>
          <a:xfrm>
            <a:off x="563671" y="137319"/>
            <a:ext cx="10741069" cy="1101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Large Scale Image Search in Database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/>
        </p:nvSpPr>
        <p:spPr>
          <a:xfrm>
            <a:off x="563671" y="1462882"/>
            <a:ext cx="10741069" cy="4361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Find similar images in a large database</a:t>
            </a:r>
          </a:p>
        </p:txBody>
      </p:sp>
      <p:pic>
        <p:nvPicPr>
          <p:cNvPr id="23" name="Picture 22" descr="gtotem_chimpanzee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6774" y="4587081"/>
            <a:ext cx="1326058" cy="991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 descr="office"/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82008" y="3672682"/>
            <a:ext cx="1522895" cy="819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 descr="newCar_jpg_large"/>
          <p:cNvPicPr preferRelativeResize="0"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83597" y="4663281"/>
            <a:ext cx="1512534" cy="90072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003" y="4206081"/>
            <a:ext cx="1889633" cy="1431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AutoShape 11"/>
          <p:cNvSpPr>
            <a:spLocks noChangeArrowheads="1"/>
          </p:cNvSpPr>
          <p:nvPr/>
        </p:nvSpPr>
        <p:spPr bwMode="auto">
          <a:xfrm>
            <a:off x="4833913" y="4739481"/>
            <a:ext cx="1274259" cy="468147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/>
          </a:p>
        </p:txBody>
      </p:sp>
      <p:pic>
        <p:nvPicPr>
          <p:cNvPr id="28" name="Picture 27"/>
          <p:cNvPicPr preferRelativeResize="0"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702" y="5425282"/>
            <a:ext cx="1062918" cy="9336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8"/>
          <p:cNvPicPr preferRelativeResize="0"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091" y="5120481"/>
            <a:ext cx="1087783" cy="1228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9"/>
          <p:cNvPicPr preferRelativeResize="0"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063" y="3367881"/>
            <a:ext cx="996616" cy="11329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0"/>
          <p:cNvPicPr preferRelativeResize="0"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712" y="3748881"/>
            <a:ext cx="1239036" cy="11329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AutoShape 19"/>
          <p:cNvSpPr>
            <a:spLocks noChangeArrowheads="1"/>
          </p:cNvSpPr>
          <p:nvPr/>
        </p:nvSpPr>
        <p:spPr bwMode="auto">
          <a:xfrm>
            <a:off x="5836830" y="2910681"/>
            <a:ext cx="4674354" cy="3671740"/>
          </a:xfrm>
          <a:prstGeom prst="can">
            <a:avLst>
              <a:gd name="adj" fmla="val 26596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/>
          </a:p>
        </p:txBody>
      </p:sp>
      <p:pic>
        <p:nvPicPr>
          <p:cNvPr id="33" name="Picture 32" descr="Fish_dance01_2816%20in%20Kolbe,%20Wikipedia%20small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753328" y="5425281"/>
            <a:ext cx="1118862" cy="112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椭圆 15"/>
          <p:cNvSpPr/>
          <p:nvPr/>
        </p:nvSpPr>
        <p:spPr>
          <a:xfrm>
            <a:off x="6187403" y="3596481"/>
            <a:ext cx="1889633" cy="14686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椭圆 16"/>
          <p:cNvSpPr/>
          <p:nvPr/>
        </p:nvSpPr>
        <p:spPr>
          <a:xfrm>
            <a:off x="7101803" y="4282281"/>
            <a:ext cx="1889633" cy="13952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TextBox 17"/>
          <p:cNvSpPr txBox="1"/>
          <p:nvPr/>
        </p:nvSpPr>
        <p:spPr>
          <a:xfrm>
            <a:off x="1309127" y="6351349"/>
            <a:ext cx="289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Kristen </a:t>
            </a:r>
            <a:r>
              <a:rPr lang="en-US" altLang="zh-CN" dirty="0" err="1"/>
              <a:t>Grauman</a:t>
            </a:r>
            <a:r>
              <a:rPr lang="en-US" altLang="zh-CN" dirty="0"/>
              <a:t> et 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85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Large scale image search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838200" y="1573061"/>
            <a:ext cx="8991600" cy="4525963"/>
          </a:xfrm>
        </p:spPr>
        <p:txBody>
          <a:bodyPr/>
          <a:lstStyle/>
          <a:p>
            <a:pPr eaLnBrk="1" hangingPunct="1"/>
            <a:r>
              <a:rPr lang="en-US" altLang="zh-CN" dirty="0"/>
              <a:t>Representation must fit in memory (disk too slow)</a:t>
            </a:r>
          </a:p>
          <a:p>
            <a:pPr marL="0" indent="0" eaLnBrk="1" hangingPunct="1">
              <a:buNone/>
            </a:pPr>
            <a:endParaRPr lang="en-US" altLang="zh-CN" dirty="0"/>
          </a:p>
          <a:p>
            <a:pPr eaLnBrk="1" hangingPunct="1"/>
            <a:r>
              <a:rPr lang="en-US" altLang="zh-CN" dirty="0" err="1"/>
              <a:t>Facebook</a:t>
            </a:r>
            <a:r>
              <a:rPr lang="en-US" altLang="zh-CN" dirty="0"/>
              <a:t> has ~10 billion images (10</a:t>
            </a:r>
            <a:r>
              <a:rPr lang="en-US" altLang="zh-CN" baseline="30000" dirty="0"/>
              <a:t>10</a:t>
            </a:r>
            <a:r>
              <a:rPr lang="en-US" altLang="zh-CN" dirty="0"/>
              <a:t>)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PC has ~10 </a:t>
            </a:r>
            <a:r>
              <a:rPr lang="en-US" altLang="zh-CN" dirty="0" err="1"/>
              <a:t>Gbytes</a:t>
            </a:r>
            <a:r>
              <a:rPr lang="en-US" altLang="zh-CN" dirty="0"/>
              <a:t> of memory (10</a:t>
            </a:r>
            <a:r>
              <a:rPr lang="en-US" altLang="zh-CN" baseline="30000" dirty="0"/>
              <a:t>11</a:t>
            </a:r>
            <a:r>
              <a:rPr lang="en-US" altLang="zh-CN" dirty="0"/>
              <a:t> bits)</a:t>
            </a:r>
          </a:p>
          <a:p>
            <a:pPr eaLnBrk="1" hangingPunct="1"/>
            <a:endParaRPr lang="en-US" altLang="zh-CN" dirty="0"/>
          </a:p>
          <a:p>
            <a:pPr eaLnBrk="1" hangingPunct="1">
              <a:buFont typeface="Arial" pitchFamily="34" charset="0"/>
              <a:buNone/>
            </a:pPr>
            <a:r>
              <a:rPr lang="en-US" altLang="zh-CN" dirty="0">
                <a:sym typeface="Wingdings" pitchFamily="2" charset="2"/>
              </a:rPr>
              <a:t> 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Images are very high-dimensional objects.</a:t>
            </a:r>
          </a:p>
          <a:p>
            <a:pPr eaLnBrk="1" hangingPunct="1">
              <a:buFont typeface="Arial" pitchFamily="34" charset="0"/>
              <a:buNone/>
            </a:pPr>
            <a:endParaRPr lang="en-US" altLang="zh-CN" dirty="0">
              <a:sym typeface="Wingdings" pitchFamily="2" charset="2"/>
            </a:endParaRPr>
          </a:p>
          <a:p>
            <a:pPr eaLnBrk="1" hangingPunct="1">
              <a:buFont typeface="Arial" pitchFamily="34" charset="0"/>
              <a:buNone/>
            </a:pP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6488668"/>
            <a:ext cx="126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Fergus et 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0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Solution: Hashing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 Simple Problem:</a:t>
                </a:r>
              </a:p>
              <a:p>
                <a:endParaRPr lang="en-US" dirty="0"/>
              </a:p>
              <a:p>
                <a:r>
                  <a:rPr lang="en-US" dirty="0"/>
                  <a:t>  Given an array of n integers.  [1,2,3,1,5,2,1,3,2,3,7]. Remove Duplicates</a:t>
                </a:r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What if we want near duplicates, so 1.001 is considered duplicate of 1? (more realistic)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78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Similarity or Near-Neighbor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 Given a  (relatively fixed) collection C and a similarity (or distance) metric. For any query q, compute </a:t>
                </a:r>
              </a:p>
              <a:p>
                <a:pPr marL="0" indent="0" algn="ctr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O(</a:t>
                </a:r>
                <a:r>
                  <a:rPr lang="en-US" dirty="0" err="1"/>
                  <a:t>nD</a:t>
                </a:r>
                <a:r>
                  <a:rPr lang="en-US" dirty="0"/>
                  <a:t>) per query, where n is size of C and D is </a:t>
                </a:r>
                <a:r>
                  <a:rPr lang="en-US" dirty="0" err="1"/>
                  <a:t>dimentions</a:t>
                </a:r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Querying is a very frequent operations.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n and D are large</a:t>
                </a:r>
              </a:p>
              <a:p>
                <a:pPr marL="0" indent="0" algn="ctr">
                  <a:buNone/>
                </a:pPr>
                <a:r>
                  <a:rPr lang="en-US" dirty="0"/>
                  <a:t>   </a:t>
                </a:r>
                <a:r>
                  <a:rPr lang="en-US" b="1" dirty="0"/>
                  <a:t>Goal: Need something more efficient</a:t>
                </a:r>
              </a:p>
              <a:p>
                <a:r>
                  <a:rPr lang="en-US" b="1" dirty="0"/>
                  <a:t> </a:t>
                </a:r>
                <a:r>
                  <a:rPr lang="en-US" dirty="0"/>
                  <a:t>Hope: Preprocess Collections</a:t>
                </a:r>
              </a:p>
              <a:p>
                <a:r>
                  <a:rPr lang="en-US" b="1" dirty="0"/>
                  <a:t> </a:t>
                </a:r>
                <a:r>
                  <a:rPr lang="en-US" dirty="0"/>
                  <a:t>Approximate solutions are perfectly fine.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1217" t="-2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63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Space Partitioning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 the space and organize database into trees</a:t>
            </a:r>
          </a:p>
          <a:p>
            <a:endParaRPr lang="en-US" dirty="0"/>
          </a:p>
          <a:p>
            <a:r>
              <a:rPr lang="en-US" dirty="0"/>
              <a:t> In high dimensions, space partitioning is</a:t>
            </a:r>
          </a:p>
          <a:p>
            <a:pPr marL="0" indent="0">
              <a:buNone/>
            </a:pPr>
            <a:r>
              <a:rPr lang="en-US" dirty="0"/>
              <a:t> not at all efficient.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Even D &gt; 10, leads to near exhaustive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Picture Taken from Internet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096" y="2452481"/>
            <a:ext cx="3834904" cy="381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9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2EE8-0072-471B-94E9-5375B492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Search Engines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EC2D0B-4A18-4BC2-851D-E16AB7797A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Task</a:t>
                </a:r>
                <a:r>
                  <a:rPr lang="en-US" dirty="0"/>
                  <a:t>: Correcting a user typed query in real-time.</a:t>
                </a:r>
              </a:p>
              <a:p>
                <a:pPr lvl="1"/>
                <a:r>
                  <a:rPr lang="en-US" dirty="0"/>
                  <a:t>Take a database D of statistically significant query strings observed in the past. (around 50 million). Given a new user typed query q,  find the closest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(in some distance) to q and return associated results.  </a:t>
                </a:r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</a:rPr>
                  <a:t>Latency: </a:t>
                </a:r>
                <a:r>
                  <a:rPr lang="en-US" dirty="0"/>
                  <a:t> 50 million distance computation per query. A cheap distance function it takes 400s or 7min on a reasonable CPU. If you used edit distance, it will be hours. </a:t>
                </a:r>
              </a:p>
              <a:p>
                <a:pPr lvl="1"/>
                <a:r>
                  <a:rPr lang="en-US" b="1" dirty="0"/>
                  <a:t>Latency Limit is roughly </a:t>
                </a:r>
                <a:r>
                  <a:rPr lang="en-US" dirty="0"/>
                  <a:t>&lt; 20ms.</a:t>
                </a:r>
              </a:p>
              <a:p>
                <a:endParaRPr lang="en-US" b="1" dirty="0"/>
              </a:p>
              <a:p>
                <a:r>
                  <a:rPr lang="en-US" dirty="0"/>
                  <a:t>Can we do better? </a:t>
                </a:r>
              </a:p>
              <a:p>
                <a:pPr lvl="1"/>
                <a:r>
                  <a:rPr lang="en-US" dirty="0"/>
                  <a:t>Exact solution</a:t>
                </a:r>
                <a:r>
                  <a:rPr lang="en-US" b="1" dirty="0"/>
                  <a:t>: </a:t>
                </a:r>
                <a:r>
                  <a:rPr lang="en-US" b="1" dirty="0">
                    <a:solidFill>
                      <a:srgbClr val="FF0000"/>
                    </a:solidFill>
                  </a:rPr>
                  <a:t>No</a:t>
                </a:r>
              </a:p>
              <a:p>
                <a:pPr lvl="1"/>
                <a:r>
                  <a:rPr lang="en-US" dirty="0"/>
                  <a:t>Approximation</a:t>
                </a:r>
                <a:r>
                  <a:rPr lang="en-US" b="1" dirty="0"/>
                  <a:t>: Yes. We can do it in 2ms or around 210000x faster!! </a:t>
                </a:r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EC2D0B-4A18-4BC2-851D-E16AB7797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39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41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0E3F-EC5A-4A9D-9A77-6AD95D49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42">
                <a:extLst>
                  <a:ext uri="{FF2B5EF4-FFF2-40B4-BE49-F238E27FC236}">
                    <a16:creationId xmlns:a16="http://schemas.microsoft.com/office/drawing/2014/main" id="{2D9215A4-7712-4DD0-9D19-372CFE0C9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 Classical Hashing</a:t>
                </a:r>
              </a:p>
              <a:p>
                <a:pPr lvl="1"/>
                <a:r>
                  <a:rPr lang="en-US" dirty="0"/>
                  <a:t> if x = y </a:t>
                </a:r>
                <a:r>
                  <a:rPr lang="en-US" dirty="0">
                    <a:sym typeface="Wingdings" panose="05000000000000000000" pitchFamily="2" charset="2"/>
                  </a:rPr>
                  <a:t> h(x) = h(y)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 if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</m:oMath>
                </a14:m>
                <a:r>
                  <a:rPr lang="en-US" dirty="0"/>
                  <a:t> y </a:t>
                </a:r>
                <a:r>
                  <a:rPr lang="en-US" dirty="0">
                    <a:sym typeface="Wingdings" panose="05000000000000000000" pitchFamily="2" charset="2"/>
                  </a:rPr>
                  <a:t> h(x)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/>
                  <a:t>h(y)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 Locality Sensitive Hashing (randomized relaxation)</a:t>
                </a:r>
              </a:p>
              <a:p>
                <a:pPr lvl="1"/>
                <a:r>
                  <a:rPr lang="en-US" dirty="0"/>
                  <a:t> if sim(</a:t>
                </a:r>
                <a:r>
                  <a:rPr lang="en-US" dirty="0" err="1"/>
                  <a:t>x,y</a:t>
                </a:r>
                <a:r>
                  <a:rPr lang="en-US" dirty="0"/>
                  <a:t>) is high </a:t>
                </a:r>
                <a:r>
                  <a:rPr lang="en-US" dirty="0">
                    <a:sym typeface="Wingdings" panose="05000000000000000000" pitchFamily="2" charset="2"/>
                  </a:rPr>
                  <a:t> Probability of h(x) = h(y) is high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/>
                  <a:t>if sim(</a:t>
                </a:r>
                <a:r>
                  <a:rPr lang="en-US" dirty="0" err="1"/>
                  <a:t>x,y</a:t>
                </a:r>
                <a:r>
                  <a:rPr lang="en-US" dirty="0"/>
                  <a:t>) is low  </a:t>
                </a:r>
                <a:r>
                  <a:rPr lang="en-US" dirty="0">
                    <a:sym typeface="Wingdings" panose="05000000000000000000" pitchFamily="2" charset="2"/>
                  </a:rPr>
                  <a:t> Probability of h(x) = h(y) is low</a:t>
                </a: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/>
                  <a:t> Many known families of similarity</a:t>
                </a:r>
              </a:p>
              <a:p>
                <a:pPr lvl="2"/>
                <a:r>
                  <a:rPr lang="en-US" dirty="0"/>
                  <a:t> We will see one today.</a:t>
                </a:r>
              </a:p>
              <a:p>
                <a:endParaRPr lang="en-US" dirty="0"/>
              </a:p>
              <a:p>
                <a:r>
                  <a:rPr lang="en-US" dirty="0"/>
                  <a:t>Conversely, h(x) = h(y) implies sim(</a:t>
                </a:r>
                <a:r>
                  <a:rPr lang="en-US" dirty="0" err="1"/>
                  <a:t>x,y</a:t>
                </a:r>
                <a:r>
                  <a:rPr lang="en-US" dirty="0"/>
                  <a:t>) is high (probabilistically)</a:t>
                </a:r>
              </a:p>
            </p:txBody>
          </p:sp>
        </mc:Choice>
        <mc:Fallback xmlns="">
          <p:sp>
            <p:nvSpPr>
              <p:cNvPr id="4" name="Content Placeholder 42">
                <a:extLst>
                  <a:ext uri="{FF2B5EF4-FFF2-40B4-BE49-F238E27FC236}">
                    <a16:creationId xmlns:a16="http://schemas.microsoft.com/office/drawing/2014/main" id="{2D9215A4-7712-4DD0-9D19-372CFE0C9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308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87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1944</Words>
  <Application>Microsoft Office PowerPoint</Application>
  <PresentationFormat>Widescreen</PresentationFormat>
  <Paragraphs>227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Minwise Hashing and Efficient Search</vt:lpstr>
      <vt:lpstr> Example Problem </vt:lpstr>
      <vt:lpstr>PowerPoint Presentation</vt:lpstr>
      <vt:lpstr>Large scale image search</vt:lpstr>
      <vt:lpstr> Solution: Hashing Algorithms</vt:lpstr>
      <vt:lpstr> Similarity or Near-Neighbor Search</vt:lpstr>
      <vt:lpstr> Space Partitioning Methods </vt:lpstr>
      <vt:lpstr>Motivating Problem: Search Engines </vt:lpstr>
      <vt:lpstr>Locality Sensitive Hashing</vt:lpstr>
      <vt:lpstr>Our Notion of Similarity: Jaccard </vt:lpstr>
      <vt:lpstr>N-grams are set! </vt:lpstr>
      <vt:lpstr> Random Sampling using universal hashing </vt:lpstr>
      <vt:lpstr> Minwise hashing (Minhash)</vt:lpstr>
      <vt:lpstr>Properties of Minwise Hashing</vt:lpstr>
      <vt:lpstr>Estimate Similarity Efficiently </vt:lpstr>
      <vt:lpstr> Parity of MinHash is good too</vt:lpstr>
      <vt:lpstr>Parity of Minhash: Compression</vt:lpstr>
      <vt:lpstr>Minwise Hashing is Locality Sensitive</vt:lpstr>
      <vt:lpstr>Locality Sensitive Hashing</vt:lpstr>
      <vt:lpstr>Why is it helpful in search?</vt:lpstr>
      <vt:lpstr>Why is it helpful in search?</vt:lpstr>
      <vt:lpstr>Create multiple independent Hash Tables</vt:lpstr>
      <vt:lpstr>The LSH Algorithm  </vt:lpstr>
      <vt:lpstr>One implementation details </vt:lpstr>
      <vt:lpstr>A bit of analysis </vt:lpstr>
      <vt:lpstr>More Theory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Hashing, Bloom Filters and Count-Min Sketches</dc:title>
  <dc:creator>Anshumali Shrivastava</dc:creator>
  <cp:lastModifiedBy>Anshumali Shrivastava</cp:lastModifiedBy>
  <cp:revision>246</cp:revision>
  <dcterms:created xsi:type="dcterms:W3CDTF">2018-10-30T15:06:13Z</dcterms:created>
  <dcterms:modified xsi:type="dcterms:W3CDTF">2019-02-21T18:13:58Z</dcterms:modified>
</cp:coreProperties>
</file>