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9" r:id="rId4"/>
    <p:sldId id="261" r:id="rId5"/>
    <p:sldId id="263" r:id="rId6"/>
    <p:sldId id="262" r:id="rId7"/>
    <p:sldId id="268" r:id="rId8"/>
    <p:sldId id="269" r:id="rId9"/>
    <p:sldId id="270" r:id="rId10"/>
    <p:sldId id="264" r:id="rId11"/>
    <p:sldId id="274" r:id="rId12"/>
    <p:sldId id="271" r:id="rId13"/>
    <p:sldId id="278" r:id="rId14"/>
    <p:sldId id="276" r:id="rId15"/>
    <p:sldId id="277" r:id="rId16"/>
    <p:sldId id="273" r:id="rId17"/>
    <p:sldId id="275"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mali Shrivastava" initials="AS" lastIdx="1" clrIdx="0">
    <p:extLst>
      <p:ext uri="{19B8F6BF-5375-455C-9EA6-DF929625EA0E}">
        <p15:presenceInfo xmlns:p15="http://schemas.microsoft.com/office/powerpoint/2012/main" userId="ee53ba8455d924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3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30T00:06:13.101"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719AB8-F349-470F-93FF-D84207695EAD}"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3D518-6E07-4826-A7A1-880D124E1990}" type="slidenum">
              <a:rPr lang="en-US" smtClean="0"/>
              <a:t>‹#›</a:t>
            </a:fld>
            <a:endParaRPr lang="en-US"/>
          </a:p>
        </p:txBody>
      </p:sp>
    </p:spTree>
    <p:extLst>
      <p:ext uri="{BB962C8B-B14F-4D97-AF65-F5344CB8AC3E}">
        <p14:creationId xmlns:p14="http://schemas.microsoft.com/office/powerpoint/2010/main" val="541657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828F-ED6A-4967-8BDA-A5B3135B60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6DA4D-2DA7-4F37-8D04-B1384490E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5B0CC-0223-43A0-A392-436689D10580}"/>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5" name="Footer Placeholder 4">
            <a:extLst>
              <a:ext uri="{FF2B5EF4-FFF2-40B4-BE49-F238E27FC236}">
                <a16:creationId xmlns:a16="http://schemas.microsoft.com/office/drawing/2014/main" id="{56A2F4D4-E15C-4DA0-B2BE-231DF5FE5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FC709-A2F0-4529-87D0-2EC31C1260C6}"/>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156729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A6CB-200A-4915-BF81-1796AC139E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8A884C-5CE5-4B7B-A695-3AA566DC2C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A1AEF-0CB9-40BD-BD3B-BC65FBD5D501}"/>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5" name="Footer Placeholder 4">
            <a:extLst>
              <a:ext uri="{FF2B5EF4-FFF2-40B4-BE49-F238E27FC236}">
                <a16:creationId xmlns:a16="http://schemas.microsoft.com/office/drawing/2014/main" id="{49DEC22B-3E3A-462B-85B6-74AC3B5C1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7EE76-8ADE-423E-8E6F-D20417450738}"/>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349463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22EAD8-36D2-42D2-B5BA-8CBD2DC46D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7465D-22C6-4808-9FB7-1453330E0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693EF2-FBF4-4B37-A202-F66530EDE910}"/>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5" name="Footer Placeholder 4">
            <a:extLst>
              <a:ext uri="{FF2B5EF4-FFF2-40B4-BE49-F238E27FC236}">
                <a16:creationId xmlns:a16="http://schemas.microsoft.com/office/drawing/2014/main" id="{38E3494C-8BED-44C2-AF70-EF320730A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D5120-5E3E-498A-8C73-A78F8D7E388C}"/>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37418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A90F-4D58-4033-8A53-A19B977D5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F8277E-09E5-4850-94D3-B8755E4643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19936-AB51-497E-8443-CDD8DB503A3B}"/>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5" name="Footer Placeholder 4">
            <a:extLst>
              <a:ext uri="{FF2B5EF4-FFF2-40B4-BE49-F238E27FC236}">
                <a16:creationId xmlns:a16="http://schemas.microsoft.com/office/drawing/2014/main" id="{E9C7D6D4-F6BD-4AF0-B934-9A868C8A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BD8F6-E80E-47FE-85D1-9787245E0990}"/>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64679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E318-782C-4846-8DBB-BCC91C088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1AFD5-4752-4023-9ACA-657CEBF3CE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748F21-AC5D-4E4E-A32B-5B56682CEE03}"/>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5" name="Footer Placeholder 4">
            <a:extLst>
              <a:ext uri="{FF2B5EF4-FFF2-40B4-BE49-F238E27FC236}">
                <a16:creationId xmlns:a16="http://schemas.microsoft.com/office/drawing/2014/main" id="{75865F9C-0BC3-4DC2-BDF7-6310F38E1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EEECC-CFFD-40A4-A342-B16399589D5E}"/>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97665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EA3B-E6C6-4F8B-B392-C82D519C4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128D9-455D-4943-962D-B99413C6C0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97664F-2B3F-4034-9A89-C3EFF5ADD1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9F39D-E2D0-4EB5-9305-F7C5AC47BFF7}"/>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6" name="Footer Placeholder 5">
            <a:extLst>
              <a:ext uri="{FF2B5EF4-FFF2-40B4-BE49-F238E27FC236}">
                <a16:creationId xmlns:a16="http://schemas.microsoft.com/office/drawing/2014/main" id="{14C63E94-83CB-48A8-91B4-96154C06D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59292-4CC4-4C84-B072-0EEB0EC81A8D}"/>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186973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AEE0-5E89-4282-ACD6-DFB9F1187A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AF5AF0-CE7F-4B17-9056-4C1CF911F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72F4EA-7D68-49D8-B124-2B35BAFE59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60F79C-CA69-44F1-9861-3D995ACD4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67724C-828C-4249-9A38-59A8360DB8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34DCB3-6584-4FFF-A560-2931BDE070BC}"/>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8" name="Footer Placeholder 7">
            <a:extLst>
              <a:ext uri="{FF2B5EF4-FFF2-40B4-BE49-F238E27FC236}">
                <a16:creationId xmlns:a16="http://schemas.microsoft.com/office/drawing/2014/main" id="{441F6426-B253-4F45-8D47-E07562D481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57DA1A-9355-4175-B367-27E9969F0A9B}"/>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192414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CF40-E1CF-4638-89B2-5870EA606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48017-E81C-485B-A436-8ABC69F5BF84}"/>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4" name="Footer Placeholder 3">
            <a:extLst>
              <a:ext uri="{FF2B5EF4-FFF2-40B4-BE49-F238E27FC236}">
                <a16:creationId xmlns:a16="http://schemas.microsoft.com/office/drawing/2014/main" id="{5F2851FA-131E-4B27-A1D4-D8F48F7D1B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466CAE-06C1-4D1D-8089-4AA5B453D940}"/>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26686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AA7E7-3463-40F9-8179-FA26D0536CF6}"/>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3" name="Footer Placeholder 2">
            <a:extLst>
              <a:ext uri="{FF2B5EF4-FFF2-40B4-BE49-F238E27FC236}">
                <a16:creationId xmlns:a16="http://schemas.microsoft.com/office/drawing/2014/main" id="{1305D75D-EAFA-4ABD-8969-6B42E09A0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F90E13-CE46-42C3-B076-81D46E2C60A4}"/>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194514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86B3-CA7C-4441-A444-5D09E64FB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0C27E1-FB47-47EB-8C55-E441F6960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F38F24-21E9-4439-A16C-890301AE7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CD798F-C143-4F78-9AB6-8D5207AD85D1}"/>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6" name="Footer Placeholder 5">
            <a:extLst>
              <a:ext uri="{FF2B5EF4-FFF2-40B4-BE49-F238E27FC236}">
                <a16:creationId xmlns:a16="http://schemas.microsoft.com/office/drawing/2014/main" id="{EAA5E2E1-0D54-499E-9D11-226A21F5B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5C034-04EE-4754-AAAE-CD6547C6D74B}"/>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35269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9811-5EAD-4D14-A79D-12F9CBC3E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F63F96-EAEF-4914-8644-78FC9E306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3D3C92-6B26-4C33-A65E-6580C082E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406205-EE95-4E9C-B906-E2A315258FE6}"/>
              </a:ext>
            </a:extLst>
          </p:cNvPr>
          <p:cNvSpPr>
            <a:spLocks noGrp="1"/>
          </p:cNvSpPr>
          <p:nvPr>
            <p:ph type="dt" sz="half" idx="10"/>
          </p:nvPr>
        </p:nvSpPr>
        <p:spPr/>
        <p:txBody>
          <a:bodyPr/>
          <a:lstStyle/>
          <a:p>
            <a:fld id="{3A7320A6-7D82-4811-BFAE-8B12E26B26F4}" type="datetimeFigureOut">
              <a:rPr lang="en-US" smtClean="0"/>
              <a:t>1/21/2019</a:t>
            </a:fld>
            <a:endParaRPr lang="en-US"/>
          </a:p>
        </p:txBody>
      </p:sp>
      <p:sp>
        <p:nvSpPr>
          <p:cNvPr id="6" name="Footer Placeholder 5">
            <a:extLst>
              <a:ext uri="{FF2B5EF4-FFF2-40B4-BE49-F238E27FC236}">
                <a16:creationId xmlns:a16="http://schemas.microsoft.com/office/drawing/2014/main" id="{3040385E-1A9B-4034-A3A9-A7FE0111A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74B57-941F-4B08-817B-9BC16313FB55}"/>
              </a:ext>
            </a:extLst>
          </p:cNvPr>
          <p:cNvSpPr>
            <a:spLocks noGrp="1"/>
          </p:cNvSpPr>
          <p:nvPr>
            <p:ph type="sldNum" sz="quarter" idx="12"/>
          </p:nvPr>
        </p:nvSpPr>
        <p:spPr/>
        <p:txBody>
          <a:bodyPr/>
          <a:lstStyle/>
          <a:p>
            <a:fld id="{6E7D8CF8-2F98-4C3F-9817-8FFF72CC5B67}" type="slidenum">
              <a:rPr lang="en-US" smtClean="0"/>
              <a:t>‹#›</a:t>
            </a:fld>
            <a:endParaRPr lang="en-US"/>
          </a:p>
        </p:txBody>
      </p:sp>
    </p:spTree>
    <p:extLst>
      <p:ext uri="{BB962C8B-B14F-4D97-AF65-F5344CB8AC3E}">
        <p14:creationId xmlns:p14="http://schemas.microsoft.com/office/powerpoint/2010/main" val="366540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D9642-BBA1-4562-AF11-0993088CBE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75EA6-9852-43CD-B82F-2237F1917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0C2EC1-4855-476D-B6BF-2981E9518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320A6-7D82-4811-BFAE-8B12E26B26F4}" type="datetimeFigureOut">
              <a:rPr lang="en-US" smtClean="0"/>
              <a:t>1/21/2019</a:t>
            </a:fld>
            <a:endParaRPr lang="en-US"/>
          </a:p>
        </p:txBody>
      </p:sp>
      <p:sp>
        <p:nvSpPr>
          <p:cNvPr id="5" name="Footer Placeholder 4">
            <a:extLst>
              <a:ext uri="{FF2B5EF4-FFF2-40B4-BE49-F238E27FC236}">
                <a16:creationId xmlns:a16="http://schemas.microsoft.com/office/drawing/2014/main" id="{74228E17-BD32-4B5D-8111-B8CD2A522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F3C82-612E-4CE3-8097-8F09768BF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D8CF8-2F98-4C3F-9817-8FFF72CC5B67}" type="slidenum">
              <a:rPr lang="en-US" smtClean="0"/>
              <a:t>‹#›</a:t>
            </a:fld>
            <a:endParaRPr lang="en-US"/>
          </a:p>
        </p:txBody>
      </p:sp>
    </p:spTree>
    <p:extLst>
      <p:ext uri="{BB962C8B-B14F-4D97-AF65-F5344CB8AC3E}">
        <p14:creationId xmlns:p14="http://schemas.microsoft.com/office/powerpoint/2010/main" val="2881452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Google_Chrome" TargetMode="External"/><Relationship Id="rId13" Type="http://schemas.openxmlformats.org/officeDocument/2006/relationships/hyperlink" Target="https://en.wikipedia.org/wiki/Bitcoin" TargetMode="External"/><Relationship Id="rId18" Type="http://schemas.openxmlformats.org/officeDocument/2006/relationships/hyperlink" Target="https://en.wikipedia.org/wiki/Medium_(publishing_platform)" TargetMode="External"/><Relationship Id="rId3" Type="http://schemas.openxmlformats.org/officeDocument/2006/relationships/hyperlink" Target="https://en.wikipedia.org/w/index.php?title=Content_delivery_provider&amp;action=edit&amp;redlink=1" TargetMode="External"/><Relationship Id="rId7" Type="http://schemas.openxmlformats.org/officeDocument/2006/relationships/hyperlink" Target="https://en.wikipedia.org/wiki/Postgresql" TargetMode="External"/><Relationship Id="rId12" Type="http://schemas.openxmlformats.org/officeDocument/2006/relationships/hyperlink" Target="http://wiki.squid-cache.org/SquidFaq/CacheDigests" TargetMode="External"/><Relationship Id="rId17" Type="http://schemas.openxmlformats.org/officeDocument/2006/relationships/hyperlink" Target="https://en.wikipedia.org/wiki/Exim" TargetMode="External"/><Relationship Id="rId2" Type="http://schemas.openxmlformats.org/officeDocument/2006/relationships/hyperlink" Target="https://en.wikipedia.org/wiki/Akamai_Technologies" TargetMode="External"/><Relationship Id="rId16" Type="http://schemas.openxmlformats.org/officeDocument/2006/relationships/hyperlink" Target="https://en.wikipedia.org/wiki/Cascading_(software)" TargetMode="External"/><Relationship Id="rId1" Type="http://schemas.openxmlformats.org/officeDocument/2006/relationships/slideLayout" Target="../slideLayouts/slideLayout2.xml"/><Relationship Id="rId6" Type="http://schemas.openxmlformats.org/officeDocument/2006/relationships/hyperlink" Target="https://en.wikipedia.org/wiki/Apache_Cassandra" TargetMode="External"/><Relationship Id="rId11" Type="http://schemas.openxmlformats.org/officeDocument/2006/relationships/hyperlink" Target="https://en.wikipedia.org/wiki/Web_cache" TargetMode="External"/><Relationship Id="rId5" Type="http://schemas.openxmlformats.org/officeDocument/2006/relationships/hyperlink" Target="https://en.wikipedia.org/wiki/Apache_HBase" TargetMode="External"/><Relationship Id="rId15" Type="http://schemas.openxmlformats.org/officeDocument/2006/relationships/hyperlink" Target="https://en.wikipedia.org/wiki/SPIN_model_checker" TargetMode="External"/><Relationship Id="rId10" Type="http://schemas.openxmlformats.org/officeDocument/2006/relationships/hyperlink" Target="https://en.wikipedia.org/wiki/World_Wide_Web" TargetMode="External"/><Relationship Id="rId19" Type="http://schemas.openxmlformats.org/officeDocument/2006/relationships/hyperlink" Target="https://en.wikipedia.org/wiki/Ethereum" TargetMode="External"/><Relationship Id="rId4" Type="http://schemas.openxmlformats.org/officeDocument/2006/relationships/hyperlink" Target="https://en.wikipedia.org/wiki/Bigtable" TargetMode="External"/><Relationship Id="rId9" Type="http://schemas.openxmlformats.org/officeDocument/2006/relationships/hyperlink" Target="https://en.wikipedia.org/wiki/Squid_(software)" TargetMode="External"/><Relationship Id="rId14" Type="http://schemas.openxmlformats.org/officeDocument/2006/relationships/hyperlink" Target="https://en.wikipedia.org/wiki/Vent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ece.eng.wayne.edu/~sjiang/ECE7995-07-fall/slides/summary-cache.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99BE-323E-43AF-80AE-5E6B0709E70B}"/>
              </a:ext>
            </a:extLst>
          </p:cNvPr>
          <p:cNvSpPr>
            <a:spLocks noGrp="1"/>
          </p:cNvSpPr>
          <p:nvPr>
            <p:ph type="ctrTitle"/>
          </p:nvPr>
        </p:nvSpPr>
        <p:spPr/>
        <p:txBody>
          <a:bodyPr>
            <a:normAutofit/>
          </a:bodyPr>
          <a:lstStyle/>
          <a:p>
            <a:r>
              <a:rPr lang="en-US" dirty="0"/>
              <a:t>Bloom Filters</a:t>
            </a:r>
          </a:p>
        </p:txBody>
      </p:sp>
      <p:sp>
        <p:nvSpPr>
          <p:cNvPr id="3" name="Subtitle 2">
            <a:extLst>
              <a:ext uri="{FF2B5EF4-FFF2-40B4-BE49-F238E27FC236}">
                <a16:creationId xmlns:a16="http://schemas.microsoft.com/office/drawing/2014/main" id="{A38ECF49-2E08-41A7-8B04-885DF94D6EC4}"/>
              </a:ext>
            </a:extLst>
          </p:cNvPr>
          <p:cNvSpPr>
            <a:spLocks noGrp="1"/>
          </p:cNvSpPr>
          <p:nvPr>
            <p:ph type="subTitle" idx="1"/>
          </p:nvPr>
        </p:nvSpPr>
        <p:spPr>
          <a:xfrm>
            <a:off x="1524000" y="3602037"/>
            <a:ext cx="9144000" cy="2447395"/>
          </a:xfrm>
        </p:spPr>
        <p:txBody>
          <a:bodyPr>
            <a:normAutofit/>
          </a:bodyPr>
          <a:lstStyle/>
          <a:p>
            <a:r>
              <a:rPr lang="en-US" dirty="0"/>
              <a:t> </a:t>
            </a:r>
          </a:p>
          <a:p>
            <a:endParaRPr lang="en-US" dirty="0"/>
          </a:p>
        </p:txBody>
      </p:sp>
    </p:spTree>
    <p:extLst>
      <p:ext uri="{BB962C8B-B14F-4D97-AF65-F5344CB8AC3E}">
        <p14:creationId xmlns:p14="http://schemas.microsoft.com/office/powerpoint/2010/main" val="396208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6043-9786-474E-8B7A-722EBA0B6282}"/>
              </a:ext>
            </a:extLst>
          </p:cNvPr>
          <p:cNvSpPr>
            <a:spLocks noGrp="1"/>
          </p:cNvSpPr>
          <p:nvPr>
            <p:ph type="title"/>
          </p:nvPr>
        </p:nvSpPr>
        <p:spPr/>
        <p:txBody>
          <a:bodyPr/>
          <a:lstStyle/>
          <a:p>
            <a:r>
              <a:rPr lang="en-US" dirty="0"/>
              <a:t>A bit of Analysis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CADBDB-AC12-4AF3-83C7-D305887750EF}"/>
                  </a:ext>
                </a:extLst>
              </p:cNvPr>
              <p:cNvSpPr>
                <a:spLocks noGrp="1"/>
              </p:cNvSpPr>
              <p:nvPr>
                <p:ph idx="1"/>
              </p:nvPr>
            </p:nvSpPr>
            <p:spPr/>
            <p:txBody>
              <a:bodyPr>
                <a:normAutofit fontScale="70000" lnSpcReduction="20000"/>
              </a:bodyPr>
              <a:lstStyle/>
              <a:p>
                <a:r>
                  <a:rPr lang="en-US" dirty="0"/>
                  <a:t>Pr a bit is not set given N strings are inserted?</a:t>
                </a:r>
              </a:p>
              <a:p>
                <a:pPr lvl="1"/>
                <a:r>
                  <a:rPr lang="en-US" dirty="0"/>
                  <a:t>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e>
                        </m:d>
                      </m:e>
                      <m:sup>
                        <m:r>
                          <a:rPr lang="en-US" b="0" i="1" smtClean="0">
                            <a:latin typeface="Cambria Math" panose="02040503050406030204" pitchFamily="18" charset="0"/>
                          </a:rPr>
                          <m:t>𝐾𝑁</m:t>
                        </m:r>
                      </m:sup>
                    </m:sSup>
                  </m:oMath>
                </a14:m>
                <a:endParaRPr lang="en-US" dirty="0"/>
              </a:p>
              <a:p>
                <a:pPr lvl="1"/>
                <a:r>
                  <a:rPr lang="en-US" dirty="0" err="1"/>
                  <a:t>Pr</a:t>
                </a:r>
                <a:r>
                  <a:rPr lang="en-US" dirty="0"/>
                  <a:t> that a given bit is set 1 -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e>
                        </m:d>
                      </m:e>
                      <m:sup>
                        <m:r>
                          <a:rPr lang="en-US" b="0" i="1" smtClean="0">
                            <a:latin typeface="Cambria Math" panose="02040503050406030204" pitchFamily="18" charset="0"/>
                          </a:rPr>
                          <m:t>𝐾𝑁</m:t>
                        </m:r>
                      </m:sup>
                    </m:sSup>
                  </m:oMath>
                </a14:m>
                <a:r>
                  <a:rPr lang="en-US" dirty="0"/>
                  <a:t> </a:t>
                </a:r>
              </a:p>
              <a:p>
                <a:pPr lvl="1"/>
                <a:endParaRPr lang="en-US" dirty="0"/>
              </a:p>
              <a:p>
                <a:r>
                  <a:rPr lang="en-US" dirty="0" err="1"/>
                  <a:t>Pr</a:t>
                </a:r>
                <a:r>
                  <a:rPr lang="en-US" dirty="0"/>
                  <a:t> that all the k-bits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t> is set without seeing q</a:t>
                </a:r>
              </a:p>
              <a:p>
                <a:endParaRPr lang="en-US" dirty="0"/>
              </a:p>
              <a:p>
                <a:pPr lvl="1"/>
                <a:r>
                  <a:rPr lang="en-US" dirty="0"/>
                  <a:t>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0" smtClean="0">
                                <a:latin typeface="Cambria Math" panose="02040503050406030204" pitchFamily="18" charset="0"/>
                              </a:rPr>
                              <m:t>1−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e>
                                </m:d>
                              </m:e>
                              <m:sup>
                                <m:r>
                                  <a:rPr lang="en-US" b="0" i="1" smtClean="0">
                                    <a:latin typeface="Cambria Math" panose="02040503050406030204" pitchFamily="18" charset="0"/>
                                  </a:rPr>
                                  <m:t>𝐾𝑁</m:t>
                                </m:r>
                              </m:sup>
                            </m:sSup>
                          </m:e>
                        </m:d>
                      </m:e>
                      <m:sup>
                        <m:r>
                          <a:rPr lang="en-US" b="0" i="1" smtClean="0">
                            <a:latin typeface="Cambria Math" panose="02040503050406030204" pitchFamily="18" charset="0"/>
                          </a:rPr>
                          <m:t>𝐾</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𝐾𝑁</m:t>
                                    </m:r>
                                  </m:num>
                                  <m:den>
                                    <m:r>
                                      <a:rPr lang="en-US" b="0" i="1" smtClean="0">
                                        <a:latin typeface="Cambria Math" panose="02040503050406030204" pitchFamily="18" charset="0"/>
                                      </a:rPr>
                                      <m:t>𝑅</m:t>
                                    </m:r>
                                  </m:den>
                                </m:f>
                              </m:sup>
                            </m:sSup>
                          </m:e>
                        </m:d>
                      </m:e>
                      <m:sup>
                        <m:r>
                          <a:rPr lang="en-US" b="0" i="1" smtClean="0">
                            <a:latin typeface="Cambria Math" panose="02040503050406030204" pitchFamily="18" charset="0"/>
                          </a:rPr>
                          <m:t>𝐾</m:t>
                        </m:r>
                      </m:sup>
                    </m:sSup>
                  </m:oMath>
                </a14:m>
                <a:endParaRPr lang="en-US" dirty="0"/>
              </a:p>
              <a:p>
                <a:pPr lvl="1"/>
                <a:r>
                  <a:rPr lang="en-US" dirty="0"/>
                  <a:t>Minimized at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m:rPr>
                        <m:sty m:val="p"/>
                      </m:rPr>
                      <a:rPr lang="en-US" b="0" i="0" smtClean="0">
                        <a:latin typeface="Cambria Math" panose="02040503050406030204" pitchFamily="18" charset="0"/>
                      </a:rPr>
                      <m:t>ln</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r>
                          <a:rPr lang="en-US" b="0" i="1" smtClean="0">
                            <a:latin typeface="Cambria Math" panose="02040503050406030204" pitchFamily="18" charset="0"/>
                          </a:rPr>
                          <m:t>𝑁</m:t>
                        </m:r>
                      </m:den>
                    </m:f>
                  </m:oMath>
                </a14:m>
                <a:r>
                  <a:rPr lang="en-US" dirty="0"/>
                  <a:t>.   If R is say 10N, then K = 6.9 or 7.  </a:t>
                </a:r>
              </a:p>
              <a:p>
                <a:pPr lvl="1"/>
                <a:r>
                  <a:rPr lang="en-US" dirty="0"/>
                  <a:t>Optimum false positive is approx.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0.618</m:t>
                        </m:r>
                      </m:e>
                      <m:sup>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r>
                              <a:rPr lang="en-US" b="0" i="1" smtClean="0">
                                <a:latin typeface="Cambria Math" panose="02040503050406030204" pitchFamily="18" charset="0"/>
                              </a:rPr>
                              <m:t>𝑁</m:t>
                            </m:r>
                          </m:den>
                        </m:f>
                      </m:sup>
                    </m:sSup>
                  </m:oMath>
                </a14:m>
                <a:r>
                  <a:rPr lang="en-US" dirty="0"/>
                  <a:t>  which is  &lt; 0.008 </a:t>
                </a:r>
              </a:p>
              <a:p>
                <a:pPr lvl="1"/>
                <a:r>
                  <a:rPr lang="en-US" dirty="0"/>
                  <a:t>Compare that with 0.1 with k =1.</a:t>
                </a:r>
              </a:p>
              <a:p>
                <a:pPr lvl="1"/>
                <a:endParaRPr lang="en-US" dirty="0"/>
              </a:p>
              <a:p>
                <a:r>
                  <a:rPr lang="en-US" b="1" dirty="0"/>
                  <a:t>So with N strings we need 10N bits space. Compare with hash table of </a:t>
                </a:r>
                <a14:m>
                  <m:oMath xmlns:m="http://schemas.openxmlformats.org/officeDocument/2006/math">
                    <m:r>
                      <a:rPr lang="en-US" b="1" i="1" smtClean="0">
                        <a:latin typeface="Cambria Math" panose="02040503050406030204" pitchFamily="18" charset="0"/>
                      </a:rPr>
                      <m:t>𝑵</m:t>
                    </m:r>
                    <m:r>
                      <a:rPr lang="en-US" b="1" i="1" smtClean="0">
                        <a:latin typeface="Cambria Math" panose="02040503050406030204" pitchFamily="18" charset="0"/>
                      </a:rPr>
                      <m:t>×</m:t>
                    </m:r>
                    <m:r>
                      <a:rPr lang="en-US" b="1" i="1" smtClean="0">
                        <a:latin typeface="Cambria Math" panose="02040503050406030204" pitchFamily="18" charset="0"/>
                      </a:rPr>
                      <m:t>𝟖</m:t>
                    </m:r>
                    <m:r>
                      <a:rPr lang="en-US" b="1" i="1" smtClean="0">
                        <a:latin typeface="Cambria Math" panose="02040503050406030204" pitchFamily="18" charset="0"/>
                      </a:rPr>
                      <m:t>×</m:t>
                    </m:r>
                    <m:r>
                      <a:rPr lang="en-US" b="1" i="1" smtClean="0">
                        <a:latin typeface="Cambria Math" panose="02040503050406030204" pitchFamily="18" charset="0"/>
                      </a:rPr>
                      <m:t>𝟓𝟎</m:t>
                    </m:r>
                    <m:r>
                      <a:rPr lang="en-US" b="1" i="1" smtClean="0">
                        <a:latin typeface="Cambria Math" panose="02040503050406030204" pitchFamily="18" charset="0"/>
                      </a:rPr>
                      <m:t> </m:t>
                    </m:r>
                  </m:oMath>
                </a14:m>
                <a:r>
                  <a:rPr lang="en-US" b="1" dirty="0"/>
                  <a:t>(assuming 50 characters mean) </a:t>
                </a:r>
                <a14:m>
                  <m:oMath xmlns:m="http://schemas.openxmlformats.org/officeDocument/2006/math">
                    <m:r>
                      <a:rPr lang="en-US" b="1" i="1" smtClean="0">
                        <a:latin typeface="Cambria Math" panose="02040503050406030204" pitchFamily="18" charset="0"/>
                      </a:rPr>
                      <m:t>⇒</m:t>
                    </m:r>
                  </m:oMath>
                </a14:m>
                <a:r>
                  <a:rPr lang="en-US" b="1" dirty="0"/>
                  <a:t> a reduction of 40x in memory.  </a:t>
                </a:r>
              </a:p>
            </p:txBody>
          </p:sp>
        </mc:Choice>
        <mc:Fallback>
          <p:sp>
            <p:nvSpPr>
              <p:cNvPr id="3" name="Content Placeholder 2">
                <a:extLst>
                  <a:ext uri="{FF2B5EF4-FFF2-40B4-BE49-F238E27FC236}">
                    <a16:creationId xmlns:a16="http://schemas.microsoft.com/office/drawing/2014/main" id="{BBCADBDB-AC12-4AF3-83C7-D305887750EF}"/>
                  </a:ext>
                </a:extLst>
              </p:cNvPr>
              <p:cNvSpPr>
                <a:spLocks noGrp="1" noRot="1" noChangeAspect="1" noMove="1" noResize="1" noEditPoints="1" noAdjustHandles="1" noChangeArrowheads="1" noChangeShapeType="1" noTextEdit="1"/>
              </p:cNvSpPr>
              <p:nvPr>
                <p:ph idx="1"/>
              </p:nvPr>
            </p:nvSpPr>
            <p:spPr>
              <a:blipFill>
                <a:blip r:embed="rId2"/>
                <a:stretch>
                  <a:fillRect l="-522"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131032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3400-0B49-449D-8C0A-6FB1C2FCC5AB}"/>
              </a:ext>
            </a:extLst>
          </p:cNvPr>
          <p:cNvSpPr>
            <a:spLocks noGrp="1"/>
          </p:cNvSpPr>
          <p:nvPr>
            <p:ph type="title"/>
          </p:nvPr>
        </p:nvSpPr>
        <p:spPr/>
        <p:txBody>
          <a:bodyPr/>
          <a:lstStyle/>
          <a:p>
            <a:r>
              <a:rPr lang="en-US" dirty="0"/>
              <a:t>Generic set compression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FD2A77-18AC-403E-B152-1904AB26692A}"/>
                  </a:ext>
                </a:extLst>
              </p:cNvPr>
              <p:cNvSpPr>
                <a:spLocks noGrp="1"/>
              </p:cNvSpPr>
              <p:nvPr>
                <p:ph idx="1"/>
              </p:nvPr>
            </p:nvSpPr>
            <p:spPr>
              <a:xfrm>
                <a:off x="846666" y="1825625"/>
                <a:ext cx="10515600" cy="4351338"/>
              </a:xfrm>
            </p:spPr>
            <p:txBody>
              <a:bodyPr>
                <a:normAutofit lnSpcReduction="10000"/>
              </a:bodyPr>
              <a:lstStyle/>
              <a:p>
                <a:r>
                  <a:rPr lang="en-US" dirty="0"/>
                  <a:t>Given a set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r>
                  <a:rPr lang="en-US" dirty="0"/>
                  <a:t>of </a:t>
                </a:r>
                <a14:m>
                  <m:oMath xmlns:m="http://schemas.openxmlformats.org/officeDocument/2006/math">
                    <m:r>
                      <a:rPr lang="en-US" b="0" i="1" smtClean="0">
                        <a:latin typeface="Cambria Math" panose="02040503050406030204" pitchFamily="18" charset="0"/>
                      </a:rPr>
                      <m:t>𝑛</m:t>
                    </m:r>
                  </m:oMath>
                </a14:m>
                <a:r>
                  <a:rPr lang="en-US" dirty="0"/>
                  <a:t> objects with each object being heavy such as strings, etc. </a:t>
                </a:r>
              </a:p>
              <a:p>
                <a:endParaRPr lang="en-US" dirty="0"/>
              </a:p>
              <a:p>
                <a:r>
                  <a:rPr lang="en-US" dirty="0"/>
                  <a:t>Bloom filter can compress </a:t>
                </a:r>
                <a14:m>
                  <m:oMath xmlns:m="http://schemas.openxmlformats.org/officeDocument/2006/math">
                    <m:r>
                      <a:rPr lang="en-US" b="0" i="1" smtClean="0">
                        <a:latin typeface="Cambria Math" panose="02040503050406030204" pitchFamily="18" charset="0"/>
                      </a:rPr>
                      <m:t>𝑆</m:t>
                    </m:r>
                    <m:r>
                      <a:rPr lang="en-US" b="0" i="0" smtClean="0">
                        <a:latin typeface="Cambria Math" panose="02040503050406030204" pitchFamily="18" charset="0"/>
                      </a:rPr>
                      <m:t> </m:t>
                    </m:r>
                  </m:oMath>
                </a14:m>
                <a:r>
                  <a:rPr lang="en-US" dirty="0"/>
                  <a:t>to less memory around 10 bit per object and still answer membership queries efficiently with rare chances of false positives. </a:t>
                </a:r>
              </a:p>
              <a:p>
                <a:endParaRPr lang="en-US" dirty="0"/>
              </a:p>
              <a:p>
                <a:r>
                  <a:rPr lang="en-US" dirty="0"/>
                  <a:t>It  can up updated dynamically on the fly.</a:t>
                </a:r>
              </a:p>
              <a:p>
                <a:endParaRPr lang="en-US" dirty="0"/>
              </a:p>
              <a:p>
                <a:r>
                  <a:rPr lang="en-US" dirty="0"/>
                  <a:t>How about deletions?  </a:t>
                </a:r>
              </a:p>
            </p:txBody>
          </p:sp>
        </mc:Choice>
        <mc:Fallback>
          <p:sp>
            <p:nvSpPr>
              <p:cNvPr id="3" name="Content Placeholder 2">
                <a:extLst>
                  <a:ext uri="{FF2B5EF4-FFF2-40B4-BE49-F238E27FC236}">
                    <a16:creationId xmlns:a16="http://schemas.microsoft.com/office/drawing/2014/main" id="{CAFD2A77-18AC-403E-B152-1904AB26692A}"/>
                  </a:ext>
                </a:extLst>
              </p:cNvPr>
              <p:cNvSpPr>
                <a:spLocks noGrp="1" noRot="1" noChangeAspect="1" noMove="1" noResize="1" noEditPoints="1" noAdjustHandles="1" noChangeArrowheads="1" noChangeShapeType="1" noTextEdit="1"/>
              </p:cNvSpPr>
              <p:nvPr>
                <p:ph idx="1"/>
              </p:nvPr>
            </p:nvSpPr>
            <p:spPr>
              <a:xfrm>
                <a:off x="846666" y="1825625"/>
                <a:ext cx="10515600" cy="4351338"/>
              </a:xfrm>
              <a:blipFill>
                <a:blip r:embed="rId2"/>
                <a:stretch>
                  <a:fillRect l="-1043" t="-3081" r="-116" b="-2241"/>
                </a:stretch>
              </a:blipFill>
            </p:spPr>
            <p:txBody>
              <a:bodyPr/>
              <a:lstStyle/>
              <a:p>
                <a:r>
                  <a:rPr lang="en-US">
                    <a:noFill/>
                  </a:rPr>
                  <a:t> </a:t>
                </a:r>
              </a:p>
            </p:txBody>
          </p:sp>
        </mc:Fallback>
      </mc:AlternateContent>
    </p:spTree>
    <p:extLst>
      <p:ext uri="{BB962C8B-B14F-4D97-AF65-F5344CB8AC3E}">
        <p14:creationId xmlns:p14="http://schemas.microsoft.com/office/powerpoint/2010/main" val="36940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4935-DE2E-44B3-96F9-B7B0BB34BFA9}"/>
              </a:ext>
            </a:extLst>
          </p:cNvPr>
          <p:cNvSpPr>
            <a:spLocks noGrp="1"/>
          </p:cNvSpPr>
          <p:nvPr>
            <p:ph type="title"/>
          </p:nvPr>
        </p:nvSpPr>
        <p:spPr/>
        <p:txBody>
          <a:bodyPr/>
          <a:lstStyle/>
          <a:p>
            <a:r>
              <a:rPr lang="en-US" dirty="0"/>
              <a:t>Use of Bloom Filters from Wikipedia</a:t>
            </a:r>
          </a:p>
        </p:txBody>
      </p:sp>
      <p:sp>
        <p:nvSpPr>
          <p:cNvPr id="3" name="Content Placeholder 2">
            <a:extLst>
              <a:ext uri="{FF2B5EF4-FFF2-40B4-BE49-F238E27FC236}">
                <a16:creationId xmlns:a16="http://schemas.microsoft.com/office/drawing/2014/main" id="{36F48C2C-10C8-47DE-80D0-0F422EE94B50}"/>
              </a:ext>
            </a:extLst>
          </p:cNvPr>
          <p:cNvSpPr>
            <a:spLocks noGrp="1"/>
          </p:cNvSpPr>
          <p:nvPr>
            <p:ph idx="1"/>
          </p:nvPr>
        </p:nvSpPr>
        <p:spPr>
          <a:xfrm>
            <a:off x="838200" y="1346200"/>
            <a:ext cx="10515600" cy="5321300"/>
          </a:xfrm>
        </p:spPr>
        <p:txBody>
          <a:bodyPr>
            <a:normAutofit fontScale="55000" lnSpcReduction="20000"/>
          </a:bodyPr>
          <a:lstStyle/>
          <a:p>
            <a:r>
              <a:rPr lang="en-US" dirty="0"/>
              <a:t>The servers of </a:t>
            </a:r>
            <a:r>
              <a:rPr lang="en-US" dirty="0">
                <a:hlinkClick r:id="rId2" tooltip="Akamai Technologies"/>
              </a:rPr>
              <a:t>Akamai Technologies</a:t>
            </a:r>
            <a:r>
              <a:rPr lang="en-US" dirty="0"/>
              <a:t>, a </a:t>
            </a:r>
            <a:r>
              <a:rPr lang="en-US" dirty="0">
                <a:hlinkClick r:id="rId3" tooltip="Content delivery provider (page does not exist)"/>
              </a:rPr>
              <a:t>content delivery provider</a:t>
            </a:r>
            <a:r>
              <a:rPr lang="en-US" dirty="0"/>
              <a:t>, use Bloom filters to prevent "one-hit-wonders" from being stored in its disk caches. One-hit-wonders are web objects requested by users just once, something that Akamai found applied to nearly three-quarters of their caching infrastructure. Using a Bloom filter to detect the second request for a web object and caching that object only on its second request prevents one-hit wonders from entering the disk cache, significantly reducing disk workload and increasing disk cache hit rates.</a:t>
            </a:r>
          </a:p>
          <a:p>
            <a:r>
              <a:rPr lang="en-US" dirty="0"/>
              <a:t>Google </a:t>
            </a:r>
            <a:r>
              <a:rPr lang="en-US" dirty="0">
                <a:hlinkClick r:id="rId4" tooltip="Bigtable"/>
              </a:rPr>
              <a:t>Bigtable</a:t>
            </a:r>
            <a:r>
              <a:rPr lang="en-US" dirty="0"/>
              <a:t>, </a:t>
            </a:r>
            <a:r>
              <a:rPr lang="en-US" dirty="0">
                <a:hlinkClick r:id="rId5" tooltip="Apache HBase"/>
              </a:rPr>
              <a:t>Apache HBase</a:t>
            </a:r>
            <a:r>
              <a:rPr lang="en-US" dirty="0"/>
              <a:t> and </a:t>
            </a:r>
            <a:r>
              <a:rPr lang="en-US" dirty="0">
                <a:hlinkClick r:id="rId6" tooltip="Apache Cassandra"/>
              </a:rPr>
              <a:t>Apache Cassandra</a:t>
            </a:r>
            <a:r>
              <a:rPr lang="en-US" dirty="0"/>
              <a:t>, and </a:t>
            </a:r>
            <a:r>
              <a:rPr lang="en-US" dirty="0" err="1">
                <a:hlinkClick r:id="rId7" tooltip="Postgresql"/>
              </a:rPr>
              <a:t>Postgresql</a:t>
            </a:r>
            <a:r>
              <a:rPr lang="en-US" dirty="0"/>
              <a:t> use Bloom filters to reduce the disk lookups for non-existent rows or columns. Avoiding costly disk lookups considerably increases the performance of a database query operation.</a:t>
            </a:r>
          </a:p>
          <a:p>
            <a:r>
              <a:rPr lang="en-US" dirty="0"/>
              <a:t>The </a:t>
            </a:r>
            <a:r>
              <a:rPr lang="en-US" dirty="0">
                <a:hlinkClick r:id="rId8" tooltip="Google Chrome"/>
              </a:rPr>
              <a:t>Google Chrome</a:t>
            </a:r>
            <a:r>
              <a:rPr lang="en-US" dirty="0"/>
              <a:t> web browser used to use a Bloom filter to identify malicious URLs. Any URL was first checked against a local Bloom filter, and only if the Bloom filter returned a positive result was a full check of the URL performed (and the user warned, if that too returned a positive result).</a:t>
            </a:r>
          </a:p>
          <a:p>
            <a:r>
              <a:rPr lang="en-US" dirty="0"/>
              <a:t>The </a:t>
            </a:r>
            <a:r>
              <a:rPr lang="en-US" dirty="0">
                <a:hlinkClick r:id="rId9" tooltip="Squid (software)"/>
              </a:rPr>
              <a:t>Squid</a:t>
            </a:r>
            <a:r>
              <a:rPr lang="en-US" dirty="0"/>
              <a:t> </a:t>
            </a:r>
            <a:r>
              <a:rPr lang="en-US" dirty="0">
                <a:hlinkClick r:id="rId10" tooltip="World Wide Web"/>
              </a:rPr>
              <a:t>Web</a:t>
            </a:r>
            <a:r>
              <a:rPr lang="en-US" dirty="0"/>
              <a:t> Proxy </a:t>
            </a:r>
            <a:r>
              <a:rPr lang="en-US" dirty="0">
                <a:hlinkClick r:id="rId11" tooltip="Web cache"/>
              </a:rPr>
              <a:t>Cache</a:t>
            </a:r>
            <a:r>
              <a:rPr lang="en-US" dirty="0"/>
              <a:t> uses Bloom filters for </a:t>
            </a:r>
            <a:r>
              <a:rPr lang="en-US" dirty="0">
                <a:hlinkClick r:id="rId12"/>
              </a:rPr>
              <a:t>cache digests</a:t>
            </a:r>
            <a:r>
              <a:rPr lang="en-US" dirty="0"/>
              <a:t>.</a:t>
            </a:r>
            <a:endParaRPr lang="en-US" baseline="30000" dirty="0"/>
          </a:p>
          <a:p>
            <a:r>
              <a:rPr lang="en-US" dirty="0">
                <a:hlinkClick r:id="rId13" tooltip="Bitcoin"/>
              </a:rPr>
              <a:t>Bitcoin</a:t>
            </a:r>
            <a:r>
              <a:rPr lang="en-US" dirty="0"/>
              <a:t> uses Bloom filters to speed up wallet synchronization.</a:t>
            </a:r>
          </a:p>
          <a:p>
            <a:r>
              <a:rPr lang="en-US" dirty="0"/>
              <a:t>The </a:t>
            </a:r>
            <a:r>
              <a:rPr lang="en-US" dirty="0">
                <a:hlinkClick r:id="rId14" tooltip="Venti"/>
              </a:rPr>
              <a:t>Venti</a:t>
            </a:r>
            <a:r>
              <a:rPr lang="en-US" dirty="0"/>
              <a:t> archival storage system uses Bloom filters to detect previously stored data.</a:t>
            </a:r>
          </a:p>
          <a:p>
            <a:r>
              <a:rPr lang="en-US" dirty="0"/>
              <a:t>The </a:t>
            </a:r>
            <a:r>
              <a:rPr lang="en-US" dirty="0">
                <a:hlinkClick r:id="rId15" tooltip="SPIN model checker"/>
              </a:rPr>
              <a:t>SPIN model checker</a:t>
            </a:r>
            <a:r>
              <a:rPr lang="en-US" dirty="0"/>
              <a:t> uses Bloom filters to track the reachable state space for large verification problems.</a:t>
            </a:r>
          </a:p>
          <a:p>
            <a:r>
              <a:rPr lang="en-US" dirty="0"/>
              <a:t>The </a:t>
            </a:r>
            <a:r>
              <a:rPr lang="en-US" dirty="0">
                <a:hlinkClick r:id="rId16" tooltip="Cascading (software)"/>
              </a:rPr>
              <a:t>Cascading</a:t>
            </a:r>
            <a:r>
              <a:rPr lang="en-US" dirty="0"/>
              <a:t> analytics framework uses Bloom filters to speed up asymmetric joins, where one of the joined data sets is significantly larger than the other (often called Bloom join in the database literature).</a:t>
            </a:r>
          </a:p>
          <a:p>
            <a:r>
              <a:rPr lang="en-US" dirty="0"/>
              <a:t>The </a:t>
            </a:r>
            <a:r>
              <a:rPr lang="en-US" dirty="0">
                <a:hlinkClick r:id="rId17" tooltip="Exim"/>
              </a:rPr>
              <a:t>Exim</a:t>
            </a:r>
            <a:r>
              <a:rPr lang="en-US" dirty="0"/>
              <a:t> mail transfer agent (MTA) uses Bloom filters in its rate-limit feature.</a:t>
            </a:r>
          </a:p>
          <a:p>
            <a:r>
              <a:rPr lang="en-US" dirty="0">
                <a:hlinkClick r:id="rId18" tooltip="Medium (publishing platform)"/>
              </a:rPr>
              <a:t>Medium</a:t>
            </a:r>
            <a:r>
              <a:rPr lang="en-US" dirty="0"/>
              <a:t> uses Bloom filters to avoid recommending articles a user has previously read.</a:t>
            </a:r>
          </a:p>
          <a:p>
            <a:r>
              <a:rPr lang="en-US" dirty="0">
                <a:hlinkClick r:id="rId19" tooltip="Ethereum"/>
              </a:rPr>
              <a:t>Ethereum</a:t>
            </a:r>
            <a:r>
              <a:rPr lang="en-US" dirty="0"/>
              <a:t> uses Bloom filters for quickly finding logs on the Ethereum blockchain.</a:t>
            </a:r>
          </a:p>
        </p:txBody>
      </p:sp>
    </p:spTree>
    <p:extLst>
      <p:ext uri="{BB962C8B-B14F-4D97-AF65-F5344CB8AC3E}">
        <p14:creationId xmlns:p14="http://schemas.microsoft.com/office/powerpoint/2010/main" val="239888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2BF8-9C1C-49E6-B017-F65A173FA769}"/>
              </a:ext>
            </a:extLst>
          </p:cNvPr>
          <p:cNvSpPr>
            <a:spLocks noGrp="1"/>
          </p:cNvSpPr>
          <p:nvPr>
            <p:ph type="title"/>
          </p:nvPr>
        </p:nvSpPr>
        <p:spPr/>
        <p:txBody>
          <a:bodyPr/>
          <a:lstStyle/>
          <a:p>
            <a:r>
              <a:rPr lang="en-US" dirty="0"/>
              <a:t>Popular Use: One-hit-wonders</a:t>
            </a:r>
          </a:p>
        </p:txBody>
      </p:sp>
      <p:sp>
        <p:nvSpPr>
          <p:cNvPr id="3" name="Content Placeholder 2">
            <a:extLst>
              <a:ext uri="{FF2B5EF4-FFF2-40B4-BE49-F238E27FC236}">
                <a16:creationId xmlns:a16="http://schemas.microsoft.com/office/drawing/2014/main" id="{0BB2BB02-E1C9-4665-A7C8-1D92BD7FA236}"/>
              </a:ext>
            </a:extLst>
          </p:cNvPr>
          <p:cNvSpPr>
            <a:spLocks noGrp="1"/>
          </p:cNvSpPr>
          <p:nvPr>
            <p:ph idx="1"/>
          </p:nvPr>
        </p:nvSpPr>
        <p:spPr>
          <a:xfrm>
            <a:off x="838200" y="1494367"/>
            <a:ext cx="10515600" cy="4682596"/>
          </a:xfrm>
        </p:spPr>
        <p:txBody>
          <a:bodyPr>
            <a:normAutofit fontScale="92500" lnSpcReduction="10000"/>
          </a:bodyPr>
          <a:lstStyle/>
          <a:p>
            <a:r>
              <a:rPr lang="en-US" dirty="0"/>
              <a:t>Content delivery networks deploy web caches around the world to cache and serve web content to users with greater performance and reliability. </a:t>
            </a:r>
          </a:p>
          <a:p>
            <a:r>
              <a:rPr lang="en-US" dirty="0"/>
              <a:t>A key application of Bloom filters is their use in efficiently determining which web objects to store in these web caches. </a:t>
            </a:r>
          </a:p>
          <a:p>
            <a:r>
              <a:rPr lang="en-US" dirty="0"/>
              <a:t>Nearly three-quarters of the URLs accessed from a typical web cache are "one-hit-wonders" that are accessed by users only once and never again.</a:t>
            </a:r>
          </a:p>
          <a:p>
            <a:r>
              <a:rPr lang="en-US" dirty="0"/>
              <a:t>To prevent caching one-hit-wonders, a Bloom filter is used to keep track of all URLs that are accessed by users.</a:t>
            </a:r>
          </a:p>
          <a:p>
            <a:r>
              <a:rPr lang="en-US" dirty="0"/>
              <a:t> A web object is cached only when it has been accessed at least once before, i.e., the object is cached on its second request. </a:t>
            </a:r>
          </a:p>
          <a:p>
            <a:r>
              <a:rPr lang="en-US" dirty="0"/>
              <a:t>The use of a Bloom filter in this fashion significantly reduces the disk write workload, since one-hit-wonders are never written to the disk cache. </a:t>
            </a:r>
          </a:p>
        </p:txBody>
      </p:sp>
    </p:spTree>
    <p:extLst>
      <p:ext uri="{BB962C8B-B14F-4D97-AF65-F5344CB8AC3E}">
        <p14:creationId xmlns:p14="http://schemas.microsoft.com/office/powerpoint/2010/main" val="350733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1296-DD75-495E-8C2C-BF79BCE0388F}"/>
              </a:ext>
            </a:extLst>
          </p:cNvPr>
          <p:cNvSpPr>
            <a:spLocks noGrp="1"/>
          </p:cNvSpPr>
          <p:nvPr>
            <p:ph type="title"/>
          </p:nvPr>
        </p:nvSpPr>
        <p:spPr/>
        <p:txBody>
          <a:bodyPr/>
          <a:lstStyle/>
          <a:p>
            <a:r>
              <a:rPr lang="en-US" dirty="0"/>
              <a:t>Deletion: Option 1</a:t>
            </a:r>
          </a:p>
        </p:txBody>
      </p:sp>
      <p:sp>
        <p:nvSpPr>
          <p:cNvPr id="3" name="Content Placeholder 2">
            <a:extLst>
              <a:ext uri="{FF2B5EF4-FFF2-40B4-BE49-F238E27FC236}">
                <a16:creationId xmlns:a16="http://schemas.microsoft.com/office/drawing/2014/main" id="{FBF4B02E-EC4F-4D0B-991F-43406B1CF380}"/>
              </a:ext>
            </a:extLst>
          </p:cNvPr>
          <p:cNvSpPr>
            <a:spLocks noGrp="1"/>
          </p:cNvSpPr>
          <p:nvPr>
            <p:ph idx="1"/>
          </p:nvPr>
        </p:nvSpPr>
        <p:spPr/>
        <p:txBody>
          <a:bodyPr/>
          <a:lstStyle/>
          <a:p>
            <a:r>
              <a:rPr lang="en-US" dirty="0"/>
              <a:t>Use two bloom filters</a:t>
            </a:r>
          </a:p>
          <a:p>
            <a:pPr lvl="1"/>
            <a:r>
              <a:rPr lang="en-US" dirty="0"/>
              <a:t>One to keep track of added elements</a:t>
            </a:r>
          </a:p>
          <a:p>
            <a:pPr lvl="1"/>
            <a:r>
              <a:rPr lang="en-US" dirty="0"/>
              <a:t>One to keep track of deleted elements</a:t>
            </a:r>
          </a:p>
          <a:p>
            <a:pPr lvl="1"/>
            <a:endParaRPr lang="en-US" dirty="0"/>
          </a:p>
          <a:p>
            <a:r>
              <a:rPr lang="en-US" dirty="0"/>
              <a:t>What are the chances of false negatives?</a:t>
            </a:r>
          </a:p>
          <a:p>
            <a:endParaRPr lang="en-US" dirty="0"/>
          </a:p>
          <a:p>
            <a:r>
              <a:rPr lang="en-US" dirty="0"/>
              <a:t>What are the chances of false positives?</a:t>
            </a:r>
          </a:p>
          <a:p>
            <a:pPr lvl="1"/>
            <a:r>
              <a:rPr lang="en-US" dirty="0"/>
              <a:t>Decreased!</a:t>
            </a:r>
          </a:p>
        </p:txBody>
      </p:sp>
    </p:spTree>
    <p:extLst>
      <p:ext uri="{BB962C8B-B14F-4D97-AF65-F5344CB8AC3E}">
        <p14:creationId xmlns:p14="http://schemas.microsoft.com/office/powerpoint/2010/main" val="265878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D9CF-AC8B-4397-9E2A-FDD2F4770957}"/>
              </a:ext>
            </a:extLst>
          </p:cNvPr>
          <p:cNvSpPr>
            <a:spLocks noGrp="1"/>
          </p:cNvSpPr>
          <p:nvPr>
            <p:ph type="title"/>
          </p:nvPr>
        </p:nvSpPr>
        <p:spPr/>
        <p:txBody>
          <a:bodyPr/>
          <a:lstStyle/>
          <a:p>
            <a:r>
              <a:rPr lang="en-US" dirty="0"/>
              <a:t>A Popular Alternative </a:t>
            </a:r>
          </a:p>
        </p:txBody>
      </p:sp>
      <p:sp>
        <p:nvSpPr>
          <p:cNvPr id="3" name="Content Placeholder 2">
            <a:extLst>
              <a:ext uri="{FF2B5EF4-FFF2-40B4-BE49-F238E27FC236}">
                <a16:creationId xmlns:a16="http://schemas.microsoft.com/office/drawing/2014/main" id="{88781E80-4BBA-41F6-A961-0C8CB11849D4}"/>
              </a:ext>
            </a:extLst>
          </p:cNvPr>
          <p:cNvSpPr>
            <a:spLocks noGrp="1"/>
          </p:cNvSpPr>
          <p:nvPr>
            <p:ph idx="1"/>
          </p:nvPr>
        </p:nvSpPr>
        <p:spPr/>
        <p:txBody>
          <a:bodyPr>
            <a:normAutofit lnSpcReduction="10000"/>
          </a:bodyPr>
          <a:lstStyle/>
          <a:p>
            <a:r>
              <a:rPr lang="en-US" b="1" dirty="0"/>
              <a:t>Counting filters</a:t>
            </a:r>
          </a:p>
          <a:p>
            <a:pPr lvl="1"/>
            <a:r>
              <a:rPr lang="en-US" dirty="0"/>
              <a:t>Fan, Li; Cao, Pei; Almeida, </a:t>
            </a:r>
            <a:r>
              <a:rPr lang="en-US" dirty="0" err="1"/>
              <a:t>Jussara</a:t>
            </a:r>
            <a:r>
              <a:rPr lang="en-US" dirty="0"/>
              <a:t>; Broder, Andrei (2000), </a:t>
            </a:r>
            <a:r>
              <a:rPr lang="en-US" u="sng" dirty="0">
                <a:hlinkClick r:id="rId2"/>
              </a:rPr>
              <a:t>"Summary Cache: A Scalable Wide-Area Web Cache Sharing Protocol“</a:t>
            </a:r>
            <a:endParaRPr lang="en-US" u="sng" dirty="0"/>
          </a:p>
          <a:p>
            <a:pPr marL="457200" lvl="1" indent="0">
              <a:buNone/>
            </a:pPr>
            <a:endParaRPr lang="en-US" b="1" dirty="0"/>
          </a:p>
          <a:p>
            <a:r>
              <a:rPr lang="en-US" dirty="0"/>
              <a:t>In a counting filter the array positions (buckets) are extended from being a single bit to being an n-bit counter. </a:t>
            </a:r>
          </a:p>
          <a:p>
            <a:r>
              <a:rPr lang="en-US" b="1" dirty="0"/>
              <a:t>Addition</a:t>
            </a:r>
            <a:r>
              <a:rPr lang="en-US" dirty="0"/>
              <a:t>: Increment</a:t>
            </a:r>
          </a:p>
          <a:p>
            <a:r>
              <a:rPr lang="en-US" b="1" dirty="0"/>
              <a:t>Deletion</a:t>
            </a:r>
            <a:r>
              <a:rPr lang="en-US" dirty="0"/>
              <a:t>: Decrement</a:t>
            </a:r>
          </a:p>
          <a:p>
            <a:endParaRPr lang="en-US" dirty="0"/>
          </a:p>
          <a:p>
            <a:r>
              <a:rPr lang="en-US" dirty="0"/>
              <a:t>Chances of both false positive and false negatives. </a:t>
            </a:r>
          </a:p>
        </p:txBody>
      </p:sp>
    </p:spTree>
    <p:extLst>
      <p:ext uri="{BB962C8B-B14F-4D97-AF65-F5344CB8AC3E}">
        <p14:creationId xmlns:p14="http://schemas.microsoft.com/office/powerpoint/2010/main" val="64423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9412-73C2-4442-ABFB-8454B74B6D66}"/>
              </a:ext>
            </a:extLst>
          </p:cNvPr>
          <p:cNvSpPr>
            <a:spLocks noGrp="1"/>
          </p:cNvSpPr>
          <p:nvPr>
            <p:ph type="title"/>
          </p:nvPr>
        </p:nvSpPr>
        <p:spPr/>
        <p:txBody>
          <a:bodyPr/>
          <a:lstStyle/>
          <a:p>
            <a:r>
              <a:rPr lang="en-US" dirty="0"/>
              <a:t>Union of two bloom filters?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63B0E7-EA2E-4B61-B0D0-0A44A7B217A3}"/>
                  </a:ext>
                </a:extLst>
              </p:cNvPr>
              <p:cNvSpPr>
                <a:spLocks noGrp="1"/>
              </p:cNvSpPr>
              <p:nvPr>
                <p:ph idx="1"/>
              </p:nvPr>
            </p:nvSpPr>
            <p:spPr>
              <a:xfrm>
                <a:off x="838200" y="1825625"/>
                <a:ext cx="10515600" cy="4351338"/>
              </a:xfrm>
            </p:spPr>
            <p:txBody>
              <a:bodyPr>
                <a:normAutofit lnSpcReduction="10000"/>
              </a:bodyPr>
              <a:lstStyle/>
              <a:p>
                <a:r>
                  <a:rPr lang="en-US" dirty="0"/>
                  <a:t>Given bloom filter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oMath>
                </a14:m>
                <a:r>
                  <a:rPr lang="en-US" dirty="0"/>
                  <a:t> for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dirty="0"/>
                  <a:t> and another bloom filter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of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with same hash functions.  </a:t>
                </a:r>
              </a:p>
              <a:p>
                <a:endParaRPr lang="en-US" dirty="0"/>
              </a:p>
              <a:p>
                <a:r>
                  <a:rPr lang="en-US" dirty="0"/>
                  <a:t>What is the bloom filter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dirty="0"/>
                  <a:t>  ?</a:t>
                </a:r>
              </a:p>
              <a:p>
                <a:pPr lvl="1"/>
                <a:r>
                  <a:rPr lang="en-US" dirty="0"/>
                  <a:t>Just OR the two bloom filters. </a:t>
                </a:r>
              </a:p>
              <a:p>
                <a:pPr lvl="1"/>
                <a:endParaRPr lang="en-US" dirty="0"/>
              </a:p>
              <a:p>
                <a:pPr lvl="1"/>
                <a:endParaRPr lang="en-US" dirty="0"/>
              </a:p>
              <a:p>
                <a:r>
                  <a:rPr lang="en-US" dirty="0"/>
                  <a:t>Bloom filters can be organized in distributed data structures to perform fully decentralized computations of aggregate functions. Decentralized aggregation makes them ideal for several application by avoiding costly communication. </a:t>
                </a:r>
              </a:p>
            </p:txBody>
          </p:sp>
        </mc:Choice>
        <mc:Fallback>
          <p:sp>
            <p:nvSpPr>
              <p:cNvPr id="3" name="Content Placeholder 2">
                <a:extLst>
                  <a:ext uri="{FF2B5EF4-FFF2-40B4-BE49-F238E27FC236}">
                    <a16:creationId xmlns:a16="http://schemas.microsoft.com/office/drawing/2014/main" id="{4B63B0E7-EA2E-4B61-B0D0-0A44A7B217A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3081" r="-1623" b="-2381"/>
                </a:stretch>
              </a:blipFill>
            </p:spPr>
            <p:txBody>
              <a:bodyPr/>
              <a:lstStyle/>
              <a:p>
                <a:r>
                  <a:rPr lang="en-US">
                    <a:noFill/>
                  </a:rPr>
                  <a:t> </a:t>
                </a:r>
              </a:p>
            </p:txBody>
          </p:sp>
        </mc:Fallback>
      </mc:AlternateContent>
    </p:spTree>
    <p:extLst>
      <p:ext uri="{BB962C8B-B14F-4D97-AF65-F5344CB8AC3E}">
        <p14:creationId xmlns:p14="http://schemas.microsoft.com/office/powerpoint/2010/main" val="36168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9A76-5986-4EEE-BA4A-EA5DFAC11D3D}"/>
              </a:ext>
            </a:extLst>
          </p:cNvPr>
          <p:cNvSpPr>
            <a:spLocks noGrp="1"/>
          </p:cNvSpPr>
          <p:nvPr>
            <p:ph type="title"/>
          </p:nvPr>
        </p:nvSpPr>
        <p:spPr/>
        <p:txBody>
          <a:bodyPr/>
          <a:lstStyle/>
          <a:p>
            <a:r>
              <a:rPr lang="en-US" dirty="0"/>
              <a:t>Shrink Size of Bloom Filters?</a:t>
            </a:r>
          </a:p>
        </p:txBody>
      </p:sp>
      <p:sp>
        <p:nvSpPr>
          <p:cNvPr id="3" name="Content Placeholder 2">
            <a:extLst>
              <a:ext uri="{FF2B5EF4-FFF2-40B4-BE49-F238E27FC236}">
                <a16:creationId xmlns:a16="http://schemas.microsoft.com/office/drawing/2014/main" id="{4F299E36-E5D4-4722-B4D5-EC13FB5520FC}"/>
              </a:ext>
            </a:extLst>
          </p:cNvPr>
          <p:cNvSpPr>
            <a:spLocks noGrp="1"/>
          </p:cNvSpPr>
          <p:nvPr>
            <p:ph idx="1"/>
          </p:nvPr>
        </p:nvSpPr>
        <p:spPr/>
        <p:txBody>
          <a:bodyPr/>
          <a:lstStyle/>
          <a:p>
            <a:r>
              <a:rPr lang="en-US" dirty="0"/>
              <a:t>Can we shrink the bloom filter to half of its size?</a:t>
            </a:r>
          </a:p>
          <a:p>
            <a:endParaRPr lang="en-US" dirty="0"/>
          </a:p>
          <a:p>
            <a:endParaRPr lang="en-US" dirty="0"/>
          </a:p>
          <a:p>
            <a:endParaRPr lang="en-US" dirty="0"/>
          </a:p>
          <a:p>
            <a:r>
              <a:rPr lang="en-US" dirty="0"/>
              <a:t>How about doubling its size? </a:t>
            </a:r>
          </a:p>
          <a:p>
            <a:pPr lvl="1"/>
            <a:endParaRPr lang="en-US" dirty="0"/>
          </a:p>
        </p:txBody>
      </p:sp>
    </p:spTree>
    <p:extLst>
      <p:ext uri="{BB962C8B-B14F-4D97-AF65-F5344CB8AC3E}">
        <p14:creationId xmlns:p14="http://schemas.microsoft.com/office/powerpoint/2010/main" val="399688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7862-0458-45D1-A380-10AB2D3BDE97}"/>
              </a:ext>
            </a:extLst>
          </p:cNvPr>
          <p:cNvSpPr>
            <a:spLocks noGrp="1"/>
          </p:cNvSpPr>
          <p:nvPr>
            <p:ph type="title"/>
          </p:nvPr>
        </p:nvSpPr>
        <p:spPr/>
        <p:txBody>
          <a:bodyPr/>
          <a:lstStyle/>
          <a:p>
            <a:r>
              <a:rPr lang="en-US" dirty="0"/>
              <a:t>Weakness of Bloom Filters	</a:t>
            </a:r>
          </a:p>
        </p:txBody>
      </p:sp>
      <p:sp>
        <p:nvSpPr>
          <p:cNvPr id="3" name="Content Placeholder 2">
            <a:extLst>
              <a:ext uri="{FF2B5EF4-FFF2-40B4-BE49-F238E27FC236}">
                <a16:creationId xmlns:a16="http://schemas.microsoft.com/office/drawing/2014/main" id="{6EE0BD8C-7A1A-4F50-AE5B-8094D7FF98F5}"/>
              </a:ext>
            </a:extLst>
          </p:cNvPr>
          <p:cNvSpPr>
            <a:spLocks noGrp="1"/>
          </p:cNvSpPr>
          <p:nvPr>
            <p:ph idx="1"/>
          </p:nvPr>
        </p:nvSpPr>
        <p:spPr/>
        <p:txBody>
          <a:bodyPr/>
          <a:lstStyle/>
          <a:p>
            <a:r>
              <a:rPr lang="en-US" dirty="0"/>
              <a:t> Needs full independent hash functions. (Hard)</a:t>
            </a:r>
          </a:p>
          <a:p>
            <a:endParaRPr lang="en-US" dirty="0"/>
          </a:p>
          <a:p>
            <a:r>
              <a:rPr lang="en-US" dirty="0"/>
              <a:t>The space usage is 1.44x more than the information theoretically best possible.</a:t>
            </a:r>
          </a:p>
          <a:p>
            <a:endParaRPr lang="en-US" dirty="0"/>
          </a:p>
          <a:p>
            <a:r>
              <a:rPr lang="en-US" dirty="0"/>
              <a:t>Dynamically growing bloom filters is hard. Best size depends on false positive rate and number of insertions. </a:t>
            </a:r>
          </a:p>
        </p:txBody>
      </p:sp>
    </p:spTree>
    <p:extLst>
      <p:ext uri="{BB962C8B-B14F-4D97-AF65-F5344CB8AC3E}">
        <p14:creationId xmlns:p14="http://schemas.microsoft.com/office/powerpoint/2010/main" val="1450518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BEF5-2382-46E5-A48C-29F0051F4015}"/>
              </a:ext>
            </a:extLst>
          </p:cNvPr>
          <p:cNvSpPr>
            <a:spLocks noGrp="1"/>
          </p:cNvSpPr>
          <p:nvPr>
            <p:ph type="title"/>
          </p:nvPr>
        </p:nvSpPr>
        <p:spPr/>
        <p:txBody>
          <a:bodyPr/>
          <a:lstStyle/>
          <a:p>
            <a:r>
              <a:rPr lang="en-US" dirty="0"/>
              <a:t>A problem to ponder on	</a:t>
            </a:r>
          </a:p>
        </p:txBody>
      </p:sp>
      <p:sp>
        <p:nvSpPr>
          <p:cNvPr id="3" name="Content Placeholder 2">
            <a:extLst>
              <a:ext uri="{FF2B5EF4-FFF2-40B4-BE49-F238E27FC236}">
                <a16:creationId xmlns:a16="http://schemas.microsoft.com/office/drawing/2014/main" id="{B1B553B9-EAB4-4229-BAF2-1B957D322AA9}"/>
              </a:ext>
            </a:extLst>
          </p:cNvPr>
          <p:cNvSpPr>
            <a:spLocks noGrp="1"/>
          </p:cNvSpPr>
          <p:nvPr>
            <p:ph idx="1"/>
          </p:nvPr>
        </p:nvSpPr>
        <p:spPr/>
        <p:txBody>
          <a:bodyPr/>
          <a:lstStyle/>
          <a:p>
            <a:r>
              <a:rPr lang="en-US" dirty="0"/>
              <a:t>You want to know if two people share friends on </a:t>
            </a:r>
            <a:r>
              <a:rPr lang="en-US" dirty="0" err="1"/>
              <a:t>facebook</a:t>
            </a:r>
            <a:r>
              <a:rPr lang="en-US" dirty="0"/>
              <a:t>. </a:t>
            </a:r>
          </a:p>
          <a:p>
            <a:endParaRPr lang="en-US" dirty="0"/>
          </a:p>
          <a:p>
            <a:r>
              <a:rPr lang="en-US" dirty="0"/>
              <a:t>For privacy and memory reasons, Facebook only gave you a compressed bloom filter of their graph. </a:t>
            </a:r>
          </a:p>
          <a:p>
            <a:pPr lvl="1"/>
            <a:r>
              <a:rPr lang="en-US" dirty="0"/>
              <a:t>What should you ask Facebook to compress. </a:t>
            </a:r>
          </a:p>
          <a:p>
            <a:pPr lvl="1"/>
            <a:endParaRPr lang="en-US" dirty="0"/>
          </a:p>
          <a:p>
            <a:pPr lvl="1"/>
            <a:endParaRPr lang="en-US" dirty="0"/>
          </a:p>
          <a:p>
            <a:r>
              <a:rPr lang="en-US" dirty="0"/>
              <a:t>How to do it and how good will it be? </a:t>
            </a:r>
          </a:p>
        </p:txBody>
      </p:sp>
    </p:spTree>
    <p:extLst>
      <p:ext uri="{BB962C8B-B14F-4D97-AF65-F5344CB8AC3E}">
        <p14:creationId xmlns:p14="http://schemas.microsoft.com/office/powerpoint/2010/main" val="340911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2EE8-0072-471B-94E9-5375B4927A07}"/>
              </a:ext>
            </a:extLst>
          </p:cNvPr>
          <p:cNvSpPr>
            <a:spLocks noGrp="1"/>
          </p:cNvSpPr>
          <p:nvPr>
            <p:ph type="title"/>
          </p:nvPr>
        </p:nvSpPr>
        <p:spPr/>
        <p:txBody>
          <a:bodyPr/>
          <a:lstStyle/>
          <a:p>
            <a:r>
              <a:rPr lang="en-US" dirty="0"/>
              <a:t>A Simple Problem	</a:t>
            </a:r>
          </a:p>
        </p:txBody>
      </p:sp>
      <p:sp>
        <p:nvSpPr>
          <p:cNvPr id="3" name="Content Placeholder 2">
            <a:extLst>
              <a:ext uri="{FF2B5EF4-FFF2-40B4-BE49-F238E27FC236}">
                <a16:creationId xmlns:a16="http://schemas.microsoft.com/office/drawing/2014/main" id="{E2EC2D0B-4A18-4BC2-851D-E16AB7797A56}"/>
              </a:ext>
            </a:extLst>
          </p:cNvPr>
          <p:cNvSpPr>
            <a:spLocks noGrp="1"/>
          </p:cNvSpPr>
          <p:nvPr>
            <p:ph idx="1"/>
          </p:nvPr>
        </p:nvSpPr>
        <p:spPr/>
        <p:txBody>
          <a:bodyPr>
            <a:normAutofit lnSpcReduction="10000"/>
          </a:bodyPr>
          <a:lstStyle/>
          <a:p>
            <a:r>
              <a:rPr lang="en-US" b="1" dirty="0"/>
              <a:t>Design Chrome Malicious URL Detector </a:t>
            </a:r>
          </a:p>
          <a:p>
            <a:pPr lvl="1"/>
            <a:r>
              <a:rPr lang="en-US" dirty="0"/>
              <a:t>Lets say you work for Google, in the Chrome team, and you want to add a feature to the browser which notifies the user if the </a:t>
            </a:r>
            <a:r>
              <a:rPr lang="en-US" dirty="0" err="1"/>
              <a:t>url</a:t>
            </a:r>
            <a:r>
              <a:rPr lang="en-US" dirty="0"/>
              <a:t> he has entered is a malicious URL. </a:t>
            </a:r>
          </a:p>
          <a:p>
            <a:pPr lvl="1"/>
            <a:endParaRPr lang="en-US" dirty="0"/>
          </a:p>
          <a:p>
            <a:pPr lvl="1"/>
            <a:r>
              <a:rPr lang="en-US" dirty="0"/>
              <a:t>Given a database of about known 1 million malicious URLs, the size of any dictionary for matching will be around 50MB (</a:t>
            </a:r>
            <a:r>
              <a:rPr lang="en-US" b="1" dirty="0"/>
              <a:t>size of 1 million </a:t>
            </a:r>
            <a:r>
              <a:rPr lang="en-US" b="1" dirty="0" err="1"/>
              <a:t>urls</a:t>
            </a:r>
            <a:r>
              <a:rPr lang="en-US" b="1" dirty="0"/>
              <a:t> with 50 average string length</a:t>
            </a:r>
            <a:r>
              <a:rPr lang="en-US" dirty="0"/>
              <a:t>). 50MB is too heavy for a browser so this cannot be locally done!! </a:t>
            </a:r>
          </a:p>
          <a:p>
            <a:pPr lvl="1"/>
            <a:endParaRPr lang="en-US" dirty="0"/>
          </a:p>
          <a:p>
            <a:pPr lvl="1"/>
            <a:r>
              <a:rPr lang="en-US" dirty="0"/>
              <a:t>Anything locally should be something &lt; 2MB memory. (25x far)</a:t>
            </a:r>
          </a:p>
          <a:p>
            <a:pPr marL="457200" lvl="1" indent="0">
              <a:buNone/>
            </a:pPr>
            <a:r>
              <a:rPr lang="en-US" dirty="0">
                <a:solidFill>
                  <a:srgbClr val="FF0000"/>
                </a:solidFill>
              </a:rPr>
              <a:t>   </a:t>
            </a:r>
            <a:r>
              <a:rPr lang="en-US" b="1" dirty="0">
                <a:solidFill>
                  <a:srgbClr val="FF0000"/>
                </a:solidFill>
              </a:rPr>
              <a:t>Wait you cannot even compress the strings (Huffman Coding) to that size. </a:t>
            </a:r>
          </a:p>
          <a:p>
            <a:pPr lvl="2"/>
            <a:endParaRPr lang="en-US" dirty="0"/>
          </a:p>
        </p:txBody>
      </p:sp>
    </p:spTree>
    <p:extLst>
      <p:ext uri="{BB962C8B-B14F-4D97-AF65-F5344CB8AC3E}">
        <p14:creationId xmlns:p14="http://schemas.microsoft.com/office/powerpoint/2010/main" val="399241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B9CF-56DC-42C5-8D9F-29DBB59938CD}"/>
              </a:ext>
            </a:extLst>
          </p:cNvPr>
          <p:cNvSpPr>
            <a:spLocks noGrp="1"/>
          </p:cNvSpPr>
          <p:nvPr>
            <p:ph type="title"/>
          </p:nvPr>
        </p:nvSpPr>
        <p:spPr/>
        <p:txBody>
          <a:bodyPr/>
          <a:lstStyle/>
          <a:p>
            <a:r>
              <a:rPr lang="en-US" dirty="0"/>
              <a:t>Universal hashing review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514538-30BD-42A3-A761-86058F21B3AE}"/>
                  </a:ext>
                </a:extLst>
              </p:cNvPr>
              <p:cNvSpPr>
                <a:spLocks noGrp="1"/>
              </p:cNvSpPr>
              <p:nvPr>
                <p:ph idx="1"/>
              </p:nvPr>
            </p:nvSpPr>
            <p:spPr>
              <a:xfrm>
                <a:off x="838200" y="1825625"/>
                <a:ext cx="10515600" cy="4858808"/>
              </a:xfrm>
            </p:spPr>
            <p:txBody>
              <a:bodyPr>
                <a:normAutofit lnSpcReduction="10000"/>
              </a:bodyPr>
              <a:lstStyle/>
              <a:p>
                <a:r>
                  <a:rPr lang="en-US" dirty="0"/>
                  <a:t>Goals</a:t>
                </a:r>
              </a:p>
              <a:p>
                <a:pPr lvl="1"/>
                <a:r>
                  <a:rPr lang="en-US" dirty="0"/>
                  <a:t>Design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𝑜𝑏𝑗𝑒𝑐𝑡𝑠</m:t>
                    </m:r>
                    <m:r>
                      <a:rPr lang="en-US" b="0" i="1" smtClean="0">
                        <a:latin typeface="Cambria Math" panose="02040503050406030204" pitchFamily="18" charset="0"/>
                      </a:rPr>
                      <m:t>→[0−</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such that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𝑡h𝑒𝑛</m:t>
                    </m:r>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high</m:t>
                    </m:r>
                    <m:r>
                      <a:rPr lang="en-US" b="0" i="0" smtClean="0">
                        <a:latin typeface="Cambria Math" panose="02040503050406030204" pitchFamily="18" charset="0"/>
                      </a:rPr>
                      <m:t> </m:t>
                    </m:r>
                    <m:r>
                      <m:rPr>
                        <m:sty m:val="p"/>
                      </m:rPr>
                      <a:rPr lang="en-US" b="0" i="0" smtClean="0">
                        <a:latin typeface="Cambria Math" panose="02040503050406030204" pitchFamily="18" charset="0"/>
                      </a:rPr>
                      <m:t>probability</m:t>
                    </m:r>
                    <m:r>
                      <a:rPr lang="en-US" b="0" i="0" smtClean="0">
                        <a:latin typeface="Cambria Math" panose="02040503050406030204" pitchFamily="18" charset="0"/>
                      </a:rPr>
                      <m:t>.</m:t>
                    </m:r>
                  </m:oMath>
                </a14:m>
                <a:endParaRPr lang="en-US" dirty="0"/>
              </a:p>
              <a:p>
                <a:pPr lvl="1"/>
                <a:r>
                  <a:rPr lang="en-US" dirty="0"/>
                  <a:t>h is cheap to compute and requires almost no memory. </a:t>
                </a:r>
              </a:p>
              <a:p>
                <a:endParaRPr lang="en-US" dirty="0"/>
              </a:p>
              <a:p>
                <a:r>
                  <a:rPr lang="en-US" dirty="0"/>
                  <a:t>Classical Example:</a:t>
                </a:r>
              </a:p>
              <a:p>
                <a:pPr lvl="1"/>
                <a:r>
                  <a:rPr lang="en-US" dirty="0"/>
                  <a:t>Randomly generate a and b (seed), choose a prime P &gt;&gt; R. </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𝑅</m:t>
                    </m:r>
                  </m:oMath>
                </a14:m>
                <a:r>
                  <a:rPr lang="en-US" b="0" dirty="0"/>
                  <a:t> (faster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oMath>
                </a14:m>
                <a:r>
                  <a:rPr lang="en-US" b="0" dirty="0"/>
                  <a:t> why?)</a:t>
                </a:r>
              </a:p>
              <a:p>
                <a:pPr lvl="1"/>
                <a:r>
                  <a:rPr lang="en-US" dirty="0"/>
                  <a:t>For strings or other objects, use </a:t>
                </a:r>
                <a:r>
                  <a:rPr lang="en-US" dirty="0" err="1"/>
                  <a:t>bitarrays</a:t>
                </a:r>
                <a:r>
                  <a:rPr lang="en-US" dirty="0"/>
                  <a:t>, randomly shuffle bits based on a some seed then take mod.</a:t>
                </a:r>
              </a:p>
              <a:p>
                <a:pPr lvl="2"/>
                <a:r>
                  <a:rPr lang="en-US" b="1" dirty="0">
                    <a:solidFill>
                      <a:srgbClr val="FF0000"/>
                    </a:solidFill>
                  </a:rPr>
                  <a:t>example:</a:t>
                </a:r>
                <a:r>
                  <a:rPr lang="en-US" dirty="0"/>
                  <a:t> See </a:t>
                </a:r>
                <a:r>
                  <a:rPr lang="en-US" dirty="0" err="1"/>
                  <a:t>Murmurhash</a:t>
                </a:r>
                <a:r>
                  <a:rPr lang="en-US" dirty="0"/>
                  <a:t>. </a:t>
                </a:r>
              </a:p>
              <a:p>
                <a:pPr lvl="1"/>
                <a:r>
                  <a:rPr lang="en-US" b="1" dirty="0"/>
                  <a:t>Memory</a:t>
                </a:r>
                <a:r>
                  <a:rPr lang="en-US" dirty="0"/>
                  <a:t>: A seed per hash function! </a:t>
                </a:r>
              </a:p>
              <a:p>
                <a:pPr marL="914400" lvl="2" indent="0">
                  <a:buNone/>
                </a:pPr>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65514538-30BD-42A3-A761-86058F21B3AE}"/>
                  </a:ext>
                </a:extLst>
              </p:cNvPr>
              <p:cNvSpPr>
                <a:spLocks noGrp="1" noRot="1" noChangeAspect="1" noMove="1" noResize="1" noEditPoints="1" noAdjustHandles="1" noChangeArrowheads="1" noChangeShapeType="1" noTextEdit="1"/>
              </p:cNvSpPr>
              <p:nvPr>
                <p:ph idx="1"/>
              </p:nvPr>
            </p:nvSpPr>
            <p:spPr>
              <a:xfrm>
                <a:off x="838200" y="1825625"/>
                <a:ext cx="10515600" cy="4858808"/>
              </a:xfrm>
              <a:blipFill>
                <a:blip r:embed="rId2"/>
                <a:stretch>
                  <a:fillRect l="-1043" t="-2757"/>
                </a:stretch>
              </a:blipFill>
            </p:spPr>
            <p:txBody>
              <a:bodyPr/>
              <a:lstStyle/>
              <a:p>
                <a:r>
                  <a:rPr lang="en-US">
                    <a:noFill/>
                  </a:rPr>
                  <a:t> </a:t>
                </a:r>
              </a:p>
            </p:txBody>
          </p:sp>
        </mc:Fallback>
      </mc:AlternateContent>
    </p:spTree>
    <p:extLst>
      <p:ext uri="{BB962C8B-B14F-4D97-AF65-F5344CB8AC3E}">
        <p14:creationId xmlns:p14="http://schemas.microsoft.com/office/powerpoint/2010/main" val="171115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1EB0-6FFF-4627-A585-3FD8F6DDD1C9}"/>
              </a:ext>
            </a:extLst>
          </p:cNvPr>
          <p:cNvSpPr>
            <a:spLocks noGrp="1"/>
          </p:cNvSpPr>
          <p:nvPr>
            <p:ph type="title"/>
          </p:nvPr>
        </p:nvSpPr>
        <p:spPr/>
        <p:txBody>
          <a:bodyPr/>
          <a:lstStyle/>
          <a:p>
            <a:r>
              <a:rPr lang="en-US" dirty="0"/>
              <a:t>More concrete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5C94AE-1269-4826-86A1-566A366B8221}"/>
                  </a:ext>
                </a:extLst>
              </p:cNvPr>
              <p:cNvSpPr>
                <a:spLocks noGrp="1"/>
              </p:cNvSpPr>
              <p:nvPr>
                <p:ph idx="1"/>
              </p:nvPr>
            </p:nvSpPr>
            <p:spPr/>
            <p:txBody>
              <a:bodyPr/>
              <a:lstStyle/>
              <a:p>
                <a:r>
                  <a:rPr lang="en-US" dirty="0"/>
                  <a:t>  Given a universal hashing</a:t>
                </a:r>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𝑠𝑡𝑟𝑖𝑛𝑔𝑠</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0−999</m:t>
                        </m:r>
                      </m:e>
                    </m:d>
                  </m:oMath>
                </a14:m>
                <a:endParaRPr lang="en-US" b="0" dirty="0"/>
              </a:p>
              <a:p>
                <a:pPr lvl="1"/>
                <a:r>
                  <a:rPr lang="en-US" dirty="0"/>
                  <a:t>Given 100 queries (strings) (average length 50 characters).   Space is 100x50x8 = 40,000 bits. </a:t>
                </a:r>
              </a:p>
              <a:p>
                <a:pPr lvl="1"/>
                <a:r>
                  <a:rPr lang="en-US" dirty="0"/>
                  <a:t>Same Task: Given a new query, answer whether we have seen it? </a:t>
                </a:r>
              </a:p>
              <a:p>
                <a:endParaRPr lang="en-US" dirty="0"/>
              </a:p>
              <a:p>
                <a:r>
                  <a:rPr lang="en-US" dirty="0"/>
                  <a:t>Given a new string, answer no if it is not seen and if it is seen than answer no with small probability</a:t>
                </a:r>
              </a:p>
              <a:p>
                <a:pPr lvl="1"/>
                <a:r>
                  <a:rPr lang="en-US" dirty="0"/>
                  <a:t>What can we do in 1000 bits? </a:t>
                </a:r>
              </a:p>
              <a:p>
                <a:pPr lvl="1"/>
                <a:endParaRPr lang="en-US" dirty="0"/>
              </a:p>
            </p:txBody>
          </p:sp>
        </mc:Choice>
        <mc:Fallback xmlns="">
          <p:sp>
            <p:nvSpPr>
              <p:cNvPr id="3" name="Content Placeholder 2">
                <a:extLst>
                  <a:ext uri="{FF2B5EF4-FFF2-40B4-BE49-F238E27FC236}">
                    <a16:creationId xmlns:a16="http://schemas.microsoft.com/office/drawing/2014/main" id="{855C94AE-1269-4826-86A1-566A366B8221}"/>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US">
                    <a:noFill/>
                  </a:rPr>
                  <a:t> </a:t>
                </a:r>
              </a:p>
            </p:txBody>
          </p:sp>
        </mc:Fallback>
      </mc:AlternateContent>
    </p:spTree>
    <p:extLst>
      <p:ext uri="{BB962C8B-B14F-4D97-AF65-F5344CB8AC3E}">
        <p14:creationId xmlns:p14="http://schemas.microsoft.com/office/powerpoint/2010/main" val="249097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BFA2-480C-4338-A58F-1C65FF410590}"/>
              </a:ext>
            </a:extLst>
          </p:cNvPr>
          <p:cNvSpPr>
            <a:spLocks noGrp="1"/>
          </p:cNvSpPr>
          <p:nvPr>
            <p:ph type="title"/>
          </p:nvPr>
        </p:nvSpPr>
        <p:spPr/>
        <p:txBody>
          <a:bodyPr/>
          <a:lstStyle/>
          <a:p>
            <a:r>
              <a:rPr lang="en-US" dirty="0"/>
              <a:t>Bit-Maps and Universal Hashing</a:t>
            </a:r>
          </a:p>
        </p:txBody>
      </p:sp>
      <p:sp>
        <p:nvSpPr>
          <p:cNvPr id="4" name="Content Placeholder 2">
            <a:extLst>
              <a:ext uri="{FF2B5EF4-FFF2-40B4-BE49-F238E27FC236}">
                <a16:creationId xmlns:a16="http://schemas.microsoft.com/office/drawing/2014/main" id="{F9571E70-39BA-4B92-AA4E-9839080525BC}"/>
              </a:ext>
            </a:extLst>
          </p:cNvPr>
          <p:cNvSpPr txBox="1">
            <a:spLocks/>
          </p:cNvSpPr>
          <p:nvPr/>
        </p:nvSpPr>
        <p:spPr>
          <a:xfrm>
            <a:off x="324280" y="1968283"/>
            <a:ext cx="11232980" cy="4745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dirty="0"/>
          </a:p>
          <a:p>
            <a:pPr lvl="2"/>
            <a:endParaRPr lang="en-US" sz="3200" dirty="0"/>
          </a:p>
          <a:p>
            <a:pPr lvl="2"/>
            <a:endParaRPr lang="en-US" sz="3200" dirty="0"/>
          </a:p>
          <a:p>
            <a:pPr lvl="2"/>
            <a:endParaRPr lang="en-US" dirty="0"/>
          </a:p>
          <a:p>
            <a:pPr lvl="2"/>
            <a:endParaRPr lang="en-US" sz="3200" b="1" dirty="0">
              <a:solidFill>
                <a:srgbClr val="FF0000"/>
              </a:solidFill>
            </a:endParaRPr>
          </a:p>
          <a:p>
            <a:pPr lvl="2"/>
            <a:endParaRPr lang="en-US" sz="3200" b="1" dirty="0">
              <a:solidFill>
                <a:srgbClr val="FF0000"/>
              </a:solidFill>
            </a:endParaRPr>
          </a:p>
          <a:p>
            <a:pPr marL="914400" lvl="2" indent="0">
              <a:buNone/>
            </a:pPr>
            <a:endParaRPr lang="en-US" sz="3200" dirty="0"/>
          </a:p>
          <a:p>
            <a:pPr marL="384048" lvl="2" indent="0">
              <a:buFont typeface="Arial" panose="020B0604020202020204" pitchFamily="34" charset="0"/>
              <a:buNone/>
            </a:pPr>
            <a:r>
              <a:rPr lang="en-US" sz="3200" dirty="0"/>
              <a:t>       </a:t>
            </a:r>
          </a:p>
        </p:txBody>
      </p:sp>
      <p:graphicFrame>
        <p:nvGraphicFramePr>
          <p:cNvPr id="5" name="Table 4">
            <a:extLst>
              <a:ext uri="{FF2B5EF4-FFF2-40B4-BE49-F238E27FC236}">
                <a16:creationId xmlns:a16="http://schemas.microsoft.com/office/drawing/2014/main" id="{5D2E271C-DDB7-47C1-86C5-9A18820F9EB0}"/>
              </a:ext>
            </a:extLst>
          </p:cNvPr>
          <p:cNvGraphicFramePr>
            <a:graphicFrameLocks noGrp="1"/>
          </p:cNvGraphicFramePr>
          <p:nvPr>
            <p:extLst>
              <p:ext uri="{D42A27DB-BD31-4B8C-83A1-F6EECF244321}">
                <p14:modId xmlns:p14="http://schemas.microsoft.com/office/powerpoint/2010/main" val="1397020463"/>
              </p:ext>
            </p:extLst>
          </p:nvPr>
        </p:nvGraphicFramePr>
        <p:xfrm>
          <a:off x="2603500" y="4059640"/>
          <a:ext cx="8176035" cy="365760"/>
        </p:xfrm>
        <a:graphic>
          <a:graphicData uri="http://schemas.openxmlformats.org/drawingml/2006/table">
            <a:tbl>
              <a:tblPr firstRow="1" bandRow="1">
                <a:tableStyleId>{5940675A-B579-460E-94D1-54222C63F5DA}</a:tableStyleId>
              </a:tblPr>
              <a:tblGrid>
                <a:gridCol w="545069">
                  <a:extLst>
                    <a:ext uri="{9D8B030D-6E8A-4147-A177-3AD203B41FA5}">
                      <a16:colId xmlns:a16="http://schemas.microsoft.com/office/drawing/2014/main" val="20000"/>
                    </a:ext>
                  </a:extLst>
                </a:gridCol>
                <a:gridCol w="545069">
                  <a:extLst>
                    <a:ext uri="{9D8B030D-6E8A-4147-A177-3AD203B41FA5}">
                      <a16:colId xmlns:a16="http://schemas.microsoft.com/office/drawing/2014/main" val="20001"/>
                    </a:ext>
                  </a:extLst>
                </a:gridCol>
                <a:gridCol w="545069">
                  <a:extLst>
                    <a:ext uri="{9D8B030D-6E8A-4147-A177-3AD203B41FA5}">
                      <a16:colId xmlns:a16="http://schemas.microsoft.com/office/drawing/2014/main" val="20002"/>
                    </a:ext>
                  </a:extLst>
                </a:gridCol>
                <a:gridCol w="545069">
                  <a:extLst>
                    <a:ext uri="{9D8B030D-6E8A-4147-A177-3AD203B41FA5}">
                      <a16:colId xmlns:a16="http://schemas.microsoft.com/office/drawing/2014/main" val="20003"/>
                    </a:ext>
                  </a:extLst>
                </a:gridCol>
                <a:gridCol w="545069">
                  <a:extLst>
                    <a:ext uri="{9D8B030D-6E8A-4147-A177-3AD203B41FA5}">
                      <a16:colId xmlns:a16="http://schemas.microsoft.com/office/drawing/2014/main" val="20004"/>
                    </a:ext>
                  </a:extLst>
                </a:gridCol>
                <a:gridCol w="545069">
                  <a:extLst>
                    <a:ext uri="{9D8B030D-6E8A-4147-A177-3AD203B41FA5}">
                      <a16:colId xmlns:a16="http://schemas.microsoft.com/office/drawing/2014/main" val="20005"/>
                    </a:ext>
                  </a:extLst>
                </a:gridCol>
                <a:gridCol w="545069">
                  <a:extLst>
                    <a:ext uri="{9D8B030D-6E8A-4147-A177-3AD203B41FA5}">
                      <a16:colId xmlns:a16="http://schemas.microsoft.com/office/drawing/2014/main" val="20006"/>
                    </a:ext>
                  </a:extLst>
                </a:gridCol>
                <a:gridCol w="545069">
                  <a:extLst>
                    <a:ext uri="{9D8B030D-6E8A-4147-A177-3AD203B41FA5}">
                      <a16:colId xmlns:a16="http://schemas.microsoft.com/office/drawing/2014/main" val="20007"/>
                    </a:ext>
                  </a:extLst>
                </a:gridCol>
                <a:gridCol w="545069">
                  <a:extLst>
                    <a:ext uri="{9D8B030D-6E8A-4147-A177-3AD203B41FA5}">
                      <a16:colId xmlns:a16="http://schemas.microsoft.com/office/drawing/2014/main" val="20008"/>
                    </a:ext>
                  </a:extLst>
                </a:gridCol>
                <a:gridCol w="545069">
                  <a:extLst>
                    <a:ext uri="{9D8B030D-6E8A-4147-A177-3AD203B41FA5}">
                      <a16:colId xmlns:a16="http://schemas.microsoft.com/office/drawing/2014/main" val="20009"/>
                    </a:ext>
                  </a:extLst>
                </a:gridCol>
                <a:gridCol w="545069">
                  <a:extLst>
                    <a:ext uri="{9D8B030D-6E8A-4147-A177-3AD203B41FA5}">
                      <a16:colId xmlns:a16="http://schemas.microsoft.com/office/drawing/2014/main" val="20010"/>
                    </a:ext>
                  </a:extLst>
                </a:gridCol>
                <a:gridCol w="545069">
                  <a:extLst>
                    <a:ext uri="{9D8B030D-6E8A-4147-A177-3AD203B41FA5}">
                      <a16:colId xmlns:a16="http://schemas.microsoft.com/office/drawing/2014/main" val="20011"/>
                    </a:ext>
                  </a:extLst>
                </a:gridCol>
                <a:gridCol w="545069">
                  <a:extLst>
                    <a:ext uri="{9D8B030D-6E8A-4147-A177-3AD203B41FA5}">
                      <a16:colId xmlns:a16="http://schemas.microsoft.com/office/drawing/2014/main" val="20012"/>
                    </a:ext>
                  </a:extLst>
                </a:gridCol>
                <a:gridCol w="545069">
                  <a:extLst>
                    <a:ext uri="{9D8B030D-6E8A-4147-A177-3AD203B41FA5}">
                      <a16:colId xmlns:a16="http://schemas.microsoft.com/office/drawing/2014/main" val="20013"/>
                    </a:ext>
                  </a:extLst>
                </a:gridCol>
                <a:gridCol w="545069">
                  <a:extLst>
                    <a:ext uri="{9D8B030D-6E8A-4147-A177-3AD203B41FA5}">
                      <a16:colId xmlns:a16="http://schemas.microsoft.com/office/drawing/2014/main" val="20014"/>
                    </a:ext>
                  </a:extLst>
                </a:gridCol>
              </a:tblGrid>
              <a:tr h="361400">
                <a:tc>
                  <a:txBody>
                    <a:bodyPr/>
                    <a:lstStyle/>
                    <a:p>
                      <a:r>
                        <a:rPr lang="en-US" dirty="0"/>
                        <a:t> 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 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6" name="TextBox 5">
            <a:extLst>
              <a:ext uri="{FF2B5EF4-FFF2-40B4-BE49-F238E27FC236}">
                <a16:creationId xmlns:a16="http://schemas.microsoft.com/office/drawing/2014/main" id="{B5986C08-5C77-438C-82E5-2C27B2B3D3DB}"/>
              </a:ext>
            </a:extLst>
          </p:cNvPr>
          <p:cNvSpPr txBox="1"/>
          <p:nvPr/>
        </p:nvSpPr>
        <p:spPr>
          <a:xfrm>
            <a:off x="3107265" y="2131454"/>
            <a:ext cx="945931" cy="646331"/>
          </a:xfrm>
          <a:prstGeom prst="rect">
            <a:avLst/>
          </a:prstGeom>
          <a:noFill/>
        </p:spPr>
        <p:txBody>
          <a:bodyPr wrap="square" rtlCol="0">
            <a:spAutoFit/>
          </a:bodyPr>
          <a:lstStyle/>
          <a:p>
            <a:r>
              <a:rPr lang="en-US" sz="3600" b="1" dirty="0">
                <a:solidFill>
                  <a:srgbClr val="00B0F0"/>
                </a:solidFill>
              </a:rPr>
              <a:t>h(s)</a:t>
            </a:r>
          </a:p>
        </p:txBody>
      </p:sp>
      <p:sp>
        <p:nvSpPr>
          <p:cNvPr id="7" name="Oval 6">
            <a:extLst>
              <a:ext uri="{FF2B5EF4-FFF2-40B4-BE49-F238E27FC236}">
                <a16:creationId xmlns:a16="http://schemas.microsoft.com/office/drawing/2014/main" id="{E4E731F9-4589-4D8D-97E6-222DE820947C}"/>
              </a:ext>
            </a:extLst>
          </p:cNvPr>
          <p:cNvSpPr/>
          <p:nvPr/>
        </p:nvSpPr>
        <p:spPr>
          <a:xfrm>
            <a:off x="794462" y="3340316"/>
            <a:ext cx="321733"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Curved Down 7">
            <a:extLst>
              <a:ext uri="{FF2B5EF4-FFF2-40B4-BE49-F238E27FC236}">
                <a16:creationId xmlns:a16="http://schemas.microsoft.com/office/drawing/2014/main" id="{8125D4C4-CF39-4535-AA0A-E646D538B81E}"/>
              </a:ext>
            </a:extLst>
          </p:cNvPr>
          <p:cNvSpPr/>
          <p:nvPr/>
        </p:nvSpPr>
        <p:spPr>
          <a:xfrm rot="591919">
            <a:off x="1164167" y="2705100"/>
            <a:ext cx="4351866" cy="935567"/>
          </a:xfrm>
          <a:prstGeom prst="curved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21499B-3770-4246-A008-A91322D8E69C}"/>
                  </a:ext>
                </a:extLst>
              </p:cNvPr>
              <p:cNvSpPr txBox="1"/>
              <p:nvPr/>
            </p:nvSpPr>
            <p:spPr>
              <a:xfrm flipH="1">
                <a:off x="1023619" y="5117418"/>
                <a:ext cx="9479281" cy="1456874"/>
              </a:xfrm>
              <a:prstGeom prst="rect">
                <a:avLst/>
              </a:prstGeom>
              <a:noFill/>
            </p:spPr>
            <p:txBody>
              <a:bodyPr wrap="square" rtlCol="0">
                <a:spAutoFit/>
              </a:bodyPr>
              <a:lstStyle/>
              <a:p>
                <a:pPr marL="342900" indent="-342900">
                  <a:buFont typeface="Arial" panose="020B0604020202020204" pitchFamily="34" charset="0"/>
                  <a:buChar char="•"/>
                </a:pPr>
                <a:r>
                  <a:rPr lang="en-US" sz="2400" dirty="0"/>
                  <a:t>Given a query q, if h(q) = 1 return seen, else not seen.</a:t>
                </a:r>
              </a:p>
              <a:p>
                <a:pPr marL="342900" indent="-342900">
                  <a:buFont typeface="Arial" panose="020B0604020202020204" pitchFamily="34" charset="0"/>
                  <a:buChar char="•"/>
                </a:pPr>
                <a:r>
                  <a:rPr lang="en-US" sz="2400" dirty="0"/>
                  <a:t>What is chance for false positive?  Given there are N Strings.</a:t>
                </a: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&lt;1−</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m:rPr>
                                    <m:sty m:val="p"/>
                                  </m:rPr>
                                  <a:rPr lang="en-US" sz="2400" b="0" i="0" smtClean="0">
                                    <a:latin typeface="Cambria Math" panose="02040503050406030204" pitchFamily="18" charset="0"/>
                                  </a:rPr>
                                  <m:t>R</m:t>
                                </m:r>
                              </m:den>
                            </m:f>
                          </m:e>
                        </m:d>
                      </m:e>
                      <m:sup>
                        <m:r>
                          <a:rPr lang="en-US" sz="2400" b="0" i="1" smtClean="0">
                            <a:latin typeface="Cambria Math" panose="02040503050406030204" pitchFamily="18" charset="0"/>
                          </a:rPr>
                          <m:t>𝑁</m:t>
                        </m:r>
                      </m:sup>
                    </m:sSup>
                    <m:r>
                      <a:rPr lang="en-US" sz="2400" b="0" i="1" smtClean="0">
                        <a:latin typeface="Cambria Math" panose="02040503050406030204" pitchFamily="18" charset="0"/>
                      </a:rPr>
                      <m:t>  (</m:t>
                    </m:r>
                    <m:r>
                      <a:rPr lang="en-US" sz="2400" b="0" i="1" smtClean="0">
                        <a:latin typeface="Cambria Math" panose="02040503050406030204" pitchFamily="18" charset="0"/>
                      </a:rPr>
                      <m:t>𝑅</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𝑠𝑖𝑧𝑒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𝑏𝑖𝑡𝑚𝑎𝑝</m:t>
                    </m:r>
                    <m:r>
                      <a:rPr lang="en-US" sz="2400" b="0" i="1" smtClean="0">
                        <a:latin typeface="Cambria Math" panose="02040503050406030204" pitchFamily="18" charset="0"/>
                      </a:rPr>
                      <m:t>)</m:t>
                    </m:r>
                  </m:oMath>
                </a14:m>
                <a:endParaRPr lang="en-US" sz="2400" dirty="0"/>
              </a:p>
            </p:txBody>
          </p:sp>
        </mc:Choice>
        <mc:Fallback xmlns="">
          <p:sp>
            <p:nvSpPr>
              <p:cNvPr id="9" name="TextBox 8">
                <a:extLst>
                  <a:ext uri="{FF2B5EF4-FFF2-40B4-BE49-F238E27FC236}">
                    <a16:creationId xmlns:a16="http://schemas.microsoft.com/office/drawing/2014/main" id="{E121499B-3770-4246-A008-A91322D8E69C}"/>
                  </a:ext>
                </a:extLst>
              </p:cNvPr>
              <p:cNvSpPr txBox="1">
                <a:spLocks noRot="1" noChangeAspect="1" noMove="1" noResize="1" noEditPoints="1" noAdjustHandles="1" noChangeArrowheads="1" noChangeShapeType="1" noTextEdit="1"/>
              </p:cNvSpPr>
              <p:nvPr/>
            </p:nvSpPr>
            <p:spPr>
              <a:xfrm flipH="1">
                <a:off x="1023619" y="5117418"/>
                <a:ext cx="9479281" cy="1456874"/>
              </a:xfrm>
              <a:prstGeom prst="rect">
                <a:avLst/>
              </a:prstGeom>
              <a:blipFill>
                <a:blip r:embed="rId2"/>
                <a:stretch>
                  <a:fillRect l="-900" t="-3347"/>
                </a:stretch>
              </a:blipFill>
            </p:spPr>
            <p:txBody>
              <a:bodyPr/>
              <a:lstStyle/>
              <a:p>
                <a:r>
                  <a:rPr lang="en-US">
                    <a:noFill/>
                  </a:rPr>
                  <a:t> </a:t>
                </a:r>
              </a:p>
            </p:txBody>
          </p:sp>
        </mc:Fallback>
      </mc:AlternateContent>
    </p:spTree>
    <p:extLst>
      <p:ext uri="{BB962C8B-B14F-4D97-AF65-F5344CB8AC3E}">
        <p14:creationId xmlns:p14="http://schemas.microsoft.com/office/powerpoint/2010/main" val="363512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73C7-539D-4D97-9A67-D3ABD01CDD18}"/>
              </a:ext>
            </a:extLst>
          </p:cNvPr>
          <p:cNvSpPr>
            <a:spLocks noGrp="1"/>
          </p:cNvSpPr>
          <p:nvPr>
            <p:ph type="title"/>
          </p:nvPr>
        </p:nvSpPr>
        <p:spPr/>
        <p:txBody>
          <a:bodyPr/>
          <a:lstStyle/>
          <a:p>
            <a:r>
              <a:rPr lang="en-US" dirty="0"/>
              <a:t>Can we do better? Bloom Filters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5EAB36-8591-4472-8463-EAF745C04EF7}"/>
                  </a:ext>
                </a:extLst>
              </p:cNvPr>
              <p:cNvSpPr>
                <a:spLocks noGrp="1"/>
              </p:cNvSpPr>
              <p:nvPr>
                <p:ph idx="1"/>
              </p:nvPr>
            </p:nvSpPr>
            <p:spPr>
              <a:xfrm>
                <a:off x="838200" y="1317990"/>
                <a:ext cx="10714567" cy="5095875"/>
              </a:xfrm>
            </p:spPr>
            <p:txBody>
              <a:bodyPr>
                <a:normAutofit/>
              </a:bodyPr>
              <a:lstStyle/>
              <a:p>
                <a:r>
                  <a:rPr lang="en-US" dirty="0"/>
                  <a:t>Use K-independent hash functions instead of 1.</a:t>
                </a:r>
              </a:p>
              <a:p>
                <a:pPr lvl="1"/>
                <a:r>
                  <a:rPr lang="en-US" dirty="0"/>
                  <a:t>Just select seeds independently. </a:t>
                </a:r>
              </a:p>
              <a:p>
                <a:r>
                  <a:rPr lang="en-US" dirty="0"/>
                  <a:t>K = 3 illustration</a:t>
                </a:r>
              </a:p>
              <a:p>
                <a:endParaRPr lang="en-US" dirty="0"/>
              </a:p>
              <a:p>
                <a:endParaRPr lang="en-US" dirty="0"/>
              </a:p>
              <a:p>
                <a:endParaRPr lang="en-US" dirty="0"/>
              </a:p>
              <a:p>
                <a:endParaRPr lang="en-US" dirty="0"/>
              </a:p>
              <a:p>
                <a:endParaRPr lang="en-US" dirty="0"/>
              </a:p>
              <a:p>
                <a:r>
                  <a:rPr lang="en-US" dirty="0"/>
                  <a:t>Given a query q, if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3</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𝑞</m:t>
                        </m:r>
                      </m:e>
                    </m:d>
                    <m:r>
                      <a:rPr lang="en-US" b="0" i="1" smtClean="0">
                        <a:latin typeface="Cambria Math" panose="02040503050406030204" pitchFamily="18" charset="0"/>
                      </a:rPr>
                      <m:t>  </m:t>
                    </m:r>
                  </m:oMath>
                </a14:m>
                <a:r>
                  <a:rPr lang="en-US" dirty="0"/>
                  <a:t>is set, return seen else no.</a:t>
                </a:r>
              </a:p>
              <a:p>
                <a:r>
                  <a:rPr lang="en-US" dirty="0"/>
                  <a:t>False Positive Rate? </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C5EAB36-8591-4472-8463-EAF745C04EF7}"/>
                  </a:ext>
                </a:extLst>
              </p:cNvPr>
              <p:cNvSpPr>
                <a:spLocks noGrp="1" noRot="1" noChangeAspect="1" noMove="1" noResize="1" noEditPoints="1" noAdjustHandles="1" noChangeArrowheads="1" noChangeShapeType="1" noTextEdit="1"/>
              </p:cNvSpPr>
              <p:nvPr>
                <p:ph idx="1"/>
              </p:nvPr>
            </p:nvSpPr>
            <p:spPr>
              <a:xfrm>
                <a:off x="838200" y="1317990"/>
                <a:ext cx="10714567" cy="5095875"/>
              </a:xfrm>
              <a:blipFill>
                <a:blip r:embed="rId2"/>
                <a:stretch>
                  <a:fillRect l="-1024" t="-1914" b="-718"/>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60558361-C38D-4CBC-A881-36D1C5D034D0}"/>
              </a:ext>
            </a:extLst>
          </p:cNvPr>
          <p:cNvGraphicFramePr>
            <a:graphicFrameLocks noGrp="1"/>
          </p:cNvGraphicFramePr>
          <p:nvPr>
            <p:extLst>
              <p:ext uri="{D42A27DB-BD31-4B8C-83A1-F6EECF244321}">
                <p14:modId xmlns:p14="http://schemas.microsoft.com/office/powerpoint/2010/main" val="1162992665"/>
              </p:ext>
            </p:extLst>
          </p:nvPr>
        </p:nvGraphicFramePr>
        <p:xfrm>
          <a:off x="1549400" y="4902822"/>
          <a:ext cx="8176035" cy="365760"/>
        </p:xfrm>
        <a:graphic>
          <a:graphicData uri="http://schemas.openxmlformats.org/drawingml/2006/table">
            <a:tbl>
              <a:tblPr firstRow="1" bandRow="1">
                <a:tableStyleId>{5940675A-B579-460E-94D1-54222C63F5DA}</a:tableStyleId>
              </a:tblPr>
              <a:tblGrid>
                <a:gridCol w="545069">
                  <a:extLst>
                    <a:ext uri="{9D8B030D-6E8A-4147-A177-3AD203B41FA5}">
                      <a16:colId xmlns:a16="http://schemas.microsoft.com/office/drawing/2014/main" val="20000"/>
                    </a:ext>
                  </a:extLst>
                </a:gridCol>
                <a:gridCol w="545069">
                  <a:extLst>
                    <a:ext uri="{9D8B030D-6E8A-4147-A177-3AD203B41FA5}">
                      <a16:colId xmlns:a16="http://schemas.microsoft.com/office/drawing/2014/main" val="20001"/>
                    </a:ext>
                  </a:extLst>
                </a:gridCol>
                <a:gridCol w="545069">
                  <a:extLst>
                    <a:ext uri="{9D8B030D-6E8A-4147-A177-3AD203B41FA5}">
                      <a16:colId xmlns:a16="http://schemas.microsoft.com/office/drawing/2014/main" val="20002"/>
                    </a:ext>
                  </a:extLst>
                </a:gridCol>
                <a:gridCol w="545069">
                  <a:extLst>
                    <a:ext uri="{9D8B030D-6E8A-4147-A177-3AD203B41FA5}">
                      <a16:colId xmlns:a16="http://schemas.microsoft.com/office/drawing/2014/main" val="20003"/>
                    </a:ext>
                  </a:extLst>
                </a:gridCol>
                <a:gridCol w="545069">
                  <a:extLst>
                    <a:ext uri="{9D8B030D-6E8A-4147-A177-3AD203B41FA5}">
                      <a16:colId xmlns:a16="http://schemas.microsoft.com/office/drawing/2014/main" val="20004"/>
                    </a:ext>
                  </a:extLst>
                </a:gridCol>
                <a:gridCol w="545069">
                  <a:extLst>
                    <a:ext uri="{9D8B030D-6E8A-4147-A177-3AD203B41FA5}">
                      <a16:colId xmlns:a16="http://schemas.microsoft.com/office/drawing/2014/main" val="20005"/>
                    </a:ext>
                  </a:extLst>
                </a:gridCol>
                <a:gridCol w="545069">
                  <a:extLst>
                    <a:ext uri="{9D8B030D-6E8A-4147-A177-3AD203B41FA5}">
                      <a16:colId xmlns:a16="http://schemas.microsoft.com/office/drawing/2014/main" val="20006"/>
                    </a:ext>
                  </a:extLst>
                </a:gridCol>
                <a:gridCol w="545069">
                  <a:extLst>
                    <a:ext uri="{9D8B030D-6E8A-4147-A177-3AD203B41FA5}">
                      <a16:colId xmlns:a16="http://schemas.microsoft.com/office/drawing/2014/main" val="20007"/>
                    </a:ext>
                  </a:extLst>
                </a:gridCol>
                <a:gridCol w="545069">
                  <a:extLst>
                    <a:ext uri="{9D8B030D-6E8A-4147-A177-3AD203B41FA5}">
                      <a16:colId xmlns:a16="http://schemas.microsoft.com/office/drawing/2014/main" val="20008"/>
                    </a:ext>
                  </a:extLst>
                </a:gridCol>
                <a:gridCol w="545069">
                  <a:extLst>
                    <a:ext uri="{9D8B030D-6E8A-4147-A177-3AD203B41FA5}">
                      <a16:colId xmlns:a16="http://schemas.microsoft.com/office/drawing/2014/main" val="20009"/>
                    </a:ext>
                  </a:extLst>
                </a:gridCol>
                <a:gridCol w="545069">
                  <a:extLst>
                    <a:ext uri="{9D8B030D-6E8A-4147-A177-3AD203B41FA5}">
                      <a16:colId xmlns:a16="http://schemas.microsoft.com/office/drawing/2014/main" val="20010"/>
                    </a:ext>
                  </a:extLst>
                </a:gridCol>
                <a:gridCol w="545069">
                  <a:extLst>
                    <a:ext uri="{9D8B030D-6E8A-4147-A177-3AD203B41FA5}">
                      <a16:colId xmlns:a16="http://schemas.microsoft.com/office/drawing/2014/main" val="20011"/>
                    </a:ext>
                  </a:extLst>
                </a:gridCol>
                <a:gridCol w="545069">
                  <a:extLst>
                    <a:ext uri="{9D8B030D-6E8A-4147-A177-3AD203B41FA5}">
                      <a16:colId xmlns:a16="http://schemas.microsoft.com/office/drawing/2014/main" val="20012"/>
                    </a:ext>
                  </a:extLst>
                </a:gridCol>
                <a:gridCol w="545069">
                  <a:extLst>
                    <a:ext uri="{9D8B030D-6E8A-4147-A177-3AD203B41FA5}">
                      <a16:colId xmlns:a16="http://schemas.microsoft.com/office/drawing/2014/main" val="20013"/>
                    </a:ext>
                  </a:extLst>
                </a:gridCol>
                <a:gridCol w="545069">
                  <a:extLst>
                    <a:ext uri="{9D8B030D-6E8A-4147-A177-3AD203B41FA5}">
                      <a16:colId xmlns:a16="http://schemas.microsoft.com/office/drawing/2014/main" val="20014"/>
                    </a:ext>
                  </a:extLst>
                </a:gridCol>
              </a:tblGrid>
              <a:tr h="361400">
                <a:tc>
                  <a:txBody>
                    <a:bodyPr/>
                    <a:lstStyle/>
                    <a:p>
                      <a:r>
                        <a:rPr lang="en-US" dirty="0"/>
                        <a:t> 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 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6" name="Oval 5">
            <a:extLst>
              <a:ext uri="{FF2B5EF4-FFF2-40B4-BE49-F238E27FC236}">
                <a16:creationId xmlns:a16="http://schemas.microsoft.com/office/drawing/2014/main" id="{F6752193-3AE3-4062-A88F-3145658C2280}"/>
              </a:ext>
            </a:extLst>
          </p:cNvPr>
          <p:cNvSpPr/>
          <p:nvPr/>
        </p:nvSpPr>
        <p:spPr>
          <a:xfrm>
            <a:off x="2603500" y="3907819"/>
            <a:ext cx="406400" cy="224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29C6C9F-FD5B-4900-98F3-CFC543AAE6E5}"/>
              </a:ext>
            </a:extLst>
          </p:cNvPr>
          <p:cNvCxnSpPr>
            <a:cxnSpLocks/>
          </p:cNvCxnSpPr>
          <p:nvPr/>
        </p:nvCxnSpPr>
        <p:spPr>
          <a:xfrm>
            <a:off x="2827867" y="4169303"/>
            <a:ext cx="59266" cy="8006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F03732CC-F4A4-4F63-B608-0C493D3274BD}"/>
              </a:ext>
            </a:extLst>
          </p:cNvPr>
          <p:cNvCxnSpPr>
            <a:cxnSpLocks/>
          </p:cNvCxnSpPr>
          <p:nvPr/>
        </p:nvCxnSpPr>
        <p:spPr>
          <a:xfrm>
            <a:off x="2992967" y="4031137"/>
            <a:ext cx="4724400" cy="93879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9FBBC3FA-B4D4-4515-A199-D97FE4933E25}"/>
              </a:ext>
            </a:extLst>
          </p:cNvPr>
          <p:cNvCxnSpPr>
            <a:cxnSpLocks/>
          </p:cNvCxnSpPr>
          <p:nvPr/>
        </p:nvCxnSpPr>
        <p:spPr>
          <a:xfrm>
            <a:off x="2942167" y="4101834"/>
            <a:ext cx="2023533" cy="9187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Oval 15">
            <a:extLst>
              <a:ext uri="{FF2B5EF4-FFF2-40B4-BE49-F238E27FC236}">
                <a16:creationId xmlns:a16="http://schemas.microsoft.com/office/drawing/2014/main" id="{3205AB79-C1B9-4DFC-A42B-3744E5AD2859}"/>
              </a:ext>
            </a:extLst>
          </p:cNvPr>
          <p:cNvSpPr/>
          <p:nvPr/>
        </p:nvSpPr>
        <p:spPr>
          <a:xfrm>
            <a:off x="6938434" y="3888681"/>
            <a:ext cx="406400" cy="22436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DCEE6436-7B90-4F01-BA1C-11C2C3C5D6AA}"/>
              </a:ext>
            </a:extLst>
          </p:cNvPr>
          <p:cNvCxnSpPr/>
          <p:nvPr/>
        </p:nvCxnSpPr>
        <p:spPr>
          <a:xfrm flipH="1">
            <a:off x="6705601" y="4110142"/>
            <a:ext cx="465666" cy="1007533"/>
          </a:xfrm>
          <a:prstGeom prst="straightConnector1">
            <a:avLst/>
          </a:prstGeom>
          <a:ln>
            <a:solidFill>
              <a:schemeClr val="accent2"/>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4056468C-9614-4CA6-A2AC-17A65AB2FCF3}"/>
              </a:ext>
            </a:extLst>
          </p:cNvPr>
          <p:cNvCxnSpPr>
            <a:cxnSpLocks/>
          </p:cNvCxnSpPr>
          <p:nvPr/>
        </p:nvCxnSpPr>
        <p:spPr>
          <a:xfrm flipH="1">
            <a:off x="5041900" y="4031137"/>
            <a:ext cx="1845734" cy="931928"/>
          </a:xfrm>
          <a:prstGeom prst="straightConnector1">
            <a:avLst/>
          </a:prstGeom>
          <a:ln>
            <a:solidFill>
              <a:schemeClr val="accent2"/>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078D964F-4615-4C7D-9075-D6F9E139800A}"/>
              </a:ext>
            </a:extLst>
          </p:cNvPr>
          <p:cNvCxnSpPr>
            <a:cxnSpLocks/>
          </p:cNvCxnSpPr>
          <p:nvPr/>
        </p:nvCxnSpPr>
        <p:spPr>
          <a:xfrm>
            <a:off x="7467600" y="4122027"/>
            <a:ext cx="1367368" cy="841038"/>
          </a:xfrm>
          <a:prstGeom prst="straightConnector1">
            <a:avLst/>
          </a:prstGeom>
          <a:ln>
            <a:solidFill>
              <a:schemeClr val="accent2"/>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BE357FF-E7B5-4D71-9CA8-6A11EE5AE2B0}"/>
                  </a:ext>
                </a:extLst>
              </p:cNvPr>
              <p:cNvSpPr txBox="1"/>
              <p:nvPr/>
            </p:nvSpPr>
            <p:spPr>
              <a:xfrm>
                <a:off x="2319867" y="3163668"/>
                <a:ext cx="406400" cy="830997"/>
              </a:xfrm>
              <a:prstGeom prst="rect">
                <a:avLst/>
              </a:prstGeom>
              <a:noFill/>
            </p:spPr>
            <p:txBody>
              <a:bodyPr wrap="square" rtlCol="0">
                <a:spAutoFit/>
              </a:bodyPr>
              <a:lstStyle/>
              <a:p>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oMath>
                </a14:m>
                <a:endParaRPr lang="en-US" sz="2400" dirty="0"/>
              </a:p>
            </p:txBody>
          </p:sp>
        </mc:Choice>
        <mc:Fallback xmlns="">
          <p:sp>
            <p:nvSpPr>
              <p:cNvPr id="23" name="TextBox 22">
                <a:extLst>
                  <a:ext uri="{FF2B5EF4-FFF2-40B4-BE49-F238E27FC236}">
                    <a16:creationId xmlns:a16="http://schemas.microsoft.com/office/drawing/2014/main" id="{9BE357FF-E7B5-4D71-9CA8-6A11EE5AE2B0}"/>
                  </a:ext>
                </a:extLst>
              </p:cNvPr>
              <p:cNvSpPr txBox="1">
                <a:spLocks noRot="1" noChangeAspect="1" noMove="1" noResize="1" noEditPoints="1" noAdjustHandles="1" noChangeArrowheads="1" noChangeShapeType="1" noTextEdit="1"/>
              </p:cNvSpPr>
              <p:nvPr/>
            </p:nvSpPr>
            <p:spPr>
              <a:xfrm>
                <a:off x="2319867" y="3163668"/>
                <a:ext cx="406400" cy="830997"/>
              </a:xfrm>
              <a:prstGeom prst="rect">
                <a:avLst/>
              </a:prstGeom>
              <a:blipFill>
                <a:blip r:embed="rId3"/>
                <a:stretch>
                  <a:fillRect l="-4545" r="-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A96B289-73C6-41C0-88BC-D57C08849CEE}"/>
                  </a:ext>
                </a:extLst>
              </p:cNvPr>
              <p:cNvSpPr txBox="1"/>
              <p:nvPr/>
            </p:nvSpPr>
            <p:spPr>
              <a:xfrm>
                <a:off x="6968067" y="3111875"/>
                <a:ext cx="406400" cy="754053"/>
              </a:xfrm>
              <a:prstGeom prst="rect">
                <a:avLst/>
              </a:prstGeom>
              <a:noFill/>
            </p:spPr>
            <p:txBody>
              <a:bodyPr wrap="square" rtlCol="0">
                <a:spAutoFit/>
              </a:bodyPr>
              <a:lstStyle/>
              <a:p>
                <a:r>
                  <a:rPr lang="en-US" dirty="0"/>
                  <a:t>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𝑆</m:t>
                        </m:r>
                      </m:e>
                      <m:sub>
                        <m:r>
                          <a:rPr lang="en-US" sz="2500" b="0" i="1" smtClean="0">
                            <a:latin typeface="Cambria Math" panose="02040503050406030204" pitchFamily="18" charset="0"/>
                          </a:rPr>
                          <m:t>2</m:t>
                        </m:r>
                      </m:sub>
                    </m:sSub>
                  </m:oMath>
                </a14:m>
                <a:endParaRPr lang="en-US" sz="2500" dirty="0"/>
              </a:p>
            </p:txBody>
          </p:sp>
        </mc:Choice>
        <mc:Fallback xmlns="">
          <p:sp>
            <p:nvSpPr>
              <p:cNvPr id="24" name="TextBox 23">
                <a:extLst>
                  <a:ext uri="{FF2B5EF4-FFF2-40B4-BE49-F238E27FC236}">
                    <a16:creationId xmlns:a16="http://schemas.microsoft.com/office/drawing/2014/main" id="{6A96B289-73C6-41C0-88BC-D57C08849CEE}"/>
                  </a:ext>
                </a:extLst>
              </p:cNvPr>
              <p:cNvSpPr txBox="1">
                <a:spLocks noRot="1" noChangeAspect="1" noMove="1" noResize="1" noEditPoints="1" noAdjustHandles="1" noChangeArrowheads="1" noChangeShapeType="1" noTextEdit="1"/>
              </p:cNvSpPr>
              <p:nvPr/>
            </p:nvSpPr>
            <p:spPr>
              <a:xfrm>
                <a:off x="6968067" y="3111875"/>
                <a:ext cx="406400" cy="754053"/>
              </a:xfrm>
              <a:prstGeom prst="rect">
                <a:avLst/>
              </a:prstGeom>
              <a:blipFill>
                <a:blip r:embed="rId4"/>
                <a:stretch>
                  <a:fillRect l="-4478" r="-13433" b="-806"/>
                </a:stretch>
              </a:blipFill>
            </p:spPr>
            <p:txBody>
              <a:bodyPr/>
              <a:lstStyle/>
              <a:p>
                <a:r>
                  <a:rPr lang="en-US">
                    <a:noFill/>
                  </a:rPr>
                  <a:t> </a:t>
                </a:r>
              </a:p>
            </p:txBody>
          </p:sp>
        </mc:Fallback>
      </mc:AlternateContent>
    </p:spTree>
    <p:extLst>
      <p:ext uri="{BB962C8B-B14F-4D97-AF65-F5344CB8AC3E}">
        <p14:creationId xmlns:p14="http://schemas.microsoft.com/office/powerpoint/2010/main" val="259127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A4EE-27F4-4C52-801A-D300D440F93E}"/>
              </a:ext>
            </a:extLst>
          </p:cNvPr>
          <p:cNvSpPr>
            <a:spLocks noGrp="1"/>
          </p:cNvSpPr>
          <p:nvPr>
            <p:ph type="title"/>
          </p:nvPr>
        </p:nvSpPr>
        <p:spPr/>
        <p:txBody>
          <a:bodyPr/>
          <a:lstStyle/>
          <a:p>
            <a:r>
              <a:rPr lang="en-US" dirty="0"/>
              <a:t>Illustration of Bloom Filters (K =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420956-3644-4149-B0E3-9D97E0055271}"/>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 </m:t>
                    </m:r>
                    <m:r>
                      <a:rPr lang="en-US" b="0" i="1" smtClean="0">
                        <a:latin typeface="Cambria Math" panose="02040503050406030204" pitchFamily="18" charset="0"/>
                      </a:rPr>
                      <m:t>𝑚𝑜𝑑</m:t>
                    </m:r>
                    <m:r>
                      <a:rPr lang="en-US" b="0" i="1" smtClean="0">
                        <a:latin typeface="Cambria Math" panose="02040503050406030204" pitchFamily="18" charset="0"/>
                      </a:rPr>
                      <m:t> 5</m:t>
                    </m:r>
                  </m:oMath>
                </a14:m>
                <a:endParaRPr lang="en-US" b="0" dirty="0"/>
              </a:p>
              <a:p>
                <a:r>
                  <a:rPr lang="en-US" dirty="0"/>
                  <a:t> Initialize Bloom Filters</a:t>
                </a:r>
              </a:p>
              <a:p>
                <a:endParaRPr lang="en-US" dirty="0"/>
              </a:p>
              <a:p>
                <a:r>
                  <a:rPr lang="en-US" dirty="0"/>
                  <a:t>Insert 9    (4 and 1)</a:t>
                </a:r>
              </a:p>
              <a:p>
                <a:endParaRPr lang="en-US" dirty="0"/>
              </a:p>
              <a:p>
                <a:r>
                  <a:rPr lang="en-US" dirty="0"/>
                  <a:t>Insert 11 (1 and 0)</a:t>
                </a:r>
              </a:p>
            </p:txBody>
          </p:sp>
        </mc:Choice>
        <mc:Fallback>
          <p:sp>
            <p:nvSpPr>
              <p:cNvPr id="3" name="Content Placeholder 2">
                <a:extLst>
                  <a:ext uri="{FF2B5EF4-FFF2-40B4-BE49-F238E27FC236}">
                    <a16:creationId xmlns:a16="http://schemas.microsoft.com/office/drawing/2014/main" id="{BD420956-3644-4149-B0E3-9D97E005527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FAC223BE-9206-4E53-96FC-FB0C88E59962}"/>
              </a:ext>
            </a:extLst>
          </p:cNvPr>
          <p:cNvGraphicFramePr>
            <a:graphicFrameLocks noGrp="1"/>
          </p:cNvGraphicFramePr>
          <p:nvPr>
            <p:extLst>
              <p:ext uri="{D42A27DB-BD31-4B8C-83A1-F6EECF244321}">
                <p14:modId xmlns:p14="http://schemas.microsoft.com/office/powerpoint/2010/main" val="1930904125"/>
              </p:ext>
            </p:extLst>
          </p:nvPr>
        </p:nvGraphicFramePr>
        <p:xfrm>
          <a:off x="2032000" y="2872740"/>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559750689"/>
                    </a:ext>
                  </a:extLst>
                </a:gridCol>
                <a:gridCol w="1625600">
                  <a:extLst>
                    <a:ext uri="{9D8B030D-6E8A-4147-A177-3AD203B41FA5}">
                      <a16:colId xmlns:a16="http://schemas.microsoft.com/office/drawing/2014/main" val="2348833821"/>
                    </a:ext>
                  </a:extLst>
                </a:gridCol>
                <a:gridCol w="1625600">
                  <a:extLst>
                    <a:ext uri="{9D8B030D-6E8A-4147-A177-3AD203B41FA5}">
                      <a16:colId xmlns:a16="http://schemas.microsoft.com/office/drawing/2014/main" val="3088884682"/>
                    </a:ext>
                  </a:extLst>
                </a:gridCol>
                <a:gridCol w="1625600">
                  <a:extLst>
                    <a:ext uri="{9D8B030D-6E8A-4147-A177-3AD203B41FA5}">
                      <a16:colId xmlns:a16="http://schemas.microsoft.com/office/drawing/2014/main" val="2136532256"/>
                    </a:ext>
                  </a:extLst>
                </a:gridCol>
                <a:gridCol w="1625600">
                  <a:extLst>
                    <a:ext uri="{9D8B030D-6E8A-4147-A177-3AD203B41FA5}">
                      <a16:colId xmlns:a16="http://schemas.microsoft.com/office/drawing/2014/main" val="1752253457"/>
                    </a:ext>
                  </a:extLst>
                </a:gridCol>
              </a:tblGrid>
              <a:tr h="370840">
                <a:tc>
                  <a:txBody>
                    <a:bodyPr/>
                    <a:lstStyle/>
                    <a:p>
                      <a:r>
                        <a:rPr lang="en-US" dirty="0"/>
                        <a:t>           0 </a:t>
                      </a:r>
                    </a:p>
                  </a:txBody>
                  <a:tcPr/>
                </a:tc>
                <a:tc>
                  <a:txBody>
                    <a:bodyPr/>
                    <a:lstStyle/>
                    <a:p>
                      <a:r>
                        <a:rPr lang="en-US" dirty="0"/>
                        <a:t>             0 </a:t>
                      </a:r>
                    </a:p>
                  </a:txBody>
                  <a:tcPr/>
                </a:tc>
                <a:tc>
                  <a:txBody>
                    <a:bodyPr/>
                    <a:lstStyle/>
                    <a:p>
                      <a:r>
                        <a:rPr lang="en-US" dirty="0"/>
                        <a:t>            0</a:t>
                      </a:r>
                    </a:p>
                  </a:txBody>
                  <a:tcPr/>
                </a:tc>
                <a:tc>
                  <a:txBody>
                    <a:bodyPr/>
                    <a:lstStyle/>
                    <a:p>
                      <a:r>
                        <a:rPr lang="en-US" dirty="0"/>
                        <a:t>             0 </a:t>
                      </a:r>
                    </a:p>
                  </a:txBody>
                  <a:tcPr/>
                </a:tc>
                <a:tc>
                  <a:txBody>
                    <a:bodyPr/>
                    <a:lstStyle/>
                    <a:p>
                      <a:r>
                        <a:rPr lang="en-US" dirty="0"/>
                        <a:t>              0</a:t>
                      </a:r>
                    </a:p>
                  </a:txBody>
                  <a:tcPr/>
                </a:tc>
                <a:extLst>
                  <a:ext uri="{0D108BD9-81ED-4DB2-BD59-A6C34878D82A}">
                    <a16:rowId xmlns:a16="http://schemas.microsoft.com/office/drawing/2014/main" val="2489891360"/>
                  </a:ext>
                </a:extLst>
              </a:tr>
            </a:tbl>
          </a:graphicData>
        </a:graphic>
      </p:graphicFrame>
      <p:graphicFrame>
        <p:nvGraphicFramePr>
          <p:cNvPr id="5" name="Table 4">
            <a:extLst>
              <a:ext uri="{FF2B5EF4-FFF2-40B4-BE49-F238E27FC236}">
                <a16:creationId xmlns:a16="http://schemas.microsoft.com/office/drawing/2014/main" id="{931F3969-A8CC-4900-8007-274B58CA3A93}"/>
              </a:ext>
            </a:extLst>
          </p:cNvPr>
          <p:cNvGraphicFramePr>
            <a:graphicFrameLocks noGrp="1"/>
          </p:cNvGraphicFramePr>
          <p:nvPr>
            <p:extLst>
              <p:ext uri="{D42A27DB-BD31-4B8C-83A1-F6EECF244321}">
                <p14:modId xmlns:p14="http://schemas.microsoft.com/office/powerpoint/2010/main" val="3095133815"/>
              </p:ext>
            </p:extLst>
          </p:nvPr>
        </p:nvGraphicFramePr>
        <p:xfrm>
          <a:off x="2032000" y="3858894"/>
          <a:ext cx="8128000" cy="37084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559750689"/>
                    </a:ext>
                  </a:extLst>
                </a:gridCol>
                <a:gridCol w="1625600">
                  <a:extLst>
                    <a:ext uri="{9D8B030D-6E8A-4147-A177-3AD203B41FA5}">
                      <a16:colId xmlns:a16="http://schemas.microsoft.com/office/drawing/2014/main" val="2348833821"/>
                    </a:ext>
                  </a:extLst>
                </a:gridCol>
                <a:gridCol w="1625600">
                  <a:extLst>
                    <a:ext uri="{9D8B030D-6E8A-4147-A177-3AD203B41FA5}">
                      <a16:colId xmlns:a16="http://schemas.microsoft.com/office/drawing/2014/main" val="3088884682"/>
                    </a:ext>
                  </a:extLst>
                </a:gridCol>
                <a:gridCol w="1625600">
                  <a:extLst>
                    <a:ext uri="{9D8B030D-6E8A-4147-A177-3AD203B41FA5}">
                      <a16:colId xmlns:a16="http://schemas.microsoft.com/office/drawing/2014/main" val="2136532256"/>
                    </a:ext>
                  </a:extLst>
                </a:gridCol>
                <a:gridCol w="1625600">
                  <a:extLst>
                    <a:ext uri="{9D8B030D-6E8A-4147-A177-3AD203B41FA5}">
                      <a16:colId xmlns:a16="http://schemas.microsoft.com/office/drawing/2014/main" val="1752253457"/>
                    </a:ext>
                  </a:extLst>
                </a:gridCol>
              </a:tblGrid>
              <a:tr h="370840">
                <a:tc>
                  <a:txBody>
                    <a:bodyPr/>
                    <a:lstStyle/>
                    <a:p>
                      <a:r>
                        <a:rPr lang="en-US" dirty="0"/>
                        <a:t>           0</a:t>
                      </a:r>
                    </a:p>
                  </a:txBody>
                  <a:tcPr/>
                </a:tc>
                <a:tc>
                  <a:txBody>
                    <a:bodyPr/>
                    <a:lstStyle/>
                    <a:p>
                      <a:r>
                        <a:rPr lang="en-US" dirty="0"/>
                        <a:t>             1</a:t>
                      </a:r>
                    </a:p>
                  </a:txBody>
                  <a:tcPr/>
                </a:tc>
                <a:tc>
                  <a:txBody>
                    <a:bodyPr/>
                    <a:lstStyle/>
                    <a:p>
                      <a:r>
                        <a:rPr lang="en-US" dirty="0"/>
                        <a:t>            0</a:t>
                      </a:r>
                    </a:p>
                  </a:txBody>
                  <a:tcPr/>
                </a:tc>
                <a:tc>
                  <a:txBody>
                    <a:bodyPr/>
                    <a:lstStyle/>
                    <a:p>
                      <a:r>
                        <a:rPr lang="en-US" dirty="0"/>
                        <a:t>             0 </a:t>
                      </a:r>
                    </a:p>
                  </a:txBody>
                  <a:tcPr/>
                </a:tc>
                <a:tc>
                  <a:txBody>
                    <a:bodyPr/>
                    <a:lstStyle/>
                    <a:p>
                      <a:r>
                        <a:rPr lang="en-US" dirty="0"/>
                        <a:t>              1</a:t>
                      </a:r>
                    </a:p>
                  </a:txBody>
                  <a:tcPr/>
                </a:tc>
                <a:extLst>
                  <a:ext uri="{0D108BD9-81ED-4DB2-BD59-A6C34878D82A}">
                    <a16:rowId xmlns:a16="http://schemas.microsoft.com/office/drawing/2014/main" val="2489891360"/>
                  </a:ext>
                </a:extLst>
              </a:tr>
            </a:tbl>
          </a:graphicData>
        </a:graphic>
      </p:graphicFrame>
      <p:graphicFrame>
        <p:nvGraphicFramePr>
          <p:cNvPr id="6" name="Table 5">
            <a:extLst>
              <a:ext uri="{FF2B5EF4-FFF2-40B4-BE49-F238E27FC236}">
                <a16:creationId xmlns:a16="http://schemas.microsoft.com/office/drawing/2014/main" id="{EFB6D9F2-4157-4E4F-B1B4-4EB385F0C4EE}"/>
              </a:ext>
            </a:extLst>
          </p:cNvPr>
          <p:cNvGraphicFramePr>
            <a:graphicFrameLocks noGrp="1"/>
          </p:cNvGraphicFramePr>
          <p:nvPr>
            <p:extLst>
              <p:ext uri="{D42A27DB-BD31-4B8C-83A1-F6EECF244321}">
                <p14:modId xmlns:p14="http://schemas.microsoft.com/office/powerpoint/2010/main" val="3882494956"/>
              </p:ext>
            </p:extLst>
          </p:nvPr>
        </p:nvGraphicFramePr>
        <p:xfrm>
          <a:off x="2032000" y="4923367"/>
          <a:ext cx="8077200" cy="368934"/>
        </p:xfrm>
        <a:graphic>
          <a:graphicData uri="http://schemas.openxmlformats.org/drawingml/2006/table">
            <a:tbl>
              <a:tblPr firstRow="1" bandRow="1">
                <a:tableStyleId>{5940675A-B579-460E-94D1-54222C63F5DA}</a:tableStyleId>
              </a:tblPr>
              <a:tblGrid>
                <a:gridCol w="1615440">
                  <a:extLst>
                    <a:ext uri="{9D8B030D-6E8A-4147-A177-3AD203B41FA5}">
                      <a16:colId xmlns:a16="http://schemas.microsoft.com/office/drawing/2014/main" val="3559750689"/>
                    </a:ext>
                  </a:extLst>
                </a:gridCol>
                <a:gridCol w="1615440">
                  <a:extLst>
                    <a:ext uri="{9D8B030D-6E8A-4147-A177-3AD203B41FA5}">
                      <a16:colId xmlns:a16="http://schemas.microsoft.com/office/drawing/2014/main" val="2348833821"/>
                    </a:ext>
                  </a:extLst>
                </a:gridCol>
                <a:gridCol w="1615440">
                  <a:extLst>
                    <a:ext uri="{9D8B030D-6E8A-4147-A177-3AD203B41FA5}">
                      <a16:colId xmlns:a16="http://schemas.microsoft.com/office/drawing/2014/main" val="3088884682"/>
                    </a:ext>
                  </a:extLst>
                </a:gridCol>
                <a:gridCol w="1615440">
                  <a:extLst>
                    <a:ext uri="{9D8B030D-6E8A-4147-A177-3AD203B41FA5}">
                      <a16:colId xmlns:a16="http://schemas.microsoft.com/office/drawing/2014/main" val="2136532256"/>
                    </a:ext>
                  </a:extLst>
                </a:gridCol>
                <a:gridCol w="1615440">
                  <a:extLst>
                    <a:ext uri="{9D8B030D-6E8A-4147-A177-3AD203B41FA5}">
                      <a16:colId xmlns:a16="http://schemas.microsoft.com/office/drawing/2014/main" val="1752253457"/>
                    </a:ext>
                  </a:extLst>
                </a:gridCol>
              </a:tblGrid>
              <a:tr h="368934">
                <a:tc>
                  <a:txBody>
                    <a:bodyPr/>
                    <a:lstStyle/>
                    <a:p>
                      <a:r>
                        <a:rPr lang="en-US" dirty="0"/>
                        <a:t>           1</a:t>
                      </a:r>
                    </a:p>
                  </a:txBody>
                  <a:tcPr/>
                </a:tc>
                <a:tc>
                  <a:txBody>
                    <a:bodyPr/>
                    <a:lstStyle/>
                    <a:p>
                      <a:r>
                        <a:rPr lang="en-US" dirty="0"/>
                        <a:t>             1</a:t>
                      </a:r>
                    </a:p>
                  </a:txBody>
                  <a:tcPr/>
                </a:tc>
                <a:tc>
                  <a:txBody>
                    <a:bodyPr/>
                    <a:lstStyle/>
                    <a:p>
                      <a:r>
                        <a:rPr lang="en-US" dirty="0"/>
                        <a:t>            0</a:t>
                      </a:r>
                    </a:p>
                  </a:txBody>
                  <a:tcPr/>
                </a:tc>
                <a:tc>
                  <a:txBody>
                    <a:bodyPr/>
                    <a:lstStyle/>
                    <a:p>
                      <a:r>
                        <a:rPr lang="en-US" dirty="0"/>
                        <a:t>             0 </a:t>
                      </a:r>
                    </a:p>
                  </a:txBody>
                  <a:tcPr/>
                </a:tc>
                <a:tc>
                  <a:txBody>
                    <a:bodyPr/>
                    <a:lstStyle/>
                    <a:p>
                      <a:r>
                        <a:rPr lang="en-US" dirty="0"/>
                        <a:t>              1</a:t>
                      </a:r>
                    </a:p>
                  </a:txBody>
                  <a:tcPr/>
                </a:tc>
                <a:extLst>
                  <a:ext uri="{0D108BD9-81ED-4DB2-BD59-A6C34878D82A}">
                    <a16:rowId xmlns:a16="http://schemas.microsoft.com/office/drawing/2014/main" val="2489891360"/>
                  </a:ext>
                </a:extLst>
              </a:tr>
            </a:tbl>
          </a:graphicData>
        </a:graphic>
      </p:graphicFrame>
    </p:spTree>
    <p:extLst>
      <p:ext uri="{BB962C8B-B14F-4D97-AF65-F5344CB8AC3E}">
        <p14:creationId xmlns:p14="http://schemas.microsoft.com/office/powerpoint/2010/main" val="18079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A4EE-27F4-4C52-801A-D300D440F93E}"/>
              </a:ext>
            </a:extLst>
          </p:cNvPr>
          <p:cNvSpPr>
            <a:spLocks noGrp="1"/>
          </p:cNvSpPr>
          <p:nvPr>
            <p:ph type="title"/>
          </p:nvPr>
        </p:nvSpPr>
        <p:spPr/>
        <p:txBody>
          <a:bodyPr/>
          <a:lstStyle/>
          <a:p>
            <a:r>
              <a:rPr lang="en-US" dirty="0"/>
              <a:t>Illustration of Bloom Filters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420956-3644-4149-B0E3-9D97E0055271}"/>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5,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e>
                    </m:d>
                    <m:r>
                      <a:rPr lang="en-US" b="0" i="1" smtClean="0">
                        <a:latin typeface="Cambria Math" panose="02040503050406030204" pitchFamily="18" charset="0"/>
                      </a:rPr>
                      <m:t>𝑚𝑜𝑑</m:t>
                    </m:r>
                    <m:r>
                      <a:rPr lang="en-US" b="0" i="1" smtClean="0">
                        <a:latin typeface="Cambria Math" panose="02040503050406030204" pitchFamily="18" charset="0"/>
                      </a:rPr>
                      <m:t> 5</m:t>
                    </m:r>
                  </m:oMath>
                </a14:m>
                <a:endParaRPr lang="en-US" b="0" dirty="0"/>
              </a:p>
              <a:p>
                <a:endParaRPr lang="en-US" b="0" dirty="0"/>
              </a:p>
              <a:p>
                <a:endParaRPr lang="en-US" b="0" dirty="0"/>
              </a:p>
              <a:p>
                <a:r>
                  <a:rPr lang="en-US" dirty="0"/>
                  <a:t>Query 15 :   0  and 3  </a:t>
                </a:r>
                <a:r>
                  <a:rPr lang="en-US" dirty="0">
                    <a:sym typeface="Wingdings" panose="05000000000000000000" pitchFamily="2" charset="2"/>
                  </a:rPr>
                  <a:t> No </a:t>
                </a:r>
                <a:r>
                  <a:rPr lang="en-US" dirty="0"/>
                  <a:t> </a:t>
                </a:r>
              </a:p>
              <a:p>
                <a:r>
                  <a:rPr lang="en-US" dirty="0"/>
                  <a:t>Query 16:    1 and 0 </a:t>
                </a:r>
                <a:r>
                  <a:rPr lang="en-US" dirty="0">
                    <a:sym typeface="Wingdings" panose="05000000000000000000" pitchFamily="2" charset="2"/>
                  </a:rPr>
                  <a:t> Yes (False Positive)</a:t>
                </a:r>
                <a:endParaRPr lang="en-US" dirty="0"/>
              </a:p>
            </p:txBody>
          </p:sp>
        </mc:Choice>
        <mc:Fallback>
          <p:sp>
            <p:nvSpPr>
              <p:cNvPr id="3" name="Content Placeholder 2">
                <a:extLst>
                  <a:ext uri="{FF2B5EF4-FFF2-40B4-BE49-F238E27FC236}">
                    <a16:creationId xmlns:a16="http://schemas.microsoft.com/office/drawing/2014/main" id="{BD420956-3644-4149-B0E3-9D97E005527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EFB6D9F2-4157-4E4F-B1B4-4EB385F0C4EE}"/>
              </a:ext>
            </a:extLst>
          </p:cNvPr>
          <p:cNvGraphicFramePr>
            <a:graphicFrameLocks noGrp="1"/>
          </p:cNvGraphicFramePr>
          <p:nvPr>
            <p:extLst>
              <p:ext uri="{D42A27DB-BD31-4B8C-83A1-F6EECF244321}">
                <p14:modId xmlns:p14="http://schemas.microsoft.com/office/powerpoint/2010/main" val="3236681559"/>
              </p:ext>
            </p:extLst>
          </p:nvPr>
        </p:nvGraphicFramePr>
        <p:xfrm>
          <a:off x="1223433" y="2451100"/>
          <a:ext cx="8077200" cy="368934"/>
        </p:xfrm>
        <a:graphic>
          <a:graphicData uri="http://schemas.openxmlformats.org/drawingml/2006/table">
            <a:tbl>
              <a:tblPr firstRow="1" bandRow="1">
                <a:tableStyleId>{5940675A-B579-460E-94D1-54222C63F5DA}</a:tableStyleId>
              </a:tblPr>
              <a:tblGrid>
                <a:gridCol w="1615440">
                  <a:extLst>
                    <a:ext uri="{9D8B030D-6E8A-4147-A177-3AD203B41FA5}">
                      <a16:colId xmlns:a16="http://schemas.microsoft.com/office/drawing/2014/main" val="3559750689"/>
                    </a:ext>
                  </a:extLst>
                </a:gridCol>
                <a:gridCol w="1615440">
                  <a:extLst>
                    <a:ext uri="{9D8B030D-6E8A-4147-A177-3AD203B41FA5}">
                      <a16:colId xmlns:a16="http://schemas.microsoft.com/office/drawing/2014/main" val="2348833821"/>
                    </a:ext>
                  </a:extLst>
                </a:gridCol>
                <a:gridCol w="1615440">
                  <a:extLst>
                    <a:ext uri="{9D8B030D-6E8A-4147-A177-3AD203B41FA5}">
                      <a16:colId xmlns:a16="http://schemas.microsoft.com/office/drawing/2014/main" val="3088884682"/>
                    </a:ext>
                  </a:extLst>
                </a:gridCol>
                <a:gridCol w="1615440">
                  <a:extLst>
                    <a:ext uri="{9D8B030D-6E8A-4147-A177-3AD203B41FA5}">
                      <a16:colId xmlns:a16="http://schemas.microsoft.com/office/drawing/2014/main" val="2136532256"/>
                    </a:ext>
                  </a:extLst>
                </a:gridCol>
                <a:gridCol w="1615440">
                  <a:extLst>
                    <a:ext uri="{9D8B030D-6E8A-4147-A177-3AD203B41FA5}">
                      <a16:colId xmlns:a16="http://schemas.microsoft.com/office/drawing/2014/main" val="1752253457"/>
                    </a:ext>
                  </a:extLst>
                </a:gridCol>
              </a:tblGrid>
              <a:tr h="368934">
                <a:tc>
                  <a:txBody>
                    <a:bodyPr/>
                    <a:lstStyle/>
                    <a:p>
                      <a:r>
                        <a:rPr lang="en-US" dirty="0"/>
                        <a:t>           1</a:t>
                      </a:r>
                    </a:p>
                  </a:txBody>
                  <a:tcPr/>
                </a:tc>
                <a:tc>
                  <a:txBody>
                    <a:bodyPr/>
                    <a:lstStyle/>
                    <a:p>
                      <a:r>
                        <a:rPr lang="en-US" dirty="0"/>
                        <a:t>             1</a:t>
                      </a:r>
                    </a:p>
                  </a:txBody>
                  <a:tcPr/>
                </a:tc>
                <a:tc>
                  <a:txBody>
                    <a:bodyPr/>
                    <a:lstStyle/>
                    <a:p>
                      <a:r>
                        <a:rPr lang="en-US" dirty="0"/>
                        <a:t>            0</a:t>
                      </a:r>
                    </a:p>
                  </a:txBody>
                  <a:tcPr/>
                </a:tc>
                <a:tc>
                  <a:txBody>
                    <a:bodyPr/>
                    <a:lstStyle/>
                    <a:p>
                      <a:r>
                        <a:rPr lang="en-US" dirty="0"/>
                        <a:t>             0 </a:t>
                      </a:r>
                    </a:p>
                  </a:txBody>
                  <a:tcPr/>
                </a:tc>
                <a:tc>
                  <a:txBody>
                    <a:bodyPr/>
                    <a:lstStyle/>
                    <a:p>
                      <a:r>
                        <a:rPr lang="en-US" dirty="0"/>
                        <a:t>              1</a:t>
                      </a:r>
                    </a:p>
                  </a:txBody>
                  <a:tcPr/>
                </a:tc>
                <a:extLst>
                  <a:ext uri="{0D108BD9-81ED-4DB2-BD59-A6C34878D82A}">
                    <a16:rowId xmlns:a16="http://schemas.microsoft.com/office/drawing/2014/main" val="2489891360"/>
                  </a:ext>
                </a:extLst>
              </a:tr>
            </a:tbl>
          </a:graphicData>
        </a:graphic>
      </p:graphicFrame>
    </p:spTree>
    <p:extLst>
      <p:ext uri="{BB962C8B-B14F-4D97-AF65-F5344CB8AC3E}">
        <p14:creationId xmlns:p14="http://schemas.microsoft.com/office/powerpoint/2010/main" val="9634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D91F-FAA8-4FA9-A467-B6D1950EE98C}"/>
              </a:ext>
            </a:extLst>
          </p:cNvPr>
          <p:cNvSpPr>
            <a:spLocks noGrp="1"/>
          </p:cNvSpPr>
          <p:nvPr>
            <p:ph type="title"/>
          </p:nvPr>
        </p:nvSpPr>
        <p:spPr/>
        <p:txBody>
          <a:bodyPr/>
          <a:lstStyle/>
          <a:p>
            <a:r>
              <a:rPr lang="en-US" dirty="0"/>
              <a:t>Properties	</a:t>
            </a:r>
          </a:p>
        </p:txBody>
      </p:sp>
      <p:sp>
        <p:nvSpPr>
          <p:cNvPr id="3" name="Content Placeholder 2">
            <a:extLst>
              <a:ext uri="{FF2B5EF4-FFF2-40B4-BE49-F238E27FC236}">
                <a16:creationId xmlns:a16="http://schemas.microsoft.com/office/drawing/2014/main" id="{E5CC319E-46CE-41A8-95C6-4A4D1ADF3646}"/>
              </a:ext>
            </a:extLst>
          </p:cNvPr>
          <p:cNvSpPr>
            <a:spLocks noGrp="1"/>
          </p:cNvSpPr>
          <p:nvPr>
            <p:ph idx="1"/>
          </p:nvPr>
        </p:nvSpPr>
        <p:spPr/>
        <p:txBody>
          <a:bodyPr/>
          <a:lstStyle/>
          <a:p>
            <a:r>
              <a:rPr lang="en-US" dirty="0"/>
              <a:t>If the query was inserted before, bloom filters always return true. </a:t>
            </a:r>
          </a:p>
          <a:p>
            <a:pPr lvl="1"/>
            <a:r>
              <a:rPr lang="en-US" dirty="0"/>
              <a:t>No false negatives.</a:t>
            </a:r>
          </a:p>
          <a:p>
            <a:endParaRPr lang="en-US" dirty="0"/>
          </a:p>
          <a:p>
            <a:r>
              <a:rPr lang="en-US" dirty="0"/>
              <a:t>However, it can return true for an element which was not inserted</a:t>
            </a:r>
          </a:p>
          <a:p>
            <a:pPr lvl="1"/>
            <a:r>
              <a:rPr lang="en-US" dirty="0"/>
              <a:t>Chances of false positives.</a:t>
            </a:r>
          </a:p>
          <a:p>
            <a:pPr lvl="1"/>
            <a:endParaRPr lang="en-US" dirty="0"/>
          </a:p>
          <a:p>
            <a:r>
              <a:rPr lang="en-US" dirty="0"/>
              <a:t>If false positives are rare then caches still work.</a:t>
            </a:r>
          </a:p>
          <a:p>
            <a:pPr lvl="1"/>
            <a:r>
              <a:rPr lang="en-US" dirty="0"/>
              <a:t>Why and How? </a:t>
            </a:r>
          </a:p>
        </p:txBody>
      </p:sp>
    </p:spTree>
    <p:extLst>
      <p:ext uri="{BB962C8B-B14F-4D97-AF65-F5344CB8AC3E}">
        <p14:creationId xmlns:p14="http://schemas.microsoft.com/office/powerpoint/2010/main" val="233067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1063</Words>
  <Application>Microsoft Office PowerPoint</Application>
  <PresentationFormat>Widescreen</PresentationFormat>
  <Paragraphs>214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Bloom Filters</vt:lpstr>
      <vt:lpstr>A Simple Problem </vt:lpstr>
      <vt:lpstr>Universal hashing review</vt:lpstr>
      <vt:lpstr>More concrete problem</vt:lpstr>
      <vt:lpstr>Bit-Maps and Universal Hashing</vt:lpstr>
      <vt:lpstr>Can we do better? Bloom Filters</vt:lpstr>
      <vt:lpstr>Illustration of Bloom Filters (K = 2)</vt:lpstr>
      <vt:lpstr>Illustration of Bloom Filters</vt:lpstr>
      <vt:lpstr>Properties </vt:lpstr>
      <vt:lpstr>A bit of Analysis </vt:lpstr>
      <vt:lpstr>Generic set compression </vt:lpstr>
      <vt:lpstr>Use of Bloom Filters from Wikipedia</vt:lpstr>
      <vt:lpstr>Popular Use: One-hit-wonders</vt:lpstr>
      <vt:lpstr>Deletion: Option 1</vt:lpstr>
      <vt:lpstr>A Popular Alternative </vt:lpstr>
      <vt:lpstr>Union of two bloom filters? </vt:lpstr>
      <vt:lpstr>Shrink Size of Bloom Filters?</vt:lpstr>
      <vt:lpstr>Weakness of Bloom Filters </vt:lpstr>
      <vt:lpstr>A problem to ponder 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Hashing, Bloom Filters and Count-Min Sketches</dc:title>
  <dc:creator>Anshumali Shrivastava</dc:creator>
  <cp:lastModifiedBy>Anshumali Shrivastava</cp:lastModifiedBy>
  <cp:revision>119</cp:revision>
  <dcterms:created xsi:type="dcterms:W3CDTF">2018-10-30T15:06:13Z</dcterms:created>
  <dcterms:modified xsi:type="dcterms:W3CDTF">2019-01-22T18:25:57Z</dcterms:modified>
</cp:coreProperties>
</file>