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56" r:id="rId3"/>
    <p:sldId id="357" r:id="rId4"/>
    <p:sldId id="358" r:id="rId5"/>
    <p:sldId id="359" r:id="rId6"/>
    <p:sldId id="267" r:id="rId7"/>
    <p:sldId id="265" r:id="rId8"/>
    <p:sldId id="266" r:id="rId9"/>
    <p:sldId id="268" r:id="rId10"/>
    <p:sldId id="269" r:id="rId11"/>
    <p:sldId id="270" r:id="rId12"/>
    <p:sldId id="337" r:id="rId13"/>
    <p:sldId id="340" r:id="rId14"/>
    <p:sldId id="273" r:id="rId15"/>
    <p:sldId id="272" r:id="rId16"/>
    <p:sldId id="341" r:id="rId17"/>
    <p:sldId id="342" r:id="rId18"/>
    <p:sldId id="343" r:id="rId19"/>
    <p:sldId id="344" r:id="rId20"/>
    <p:sldId id="347" r:id="rId21"/>
    <p:sldId id="346" r:id="rId22"/>
    <p:sldId id="345" r:id="rId23"/>
    <p:sldId id="348" r:id="rId24"/>
    <p:sldId id="351" r:id="rId25"/>
    <p:sldId id="352" r:id="rId26"/>
    <p:sldId id="349" r:id="rId27"/>
    <p:sldId id="353" r:id="rId28"/>
    <p:sldId id="350" r:id="rId29"/>
    <p:sldId id="355" r:id="rId30"/>
    <p:sldId id="322" r:id="rId31"/>
    <p:sldId id="330" r:id="rId32"/>
    <p:sldId id="329" r:id="rId33"/>
    <p:sldId id="35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60CCB-06CC-4FE3-9E80-F3D0DB87164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8781-BEEB-4D21-9888-694A401B5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124F5F9-C9E6-4E86-AC33-B70F6BCEC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3F0AB6-B8D8-4972-8FA3-E36A12931F81}" type="slidenum">
              <a:rPr lang="en-US" altLang="en-US" sz="1300"/>
              <a:pPr eaLnBrk="1" hangingPunct="1"/>
              <a:t>7</a:t>
            </a:fld>
            <a:endParaRPr lang="en-US" altLang="en-US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C5B1DD2-313D-4B4B-A443-F6619BB54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1C8D8B5-D335-47B9-84F3-72D05F070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A0F09931-556D-40E3-8113-51B58919EA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B88D28-A4A7-4915-8E80-F2AE060D7DD2}" type="slidenum">
              <a:rPr lang="en-US" altLang="en-US" sz="1300"/>
              <a:pPr eaLnBrk="1" hangingPunct="1"/>
              <a:t>12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9D683DD-D3B0-48B5-94C4-7F38399F3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3B9C21A-3A8E-4D9E-8F84-CF9483367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Add a function of I to the original hash value to resolve the collision.</a:t>
            </a:r>
          </a:p>
          <a:p>
            <a:pPr eaLnBrk="1" hangingPunct="1"/>
            <a:r>
              <a:rPr lang="en-US" altLang="en-US"/>
              <a:t>Primary clustering – we notice this effect in the previous slide.</a:t>
            </a:r>
          </a:p>
          <a:p>
            <a:pPr eaLnBrk="1" hangingPunct="1"/>
            <a:r>
              <a:rPr lang="en-US" altLang="en-US"/>
              <a:t>Any key that hashes into the cluster 1) will require several attempts to resolve collision and 2) will then add to the cluster. (Both 1 and 2 are bad)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2D793C9-65DA-492B-8D13-A1E1FB74D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5845ED-7ECA-4548-BB17-D8E0401A9696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AB98537-3169-4EDB-9DEE-95E2E3F2F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424CDE9-DE35-47A4-B634-7CC62FE1A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2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DE78BE5-603D-4E76-8C4F-ADA11FE4F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9AB616C-4181-4622-8A82-9D4753B1171F}" type="slidenum">
              <a:rPr lang="he-IL" altLang="en-US"/>
              <a:pPr/>
              <a:t>30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AE79302-2207-49F7-B268-9CA5CAC26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DB7487D-1999-401D-AD8B-5D34A7E27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409ECC4-7CBC-481C-A5B0-F069BD8CD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6F0F81-FA64-434A-8BCD-EB0528F4A38C}" type="slidenum">
              <a:rPr lang="he-IL" altLang="en-US"/>
              <a:pPr/>
              <a:t>32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3A609C9-4936-4040-8BB0-76F3D10ED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EA5E037-C582-4C3C-B5CE-5C5C829A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3B19-73F6-44C1-AACA-CF63F5C6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FF185-CCD9-438E-99B0-FC15BCD5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6F55-2BFD-4EE6-B484-1480E2E0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B716-8AB4-4CFC-B47D-50F655DA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03E1-91E1-4F79-A689-7527BEA3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B697-7F9F-43E7-B4B6-A0DEA19C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67669-C7CC-48B7-B5A1-717A03B6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D65A-4C5B-45E2-8449-3353FEEA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653A-CD57-4828-9ED5-98BE78EE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75F6-1378-4A6C-AAEE-7D4DE6E5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8E28A-291C-418E-BB6F-8CA4BFAE1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B2F5D-8D5D-481E-AF4E-D86161BE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05D9-DC78-4F07-B5BE-A870909A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1D0A-E5BE-40BE-BD9C-BDD6A4A0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138B-7B01-4DA7-8E76-F0F3AD6B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9B96-3983-46A7-A1FD-4BB6360A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59CA-F359-4069-98DB-A1AD404D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F99A-88D6-40B5-9A63-5B6FC7C9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FE97-DA7C-4216-9B6D-F022667A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9E84-BBD0-4DDC-A114-CA80BF9F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2006-9D4E-480F-86E9-887E1AB7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02050-EC8D-4F71-BA19-57C4BA870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42E0-40E5-4BE3-9E75-011A929F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6599-5C57-4396-980C-2B2BF1AC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5DF36-7227-4BE2-A880-D92637BC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752B-4075-4E3B-AADB-5063AD97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9314-9A38-4304-88D2-9C4B041F9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7A3C-3D3A-4885-A2E4-FDD637ED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3B3F4-64D8-490C-B2B0-2ADE8E1B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A38F-EF38-46C3-914A-E179EF31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6BFE3-16D0-4175-B056-C5A340DD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6B78-713C-4DC6-B81D-48075DDC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96E5-CF37-4848-A3E6-1A625B95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058E-A6E5-4843-AE76-81F514AEF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9C1EF-0E9A-49B0-AEDA-5CAA9F614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3823E-790B-43FB-ABF6-223ED5708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FABA9-9A1B-441A-8580-31EB43E6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AD23D-1D3D-4C81-A284-C546F100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811E0-D774-4183-975B-AC82E3E2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1525-264F-4CCF-BB2A-D830BE89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3909D-5E78-45FE-A388-CA15231A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BD887-074B-4A2C-B9CB-88CA6974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54DBF-A134-426C-B9F7-107A1265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1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638CF-55D9-47F7-8851-757832F1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DED3D-2D67-4993-9A08-91F7C414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D4BE9-890A-48EF-98AA-88A8D200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9322-EDCF-48CE-A616-B7BC4D0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E3F9-3394-4397-9758-ABC2E5A9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93493-0DB5-4D33-B58F-1F25C9DA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9EB9-DAB0-47C0-AEA6-79B13C1A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8039-34E4-4F36-BE3F-7C1A2A0F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950E6-9D2F-45D7-BBA2-F20EC381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3709-3212-4286-B721-38D4E84C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6F415-D74A-4378-ACFD-86207206E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8FA4-1039-4CB7-A2DB-E31DE265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E843-9404-45A1-B469-9F33AAB1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AA80-1DF7-4633-BC84-915C58F5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89F03-DD3F-4275-BE64-51DA3498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BE8A3-1443-43C0-B51D-5BA0072A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3C905-CE53-4451-8A7D-25E99EEE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F6B0-567E-4D5D-B625-C55F7C35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9883-D50A-4D57-A2E9-ABB52B85F5A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4E93-2C72-44B0-97CA-A01DA4B64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088A-2F1F-4A70-AA6B-AAE2A0010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328D-7CC7-4E47-98DD-467C5F21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abs/1509.0454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5930-75E7-4D29-B99F-6B400860F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Diving Deeper into Chaining and Linear Probing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31F65-03A5-4A95-A36E-600542346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 480/580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5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F26B-A774-42C6-8CA3-38D07F48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and Approximations!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66C1-3670-4CAF-9C5A-222A6250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hlink"/>
                </a:solidFill>
              </a:rPr>
              <a:t>Theorem: </a:t>
            </a:r>
            <a:r>
              <a:rPr lang="en-US" dirty="0"/>
              <a:t>For the special case with </a:t>
            </a:r>
            <a:r>
              <a:rPr lang="en-US" i="1" dirty="0"/>
              <a:t>m=n,  </a:t>
            </a:r>
            <a:r>
              <a:rPr lang="en-US" dirty="0"/>
              <a:t>with probability at least 1-1/</a:t>
            </a:r>
            <a:r>
              <a:rPr lang="en-US" i="1" dirty="0"/>
              <a:t>n,</a:t>
            </a:r>
            <a:r>
              <a:rPr lang="en-US" dirty="0"/>
              <a:t> the longest list is </a:t>
            </a:r>
            <a:r>
              <a:rPr lang="en-US" dirty="0">
                <a:cs typeface="Times New Roman" pitchFamily="18" charset="0"/>
              </a:rPr>
              <a:t>O(ln </a:t>
            </a:r>
            <a:r>
              <a:rPr lang="en-US" i="1" dirty="0">
                <a:cs typeface="Times New Roman" pitchFamily="18" charset="0"/>
              </a:rPr>
              <a:t>n / </a:t>
            </a:r>
            <a:r>
              <a:rPr lang="en-US" dirty="0">
                <a:cs typeface="Times New Roman" pitchFamily="18" charset="0"/>
              </a:rPr>
              <a:t>ln </a:t>
            </a:r>
            <a:r>
              <a:rPr lang="en-US" dirty="0" err="1">
                <a:cs typeface="Times New Roman" pitchFamily="18" charset="0"/>
              </a:rPr>
              <a:t>ln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hlink"/>
                </a:solidFill>
              </a:rPr>
              <a:t>Proof:</a:t>
            </a:r>
          </a:p>
          <a:p>
            <a:r>
              <a:rPr lang="en-US" dirty="0"/>
              <a:t>Let </a:t>
            </a:r>
            <a:r>
              <a:rPr lang="en-US" i="1" dirty="0" err="1"/>
              <a:t>X</a:t>
            </a:r>
            <a:r>
              <a:rPr lang="en-US" i="1" baseline="-25000" dirty="0" err="1"/>
              <a:t>i,k</a:t>
            </a:r>
            <a:r>
              <a:rPr lang="en-US" i="1" dirty="0"/>
              <a:t>=</a:t>
            </a:r>
            <a:r>
              <a:rPr lang="en-US" dirty="0"/>
              <a:t> Indicator of {key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hash to slot </a:t>
            </a:r>
            <a:r>
              <a:rPr lang="en-US" i="1" dirty="0"/>
              <a:t>k</a:t>
            </a:r>
            <a:r>
              <a:rPr lang="en-US" dirty="0"/>
              <a:t>}, 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i,k</a:t>
            </a:r>
            <a:r>
              <a:rPr lang="en-US" i="1" dirty="0"/>
              <a:t>=</a:t>
            </a:r>
            <a:r>
              <a:rPr lang="en-US" dirty="0"/>
              <a:t>1) = 1/</a:t>
            </a:r>
            <a:r>
              <a:rPr lang="en-US" i="1" dirty="0"/>
              <a:t>n</a:t>
            </a:r>
            <a:endParaRPr lang="en-US" dirty="0"/>
          </a:p>
          <a:p>
            <a:endParaRPr lang="en-US" sz="1800" dirty="0"/>
          </a:p>
          <a:p>
            <a:r>
              <a:rPr lang="en-US" dirty="0"/>
              <a:t>The probability that a particular slot </a:t>
            </a:r>
            <a:r>
              <a:rPr lang="en-US" i="1" dirty="0"/>
              <a:t>k</a:t>
            </a:r>
            <a:r>
              <a:rPr lang="en-US" dirty="0"/>
              <a:t> receives &gt;</a:t>
            </a:r>
            <a:r>
              <a:rPr lang="el-GR" i="1" dirty="0"/>
              <a:t>κ</a:t>
            </a:r>
            <a:r>
              <a:rPr lang="en-US" dirty="0"/>
              <a:t> keys is (letting </a:t>
            </a:r>
            <a:r>
              <a:rPr lang="en-US" i="1" dirty="0"/>
              <a:t>m=n</a:t>
            </a:r>
            <a:r>
              <a:rPr lang="en-US" dirty="0"/>
              <a:t>)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b="1" dirty="0">
                <a:solidFill>
                  <a:srgbClr val="FF0000"/>
                </a:solidFill>
              </a:rPr>
              <a:t>assuming lot if independence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If we choose </a:t>
            </a:r>
            <a:r>
              <a:rPr lang="el-GR" i="1" dirty="0"/>
              <a:t>κ</a:t>
            </a:r>
            <a:r>
              <a:rPr lang="en-US" i="1" dirty="0"/>
              <a:t> </a:t>
            </a:r>
            <a:r>
              <a:rPr lang="en-US" dirty="0"/>
              <a:t>= 3 ln </a:t>
            </a:r>
            <a:r>
              <a:rPr lang="en-US" i="1" dirty="0"/>
              <a:t>n / </a:t>
            </a:r>
            <a:r>
              <a:rPr lang="en-US" dirty="0"/>
              <a:t>ln 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, then </a:t>
            </a:r>
            <a:r>
              <a:rPr lang="el-GR" i="1" dirty="0"/>
              <a:t>κ</a:t>
            </a:r>
            <a:r>
              <a:rPr lang="en-US" dirty="0"/>
              <a:t>! &gt; 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and 1/</a:t>
            </a:r>
            <a:r>
              <a:rPr lang="el-GR" i="1" dirty="0"/>
              <a:t>κ</a:t>
            </a:r>
            <a:r>
              <a:rPr lang="en-US" dirty="0"/>
              <a:t>! &lt; 1/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Thus, the probability that any </a:t>
            </a:r>
            <a:r>
              <a:rPr lang="en-US" i="1" dirty="0"/>
              <a:t>n </a:t>
            </a:r>
            <a:r>
              <a:rPr lang="en-US" dirty="0"/>
              <a:t>slots receives &gt;</a:t>
            </a:r>
            <a:r>
              <a:rPr lang="el-GR" i="1" dirty="0"/>
              <a:t>κ</a:t>
            </a:r>
            <a:r>
              <a:rPr lang="en-US" dirty="0"/>
              <a:t> keys is &lt; 1/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4920EE94-9419-4855-8E5E-E05497E6F7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73639"/>
              </p:ext>
            </p:extLst>
          </p:nvPr>
        </p:nvGraphicFramePr>
        <p:xfrm>
          <a:off x="5668434" y="4322234"/>
          <a:ext cx="29337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0" imgH="457200" progId="Equation.3">
                  <p:embed/>
                </p:oleObj>
              </mc:Choice>
              <mc:Fallback>
                <p:oleObj name="Equation" r:id="rId2" imgW="1397000" imgH="457200" progId="Equation.3">
                  <p:embed/>
                  <p:pic>
                    <p:nvPicPr>
                      <p:cNvPr id="22733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434" y="4322234"/>
                        <a:ext cx="29337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1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3AA2-0BDA-4001-98E4-08F240DF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Better? (Power of two (multiple) choices)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66AB-9123-48BC-B3A9-9E8CAED5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better? </a:t>
            </a:r>
          </a:p>
          <a:p>
            <a:endParaRPr lang="en-US" dirty="0"/>
          </a:p>
          <a:p>
            <a:r>
              <a:rPr lang="en-US" dirty="0"/>
              <a:t>Use two hash functions, insert at the location with smaller chain. </a:t>
            </a:r>
          </a:p>
          <a:p>
            <a:endParaRPr lang="en-US" dirty="0"/>
          </a:p>
          <a:p>
            <a:r>
              <a:rPr lang="en-US" b="1" dirty="0"/>
              <a:t>Assignment: </a:t>
            </a:r>
            <a:r>
              <a:rPr lang="en-US" dirty="0"/>
              <a:t>Using </a:t>
            </a:r>
            <a:r>
              <a:rPr lang="en-US" i="1" dirty="0"/>
              <a:t>m=n </a:t>
            </a:r>
            <a:r>
              <a:rPr lang="en-US" dirty="0"/>
              <a:t>slots, with probability at least 1-1/</a:t>
            </a:r>
            <a:r>
              <a:rPr lang="en-US" i="1" dirty="0"/>
              <a:t>n,</a:t>
            </a:r>
            <a:r>
              <a:rPr lang="en-US" dirty="0"/>
              <a:t> the longest list is </a:t>
            </a:r>
            <a:r>
              <a:rPr lang="en-US" dirty="0">
                <a:cs typeface="Times New Roman" pitchFamily="18" charset="0"/>
              </a:rPr>
              <a:t>O(log </a:t>
            </a:r>
            <a:r>
              <a:rPr lang="en-US" dirty="0" err="1">
                <a:cs typeface="Times New Roman" pitchFamily="18" charset="0"/>
              </a:rPr>
              <a:t>log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). Exponentially better!!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Template for Power of Two choices</a:t>
            </a:r>
            <a:r>
              <a:rPr lang="en-US" dirty="0"/>
              <a:t>:  Do independent things in parallel pick the best. (Bloom filters?)</a:t>
            </a:r>
          </a:p>
        </p:txBody>
      </p:sp>
    </p:spTree>
    <p:extLst>
      <p:ext uri="{BB962C8B-B14F-4D97-AF65-F5344CB8AC3E}">
        <p14:creationId xmlns:p14="http://schemas.microsoft.com/office/powerpoint/2010/main" val="37057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6C86DA49-7920-4AB1-9B9C-45B4D28430B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6D93E4-FC4B-4537-88BD-3B5CFA3420C3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F4F1EA7-8E89-4652-B737-1082F28A1C9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Probing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23796ED-CE45-4CD4-AF3F-330F54F41CD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F(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) = 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br>
              <a:rPr lang="en-US" altLang="en-US" dirty="0">
                <a:solidFill>
                  <a:schemeClr val="accent2"/>
                </a:solidFill>
              </a:rPr>
            </a:b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dirty="0"/>
              <a:t>Probe sequence: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0</a:t>
            </a:r>
            <a:r>
              <a:rPr lang="en-US" altLang="en-US" baseline="30000" dirty="0"/>
              <a:t>th</a:t>
            </a:r>
            <a:r>
              <a:rPr lang="en-US" altLang="en-US" dirty="0"/>
              <a:t> probe =  h(k) mod </a:t>
            </a:r>
            <a:r>
              <a:rPr lang="en-US" altLang="en-US" dirty="0" err="1"/>
              <a:t>TableSize</a:t>
            </a: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	1</a:t>
            </a:r>
            <a:r>
              <a:rPr lang="en-US" altLang="en-US" baseline="30000" dirty="0"/>
              <a:t>th</a:t>
            </a:r>
            <a:r>
              <a:rPr lang="en-US" altLang="en-US" dirty="0"/>
              <a:t> probe = (h(k) + 1) mod </a:t>
            </a:r>
            <a:r>
              <a:rPr lang="en-US" altLang="en-US" dirty="0" err="1"/>
              <a:t>TableSize</a:t>
            </a: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dirty="0"/>
              <a:t>	2</a:t>
            </a:r>
            <a:r>
              <a:rPr lang="en-US" altLang="en-US" baseline="30000" dirty="0"/>
              <a:t>th</a:t>
            </a:r>
            <a:r>
              <a:rPr lang="en-US" altLang="en-US" dirty="0"/>
              <a:t> probe = (h(k) + 2) mod </a:t>
            </a:r>
            <a:r>
              <a:rPr lang="en-US" altLang="en-US" dirty="0" err="1"/>
              <a:t>TableSize</a:t>
            </a:r>
            <a:r>
              <a:rPr lang="en-US" altLang="en-US" dirty="0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. . .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r>
              <a:rPr lang="en-US" altLang="en-US" baseline="30000" dirty="0" err="1">
                <a:solidFill>
                  <a:schemeClr val="accent2"/>
                </a:solidFill>
              </a:rPr>
              <a:t>th</a:t>
            </a:r>
            <a:r>
              <a:rPr lang="en-US" altLang="en-US" dirty="0">
                <a:solidFill>
                  <a:schemeClr val="accent2"/>
                </a:solidFill>
              </a:rPr>
              <a:t> probe = (h(k) + </a:t>
            </a:r>
            <a:r>
              <a:rPr lang="en-US" altLang="en-US" dirty="0" err="1">
                <a:solidFill>
                  <a:schemeClr val="accent2"/>
                </a:solidFill>
              </a:rPr>
              <a:t>i</a:t>
            </a:r>
            <a:r>
              <a:rPr lang="en-US" altLang="en-US" dirty="0">
                <a:solidFill>
                  <a:schemeClr val="accent2"/>
                </a:solidFill>
              </a:rPr>
              <a:t>) mod </a:t>
            </a:r>
            <a:r>
              <a:rPr lang="en-US" altLang="en-US" dirty="0" err="1">
                <a:solidFill>
                  <a:schemeClr val="accent2"/>
                </a:solidFill>
              </a:rPr>
              <a:t>TableSize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75650658-94CA-469D-BF0C-CBC68E5B574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B84DBC-B04C-4789-BB67-51A3ACEE4106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680C666-6080-42A7-B97D-3BC99EE54ED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133600" y="17145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Probing or Open Addressing</a:t>
            </a:r>
          </a:p>
        </p:txBody>
      </p:sp>
      <p:graphicFrame>
        <p:nvGraphicFramePr>
          <p:cNvPr id="49155" name="Group 3">
            <a:extLst>
              <a:ext uri="{FF2B5EF4-FFF2-40B4-BE49-F238E27FC236}">
                <a16:creationId xmlns:a16="http://schemas.microsoft.com/office/drawing/2014/main" id="{6961A92A-F4DB-46B4-A219-67CC83940DA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844800" y="1371600"/>
          <a:ext cx="2133600" cy="51816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398" name="Text Box 49">
            <a:extLst>
              <a:ext uri="{FF2B5EF4-FFF2-40B4-BE49-F238E27FC236}">
                <a16:creationId xmlns:a16="http://schemas.microsoft.com/office/drawing/2014/main" id="{1677C323-E7A2-4973-B452-EEBEFE73DC7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0600" y="762000"/>
            <a:ext cx="1244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/>
              <a:t>Insert</a:t>
            </a:r>
            <a:r>
              <a:rPr lang="en-US" altLang="en-US"/>
              <a:t>:</a:t>
            </a:r>
          </a:p>
          <a:p>
            <a:pPr eaLnBrk="1" hangingPunct="1"/>
            <a:r>
              <a:rPr lang="en-US" altLang="en-US"/>
              <a:t>38</a:t>
            </a:r>
          </a:p>
          <a:p>
            <a:pPr eaLnBrk="1" hangingPunct="1"/>
            <a:r>
              <a:rPr lang="en-US" altLang="en-US"/>
              <a:t>19</a:t>
            </a:r>
          </a:p>
          <a:p>
            <a:pPr eaLnBrk="1" hangingPunct="1"/>
            <a:r>
              <a:rPr lang="en-US" altLang="en-US"/>
              <a:t>8</a:t>
            </a:r>
          </a:p>
          <a:p>
            <a:pPr eaLnBrk="1" hangingPunct="1"/>
            <a:r>
              <a:rPr lang="en-US" altLang="en-US"/>
              <a:t>109</a:t>
            </a:r>
          </a:p>
          <a:p>
            <a:pPr eaLnBrk="1" hangingPunct="1"/>
            <a:r>
              <a:rPr lang="en-US" altLang="en-US"/>
              <a:t>10</a:t>
            </a:r>
          </a:p>
        </p:txBody>
      </p:sp>
      <p:sp>
        <p:nvSpPr>
          <p:cNvPr id="15399" name="Rectangle 51">
            <a:extLst>
              <a:ext uri="{FF2B5EF4-FFF2-40B4-BE49-F238E27FC236}">
                <a16:creationId xmlns:a16="http://schemas.microsoft.com/office/drawing/2014/main" id="{67FBA8D0-3440-4B0F-B0A6-0771D9852A7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705600" y="3429000"/>
            <a:ext cx="3733800" cy="2743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u="sng" dirty="0"/>
              <a:t>Linear Probing</a:t>
            </a:r>
            <a:r>
              <a:rPr lang="en-US" altLang="en-US" dirty="0"/>
              <a:t>: after checking spot h(k), try spot h(k)+1, if that is full, try h(k)+2, then h(k)+3, etc.</a:t>
            </a:r>
          </a:p>
        </p:txBody>
      </p:sp>
    </p:spTree>
    <p:extLst>
      <p:ext uri="{BB962C8B-B14F-4D97-AF65-F5344CB8AC3E}">
        <p14:creationId xmlns:p14="http://schemas.microsoft.com/office/powerpoint/2010/main" val="23402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744A-75AC-459E-A948-E953F97F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Milestones of Linear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3EA3-CDCF-4679-B182-2BAA8587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1954, Gene Amdahl, Elaine McGraw, and Arthur Samuel invent linear probing as a subroutine for an assembler.  </a:t>
            </a:r>
          </a:p>
          <a:p>
            <a:endParaRPr lang="en-US" dirty="0"/>
          </a:p>
          <a:p>
            <a:r>
              <a:rPr lang="en-US" dirty="0"/>
              <a:t>In 1962, Don Knuth, in his first ever analysis of an algorithm, proves that linear probing takes expected time O(1) for lookups if the hash function is truly random (n-wise independence). </a:t>
            </a:r>
          </a:p>
          <a:p>
            <a:endParaRPr lang="en-US" dirty="0"/>
          </a:p>
          <a:p>
            <a:r>
              <a:rPr lang="en-US" dirty="0"/>
              <a:t>In 2006, Anna </a:t>
            </a:r>
            <a:r>
              <a:rPr lang="en-US" dirty="0" err="1"/>
              <a:t>Pagh</a:t>
            </a:r>
            <a:r>
              <a:rPr lang="en-US" dirty="0"/>
              <a:t> et al. proved that 5-independent hash functions give expected constant-time lookups.</a:t>
            </a:r>
          </a:p>
          <a:p>
            <a:endParaRPr lang="en-US" dirty="0"/>
          </a:p>
          <a:p>
            <a:r>
              <a:rPr lang="en-US" dirty="0"/>
              <a:t>In 2007, </a:t>
            </a:r>
            <a:r>
              <a:rPr lang="en-US" dirty="0" err="1"/>
              <a:t>Mitzenmacher</a:t>
            </a:r>
            <a:r>
              <a:rPr lang="en-US" dirty="0"/>
              <a:t> and </a:t>
            </a:r>
            <a:r>
              <a:rPr lang="en-US" dirty="0" err="1"/>
              <a:t>Vadhan</a:t>
            </a:r>
            <a:r>
              <a:rPr lang="en-US" dirty="0"/>
              <a:t> proved that 2-independence will give expected O(1)-time lookups, assuming there’s some measure of randomness in the keys. </a:t>
            </a:r>
          </a:p>
        </p:txBody>
      </p:sp>
    </p:spTree>
    <p:extLst>
      <p:ext uri="{BB962C8B-B14F-4D97-AF65-F5344CB8AC3E}">
        <p14:creationId xmlns:p14="http://schemas.microsoft.com/office/powerpoint/2010/main" val="182677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DF03-A0A0-4CCD-B8E9-E7CDE63B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758C-1133-4EEF-9010-561AD88F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practice, linear probing is one of the fastest general-purpose hashing strategies available. </a:t>
            </a:r>
          </a:p>
          <a:p>
            <a:endParaRPr lang="en-US" dirty="0"/>
          </a:p>
          <a:p>
            <a:r>
              <a:rPr lang="en-US" dirty="0"/>
              <a:t>This is surprising – it was originally invented in 1954! It's pretty amazing that it still holds up so well. </a:t>
            </a:r>
          </a:p>
          <a:p>
            <a:endParaRPr lang="en-US" dirty="0"/>
          </a:p>
          <a:p>
            <a:r>
              <a:rPr lang="en-US" dirty="0"/>
              <a:t>Why is this?</a:t>
            </a:r>
          </a:p>
          <a:p>
            <a:pPr lvl="1"/>
            <a:r>
              <a:rPr lang="en-US" dirty="0"/>
              <a:t> Low memory overhead: just need an array and a hash function. </a:t>
            </a:r>
          </a:p>
          <a:p>
            <a:pPr lvl="1"/>
            <a:r>
              <a:rPr lang="en-US" b="1" dirty="0"/>
              <a:t>Excellent locality: </a:t>
            </a:r>
            <a:r>
              <a:rPr lang="en-US" dirty="0"/>
              <a:t>when collisions occur, we only search in adjacent locations.</a:t>
            </a:r>
          </a:p>
          <a:p>
            <a:pPr lvl="1"/>
            <a:r>
              <a:rPr lang="en-US" dirty="0"/>
              <a:t>Great cache performance: a combination of the above two factors</a:t>
            </a:r>
          </a:p>
        </p:txBody>
      </p:sp>
    </p:spTree>
    <p:extLst>
      <p:ext uri="{BB962C8B-B14F-4D97-AF65-F5344CB8AC3E}">
        <p14:creationId xmlns:p14="http://schemas.microsoft.com/office/powerpoint/2010/main" val="80224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6174-1492-4B69-9000-3DA2BD8A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Expected cost of 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AE880-1A5D-4574-A476-DF1A099B0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For simplicity, let’s assume a load factor of α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= ¹/₃. </a:t>
                </a:r>
              </a:p>
              <a:p>
                <a:pPr lvl="1"/>
                <a:r>
                  <a:rPr lang="en-US" dirty="0"/>
                  <a:t>What happens to linear probing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Contrast with chaining.</a:t>
                </a:r>
              </a:p>
              <a:p>
                <a:endParaRPr lang="en-US" dirty="0"/>
              </a:p>
              <a:p>
                <a:r>
                  <a:rPr lang="en-US" dirty="0"/>
                  <a:t>A region of size m is a consecutive set of m locations in the hash table. </a:t>
                </a:r>
              </a:p>
              <a:p>
                <a:endParaRPr lang="en-US" dirty="0"/>
              </a:p>
              <a:p>
                <a:r>
                  <a:rPr lang="en-US" dirty="0"/>
                  <a:t>An element q hashes to region R if h(q) ∈ R, though q may not be placed in R. </a:t>
                </a:r>
              </a:p>
              <a:p>
                <a:endParaRPr lang="en-US" dirty="0"/>
              </a:p>
              <a:p>
                <a:r>
                  <a:rPr lang="en-US" dirty="0"/>
                  <a:t>On expectation, a region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should have at most ¹/₃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elements hash to it. </a:t>
                </a:r>
              </a:p>
              <a:p>
                <a:endParaRPr lang="en-US" dirty="0"/>
              </a:p>
              <a:p>
                <a:r>
                  <a:rPr lang="en-US" dirty="0"/>
                  <a:t>It would be very unlucky if a region had twice as many elements in it as expected. A region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overloaded</a:t>
                </a:r>
                <a:r>
                  <a:rPr lang="en-US" dirty="0"/>
                  <a:t> if at least ²/₃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elements hash to 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AE880-1A5D-4574-A476-DF1A099B0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 r="-928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6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3939-14A9-45A0-9AD2-ECA9521A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Provable Fact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E2792-18DF-47FD-B0B9-BF7D23CB2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Theorem: </a:t>
                </a:r>
                <a:r>
                  <a:rPr lang="en-US" dirty="0"/>
                  <a:t>The probability that the query element q ends up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steps from its home location is upper-bounded by </a:t>
                </a:r>
              </a:p>
              <a:p>
                <a:pPr lvl="1"/>
                <a:r>
                  <a:rPr lang="en-US" dirty="0"/>
                  <a:t>c · </a:t>
                </a:r>
                <a:r>
                  <a:rPr lang="en-US" dirty="0" err="1"/>
                  <a:t>Pr</a:t>
                </a:r>
                <a:r>
                  <a:rPr lang="en-US" dirty="0"/>
                  <a:t>[ the region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centered on h(q) is overloaded ] for some fixed constant c independent of s.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Proof</a:t>
                </a:r>
                <a:r>
                  <a:rPr lang="en-US" dirty="0"/>
                  <a:t>: Set up some cleverly-chosen ranges over the hash table and use the pigeonhole principle. See </a:t>
                </a:r>
                <a:r>
                  <a:rPr lang="en-US" dirty="0" err="1"/>
                  <a:t>Thorup’s</a:t>
                </a:r>
                <a:r>
                  <a:rPr lang="en-US" dirty="0"/>
                  <a:t> lecture notes.</a:t>
                </a:r>
              </a:p>
              <a:p>
                <a:pPr lvl="1"/>
                <a:r>
                  <a:rPr lang="en-US" dirty="0">
                    <a:hlinkClick r:id="rId2"/>
                  </a:rPr>
                  <a:t>https://arxiv.org/abs/1509.04549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E2792-18DF-47FD-B0B9-BF7D23CB2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7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DAFE-73EE-4605-A79B-484237EF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Overall we can write the expectation 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BC9D7-9D71-400E-87BD-E19F557BE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 E(lookup time)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𝑏𝑒𝑡𝑤𝑒𝑒𝑛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𝑎𝑤𝑎𝑦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𝑓𝑟𝑜𝑚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nor/>
                          </m:rPr>
                          <a:rPr lang="en-US" dirty="0"/>
                          <m:t>Pr</m:t>
                        </m:r>
                        <m:r>
                          <m:rPr>
                            <m:nor/>
                          </m:rPr>
                          <a:rPr lang="en-US" dirty="0"/>
                          <m:t>[ </m:t>
                        </m:r>
                        <m:r>
                          <m:rPr>
                            <m:nor/>
                          </m:rPr>
                          <a:rPr lang="en-US" dirty="0"/>
                          <m:t>the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region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size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centered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q</m:t>
                        </m:r>
                        <m:r>
                          <m:rPr>
                            <m:nor/>
                          </m:rPr>
                          <a:rPr lang="en-US" dirty="0"/>
                          <m:t>) </m:t>
                        </m:r>
                        <m:r>
                          <m:rPr>
                            <m:nor/>
                          </m:rPr>
                          <a:rPr lang="en-US" dirty="0"/>
                          <m:t>is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overloaded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can bound </a:t>
                </a:r>
              </a:p>
              <a:p>
                <a:pPr marL="0" indent="0">
                  <a:buNone/>
                </a:pPr>
                <a:r>
                  <a:rPr lang="en-US" dirty="0"/>
                  <a:t>Pr[ the region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centered on h(q) is overloaded 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BC9D7-9D71-400E-87BD-E19F557BE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46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5FB4-FA6C-4C79-A4CA-E94BA984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A94CD-9679-40BD-A605-E0AF8A143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region is a contiguous span of table slots, and we’ve chosen α = ¹/₃.</a:t>
                </a:r>
              </a:p>
              <a:p>
                <a:r>
                  <a:rPr lang="en-US" dirty="0"/>
                  <a:t>An overloaded region has at least ⅔ · 2ˢ elements in it. </a:t>
                </a:r>
              </a:p>
              <a:p>
                <a:r>
                  <a:rPr lang="en-US" dirty="0"/>
                  <a:t>Let the random variable Bₛ represent the number of keys that hash into the block of size 2ˢ centered on h(q) (q is our search query). </a:t>
                </a:r>
              </a:p>
              <a:p>
                <a:r>
                  <a:rPr lang="en-US" dirty="0"/>
                  <a:t>We want to know </a:t>
                </a:r>
                <a:r>
                  <a:rPr lang="en-US" dirty="0" err="1"/>
                  <a:t>Pr</a:t>
                </a:r>
                <a:r>
                  <a:rPr lang="en-US" dirty="0"/>
                  <a:t>[ Bₛ ≥ ⅔ 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]. </a:t>
                </a:r>
              </a:p>
              <a:p>
                <a:r>
                  <a:rPr lang="en-US" dirty="0"/>
                  <a:t>Assuming our hash functions are at least 2-independent (why?), we have </a:t>
                </a:r>
              </a:p>
              <a:p>
                <a:pPr lvl="1"/>
                <a:r>
                  <a:rPr lang="en-US" dirty="0"/>
                  <a:t>E[Bₛ] = ⅓ · 2ˢ. </a:t>
                </a:r>
              </a:p>
              <a:p>
                <a:r>
                  <a:rPr lang="en-US" dirty="0"/>
                  <a:t>Pr[ Bₛ ≥ ⅔ 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]  is equivalent to </a:t>
                </a:r>
                <a:r>
                  <a:rPr lang="en-US" dirty="0" err="1"/>
                  <a:t>Pr</a:t>
                </a:r>
                <a:r>
                  <a:rPr lang="en-US" dirty="0"/>
                  <a:t>[ Bₛ ≥ 2·E[Bₛ] ]. </a:t>
                </a:r>
              </a:p>
              <a:p>
                <a:r>
                  <a:rPr lang="en-US" dirty="0"/>
                  <a:t>Thus, looking up an element takes, on expectation, at least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≥2 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A94CD-9679-40BD-A605-E0AF8A143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B6CB-B929-4392-81B4-CE9140E4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35BC-E9DF-4C5E-83BB-F3FB011F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 will be released today/Tomorrow and is,  due 2 weeks from now, 24</a:t>
            </a:r>
            <a:r>
              <a:rPr lang="en-US" baseline="30000" dirty="0"/>
              <a:t>th</a:t>
            </a:r>
            <a:r>
              <a:rPr lang="en-US" dirty="0"/>
              <a:t> Feb</a:t>
            </a:r>
            <a:r>
              <a:rPr lang="en-US" b="1" dirty="0"/>
              <a:t>. Submission via Canvas. </a:t>
            </a:r>
          </a:p>
          <a:p>
            <a:endParaRPr lang="en-US" dirty="0"/>
          </a:p>
          <a:p>
            <a:r>
              <a:rPr lang="en-US" dirty="0"/>
              <a:t>11th is the deadline to pick project over final exams. Put your name in the spreadsheet.  Names not in spreadsheet after 11</a:t>
            </a:r>
            <a:r>
              <a:rPr lang="en-US" baseline="30000" dirty="0"/>
              <a:t>th</a:t>
            </a:r>
            <a:r>
              <a:rPr lang="en-US" dirty="0"/>
              <a:t> will be automatically assigned the finals. </a:t>
            </a:r>
          </a:p>
          <a:p>
            <a:endParaRPr lang="en-US" dirty="0"/>
          </a:p>
          <a:p>
            <a:r>
              <a:rPr lang="en-US" b="1" dirty="0"/>
              <a:t>All deadlines are 11:59pm CT on the given day.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8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8B9B-E661-49CC-9854-1388ACA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 Markov’s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AD29C-F78C-4AE1-A810-0AFB6EF4F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No Assumptions!! </a:t>
                </a:r>
                <a:endParaRPr lang="en-US" dirty="0"/>
              </a:p>
              <a:p>
                <a:r>
                  <a:rPr lang="en-US" dirty="0" err="1"/>
                  <a:t>Pr</a:t>
                </a:r>
                <a:r>
                  <a:rPr lang="en-US" dirty="0"/>
                  <a:t>[ Bₛ ≥ 2·E[Bₛ] ]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≥2 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  <a:r>
                  <a:rPr lang="en-IN" b="1" dirty="0"/>
                  <a:t>BAAAAAAD</a:t>
                </a:r>
              </a:p>
              <a:p>
                <a:endParaRPr lang="en-IN" b="1" dirty="0"/>
              </a:p>
              <a:p>
                <a:r>
                  <a:rPr lang="en-US" dirty="0"/>
                  <a:t>(we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≥2 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dirty="0"/>
                  <a:t> to decay faster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to get anything interesting)</a:t>
                </a:r>
                <a:endParaRPr lang="en-IN" b="1" dirty="0"/>
              </a:p>
              <a:p>
                <a:endParaRPr lang="en-IN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AD29C-F78C-4AE1-A810-0AFB6EF4F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3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FFF-5477-4DDA-9F0D-AA17B17A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Inequalities (Last Class)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3FA03-EA66-4669-8EE2-DED761673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Markov’s Inequality</a:t>
                </a:r>
              </a:p>
              <a:p>
                <a:pPr lvl="1"/>
                <a:r>
                  <a:rPr lang="en-US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Chebyshev’s</a:t>
                </a:r>
              </a:p>
              <a:p>
                <a:pPr lvl="1"/>
                <a:r>
                  <a:rPr lang="en-US" dirty="0"/>
                  <a:t> 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</a:t>
                </a: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Chernoff Bounds. </a:t>
                </a:r>
              </a:p>
              <a:p>
                <a:pPr lvl="1"/>
                <a:r>
                  <a:rPr lang="en-US" dirty="0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])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3FA03-EA66-4669-8EE2-DED761673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E36B6E1-A067-4B2A-B6CF-4E23BCB6EB4C}"/>
              </a:ext>
            </a:extLst>
          </p:cNvPr>
          <p:cNvSpPr txBox="1"/>
          <p:nvPr/>
        </p:nvSpPr>
        <p:spPr>
          <a:xfrm flipH="1">
            <a:off x="7369384" y="2870200"/>
            <a:ext cx="3700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fair coin is tossed 200 times. How likely is it to observe at least 150 heads? </a:t>
            </a:r>
          </a:p>
          <a:p>
            <a:r>
              <a:rPr lang="en-US" dirty="0"/>
              <a:t>❖ Markov: ≤ 0.6666 </a:t>
            </a:r>
          </a:p>
          <a:p>
            <a:r>
              <a:rPr lang="en-US" dirty="0"/>
              <a:t>❖ Chebyshev: ≤ 0.02 </a:t>
            </a:r>
          </a:p>
          <a:p>
            <a:r>
              <a:rPr lang="en-US" dirty="0"/>
              <a:t>❖ Chernoff: ≤ 0.017</a:t>
            </a:r>
          </a:p>
        </p:txBody>
      </p:sp>
    </p:spTree>
    <p:extLst>
      <p:ext uri="{BB962C8B-B14F-4D97-AF65-F5344CB8AC3E}">
        <p14:creationId xmlns:p14="http://schemas.microsoft.com/office/powerpoint/2010/main" val="6333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FFF-5477-4DDA-9F0D-AA17B17A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Inequalities (Last Class)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3FA03-EA66-4669-8EE2-DED761673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Markov’s Inequality</a:t>
                </a:r>
              </a:p>
              <a:p>
                <a:pPr lvl="1"/>
                <a:r>
                  <a:rPr lang="en-US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Chebyshev’s</a:t>
                </a:r>
              </a:p>
              <a:p>
                <a:pPr lvl="1"/>
                <a:r>
                  <a:rPr lang="en-US" dirty="0"/>
                  <a:t> 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𝑓𝑎𝑟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  <a:p>
                <a:pPr lvl="1"/>
                <a:endParaRPr lang="en-IN" dirty="0"/>
              </a:p>
              <a:p>
                <a:r>
                  <a:rPr lang="en-IN" dirty="0"/>
                  <a:t>Chernoff Bounds.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 is sum of </a:t>
                </a:r>
                <a:r>
                  <a:rPr lang="en-IN" dirty="0" err="1"/>
                  <a:t>i.i.d</a:t>
                </a:r>
                <a:r>
                  <a:rPr lang="en-IN" dirty="0"/>
                  <a:t> variables)</a:t>
                </a:r>
              </a:p>
              <a:p>
                <a:pPr lvl="1"/>
                <a:r>
                  <a:rPr lang="en-US" dirty="0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])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3FA03-EA66-4669-8EE2-DED761673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2495E-854E-48C9-9B51-815F5EFB1831}"/>
              </a:ext>
            </a:extLst>
          </p:cNvPr>
          <p:cNvSpPr txBox="1"/>
          <p:nvPr/>
        </p:nvSpPr>
        <p:spPr>
          <a:xfrm>
            <a:off x="2197101" y="6177493"/>
            <a:ext cx="858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0000"/>
                </a:solidFill>
              </a:rPr>
              <a:t>More Independence </a:t>
            </a:r>
            <a:r>
              <a:rPr lang="en-IN" sz="2500" b="1" dirty="0">
                <a:solidFill>
                  <a:srgbClr val="FF0000"/>
                </a:solidFill>
                <a:sym typeface="Wingdings" panose="05000000000000000000" pitchFamily="2" charset="2"/>
              </a:rPr>
              <a:t>  More Resources in Hash Functions</a:t>
            </a:r>
            <a:r>
              <a:rPr lang="en-IN" sz="2500" b="1" dirty="0">
                <a:solidFill>
                  <a:srgbClr val="FF0000"/>
                </a:solidFill>
              </a:rPr>
              <a:t> 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4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3DB4-60D2-4DF6-92DF-42E5C56C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we bound the variance?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D081B-6DC7-493B-AE3A-2179F464E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Define indicator variable: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elements maps to block of size 2ˢ centered at h(q)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D081B-6DC7-493B-AE3A-2179F464E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6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198F-977C-4EBC-850D-8CD386F7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697CB-7F2B-4D2A-82C5-0BE21DF5A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]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r>
                  <a:rPr lang="en-IN" b="0" dirty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/>
                  <a:t>] 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IN" b="0" dirty="0"/>
              </a:p>
              <a:p>
                <a:r>
                  <a:rPr lang="en-IN" b="0" dirty="0"/>
                  <a:t>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IN" b="0" dirty="0"/>
                  <a:t>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+∑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0" dirty="0"/>
                  <a:t>     </a:t>
                </a:r>
              </a:p>
              <a:p>
                <a:pPr marL="0" indent="0">
                  <a:buNone/>
                </a:pPr>
                <a:r>
                  <a:rPr lang="en-IN" dirty="0"/>
                  <a:t>					</a:t>
                </a:r>
                <a:r>
                  <a:rPr lang="en-IN" b="0" dirty="0"/>
                  <a:t>(assuming 3-independence!!)</a:t>
                </a:r>
              </a:p>
              <a:p>
                <a:r>
                  <a:rPr lang="en-IN" dirty="0"/>
                  <a:t> What does 3-independence buys us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0" dirty="0"/>
                  <a:t> 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="0" dirty="0"/>
                  <a:t>  (why? … do the math)</a:t>
                </a:r>
              </a:p>
              <a:p>
                <a:pPr marL="0" indent="0">
                  <a:buNone/>
                </a:pPr>
                <a:r>
                  <a:rPr lang="en-IN" dirty="0"/>
                  <a:t>So 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]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I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]</a:t>
                </a:r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697CB-7F2B-4D2A-82C5-0BE21DF5A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433" y="1825625"/>
                <a:ext cx="10515600" cy="4351338"/>
              </a:xfrm>
              <a:blipFill>
                <a:blip r:embed="rId2"/>
                <a:stretch>
                  <a:fillRect l="-1159" t="-154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F4D1-15E2-4945-9295-7340D29A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7D869-881A-423D-BB24-315F493F4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666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≥2 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 bound is tight for 3-independence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7D869-881A-423D-BB24-315F493F4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666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009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66F3-B5D9-4BD9-8857-11496A38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Going Beyond: 4</a:t>
            </a:r>
            <a:r>
              <a:rPr lang="en-IN" baseline="30000" dirty="0"/>
              <a:t>th</a:t>
            </a:r>
            <a:r>
              <a:rPr lang="en-IN" dirty="0"/>
              <a:t> Moment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C0827-2C16-4BB4-8A7C-5E2D604AE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𝑀𝑜𝑚𝑒𝑛𝑡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IN" dirty="0"/>
              </a:p>
              <a:p>
                <a:r>
                  <a:rPr lang="en-US" b="1" dirty="0"/>
                  <a:t>Assignment</a:t>
                </a:r>
                <a:r>
                  <a:rPr lang="en-US" dirty="0"/>
                  <a:t>: Prove that expected cost of linear probing is O(1) assuming 5-independence using the above 4</a:t>
                </a:r>
                <a:r>
                  <a:rPr lang="en-US" baseline="30000" dirty="0"/>
                  <a:t>th</a:t>
                </a:r>
                <a:r>
                  <a:rPr lang="en-US" dirty="0"/>
                  <a:t> moment bounds.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C0827-2C16-4BB4-8A7C-5E2D604AE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5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C1EE-D963-49EE-9DC2-79D81962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 2-independence suffice?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B191-23B5-4C0A-9B5A-5026451A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2007, </a:t>
            </a:r>
            <a:r>
              <a:rPr lang="en-US" dirty="0" err="1"/>
              <a:t>Mitzenmacher</a:t>
            </a:r>
            <a:r>
              <a:rPr lang="en-US" dirty="0"/>
              <a:t> and </a:t>
            </a:r>
            <a:r>
              <a:rPr lang="en-US" dirty="0" err="1"/>
              <a:t>Vadhan</a:t>
            </a:r>
            <a:r>
              <a:rPr lang="en-US" dirty="0"/>
              <a:t> proved that 2-independence will give expected O(1)-time lookups, assuming there’s some measure of randomness in the keys.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Assignment for Grads: Read this paper. </a:t>
            </a:r>
          </a:p>
        </p:txBody>
      </p:sp>
    </p:spTree>
    <p:extLst>
      <p:ext uri="{BB962C8B-B14F-4D97-AF65-F5344CB8AC3E}">
        <p14:creationId xmlns:p14="http://schemas.microsoft.com/office/powerpoint/2010/main" val="2923183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3276-243D-4B2A-8782-424F129E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Hashing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AE4B-EE6F-4671-BF49-7887D148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case of both chaining and probing is O(n). Expected is O(1).</a:t>
            </a:r>
          </a:p>
          <a:p>
            <a:pPr lvl="1"/>
            <a:r>
              <a:rPr lang="en-US" dirty="0"/>
              <a:t>Includes both insertion and searching.</a:t>
            </a:r>
          </a:p>
          <a:p>
            <a:pPr lvl="1"/>
            <a:endParaRPr lang="en-US" dirty="0"/>
          </a:p>
          <a:p>
            <a:r>
              <a:rPr lang="en-US" dirty="0"/>
              <a:t>Can we sacrifice insertions for worst case O(1) searching?</a:t>
            </a:r>
          </a:p>
          <a:p>
            <a:pPr lvl="1"/>
            <a:r>
              <a:rPr lang="en-US" dirty="0"/>
              <a:t>YES </a:t>
            </a:r>
          </a:p>
          <a:p>
            <a:pPr lvl="1"/>
            <a:r>
              <a:rPr lang="en-US" dirty="0"/>
              <a:t>Cuckoo Hashing</a:t>
            </a:r>
          </a:p>
        </p:txBody>
      </p:sp>
    </p:spTree>
    <p:extLst>
      <p:ext uri="{BB962C8B-B14F-4D97-AF65-F5344CB8AC3E}">
        <p14:creationId xmlns:p14="http://schemas.microsoft.com/office/powerpoint/2010/main" val="2720085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5B7EE-4224-4016-8E15-5E872D17D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49" y="617111"/>
            <a:ext cx="8946623" cy="5559852"/>
          </a:xfrm>
        </p:spPr>
      </p:pic>
    </p:spTree>
    <p:extLst>
      <p:ext uri="{BB962C8B-B14F-4D97-AF65-F5344CB8AC3E}">
        <p14:creationId xmlns:p14="http://schemas.microsoft.com/office/powerpoint/2010/main" val="18713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8027-500E-41BE-B710-CE9E4110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and their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5569-9190-4F72-8F90-F4D773BD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Aditya Desai, </a:t>
            </a:r>
            <a:r>
              <a:rPr lang="en-US" dirty="0" err="1"/>
              <a:t>ZhaoZhuo</a:t>
            </a:r>
            <a:r>
              <a:rPr lang="en-US" dirty="0"/>
              <a:t> Xu, Emma Liu are the TAs</a:t>
            </a:r>
          </a:p>
          <a:p>
            <a:endParaRPr lang="en-US" dirty="0"/>
          </a:p>
          <a:p>
            <a:r>
              <a:rPr lang="en-US" dirty="0"/>
              <a:t>3 more office hours with TAs will  be announced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In addition, the instructor (Anshu) will have office hours every Wednesday 12:00pm - 1pm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60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7D35ECA3-489F-4B45-89CD-E4941F4B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457C11-F3AE-4BB8-B497-81A2059EE166}" type="slidenum">
              <a:rPr lang="he-IL" altLang="en-US"/>
              <a:pPr/>
              <a:t>30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23814C4-9006-43EA-84FB-53AACC8F7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01600"/>
            <a:ext cx="9144000" cy="546100"/>
          </a:xfrm>
        </p:spPr>
        <p:txBody>
          <a:bodyPr>
            <a:normAutofit fontScale="90000"/>
          </a:bodyPr>
          <a:lstStyle/>
          <a:p>
            <a:pPr rtl="0" eaLnBrk="1" hangingPunct="1"/>
            <a:r>
              <a:rPr lang="en-US" altLang="en-US" sz="3900"/>
              <a:t>Cuckoo Hashing: Insertion Algorithm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FC1D6EBE-A2B6-4DAC-B783-EB9C8DD2F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3400" y="723900"/>
            <a:ext cx="8153400" cy="41275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/>
              <a:t>To </a:t>
            </a:r>
            <a:r>
              <a:rPr lang="en-US" altLang="en-US" b="1"/>
              <a:t>insert</a:t>
            </a:r>
            <a:r>
              <a:rPr lang="en-US" altLang="en-US"/>
              <a:t> element </a:t>
            </a:r>
            <a:r>
              <a:rPr lang="en-US" altLang="en-US" b="1" i="1">
                <a:solidFill>
                  <a:srgbClr val="008000"/>
                </a:solidFill>
              </a:rPr>
              <a:t>x</a:t>
            </a:r>
            <a:r>
              <a:rPr lang="en-US" altLang="en-US"/>
              <a:t>, call </a:t>
            </a:r>
            <a:r>
              <a:rPr lang="en-US" altLang="en-US" b="1">
                <a:solidFill>
                  <a:srgbClr val="FF0000"/>
                </a:solidFill>
              </a:rPr>
              <a:t>Insert</a:t>
            </a:r>
            <a:r>
              <a:rPr lang="en-US" altLang="en-US" b="1"/>
              <a:t>(</a:t>
            </a:r>
            <a:r>
              <a:rPr lang="en-US" altLang="en-US" b="1" i="1">
                <a:solidFill>
                  <a:srgbClr val="008000"/>
                </a:solidFill>
              </a:rPr>
              <a:t>x</a:t>
            </a:r>
            <a:r>
              <a:rPr lang="en-US" altLang="en-US" b="1"/>
              <a:t>, </a:t>
            </a:r>
            <a:r>
              <a:rPr lang="en-US" altLang="en-US" b="1" i="1">
                <a:solidFill>
                  <a:srgbClr val="008000"/>
                </a:solidFill>
              </a:rPr>
              <a:t>1</a:t>
            </a:r>
            <a:r>
              <a:rPr lang="en-US" altLang="en-US" b="1"/>
              <a:t>)</a:t>
            </a:r>
          </a:p>
          <a:p>
            <a:pPr marL="609600" indent="-609600">
              <a:buNone/>
            </a:pPr>
            <a:endParaRPr lang="en-US" altLang="en-US" sz="1200" b="1"/>
          </a:p>
          <a:p>
            <a:pPr marL="609600" indent="-609600">
              <a:buNone/>
            </a:pPr>
            <a:r>
              <a:rPr lang="en-US" altLang="en-US" b="1" u="sng">
                <a:solidFill>
                  <a:srgbClr val="FF0000"/>
                </a:solidFill>
              </a:rPr>
              <a:t>Insert</a:t>
            </a:r>
            <a:r>
              <a:rPr lang="en-US" altLang="en-US" b="1" u="sng"/>
              <a:t>(</a:t>
            </a:r>
            <a:r>
              <a:rPr lang="en-US" altLang="en-US" b="1" i="1" u="sng">
                <a:solidFill>
                  <a:srgbClr val="008000"/>
                </a:solidFill>
              </a:rPr>
              <a:t>x</a:t>
            </a:r>
            <a:r>
              <a:rPr lang="en-US" altLang="en-US" b="1" u="sng"/>
              <a:t>, </a:t>
            </a:r>
            <a:r>
              <a:rPr lang="en-US" altLang="en-US" b="1" i="1" u="sng">
                <a:solidFill>
                  <a:srgbClr val="008000"/>
                </a:solidFill>
              </a:rPr>
              <a:t>i</a:t>
            </a:r>
            <a:r>
              <a:rPr lang="en-US" altLang="en-US" b="1" u="sng"/>
              <a:t>):</a:t>
            </a:r>
          </a:p>
          <a:p>
            <a:pPr marL="609600" indent="-609600">
              <a:buNone/>
            </a:pPr>
            <a:r>
              <a:rPr lang="en-US" altLang="en-US"/>
              <a:t>1. Put </a:t>
            </a:r>
            <a:r>
              <a:rPr lang="en-US" altLang="en-US" b="1" i="1">
                <a:solidFill>
                  <a:srgbClr val="008000"/>
                </a:solidFill>
              </a:rPr>
              <a:t>x</a:t>
            </a:r>
            <a:r>
              <a:rPr lang="en-US" altLang="en-US"/>
              <a:t> into location </a:t>
            </a:r>
            <a:r>
              <a:rPr lang="en-US" altLang="en-US" b="1" i="1">
                <a:solidFill>
                  <a:srgbClr val="008000"/>
                </a:solidFill>
              </a:rPr>
              <a:t>h</a:t>
            </a:r>
            <a:r>
              <a:rPr lang="en-US" altLang="en-US" b="1" i="1" baseline="-25000">
                <a:solidFill>
                  <a:srgbClr val="008000"/>
                </a:solidFill>
              </a:rPr>
              <a:t>i</a:t>
            </a:r>
            <a:r>
              <a:rPr lang="en-US" altLang="en-US" b="1" i="1">
                <a:solidFill>
                  <a:srgbClr val="008000"/>
                </a:solidFill>
              </a:rPr>
              <a:t>(x)</a:t>
            </a:r>
            <a:r>
              <a:rPr lang="en-US" altLang="en-US" i="1"/>
              <a:t> </a:t>
            </a:r>
            <a:r>
              <a:rPr lang="en-US" altLang="en-US"/>
              <a:t>in </a:t>
            </a:r>
            <a:r>
              <a:rPr lang="en-US" altLang="en-US" b="1" i="1">
                <a:solidFill>
                  <a:srgbClr val="008000"/>
                </a:solidFill>
              </a:rPr>
              <a:t>T</a:t>
            </a:r>
            <a:r>
              <a:rPr lang="en-US" altLang="en-US" b="1" i="1" baseline="-25000">
                <a:solidFill>
                  <a:srgbClr val="008000"/>
                </a:solidFill>
              </a:rPr>
              <a:t>i</a:t>
            </a:r>
          </a:p>
          <a:p>
            <a:pPr marL="609600" indent="-609600">
              <a:buNone/>
            </a:pPr>
            <a:r>
              <a:rPr lang="en-US" altLang="en-US"/>
              <a:t>2. If </a:t>
            </a:r>
            <a:r>
              <a:rPr lang="en-US" altLang="en-US" b="1" i="1">
                <a:solidFill>
                  <a:srgbClr val="008000"/>
                </a:solidFill>
              </a:rPr>
              <a:t>T</a:t>
            </a:r>
            <a:r>
              <a:rPr lang="en-US" altLang="en-US" b="1" i="1" baseline="-25000">
                <a:solidFill>
                  <a:srgbClr val="008000"/>
                </a:solidFill>
              </a:rPr>
              <a:t>i</a:t>
            </a:r>
            <a:r>
              <a:rPr lang="en-US" altLang="en-US" b="1" i="1">
                <a:solidFill>
                  <a:srgbClr val="008000"/>
                </a:solidFill>
              </a:rPr>
              <a:t>[h</a:t>
            </a:r>
            <a:r>
              <a:rPr lang="en-US" altLang="en-US" b="1" i="1" baseline="-25000">
                <a:solidFill>
                  <a:srgbClr val="008000"/>
                </a:solidFill>
              </a:rPr>
              <a:t>i</a:t>
            </a:r>
            <a:r>
              <a:rPr lang="en-US" altLang="en-US" b="1" i="1">
                <a:solidFill>
                  <a:srgbClr val="008000"/>
                </a:solidFill>
              </a:rPr>
              <a:t>(x)]</a:t>
            </a:r>
            <a:r>
              <a:rPr lang="en-US" altLang="en-US"/>
              <a:t> was empty: return</a:t>
            </a:r>
          </a:p>
          <a:p>
            <a:pPr marL="609600" indent="-609600">
              <a:buNone/>
            </a:pPr>
            <a:r>
              <a:rPr lang="en-US" altLang="en-US"/>
              <a:t>3. If </a:t>
            </a:r>
            <a:r>
              <a:rPr lang="en-US" altLang="en-US" b="1" i="1">
                <a:solidFill>
                  <a:srgbClr val="008000"/>
                </a:solidFill>
              </a:rPr>
              <a:t>T</a:t>
            </a:r>
            <a:r>
              <a:rPr lang="en-US" altLang="en-US" b="1" i="1" baseline="-25000">
                <a:solidFill>
                  <a:srgbClr val="008000"/>
                </a:solidFill>
              </a:rPr>
              <a:t>i</a:t>
            </a:r>
            <a:r>
              <a:rPr lang="en-US" altLang="en-US" b="1" i="1">
                <a:solidFill>
                  <a:srgbClr val="008000"/>
                </a:solidFill>
              </a:rPr>
              <a:t>[h</a:t>
            </a:r>
            <a:r>
              <a:rPr lang="en-US" altLang="en-US" b="1" i="1" baseline="-25000">
                <a:solidFill>
                  <a:srgbClr val="008000"/>
                </a:solidFill>
              </a:rPr>
              <a:t>i</a:t>
            </a:r>
            <a:r>
              <a:rPr lang="en-US" altLang="en-US" b="1" i="1">
                <a:solidFill>
                  <a:srgbClr val="008000"/>
                </a:solidFill>
              </a:rPr>
              <a:t>(x)]</a:t>
            </a:r>
            <a:r>
              <a:rPr lang="en-US" altLang="en-US"/>
              <a:t> contained element </a:t>
            </a:r>
            <a:r>
              <a:rPr lang="en-US" altLang="en-US" b="1" i="1">
                <a:solidFill>
                  <a:srgbClr val="008000"/>
                </a:solidFill>
              </a:rPr>
              <a:t>y</a:t>
            </a:r>
            <a:r>
              <a:rPr lang="en-US" altLang="en-US"/>
              <a:t>: do </a:t>
            </a:r>
            <a:r>
              <a:rPr lang="en-US" altLang="en-US" b="1">
                <a:solidFill>
                  <a:srgbClr val="FF0000"/>
                </a:solidFill>
              </a:rPr>
              <a:t>Insert</a:t>
            </a:r>
            <a:r>
              <a:rPr lang="en-US" altLang="en-US" b="1"/>
              <a:t>(</a:t>
            </a:r>
            <a:r>
              <a:rPr lang="en-US" altLang="en-US" b="1" i="1">
                <a:solidFill>
                  <a:srgbClr val="008000"/>
                </a:solidFill>
              </a:rPr>
              <a:t>y</a:t>
            </a:r>
            <a:r>
              <a:rPr lang="en-US" altLang="en-US" b="1"/>
              <a:t>, </a:t>
            </a:r>
            <a:r>
              <a:rPr lang="en-US" altLang="en-US" b="1" i="1">
                <a:solidFill>
                  <a:srgbClr val="008000"/>
                </a:solidFill>
              </a:rPr>
              <a:t>3–i</a:t>
            </a:r>
            <a:r>
              <a:rPr lang="en-US" altLang="en-US" b="1"/>
              <a:t>)</a:t>
            </a:r>
          </a:p>
          <a:p>
            <a:pPr marL="609600" indent="-609600">
              <a:buNone/>
            </a:pPr>
            <a:endParaRPr lang="en-US" altLang="en-US" sz="2600" b="1"/>
          </a:p>
          <a:p>
            <a:pPr marL="609600" indent="-609600">
              <a:buNone/>
            </a:pPr>
            <a:r>
              <a:rPr lang="en-US" altLang="en-US" sz="2600" i="1"/>
              <a:t>Example:</a:t>
            </a:r>
            <a:endParaRPr lang="en-US" altLang="en-US" sz="2600">
              <a:latin typeface="Lucida Console" panose="020B0609040504020204" pitchFamily="49" charset="0"/>
            </a:endParaRPr>
          </a:p>
        </p:txBody>
      </p:sp>
      <p:grpSp>
        <p:nvGrpSpPr>
          <p:cNvPr id="2" name="Group 72">
            <a:extLst>
              <a:ext uri="{FF2B5EF4-FFF2-40B4-BE49-F238E27FC236}">
                <a16:creationId xmlns:a16="http://schemas.microsoft.com/office/drawing/2014/main" id="{DA83384C-BB8F-4B1D-9DBD-C142E5118746}"/>
              </a:ext>
            </a:extLst>
          </p:cNvPr>
          <p:cNvGrpSpPr>
            <a:grpSpLocks/>
          </p:cNvGrpSpPr>
          <p:nvPr/>
        </p:nvGrpSpPr>
        <p:grpSpPr bwMode="auto">
          <a:xfrm>
            <a:off x="5627688" y="3611563"/>
            <a:ext cx="449262" cy="3048000"/>
            <a:chOff x="2176" y="2098"/>
            <a:chExt cx="283" cy="1920"/>
          </a:xfrm>
        </p:grpSpPr>
        <p:grpSp>
          <p:nvGrpSpPr>
            <p:cNvPr id="10277" name="Group 73">
              <a:extLst>
                <a:ext uri="{FF2B5EF4-FFF2-40B4-BE49-F238E27FC236}">
                  <a16:creationId xmlns:a16="http://schemas.microsoft.com/office/drawing/2014/main" id="{B7ED9273-DA5B-468F-932C-FB03B8B58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0" y="2098"/>
              <a:ext cx="249" cy="1704"/>
              <a:chOff x="2210" y="2214"/>
              <a:chExt cx="249" cy="1704"/>
            </a:xfrm>
          </p:grpSpPr>
          <p:grpSp>
            <p:nvGrpSpPr>
              <p:cNvPr id="10279" name="Group 74">
                <a:extLst>
                  <a:ext uri="{FF2B5EF4-FFF2-40B4-BE49-F238E27FC236}">
                    <a16:creationId xmlns:a16="http://schemas.microsoft.com/office/drawing/2014/main" id="{3827A922-ECFE-4E95-948B-91399EE7F4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10281" name="Rectangle 75">
                  <a:extLst>
                    <a:ext uri="{FF2B5EF4-FFF2-40B4-BE49-F238E27FC236}">
                      <a16:creationId xmlns:a16="http://schemas.microsoft.com/office/drawing/2014/main" id="{8064A91E-F936-48C3-ADC6-F0D2D8689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82" name="Rectangle 76">
                  <a:extLst>
                    <a:ext uri="{FF2B5EF4-FFF2-40B4-BE49-F238E27FC236}">
                      <a16:creationId xmlns:a16="http://schemas.microsoft.com/office/drawing/2014/main" id="{144E442F-8E06-4F27-A227-2803D2C482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83" name="Rectangle 77">
                  <a:extLst>
                    <a:ext uri="{FF2B5EF4-FFF2-40B4-BE49-F238E27FC236}">
                      <a16:creationId xmlns:a16="http://schemas.microsoft.com/office/drawing/2014/main" id="{A8BC7BBA-CF8B-456E-BB77-74ED2E630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84" name="Rectangle 78">
                  <a:extLst>
                    <a:ext uri="{FF2B5EF4-FFF2-40B4-BE49-F238E27FC236}">
                      <a16:creationId xmlns:a16="http://schemas.microsoft.com/office/drawing/2014/main" id="{51E0B999-8AC1-4B66-9123-CF0F39A7AF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85" name="Rectangle 79">
                  <a:extLst>
                    <a:ext uri="{FF2B5EF4-FFF2-40B4-BE49-F238E27FC236}">
                      <a16:creationId xmlns:a16="http://schemas.microsoft.com/office/drawing/2014/main" id="{FD9B49B5-F842-448A-9439-B9471AF60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86" name="Rectangle 80">
                  <a:extLst>
                    <a:ext uri="{FF2B5EF4-FFF2-40B4-BE49-F238E27FC236}">
                      <a16:creationId xmlns:a16="http://schemas.microsoft.com/office/drawing/2014/main" id="{B326A0A5-C887-4856-8ECB-1BEF47AAC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87" name="Rectangle 81">
                  <a:extLst>
                    <a:ext uri="{FF2B5EF4-FFF2-40B4-BE49-F238E27FC236}">
                      <a16:creationId xmlns:a16="http://schemas.microsoft.com/office/drawing/2014/main" id="{8E99A963-2FB9-452F-BBF7-0E8B0F9B1D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0280" name="Text Box 82">
                <a:extLst>
                  <a:ext uri="{FF2B5EF4-FFF2-40B4-BE49-F238E27FC236}">
                    <a16:creationId xmlns:a16="http://schemas.microsoft.com/office/drawing/2014/main" id="{0C9FB1AC-31C7-4444-B793-E7742EBF6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andara" panose="020E0502030303020204" pitchFamily="34" charset="0"/>
                  </a:rPr>
                  <a:t>...</a:t>
                </a:r>
              </a:p>
            </p:txBody>
          </p:sp>
        </p:grpSp>
        <p:sp>
          <p:nvSpPr>
            <p:cNvPr id="10278" name="Text Box 83">
              <a:extLst>
                <a:ext uri="{FF2B5EF4-FFF2-40B4-BE49-F238E27FC236}">
                  <a16:creationId xmlns:a16="http://schemas.microsoft.com/office/drawing/2014/main" id="{BAF6E3AE-7B7D-4095-8D7F-109821DB7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3768"/>
              <a:ext cx="2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1">
                  <a:latin typeface="Candara" panose="020E0502030303020204" pitchFamily="34" charset="0"/>
                </a:rPr>
                <a:t>T</a:t>
              </a:r>
              <a:r>
                <a:rPr lang="en-US" altLang="en-US" sz="2000" i="1" baseline="-15000">
                  <a:latin typeface="Candara" panose="020E0502030303020204" pitchFamily="34" charset="0"/>
                </a:rPr>
                <a:t>1</a:t>
              </a:r>
            </a:p>
          </p:txBody>
        </p:sp>
      </p:grpSp>
      <p:grpSp>
        <p:nvGrpSpPr>
          <p:cNvPr id="5" name="Group 84">
            <a:extLst>
              <a:ext uri="{FF2B5EF4-FFF2-40B4-BE49-F238E27FC236}">
                <a16:creationId xmlns:a16="http://schemas.microsoft.com/office/drawing/2014/main" id="{5B67D462-FB2D-4258-997B-87BF531108FA}"/>
              </a:ext>
            </a:extLst>
          </p:cNvPr>
          <p:cNvGrpSpPr>
            <a:grpSpLocks/>
          </p:cNvGrpSpPr>
          <p:nvPr/>
        </p:nvGrpSpPr>
        <p:grpSpPr bwMode="auto">
          <a:xfrm>
            <a:off x="7024688" y="3611563"/>
            <a:ext cx="449262" cy="3041650"/>
            <a:chOff x="3056" y="2098"/>
            <a:chExt cx="283" cy="1916"/>
          </a:xfrm>
        </p:grpSpPr>
        <p:grpSp>
          <p:nvGrpSpPr>
            <p:cNvPr id="10266" name="Group 85">
              <a:extLst>
                <a:ext uri="{FF2B5EF4-FFF2-40B4-BE49-F238E27FC236}">
                  <a16:creationId xmlns:a16="http://schemas.microsoft.com/office/drawing/2014/main" id="{F056D479-BA39-434B-A301-74C5A21F40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" y="2098"/>
              <a:ext cx="249" cy="1704"/>
              <a:chOff x="2210" y="2214"/>
              <a:chExt cx="249" cy="1704"/>
            </a:xfrm>
          </p:grpSpPr>
          <p:grpSp>
            <p:nvGrpSpPr>
              <p:cNvPr id="10268" name="Group 86">
                <a:extLst>
                  <a:ext uri="{FF2B5EF4-FFF2-40B4-BE49-F238E27FC236}">
                    <a16:creationId xmlns:a16="http://schemas.microsoft.com/office/drawing/2014/main" id="{62024C1E-C824-4A84-87C2-6463448D0B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0" y="2214"/>
                <a:ext cx="186" cy="1704"/>
                <a:chOff x="2210" y="2214"/>
                <a:chExt cx="186" cy="1704"/>
              </a:xfrm>
            </p:grpSpPr>
            <p:sp>
              <p:nvSpPr>
                <p:cNvPr id="10270" name="Rectangle 87">
                  <a:extLst>
                    <a:ext uri="{FF2B5EF4-FFF2-40B4-BE49-F238E27FC236}">
                      <a16:creationId xmlns:a16="http://schemas.microsoft.com/office/drawing/2014/main" id="{DAE66AB7-F366-4F0C-A341-DF5695151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221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71" name="Rectangle 88">
                  <a:extLst>
                    <a:ext uri="{FF2B5EF4-FFF2-40B4-BE49-F238E27FC236}">
                      <a16:creationId xmlns:a16="http://schemas.microsoft.com/office/drawing/2014/main" id="{DF031441-FEBF-421B-81EA-17F1DB06A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2562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72" name="Rectangle 89">
                  <a:extLst>
                    <a:ext uri="{FF2B5EF4-FFF2-40B4-BE49-F238E27FC236}">
                      <a16:creationId xmlns:a16="http://schemas.microsoft.com/office/drawing/2014/main" id="{5EDD14FF-DCB3-4B7C-88DC-C498A9939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2388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73" name="Rectangle 90">
                  <a:extLst>
                    <a:ext uri="{FF2B5EF4-FFF2-40B4-BE49-F238E27FC236}">
                      <a16:creationId xmlns:a16="http://schemas.microsoft.com/office/drawing/2014/main" id="{49D0376E-E42B-4818-9C87-57ACD0442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2736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74" name="Rectangle 91">
                  <a:extLst>
                    <a:ext uri="{FF2B5EF4-FFF2-40B4-BE49-F238E27FC236}">
                      <a16:creationId xmlns:a16="http://schemas.microsoft.com/office/drawing/2014/main" id="{50DA5310-E806-4A38-8145-925643F0C8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2910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75" name="Rectangle 92">
                  <a:extLst>
                    <a:ext uri="{FF2B5EF4-FFF2-40B4-BE49-F238E27FC236}">
                      <a16:creationId xmlns:a16="http://schemas.microsoft.com/office/drawing/2014/main" id="{A6B587C5-BCFE-4A87-A8CC-71951A0F3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3744"/>
                  <a:ext cx="186" cy="174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76" name="Rectangle 93">
                  <a:extLst>
                    <a:ext uri="{FF2B5EF4-FFF2-40B4-BE49-F238E27FC236}">
                      <a16:creationId xmlns:a16="http://schemas.microsoft.com/office/drawing/2014/main" id="{F83C6B8C-49D8-437B-AC07-DF533E7B4B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0" y="3086"/>
                  <a:ext cx="186" cy="658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0269" name="Text Box 94">
                <a:extLst>
                  <a:ext uri="{FF2B5EF4-FFF2-40B4-BE49-F238E27FC236}">
                    <a16:creationId xmlns:a16="http://schemas.microsoft.com/office/drawing/2014/main" id="{3FF99D48-764C-4578-9DDE-161264E6A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220" y="3288"/>
                <a:ext cx="2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andara" panose="020E0502030303020204" pitchFamily="34" charset="0"/>
                  </a:rPr>
                  <a:t>...</a:t>
                </a:r>
              </a:p>
            </p:txBody>
          </p:sp>
        </p:grpSp>
        <p:sp>
          <p:nvSpPr>
            <p:cNvPr id="10267" name="Text Box 95">
              <a:extLst>
                <a:ext uri="{FF2B5EF4-FFF2-40B4-BE49-F238E27FC236}">
                  <a16:creationId xmlns:a16="http://schemas.microsoft.com/office/drawing/2014/main" id="{6DF8C51F-0ED3-45CF-87B0-A84E15D73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3764"/>
              <a:ext cx="2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1">
                  <a:latin typeface="Candara" panose="020E0502030303020204" pitchFamily="34" charset="0"/>
                </a:rPr>
                <a:t>T</a:t>
              </a:r>
              <a:r>
                <a:rPr lang="en-US" altLang="en-US" sz="2000" i="1" baseline="-15000">
                  <a:latin typeface="Candara" panose="020E0502030303020204" pitchFamily="34" charset="0"/>
                </a:rPr>
                <a:t>2</a:t>
              </a:r>
            </a:p>
          </p:txBody>
        </p:sp>
      </p:grpSp>
      <p:grpSp>
        <p:nvGrpSpPr>
          <p:cNvPr id="8" name="Group 113">
            <a:extLst>
              <a:ext uri="{FF2B5EF4-FFF2-40B4-BE49-F238E27FC236}">
                <a16:creationId xmlns:a16="http://schemas.microsoft.com/office/drawing/2014/main" id="{531C84AB-B4BD-4B67-93FD-75502605ABA7}"/>
              </a:ext>
            </a:extLst>
          </p:cNvPr>
          <p:cNvGrpSpPr>
            <a:grpSpLocks/>
          </p:cNvGrpSpPr>
          <p:nvPr/>
        </p:nvGrpSpPr>
        <p:grpSpPr bwMode="auto">
          <a:xfrm>
            <a:off x="3663950" y="4589463"/>
            <a:ext cx="1955800" cy="457200"/>
            <a:chOff x="1348" y="2891"/>
            <a:chExt cx="1232" cy="288"/>
          </a:xfrm>
        </p:grpSpPr>
        <p:sp>
          <p:nvSpPr>
            <p:cNvPr id="10264" name="Text Box 96">
              <a:extLst>
                <a:ext uri="{FF2B5EF4-FFF2-40B4-BE49-F238E27FC236}">
                  <a16:creationId xmlns:a16="http://schemas.microsoft.com/office/drawing/2014/main" id="{A9B921A5-0D13-4C36-A2F2-92FB21A24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8" y="2891"/>
              <a:ext cx="1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Book Antiqua" panose="02040602050305030304" pitchFamily="18" charset="0"/>
                  <a:cs typeface="David" panose="020B0604020202020204" pitchFamily="34" charset="-79"/>
                </a:rPr>
                <a:t>h</a:t>
              </a:r>
              <a:r>
                <a:rPr lang="en-US" altLang="en-US" sz="2400" i="1" baseline="-25000">
                  <a:latin typeface="Book Antiqua" panose="02040602050305030304" pitchFamily="18" charset="0"/>
                  <a:cs typeface="David" panose="020B0604020202020204" pitchFamily="34" charset="-79"/>
                </a:rPr>
                <a:t>1</a:t>
              </a:r>
              <a:r>
                <a:rPr lang="en-US" altLang="en-US" sz="2400" i="1">
                  <a:latin typeface="Book Antiqua" panose="02040602050305030304" pitchFamily="18" charset="0"/>
                  <a:cs typeface="David" panose="020B0604020202020204" pitchFamily="34" charset="-79"/>
                </a:rPr>
                <a:t>(e) = h</a:t>
              </a:r>
              <a:r>
                <a:rPr lang="en-US" altLang="en-US" sz="2400" i="1" baseline="-25000">
                  <a:latin typeface="Book Antiqua" panose="02040602050305030304" pitchFamily="18" charset="0"/>
                  <a:cs typeface="David" panose="020B0604020202020204" pitchFamily="34" charset="-79"/>
                </a:rPr>
                <a:t>1</a:t>
              </a:r>
              <a:r>
                <a:rPr lang="en-US" altLang="en-US" sz="2400" i="1">
                  <a:latin typeface="Book Antiqua" panose="02040602050305030304" pitchFamily="18" charset="0"/>
                  <a:cs typeface="David" panose="020B0604020202020204" pitchFamily="34" charset="-79"/>
                </a:rPr>
                <a:t>(a)</a:t>
              </a:r>
            </a:p>
          </p:txBody>
        </p:sp>
        <p:sp>
          <p:nvSpPr>
            <p:cNvPr id="10265" name="Line 98">
              <a:extLst>
                <a:ext uri="{FF2B5EF4-FFF2-40B4-BE49-F238E27FC236}">
                  <a16:creationId xmlns:a16="http://schemas.microsoft.com/office/drawing/2014/main" id="{10952068-0C39-4B7F-9797-3E165EDC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3053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14">
            <a:extLst>
              <a:ext uri="{FF2B5EF4-FFF2-40B4-BE49-F238E27FC236}">
                <a16:creationId xmlns:a16="http://schemas.microsoft.com/office/drawing/2014/main" id="{E99BD180-27E2-4BE4-A105-48BE377E1BDB}"/>
              </a:ext>
            </a:extLst>
          </p:cNvPr>
          <p:cNvGrpSpPr>
            <a:grpSpLocks/>
          </p:cNvGrpSpPr>
          <p:nvPr/>
        </p:nvGrpSpPr>
        <p:grpSpPr bwMode="auto">
          <a:xfrm>
            <a:off x="7469189" y="4071938"/>
            <a:ext cx="1995487" cy="457200"/>
            <a:chOff x="3745" y="2565"/>
            <a:chExt cx="1257" cy="288"/>
          </a:xfrm>
        </p:grpSpPr>
        <p:sp>
          <p:nvSpPr>
            <p:cNvPr id="10262" name="Text Box 97">
              <a:extLst>
                <a:ext uri="{FF2B5EF4-FFF2-40B4-BE49-F238E27FC236}">
                  <a16:creationId xmlns:a16="http://schemas.microsoft.com/office/drawing/2014/main" id="{EDDD228B-0EC8-42D3-AE7D-4D894128D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" y="2565"/>
              <a:ext cx="11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Book Antiqua" panose="02040602050305030304" pitchFamily="18" charset="0"/>
                  <a:cs typeface="David" panose="020B0604020202020204" pitchFamily="34" charset="-79"/>
                </a:rPr>
                <a:t>h</a:t>
              </a:r>
              <a:r>
                <a:rPr lang="en-US" altLang="en-US" sz="2400" i="1" baseline="-25000">
                  <a:latin typeface="Book Antiqua" panose="02040602050305030304" pitchFamily="18" charset="0"/>
                  <a:cs typeface="David" panose="020B0604020202020204" pitchFamily="34" charset="-79"/>
                </a:rPr>
                <a:t>2</a:t>
              </a:r>
              <a:r>
                <a:rPr lang="en-US" altLang="en-US" sz="2400" i="1">
                  <a:latin typeface="Book Antiqua" panose="02040602050305030304" pitchFamily="18" charset="0"/>
                  <a:cs typeface="David" panose="020B0604020202020204" pitchFamily="34" charset="-79"/>
                </a:rPr>
                <a:t>(y) = h</a:t>
              </a:r>
              <a:r>
                <a:rPr lang="en-US" altLang="en-US" sz="2400" i="1" baseline="-25000">
                  <a:latin typeface="Book Antiqua" panose="02040602050305030304" pitchFamily="18" charset="0"/>
                  <a:cs typeface="David" panose="020B0604020202020204" pitchFamily="34" charset="-79"/>
                </a:rPr>
                <a:t>2</a:t>
              </a:r>
              <a:r>
                <a:rPr lang="en-US" altLang="en-US" sz="2400" i="1">
                  <a:latin typeface="Book Antiqua" panose="02040602050305030304" pitchFamily="18" charset="0"/>
                  <a:cs typeface="David" panose="020B0604020202020204" pitchFamily="34" charset="-79"/>
                </a:rPr>
                <a:t>(a)</a:t>
              </a:r>
            </a:p>
          </p:txBody>
        </p:sp>
        <p:sp>
          <p:nvSpPr>
            <p:cNvPr id="10263" name="Line 99">
              <a:extLst>
                <a:ext uri="{FF2B5EF4-FFF2-40B4-BE49-F238E27FC236}">
                  <a16:creationId xmlns:a16="http://schemas.microsoft.com/office/drawing/2014/main" id="{6D1FB676-ECDC-4592-B653-493ADAC46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5" y="2715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684" name="Text Box 100">
            <a:extLst>
              <a:ext uri="{FF2B5EF4-FFF2-40B4-BE49-F238E27FC236}">
                <a16:creationId xmlns:a16="http://schemas.microsoft.com/office/drawing/2014/main" id="{F209C5C7-09E7-453D-9BE0-AFD3C51B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5065713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5685" name="Text Box 101">
            <a:extLst>
              <a:ext uri="{FF2B5EF4-FFF2-40B4-BE49-F238E27FC236}">
                <a16:creationId xmlns:a16="http://schemas.microsoft.com/office/drawing/2014/main" id="{27E1BFBB-2074-407A-B8A6-9538EA7F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4594225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5686" name="Text Box 102">
            <a:extLst>
              <a:ext uri="{FF2B5EF4-FFF2-40B4-BE49-F238E27FC236}">
                <a16:creationId xmlns:a16="http://schemas.microsoft.com/office/drawing/2014/main" id="{A2E97C9B-969F-4CE3-995D-C3F5C252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4043363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5687" name="Text Box 103">
            <a:extLst>
              <a:ext uri="{FF2B5EF4-FFF2-40B4-BE49-F238E27FC236}">
                <a16:creationId xmlns:a16="http://schemas.microsoft.com/office/drawing/2014/main" id="{F0915CC5-1FA4-4C6A-96F5-58D208BCF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5052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95688" name="Text Box 104">
            <a:extLst>
              <a:ext uri="{FF2B5EF4-FFF2-40B4-BE49-F238E27FC236}">
                <a16:creationId xmlns:a16="http://schemas.microsoft.com/office/drawing/2014/main" id="{D5EA3596-714E-4140-834C-BFE8E1FBE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4325938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5689" name="Text Box 105">
            <a:extLst>
              <a:ext uri="{FF2B5EF4-FFF2-40B4-BE49-F238E27FC236}">
                <a16:creationId xmlns:a16="http://schemas.microsoft.com/office/drawing/2014/main" id="{C6DCAA4A-E82B-4B43-BF78-5248D418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3775075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95690" name="Text Box 106">
            <a:extLst>
              <a:ext uri="{FF2B5EF4-FFF2-40B4-BE49-F238E27FC236}">
                <a16:creationId xmlns:a16="http://schemas.microsoft.com/office/drawing/2014/main" id="{D76C9644-C3A0-4D10-B704-186AD9586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4017963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95691" name="Text Box 107">
            <a:extLst>
              <a:ext uri="{FF2B5EF4-FFF2-40B4-BE49-F238E27FC236}">
                <a16:creationId xmlns:a16="http://schemas.microsoft.com/office/drawing/2014/main" id="{D9E81F4E-9211-408E-9E0B-71CA84E0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59055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95692" name="Text Box 108">
            <a:extLst>
              <a:ext uri="{FF2B5EF4-FFF2-40B4-BE49-F238E27FC236}">
                <a16:creationId xmlns:a16="http://schemas.microsoft.com/office/drawing/2014/main" id="{64B96FDC-FB20-4E26-B5F3-73A36E4C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4322763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0" name="Group 118">
            <a:extLst>
              <a:ext uri="{FF2B5EF4-FFF2-40B4-BE49-F238E27FC236}">
                <a16:creationId xmlns:a16="http://schemas.microsoft.com/office/drawing/2014/main" id="{6345D4BC-86CF-40B9-B6E4-CD05A8DCBC83}"/>
              </a:ext>
            </a:extLst>
          </p:cNvPr>
          <p:cNvGrpSpPr>
            <a:grpSpLocks/>
          </p:cNvGrpSpPr>
          <p:nvPr/>
        </p:nvGrpSpPr>
        <p:grpSpPr bwMode="auto">
          <a:xfrm>
            <a:off x="4525964" y="5945188"/>
            <a:ext cx="1114425" cy="457200"/>
            <a:chOff x="1891" y="3745"/>
            <a:chExt cx="702" cy="288"/>
          </a:xfrm>
        </p:grpSpPr>
        <p:sp>
          <p:nvSpPr>
            <p:cNvPr id="10260" name="Text Box 116">
              <a:extLst>
                <a:ext uri="{FF2B5EF4-FFF2-40B4-BE49-F238E27FC236}">
                  <a16:creationId xmlns:a16="http://schemas.microsoft.com/office/drawing/2014/main" id="{BF0DE144-6F56-40A0-8882-D56DDA0EE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745"/>
              <a:ext cx="6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Book Antiqua" panose="02040602050305030304" pitchFamily="18" charset="0"/>
                  <a:cs typeface="David" panose="020B0604020202020204" pitchFamily="34" charset="-79"/>
                </a:rPr>
                <a:t>h</a:t>
              </a:r>
              <a:r>
                <a:rPr lang="en-US" altLang="en-US" sz="2400" i="1" baseline="-25000">
                  <a:latin typeface="Book Antiqua" panose="02040602050305030304" pitchFamily="18" charset="0"/>
                  <a:cs typeface="David" panose="020B0604020202020204" pitchFamily="34" charset="-79"/>
                </a:rPr>
                <a:t>1</a:t>
              </a:r>
              <a:r>
                <a:rPr lang="en-US" altLang="en-US" sz="2400" i="1">
                  <a:latin typeface="Book Antiqua" panose="02040602050305030304" pitchFamily="18" charset="0"/>
                  <a:cs typeface="David" panose="020B0604020202020204" pitchFamily="34" charset="-79"/>
                </a:rPr>
                <a:t>(y)</a:t>
              </a:r>
            </a:p>
          </p:txBody>
        </p:sp>
        <p:sp>
          <p:nvSpPr>
            <p:cNvPr id="10261" name="Line 117">
              <a:extLst>
                <a:ext uri="{FF2B5EF4-FFF2-40B4-BE49-F238E27FC236}">
                  <a16:creationId xmlns:a16="http://schemas.microsoft.com/office/drawing/2014/main" id="{F66EFB03-8941-457A-A58A-31C5528DB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3907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DAA8EE6-968B-49B9-BACC-4FDBB8A2B653}"/>
              </a:ext>
            </a:extLst>
          </p:cNvPr>
          <p:cNvSpPr txBox="1">
            <a:spLocks/>
          </p:cNvSpPr>
          <p:nvPr/>
        </p:nvSpPr>
        <p:spPr bwMode="auto">
          <a:xfrm>
            <a:off x="1981200" y="798513"/>
            <a:ext cx="82296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To insert </a:t>
            </a:r>
            <a:r>
              <a:rPr lang="en-US" sz="3200" b="1" i="1" dirty="0">
                <a:solidFill>
                  <a:srgbClr val="008000"/>
                </a:solidFill>
              </a:rPr>
              <a:t>x</a:t>
            </a:r>
            <a:r>
              <a:rPr lang="en-US" sz="3200" kern="0" dirty="0"/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3200" kern="0" dirty="0"/>
              <a:t>Put in first location and displace residing element if needed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3200" kern="0" dirty="0"/>
              <a:t>Put displaced element in its other location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3200" kern="0" dirty="0"/>
              <a:t>Until  finding a free spot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56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56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56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56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56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56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5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778 -0.06543 " pathEditMode="relative" ptsTypes="AA">
                                      <p:cBhvr>
                                        <p:cTn id="113" dur="1000" fill="hold"/>
                                        <p:tgtEl>
                                          <p:spTgt spid="195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324 L 0.07483 -0.03727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2 -0.03727 L 0.15139 -0.0784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195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206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979 -0.06775 " pathEditMode="relative" ptsTypes="AA">
                                      <p:cBhvr>
                                        <p:cTn id="125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79 -0.06782 L -0.15382 0.2754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195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1715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4" grpId="0"/>
      <p:bldP spid="195684" grpId="1"/>
      <p:bldP spid="195685" grpId="0"/>
      <p:bldP spid="195685" grpId="1"/>
      <p:bldP spid="195685" grpId="2"/>
      <p:bldP spid="195686" grpId="0"/>
      <p:bldP spid="195687" grpId="0"/>
      <p:bldP spid="195688" grpId="0"/>
      <p:bldP spid="195689" grpId="0"/>
      <p:bldP spid="195690" grpId="0"/>
      <p:bldP spid="195690" grpId="1"/>
      <p:bldP spid="195690" grpId="2"/>
      <p:bldP spid="195691" grpId="0"/>
      <p:bldP spid="1956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C23B70B-4291-47B2-B661-97707638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Cuckoo Hashing: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ED9B-B656-48D4-87ED-C1F56903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What happens if we are not successful?</a:t>
            </a:r>
          </a:p>
          <a:p>
            <a:pPr>
              <a:defRPr/>
            </a:pPr>
            <a:r>
              <a:rPr lang="en-US" dirty="0"/>
              <a:t>Unsuccessful stems from two reasons</a:t>
            </a:r>
          </a:p>
          <a:p>
            <a:pPr lvl="1">
              <a:defRPr/>
            </a:pPr>
            <a:r>
              <a:rPr lang="en-US" dirty="0"/>
              <a:t>Not enough space</a:t>
            </a:r>
          </a:p>
          <a:p>
            <a:pPr lvl="2">
              <a:defRPr/>
            </a:pPr>
            <a:r>
              <a:rPr lang="en-US" dirty="0"/>
              <a:t>The path goes into loops</a:t>
            </a:r>
          </a:p>
          <a:p>
            <a:pPr lvl="1">
              <a:defRPr/>
            </a:pPr>
            <a:r>
              <a:rPr lang="en-US" dirty="0"/>
              <a:t>Too long chains</a:t>
            </a:r>
          </a:p>
          <a:p>
            <a:pPr>
              <a:defRPr/>
            </a:pPr>
            <a:r>
              <a:rPr lang="en-US" dirty="0"/>
              <a:t>Can detect both by a </a:t>
            </a:r>
            <a:r>
              <a:rPr lang="en-US" b="1" dirty="0"/>
              <a:t>time limit</a:t>
            </a:r>
            <a:r>
              <a:rPr lang="en-US" dirty="0"/>
              <a:t>.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11816587-3BBE-4CAB-A1BA-F0D7C207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FC3018-BADA-4A0B-8B0B-759030F7E8EE}" type="slidenum">
              <a:rPr lang="he-IL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4916A44B-90BE-45D7-8623-9370E023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3B10C7-9BFB-4BB4-8C48-82ABF5CC3F2A}" type="slidenum">
              <a:rPr lang="he-IL" altLang="en-US"/>
              <a:pPr/>
              <a:t>32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5EDF9C7-320F-4204-B25E-E51A4979B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01600"/>
            <a:ext cx="8229600" cy="660400"/>
          </a:xfrm>
        </p:spPr>
        <p:txBody>
          <a:bodyPr>
            <a:normAutofit fontScale="90000"/>
          </a:bodyPr>
          <a:lstStyle/>
          <a:p>
            <a:pPr rtl="0" eaLnBrk="1" hangingPunct="1"/>
            <a:r>
              <a:rPr lang="en-US" altLang="en-US"/>
              <a:t>Cuckoo Hashing: Deletion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AF28929-AD81-45FB-BC67-908D12AE7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409700"/>
            <a:ext cx="6616700" cy="4356100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Extremely simple: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dirty="0">
                <a:solidFill>
                  <a:srgbClr val="008000"/>
                </a:solidFill>
              </a:rPr>
              <a:t>2</a:t>
            </a:r>
            <a:r>
              <a:rPr lang="en-US" altLang="en-US" dirty="0"/>
              <a:t> tables: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15000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15000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dirty="0">
                <a:solidFill>
                  <a:srgbClr val="008000"/>
                </a:solidFill>
              </a:rPr>
              <a:t>2</a:t>
            </a:r>
            <a:r>
              <a:rPr lang="en-US" altLang="en-US" dirty="0"/>
              <a:t> hash functions: </a:t>
            </a:r>
            <a:br>
              <a:rPr lang="en-US" altLang="en-US" dirty="0"/>
            </a:br>
            <a:r>
              <a:rPr lang="en-US" altLang="en-US" i="1" dirty="0">
                <a:solidFill>
                  <a:srgbClr val="FF0000"/>
                </a:solidFill>
              </a:rPr>
              <a:t>h</a:t>
            </a:r>
            <a:r>
              <a:rPr lang="en-US" altLang="en-US" i="1" baseline="-15000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rgbClr val="FF0000"/>
                </a:solidFill>
              </a:rPr>
              <a:t>h</a:t>
            </a:r>
            <a:r>
              <a:rPr lang="en-US" altLang="en-US" i="1" baseline="-15000" dirty="0">
                <a:solidFill>
                  <a:srgbClr val="FF0000"/>
                </a:solidFill>
              </a:rPr>
              <a:t>2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3000" dirty="0"/>
              <a:t>As in Lookup: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dirty="0"/>
              <a:t>Check in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15000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 </a:t>
            </a:r>
            <a:r>
              <a:rPr lang="en-US" altLang="en-US" b="1" dirty="0"/>
              <a:t>and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baseline="-15000" dirty="0">
                <a:solidFill>
                  <a:srgbClr val="FF0000"/>
                </a:solidFill>
              </a:rPr>
              <a:t>2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dirty="0"/>
              <a:t> </a:t>
            </a:r>
            <a:r>
              <a:rPr lang="en-US" altLang="en-US" b="1" dirty="0"/>
              <a:t>Remove</a:t>
            </a:r>
            <a:r>
              <a:rPr lang="en-US" altLang="en-US" dirty="0"/>
              <a:t> wherever found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EECA-93CB-4B87-81A7-FD7498D7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B096-CDD9-49FC-B062-62AA9B20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 Cuckoo hashing is about 20-30% slower than linear probing which is the fastest of the common approaches.</a:t>
            </a:r>
          </a:p>
        </p:txBody>
      </p:sp>
    </p:spTree>
    <p:extLst>
      <p:ext uri="{BB962C8B-B14F-4D97-AF65-F5344CB8AC3E}">
        <p14:creationId xmlns:p14="http://schemas.microsoft.com/office/powerpoint/2010/main" val="146417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7008-07C1-4789-883E-A90912BF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and Scribes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F919-D025-4F11-9A51-1A4650B9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(commercial grade) Library of hashing and sketching algorithms on different platforms</a:t>
            </a:r>
          </a:p>
          <a:p>
            <a:pPr lvl="1"/>
            <a:r>
              <a:rPr lang="en-US" dirty="0"/>
              <a:t>GPU, multi-core, multi-node, multi-GPUs</a:t>
            </a:r>
          </a:p>
          <a:p>
            <a:pPr lvl="1"/>
            <a:endParaRPr lang="en-US" dirty="0"/>
          </a:p>
          <a:p>
            <a:r>
              <a:rPr lang="en-US" dirty="0"/>
              <a:t>Improve last year’s scribe. </a:t>
            </a:r>
          </a:p>
        </p:txBody>
      </p:sp>
    </p:spTree>
    <p:extLst>
      <p:ext uri="{BB962C8B-B14F-4D97-AF65-F5344CB8AC3E}">
        <p14:creationId xmlns:p14="http://schemas.microsoft.com/office/powerpoint/2010/main" val="65346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AAA0-C62E-4B62-857C-7677ABC3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Person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58B6-D302-4F43-8337-1C807590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217828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AB5-6B8F-4420-A2ED-C1EF07F8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72DF8-751F-409D-93B9-68525490D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134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k-universal hashing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hash function is k-universal if for 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h chosen uniformly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independent random variables. </a:t>
                </a:r>
              </a:p>
              <a:p>
                <a:pPr lvl="2"/>
                <a:r>
                  <a:rPr lang="en-US" b="1" dirty="0"/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.. .=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We saw 2-universal family. Generally for k-independent family we need polynomial in k</a:t>
                </a:r>
              </a:p>
              <a:p>
                <a:pPr lvl="1"/>
                <a:r>
                  <a:rPr lang="en-US" dirty="0"/>
                  <a:t>h(x)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mod P mod R</a:t>
                </a:r>
              </a:p>
              <a:p>
                <a:pPr lvl="1"/>
                <a:r>
                  <a:rPr lang="en-US" dirty="0"/>
                  <a:t>Higher independence is harder to achieve from both computation and memory perspective.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72DF8-751F-409D-93B9-68525490D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134" y="1825625"/>
                <a:ext cx="10515600" cy="4351338"/>
              </a:xfrm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41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DBD7B435-3C84-4610-A10D-CED1ABE76F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4D0E04-AB89-4600-9A5A-DB2EA7489136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AE298D7-DDC0-4B5A-8179-F00D1C2D12C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133600" y="17145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Separate Chaining.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784ECB7-23D3-4A0D-8288-A7B5CB4948AF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06966" y="866775"/>
            <a:ext cx="6002867" cy="5124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key space = integers</a:t>
            </a:r>
          </a:p>
          <a:p>
            <a:pPr eaLnBrk="1" hangingPunct="1"/>
            <a:r>
              <a:rPr lang="en-US" altLang="en-US" dirty="0" err="1"/>
              <a:t>TableSize</a:t>
            </a:r>
            <a:r>
              <a:rPr lang="en-US" altLang="en-US" dirty="0"/>
              <a:t> = 10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h</a:t>
            </a:r>
            <a:r>
              <a:rPr lang="en-US" altLang="en-US" dirty="0"/>
              <a:t>(K) = K mod 10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Insert</a:t>
            </a:r>
            <a:r>
              <a:rPr lang="en-US" altLang="en-US" dirty="0"/>
              <a:t>: 7, 41,18, 17 </a:t>
            </a:r>
            <a:endParaRPr lang="en-US" altLang="en-US" b="1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12361" name="Group 73">
            <a:extLst>
              <a:ext uri="{FF2B5EF4-FFF2-40B4-BE49-F238E27FC236}">
                <a16:creationId xmlns:a16="http://schemas.microsoft.com/office/drawing/2014/main" id="{93CC0486-ED2D-4588-A5EC-36B6AB1D7CE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049434" y="944033"/>
          <a:ext cx="2133600" cy="51816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31" name="Text Box 75" hidden="1">
            <a:extLst>
              <a:ext uri="{FF2B5EF4-FFF2-40B4-BE49-F238E27FC236}">
                <a16:creationId xmlns:a16="http://schemas.microsoft.com/office/drawing/2014/main" id="{AAFF09EF-8231-48C6-B360-A29BAAE9E0B7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86800" y="2743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232" name="Text Box 76" hidden="1">
            <a:extLst>
              <a:ext uri="{FF2B5EF4-FFF2-40B4-BE49-F238E27FC236}">
                <a16:creationId xmlns:a16="http://schemas.microsoft.com/office/drawing/2014/main" id="{54E34560-CE75-417A-9AF2-A278EFE3CBE4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10600" y="4343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233" name="Text Box 77" hidden="1">
            <a:extLst>
              <a:ext uri="{FF2B5EF4-FFF2-40B4-BE49-F238E27FC236}">
                <a16:creationId xmlns:a16="http://schemas.microsoft.com/office/drawing/2014/main" id="{87D39FE5-A6A8-4194-BE19-F476AC350B88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58200" y="4876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2DC333-31E7-4137-8BDF-3E5F95D55777}"/>
              </a:ext>
            </a:extLst>
          </p:cNvPr>
          <p:cNvSpPr/>
          <p:nvPr/>
        </p:nvSpPr>
        <p:spPr>
          <a:xfrm>
            <a:off x="8860367" y="1518184"/>
            <a:ext cx="649818" cy="461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710EA9-2B13-4DAF-A0E5-50BE4C04B08C}"/>
              </a:ext>
            </a:extLst>
          </p:cNvPr>
          <p:cNvCxnSpPr>
            <a:cxnSpLocks/>
          </p:cNvCxnSpPr>
          <p:nvPr/>
        </p:nvCxnSpPr>
        <p:spPr>
          <a:xfrm>
            <a:off x="8271933" y="1708150"/>
            <a:ext cx="601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CCF82-705B-496B-B291-C7FB8B949C93}"/>
              </a:ext>
            </a:extLst>
          </p:cNvPr>
          <p:cNvSpPr/>
          <p:nvPr/>
        </p:nvSpPr>
        <p:spPr>
          <a:xfrm>
            <a:off x="8902700" y="5284786"/>
            <a:ext cx="452968" cy="410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A489D-2DE6-4968-B170-CD79A7B60DAA}"/>
              </a:ext>
            </a:extLst>
          </p:cNvPr>
          <p:cNvCxnSpPr>
            <a:cxnSpLocks/>
          </p:cNvCxnSpPr>
          <p:nvPr/>
        </p:nvCxnSpPr>
        <p:spPr>
          <a:xfrm>
            <a:off x="8271933" y="5458883"/>
            <a:ext cx="601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30250-4BCE-4F53-B291-004365AF4FB2}"/>
              </a:ext>
            </a:extLst>
          </p:cNvPr>
          <p:cNvSpPr/>
          <p:nvPr/>
        </p:nvSpPr>
        <p:spPr>
          <a:xfrm>
            <a:off x="9499600" y="4540251"/>
            <a:ext cx="482600" cy="472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47EDF-1397-4FEC-B842-88394F6FB868}"/>
              </a:ext>
            </a:extLst>
          </p:cNvPr>
          <p:cNvSpPr/>
          <p:nvPr/>
        </p:nvSpPr>
        <p:spPr>
          <a:xfrm>
            <a:off x="8572500" y="4561417"/>
            <a:ext cx="556684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45F73B-57B9-4777-8542-2C70EB02329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197851" y="4793192"/>
            <a:ext cx="374649" cy="1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D2D209-BEC7-4B0C-9201-4297BE319EBA}"/>
              </a:ext>
            </a:extLst>
          </p:cNvPr>
          <p:cNvCxnSpPr>
            <a:cxnSpLocks/>
          </p:cNvCxnSpPr>
          <p:nvPr/>
        </p:nvCxnSpPr>
        <p:spPr>
          <a:xfrm flipV="1">
            <a:off x="9159876" y="4772289"/>
            <a:ext cx="374649" cy="1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D089-5138-4C25-A3CA-E9A44EF3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saw?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90F07-304F-43E2-B000-5BB75F787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 objects inserted into array of size n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Expected length of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is termed as load factor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Expected addition and search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Worst Case: m</a:t>
                </a:r>
              </a:p>
              <a:p>
                <a:endParaRPr lang="en-US" dirty="0"/>
              </a:p>
              <a:p>
                <a:r>
                  <a:rPr lang="en-US" dirty="0"/>
                  <a:t>Is this satisfactory? Are there better variants of chaining?  How much better?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90F07-304F-43E2-B000-5BB75F787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45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056-C929-4475-A39F-6D722D25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a good running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D7B39-61C4-4062-8862-FA219ECC2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Log(n).</a:t>
                </a:r>
              </a:p>
              <a:p>
                <a:endParaRPr lang="en-US" dirty="0"/>
              </a:p>
              <a:p>
                <a:r>
                  <a:rPr lang="en-US" b="1" dirty="0"/>
                  <a:t>Natural question: </a:t>
                </a:r>
                <a:r>
                  <a:rPr lang="en-US" dirty="0"/>
                  <a:t>What is the probability that there exist a chain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 More information than expected value!!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D7B39-61C4-4062-8862-FA219ECC2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801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2119</Words>
  <Application>Microsoft Office PowerPoint</Application>
  <PresentationFormat>Widescreen</PresentationFormat>
  <Paragraphs>307</Paragraphs>
  <Slides>33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Book Antiqua</vt:lpstr>
      <vt:lpstr>Calibri</vt:lpstr>
      <vt:lpstr>Calibri Light</vt:lpstr>
      <vt:lpstr>Cambria Math</vt:lpstr>
      <vt:lpstr>Candara</vt:lpstr>
      <vt:lpstr>Lucida Console</vt:lpstr>
      <vt:lpstr>Times New Roman</vt:lpstr>
      <vt:lpstr>Office Theme</vt:lpstr>
      <vt:lpstr>Equation</vt:lpstr>
      <vt:lpstr>Diving Deeper into Chaining and Linear Probing</vt:lpstr>
      <vt:lpstr>Announcements </vt:lpstr>
      <vt:lpstr>TA and their office hours</vt:lpstr>
      <vt:lpstr>Projects and Scribes </vt:lpstr>
      <vt:lpstr>In Person Class</vt:lpstr>
      <vt:lpstr>Refresher </vt:lpstr>
      <vt:lpstr>Separate Chaining.</vt:lpstr>
      <vt:lpstr>What we saw? </vt:lpstr>
      <vt:lpstr> What is a good running time?</vt:lpstr>
      <vt:lpstr>Counting and Approximations!</vt:lpstr>
      <vt:lpstr>Better? (Power of two (multiple) choices) </vt:lpstr>
      <vt:lpstr>Linear Probing</vt:lpstr>
      <vt:lpstr>Probing or Open Addressing</vt:lpstr>
      <vt:lpstr>Major Milestones of Linear Probing</vt:lpstr>
      <vt:lpstr>Linear Probing in Practice</vt:lpstr>
      <vt:lpstr>Analyze Expected cost of Linear Probing</vt:lpstr>
      <vt:lpstr>A Provable Fact</vt:lpstr>
      <vt:lpstr> Overall we can write the expectation as</vt:lpstr>
      <vt:lpstr>Recall</vt:lpstr>
      <vt:lpstr>Apply Markov’s</vt:lpstr>
      <vt:lpstr>Concentration Inequalities (Last Class)</vt:lpstr>
      <vt:lpstr>Concentration Inequalities (Last Class)</vt:lpstr>
      <vt:lpstr>Can we bound the variance?</vt:lpstr>
      <vt:lpstr>Variance</vt:lpstr>
      <vt:lpstr>PowerPoint Presentation</vt:lpstr>
      <vt:lpstr>Going Beyond: 4th Moment Bound</vt:lpstr>
      <vt:lpstr>In practice 2-independence suffice? </vt:lpstr>
      <vt:lpstr>Cuckoo Hashing </vt:lpstr>
      <vt:lpstr>PowerPoint Presentation</vt:lpstr>
      <vt:lpstr>Cuckoo Hashing: Insertion Algorithm</vt:lpstr>
      <vt:lpstr>Cuckoo Hashing: Insertion</vt:lpstr>
      <vt:lpstr>Cuckoo Hashing: Deletion</vt:lpstr>
      <vt:lpstr>In practice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 number, Universal Hashing, Chaining and Linear-Probing</dc:title>
  <dc:creator>Anshumali Shrivastava</dc:creator>
  <cp:lastModifiedBy>Anshumali Shrivastava</cp:lastModifiedBy>
  <cp:revision>256</cp:revision>
  <dcterms:created xsi:type="dcterms:W3CDTF">2019-01-10T15:07:06Z</dcterms:created>
  <dcterms:modified xsi:type="dcterms:W3CDTF">2021-02-09T19:12:59Z</dcterms:modified>
</cp:coreProperties>
</file>