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58" r:id="rId5"/>
    <p:sldId id="259" r:id="rId6"/>
    <p:sldId id="260" r:id="rId7"/>
    <p:sldId id="276" r:id="rId8"/>
    <p:sldId id="261" r:id="rId9"/>
    <p:sldId id="265" r:id="rId10"/>
    <p:sldId id="275" r:id="rId11"/>
    <p:sldId id="274" r:id="rId12"/>
    <p:sldId id="266" r:id="rId13"/>
    <p:sldId id="262" r:id="rId14"/>
    <p:sldId id="263" r:id="rId15"/>
    <p:sldId id="264"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8E791-E0E7-4C17-91C6-B77B02F04DEB}"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915A7-7874-485F-95B8-02919F666740}" type="slidenum">
              <a:rPr lang="en-US" smtClean="0"/>
              <a:t>‹#›</a:t>
            </a:fld>
            <a:endParaRPr lang="en-US"/>
          </a:p>
        </p:txBody>
      </p:sp>
    </p:spTree>
    <p:extLst>
      <p:ext uri="{BB962C8B-B14F-4D97-AF65-F5344CB8AC3E}">
        <p14:creationId xmlns:p14="http://schemas.microsoft.com/office/powerpoint/2010/main" val="342973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364-8A74-4D0C-8FEC-178968692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1C47F1-CDA2-4DD6-8852-1D8F6F62A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674EBB-576C-47E4-BEBE-C723B1691F4E}"/>
              </a:ext>
            </a:extLst>
          </p:cNvPr>
          <p:cNvSpPr>
            <a:spLocks noGrp="1"/>
          </p:cNvSpPr>
          <p:nvPr>
            <p:ph type="dt" sz="half" idx="10"/>
          </p:nvPr>
        </p:nvSpPr>
        <p:spPr/>
        <p:txBody>
          <a:bodyPr/>
          <a:lstStyle/>
          <a:p>
            <a:fld id="{32584C64-30E5-4EC3-A0EB-5107735C30D1}" type="datetime1">
              <a:rPr lang="en-US" smtClean="0"/>
              <a:t>2/11/2021</a:t>
            </a:fld>
            <a:endParaRPr lang="en-US"/>
          </a:p>
        </p:txBody>
      </p:sp>
      <p:sp>
        <p:nvSpPr>
          <p:cNvPr id="5" name="Footer Placeholder 4">
            <a:extLst>
              <a:ext uri="{FF2B5EF4-FFF2-40B4-BE49-F238E27FC236}">
                <a16:creationId xmlns:a16="http://schemas.microsoft.com/office/drawing/2014/main" id="{DF1F8CF8-3785-4CF6-BB9D-53DF4B34445A}"/>
              </a:ext>
            </a:extLst>
          </p:cNvPr>
          <p:cNvSpPr>
            <a:spLocks noGrp="1"/>
          </p:cNvSpPr>
          <p:nvPr>
            <p:ph type="ftr" sz="quarter" idx="11"/>
          </p:nvPr>
        </p:nvSpPr>
        <p:spPr/>
        <p:txBody>
          <a:bodyPr/>
          <a:lstStyle/>
          <a:p>
            <a:r>
              <a:rPr lang="en-US"/>
              <a:t>Image taken from Tim Roughgarden Notes</a:t>
            </a:r>
          </a:p>
        </p:txBody>
      </p:sp>
      <p:sp>
        <p:nvSpPr>
          <p:cNvPr id="6" name="Slide Number Placeholder 5">
            <a:extLst>
              <a:ext uri="{FF2B5EF4-FFF2-40B4-BE49-F238E27FC236}">
                <a16:creationId xmlns:a16="http://schemas.microsoft.com/office/drawing/2014/main" id="{ED07B5E7-5655-4E40-A885-D539725FBEFB}"/>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264633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FC3F-60B0-4585-A383-38CAD3744D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B0115B-1CF2-4CED-940F-F63538F9CF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C29D6-5C3E-44CC-A136-D66B628E9FD3}"/>
              </a:ext>
            </a:extLst>
          </p:cNvPr>
          <p:cNvSpPr>
            <a:spLocks noGrp="1"/>
          </p:cNvSpPr>
          <p:nvPr>
            <p:ph type="dt" sz="half" idx="10"/>
          </p:nvPr>
        </p:nvSpPr>
        <p:spPr/>
        <p:txBody>
          <a:bodyPr/>
          <a:lstStyle/>
          <a:p>
            <a:fld id="{BD684F48-8969-4456-8D69-C999D47C02AD}" type="datetime1">
              <a:rPr lang="en-US" smtClean="0"/>
              <a:t>2/11/2021</a:t>
            </a:fld>
            <a:endParaRPr lang="en-US"/>
          </a:p>
        </p:txBody>
      </p:sp>
      <p:sp>
        <p:nvSpPr>
          <p:cNvPr id="5" name="Footer Placeholder 4">
            <a:extLst>
              <a:ext uri="{FF2B5EF4-FFF2-40B4-BE49-F238E27FC236}">
                <a16:creationId xmlns:a16="http://schemas.microsoft.com/office/drawing/2014/main" id="{3011AF59-E3D5-4B0E-8DB6-5FD9097ABF32}"/>
              </a:ext>
            </a:extLst>
          </p:cNvPr>
          <p:cNvSpPr>
            <a:spLocks noGrp="1"/>
          </p:cNvSpPr>
          <p:nvPr>
            <p:ph type="ftr" sz="quarter" idx="11"/>
          </p:nvPr>
        </p:nvSpPr>
        <p:spPr/>
        <p:txBody>
          <a:bodyPr/>
          <a:lstStyle/>
          <a:p>
            <a:r>
              <a:rPr lang="en-US"/>
              <a:t>Image taken from Tim Roughgarden Notes</a:t>
            </a:r>
          </a:p>
        </p:txBody>
      </p:sp>
      <p:sp>
        <p:nvSpPr>
          <p:cNvPr id="6" name="Slide Number Placeholder 5">
            <a:extLst>
              <a:ext uri="{FF2B5EF4-FFF2-40B4-BE49-F238E27FC236}">
                <a16:creationId xmlns:a16="http://schemas.microsoft.com/office/drawing/2014/main" id="{A7AC99A8-8090-4FED-B1D6-43D5E3652024}"/>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395728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30CCDF-A545-4EEC-A4A0-1F90F80695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781CA-E9EE-4FBD-AEF5-4DD2231450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6B673-0A99-4837-8B0C-D70958C05C1B}"/>
              </a:ext>
            </a:extLst>
          </p:cNvPr>
          <p:cNvSpPr>
            <a:spLocks noGrp="1"/>
          </p:cNvSpPr>
          <p:nvPr>
            <p:ph type="dt" sz="half" idx="10"/>
          </p:nvPr>
        </p:nvSpPr>
        <p:spPr/>
        <p:txBody>
          <a:bodyPr/>
          <a:lstStyle/>
          <a:p>
            <a:fld id="{3EB83FFB-E905-48A9-803D-6D6CAF985DE4}" type="datetime1">
              <a:rPr lang="en-US" smtClean="0"/>
              <a:t>2/11/2021</a:t>
            </a:fld>
            <a:endParaRPr lang="en-US"/>
          </a:p>
        </p:txBody>
      </p:sp>
      <p:sp>
        <p:nvSpPr>
          <p:cNvPr id="5" name="Footer Placeholder 4">
            <a:extLst>
              <a:ext uri="{FF2B5EF4-FFF2-40B4-BE49-F238E27FC236}">
                <a16:creationId xmlns:a16="http://schemas.microsoft.com/office/drawing/2014/main" id="{4E17143D-BD69-4FE0-B215-5BFF520D1505}"/>
              </a:ext>
            </a:extLst>
          </p:cNvPr>
          <p:cNvSpPr>
            <a:spLocks noGrp="1"/>
          </p:cNvSpPr>
          <p:nvPr>
            <p:ph type="ftr" sz="quarter" idx="11"/>
          </p:nvPr>
        </p:nvSpPr>
        <p:spPr/>
        <p:txBody>
          <a:bodyPr/>
          <a:lstStyle/>
          <a:p>
            <a:r>
              <a:rPr lang="en-US"/>
              <a:t>Image taken from Tim Roughgarden Notes</a:t>
            </a:r>
          </a:p>
        </p:txBody>
      </p:sp>
      <p:sp>
        <p:nvSpPr>
          <p:cNvPr id="6" name="Slide Number Placeholder 5">
            <a:extLst>
              <a:ext uri="{FF2B5EF4-FFF2-40B4-BE49-F238E27FC236}">
                <a16:creationId xmlns:a16="http://schemas.microsoft.com/office/drawing/2014/main" id="{05CA87C0-93B2-4017-B1FB-BE445C87DAB4}"/>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386397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467A-2FB3-42F8-B99C-4F8B8199A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A1C17-609E-47B4-82C6-71CEA9B24B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1C5CE-FF63-422A-8449-DA41BAD91CFE}"/>
              </a:ext>
            </a:extLst>
          </p:cNvPr>
          <p:cNvSpPr>
            <a:spLocks noGrp="1"/>
          </p:cNvSpPr>
          <p:nvPr>
            <p:ph type="dt" sz="half" idx="10"/>
          </p:nvPr>
        </p:nvSpPr>
        <p:spPr/>
        <p:txBody>
          <a:bodyPr/>
          <a:lstStyle/>
          <a:p>
            <a:fld id="{47F7007E-EE1E-49AE-A961-C551A58A6319}" type="datetime1">
              <a:rPr lang="en-US" smtClean="0"/>
              <a:t>2/11/2021</a:t>
            </a:fld>
            <a:endParaRPr lang="en-US"/>
          </a:p>
        </p:txBody>
      </p:sp>
      <p:sp>
        <p:nvSpPr>
          <p:cNvPr id="5" name="Footer Placeholder 4">
            <a:extLst>
              <a:ext uri="{FF2B5EF4-FFF2-40B4-BE49-F238E27FC236}">
                <a16:creationId xmlns:a16="http://schemas.microsoft.com/office/drawing/2014/main" id="{5BADE3CF-6FC5-4E8D-802B-5B0399682605}"/>
              </a:ext>
            </a:extLst>
          </p:cNvPr>
          <p:cNvSpPr>
            <a:spLocks noGrp="1"/>
          </p:cNvSpPr>
          <p:nvPr>
            <p:ph type="ftr" sz="quarter" idx="11"/>
          </p:nvPr>
        </p:nvSpPr>
        <p:spPr/>
        <p:txBody>
          <a:bodyPr/>
          <a:lstStyle/>
          <a:p>
            <a:r>
              <a:rPr lang="en-US"/>
              <a:t>Image taken from Tim Roughgarden Notes</a:t>
            </a:r>
          </a:p>
        </p:txBody>
      </p:sp>
      <p:sp>
        <p:nvSpPr>
          <p:cNvPr id="6" name="Slide Number Placeholder 5">
            <a:extLst>
              <a:ext uri="{FF2B5EF4-FFF2-40B4-BE49-F238E27FC236}">
                <a16:creationId xmlns:a16="http://schemas.microsoft.com/office/drawing/2014/main" id="{0FDEA5C2-B4A3-452C-B1C4-A41F570A622B}"/>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85078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4BD8-0C86-4E84-A717-4B1C71E6C1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C554F-F9F8-4603-9551-7EC30802E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8CB2CB-8A57-45A6-AA89-5A9F43358924}"/>
              </a:ext>
            </a:extLst>
          </p:cNvPr>
          <p:cNvSpPr>
            <a:spLocks noGrp="1"/>
          </p:cNvSpPr>
          <p:nvPr>
            <p:ph type="dt" sz="half" idx="10"/>
          </p:nvPr>
        </p:nvSpPr>
        <p:spPr/>
        <p:txBody>
          <a:bodyPr/>
          <a:lstStyle/>
          <a:p>
            <a:fld id="{B273F07C-F7C5-43C1-BC02-FFEC1D8D00E9}" type="datetime1">
              <a:rPr lang="en-US" smtClean="0"/>
              <a:t>2/11/2021</a:t>
            </a:fld>
            <a:endParaRPr lang="en-US"/>
          </a:p>
        </p:txBody>
      </p:sp>
      <p:sp>
        <p:nvSpPr>
          <p:cNvPr id="5" name="Footer Placeholder 4">
            <a:extLst>
              <a:ext uri="{FF2B5EF4-FFF2-40B4-BE49-F238E27FC236}">
                <a16:creationId xmlns:a16="http://schemas.microsoft.com/office/drawing/2014/main" id="{BAC55655-9D1E-4D9B-AD2C-9919A064E485}"/>
              </a:ext>
            </a:extLst>
          </p:cNvPr>
          <p:cNvSpPr>
            <a:spLocks noGrp="1"/>
          </p:cNvSpPr>
          <p:nvPr>
            <p:ph type="ftr" sz="quarter" idx="11"/>
          </p:nvPr>
        </p:nvSpPr>
        <p:spPr/>
        <p:txBody>
          <a:bodyPr/>
          <a:lstStyle/>
          <a:p>
            <a:r>
              <a:rPr lang="en-US"/>
              <a:t>Image taken from Tim Roughgarden Notes</a:t>
            </a:r>
          </a:p>
        </p:txBody>
      </p:sp>
      <p:sp>
        <p:nvSpPr>
          <p:cNvPr id="6" name="Slide Number Placeholder 5">
            <a:extLst>
              <a:ext uri="{FF2B5EF4-FFF2-40B4-BE49-F238E27FC236}">
                <a16:creationId xmlns:a16="http://schemas.microsoft.com/office/drawing/2014/main" id="{25512AAC-131A-4368-93E7-0290AB84AF51}"/>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272479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CCC0-0056-41D8-A00B-B3511045D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A04AEE-1270-4194-B810-B8572DEDBD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CC467-553B-49F0-92D3-B41C798199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697559-55B5-45B1-A91A-0CDF1306566A}"/>
              </a:ext>
            </a:extLst>
          </p:cNvPr>
          <p:cNvSpPr>
            <a:spLocks noGrp="1"/>
          </p:cNvSpPr>
          <p:nvPr>
            <p:ph type="dt" sz="half" idx="10"/>
          </p:nvPr>
        </p:nvSpPr>
        <p:spPr/>
        <p:txBody>
          <a:bodyPr/>
          <a:lstStyle/>
          <a:p>
            <a:fld id="{47143186-DA68-41ED-B786-2B1E3824AE00}" type="datetime1">
              <a:rPr lang="en-US" smtClean="0"/>
              <a:t>2/11/2021</a:t>
            </a:fld>
            <a:endParaRPr lang="en-US"/>
          </a:p>
        </p:txBody>
      </p:sp>
      <p:sp>
        <p:nvSpPr>
          <p:cNvPr id="6" name="Footer Placeholder 5">
            <a:extLst>
              <a:ext uri="{FF2B5EF4-FFF2-40B4-BE49-F238E27FC236}">
                <a16:creationId xmlns:a16="http://schemas.microsoft.com/office/drawing/2014/main" id="{3AAA0074-75B5-4076-AB10-C4AE8799E753}"/>
              </a:ext>
            </a:extLst>
          </p:cNvPr>
          <p:cNvSpPr>
            <a:spLocks noGrp="1"/>
          </p:cNvSpPr>
          <p:nvPr>
            <p:ph type="ftr" sz="quarter" idx="11"/>
          </p:nvPr>
        </p:nvSpPr>
        <p:spPr/>
        <p:txBody>
          <a:bodyPr/>
          <a:lstStyle/>
          <a:p>
            <a:r>
              <a:rPr lang="en-US"/>
              <a:t>Image taken from Tim Roughgarden Notes</a:t>
            </a:r>
          </a:p>
        </p:txBody>
      </p:sp>
      <p:sp>
        <p:nvSpPr>
          <p:cNvPr id="7" name="Slide Number Placeholder 6">
            <a:extLst>
              <a:ext uri="{FF2B5EF4-FFF2-40B4-BE49-F238E27FC236}">
                <a16:creationId xmlns:a16="http://schemas.microsoft.com/office/drawing/2014/main" id="{55596557-2E33-4DDE-BBB4-C9CEAA0CB21C}"/>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53926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3569-5A5F-45C1-BF04-9AA4EAEC9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B8168-3138-4624-AA4A-17F6337DF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52D9F6-3FAB-49D2-99F6-2D4D74845B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F75666-2247-4A1C-83CF-F12960023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1AB9BB-E7B3-4A12-8577-AC2CA40BC3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F6A87C-07EC-48CF-825D-F4C48542D6D6}"/>
              </a:ext>
            </a:extLst>
          </p:cNvPr>
          <p:cNvSpPr>
            <a:spLocks noGrp="1"/>
          </p:cNvSpPr>
          <p:nvPr>
            <p:ph type="dt" sz="half" idx="10"/>
          </p:nvPr>
        </p:nvSpPr>
        <p:spPr/>
        <p:txBody>
          <a:bodyPr/>
          <a:lstStyle/>
          <a:p>
            <a:fld id="{34B67B3B-53EC-4AF5-8E17-D96BEBCAB273}" type="datetime1">
              <a:rPr lang="en-US" smtClean="0"/>
              <a:t>2/11/2021</a:t>
            </a:fld>
            <a:endParaRPr lang="en-US"/>
          </a:p>
        </p:txBody>
      </p:sp>
      <p:sp>
        <p:nvSpPr>
          <p:cNvPr id="8" name="Footer Placeholder 7">
            <a:extLst>
              <a:ext uri="{FF2B5EF4-FFF2-40B4-BE49-F238E27FC236}">
                <a16:creationId xmlns:a16="http://schemas.microsoft.com/office/drawing/2014/main" id="{D5043FB2-EBEC-4AED-B453-931D8C37EE53}"/>
              </a:ext>
            </a:extLst>
          </p:cNvPr>
          <p:cNvSpPr>
            <a:spLocks noGrp="1"/>
          </p:cNvSpPr>
          <p:nvPr>
            <p:ph type="ftr" sz="quarter" idx="11"/>
          </p:nvPr>
        </p:nvSpPr>
        <p:spPr/>
        <p:txBody>
          <a:bodyPr/>
          <a:lstStyle/>
          <a:p>
            <a:r>
              <a:rPr lang="en-US"/>
              <a:t>Image taken from Tim Roughgarden Notes</a:t>
            </a:r>
          </a:p>
        </p:txBody>
      </p:sp>
      <p:sp>
        <p:nvSpPr>
          <p:cNvPr id="9" name="Slide Number Placeholder 8">
            <a:extLst>
              <a:ext uri="{FF2B5EF4-FFF2-40B4-BE49-F238E27FC236}">
                <a16:creationId xmlns:a16="http://schemas.microsoft.com/office/drawing/2014/main" id="{D017CECA-856E-424E-A04D-F31D9F0033B9}"/>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188792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C081-DE46-423E-ACAB-B30EB7CD3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D7BE8-7FCE-467D-B91B-92184E6F6536}"/>
              </a:ext>
            </a:extLst>
          </p:cNvPr>
          <p:cNvSpPr>
            <a:spLocks noGrp="1"/>
          </p:cNvSpPr>
          <p:nvPr>
            <p:ph type="dt" sz="half" idx="10"/>
          </p:nvPr>
        </p:nvSpPr>
        <p:spPr/>
        <p:txBody>
          <a:bodyPr/>
          <a:lstStyle/>
          <a:p>
            <a:fld id="{9E1CE392-8379-4B41-A181-30E57B399761}" type="datetime1">
              <a:rPr lang="en-US" smtClean="0"/>
              <a:t>2/11/2021</a:t>
            </a:fld>
            <a:endParaRPr lang="en-US"/>
          </a:p>
        </p:txBody>
      </p:sp>
      <p:sp>
        <p:nvSpPr>
          <p:cNvPr id="4" name="Footer Placeholder 3">
            <a:extLst>
              <a:ext uri="{FF2B5EF4-FFF2-40B4-BE49-F238E27FC236}">
                <a16:creationId xmlns:a16="http://schemas.microsoft.com/office/drawing/2014/main" id="{F424694A-7A65-4959-8AF2-0C6162636967}"/>
              </a:ext>
            </a:extLst>
          </p:cNvPr>
          <p:cNvSpPr>
            <a:spLocks noGrp="1"/>
          </p:cNvSpPr>
          <p:nvPr>
            <p:ph type="ftr" sz="quarter" idx="11"/>
          </p:nvPr>
        </p:nvSpPr>
        <p:spPr/>
        <p:txBody>
          <a:bodyPr/>
          <a:lstStyle/>
          <a:p>
            <a:r>
              <a:rPr lang="en-US"/>
              <a:t>Image taken from Tim Roughgarden Notes</a:t>
            </a:r>
          </a:p>
        </p:txBody>
      </p:sp>
      <p:sp>
        <p:nvSpPr>
          <p:cNvPr id="5" name="Slide Number Placeholder 4">
            <a:extLst>
              <a:ext uri="{FF2B5EF4-FFF2-40B4-BE49-F238E27FC236}">
                <a16:creationId xmlns:a16="http://schemas.microsoft.com/office/drawing/2014/main" id="{B80CDFB4-796E-42D8-9549-566DBD4099FB}"/>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2603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6BCC6-3C38-474D-823E-D26B57FB3AB7}"/>
              </a:ext>
            </a:extLst>
          </p:cNvPr>
          <p:cNvSpPr>
            <a:spLocks noGrp="1"/>
          </p:cNvSpPr>
          <p:nvPr>
            <p:ph type="dt" sz="half" idx="10"/>
          </p:nvPr>
        </p:nvSpPr>
        <p:spPr/>
        <p:txBody>
          <a:bodyPr/>
          <a:lstStyle/>
          <a:p>
            <a:fld id="{83DAAB9F-388D-4658-94E5-08C4C2CE2654}" type="datetime1">
              <a:rPr lang="en-US" smtClean="0"/>
              <a:t>2/11/2021</a:t>
            </a:fld>
            <a:endParaRPr lang="en-US"/>
          </a:p>
        </p:txBody>
      </p:sp>
      <p:sp>
        <p:nvSpPr>
          <p:cNvPr id="3" name="Footer Placeholder 2">
            <a:extLst>
              <a:ext uri="{FF2B5EF4-FFF2-40B4-BE49-F238E27FC236}">
                <a16:creationId xmlns:a16="http://schemas.microsoft.com/office/drawing/2014/main" id="{6379EE3B-18A6-4C7F-8903-7502EDEF62E4}"/>
              </a:ext>
            </a:extLst>
          </p:cNvPr>
          <p:cNvSpPr>
            <a:spLocks noGrp="1"/>
          </p:cNvSpPr>
          <p:nvPr>
            <p:ph type="ftr" sz="quarter" idx="11"/>
          </p:nvPr>
        </p:nvSpPr>
        <p:spPr/>
        <p:txBody>
          <a:bodyPr/>
          <a:lstStyle/>
          <a:p>
            <a:r>
              <a:rPr lang="en-US"/>
              <a:t>Image taken from Tim Roughgarden Notes</a:t>
            </a:r>
          </a:p>
        </p:txBody>
      </p:sp>
      <p:sp>
        <p:nvSpPr>
          <p:cNvPr id="4" name="Slide Number Placeholder 3">
            <a:extLst>
              <a:ext uri="{FF2B5EF4-FFF2-40B4-BE49-F238E27FC236}">
                <a16:creationId xmlns:a16="http://schemas.microsoft.com/office/drawing/2014/main" id="{446FA7DC-790F-4C96-9853-BF3D77E8E97A}"/>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117666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02BC-4709-47C2-B626-8428BAAB4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69E870-DA33-44F1-A6F7-AFBF6FD97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E7AA6-A6C8-4A53-8924-2CA3ADFF1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33616A-CD6E-41DC-95DB-6C25A10694F1}"/>
              </a:ext>
            </a:extLst>
          </p:cNvPr>
          <p:cNvSpPr>
            <a:spLocks noGrp="1"/>
          </p:cNvSpPr>
          <p:nvPr>
            <p:ph type="dt" sz="half" idx="10"/>
          </p:nvPr>
        </p:nvSpPr>
        <p:spPr/>
        <p:txBody>
          <a:bodyPr/>
          <a:lstStyle/>
          <a:p>
            <a:fld id="{4173E303-7E58-4BFC-BACA-005DAC7C3A9A}" type="datetime1">
              <a:rPr lang="en-US" smtClean="0"/>
              <a:t>2/11/2021</a:t>
            </a:fld>
            <a:endParaRPr lang="en-US"/>
          </a:p>
        </p:txBody>
      </p:sp>
      <p:sp>
        <p:nvSpPr>
          <p:cNvPr id="6" name="Footer Placeholder 5">
            <a:extLst>
              <a:ext uri="{FF2B5EF4-FFF2-40B4-BE49-F238E27FC236}">
                <a16:creationId xmlns:a16="http://schemas.microsoft.com/office/drawing/2014/main" id="{768BF19A-6E0B-4E38-808F-6082B92C7861}"/>
              </a:ext>
            </a:extLst>
          </p:cNvPr>
          <p:cNvSpPr>
            <a:spLocks noGrp="1"/>
          </p:cNvSpPr>
          <p:nvPr>
            <p:ph type="ftr" sz="quarter" idx="11"/>
          </p:nvPr>
        </p:nvSpPr>
        <p:spPr/>
        <p:txBody>
          <a:bodyPr/>
          <a:lstStyle/>
          <a:p>
            <a:r>
              <a:rPr lang="en-US"/>
              <a:t>Image taken from Tim Roughgarden Notes</a:t>
            </a:r>
          </a:p>
        </p:txBody>
      </p:sp>
      <p:sp>
        <p:nvSpPr>
          <p:cNvPr id="7" name="Slide Number Placeholder 6">
            <a:extLst>
              <a:ext uri="{FF2B5EF4-FFF2-40B4-BE49-F238E27FC236}">
                <a16:creationId xmlns:a16="http://schemas.microsoft.com/office/drawing/2014/main" id="{4ABD6CC4-D19F-4209-A071-600A1E43F7E6}"/>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17609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A037-B747-4FFE-987E-D60C44B19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6FB911-00F2-4EE1-94CD-07E82AEE3E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A8F2C7-F04A-475A-B205-CCABF8EBB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0D2D9C-9DD4-43C8-9BB8-4CFB01566663}"/>
              </a:ext>
            </a:extLst>
          </p:cNvPr>
          <p:cNvSpPr>
            <a:spLocks noGrp="1"/>
          </p:cNvSpPr>
          <p:nvPr>
            <p:ph type="dt" sz="half" idx="10"/>
          </p:nvPr>
        </p:nvSpPr>
        <p:spPr/>
        <p:txBody>
          <a:bodyPr/>
          <a:lstStyle/>
          <a:p>
            <a:fld id="{6EDEA76E-1DC4-4338-9526-31D662D35644}" type="datetime1">
              <a:rPr lang="en-US" smtClean="0"/>
              <a:t>2/11/2021</a:t>
            </a:fld>
            <a:endParaRPr lang="en-US"/>
          </a:p>
        </p:txBody>
      </p:sp>
      <p:sp>
        <p:nvSpPr>
          <p:cNvPr id="6" name="Footer Placeholder 5">
            <a:extLst>
              <a:ext uri="{FF2B5EF4-FFF2-40B4-BE49-F238E27FC236}">
                <a16:creationId xmlns:a16="http://schemas.microsoft.com/office/drawing/2014/main" id="{F37DD650-E0EB-466E-844B-08A34AA54159}"/>
              </a:ext>
            </a:extLst>
          </p:cNvPr>
          <p:cNvSpPr>
            <a:spLocks noGrp="1"/>
          </p:cNvSpPr>
          <p:nvPr>
            <p:ph type="ftr" sz="quarter" idx="11"/>
          </p:nvPr>
        </p:nvSpPr>
        <p:spPr/>
        <p:txBody>
          <a:bodyPr/>
          <a:lstStyle/>
          <a:p>
            <a:r>
              <a:rPr lang="en-US"/>
              <a:t>Image taken from Tim Roughgarden Notes</a:t>
            </a:r>
          </a:p>
        </p:txBody>
      </p:sp>
      <p:sp>
        <p:nvSpPr>
          <p:cNvPr id="7" name="Slide Number Placeholder 6">
            <a:extLst>
              <a:ext uri="{FF2B5EF4-FFF2-40B4-BE49-F238E27FC236}">
                <a16:creationId xmlns:a16="http://schemas.microsoft.com/office/drawing/2014/main" id="{9D68FA6F-E921-43E6-95D2-90DBDFC18EAA}"/>
              </a:ext>
            </a:extLst>
          </p:cNvPr>
          <p:cNvSpPr>
            <a:spLocks noGrp="1"/>
          </p:cNvSpPr>
          <p:nvPr>
            <p:ph type="sldNum" sz="quarter" idx="12"/>
          </p:nvPr>
        </p:nvSpPr>
        <p:spPr/>
        <p:txBody>
          <a:bodyPr/>
          <a:lstStyle/>
          <a:p>
            <a:fld id="{54F7972E-93EA-4AB0-9D3A-86775818B787}" type="slidenum">
              <a:rPr lang="en-US" smtClean="0"/>
              <a:t>‹#›</a:t>
            </a:fld>
            <a:endParaRPr lang="en-US"/>
          </a:p>
        </p:txBody>
      </p:sp>
    </p:spTree>
    <p:extLst>
      <p:ext uri="{BB962C8B-B14F-4D97-AF65-F5344CB8AC3E}">
        <p14:creationId xmlns:p14="http://schemas.microsoft.com/office/powerpoint/2010/main" val="41243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83FAC-BB91-4B3C-A5C3-20B7D44FC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393105-CB3D-4A6A-80BD-9AC6B7B59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BE5ED-ABA4-477E-9751-33EC77B33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E15B4-01A7-481E-9950-41FA3A808BC5}" type="datetime1">
              <a:rPr lang="en-US" smtClean="0"/>
              <a:t>2/11/2021</a:t>
            </a:fld>
            <a:endParaRPr lang="en-US"/>
          </a:p>
        </p:txBody>
      </p:sp>
      <p:sp>
        <p:nvSpPr>
          <p:cNvPr id="5" name="Footer Placeholder 4">
            <a:extLst>
              <a:ext uri="{FF2B5EF4-FFF2-40B4-BE49-F238E27FC236}">
                <a16:creationId xmlns:a16="http://schemas.microsoft.com/office/drawing/2014/main" id="{7EA4AF74-3D6E-4B7A-9F38-B46D4B2B2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Image taken from Tim Roughgarden Notes</a:t>
            </a:r>
          </a:p>
        </p:txBody>
      </p:sp>
      <p:sp>
        <p:nvSpPr>
          <p:cNvPr id="6" name="Slide Number Placeholder 5">
            <a:extLst>
              <a:ext uri="{FF2B5EF4-FFF2-40B4-BE49-F238E27FC236}">
                <a16:creationId xmlns:a16="http://schemas.microsoft.com/office/drawing/2014/main" id="{165B315C-4D0B-4D46-929B-3AD7B2C55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7972E-93EA-4AB0-9D3A-86775818B787}" type="slidenum">
              <a:rPr lang="en-US" smtClean="0"/>
              <a:t>‹#›</a:t>
            </a:fld>
            <a:endParaRPr lang="en-US"/>
          </a:p>
        </p:txBody>
      </p:sp>
    </p:spTree>
    <p:extLst>
      <p:ext uri="{BB962C8B-B14F-4D97-AF65-F5344CB8AC3E}">
        <p14:creationId xmlns:p14="http://schemas.microsoft.com/office/powerpoint/2010/main" val="54968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309-ADA4-44CF-BA0E-C8E087226B64}"/>
              </a:ext>
            </a:extLst>
          </p:cNvPr>
          <p:cNvSpPr>
            <a:spLocks noGrp="1"/>
          </p:cNvSpPr>
          <p:nvPr>
            <p:ph type="ctrTitle"/>
          </p:nvPr>
        </p:nvSpPr>
        <p:spPr/>
        <p:txBody>
          <a:bodyPr/>
          <a:lstStyle/>
          <a:p>
            <a:r>
              <a:rPr lang="en-US" dirty="0"/>
              <a:t>Consistent Hashing</a:t>
            </a:r>
          </a:p>
        </p:txBody>
      </p:sp>
      <p:sp>
        <p:nvSpPr>
          <p:cNvPr id="3" name="Subtitle 2">
            <a:extLst>
              <a:ext uri="{FF2B5EF4-FFF2-40B4-BE49-F238E27FC236}">
                <a16:creationId xmlns:a16="http://schemas.microsoft.com/office/drawing/2014/main" id="{C48E1B1D-FDD0-4189-AB79-1AE2A63319A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5110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EB4E-18D8-44BD-8B21-9AF305FBA7BA}"/>
              </a:ext>
            </a:extLst>
          </p:cNvPr>
          <p:cNvSpPr>
            <a:spLocks noGrp="1"/>
          </p:cNvSpPr>
          <p:nvPr>
            <p:ph type="title"/>
          </p:nvPr>
        </p:nvSpPr>
        <p:spPr/>
        <p:txBody>
          <a:bodyPr/>
          <a:lstStyle/>
          <a:p>
            <a:r>
              <a:rPr lang="en-US" dirty="0"/>
              <a:t>What happens when servers are added/deleted?</a:t>
            </a:r>
          </a:p>
        </p:txBody>
      </p:sp>
      <p:sp>
        <p:nvSpPr>
          <p:cNvPr id="3" name="Content Placeholder 2">
            <a:extLst>
              <a:ext uri="{FF2B5EF4-FFF2-40B4-BE49-F238E27FC236}">
                <a16:creationId xmlns:a16="http://schemas.microsoft.com/office/drawing/2014/main" id="{5B7DE7B5-988F-4EB2-B0EF-97FE6658E367}"/>
              </a:ext>
            </a:extLst>
          </p:cNvPr>
          <p:cNvSpPr>
            <a:spLocks noGrp="1"/>
          </p:cNvSpPr>
          <p:nvPr>
            <p:ph idx="1"/>
          </p:nvPr>
        </p:nvSpPr>
        <p:spPr/>
        <p:txBody>
          <a:bodyPr/>
          <a:lstStyle/>
          <a:p>
            <a:endParaRPr lang="en-US" dirty="0"/>
          </a:p>
          <a:p>
            <a:pPr marL="0" indent="0">
              <a:buNone/>
            </a:pPr>
            <a:endParaRPr lang="en-US" dirty="0"/>
          </a:p>
        </p:txBody>
      </p:sp>
      <p:sp>
        <p:nvSpPr>
          <p:cNvPr id="4" name="Footer Placeholder 3">
            <a:extLst>
              <a:ext uri="{FF2B5EF4-FFF2-40B4-BE49-F238E27FC236}">
                <a16:creationId xmlns:a16="http://schemas.microsoft.com/office/drawing/2014/main" id="{FE3BA50E-EC68-40FF-9BE6-CF80BAAEC44A}"/>
              </a:ext>
            </a:extLst>
          </p:cNvPr>
          <p:cNvSpPr>
            <a:spLocks noGrp="1"/>
          </p:cNvSpPr>
          <p:nvPr>
            <p:ph type="ftr" sz="quarter" idx="11"/>
          </p:nvPr>
        </p:nvSpPr>
        <p:spPr/>
        <p:txBody>
          <a:bodyPr/>
          <a:lstStyle/>
          <a:p>
            <a:r>
              <a:rPr lang="en-US"/>
              <a:t>Image taken from Tim Roughgarden Notes</a:t>
            </a:r>
          </a:p>
        </p:txBody>
      </p:sp>
      <p:pic>
        <p:nvPicPr>
          <p:cNvPr id="5" name="Picture 4">
            <a:extLst>
              <a:ext uri="{FF2B5EF4-FFF2-40B4-BE49-F238E27FC236}">
                <a16:creationId xmlns:a16="http://schemas.microsoft.com/office/drawing/2014/main" id="{4AA338B1-FE84-458B-8009-8C1CB0777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433" y="2910381"/>
            <a:ext cx="7346053" cy="3104538"/>
          </a:xfrm>
          <a:prstGeom prst="rect">
            <a:avLst/>
          </a:prstGeom>
        </p:spPr>
      </p:pic>
      <p:sp>
        <p:nvSpPr>
          <p:cNvPr id="7" name="Content Placeholder 2">
            <a:extLst>
              <a:ext uri="{FF2B5EF4-FFF2-40B4-BE49-F238E27FC236}">
                <a16:creationId xmlns:a16="http://schemas.microsoft.com/office/drawing/2014/main" id="{1CD4F0BE-67C3-4D7A-9342-591EE7A8EF0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They all share the load.</a:t>
            </a:r>
          </a:p>
          <a:p>
            <a:r>
              <a:rPr lang="en-US" dirty="0"/>
              <a:t>We only have to move data from one of the servers instead of all with traditional hashing!</a:t>
            </a:r>
          </a:p>
          <a:p>
            <a:endParaRPr lang="en-US" dirty="0"/>
          </a:p>
          <a:p>
            <a:endParaRPr lang="en-US" dirty="0"/>
          </a:p>
          <a:p>
            <a:endParaRPr lang="en-US" dirty="0"/>
          </a:p>
          <a:p>
            <a:endParaRPr lang="en-US" dirty="0"/>
          </a:p>
          <a:p>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9879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313A-17E0-4C3E-98B1-343038434459}"/>
              </a:ext>
            </a:extLst>
          </p:cNvPr>
          <p:cNvSpPr>
            <a:spLocks noGrp="1"/>
          </p:cNvSpPr>
          <p:nvPr>
            <p:ph type="title"/>
          </p:nvPr>
        </p:nvSpPr>
        <p:spPr/>
        <p:txBody>
          <a:bodyPr/>
          <a:lstStyle/>
          <a:p>
            <a:r>
              <a:rPr lang="en-US" dirty="0"/>
              <a:t>Search time?</a:t>
            </a:r>
          </a:p>
        </p:txBody>
      </p:sp>
      <p:sp>
        <p:nvSpPr>
          <p:cNvPr id="3" name="Content Placeholder 2">
            <a:extLst>
              <a:ext uri="{FF2B5EF4-FFF2-40B4-BE49-F238E27FC236}">
                <a16:creationId xmlns:a16="http://schemas.microsoft.com/office/drawing/2014/main" id="{FEC0E5B5-1982-4B31-B451-17C3872149BC}"/>
              </a:ext>
            </a:extLst>
          </p:cNvPr>
          <p:cNvSpPr>
            <a:spLocks noGrp="1"/>
          </p:cNvSpPr>
          <p:nvPr>
            <p:ph idx="1"/>
          </p:nvPr>
        </p:nvSpPr>
        <p:spPr/>
        <p:txBody>
          <a:bodyPr/>
          <a:lstStyle/>
          <a:p>
            <a:r>
              <a:rPr lang="en-US" dirty="0"/>
              <a:t> A fraction of the array will be scanned.</a:t>
            </a:r>
          </a:p>
          <a:p>
            <a:endParaRPr lang="en-US" dirty="0"/>
          </a:p>
          <a:p>
            <a:r>
              <a:rPr lang="en-US" dirty="0"/>
              <a:t>Can we do something smarter?  </a:t>
            </a:r>
          </a:p>
          <a:p>
            <a:endParaRPr lang="en-US" dirty="0"/>
          </a:p>
          <a:p>
            <a:endParaRPr lang="en-US" dirty="0"/>
          </a:p>
          <a:p>
            <a:r>
              <a:rPr lang="en-US" dirty="0"/>
              <a:t> Can do log(n)</a:t>
            </a:r>
          </a:p>
          <a:p>
            <a:pPr lvl="1"/>
            <a:r>
              <a:rPr lang="en-US" dirty="0"/>
              <a:t>Use Binary Search trees.</a:t>
            </a:r>
          </a:p>
          <a:p>
            <a:pPr lvl="1"/>
            <a:r>
              <a:rPr lang="en-US" dirty="0"/>
              <a:t>Put allocated index of serves in a binary search tree. Update as needed.</a:t>
            </a:r>
          </a:p>
          <a:p>
            <a:pPr lvl="1"/>
            <a:r>
              <a:rPr lang="en-US" dirty="0"/>
              <a:t>Given h(x) find its successor in log(n) time. </a:t>
            </a:r>
          </a:p>
        </p:txBody>
      </p:sp>
    </p:spTree>
    <p:extLst>
      <p:ext uri="{BB962C8B-B14F-4D97-AF65-F5344CB8AC3E}">
        <p14:creationId xmlns:p14="http://schemas.microsoft.com/office/powerpoint/2010/main" val="344662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A80D-E415-49DE-86AF-79BC9EAAFD00}"/>
              </a:ext>
            </a:extLst>
          </p:cNvPr>
          <p:cNvSpPr>
            <a:spLocks noGrp="1"/>
          </p:cNvSpPr>
          <p:nvPr>
            <p:ph type="title"/>
          </p:nvPr>
        </p:nvSpPr>
        <p:spPr/>
        <p:txBody>
          <a:bodyPr/>
          <a:lstStyle/>
          <a:p>
            <a:r>
              <a:rPr lang="en-US" dirty="0"/>
              <a:t>Pseudocode	 using Binary Search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48A8A-1445-4E76-9BB2-67C820E1CBB9}"/>
                  </a:ext>
                </a:extLst>
              </p:cNvPr>
              <p:cNvSpPr>
                <a:spLocks noGrp="1"/>
              </p:cNvSpPr>
              <p:nvPr>
                <p:ph idx="1"/>
              </p:nvPr>
            </p:nvSpPr>
            <p:spPr>
              <a:xfrm>
                <a:off x="838200" y="1248833"/>
                <a:ext cx="10515600" cy="5003800"/>
              </a:xfrm>
            </p:spPr>
            <p:txBody>
              <a:bodyPr>
                <a:normAutofit fontScale="70000" lnSpcReduction="20000"/>
              </a:bodyPr>
              <a:lstStyle/>
              <a:p>
                <a:r>
                  <a:rPr lang="en-US" dirty="0"/>
                  <a:t>Insert an item x: </a:t>
                </a:r>
              </a:p>
              <a:p>
                <a:pPr lvl="1"/>
                <a:r>
                  <a:rPr lang="en-US" dirty="0"/>
                  <a:t>Find the successor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(x) in the BST (if it has no successor in the BST then return the machine with the smallest hm value) </a:t>
                </a:r>
              </a:p>
              <a:p>
                <a:pPr lvl="1"/>
                <a:r>
                  <a:rPr lang="en-US" dirty="0"/>
                  <a:t>Store x in the returned machine. </a:t>
                </a:r>
              </a:p>
              <a:p>
                <a:pPr marL="457200" lvl="1" indent="0">
                  <a:buNone/>
                </a:pPr>
                <a:endParaRPr lang="en-US" dirty="0"/>
              </a:p>
              <a:p>
                <a:r>
                  <a:rPr lang="en-US" dirty="0"/>
                  <a:t>Insert a new machine Y :</a:t>
                </a:r>
              </a:p>
              <a:p>
                <a:pPr lvl="1"/>
                <a:r>
                  <a:rPr lang="en-US" dirty="0"/>
                  <a:t>Find the successor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r>
                      <a:rPr lang="en-US" b="0" i="1" smtClean="0">
                        <a:latin typeface="Cambria Math" panose="02040503050406030204" pitchFamily="18" charset="0"/>
                      </a:rPr>
                      <m:t> </m:t>
                    </m:r>
                  </m:oMath>
                </a14:m>
                <a:r>
                  <a:rPr lang="en-US" dirty="0"/>
                  <a:t>(Y ) in the BST (if it has no successor in the BST then return the machine with the smallest hm value) </a:t>
                </a:r>
              </a:p>
              <a:p>
                <a:pPr lvl="1"/>
                <a:r>
                  <a:rPr lang="en-US" dirty="0"/>
                  <a:t> Move all items whose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value is less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oMath>
                </a14:m>
                <a:r>
                  <a:rPr lang="en-US" dirty="0"/>
                  <a:t>(Y) to the newly inserted machine Y .</a:t>
                </a:r>
              </a:p>
              <a:p>
                <a:pPr lvl="1"/>
                <a:endParaRPr lang="en-US" dirty="0"/>
              </a:p>
              <a:p>
                <a:r>
                  <a:rPr lang="en-US" dirty="0"/>
                  <a:t>Delete an item x: </a:t>
                </a:r>
              </a:p>
              <a:p>
                <a:pPr lvl="1"/>
                <a:r>
                  <a:rPr lang="en-US" dirty="0"/>
                  <a:t>Find the successor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(x) in the BST (if it has no successor in the BST then return the machine with the smallest hm value) </a:t>
                </a:r>
              </a:p>
              <a:p>
                <a:pPr lvl="1"/>
                <a:r>
                  <a:rPr lang="en-US" dirty="0"/>
                  <a:t> Delete x in the returned machine</a:t>
                </a:r>
              </a:p>
              <a:p>
                <a:pPr marL="457200" lvl="1" indent="0">
                  <a:buNone/>
                </a:pPr>
                <a:endParaRPr lang="en-US" dirty="0"/>
              </a:p>
              <a:p>
                <a:r>
                  <a:rPr lang="en-US" dirty="0"/>
                  <a:t>Delete an existing machine Y : </a:t>
                </a:r>
              </a:p>
              <a:p>
                <a:pPr lvl="1"/>
                <a:r>
                  <a:rPr lang="en-US" dirty="0"/>
                  <a:t> Find the successor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oMath>
                </a14:m>
                <a:r>
                  <a:rPr lang="en-US" dirty="0"/>
                  <a:t>(Y ) in the BST (if it has no successor in the BST then return the machine with the smallest hm value) </a:t>
                </a:r>
              </a:p>
              <a:p>
                <a:pPr lvl="1"/>
                <a:r>
                  <a:rPr lang="en-US" dirty="0"/>
                  <a:t> Move all items in Y to the returned machine</a:t>
                </a:r>
              </a:p>
            </p:txBody>
          </p:sp>
        </mc:Choice>
        <mc:Fallback xmlns="">
          <p:sp>
            <p:nvSpPr>
              <p:cNvPr id="3" name="Content Placeholder 2">
                <a:extLst>
                  <a:ext uri="{FF2B5EF4-FFF2-40B4-BE49-F238E27FC236}">
                    <a16:creationId xmlns:a16="http://schemas.microsoft.com/office/drawing/2014/main" id="{1F348A8A-1445-4E76-9BB2-67C820E1CBB9}"/>
                  </a:ext>
                </a:extLst>
              </p:cNvPr>
              <p:cNvSpPr>
                <a:spLocks noGrp="1" noRot="1" noChangeAspect="1" noMove="1" noResize="1" noEditPoints="1" noAdjustHandles="1" noChangeArrowheads="1" noChangeShapeType="1" noTextEdit="1"/>
              </p:cNvSpPr>
              <p:nvPr>
                <p:ph idx="1"/>
              </p:nvPr>
            </p:nvSpPr>
            <p:spPr>
              <a:xfrm>
                <a:off x="838200" y="1248833"/>
                <a:ext cx="10515600" cy="5003800"/>
              </a:xfrm>
              <a:blipFill>
                <a:blip r:embed="rId2"/>
                <a:stretch>
                  <a:fillRect l="-522" t="-2314"/>
                </a:stretch>
              </a:blipFill>
            </p:spPr>
            <p:txBody>
              <a:bodyPr/>
              <a:lstStyle/>
              <a:p>
                <a:r>
                  <a:rPr lang="en-US">
                    <a:noFill/>
                  </a:rPr>
                  <a:t> </a:t>
                </a:r>
              </a:p>
            </p:txBody>
          </p:sp>
        </mc:Fallback>
      </mc:AlternateContent>
    </p:spTree>
    <p:extLst>
      <p:ext uri="{BB962C8B-B14F-4D97-AF65-F5344CB8AC3E}">
        <p14:creationId xmlns:p14="http://schemas.microsoft.com/office/powerpoint/2010/main" val="399532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E1BB-78D9-4ECB-871F-718C2FA730B1}"/>
              </a:ext>
            </a:extLst>
          </p:cNvPr>
          <p:cNvSpPr>
            <a:spLocks noGrp="1"/>
          </p:cNvSpPr>
          <p:nvPr>
            <p:ph type="title"/>
          </p:nvPr>
        </p:nvSpPr>
        <p:spPr/>
        <p:txBody>
          <a:bodyPr/>
          <a:lstStyle/>
          <a:p>
            <a:r>
              <a:rPr lang="en-US" dirty="0"/>
              <a:t>Some History	</a:t>
            </a:r>
          </a:p>
        </p:txBody>
      </p:sp>
      <p:sp>
        <p:nvSpPr>
          <p:cNvPr id="3" name="Content Placeholder 2">
            <a:extLst>
              <a:ext uri="{FF2B5EF4-FFF2-40B4-BE49-F238E27FC236}">
                <a16:creationId xmlns:a16="http://schemas.microsoft.com/office/drawing/2014/main" id="{AFF99D7B-F962-4A11-BD83-5B57C1A478D6}"/>
              </a:ext>
            </a:extLst>
          </p:cNvPr>
          <p:cNvSpPr>
            <a:spLocks noGrp="1"/>
          </p:cNvSpPr>
          <p:nvPr>
            <p:ph idx="1"/>
          </p:nvPr>
        </p:nvSpPr>
        <p:spPr/>
        <p:txBody>
          <a:bodyPr>
            <a:normAutofit fontScale="85000" lnSpcReduction="20000"/>
          </a:bodyPr>
          <a:lstStyle/>
          <a:p>
            <a:r>
              <a:rPr lang="en-US" dirty="0"/>
              <a:t>1997: The implementation of consistent hashing given in this lecture first appeared in a research paper in STOC (“Symposium on the Theory of Computing”)  — this is one of the main conferences in theoretical computer science. Ironically, the paper had previously been rejected from a theoretical computer science conference because at least one reviewer felt that “it had no hope of being practical.” </a:t>
            </a:r>
          </a:p>
          <a:p>
            <a:endParaRPr lang="en-US" dirty="0"/>
          </a:p>
          <a:p>
            <a:r>
              <a:rPr lang="en-US" dirty="0"/>
              <a:t> 1998: Akamai is founded. </a:t>
            </a:r>
          </a:p>
          <a:p>
            <a:endParaRPr lang="en-US" dirty="0"/>
          </a:p>
          <a:p>
            <a:r>
              <a:rPr lang="en-US" dirty="0"/>
              <a:t>March 31, 1999: A trailer for “Star Wars: The Phantom Menace” is released online, with Apple the exclusive official distributor. apple.com goes down almost immediately due to the overwhelming number of download requests. For a good part of the day, the only place to watch (an unauthorized copy?) of the trailer is via Akamai’s Web caches. This put Akamai on the map.</a:t>
            </a:r>
          </a:p>
        </p:txBody>
      </p:sp>
    </p:spTree>
    <p:extLst>
      <p:ext uri="{BB962C8B-B14F-4D97-AF65-F5344CB8AC3E}">
        <p14:creationId xmlns:p14="http://schemas.microsoft.com/office/powerpoint/2010/main" val="151686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EEBE-EE97-466B-A3D9-BB8F1A4FAC6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9F09BC67-0B54-432C-8288-9D79F1908798}"/>
              </a:ext>
            </a:extLst>
          </p:cNvPr>
          <p:cNvSpPr>
            <a:spLocks noGrp="1"/>
          </p:cNvSpPr>
          <p:nvPr>
            <p:ph idx="1"/>
          </p:nvPr>
        </p:nvSpPr>
        <p:spPr/>
        <p:txBody>
          <a:bodyPr>
            <a:normAutofit fontScale="85000" lnSpcReduction="20000"/>
          </a:bodyPr>
          <a:lstStyle/>
          <a:p>
            <a:r>
              <a:rPr lang="en-US" dirty="0"/>
              <a:t>April 1, 1999: Steve Jobs, having noticed Akamai’s performance the day before, calls Akamai’s President Paul Sagan to talk. Sagan hangs up on Jobs, thinking it’s an April Fool’s prank by one of the co-founders, Danny Lewin or Tom Leighton. </a:t>
            </a:r>
          </a:p>
          <a:p>
            <a:endParaRPr lang="en-US" dirty="0"/>
          </a:p>
          <a:p>
            <a:r>
              <a:rPr lang="en-US" dirty="0"/>
              <a:t>September 11, 2001: Tragically, co-founder Danny Lewin is killed aboard the first airplane that crashes into the World Trade Center. (Akamai remains highly relevant to this day, however.) </a:t>
            </a:r>
          </a:p>
          <a:p>
            <a:endParaRPr lang="en-US" dirty="0"/>
          </a:p>
          <a:p>
            <a:r>
              <a:rPr lang="en-US" dirty="0"/>
              <a:t>2001: Consistent hashing is re-purposed to address technical challenges that arise in peer-to-peer (P2P) networks. A key issue in P2P networks is how to keep track of where to look for a file, such as an mp3. </a:t>
            </a:r>
          </a:p>
          <a:p>
            <a:pPr lvl="1"/>
            <a:r>
              <a:rPr lang="en-US" dirty="0"/>
              <a:t>This functionality is often called a “distributed hash table (DHT).” DHTs were a very hot topic of research in the early years of the 21st century.</a:t>
            </a:r>
          </a:p>
        </p:txBody>
      </p:sp>
    </p:spTree>
    <p:extLst>
      <p:ext uri="{BB962C8B-B14F-4D97-AF65-F5344CB8AC3E}">
        <p14:creationId xmlns:p14="http://schemas.microsoft.com/office/powerpoint/2010/main" val="19626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9072-B4A2-48F5-BD11-A1A4E76D64B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F706DECB-6BB3-4453-A971-5E78649CFFF8}"/>
              </a:ext>
            </a:extLst>
          </p:cNvPr>
          <p:cNvSpPr>
            <a:spLocks noGrp="1"/>
          </p:cNvSpPr>
          <p:nvPr>
            <p:ph idx="1"/>
          </p:nvPr>
        </p:nvSpPr>
        <p:spPr/>
        <p:txBody>
          <a:bodyPr/>
          <a:lstStyle/>
          <a:p>
            <a:r>
              <a:rPr lang="en-US" dirty="0"/>
              <a:t>2006: Amazon implements its internal Dynamo system using consistent hashing. The goal of this system is to store tons of stuff using commodity hardware while maintaining a very fast response time. As much data as possible is stored in main memory, and consistent hashing is used to keep track of what’s where. </a:t>
            </a:r>
          </a:p>
          <a:p>
            <a:endParaRPr lang="en-US" dirty="0"/>
          </a:p>
          <a:p>
            <a:r>
              <a:rPr lang="en-US" dirty="0"/>
              <a:t>This idea is now widely copied in modern lightweight alternatives to traditional databases (the latter of which tend to reside on disk).</a:t>
            </a:r>
          </a:p>
        </p:txBody>
      </p:sp>
    </p:spTree>
    <p:extLst>
      <p:ext uri="{BB962C8B-B14F-4D97-AF65-F5344CB8AC3E}">
        <p14:creationId xmlns:p14="http://schemas.microsoft.com/office/powerpoint/2010/main" val="185354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C53C-7FCC-47F6-9987-D95B0DFE698D}"/>
              </a:ext>
            </a:extLst>
          </p:cNvPr>
          <p:cNvSpPr>
            <a:spLocks noGrp="1"/>
          </p:cNvSpPr>
          <p:nvPr>
            <p:ph type="title"/>
          </p:nvPr>
        </p:nvSpPr>
        <p:spPr/>
        <p:txBody>
          <a:bodyPr/>
          <a:lstStyle/>
          <a:p>
            <a:r>
              <a:rPr lang="en-US" dirty="0"/>
              <a:t>Some Math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36B9B2-F0DC-465C-8A9A-92E9B41A9CB1}"/>
                  </a:ext>
                </a:extLst>
              </p:cNvPr>
              <p:cNvSpPr>
                <a:spLocks noGrp="1"/>
              </p:cNvSpPr>
              <p:nvPr>
                <p:ph idx="1"/>
              </p:nvPr>
            </p:nvSpPr>
            <p:spPr/>
            <p:txBody>
              <a:bodyPr>
                <a:normAutofit lnSpcReduction="10000"/>
              </a:bodyPr>
              <a:lstStyle/>
              <a:p>
                <a:r>
                  <a:rPr lang="en-US" dirty="0"/>
                  <a:t>Given m items and n machines. What is the expected load of each machine?</a:t>
                </a:r>
              </a:p>
              <a:p>
                <a:pPr lvl="1"/>
                <a:r>
                  <a:rPr lang="en-US" dirty="0"/>
                  <a:t>m/n ?</a:t>
                </a:r>
              </a:p>
              <a:p>
                <a:pPr lvl="1"/>
                <a:r>
                  <a:rPr lang="en-US" dirty="0"/>
                  <a:t>Symmetry argument. Equal probability. </a:t>
                </a:r>
              </a:p>
              <a:p>
                <a:pPr lvl="1"/>
                <a:endParaRPr lang="en-US" dirty="0"/>
              </a:p>
              <a:p>
                <a:r>
                  <a:rPr lang="en-US" dirty="0"/>
                  <a:t>When a machine is added, the expected number of items that move to the newly added machine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𝑛</m:t>
                        </m:r>
                        <m:r>
                          <a:rPr lang="en-US" b="0" i="1" smtClean="0">
                            <a:latin typeface="Cambria Math" panose="02040503050406030204" pitchFamily="18" charset="0"/>
                          </a:rPr>
                          <m:t>+1</m:t>
                        </m:r>
                      </m:den>
                    </m:f>
                  </m:oMath>
                </a14:m>
                <a:endParaRPr lang="en-US" b="0" dirty="0"/>
              </a:p>
              <a:p>
                <a:pPr lvl="1"/>
                <a:r>
                  <a:rPr lang="en-US" dirty="0"/>
                  <a:t>Again straightforward argument. </a:t>
                </a:r>
              </a:p>
              <a:p>
                <a:pPr lvl="1"/>
                <a:endParaRPr lang="en-US" dirty="0"/>
              </a:p>
              <a:p>
                <a:r>
                  <a:rPr lang="en-US" dirty="0"/>
                  <a:t>With high probability, no machine owns more than O</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𝑙𝑜𝑔𝑛</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a14:m>
                <a:r>
                  <a:rPr lang="en-US" dirty="0"/>
                  <a:t> fraction</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C236B9B2-F0DC-465C-8A9A-92E9B41A9CB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50323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61CD-48E1-41F0-AE1D-ED3B781D41DA}"/>
              </a:ext>
            </a:extLst>
          </p:cNvPr>
          <p:cNvSpPr>
            <a:spLocks noGrp="1"/>
          </p:cNvSpPr>
          <p:nvPr>
            <p:ph type="title"/>
          </p:nvPr>
        </p:nvSpPr>
        <p:spPr/>
        <p:txBody>
          <a:bodyPr/>
          <a:lstStyle/>
          <a:p>
            <a:r>
              <a:rPr lang="en-US" dirty="0"/>
              <a:t>Proof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418970-4BB3-4EE7-A4D8-ED1860962F7B}"/>
                  </a:ext>
                </a:extLst>
              </p:cNvPr>
              <p:cNvSpPr>
                <a:spLocks noGrp="1"/>
              </p:cNvSpPr>
              <p:nvPr>
                <p:ph idx="1"/>
              </p:nvPr>
            </p:nvSpPr>
            <p:spPr/>
            <p:txBody>
              <a:bodyPr>
                <a:normAutofit fontScale="62500" lnSpcReduction="20000"/>
              </a:bodyPr>
              <a:lstStyle/>
              <a:p>
                <a:r>
                  <a:rPr lang="en-US" dirty="0"/>
                  <a:t>Fix some interval I with length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num>
                      <m:den>
                        <m:r>
                          <a:rPr lang="en-US" b="0" i="1" smtClean="0">
                            <a:latin typeface="Cambria Math" panose="02040503050406030204" pitchFamily="18" charset="0"/>
                          </a:rPr>
                          <m:t>𝑛</m:t>
                        </m:r>
                      </m:den>
                    </m:f>
                    <m:r>
                      <a:rPr lang="en-US" b="0" i="1" smtClean="0">
                        <a:latin typeface="Cambria Math" panose="02040503050406030204" pitchFamily="18" charset="0"/>
                      </a:rPr>
                      <m:t>.</m:t>
                    </m:r>
                  </m:oMath>
                </a14:m>
                <a:endParaRPr lang="en-US" b="0" dirty="0"/>
              </a:p>
              <a:p>
                <a:r>
                  <a:rPr lang="en-US" dirty="0"/>
                  <a:t>No machine lands in this interval has probability</a:t>
                </a:r>
              </a:p>
              <a:p>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a:rPr lang="en-US" b="0" i="0" smtClean="0">
                                        <a:latin typeface="Cambria Math" panose="02040503050406030204" pitchFamily="18" charset="0"/>
                                      </a:rPr>
                                      <m:t>2 </m:t>
                                    </m:r>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num>
                              <m:den>
                                <m:r>
                                  <a:rPr lang="en-US" b="0" i="1" smtClean="0">
                                    <a:latin typeface="Cambria Math" panose="02040503050406030204" pitchFamily="18" charset="0"/>
                                  </a:rPr>
                                  <m:t>𝑛</m:t>
                                </m:r>
                              </m:den>
                            </m:f>
                          </m:e>
                        </m:d>
                      </m:e>
                      <m:sup>
                        <m:r>
                          <a:rPr lang="en-US" b="0" i="1" smtClean="0">
                            <a:latin typeface="Cambria Math" panose="02040503050406030204" pitchFamily="18" charset="0"/>
                          </a:rPr>
                          <m:t>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− 2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a14:m>
                <a:endParaRPr lang="en-US" dirty="0"/>
              </a:p>
              <a:p>
                <a:endParaRPr lang="en-US" dirty="0"/>
              </a:p>
              <a:p>
                <a:r>
                  <a:rPr lang="en-US" dirty="0"/>
                  <a:t>Split the range into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 </m:t>
                            </m:r>
                          </m:e>
                        </m:func>
                      </m:den>
                    </m:f>
                    <m:r>
                      <a:rPr lang="en-US" b="0" i="1" smtClean="0">
                        <a:latin typeface="Cambria Math" panose="02040503050406030204" pitchFamily="18" charset="0"/>
                      </a:rPr>
                      <m:t> </m:t>
                    </m:r>
                  </m:oMath>
                </a14:m>
                <a:r>
                  <a:rPr lang="en-US" dirty="0"/>
                  <a:t>   equal sized disjoint intervals</a:t>
                </a:r>
              </a:p>
              <a:p>
                <a:r>
                  <a:rPr lang="en-US" dirty="0"/>
                  <a:t>Probability that there exist one interval where no machine lands is given by the union bound </a:t>
                </a:r>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 </m:t>
                            </m:r>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a:p>
              <a:p>
                <a:r>
                  <a:rPr lang="en-US" dirty="0"/>
                  <a:t> So with probability  </a:t>
                </a:r>
                <a14:m>
                  <m:oMath xmlns:m="http://schemas.openxmlformats.org/officeDocument/2006/math">
                    <m:r>
                      <a:rPr lang="en-US" b="0" i="1" smtClean="0">
                        <a:latin typeface="Cambria Math" panose="02040503050406030204" pitchFamily="18" charset="0"/>
                      </a:rPr>
                      <m:t>≥</m:t>
                    </m:r>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a14:m>
                <a:r>
                  <a:rPr lang="en-US" dirty="0"/>
                  <a:t>  every interval contains at least one machine. </a:t>
                </a:r>
              </a:p>
              <a:p>
                <a:endParaRPr lang="en-US" dirty="0"/>
              </a:p>
              <a:p>
                <a:r>
                  <a:rPr lang="en-US" dirty="0"/>
                  <a:t>So  how much does it own (the load) with high probability? </a:t>
                </a:r>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𝑖𝑛𝑡𝑒𝑟𝑣𝑎𝑙</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num>
                      <m:den>
                        <m:r>
                          <a:rPr lang="en-US" b="0" i="1" smtClean="0">
                            <a:latin typeface="Cambria Math" panose="02040503050406030204" pitchFamily="18" charset="0"/>
                          </a:rPr>
                          <m:t>𝑛</m:t>
                        </m:r>
                      </m:den>
                    </m:f>
                  </m:oMath>
                </a14:m>
                <a:endParaRPr lang="en-US" dirty="0"/>
              </a:p>
            </p:txBody>
          </p:sp>
        </mc:Choice>
        <mc:Fallback xmlns="">
          <p:sp>
            <p:nvSpPr>
              <p:cNvPr id="3" name="Content Placeholder 2">
                <a:extLst>
                  <a:ext uri="{FF2B5EF4-FFF2-40B4-BE49-F238E27FC236}">
                    <a16:creationId xmlns:a16="http://schemas.microsoft.com/office/drawing/2014/main" id="{F7418970-4BB3-4EE7-A4D8-ED1860962F7B}"/>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154658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401-EB1F-4177-9A6E-613B654B03A0}"/>
              </a:ext>
            </a:extLst>
          </p:cNvPr>
          <p:cNvSpPr>
            <a:spLocks noGrp="1"/>
          </p:cNvSpPr>
          <p:nvPr>
            <p:ph type="title"/>
          </p:nvPr>
        </p:nvSpPr>
        <p:spPr/>
        <p:txBody>
          <a:bodyPr/>
          <a:lstStyle/>
          <a:p>
            <a:r>
              <a:rPr lang="en-US" dirty="0"/>
              <a:t>How about the other way round	</a:t>
            </a:r>
          </a:p>
        </p:txBody>
      </p:sp>
      <p:sp>
        <p:nvSpPr>
          <p:cNvPr id="3" name="Content Placeholder 2">
            <a:extLst>
              <a:ext uri="{FF2B5EF4-FFF2-40B4-BE49-F238E27FC236}">
                <a16:creationId xmlns:a16="http://schemas.microsoft.com/office/drawing/2014/main" id="{0675935B-CCBB-4BBF-8EC1-1792723CA87F}"/>
              </a:ext>
            </a:extLst>
          </p:cNvPr>
          <p:cNvSpPr>
            <a:spLocks noGrp="1"/>
          </p:cNvSpPr>
          <p:nvPr>
            <p:ph idx="1"/>
          </p:nvPr>
        </p:nvSpPr>
        <p:spPr/>
        <p:txBody>
          <a:bodyPr/>
          <a:lstStyle/>
          <a:p>
            <a:r>
              <a:rPr lang="en-US" dirty="0"/>
              <a:t>With high probability we can say no machine is overloaded</a:t>
            </a:r>
          </a:p>
          <a:p>
            <a:endParaRPr lang="en-US" dirty="0"/>
          </a:p>
          <a:p>
            <a:endParaRPr lang="en-US" dirty="0"/>
          </a:p>
          <a:p>
            <a:endParaRPr lang="en-US" dirty="0"/>
          </a:p>
          <a:p>
            <a:r>
              <a:rPr lang="en-US" dirty="0"/>
              <a:t>Can we say the same that no machine will be underloaded? </a:t>
            </a:r>
          </a:p>
          <a:p>
            <a:pPr marL="0" indent="0">
              <a:buNone/>
            </a:pPr>
            <a:r>
              <a:rPr lang="en-US" dirty="0"/>
              <a:t>	</a:t>
            </a:r>
          </a:p>
        </p:txBody>
      </p:sp>
    </p:spTree>
    <p:extLst>
      <p:ext uri="{BB962C8B-B14F-4D97-AF65-F5344CB8AC3E}">
        <p14:creationId xmlns:p14="http://schemas.microsoft.com/office/powerpoint/2010/main" val="347268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DD78-5C99-46C2-B9B0-EC8A442315CF}"/>
              </a:ext>
            </a:extLst>
          </p:cNvPr>
          <p:cNvSpPr>
            <a:spLocks noGrp="1"/>
          </p:cNvSpPr>
          <p:nvPr>
            <p:ph type="title"/>
          </p:nvPr>
        </p:nvSpPr>
        <p:spPr/>
        <p:txBody>
          <a:bodyPr/>
          <a:lstStyle/>
          <a:p>
            <a:r>
              <a:rPr lang="en-US" dirty="0"/>
              <a:t>Birthday paradox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CC835B-5018-4388-A2B0-A3072CB679E9}"/>
                  </a:ext>
                </a:extLst>
              </p:cNvPr>
              <p:cNvSpPr>
                <a:spLocks noGrp="1"/>
              </p:cNvSpPr>
              <p:nvPr>
                <p:ph idx="1"/>
              </p:nvPr>
            </p:nvSpPr>
            <p:spPr/>
            <p:txBody>
              <a:bodyPr>
                <a:normAutofit lnSpcReduction="10000"/>
              </a:bodyPr>
              <a:lstStyle/>
              <a:p>
                <a:r>
                  <a:rPr lang="en-US" dirty="0"/>
                  <a:t>With mere 23 people in room, what is the  chance that there exist two people with exactly same birthdays.</a:t>
                </a:r>
              </a:p>
              <a:p>
                <a:pPr lvl="1"/>
                <a:r>
                  <a:rPr lang="en-US" dirty="0"/>
                  <a:t>More than ½ for 365 days!!</a:t>
                </a:r>
              </a:p>
              <a:p>
                <a:pPr lvl="1"/>
                <a:r>
                  <a:rPr lang="en-US" dirty="0"/>
                  <a:t>Compute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36</m:t>
                        </m:r>
                        <m:r>
                          <a:rPr lang="en-US" b="0" i="1" smtClean="0">
                            <a:latin typeface="Cambria Math" panose="02040503050406030204" pitchFamily="18" charset="0"/>
                          </a:rPr>
                          <m:t>4</m:t>
                        </m:r>
                      </m:num>
                      <m:den>
                        <m:r>
                          <a:rPr lang="en-US" b="0" i="1" smtClean="0">
                            <a:latin typeface="Cambria Math" panose="02040503050406030204" pitchFamily="18" charset="0"/>
                          </a:rPr>
                          <m:t>36</m:t>
                        </m:r>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36</m:t>
                        </m:r>
                        <m:r>
                          <a:rPr lang="en-US" b="0" i="1" smtClean="0">
                            <a:latin typeface="Cambria Math" panose="02040503050406030204" pitchFamily="18" charset="0"/>
                          </a:rPr>
                          <m:t>3</m:t>
                        </m:r>
                      </m:num>
                      <m:den>
                        <m:r>
                          <a:rPr lang="en-US" b="0" i="1" smtClean="0">
                            <a:latin typeface="Cambria Math" panose="02040503050406030204" pitchFamily="18" charset="0"/>
                          </a:rPr>
                          <m:t>36</m:t>
                        </m:r>
                        <m:r>
                          <a:rPr lang="en-US" b="0" i="1" smtClean="0">
                            <a:latin typeface="Cambria Math" panose="02040503050406030204" pitchFamily="18" charset="0"/>
                          </a:rPr>
                          <m:t>5</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342</m:t>
                        </m:r>
                      </m:num>
                      <m:den>
                        <m:r>
                          <a:rPr lang="en-US" b="0" i="1" smtClean="0">
                            <a:latin typeface="Cambria Math" panose="02040503050406030204" pitchFamily="18" charset="0"/>
                          </a:rPr>
                          <m:t>3</m:t>
                        </m:r>
                        <m:r>
                          <a:rPr lang="en-US" b="0" i="1" smtClean="0">
                            <a:latin typeface="Cambria Math" panose="02040503050406030204" pitchFamily="18" charset="0"/>
                          </a:rPr>
                          <m:t>65</m:t>
                        </m:r>
                      </m:den>
                    </m:f>
                    <m:r>
                      <a:rPr lang="en-US" b="0" i="1" smtClean="0">
                        <a:latin typeface="Cambria Math" panose="02040503050406030204" pitchFamily="18" charset="0"/>
                      </a:rPr>
                      <m:t>≈0.49</m:t>
                    </m:r>
                  </m:oMath>
                </a14:m>
                <a:r>
                  <a:rPr lang="en-US" dirty="0"/>
                  <a:t>  (probability that no two people have same birthdays)</a:t>
                </a:r>
              </a:p>
              <a:p>
                <a:pPr marL="914400" lvl="2" indent="0">
                  <a:buNone/>
                </a:pPr>
                <a:endParaRPr lang="en-US" dirty="0"/>
              </a:p>
              <a:p>
                <a:endParaRPr lang="en-US" dirty="0"/>
              </a:p>
              <a:p>
                <a:r>
                  <a:rPr lang="en-US" dirty="0"/>
                  <a:t>Split interval equally into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a:rPr lang="en-US" b="0" i="1" smtClean="0">
                            <a:latin typeface="Cambria Math" panose="02040503050406030204" pitchFamily="18" charset="0"/>
                          </a:rPr>
                          <m:t>2</m:t>
                        </m:r>
                      </m:sup>
                    </m:sSup>
                  </m:oMath>
                </a14:m>
                <a:r>
                  <a:rPr lang="en-US" dirty="0"/>
                  <a:t>  parts, with each taking a fraction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a14:m>
                <a:r>
                  <a:rPr lang="en-US" dirty="0"/>
                  <a:t>.</a:t>
                </a:r>
              </a:p>
              <a:p>
                <a:pPr lvl="1"/>
                <a:r>
                  <a:rPr lang="en-US" dirty="0"/>
                  <a:t>Birthday paradox says that with high probability there exit two machines will fall in the same bin!! </a:t>
                </a:r>
              </a:p>
              <a:p>
                <a:pPr lvl="1"/>
                <a:endParaRPr lang="en-US" dirty="0"/>
              </a:p>
              <a:p>
                <a:pPr lvl="1"/>
                <a:endParaRPr lang="en-US" dirty="0"/>
              </a:p>
            </p:txBody>
          </p:sp>
        </mc:Choice>
        <mc:Fallback>
          <p:sp>
            <p:nvSpPr>
              <p:cNvPr id="3" name="Content Placeholder 2">
                <a:extLst>
                  <a:ext uri="{FF2B5EF4-FFF2-40B4-BE49-F238E27FC236}">
                    <a16:creationId xmlns:a16="http://schemas.microsoft.com/office/drawing/2014/main" id="{D8CC835B-5018-4388-A2B0-A3072CB679E9}"/>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85835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5B51-5409-41CE-A5D3-86AB73C0B36F}"/>
              </a:ext>
            </a:extLst>
          </p:cNvPr>
          <p:cNvSpPr>
            <a:spLocks noGrp="1"/>
          </p:cNvSpPr>
          <p:nvPr>
            <p:ph type="title"/>
          </p:nvPr>
        </p:nvSpPr>
        <p:spPr/>
        <p:txBody>
          <a:bodyPr/>
          <a:lstStyle/>
          <a:p>
            <a:r>
              <a:rPr lang="en-US" dirty="0"/>
              <a:t>Announcement	</a:t>
            </a:r>
          </a:p>
        </p:txBody>
      </p:sp>
      <p:sp>
        <p:nvSpPr>
          <p:cNvPr id="3" name="Content Placeholder 2">
            <a:extLst>
              <a:ext uri="{FF2B5EF4-FFF2-40B4-BE49-F238E27FC236}">
                <a16:creationId xmlns:a16="http://schemas.microsoft.com/office/drawing/2014/main" id="{5E28BB53-4212-4429-AED6-79C7F80EC5F6}"/>
              </a:ext>
            </a:extLst>
          </p:cNvPr>
          <p:cNvSpPr>
            <a:spLocks noGrp="1"/>
          </p:cNvSpPr>
          <p:nvPr>
            <p:ph idx="1"/>
          </p:nvPr>
        </p:nvSpPr>
        <p:spPr/>
        <p:txBody>
          <a:bodyPr/>
          <a:lstStyle/>
          <a:p>
            <a:r>
              <a:rPr lang="en-US" dirty="0"/>
              <a:t>Assignment 1 is released</a:t>
            </a:r>
          </a:p>
          <a:p>
            <a:r>
              <a:rPr lang="en-US" dirty="0"/>
              <a:t>Due Date: 25</a:t>
            </a:r>
            <a:r>
              <a:rPr lang="en-US" baseline="30000" dirty="0"/>
              <a:t>th</a:t>
            </a:r>
            <a:r>
              <a:rPr lang="en-US" dirty="0"/>
              <a:t> Feb (No exception to deadline without compelling reason)</a:t>
            </a:r>
          </a:p>
          <a:p>
            <a:r>
              <a:rPr lang="en-US" dirty="0"/>
              <a:t>Start Early. It has programming questions. </a:t>
            </a:r>
          </a:p>
          <a:p>
            <a:r>
              <a:rPr lang="en-US" dirty="0"/>
              <a:t>Don’t think you can start </a:t>
            </a:r>
            <a:r>
              <a:rPr lang="en-US"/>
              <a:t>on 22</a:t>
            </a:r>
            <a:r>
              <a:rPr lang="en-US" baseline="30000"/>
              <a:t>nd</a:t>
            </a:r>
            <a:r>
              <a:rPr lang="en-US"/>
              <a:t>  </a:t>
            </a:r>
            <a:r>
              <a:rPr lang="en-US" dirty="0"/>
              <a:t>and finish </a:t>
            </a:r>
            <a:r>
              <a:rPr lang="en-US"/>
              <a:t>on 25</a:t>
            </a:r>
            <a:r>
              <a:rPr lang="en-US" baseline="30000"/>
              <a:t>th</a:t>
            </a:r>
            <a:r>
              <a:rPr lang="en-US" dirty="0"/>
              <a:t>. Wont work!  </a:t>
            </a:r>
          </a:p>
        </p:txBody>
      </p:sp>
      <p:sp>
        <p:nvSpPr>
          <p:cNvPr id="4" name="Footer Placeholder 3">
            <a:extLst>
              <a:ext uri="{FF2B5EF4-FFF2-40B4-BE49-F238E27FC236}">
                <a16:creationId xmlns:a16="http://schemas.microsoft.com/office/drawing/2014/main" id="{F1C34FCB-D1F6-4A91-A279-3DF3C7A01B1F}"/>
              </a:ext>
            </a:extLst>
          </p:cNvPr>
          <p:cNvSpPr>
            <a:spLocks noGrp="1"/>
          </p:cNvSpPr>
          <p:nvPr>
            <p:ph type="ftr" sz="quarter" idx="11"/>
          </p:nvPr>
        </p:nvSpPr>
        <p:spPr/>
        <p:txBody>
          <a:bodyPr/>
          <a:lstStyle/>
          <a:p>
            <a:r>
              <a:rPr lang="en-US"/>
              <a:t>Image taken from Tim Roughgarden Notes</a:t>
            </a:r>
          </a:p>
        </p:txBody>
      </p:sp>
    </p:spTree>
    <p:extLst>
      <p:ext uri="{BB962C8B-B14F-4D97-AF65-F5344CB8AC3E}">
        <p14:creationId xmlns:p14="http://schemas.microsoft.com/office/powerpoint/2010/main" val="2328139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C139-EDD4-425B-B990-6275356C15E1}"/>
              </a:ext>
            </a:extLst>
          </p:cNvPr>
          <p:cNvSpPr>
            <a:spLocks noGrp="1"/>
          </p:cNvSpPr>
          <p:nvPr>
            <p:ph type="title"/>
          </p:nvPr>
        </p:nvSpPr>
        <p:spPr/>
        <p:txBody>
          <a:bodyPr/>
          <a:lstStyle/>
          <a:p>
            <a:r>
              <a:rPr lang="en-US" dirty="0"/>
              <a:t>Can we reduce the variance of workloads in consistent hashing</a:t>
            </a:r>
          </a:p>
        </p:txBody>
      </p:sp>
      <p:pic>
        <p:nvPicPr>
          <p:cNvPr id="6" name="Content Placeholder 5">
            <a:extLst>
              <a:ext uri="{FF2B5EF4-FFF2-40B4-BE49-F238E27FC236}">
                <a16:creationId xmlns:a16="http://schemas.microsoft.com/office/drawing/2014/main" id="{C1FAD214-2AD1-41B9-A411-22A48DF9A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5338" y="2777246"/>
            <a:ext cx="4705592" cy="3337097"/>
          </a:xfrm>
        </p:spPr>
      </p:pic>
      <p:sp>
        <p:nvSpPr>
          <p:cNvPr id="4" name="Footer Placeholder 3">
            <a:extLst>
              <a:ext uri="{FF2B5EF4-FFF2-40B4-BE49-F238E27FC236}">
                <a16:creationId xmlns:a16="http://schemas.microsoft.com/office/drawing/2014/main" id="{022929CC-CAE7-4AF5-B042-EA1D646D37A6}"/>
              </a:ext>
            </a:extLst>
          </p:cNvPr>
          <p:cNvSpPr>
            <a:spLocks noGrp="1"/>
          </p:cNvSpPr>
          <p:nvPr>
            <p:ph type="ftr" sz="quarter" idx="11"/>
          </p:nvPr>
        </p:nvSpPr>
        <p:spPr/>
        <p:txBody>
          <a:bodyPr/>
          <a:lstStyle/>
          <a:p>
            <a:r>
              <a:rPr lang="en-US"/>
              <a:t>Image taken from Tim Roughgarden Notes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D32D2F-5210-43C5-9E76-DDA523B61DBA}"/>
                  </a:ext>
                </a:extLst>
              </p:cNvPr>
              <p:cNvSpPr txBox="1"/>
              <p:nvPr/>
            </p:nvSpPr>
            <p:spPr>
              <a:xfrm>
                <a:off x="1121832" y="1981200"/>
                <a:ext cx="7535335" cy="2580322"/>
              </a:xfrm>
              <a:prstGeom prst="rect">
                <a:avLst/>
              </a:prstGeom>
              <a:noFill/>
            </p:spPr>
            <p:txBody>
              <a:bodyPr wrap="square" rtlCol="0">
                <a:spAutoFit/>
              </a:bodyPr>
              <a:lstStyle/>
              <a:p>
                <a:pPr marL="342900" indent="-342900">
                  <a:buFont typeface="Arial" panose="020B0604020202020204" pitchFamily="34" charset="0"/>
                  <a:buChar char="•"/>
                </a:pPr>
                <a:r>
                  <a:rPr lang="en-US" sz="2500" dirty="0"/>
                  <a:t>With high probability max load scales like O(</a:t>
                </a:r>
                <a14:m>
                  <m:oMath xmlns:m="http://schemas.openxmlformats.org/officeDocument/2006/math">
                    <m:f>
                      <m:fPr>
                        <m:ctrlPr>
                          <a:rPr lang="en-US" sz="2500" b="0" i="1" smtClean="0">
                            <a:latin typeface="Cambria Math" panose="02040503050406030204" pitchFamily="18" charset="0"/>
                          </a:rPr>
                        </m:ctrlPr>
                      </m:fPr>
                      <m:num>
                        <m:func>
                          <m:funcPr>
                            <m:ctrlPr>
                              <a:rPr lang="en-US" sz="2500" b="0" i="1" smtClean="0">
                                <a:latin typeface="Cambria Math" panose="02040503050406030204" pitchFamily="18" charset="0"/>
                              </a:rPr>
                            </m:ctrlPr>
                          </m:funcPr>
                          <m:fName>
                            <m:r>
                              <m:rPr>
                                <m:sty m:val="p"/>
                              </m:rPr>
                              <a:rPr lang="en-US" sz="2500" b="0" i="0" smtClean="0">
                                <a:latin typeface="Cambria Math" panose="02040503050406030204" pitchFamily="18" charset="0"/>
                              </a:rPr>
                              <m:t>log</m:t>
                            </m:r>
                          </m:fName>
                          <m:e>
                            <m:r>
                              <a:rPr lang="en-US" sz="2500" b="0" i="1" smtClean="0">
                                <a:latin typeface="Cambria Math" panose="02040503050406030204" pitchFamily="18" charset="0"/>
                              </a:rPr>
                              <m:t>𝑛</m:t>
                            </m:r>
                          </m:e>
                        </m:func>
                      </m:num>
                      <m:den>
                        <m:r>
                          <a:rPr lang="en-US" sz="2500" b="0" i="1" smtClean="0">
                            <a:latin typeface="Cambria Math" panose="02040503050406030204" pitchFamily="18" charset="0"/>
                          </a:rPr>
                          <m:t>𝑛</m:t>
                        </m:r>
                      </m:den>
                    </m:f>
                  </m:oMath>
                </a14:m>
                <a:r>
                  <a:rPr lang="en-US" sz="2500" dirty="0"/>
                  <a:t>)</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Create multiple copies of machines and hash</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Why it will reduce variance? </a:t>
                </a:r>
              </a:p>
            </p:txBody>
          </p:sp>
        </mc:Choice>
        <mc:Fallback xmlns="">
          <p:sp>
            <p:nvSpPr>
              <p:cNvPr id="7" name="TextBox 6">
                <a:extLst>
                  <a:ext uri="{FF2B5EF4-FFF2-40B4-BE49-F238E27FC236}">
                    <a16:creationId xmlns:a16="http://schemas.microsoft.com/office/drawing/2014/main" id="{DDD32D2F-5210-43C5-9E76-DDA523B61DBA}"/>
                  </a:ext>
                </a:extLst>
              </p:cNvPr>
              <p:cNvSpPr txBox="1">
                <a:spLocks noRot="1" noChangeAspect="1" noMove="1" noResize="1" noEditPoints="1" noAdjustHandles="1" noChangeArrowheads="1" noChangeShapeType="1" noTextEdit="1"/>
              </p:cNvSpPr>
              <p:nvPr/>
            </p:nvSpPr>
            <p:spPr>
              <a:xfrm>
                <a:off x="1121832" y="1981200"/>
                <a:ext cx="7535335" cy="2580322"/>
              </a:xfrm>
              <a:prstGeom prst="rect">
                <a:avLst/>
              </a:prstGeom>
              <a:blipFill>
                <a:blip r:embed="rId3"/>
                <a:stretch>
                  <a:fillRect l="-1133" b="-4728"/>
                </a:stretch>
              </a:blipFill>
            </p:spPr>
            <p:txBody>
              <a:bodyPr/>
              <a:lstStyle/>
              <a:p>
                <a:r>
                  <a:rPr lang="en-US">
                    <a:noFill/>
                  </a:rPr>
                  <a:t> </a:t>
                </a:r>
              </a:p>
            </p:txBody>
          </p:sp>
        </mc:Fallback>
      </mc:AlternateContent>
    </p:spTree>
    <p:extLst>
      <p:ext uri="{BB962C8B-B14F-4D97-AF65-F5344CB8AC3E}">
        <p14:creationId xmlns:p14="http://schemas.microsoft.com/office/powerpoint/2010/main" val="680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8D82-0E43-4D58-892D-D4355DF7D71D}"/>
              </a:ext>
            </a:extLst>
          </p:cNvPr>
          <p:cNvSpPr>
            <a:spLocks noGrp="1"/>
          </p:cNvSpPr>
          <p:nvPr>
            <p:ph type="title"/>
          </p:nvPr>
        </p:nvSpPr>
        <p:spPr/>
        <p:txBody>
          <a:bodyPr/>
          <a:lstStyle/>
          <a:p>
            <a:r>
              <a:rPr lang="en-US" dirty="0"/>
              <a:t>Continued ..	</a:t>
            </a:r>
          </a:p>
        </p:txBody>
      </p:sp>
      <p:sp>
        <p:nvSpPr>
          <p:cNvPr id="3" name="Content Placeholder 2">
            <a:extLst>
              <a:ext uri="{FF2B5EF4-FFF2-40B4-BE49-F238E27FC236}">
                <a16:creationId xmlns:a16="http://schemas.microsoft.com/office/drawing/2014/main" id="{0B854012-9887-4739-927B-A82C0A1C9C46}"/>
              </a:ext>
            </a:extLst>
          </p:cNvPr>
          <p:cNvSpPr>
            <a:spLocks noGrp="1"/>
          </p:cNvSpPr>
          <p:nvPr>
            <p:ph idx="1"/>
          </p:nvPr>
        </p:nvSpPr>
        <p:spPr/>
        <p:txBody>
          <a:bodyPr/>
          <a:lstStyle/>
          <a:p>
            <a:r>
              <a:rPr lang="en-US" dirty="0"/>
              <a:t>If we create K copies, then the total load is the sum of K </a:t>
            </a:r>
            <a:r>
              <a:rPr lang="en-US" dirty="0" err="1"/>
              <a:t>i.i.d</a:t>
            </a:r>
            <a:r>
              <a:rPr lang="en-US" dirty="0"/>
              <a:t> random variable</a:t>
            </a:r>
          </a:p>
          <a:p>
            <a:pPr lvl="1"/>
            <a:r>
              <a:rPr lang="en-US" dirty="0"/>
              <a:t>The sum of </a:t>
            </a:r>
            <a:r>
              <a:rPr lang="en-US" dirty="0" err="1"/>
              <a:t>i.i.d</a:t>
            </a:r>
            <a:r>
              <a:rPr lang="en-US" dirty="0"/>
              <a:t> random variable is sharply (exponentially with K) concentrated around mean. (Chernoff bounds)</a:t>
            </a:r>
          </a:p>
          <a:p>
            <a:pPr marL="457200" lvl="1" indent="0">
              <a:buNone/>
            </a:pPr>
            <a:endParaRPr lang="en-US" dirty="0"/>
          </a:p>
        </p:txBody>
      </p:sp>
      <p:sp>
        <p:nvSpPr>
          <p:cNvPr id="4" name="Footer Placeholder 3">
            <a:extLst>
              <a:ext uri="{FF2B5EF4-FFF2-40B4-BE49-F238E27FC236}">
                <a16:creationId xmlns:a16="http://schemas.microsoft.com/office/drawing/2014/main" id="{AD26CDCC-4FB4-4BB5-B5DC-8D536CA1A44D}"/>
              </a:ext>
            </a:extLst>
          </p:cNvPr>
          <p:cNvSpPr>
            <a:spLocks noGrp="1"/>
          </p:cNvSpPr>
          <p:nvPr>
            <p:ph type="ftr" sz="quarter" idx="11"/>
          </p:nvPr>
        </p:nvSpPr>
        <p:spPr/>
        <p:txBody>
          <a:bodyPr/>
          <a:lstStyle/>
          <a:p>
            <a:r>
              <a:rPr lang="en-US"/>
              <a:t>Image taken from Tim Roughgarden Notes</a:t>
            </a:r>
          </a:p>
        </p:txBody>
      </p:sp>
    </p:spTree>
    <p:extLst>
      <p:ext uri="{BB962C8B-B14F-4D97-AF65-F5344CB8AC3E}">
        <p14:creationId xmlns:p14="http://schemas.microsoft.com/office/powerpoint/2010/main" val="277152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5EC8-FB43-48C4-A9CF-9AC1B0F572C3}"/>
              </a:ext>
            </a:extLst>
          </p:cNvPr>
          <p:cNvSpPr>
            <a:spLocks noGrp="1"/>
          </p:cNvSpPr>
          <p:nvPr>
            <p:ph type="title"/>
          </p:nvPr>
        </p:nvSpPr>
        <p:spPr/>
        <p:txBody>
          <a:bodyPr/>
          <a:lstStyle/>
          <a:p>
            <a:r>
              <a:rPr lang="en-US" dirty="0"/>
              <a:t>Bloom Filter </a:t>
            </a:r>
            <a:r>
              <a:rPr lang="en-US" dirty="0" err="1"/>
              <a:t>Use:Web</a:t>
            </a:r>
            <a:r>
              <a:rPr lang="en-US" dirty="0"/>
              <a:t> Caching	</a:t>
            </a:r>
          </a:p>
        </p:txBody>
      </p:sp>
      <p:sp>
        <p:nvSpPr>
          <p:cNvPr id="3" name="Content Placeholder 2">
            <a:extLst>
              <a:ext uri="{FF2B5EF4-FFF2-40B4-BE49-F238E27FC236}">
                <a16:creationId xmlns:a16="http://schemas.microsoft.com/office/drawing/2014/main" id="{6B594EB1-4AC8-49DF-A11A-6824B300CB7A}"/>
              </a:ext>
            </a:extLst>
          </p:cNvPr>
          <p:cNvSpPr>
            <a:spLocks noGrp="1"/>
          </p:cNvSpPr>
          <p:nvPr>
            <p:ph idx="1"/>
          </p:nvPr>
        </p:nvSpPr>
        <p:spPr/>
        <p:txBody>
          <a:bodyPr>
            <a:normAutofit lnSpcReduction="10000"/>
          </a:bodyPr>
          <a:lstStyle/>
          <a:p>
            <a:r>
              <a:rPr lang="en-US" dirty="0"/>
              <a:t>If you want to access a webpage lot of times, then it is quite efficient to cache it in your disk</a:t>
            </a:r>
          </a:p>
          <a:p>
            <a:endParaRPr lang="en-US" dirty="0"/>
          </a:p>
          <a:p>
            <a:r>
              <a:rPr lang="en-US" dirty="0"/>
              <a:t>If you request </a:t>
            </a:r>
            <a:r>
              <a:rPr lang="en-US" i="1" dirty="0"/>
              <a:t>amazon.com</a:t>
            </a:r>
            <a:r>
              <a:rPr lang="en-US" dirty="0"/>
              <a:t>, and you also requested it in the recent past, then the page can be served from your local cache. If not, you incur a cache miss, and the page is downloaded and stored in your local cache</a:t>
            </a:r>
          </a:p>
          <a:p>
            <a:pPr lvl="1"/>
            <a:r>
              <a:rPr lang="en-US" dirty="0"/>
              <a:t>The most obvious benefit is that the end user experiences a much faster response time</a:t>
            </a:r>
          </a:p>
          <a:p>
            <a:pPr lvl="1"/>
            <a:r>
              <a:rPr lang="en-US" b="1" dirty="0"/>
              <a:t>But it also improves the internet: </a:t>
            </a:r>
            <a:r>
              <a:rPr lang="en-US" dirty="0"/>
              <a:t>Less web traffic, less-congestion, less communication, less dropped packet.  </a:t>
            </a:r>
          </a:p>
          <a:p>
            <a:pPr lvl="1"/>
            <a:endParaRPr lang="en-US" dirty="0"/>
          </a:p>
          <a:p>
            <a:endParaRPr lang="en-US" dirty="0"/>
          </a:p>
          <a:p>
            <a:pPr lvl="1"/>
            <a:endParaRPr lang="en-US" dirty="0"/>
          </a:p>
          <a:p>
            <a:endParaRPr lang="en-US" dirty="0"/>
          </a:p>
          <a:p>
            <a:endParaRPr lang="en-US" dirty="0"/>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38620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1E12-83D5-427A-AF7B-27A72B42CB3D}"/>
              </a:ext>
            </a:extLst>
          </p:cNvPr>
          <p:cNvSpPr>
            <a:spLocks noGrp="1"/>
          </p:cNvSpPr>
          <p:nvPr>
            <p:ph type="title"/>
          </p:nvPr>
        </p:nvSpPr>
        <p:spPr/>
        <p:txBody>
          <a:bodyPr/>
          <a:lstStyle/>
          <a:p>
            <a:r>
              <a:rPr lang="en-US" dirty="0"/>
              <a:t>We can take caching to the  Next Level	</a:t>
            </a:r>
          </a:p>
        </p:txBody>
      </p:sp>
      <p:sp>
        <p:nvSpPr>
          <p:cNvPr id="3" name="Content Placeholder 2">
            <a:extLst>
              <a:ext uri="{FF2B5EF4-FFF2-40B4-BE49-F238E27FC236}">
                <a16:creationId xmlns:a16="http://schemas.microsoft.com/office/drawing/2014/main" id="{4492E62B-0DA4-45C0-9A30-B120E6103F0F}"/>
              </a:ext>
            </a:extLst>
          </p:cNvPr>
          <p:cNvSpPr>
            <a:spLocks noGrp="1"/>
          </p:cNvSpPr>
          <p:nvPr>
            <p:ph idx="1"/>
          </p:nvPr>
        </p:nvSpPr>
        <p:spPr/>
        <p:txBody>
          <a:bodyPr>
            <a:normAutofit fontScale="92500" lnSpcReduction="10000"/>
          </a:bodyPr>
          <a:lstStyle/>
          <a:p>
            <a:r>
              <a:rPr lang="en-US" dirty="0"/>
              <a:t>Web cache that is shared by many users</a:t>
            </a:r>
          </a:p>
          <a:p>
            <a:pPr marL="0" indent="0">
              <a:buNone/>
            </a:pPr>
            <a:endParaRPr lang="en-US" dirty="0"/>
          </a:p>
          <a:p>
            <a:r>
              <a:rPr lang="en-US" b="1" dirty="0"/>
              <a:t>Idea</a:t>
            </a:r>
            <a:r>
              <a:rPr lang="en-US" dirty="0"/>
              <a:t>: What if all users on Rice Network (or close in location) can access amazon.com from some web cache located nearby?</a:t>
            </a:r>
          </a:p>
          <a:p>
            <a:endParaRPr lang="en-US" dirty="0"/>
          </a:p>
          <a:p>
            <a:r>
              <a:rPr lang="en-US" b="1" dirty="0"/>
              <a:t>The benefits</a:t>
            </a:r>
            <a:r>
              <a:rPr lang="en-US" dirty="0"/>
              <a:t>: By aggregating the recent page requests of many users, these users will enjoy many more cache hits and consequently less latency.</a:t>
            </a:r>
          </a:p>
          <a:p>
            <a:endParaRPr lang="en-US" dirty="0"/>
          </a:p>
          <a:p>
            <a:r>
              <a:rPr lang="en-US" dirty="0"/>
              <a:t>The business plan for </a:t>
            </a:r>
            <a:r>
              <a:rPr lang="en-US" b="1" dirty="0"/>
              <a:t>Akamai Technology </a:t>
            </a:r>
            <a:r>
              <a:rPr lang="en-US" dirty="0"/>
              <a:t>in 1998 which is currently valuated at more than </a:t>
            </a:r>
            <a:r>
              <a:rPr lang="en-US" b="1" dirty="0"/>
              <a:t>10 billion</a:t>
            </a:r>
            <a:r>
              <a:rPr lang="en-US" dirty="0"/>
              <a:t>.  </a:t>
            </a:r>
          </a:p>
        </p:txBody>
      </p:sp>
    </p:spTree>
    <p:extLst>
      <p:ext uri="{BB962C8B-B14F-4D97-AF65-F5344CB8AC3E}">
        <p14:creationId xmlns:p14="http://schemas.microsoft.com/office/powerpoint/2010/main" val="77100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B729-9A68-4236-AD04-A22249D73B7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B9C20C3-CB9C-4549-96C7-AFD978C9D211}"/>
              </a:ext>
            </a:extLst>
          </p:cNvPr>
          <p:cNvSpPr>
            <a:spLocks noGrp="1"/>
          </p:cNvSpPr>
          <p:nvPr>
            <p:ph idx="1"/>
          </p:nvPr>
        </p:nvSpPr>
        <p:spPr/>
        <p:txBody>
          <a:bodyPr/>
          <a:lstStyle/>
          <a:p>
            <a:r>
              <a:rPr lang="en-US" dirty="0"/>
              <a:t>Remembering the recently accessed Web pages of a large number of users might take a lot of fast storage, with efficient retrieval.</a:t>
            </a:r>
          </a:p>
          <a:p>
            <a:pPr lvl="1"/>
            <a:r>
              <a:rPr lang="en-US" dirty="0"/>
              <a:t>Akamai’s plan was to do this in main memory. </a:t>
            </a:r>
          </a:p>
          <a:p>
            <a:endParaRPr lang="en-US" dirty="0"/>
          </a:p>
          <a:p>
            <a:r>
              <a:rPr lang="en-US" dirty="0"/>
              <a:t>Implementing a shared cache at a large scale requires spreading the cache over multiple machines</a:t>
            </a:r>
          </a:p>
          <a:p>
            <a:endParaRPr lang="en-US" dirty="0"/>
          </a:p>
          <a:p>
            <a:r>
              <a:rPr lang="en-US" dirty="0"/>
              <a:t>Suppose there are 100 machines and you are requesting amazon.com, which machine should you go it? </a:t>
            </a:r>
          </a:p>
          <a:p>
            <a:endParaRPr lang="en-US" dirty="0"/>
          </a:p>
          <a:p>
            <a:endParaRPr lang="en-US" dirty="0"/>
          </a:p>
        </p:txBody>
      </p:sp>
    </p:spTree>
    <p:extLst>
      <p:ext uri="{BB962C8B-B14F-4D97-AF65-F5344CB8AC3E}">
        <p14:creationId xmlns:p14="http://schemas.microsoft.com/office/powerpoint/2010/main" val="344009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052E-6E12-4CE5-83A8-E7C60891926B}"/>
              </a:ext>
            </a:extLst>
          </p:cNvPr>
          <p:cNvSpPr>
            <a:spLocks noGrp="1"/>
          </p:cNvSpPr>
          <p:nvPr>
            <p:ph type="title"/>
          </p:nvPr>
        </p:nvSpPr>
        <p:spPr/>
        <p:txBody>
          <a:bodyPr/>
          <a:lstStyle/>
          <a:p>
            <a:r>
              <a:rPr lang="en-US" dirty="0"/>
              <a:t>Some ideas	</a:t>
            </a:r>
          </a:p>
        </p:txBody>
      </p:sp>
      <p:sp>
        <p:nvSpPr>
          <p:cNvPr id="3" name="Content Placeholder 2">
            <a:extLst>
              <a:ext uri="{FF2B5EF4-FFF2-40B4-BE49-F238E27FC236}">
                <a16:creationId xmlns:a16="http://schemas.microsoft.com/office/drawing/2014/main" id="{61E1A610-0CB9-4FCF-B9A4-0367E2E1E2AE}"/>
              </a:ext>
            </a:extLst>
          </p:cNvPr>
          <p:cNvSpPr>
            <a:spLocks noGrp="1"/>
          </p:cNvSpPr>
          <p:nvPr>
            <p:ph idx="1"/>
          </p:nvPr>
        </p:nvSpPr>
        <p:spPr/>
        <p:txBody>
          <a:bodyPr>
            <a:normAutofit lnSpcReduction="10000"/>
          </a:bodyPr>
          <a:lstStyle/>
          <a:p>
            <a:r>
              <a:rPr lang="en-US" dirty="0"/>
              <a:t>Poll all 100 servers for copy. </a:t>
            </a:r>
          </a:p>
          <a:p>
            <a:pPr lvl="1"/>
            <a:r>
              <a:rPr lang="en-US" dirty="0"/>
              <a:t>Infeasible at scale.</a:t>
            </a:r>
          </a:p>
          <a:p>
            <a:pPr lvl="1"/>
            <a:endParaRPr lang="en-US" dirty="0"/>
          </a:p>
          <a:p>
            <a:r>
              <a:rPr lang="en-US" b="1" dirty="0"/>
              <a:t>Our training so far</a:t>
            </a:r>
            <a:r>
              <a:rPr lang="en-US" dirty="0"/>
              <a:t>: Use hash functions and for say </a:t>
            </a:r>
            <a:r>
              <a:rPr lang="en-US" i="1" dirty="0"/>
              <a:t>amazon.com</a:t>
            </a:r>
            <a:r>
              <a:rPr lang="en-US" dirty="0"/>
              <a:t>, let h(</a:t>
            </a:r>
            <a:r>
              <a:rPr lang="en-US" i="1" dirty="0"/>
              <a:t>amazon.com</a:t>
            </a:r>
            <a:r>
              <a:rPr lang="en-US" dirty="0"/>
              <a:t>) machine cache the page associated with amazon.com.</a:t>
            </a:r>
          </a:p>
          <a:p>
            <a:pPr lvl="1"/>
            <a:r>
              <a:rPr lang="en-US" dirty="0"/>
              <a:t>Easy to search! </a:t>
            </a:r>
          </a:p>
          <a:p>
            <a:pPr marL="0" indent="0">
              <a:buNone/>
            </a:pPr>
            <a:endParaRPr lang="en-US" dirty="0"/>
          </a:p>
          <a:p>
            <a:r>
              <a:rPr lang="en-US" dirty="0"/>
              <a:t>What if you got 5 extra machines tomorrow? What if a server with #ID, crashed and it down.</a:t>
            </a:r>
          </a:p>
          <a:p>
            <a:pPr lvl="1"/>
            <a:r>
              <a:rPr lang="en-US" dirty="0"/>
              <a:t>It turns out this will be quite frequent at large scale. </a:t>
            </a:r>
          </a:p>
        </p:txBody>
      </p:sp>
    </p:spTree>
    <p:extLst>
      <p:ext uri="{BB962C8B-B14F-4D97-AF65-F5344CB8AC3E}">
        <p14:creationId xmlns:p14="http://schemas.microsoft.com/office/powerpoint/2010/main" val="84394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ACBB-550B-4270-A85B-51445461A838}"/>
              </a:ext>
            </a:extLst>
          </p:cNvPr>
          <p:cNvSpPr>
            <a:spLocks noGrp="1"/>
          </p:cNvSpPr>
          <p:nvPr>
            <p:ph type="title"/>
          </p:nvPr>
        </p:nvSpPr>
        <p:spPr/>
        <p:txBody>
          <a:bodyPr/>
          <a:lstStyle/>
          <a:p>
            <a:r>
              <a:rPr lang="en-US" dirty="0"/>
              <a:t>Data Center at Google</a:t>
            </a:r>
          </a:p>
        </p:txBody>
      </p:sp>
      <p:sp>
        <p:nvSpPr>
          <p:cNvPr id="3" name="Content Placeholder 2">
            <a:extLst>
              <a:ext uri="{FF2B5EF4-FFF2-40B4-BE49-F238E27FC236}">
                <a16:creationId xmlns:a16="http://schemas.microsoft.com/office/drawing/2014/main" id="{E29CF5BF-4894-45B3-BC11-78544FB7CDEA}"/>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endParaRPr lang="en-US" altLang="en-US" sz="1800" dirty="0">
              <a:solidFill>
                <a:srgbClr val="7B7B7B"/>
              </a:solidFill>
              <a:latin typeface="Georgia" panose="02040502050405020303" pitchFamily="18" charset="0"/>
            </a:endParaRPr>
          </a:p>
          <a:p>
            <a:pPr marL="0" lvl="0" indent="0" eaLnBrk="0" fontAlgn="base" hangingPunct="0">
              <a:lnSpc>
                <a:spcPct val="100000"/>
              </a:lnSpc>
              <a:spcBef>
                <a:spcPct val="0"/>
              </a:spcBef>
              <a:spcAft>
                <a:spcPct val="0"/>
              </a:spcAft>
              <a:buNone/>
            </a:pPr>
            <a:r>
              <a:rPr lang="en-US" altLang="en-US" sz="1800" dirty="0">
                <a:solidFill>
                  <a:srgbClr val="7B7B7B"/>
                </a:solidFill>
                <a:latin typeface="Georgia" panose="02040502050405020303" pitchFamily="18" charset="0"/>
              </a:rPr>
              <a:t>“In each cluster's first year, it's typical that 1,000 individual machine failures will occur; thousands of hard drive failures will occur; one power distribution unit will fail, bringing down 500 to 1,000 machines for about 6 hours; 20 racks will fail, each time causing 40 to 80 machines to vanish from the network; 5 racks will "go wonky," with half their network packets missing in action; and the cluster will have to be rewired once, affecting 5 percent of the machines at any given moment over a 2-day span, Dean said. And there's about a 50 percent chance that the cluster will overheat, taking down most of the servers in less than 5 minutes and taking 1 to 2 days to recover.”</a:t>
            </a:r>
            <a:endParaRPr lang="en-US" altLang="en-US" sz="1800" dirty="0">
              <a:solidFill>
                <a:prstClr val="black"/>
              </a:solidFill>
            </a:endParaRPr>
          </a:p>
          <a:p>
            <a:endParaRPr lang="en-US" dirty="0"/>
          </a:p>
        </p:txBody>
      </p:sp>
      <p:sp>
        <p:nvSpPr>
          <p:cNvPr id="4" name="Footer Placeholder 3">
            <a:extLst>
              <a:ext uri="{FF2B5EF4-FFF2-40B4-BE49-F238E27FC236}">
                <a16:creationId xmlns:a16="http://schemas.microsoft.com/office/drawing/2014/main" id="{F1D5E93A-1203-438C-83B5-D9863D4FE1C9}"/>
              </a:ext>
            </a:extLst>
          </p:cNvPr>
          <p:cNvSpPr>
            <a:spLocks noGrp="1"/>
          </p:cNvSpPr>
          <p:nvPr>
            <p:ph type="ftr" sz="quarter" idx="11"/>
          </p:nvPr>
        </p:nvSpPr>
        <p:spPr>
          <a:xfrm>
            <a:off x="4038599" y="6356350"/>
            <a:ext cx="6663267" cy="365125"/>
          </a:xfrm>
        </p:spPr>
        <p:txBody>
          <a:bodyPr/>
          <a:lstStyle/>
          <a:p>
            <a:r>
              <a:rPr lang="en-US" dirty="0"/>
              <a:t>Quote from Jeff Dean https://www.datacenterknowledge.com/archives/2008/05/30/failure-rates-in-google-data-centers</a:t>
            </a:r>
          </a:p>
        </p:txBody>
      </p:sp>
    </p:spTree>
    <p:extLst>
      <p:ext uri="{BB962C8B-B14F-4D97-AF65-F5344CB8AC3E}">
        <p14:creationId xmlns:p14="http://schemas.microsoft.com/office/powerpoint/2010/main" val="375609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35EE-4687-4889-98A6-D747491C7F1D}"/>
              </a:ext>
            </a:extLst>
          </p:cNvPr>
          <p:cNvSpPr>
            <a:spLocks noGrp="1"/>
          </p:cNvSpPr>
          <p:nvPr>
            <p:ph type="title"/>
          </p:nvPr>
        </p:nvSpPr>
        <p:spPr/>
        <p:txBody>
          <a:bodyPr/>
          <a:lstStyle/>
          <a:p>
            <a:r>
              <a:rPr lang="en-US" dirty="0"/>
              <a:t>Reallocation?	</a:t>
            </a:r>
          </a:p>
        </p:txBody>
      </p:sp>
      <p:sp>
        <p:nvSpPr>
          <p:cNvPr id="3" name="Content Placeholder 2">
            <a:extLst>
              <a:ext uri="{FF2B5EF4-FFF2-40B4-BE49-F238E27FC236}">
                <a16:creationId xmlns:a16="http://schemas.microsoft.com/office/drawing/2014/main" id="{C9A972B1-E3D0-4DCA-BD6C-D3CD6078B53D}"/>
              </a:ext>
            </a:extLst>
          </p:cNvPr>
          <p:cNvSpPr>
            <a:spLocks noGrp="1"/>
          </p:cNvSpPr>
          <p:nvPr>
            <p:ph idx="1"/>
          </p:nvPr>
        </p:nvSpPr>
        <p:spPr/>
        <p:txBody>
          <a:bodyPr/>
          <a:lstStyle/>
          <a:p>
            <a:r>
              <a:rPr lang="en-US" dirty="0"/>
              <a:t>h(x) = x  mod 12</a:t>
            </a:r>
          </a:p>
          <a:p>
            <a:pPr lvl="1"/>
            <a:r>
              <a:rPr lang="en-US" dirty="0"/>
              <a:t>Addition or deletion of one machine changes it to x mod 13 or x mod 11. Shift everything to maintain consistency. </a:t>
            </a:r>
          </a:p>
          <a:p>
            <a:pPr lvl="1"/>
            <a:r>
              <a:rPr lang="en-US" dirty="0"/>
              <a:t>Infeasible when n is changing all the time. </a:t>
            </a:r>
          </a:p>
          <a:p>
            <a:endParaRPr lang="en-US" dirty="0"/>
          </a:p>
          <a:p>
            <a:endParaRPr lang="en-US" dirty="0"/>
          </a:p>
          <a:p>
            <a:r>
              <a:rPr lang="en-US" dirty="0"/>
              <a:t>Thoughts? </a:t>
            </a:r>
          </a:p>
          <a:p>
            <a:endParaRPr lang="en-US" dirty="0"/>
          </a:p>
          <a:p>
            <a:r>
              <a:rPr lang="en-US" dirty="0"/>
              <a:t>Solution: Consistent Hashing</a:t>
            </a:r>
          </a:p>
          <a:p>
            <a:pPr lvl="1"/>
            <a:endParaRPr lang="en-US" dirty="0"/>
          </a:p>
          <a:p>
            <a:endParaRPr lang="en-US" dirty="0"/>
          </a:p>
        </p:txBody>
      </p:sp>
    </p:spTree>
    <p:extLst>
      <p:ext uri="{BB962C8B-B14F-4D97-AF65-F5344CB8AC3E}">
        <p14:creationId xmlns:p14="http://schemas.microsoft.com/office/powerpoint/2010/main" val="3821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70FC-49F6-4581-86D0-805E9715B366}"/>
              </a:ext>
            </a:extLst>
          </p:cNvPr>
          <p:cNvSpPr>
            <a:spLocks noGrp="1"/>
          </p:cNvSpPr>
          <p:nvPr>
            <p:ph type="title"/>
          </p:nvPr>
        </p:nvSpPr>
        <p:spPr/>
        <p:txBody>
          <a:bodyPr/>
          <a:lstStyle/>
          <a:p>
            <a:r>
              <a:rPr lang="en-US" dirty="0"/>
              <a:t>So what is consistent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6C8128-75EE-4F94-B76E-8ECD57108118}"/>
                  </a:ext>
                </a:extLst>
              </p:cNvPr>
              <p:cNvSpPr>
                <a:spLocks noGrp="1"/>
              </p:cNvSpPr>
              <p:nvPr>
                <p:ph idx="1"/>
              </p:nvPr>
            </p:nvSpPr>
            <p:spPr/>
            <p:txBody>
              <a:bodyPr>
                <a:normAutofit lnSpcReduction="10000"/>
              </a:bodyPr>
              <a:lstStyle/>
              <a:p>
                <a:r>
                  <a:rPr lang="en-US" dirty="0"/>
                  <a:t>Hash both machines and objects in the same range. </a:t>
                </a:r>
              </a:p>
              <a:p>
                <a:endParaRPr lang="en-US" dirty="0"/>
              </a:p>
              <a:p>
                <a:endParaRPr lang="en-US" dirty="0"/>
              </a:p>
              <a:p>
                <a:endParaRPr lang="en-US" dirty="0"/>
              </a:p>
              <a:p>
                <a:endParaRPr lang="en-US" dirty="0"/>
              </a:p>
              <a:p>
                <a:endParaRPr lang="en-US" dirty="0"/>
              </a:p>
              <a:p>
                <a:endParaRPr lang="en-US" dirty="0"/>
              </a:p>
              <a:p>
                <a:r>
                  <a:rPr lang="en-US" dirty="0"/>
                  <a:t>To assign object x, compute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(x) and then traverse right until you find the first machine’s hash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Assign x to Y.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36C8128-75EE-4F94-B76E-8ECD57108118}"/>
                  </a:ext>
                </a:extLst>
              </p:cNvPr>
              <p:cNvSpPr>
                <a:spLocks noGrp="1" noRot="1" noChangeAspect="1" noMove="1" noResize="1" noEditPoints="1" noAdjustHandles="1" noChangeArrowheads="1" noChangeShapeType="1" noTextEdit="1"/>
              </p:cNvSpPr>
              <p:nvPr>
                <p:ph idx="1"/>
              </p:nvPr>
            </p:nvSpPr>
            <p:spPr>
              <a:blipFill>
                <a:blip r:embed="rId2"/>
                <a:stretch>
                  <a:fillRect l="-1043" t="-3081" r="-11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C42CC6E-4335-4711-8708-82C2D6478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966" y="2419811"/>
            <a:ext cx="6313120" cy="2668007"/>
          </a:xfrm>
          <a:prstGeom prst="rect">
            <a:avLst/>
          </a:prstGeom>
        </p:spPr>
      </p:pic>
      <p:sp>
        <p:nvSpPr>
          <p:cNvPr id="6" name="Footer Placeholder 5">
            <a:extLst>
              <a:ext uri="{FF2B5EF4-FFF2-40B4-BE49-F238E27FC236}">
                <a16:creationId xmlns:a16="http://schemas.microsoft.com/office/drawing/2014/main" id="{E12C2502-091E-45B6-A49F-B31545E5E2B2}"/>
              </a:ext>
            </a:extLst>
          </p:cNvPr>
          <p:cNvSpPr>
            <a:spLocks noGrp="1"/>
          </p:cNvSpPr>
          <p:nvPr>
            <p:ph type="ftr" sz="quarter" idx="11"/>
          </p:nvPr>
        </p:nvSpPr>
        <p:spPr/>
        <p:txBody>
          <a:bodyPr/>
          <a:lstStyle/>
          <a:p>
            <a:r>
              <a:rPr lang="en-US"/>
              <a:t>Image taken from Tim Roughgarden Notes</a:t>
            </a:r>
          </a:p>
        </p:txBody>
      </p:sp>
    </p:spTree>
    <p:extLst>
      <p:ext uri="{BB962C8B-B14F-4D97-AF65-F5344CB8AC3E}">
        <p14:creationId xmlns:p14="http://schemas.microsoft.com/office/powerpoint/2010/main" val="1632941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1723</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Georgia</vt:lpstr>
      <vt:lpstr>Office Theme</vt:lpstr>
      <vt:lpstr>Consistent Hashing</vt:lpstr>
      <vt:lpstr>Announcement </vt:lpstr>
      <vt:lpstr>Bloom Filter Use:Web Caching </vt:lpstr>
      <vt:lpstr>We can take caching to the  Next Level </vt:lpstr>
      <vt:lpstr>Challenges</vt:lpstr>
      <vt:lpstr>Some ideas </vt:lpstr>
      <vt:lpstr>Data Center at Google</vt:lpstr>
      <vt:lpstr>Reallocation? </vt:lpstr>
      <vt:lpstr>So what is consistent hashing.</vt:lpstr>
      <vt:lpstr>What happens when servers are added/deleted?</vt:lpstr>
      <vt:lpstr>Search time?</vt:lpstr>
      <vt:lpstr>Pseudocode  using Binary Search Tree</vt:lpstr>
      <vt:lpstr>Some History </vt:lpstr>
      <vt:lpstr>Contd..</vt:lpstr>
      <vt:lpstr>Contd..</vt:lpstr>
      <vt:lpstr>Some Math</vt:lpstr>
      <vt:lpstr>Proof </vt:lpstr>
      <vt:lpstr>How about the other way round </vt:lpstr>
      <vt:lpstr>Birthday paradox</vt:lpstr>
      <vt:lpstr>Can we reduce the variance of workloads in consistent hashing</vt:lpstr>
      <vt:lpstr>Continued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Consistent Hashing</dc:title>
  <dc:creator>Anshumali Shrivastava</dc:creator>
  <cp:lastModifiedBy>Anshumali Shrivastava</cp:lastModifiedBy>
  <cp:revision>71</cp:revision>
  <dcterms:created xsi:type="dcterms:W3CDTF">2019-01-24T13:33:34Z</dcterms:created>
  <dcterms:modified xsi:type="dcterms:W3CDTF">2021-02-11T18:27:42Z</dcterms:modified>
</cp:coreProperties>
</file>