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339" r:id="rId13"/>
    <p:sldId id="340" r:id="rId14"/>
    <p:sldId id="341" r:id="rId15"/>
    <p:sldId id="342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mali Shrivastava" initials="AS" lastIdx="1" clrIdx="0">
    <p:extLst>
      <p:ext uri="{19B8F6BF-5375-455C-9EA6-DF929625EA0E}">
        <p15:presenceInfo xmlns:p15="http://schemas.microsoft.com/office/powerpoint/2012/main" userId="ee53ba8455d92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9AB8-F349-470F-93FF-D84207695EA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D518-6E07-4826-A7A1-880D124E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828F-ED6A-4967-8BDA-A5B3135B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6DA4D-2DA7-4F37-8D04-B1384490E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B0CC-0223-43A0-A392-436689D1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F4D4-E15C-4DA0-B2BE-231DF5F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C709-A2F0-4529-87D0-2EC31C12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A6CB-200A-4915-BF81-1796AC13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884C-5CE5-4B7B-A695-3AA566DC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1AEF-0CB9-40BD-BD3B-BC65FBD5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C22B-3E3A-462B-85B6-74AC3B5C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EE76-8ADE-423E-8E6F-D204174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2EAD8-36D2-42D2-B5BA-8CBD2DC46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7465D-22C6-4808-9FB7-1453330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3EF2-FBF4-4B37-A202-F66530ED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494C-8BED-44C2-AF70-EF320730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5120-5E3E-498A-8C73-A78F8D7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90F-4D58-4033-8A53-A19B977D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277E-09E5-4850-94D3-B8755E46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9936-AB51-497E-8443-CDD8DB5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D6D4-F6BD-4AF0-B934-9A868C8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D8F6-E80E-47FE-85D1-9787245E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E318-782C-4846-8DBB-BCC91C08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1AFD5-4752-4023-9ACA-657CEBF3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21-AC5D-4E4E-A32B-5B56682C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5F9C-0BC3-4DC2-BDF7-6310F38E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EECC-CFFD-40A4-A342-B163995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A3B-E6C6-4F8B-B392-C82D519C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28D9-455D-4943-962D-B99413C6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64F-2B3F-4034-9A89-C3EFF5AD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F39D-E2D0-4EB5-9305-F7C5AC47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63E94-83CB-48A8-91B4-96154C06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9292-4CC4-4C84-B072-0EEB0EC8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EE0-5E89-4282-ACD6-DFB9F118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5AF0-CE7F-4B17-9056-4C1CF911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F4EA-7D68-49D8-B124-2B35BAFE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0F79C-CA69-44F1-9861-3D995ACD4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7724C-828C-4249-9A38-59A8360D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4DCB3-6584-4FFF-A560-2931BDE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F6426-B253-4F45-8D47-E07562D4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7DA1A-9355-4175-B367-27E9969F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CF40-E1CF-4638-89B2-5870EA60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48017-E81C-485B-A436-8ABC69F5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851FA-131E-4B27-A1D4-D8F48F7D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6CAE-06C1-4D1D-8089-4AA5B453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AA7E7-3463-40F9-8179-FA26D05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D75D-EAFA-4ABD-8969-6B42E09A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0E13-CE46-42C3-B076-81D46E2C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86B3-CA7C-4441-A444-5D09E64F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27E1-FB47-47EB-8C55-E441F696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8F24-21E9-4439-A16C-890301AE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98F-C143-4F78-9AB6-8D5207AD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5E2E1-0D54-499E-9D11-226A21F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C034-04EE-4754-AAAE-CD6547C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9811-5EAD-4D14-A79D-12F9CBC3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63F96-EAEF-4914-8644-78FC9E30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D3C92-6B26-4C33-A65E-6580C082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6205-EE95-4E9C-B906-E2A31525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385E-1A9B-4034-A3A9-A7FE0111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4B57-941F-4B08-817B-9BC1631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D9642-BBA1-4562-AF11-0993088C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5EA6-9852-43CD-B82F-2237F191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2EC1-4855-476D-B6BF-2981E9518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20A6-7D82-4811-BFAE-8B12E26B26F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8E17-BD32-4B5D-8111-B8CD2A522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3C82-612E-4CE3-8097-8F09768B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9BE-323E-43AF-80AE-5E6B0709E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Stream Computing and Reservoir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ECF49-2E08-41A7-8B04-885DF94D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4739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7C1-EA48-4256-BDF1-9FBA8B23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1EBC-23F2-4368-8C95-BBF3FC11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sample s elements from the stream. When we stop at n elements, we should have</a:t>
            </a:r>
          </a:p>
          <a:p>
            <a:pPr lvl="1"/>
            <a:r>
              <a:rPr lang="en-US" dirty="0"/>
              <a:t>Every element has s/n probability of being sampled.</a:t>
            </a:r>
          </a:p>
          <a:p>
            <a:pPr lvl="1"/>
            <a:r>
              <a:rPr lang="en-US" dirty="0"/>
              <a:t>We have exactly s elements.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this be done? </a:t>
            </a:r>
          </a:p>
        </p:txBody>
      </p:sp>
    </p:spTree>
    <p:extLst>
      <p:ext uri="{BB962C8B-B14F-4D97-AF65-F5344CB8AC3E}">
        <p14:creationId xmlns:p14="http://schemas.microsoft.com/office/powerpoint/2010/main" val="242185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51F9-3052-42B2-9A42-475AA2ED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Sampling of Size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E7A22-92B9-4DBE-BD87-F5F6D537F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 n &lt; s </a:t>
                </a:r>
              </a:p>
              <a:p>
                <a:pPr lvl="2"/>
                <a:r>
                  <a:rPr lang="en-US" dirty="0"/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Else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and let it replace one of the s elements we already have uniformly.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Claim:  At any time t, any element in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exactly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chance of being in the sample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E7A22-92B9-4DBE-BD87-F5F6D537F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5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Proof: By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610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Inductive hypothesis:</a:t>
                </a:r>
                <a:r>
                  <a:rPr lang="en-US" dirty="0"/>
                  <a:t> After </a:t>
                </a:r>
                <a:r>
                  <a:rPr lang="en-US" b="1" i="1" dirty="0"/>
                  <a:t>n</a:t>
                </a:r>
                <a:r>
                  <a:rPr lang="en-US" dirty="0"/>
                  <a:t> elements, the sample </a:t>
                </a:r>
                <a:r>
                  <a:rPr lang="en-US" b="1" i="1" dirty="0"/>
                  <a:t>S</a:t>
                </a:r>
                <a:r>
                  <a:rPr lang="en-US" dirty="0"/>
                  <a:t> contains each element seen so far with prob. </a:t>
                </a:r>
                <a:r>
                  <a:rPr lang="en-US" b="1" i="1" dirty="0"/>
                  <a:t>s/n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Now element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n+1</a:t>
                </a:r>
                <a:r>
                  <a:rPr lang="en-US" b="1" dirty="0">
                    <a:solidFill>
                      <a:srgbClr val="008000"/>
                    </a:solidFill>
                  </a:rPr>
                  <a:t> arrives</a:t>
                </a: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Inductive step:</a:t>
                </a:r>
                <a:r>
                  <a:rPr lang="en-US" dirty="0"/>
                  <a:t> For elements already in </a:t>
                </a:r>
                <a:r>
                  <a:rPr lang="en-US" b="1" i="1" dirty="0"/>
                  <a:t>S</a:t>
                </a:r>
                <a:r>
                  <a:rPr lang="en-US" dirty="0"/>
                  <a:t>, probability that the algorithm keeps it in </a:t>
                </a:r>
                <a:r>
                  <a:rPr lang="en-US" b="1" i="1" dirty="0"/>
                  <a:t>S</a:t>
                </a:r>
                <a:r>
                  <a:rPr lang="en-US" dirty="0"/>
                  <a:t> is:</a:t>
                </a:r>
              </a:p>
              <a:p>
                <a:pPr lvl="3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So, at time </a:t>
                </a:r>
                <a:r>
                  <a:rPr lang="en-US" b="1" i="1" dirty="0"/>
                  <a:t>n</a:t>
                </a:r>
                <a:r>
                  <a:rPr lang="en-US" i="1" dirty="0"/>
                  <a:t>,</a:t>
                </a:r>
                <a:r>
                  <a:rPr lang="en-US" dirty="0"/>
                  <a:t> tuples in </a:t>
                </a:r>
                <a:r>
                  <a:rPr lang="en-US" b="1" i="1" dirty="0"/>
                  <a:t>S</a:t>
                </a:r>
                <a:r>
                  <a:rPr lang="en-US" dirty="0"/>
                  <a:t> were there with prob. </a:t>
                </a:r>
                <a:r>
                  <a:rPr lang="en-US" b="1" dirty="0"/>
                  <a:t>s/n</a:t>
                </a:r>
              </a:p>
              <a:p>
                <a:r>
                  <a:rPr lang="en-US" dirty="0"/>
                  <a:t>Time </a:t>
                </a:r>
                <a:r>
                  <a:rPr lang="en-US" b="1" i="1" dirty="0"/>
                  <a:t>n</a:t>
                </a:r>
                <a:r>
                  <a:rPr lang="en-US" b="1" dirty="0">
                    <a:sym typeface="Symbol"/>
                  </a:rPr>
                  <a:t></a:t>
                </a:r>
                <a:r>
                  <a:rPr lang="en-US" b="1" i="1" dirty="0"/>
                  <a:t>n+1</a:t>
                </a:r>
                <a:r>
                  <a:rPr lang="en-US" i="1" dirty="0"/>
                  <a:t>, </a:t>
                </a:r>
                <a:r>
                  <a:rPr lang="en-US" dirty="0"/>
                  <a:t>tuple stayed in </a:t>
                </a:r>
                <a:r>
                  <a:rPr lang="en-US" b="1" i="1" dirty="0"/>
                  <a:t>S</a:t>
                </a:r>
                <a:r>
                  <a:rPr lang="en-US" dirty="0"/>
                  <a:t> with prob. </a:t>
                </a:r>
                <a:r>
                  <a:rPr lang="en-US" b="1" dirty="0"/>
                  <a:t>n/(n+1)</a:t>
                </a:r>
              </a:p>
              <a:p>
                <a:r>
                  <a:rPr lang="en-US" dirty="0"/>
                  <a:t>So prob. tuple is in </a:t>
                </a:r>
                <a:r>
                  <a:rPr lang="en-US" b="1" i="1" dirty="0"/>
                  <a:t>S</a:t>
                </a:r>
                <a:r>
                  <a:rPr lang="en-US" dirty="0"/>
                  <a:t> at time </a:t>
                </a:r>
                <a:r>
                  <a:rPr lang="en-US" b="1" i="1" dirty="0"/>
                  <a:t>n+1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610600" cy="5410200"/>
              </a:xfrm>
              <a:blipFill>
                <a:blip r:embed="rId3"/>
                <a:stretch>
                  <a:fillRect l="-1274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dirty="0"/>
              <a:t> http://www.mmds.org</a:t>
            </a:r>
            <a:endParaRPr lang="en-US" dirty="0"/>
          </a:p>
        </p:txBody>
      </p:sp>
      <p:sp>
        <p:nvSpPr>
          <p:cNvPr id="317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1E4ED3-02FB-4C85-87FC-6BF1EB7FF080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9046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80428"/>
              </p:ext>
            </p:extLst>
          </p:nvPr>
        </p:nvGraphicFramePr>
        <p:xfrm>
          <a:off x="2743200" y="3547254"/>
          <a:ext cx="57150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082600" imgH="431640" progId="Equation.3">
                  <p:embed/>
                </p:oleObj>
              </mc:Choice>
              <mc:Fallback>
                <p:oleObj name="Equation" r:id="rId4" imgW="2082600" imgH="431640" progId="Equation.3">
                  <p:embed/>
                  <p:pic>
                    <p:nvPicPr>
                      <p:cNvPr id="190466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47254"/>
                        <a:ext cx="5715000" cy="1184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5101" y="4645224"/>
            <a:ext cx="2020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n+1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discarded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58218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n+1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 discarded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0526" y="45720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in the </a:t>
            </a:r>
            <a:b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sample not picked</a:t>
            </a:r>
          </a:p>
        </p:txBody>
      </p:sp>
    </p:spTree>
    <p:extLst>
      <p:ext uri="{BB962C8B-B14F-4D97-AF65-F5344CB8AC3E}">
        <p14:creationId xmlns:p14="http://schemas.microsoft.com/office/powerpoint/2010/main" val="19822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D68A-20F2-44E8-81F5-20F493FD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519E8-40AB-435E-B103-5D1CCDF3D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want to sample s elements from the stream. When we stop at n elements, we should have</a:t>
                </a:r>
              </a:p>
              <a:p>
                <a:pPr lvl="1"/>
                <a:r>
                  <a:rPr lang="en-US" dirty="0"/>
                  <a:t>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sample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probability of being sampled.</a:t>
                </a:r>
              </a:p>
              <a:p>
                <a:pPr lvl="1"/>
                <a:r>
                  <a:rPr lang="en-US" dirty="0"/>
                  <a:t>We have exactly s elements.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519E8-40AB-435E-B103-5D1CCDF3D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2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A45C-D3A5-420B-ADB3-569BC9A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600CD-114A-47CA-9B04-1E14205D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anytime you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Make sure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big enough integer and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integer.</a:t>
                </a:r>
              </a:p>
              <a:p>
                <a:endParaRPr lang="en-US" dirty="0"/>
              </a:p>
              <a:p>
                <a:r>
                  <a:rPr lang="en-US" b="1" dirty="0"/>
                  <a:t>Issues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600CD-114A-47CA-9B04-1E14205D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16D5-31FE-44A0-A516-1734A37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Pavlos</a:t>
            </a:r>
            <a:r>
              <a:rPr lang="en-US" dirty="0"/>
              <a:t> S </a:t>
            </a:r>
            <a:r>
              <a:rPr lang="en-US" dirty="0" err="1"/>
              <a:t>Efraimidis</a:t>
            </a:r>
            <a:r>
              <a:rPr lang="en-US" dirty="0"/>
              <a:t> and Paul G </a:t>
            </a:r>
            <a:r>
              <a:rPr lang="en-US" dirty="0" err="1"/>
              <a:t>Spirakis</a:t>
            </a:r>
            <a:r>
              <a:rPr lang="en-US" dirty="0"/>
              <a:t> in 2006)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22B1C-BAAA-496F-96EF-6258FABB5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uniformly in [0-1]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Report s elements with top-s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1" dirty="0"/>
                  <a:t>Question</a:t>
                </a:r>
                <a:r>
                  <a:rPr lang="en-US" dirty="0"/>
                  <a:t>: Can this be done on a stream?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22B1C-BAAA-496F-96EF-6258FABB5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5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EF61-87DC-4258-9CB8-FE0BF5E2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A91EC-2D0D-444D-A343-3C2250560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Lemma: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independent uniformly distributed random variables over [0, 1]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≥ 0. Then </a:t>
                </a:r>
                <a:r>
                  <a:rPr lang="en-US" dirty="0" err="1"/>
                  <a:t>Pr</a:t>
                </a:r>
                <a:r>
                  <a:rPr lang="en-US" dirty="0"/>
                  <a:t>[X1 ≤ X2]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Proof: </a:t>
                </a:r>
                <a:r>
                  <a:rPr lang="en-US"/>
                  <a:t>On board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A91EC-2D0D-444D-A343-3C2250560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61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E09E-08C6-449F-B3A7-80E60168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E862-90EF-4B62-ADB8-97366073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do not know the entire data set in advance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Google queries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Twitter feeds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Internet traffic</a:t>
            </a:r>
          </a:p>
          <a:p>
            <a:pPr marL="457200" lvl="1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Convenient to think of the data as infinite.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0E6-F817-46F9-AC5D-D1A5F5D8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3FD3-0CB7-4A4E-A512-2696D3DE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element enter one after another (i.e., in a </a:t>
            </a:r>
            <a:r>
              <a:rPr lang="en-US" b="1" dirty="0"/>
              <a:t>stream</a:t>
            </a:r>
            <a:r>
              <a:rPr lang="en-US" dirty="0"/>
              <a:t>).</a:t>
            </a:r>
          </a:p>
          <a:p>
            <a:r>
              <a:rPr lang="en-US" dirty="0"/>
              <a:t>Cannot store the entire stream accessibly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endParaRPr lang="en-US" b="1" dirty="0"/>
          </a:p>
          <a:p>
            <a:r>
              <a:rPr lang="en-US" b="1" dirty="0"/>
              <a:t>How do you make critical calculations about the stream using a limited amount of memory?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3419A-B09E-4068-97FC-C876B3CF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28" y="3247430"/>
            <a:ext cx="8086442" cy="1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1C85-EFB2-4EEC-9A64-C6DB2FB9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64CD-1B5F-43CC-99C5-DB562654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Mining query streams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Google wants to know what queries are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more frequent today than yesterday</a:t>
            </a:r>
          </a:p>
          <a:p>
            <a:pPr lvl="8"/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Mining click streams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Yahoo wants to know which of its pages are getting an unusual number of hits in the past hour</a:t>
            </a:r>
          </a:p>
          <a:p>
            <a:pPr lvl="8"/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Mining social network news feeds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E.g., look for trending topics on Twitter, Facebook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EECA-B76A-4975-A29A-654FB190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http://www.mmds.org </a:t>
            </a:r>
          </a:p>
        </p:txBody>
      </p:sp>
    </p:spTree>
    <p:extLst>
      <p:ext uri="{BB962C8B-B14F-4D97-AF65-F5344CB8AC3E}">
        <p14:creationId xmlns:p14="http://schemas.microsoft.com/office/powerpoint/2010/main" val="32878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EF1A-989A-44D1-81D7-B43197D2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7B2-03E6-4CEE-B594-35580D5E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Sensor Networks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Many sensors feeding into a central controller</a:t>
            </a:r>
          </a:p>
          <a:p>
            <a:r>
              <a:rPr lang="en-US" b="1" dirty="0">
                <a:solidFill>
                  <a:srgbClr val="D60093"/>
                </a:solidFill>
              </a:rPr>
              <a:t>Telephone call records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feeds into customer bills as well as settlements between telephone companies</a:t>
            </a:r>
          </a:p>
          <a:p>
            <a:r>
              <a:rPr lang="en-US" b="1" dirty="0">
                <a:solidFill>
                  <a:srgbClr val="0000FF"/>
                </a:solidFill>
              </a:rPr>
              <a:t>IP packets monitored at a switch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Gather information for optimal routing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Detect denial-of-service attacks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47BB4-221D-4A1C-85CD-A4A2E27E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http://www.mmds.org </a:t>
            </a:r>
          </a:p>
        </p:txBody>
      </p:sp>
    </p:spTree>
    <p:extLst>
      <p:ext uri="{BB962C8B-B14F-4D97-AF65-F5344CB8AC3E}">
        <p14:creationId xmlns:p14="http://schemas.microsoft.com/office/powerpoint/2010/main" val="18798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E7E-4BF1-4280-BE03-D7143C1D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Formalization: One Pass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81B30-0D2A-4D80-8933-62FABF76E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At time t, 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 For analysis we assume that what we have observed is a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so far and we do not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advance. </a:t>
                </a:r>
              </a:p>
              <a:p>
                <a:endParaRPr lang="en-US" dirty="0"/>
              </a:p>
              <a:p>
                <a:r>
                  <a:rPr lang="en-US" dirty="0"/>
                  <a:t>We have at any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limited memory budget which is much less than the t (or n). So storing every observation is out of question. </a:t>
                </a:r>
              </a:p>
              <a:p>
                <a:endParaRPr lang="en-US" dirty="0"/>
              </a:p>
              <a:p>
                <a:r>
                  <a:rPr lang="en-US" dirty="0"/>
                  <a:t>Assume out goal is to calculate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Essentially, the algorithm should at any point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be able to compute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(Why?)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81B30-0D2A-4D80-8933-62FABF76E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696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8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B858-91BF-4465-864A-95F0553D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Question: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8733-0816-49D4-801E-E6D2A839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get a representative sample of stream then we can do analysis on it. </a:t>
            </a:r>
          </a:p>
          <a:p>
            <a:pPr lvl="1"/>
            <a:r>
              <a:rPr lang="en-US" dirty="0"/>
              <a:t>Example: Find trending tweets from a large enough random sample of streams.</a:t>
            </a:r>
          </a:p>
          <a:p>
            <a:pPr lvl="1"/>
            <a:endParaRPr lang="en-US" dirty="0"/>
          </a:p>
          <a:p>
            <a:r>
              <a:rPr lang="en-US" dirty="0"/>
              <a:t>How to do sampling on a stream?</a:t>
            </a:r>
          </a:p>
        </p:txBody>
      </p:sp>
    </p:spTree>
    <p:extLst>
      <p:ext uri="{BB962C8B-B14F-4D97-AF65-F5344CB8AC3E}">
        <p14:creationId xmlns:p14="http://schemas.microsoft.com/office/powerpoint/2010/main" val="197017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B45B-4B38-43F9-A5A2-D25B6248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1855-FD36-4C55-8A9D-C28D82ED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 random sample of say 1/10 the total size?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Generate a random number between [1-10] and if that number is 1, then use the sample.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Size is unknown, so this can go unbounded. </a:t>
            </a:r>
          </a:p>
          <a:p>
            <a:pPr lvl="1"/>
            <a:r>
              <a:rPr lang="en-US" dirty="0"/>
              <a:t>How about sampling bias?</a:t>
            </a:r>
          </a:p>
        </p:txBody>
      </p:sp>
    </p:spTree>
    <p:extLst>
      <p:ext uri="{BB962C8B-B14F-4D97-AF65-F5344CB8AC3E}">
        <p14:creationId xmlns:p14="http://schemas.microsoft.com/office/powerpoint/2010/main" val="9963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47E0-E620-4FC6-9AFA-CF7E131C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of duplicates in original vs sample?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D45FD-077B-4E92-9E21-DB338397A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2076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Say the original data has U + 2D  elements where U are unique elements and all the D ones have one duplicate. </a:t>
                </a:r>
              </a:p>
              <a:p>
                <a:pPr lvl="1"/>
                <a:r>
                  <a:rPr lang="en-US" dirty="0"/>
                  <a:t>Fraction of Duplicates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What is the probability of duplicate in random sample?</a:t>
                </a:r>
              </a:p>
              <a:p>
                <a:pPr lvl="2"/>
                <a:r>
                  <a:rPr lang="en-US" dirty="0">
                    <a:ea typeface="ＭＳ Ｐゴシック" pitchFamily="34" charset="-128"/>
                  </a:rPr>
                  <a:t>Sample will contain </a:t>
                </a:r>
                <a:r>
                  <a:rPr lang="en-US" b="1" i="1" dirty="0">
                    <a:ea typeface="ＭＳ Ｐゴシック" pitchFamily="34" charset="-128"/>
                  </a:rPr>
                  <a:t>U</a:t>
                </a:r>
                <a:r>
                  <a:rPr lang="en-US" b="1" dirty="0">
                    <a:ea typeface="ＭＳ Ｐゴシック" pitchFamily="34" charset="-128"/>
                  </a:rPr>
                  <a:t>/10</a:t>
                </a:r>
                <a:r>
                  <a:rPr lang="en-US" dirty="0">
                    <a:ea typeface="ＭＳ Ｐゴシック" pitchFamily="34" charset="-128"/>
                  </a:rPr>
                  <a:t> of the singleton queries and </a:t>
                </a:r>
                <a:br>
                  <a:rPr lang="en-US" dirty="0">
                    <a:ea typeface="ＭＳ Ｐゴシック" pitchFamily="34" charset="-128"/>
                  </a:rPr>
                </a:br>
                <a:r>
                  <a:rPr lang="en-US" b="1" dirty="0">
                    <a:ea typeface="ＭＳ Ｐゴシック" pitchFamily="34" charset="-128"/>
                  </a:rPr>
                  <a:t>2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/10</a:t>
                </a:r>
                <a:r>
                  <a:rPr lang="en-US" dirty="0">
                    <a:ea typeface="ＭＳ Ｐゴシック" pitchFamily="34" charset="-128"/>
                  </a:rPr>
                  <a:t> of the duplicate queries at least once</a:t>
                </a:r>
              </a:p>
              <a:p>
                <a:pPr lvl="2"/>
                <a:r>
                  <a:rPr lang="en-US" dirty="0">
                    <a:ea typeface="ＭＳ Ｐゴシック" pitchFamily="34" charset="-128"/>
                  </a:rPr>
                  <a:t>But only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/100</a:t>
                </a:r>
                <a:r>
                  <a:rPr lang="en-US" dirty="0">
                    <a:ea typeface="ＭＳ Ｐゴシック" pitchFamily="34" charset="-128"/>
                  </a:rPr>
                  <a:t> pairs of duplicates</a:t>
                </a:r>
              </a:p>
              <a:p>
                <a:pPr lvl="3"/>
                <a:r>
                  <a:rPr lang="en-US" b="1" dirty="0">
                    <a:ea typeface="ＭＳ Ｐゴシック" pitchFamily="34" charset="-128"/>
                  </a:rPr>
                  <a:t>d/100</a:t>
                </a:r>
                <a:r>
                  <a:rPr lang="en-US" dirty="0">
                    <a:ea typeface="ＭＳ Ｐゴシック" pitchFamily="34" charset="-128"/>
                  </a:rPr>
                  <a:t> = </a:t>
                </a:r>
                <a:r>
                  <a:rPr lang="en-US" b="1" dirty="0">
                    <a:ea typeface="ＭＳ Ｐゴシック" pitchFamily="34" charset="-128"/>
                  </a:rPr>
                  <a:t>1/10 ∙ 1/10 ∙ d</a:t>
                </a:r>
              </a:p>
              <a:p>
                <a:pPr lvl="2"/>
                <a:r>
                  <a:rPr lang="en-US" dirty="0">
                    <a:ea typeface="ＭＳ Ｐゴシック" pitchFamily="34" charset="-128"/>
                  </a:rPr>
                  <a:t>Of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dirty="0">
                    <a:ea typeface="ＭＳ Ｐゴシック" pitchFamily="34" charset="-128"/>
                  </a:rPr>
                  <a:t> “duplicates” </a:t>
                </a:r>
                <a:r>
                  <a:rPr lang="en-US" b="1" i="1" dirty="0">
                    <a:ea typeface="ＭＳ Ｐゴシック" pitchFamily="34" charset="-128"/>
                  </a:rPr>
                  <a:t>18d/100</a:t>
                </a:r>
                <a:r>
                  <a:rPr lang="en-US" dirty="0">
                    <a:ea typeface="ＭＳ Ｐゴシック" pitchFamily="34" charset="-128"/>
                  </a:rPr>
                  <a:t> appear exactly once</a:t>
                </a:r>
              </a:p>
              <a:p>
                <a:pPr lvl="3"/>
                <a:r>
                  <a:rPr lang="en-US" b="1" dirty="0">
                    <a:ea typeface="ＭＳ Ｐゴシック" pitchFamily="34" charset="-128"/>
                  </a:rPr>
                  <a:t>18d/100 = ((1/10 ∙ 9/10)+(9/10 ∙ 1/10)) ∙ d</a:t>
                </a:r>
              </a:p>
              <a:p>
                <a:pPr lvl="3"/>
                <a:endParaRPr lang="en-US" b="1" dirty="0">
                  <a:ea typeface="ＭＳ Ｐゴシック" pitchFamily="34" charset="-128"/>
                </a:endParaRPr>
              </a:p>
              <a:p>
                <a:r>
                  <a:rPr lang="en-US" b="1" dirty="0">
                    <a:ea typeface="ＭＳ Ｐゴシック" pitchFamily="34" charset="-128"/>
                  </a:rPr>
                  <a:t>What happens to estimation?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D45FD-077B-4E92-9E21-DB338397A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20767" cy="4351338"/>
              </a:xfrm>
              <a:blipFill>
                <a:blip r:embed="rId2"/>
                <a:stretch>
                  <a:fillRect l="-1025" t="-280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3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Equation</vt:lpstr>
      <vt:lpstr>Introduction to Stream Computing and Reservoir Sampling</vt:lpstr>
      <vt:lpstr>Data Streams</vt:lpstr>
      <vt:lpstr>Contd..</vt:lpstr>
      <vt:lpstr>Applications </vt:lpstr>
      <vt:lpstr>Applications</vt:lpstr>
      <vt:lpstr>Formalization: One Pass Model</vt:lpstr>
      <vt:lpstr>Basic Question: Sampling</vt:lpstr>
      <vt:lpstr>Sampling a Fraction</vt:lpstr>
      <vt:lpstr>Fraction of duplicates in original vs sample?</vt:lpstr>
      <vt:lpstr>Fixed sample size</vt:lpstr>
      <vt:lpstr>Reservoir Sampling of Size s</vt:lpstr>
      <vt:lpstr>Proof: By Induction</vt:lpstr>
      <vt:lpstr>Weighted Reservoir sampling</vt:lpstr>
      <vt:lpstr>Attempt 1</vt:lpstr>
      <vt:lpstr>Solution:  (Pavlos S Efraimidis and Paul G Spirakis in 2006)</vt:lpstr>
      <vt:lpstr>Why it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Hashing, Bloom Filters and Count-Min Sketches</dc:title>
  <dc:creator>Anshumali Shrivastava</dc:creator>
  <cp:lastModifiedBy>Anshumali Shrivastava</cp:lastModifiedBy>
  <cp:revision>125</cp:revision>
  <dcterms:created xsi:type="dcterms:W3CDTF">2018-10-30T15:06:13Z</dcterms:created>
  <dcterms:modified xsi:type="dcterms:W3CDTF">2019-01-31T16:03:24Z</dcterms:modified>
</cp:coreProperties>
</file>