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6" r:id="rId3"/>
    <p:sldId id="257" r:id="rId4"/>
    <p:sldId id="26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1338"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955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290657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43776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759512"/>
            <a:ext cx="7477601" cy="1666399"/>
          </a:xfrm>
          <a:prstGeom prst="rect">
            <a:avLst/>
          </a:prstGeom>
          <a:noFill/>
          <a:ln/>
        </p:spPr>
        <p:txBody>
          <a:bodyPr wrap="square" rtlCol="0" anchor="t"/>
          <a:lstStyle/>
          <a:p>
            <a:pPr marL="0" indent="0">
              <a:lnSpc>
                <a:spcPts val="6561"/>
              </a:lnSpc>
              <a:buNone/>
            </a:pPr>
            <a:r>
              <a:rPr lang="en-US" sz="5249" b="1" dirty="0">
                <a:solidFill>
                  <a:srgbClr val="000000"/>
                </a:solidFill>
                <a:latin typeface="p22-mackinac-pro" pitchFamily="34" charset="0"/>
                <a:ea typeface="p22-mackinac-pro" pitchFamily="34" charset="-122"/>
                <a:cs typeface="p22-mackinac-pro" pitchFamily="34" charset="-120"/>
              </a:rPr>
              <a:t>Welcome to GitHub for Bioinformatics</a:t>
            </a:r>
            <a:endParaRPr lang="en-US" sz="5249" dirty="0"/>
          </a:p>
        </p:txBody>
      </p:sp>
      <p:sp>
        <p:nvSpPr>
          <p:cNvPr id="6" name="Text 2"/>
          <p:cNvSpPr/>
          <p:nvPr/>
        </p:nvSpPr>
        <p:spPr>
          <a:xfrm>
            <a:off x="833199" y="4759166"/>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Understand the basics of GitHub and its relevance in bioinformatics research.</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2048708"/>
            <a:ext cx="851154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Best Practices for GitHub Usage</a:t>
            </a:r>
            <a:endParaRPr lang="en-US" sz="4374" dirty="0"/>
          </a:p>
        </p:txBody>
      </p:sp>
      <p:sp>
        <p:nvSpPr>
          <p:cNvPr id="6" name="Shape 2"/>
          <p:cNvSpPr/>
          <p:nvPr/>
        </p:nvSpPr>
        <p:spPr>
          <a:xfrm>
            <a:off x="833199" y="3249930"/>
            <a:ext cx="499943" cy="499943"/>
          </a:xfrm>
          <a:prstGeom prst="roundRect">
            <a:avLst>
              <a:gd name="adj" fmla="val 20000"/>
            </a:avLst>
          </a:prstGeom>
          <a:solidFill>
            <a:srgbClr val="CCEEFF"/>
          </a:solidFill>
          <a:ln w="13811">
            <a:solidFill>
              <a:srgbClr val="B2D4E5"/>
            </a:solidFill>
            <a:prstDash val="solid"/>
          </a:ln>
        </p:spPr>
      </p:sp>
      <p:sp>
        <p:nvSpPr>
          <p:cNvPr id="7" name="Text 3"/>
          <p:cNvSpPr/>
          <p:nvPr/>
        </p:nvSpPr>
        <p:spPr>
          <a:xfrm>
            <a:off x="1014532" y="3291602"/>
            <a:ext cx="13716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8" name="Text 4"/>
          <p:cNvSpPr/>
          <p:nvPr/>
        </p:nvSpPr>
        <p:spPr>
          <a:xfrm>
            <a:off x="1555313" y="3326249"/>
            <a:ext cx="3820001" cy="694373"/>
          </a:xfrm>
          <a:prstGeom prst="rect">
            <a:avLst/>
          </a:prstGeom>
          <a:noFill/>
          <a:ln/>
        </p:spPr>
        <p:txBody>
          <a:bodyPr wrap="squar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Consistent Commit Messages</a:t>
            </a:r>
            <a:endParaRPr lang="en-US" sz="2187" dirty="0"/>
          </a:p>
        </p:txBody>
      </p:sp>
      <p:sp>
        <p:nvSpPr>
          <p:cNvPr id="9" name="Text 5"/>
          <p:cNvSpPr/>
          <p:nvPr/>
        </p:nvSpPr>
        <p:spPr>
          <a:xfrm>
            <a:off x="1555313" y="4153853"/>
            <a:ext cx="3820001"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Use clear and concise messages to document changes effectively.</a:t>
            </a:r>
            <a:endParaRPr lang="en-US" sz="1750" dirty="0"/>
          </a:p>
        </p:txBody>
      </p:sp>
      <p:sp>
        <p:nvSpPr>
          <p:cNvPr id="10" name="Shape 6"/>
          <p:cNvSpPr/>
          <p:nvPr/>
        </p:nvSpPr>
        <p:spPr>
          <a:xfrm>
            <a:off x="5597485" y="3249930"/>
            <a:ext cx="499943" cy="499943"/>
          </a:xfrm>
          <a:prstGeom prst="roundRect">
            <a:avLst>
              <a:gd name="adj" fmla="val 20000"/>
            </a:avLst>
          </a:prstGeom>
          <a:solidFill>
            <a:srgbClr val="CCEEFF"/>
          </a:solidFill>
          <a:ln w="13811">
            <a:solidFill>
              <a:srgbClr val="B2D4E5"/>
            </a:solidFill>
            <a:prstDash val="solid"/>
          </a:ln>
        </p:spPr>
      </p:sp>
      <p:sp>
        <p:nvSpPr>
          <p:cNvPr id="11" name="Text 7"/>
          <p:cNvSpPr/>
          <p:nvPr/>
        </p:nvSpPr>
        <p:spPr>
          <a:xfrm>
            <a:off x="5752148" y="3291602"/>
            <a:ext cx="19050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2" name="Text 8"/>
          <p:cNvSpPr/>
          <p:nvPr/>
        </p:nvSpPr>
        <p:spPr>
          <a:xfrm>
            <a:off x="6319599" y="3326249"/>
            <a:ext cx="324612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Regular Branch Merging</a:t>
            </a:r>
            <a:endParaRPr lang="en-US" sz="2187" dirty="0"/>
          </a:p>
        </p:txBody>
      </p:sp>
      <p:sp>
        <p:nvSpPr>
          <p:cNvPr id="13" name="Text 9"/>
          <p:cNvSpPr/>
          <p:nvPr/>
        </p:nvSpPr>
        <p:spPr>
          <a:xfrm>
            <a:off x="6319599" y="3806666"/>
            <a:ext cx="3820001"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Integrate code changes frequently to maintain a cohesive project structure.</a:t>
            </a:r>
            <a:endParaRPr lang="en-US" sz="1750" dirty="0"/>
          </a:p>
        </p:txBody>
      </p:sp>
      <p:sp>
        <p:nvSpPr>
          <p:cNvPr id="14" name="Shape 10"/>
          <p:cNvSpPr/>
          <p:nvPr/>
        </p:nvSpPr>
        <p:spPr>
          <a:xfrm>
            <a:off x="833199" y="5268635"/>
            <a:ext cx="499943" cy="499943"/>
          </a:xfrm>
          <a:prstGeom prst="roundRect">
            <a:avLst>
              <a:gd name="adj" fmla="val 20000"/>
            </a:avLst>
          </a:prstGeom>
          <a:solidFill>
            <a:srgbClr val="CCEEFF"/>
          </a:solidFill>
          <a:ln w="13811">
            <a:solidFill>
              <a:srgbClr val="B2D4E5"/>
            </a:solidFill>
            <a:prstDash val="solid"/>
          </a:ln>
        </p:spPr>
      </p:sp>
      <p:sp>
        <p:nvSpPr>
          <p:cNvPr id="15" name="Text 11"/>
          <p:cNvSpPr/>
          <p:nvPr/>
        </p:nvSpPr>
        <p:spPr>
          <a:xfrm>
            <a:off x="984052" y="5310307"/>
            <a:ext cx="19812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6" name="Text 12"/>
          <p:cNvSpPr/>
          <p:nvPr/>
        </p:nvSpPr>
        <p:spPr>
          <a:xfrm>
            <a:off x="1555313" y="5344954"/>
            <a:ext cx="326898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Thorough Code Reviews</a:t>
            </a:r>
            <a:endParaRPr lang="en-US" sz="2187" dirty="0"/>
          </a:p>
        </p:txBody>
      </p:sp>
      <p:sp>
        <p:nvSpPr>
          <p:cNvPr id="17" name="Text 13"/>
          <p:cNvSpPr/>
          <p:nvPr/>
        </p:nvSpPr>
        <p:spPr>
          <a:xfrm>
            <a:off x="1555313" y="5825371"/>
            <a:ext cx="8584287"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Encourage detailed reviews for quality improvement and knowledge sharing.</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298972"/>
            <a:ext cx="707136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GitHub Security Measures</a:t>
            </a:r>
            <a:endParaRPr lang="en-US" sz="4374" dirty="0"/>
          </a:p>
        </p:txBody>
      </p:sp>
      <p:sp>
        <p:nvSpPr>
          <p:cNvPr id="5" name="Text 2"/>
          <p:cNvSpPr/>
          <p:nvPr/>
        </p:nvSpPr>
        <p:spPr>
          <a:xfrm>
            <a:off x="2037993" y="2548771"/>
            <a:ext cx="5110520" cy="999887"/>
          </a:xfrm>
          <a:prstGeom prst="rect">
            <a:avLst/>
          </a:prstGeom>
          <a:noFill/>
          <a:ln/>
        </p:spPr>
        <p:txBody>
          <a:bodyPr wrap="none" rtlCol="0" anchor="t"/>
          <a:lstStyle/>
          <a:p>
            <a:pPr marL="0" indent="0" algn="ctr">
              <a:lnSpc>
                <a:spcPts val="7873"/>
              </a:lnSpc>
              <a:buNone/>
            </a:pPr>
            <a:r>
              <a:rPr lang="en-US" sz="7873" b="1" dirty="0">
                <a:solidFill>
                  <a:srgbClr val="272525"/>
                </a:solidFill>
                <a:latin typeface="p22-mackinac-pro" pitchFamily="34" charset="0"/>
                <a:ea typeface="p22-mackinac-pro" pitchFamily="34" charset="-122"/>
                <a:cs typeface="p22-mackinac-pro" pitchFamily="34" charset="-120"/>
              </a:rPr>
              <a:t>2FA</a:t>
            </a:r>
            <a:endParaRPr lang="en-US" sz="7873" dirty="0"/>
          </a:p>
        </p:txBody>
      </p:sp>
      <p:sp>
        <p:nvSpPr>
          <p:cNvPr id="6" name="Text 3"/>
          <p:cNvSpPr/>
          <p:nvPr/>
        </p:nvSpPr>
        <p:spPr>
          <a:xfrm>
            <a:off x="2741533" y="3826312"/>
            <a:ext cx="3703320" cy="347186"/>
          </a:xfrm>
          <a:prstGeom prst="rect">
            <a:avLst/>
          </a:prstGeom>
          <a:noFill/>
          <a:ln/>
        </p:spPr>
        <p:txBody>
          <a:bodyPr wrap="none" rtlCol="0" anchor="t"/>
          <a:lstStyle/>
          <a:p>
            <a:pPr marL="0" indent="0" algn="ctr">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Two-Factor Authentication</a:t>
            </a:r>
            <a:endParaRPr lang="en-US" sz="2187" dirty="0"/>
          </a:p>
        </p:txBody>
      </p:sp>
      <p:sp>
        <p:nvSpPr>
          <p:cNvPr id="7" name="Text 4"/>
          <p:cNvSpPr/>
          <p:nvPr/>
        </p:nvSpPr>
        <p:spPr>
          <a:xfrm>
            <a:off x="2037993" y="4306729"/>
            <a:ext cx="5110520" cy="710803"/>
          </a:xfrm>
          <a:prstGeom prst="rect">
            <a:avLst/>
          </a:prstGeom>
          <a:noFill/>
          <a:ln/>
        </p:spPr>
        <p:txBody>
          <a:bodyPr wrap="square" rtlCol="0" anchor="t"/>
          <a:lstStyle/>
          <a:p>
            <a:pPr marL="0" indent="0" algn="ctr">
              <a:lnSpc>
                <a:spcPts val="2799"/>
              </a:lnSpc>
              <a:buNone/>
            </a:pPr>
            <a:r>
              <a:rPr lang="en-US" sz="1750" dirty="0">
                <a:solidFill>
                  <a:srgbClr val="272525"/>
                </a:solidFill>
                <a:latin typeface="Eudoxus Sans" pitchFamily="34" charset="0"/>
                <a:ea typeface="Eudoxus Sans" pitchFamily="34" charset="-122"/>
                <a:cs typeface="Eudoxus Sans" pitchFamily="34" charset="-120"/>
              </a:rPr>
              <a:t>Enhance security by adding an extra layer of account protection.</a:t>
            </a:r>
            <a:endParaRPr lang="en-US" sz="1750" dirty="0"/>
          </a:p>
        </p:txBody>
      </p:sp>
      <p:sp>
        <p:nvSpPr>
          <p:cNvPr id="8" name="Text 5"/>
          <p:cNvSpPr/>
          <p:nvPr/>
        </p:nvSpPr>
        <p:spPr>
          <a:xfrm>
            <a:off x="7481768" y="2548771"/>
            <a:ext cx="5110639" cy="999887"/>
          </a:xfrm>
          <a:prstGeom prst="rect">
            <a:avLst/>
          </a:prstGeom>
          <a:noFill/>
          <a:ln/>
        </p:spPr>
        <p:txBody>
          <a:bodyPr wrap="none" rtlCol="0" anchor="t"/>
          <a:lstStyle/>
          <a:p>
            <a:pPr marL="0" indent="0" algn="ctr">
              <a:lnSpc>
                <a:spcPts val="7873"/>
              </a:lnSpc>
              <a:buNone/>
            </a:pPr>
            <a:r>
              <a:rPr lang="en-US" sz="7873" b="1" dirty="0">
                <a:solidFill>
                  <a:srgbClr val="272525"/>
                </a:solidFill>
                <a:latin typeface="p22-mackinac-pro" pitchFamily="34" charset="0"/>
                <a:ea typeface="p22-mackinac-pro" pitchFamily="34" charset="-122"/>
                <a:cs typeface="p22-mackinac-pro" pitchFamily="34" charset="-120"/>
              </a:rPr>
              <a:t>SSH Keys</a:t>
            </a:r>
            <a:endParaRPr lang="en-US" sz="7873" dirty="0"/>
          </a:p>
        </p:txBody>
      </p:sp>
      <p:sp>
        <p:nvSpPr>
          <p:cNvPr id="9" name="Text 6"/>
          <p:cNvSpPr/>
          <p:nvPr/>
        </p:nvSpPr>
        <p:spPr>
          <a:xfrm>
            <a:off x="8926116" y="3826312"/>
            <a:ext cx="2221944" cy="347186"/>
          </a:xfrm>
          <a:prstGeom prst="rect">
            <a:avLst/>
          </a:prstGeom>
          <a:noFill/>
          <a:ln/>
        </p:spPr>
        <p:txBody>
          <a:bodyPr wrap="none" rtlCol="0" anchor="t"/>
          <a:lstStyle/>
          <a:p>
            <a:pPr marL="0" indent="0" algn="ctr">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SSH Keys</a:t>
            </a:r>
            <a:endParaRPr lang="en-US" sz="2187" dirty="0"/>
          </a:p>
        </p:txBody>
      </p:sp>
      <p:sp>
        <p:nvSpPr>
          <p:cNvPr id="10" name="Text 7"/>
          <p:cNvSpPr/>
          <p:nvPr/>
        </p:nvSpPr>
        <p:spPr>
          <a:xfrm>
            <a:off x="7481768" y="4306729"/>
            <a:ext cx="5110639" cy="710803"/>
          </a:xfrm>
          <a:prstGeom prst="rect">
            <a:avLst/>
          </a:prstGeom>
          <a:noFill/>
          <a:ln/>
        </p:spPr>
        <p:txBody>
          <a:bodyPr wrap="square" rtlCol="0" anchor="t"/>
          <a:lstStyle/>
          <a:p>
            <a:pPr marL="0" indent="0" algn="ctr">
              <a:lnSpc>
                <a:spcPts val="2799"/>
              </a:lnSpc>
              <a:buNone/>
            </a:pPr>
            <a:r>
              <a:rPr lang="en-US" sz="1750" dirty="0">
                <a:solidFill>
                  <a:srgbClr val="272525"/>
                </a:solidFill>
                <a:latin typeface="Eudoxus Sans" pitchFamily="34" charset="0"/>
                <a:ea typeface="Eudoxus Sans" pitchFamily="34" charset="-122"/>
                <a:cs typeface="Eudoxus Sans" pitchFamily="34" charset="-120"/>
              </a:rPr>
              <a:t>Securely connect and authenticate users and repositories.</a:t>
            </a:r>
            <a:endParaRPr lang="en-US" sz="1750" dirty="0"/>
          </a:p>
        </p:txBody>
      </p:sp>
      <p:sp>
        <p:nvSpPr>
          <p:cNvPr id="11" name="Shape 8"/>
          <p:cNvSpPr/>
          <p:nvPr/>
        </p:nvSpPr>
        <p:spPr>
          <a:xfrm>
            <a:off x="2037993" y="5267444"/>
            <a:ext cx="5166122" cy="1663184"/>
          </a:xfrm>
          <a:prstGeom prst="roundRect">
            <a:avLst>
              <a:gd name="adj" fmla="val 6012"/>
            </a:avLst>
          </a:prstGeom>
          <a:solidFill>
            <a:srgbClr val="CCEEFF"/>
          </a:solidFill>
          <a:ln w="13811">
            <a:solidFill>
              <a:srgbClr val="B2D4E5"/>
            </a:solidFill>
            <a:prstDash val="solid"/>
          </a:ln>
        </p:spPr>
      </p:sp>
      <p:sp>
        <p:nvSpPr>
          <p:cNvPr id="12" name="Text 9"/>
          <p:cNvSpPr/>
          <p:nvPr/>
        </p:nvSpPr>
        <p:spPr>
          <a:xfrm>
            <a:off x="2273975" y="5503426"/>
            <a:ext cx="2221944"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Access Control</a:t>
            </a:r>
            <a:endParaRPr lang="en-US" sz="2187" dirty="0"/>
          </a:p>
        </p:txBody>
      </p:sp>
      <p:sp>
        <p:nvSpPr>
          <p:cNvPr id="13" name="Text 10"/>
          <p:cNvSpPr/>
          <p:nvPr/>
        </p:nvSpPr>
        <p:spPr>
          <a:xfrm>
            <a:off x="2273975" y="5983843"/>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Set precise controls to manage user permissions and repository access.</a:t>
            </a:r>
            <a:endParaRPr lang="en-US" sz="1750" dirty="0"/>
          </a:p>
        </p:txBody>
      </p:sp>
      <p:sp>
        <p:nvSpPr>
          <p:cNvPr id="14" name="Shape 11"/>
          <p:cNvSpPr/>
          <p:nvPr/>
        </p:nvSpPr>
        <p:spPr>
          <a:xfrm>
            <a:off x="7426285" y="5267444"/>
            <a:ext cx="5166122" cy="1663184"/>
          </a:xfrm>
          <a:prstGeom prst="roundRect">
            <a:avLst>
              <a:gd name="adj" fmla="val 6012"/>
            </a:avLst>
          </a:prstGeom>
          <a:solidFill>
            <a:srgbClr val="CCEEFF"/>
          </a:solidFill>
          <a:ln w="13811">
            <a:solidFill>
              <a:srgbClr val="B2D4E5"/>
            </a:solidFill>
            <a:prstDash val="solid"/>
          </a:ln>
        </p:spPr>
      </p:sp>
      <p:sp>
        <p:nvSpPr>
          <p:cNvPr id="15" name="Text 12"/>
          <p:cNvSpPr/>
          <p:nvPr/>
        </p:nvSpPr>
        <p:spPr>
          <a:xfrm>
            <a:off x="7662267" y="5503426"/>
            <a:ext cx="224028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Data Encryption</a:t>
            </a:r>
            <a:endParaRPr lang="en-US" sz="2187" dirty="0"/>
          </a:p>
        </p:txBody>
      </p:sp>
      <p:sp>
        <p:nvSpPr>
          <p:cNvPr id="16" name="Text 13"/>
          <p:cNvSpPr/>
          <p:nvPr/>
        </p:nvSpPr>
        <p:spPr>
          <a:xfrm>
            <a:off x="7662267" y="5983843"/>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Ensure secure storage and transfer of sensitive project data.</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749868"/>
            <a:ext cx="737616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Leveraging GitHub Insights</a:t>
            </a:r>
            <a:endParaRPr lang="en-US" sz="4374" dirty="0"/>
          </a:p>
        </p:txBody>
      </p:sp>
      <p:sp>
        <p:nvSpPr>
          <p:cNvPr id="5" name="Text 2"/>
          <p:cNvSpPr/>
          <p:nvPr/>
        </p:nvSpPr>
        <p:spPr>
          <a:xfrm>
            <a:off x="2037993" y="3999667"/>
            <a:ext cx="2221944"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Analytics</a:t>
            </a:r>
            <a:endParaRPr lang="en-US" sz="2187" dirty="0"/>
          </a:p>
        </p:txBody>
      </p:sp>
      <p:sp>
        <p:nvSpPr>
          <p:cNvPr id="6" name="Text 3"/>
          <p:cNvSpPr/>
          <p:nvPr/>
        </p:nvSpPr>
        <p:spPr>
          <a:xfrm>
            <a:off x="2037993" y="4569023"/>
            <a:ext cx="5006221"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Gain valuable data and insights into project performance and user engagement.</a:t>
            </a:r>
            <a:endParaRPr lang="en-US" sz="1750" dirty="0"/>
          </a:p>
        </p:txBody>
      </p:sp>
      <p:sp>
        <p:nvSpPr>
          <p:cNvPr id="7" name="Text 4"/>
          <p:cNvSpPr/>
          <p:nvPr/>
        </p:nvSpPr>
        <p:spPr>
          <a:xfrm>
            <a:off x="7593806" y="3999667"/>
            <a:ext cx="2221944"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Trends</a:t>
            </a:r>
            <a:endParaRPr lang="en-US" sz="2187" dirty="0"/>
          </a:p>
        </p:txBody>
      </p:sp>
      <p:sp>
        <p:nvSpPr>
          <p:cNvPr id="8" name="Text 5"/>
          <p:cNvSpPr/>
          <p:nvPr/>
        </p:nvSpPr>
        <p:spPr>
          <a:xfrm>
            <a:off x="7593806" y="4569023"/>
            <a:ext cx="5006221"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Track changes in project contributions and collaborative patterns for future improvements.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14" name="Shape 0">
            <a:extLst>
              <a:ext uri="{FF2B5EF4-FFF2-40B4-BE49-F238E27FC236}">
                <a16:creationId xmlns:a16="http://schemas.microsoft.com/office/drawing/2014/main" id="{B1DCEE4A-AFD0-42A4-8707-AEA4F47D0C70}"/>
              </a:ext>
            </a:extLst>
          </p:cNvPr>
          <p:cNvSpPr/>
          <p:nvPr/>
        </p:nvSpPr>
        <p:spPr>
          <a:xfrm>
            <a:off x="0" y="0"/>
            <a:ext cx="14630400" cy="8229600"/>
          </a:xfrm>
          <a:prstGeom prst="rect">
            <a:avLst/>
          </a:prstGeom>
          <a:solidFill>
            <a:srgbClr val="FFFFFF">
              <a:alpha val="75000"/>
            </a:srgbClr>
          </a:solidFill>
          <a:ln/>
        </p:spPr>
      </p:sp>
      <p:sp>
        <p:nvSpPr>
          <p:cNvPr id="4" name="Text 1"/>
          <p:cNvSpPr/>
          <p:nvPr/>
        </p:nvSpPr>
        <p:spPr>
          <a:xfrm>
            <a:off x="365947" y="398958"/>
            <a:ext cx="5455920" cy="694373"/>
          </a:xfrm>
          <a:prstGeom prst="rect">
            <a:avLst/>
          </a:prstGeom>
          <a:noFill/>
          <a:ln/>
        </p:spPr>
        <p:txBody>
          <a:bodyPr wrap="none" rtlCol="0" anchor="t"/>
          <a:lstStyle/>
          <a:p>
            <a:pPr marL="0" indent="0">
              <a:lnSpc>
                <a:spcPts val="5468"/>
              </a:lnSpc>
              <a:buNone/>
            </a:pPr>
            <a:r>
              <a:rPr lang="en-US" sz="2800" b="1" dirty="0">
                <a:solidFill>
                  <a:srgbClr val="000000"/>
                </a:solidFill>
                <a:latin typeface="p22-mackinac-pro" pitchFamily="34" charset="0"/>
                <a:ea typeface="p22-mackinac-pro" pitchFamily="34" charset="-122"/>
                <a:cs typeface="p22-mackinac-pro" pitchFamily="34" charset="-120"/>
              </a:rPr>
              <a:t>About Instructor</a:t>
            </a:r>
            <a:endParaRPr lang="en-US" sz="2800" dirty="0"/>
          </a:p>
        </p:txBody>
      </p:sp>
      <p:sp>
        <p:nvSpPr>
          <p:cNvPr id="5" name="Text 2"/>
          <p:cNvSpPr/>
          <p:nvPr/>
        </p:nvSpPr>
        <p:spPr>
          <a:xfrm>
            <a:off x="457575" y="2196849"/>
            <a:ext cx="5959378" cy="694372"/>
          </a:xfrm>
          <a:prstGeom prst="rect">
            <a:avLst/>
          </a:prstGeom>
          <a:noFill/>
          <a:ln/>
        </p:spPr>
        <p:txBody>
          <a:bodyPr wrap="none" rtlCol="0" anchor="t"/>
          <a:lstStyle/>
          <a:p>
            <a:pPr marL="0" indent="0">
              <a:lnSpc>
                <a:spcPts val="2734"/>
              </a:lnSpc>
              <a:buNone/>
            </a:pPr>
            <a:r>
              <a:rPr lang="en-US" sz="3600" b="1" dirty="0">
                <a:solidFill>
                  <a:srgbClr val="000000"/>
                </a:solidFill>
                <a:latin typeface="p22-mackinac-pro" pitchFamily="34" charset="0"/>
                <a:ea typeface="p22-mackinac-pro" pitchFamily="34" charset="-122"/>
                <a:cs typeface="p22-mackinac-pro" pitchFamily="34" charset="-120"/>
              </a:rPr>
              <a:t>Abdul Rehman Ikram</a:t>
            </a:r>
            <a:endParaRPr lang="en-US" sz="3600" dirty="0"/>
          </a:p>
        </p:txBody>
      </p:sp>
      <p:sp>
        <p:nvSpPr>
          <p:cNvPr id="6" name="Text 3"/>
          <p:cNvSpPr/>
          <p:nvPr/>
        </p:nvSpPr>
        <p:spPr>
          <a:xfrm>
            <a:off x="457575" y="2923321"/>
            <a:ext cx="4274082" cy="1066205"/>
          </a:xfrm>
          <a:prstGeom prst="rect">
            <a:avLst/>
          </a:prstGeom>
          <a:noFill/>
          <a:ln/>
        </p:spPr>
        <p:txBody>
          <a:bodyPr wrap="square" rtlCol="0" anchor="t"/>
          <a:lstStyle/>
          <a:p>
            <a:pPr marL="0" indent="0">
              <a:lnSpc>
                <a:spcPts val="2799"/>
              </a:lnSpc>
              <a:buNone/>
            </a:pPr>
            <a:r>
              <a:rPr lang="en-US" sz="2000" dirty="0"/>
              <a:t>CEO/Founder </a:t>
            </a:r>
            <a:r>
              <a:rPr lang="en-US" sz="2000" dirty="0" err="1"/>
              <a:t>Biodatanerd.site</a:t>
            </a:r>
            <a:r>
              <a:rPr lang="en-US" sz="2000" dirty="0"/>
              <a:t>/Article Assist's |</a:t>
            </a:r>
            <a:r>
              <a:rPr lang="en-US" sz="2000" dirty="0" err="1"/>
              <a:t>Python&amp;R</a:t>
            </a:r>
            <a:r>
              <a:rPr lang="en-US" sz="2000" dirty="0"/>
              <a:t> |Command Line Bioinformatics |Data Scientist |Computational Biologist |Udemy instructor |Metabolomics |Pipeline Designing |Single Cell Genomics |Plant Phenotyping</a:t>
            </a:r>
          </a:p>
        </p:txBody>
      </p:sp>
      <p:pic>
        <p:nvPicPr>
          <p:cNvPr id="12" name="Picture 11">
            <a:extLst>
              <a:ext uri="{FF2B5EF4-FFF2-40B4-BE49-F238E27FC236}">
                <a16:creationId xmlns:a16="http://schemas.microsoft.com/office/drawing/2014/main" id="{4290167F-6652-4D0B-9ED9-942A3BC64587}"/>
              </a:ext>
            </a:extLst>
          </p:cNvPr>
          <p:cNvPicPr>
            <a:picLocks noChangeAspect="1"/>
          </p:cNvPicPr>
          <p:nvPr/>
        </p:nvPicPr>
        <p:blipFill>
          <a:blip r:embed="rId4"/>
          <a:stretch>
            <a:fillRect/>
          </a:stretch>
        </p:blipFill>
        <p:spPr>
          <a:xfrm>
            <a:off x="6059291" y="1257506"/>
            <a:ext cx="8113534" cy="52067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0425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394466"/>
            <a:ext cx="545592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Overview of GitHub</a:t>
            </a:r>
            <a:endParaRPr lang="en-US" sz="4374" dirty="0"/>
          </a:p>
        </p:txBody>
      </p:sp>
      <p:sp>
        <p:nvSpPr>
          <p:cNvPr id="5" name="Text 2"/>
          <p:cNvSpPr/>
          <p:nvPr/>
        </p:nvSpPr>
        <p:spPr>
          <a:xfrm>
            <a:off x="2037993" y="3644265"/>
            <a:ext cx="2221944"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Version Control</a:t>
            </a:r>
            <a:endParaRPr lang="en-US" sz="2187" dirty="0"/>
          </a:p>
        </p:txBody>
      </p:sp>
      <p:sp>
        <p:nvSpPr>
          <p:cNvPr id="6" name="Text 3"/>
          <p:cNvSpPr/>
          <p:nvPr/>
        </p:nvSpPr>
        <p:spPr>
          <a:xfrm>
            <a:off x="2037993" y="4213622"/>
            <a:ext cx="3156347"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Used for tracking changes and managing revisions of projects.</a:t>
            </a:r>
            <a:endParaRPr lang="en-US" sz="1750" dirty="0"/>
          </a:p>
        </p:txBody>
      </p:sp>
      <p:sp>
        <p:nvSpPr>
          <p:cNvPr id="7" name="Text 4"/>
          <p:cNvSpPr/>
          <p:nvPr/>
        </p:nvSpPr>
        <p:spPr>
          <a:xfrm>
            <a:off x="5743932" y="3644265"/>
            <a:ext cx="2221944"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Collaboration</a:t>
            </a:r>
            <a:endParaRPr lang="en-US" sz="2187" dirty="0"/>
          </a:p>
        </p:txBody>
      </p:sp>
      <p:sp>
        <p:nvSpPr>
          <p:cNvPr id="8" name="Text 5"/>
          <p:cNvSpPr/>
          <p:nvPr/>
        </p:nvSpPr>
        <p:spPr>
          <a:xfrm>
            <a:off x="5743932" y="4213622"/>
            <a:ext cx="3156347"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Facilitates teamwork by allowing multiple users to work on projects simultaneously.</a:t>
            </a:r>
            <a:endParaRPr lang="en-US" sz="1750" dirty="0"/>
          </a:p>
        </p:txBody>
      </p:sp>
      <p:sp>
        <p:nvSpPr>
          <p:cNvPr id="9" name="Text 6"/>
          <p:cNvSpPr/>
          <p:nvPr/>
        </p:nvSpPr>
        <p:spPr>
          <a:xfrm>
            <a:off x="9449872" y="3644265"/>
            <a:ext cx="2811780"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Web-based Interface</a:t>
            </a:r>
            <a:endParaRPr lang="en-US" sz="2187" dirty="0"/>
          </a:p>
        </p:txBody>
      </p:sp>
      <p:sp>
        <p:nvSpPr>
          <p:cNvPr id="10" name="Text 7"/>
          <p:cNvSpPr/>
          <p:nvPr/>
        </p:nvSpPr>
        <p:spPr>
          <a:xfrm>
            <a:off x="9449872" y="4213622"/>
            <a:ext cx="3156347"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Provides an easily accessible graphical interface for repositories.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14" name="Shape 0">
            <a:extLst>
              <a:ext uri="{FF2B5EF4-FFF2-40B4-BE49-F238E27FC236}">
                <a16:creationId xmlns:a16="http://schemas.microsoft.com/office/drawing/2014/main" id="{B1DCEE4A-AFD0-42A4-8707-AEA4F47D0C70}"/>
              </a:ext>
            </a:extLst>
          </p:cNvPr>
          <p:cNvSpPr/>
          <p:nvPr/>
        </p:nvSpPr>
        <p:spPr>
          <a:xfrm>
            <a:off x="0" y="0"/>
            <a:ext cx="14630400" cy="8229600"/>
          </a:xfrm>
          <a:prstGeom prst="rect">
            <a:avLst/>
          </a:prstGeom>
          <a:solidFill>
            <a:srgbClr val="FFFFFF">
              <a:alpha val="75000"/>
            </a:srgbClr>
          </a:solidFill>
          <a:ln/>
        </p:spPr>
        <p:txBody>
          <a:bodyPr/>
          <a:lstStyle/>
          <a:p>
            <a:endParaRPr lang="en-US" dirty="0"/>
          </a:p>
        </p:txBody>
      </p:sp>
      <p:sp>
        <p:nvSpPr>
          <p:cNvPr id="4" name="Text 1"/>
          <p:cNvSpPr/>
          <p:nvPr/>
        </p:nvSpPr>
        <p:spPr>
          <a:xfrm>
            <a:off x="457574" y="1093331"/>
            <a:ext cx="5455920" cy="694373"/>
          </a:xfrm>
          <a:prstGeom prst="rect">
            <a:avLst/>
          </a:prstGeom>
          <a:noFill/>
          <a:ln/>
        </p:spPr>
        <p:txBody>
          <a:bodyPr wrap="none" rtlCol="0" anchor="t"/>
          <a:lstStyle/>
          <a:p>
            <a:pPr marL="0" indent="0">
              <a:lnSpc>
                <a:spcPts val="5468"/>
              </a:lnSpc>
              <a:buNone/>
            </a:pPr>
            <a:r>
              <a:rPr lang="en-US" sz="2800" b="1" dirty="0">
                <a:solidFill>
                  <a:srgbClr val="000000"/>
                </a:solidFill>
                <a:latin typeface="p22-mackinac-pro" pitchFamily="34" charset="0"/>
                <a:ea typeface="p22-mackinac-pro" pitchFamily="34" charset="-122"/>
                <a:cs typeface="p22-mackinac-pro" pitchFamily="34" charset="-120"/>
              </a:rPr>
              <a:t>Version Control</a:t>
            </a:r>
            <a:endParaRPr lang="en-US" sz="2800" dirty="0"/>
          </a:p>
        </p:txBody>
      </p:sp>
      <p:sp>
        <p:nvSpPr>
          <p:cNvPr id="6" name="Text 3"/>
          <p:cNvSpPr/>
          <p:nvPr/>
        </p:nvSpPr>
        <p:spPr>
          <a:xfrm>
            <a:off x="457574" y="2347932"/>
            <a:ext cx="6425825" cy="1066205"/>
          </a:xfrm>
          <a:prstGeom prst="rect">
            <a:avLst/>
          </a:prstGeom>
          <a:noFill/>
          <a:ln/>
        </p:spPr>
        <p:txBody>
          <a:bodyPr wrap="square" rtlCol="0" anchor="t"/>
          <a:lstStyle/>
          <a:p>
            <a:pPr marL="0" indent="0">
              <a:lnSpc>
                <a:spcPts val="2799"/>
              </a:lnSpc>
              <a:buNone/>
            </a:pPr>
            <a:r>
              <a:rPr lang="en-US" sz="2000" dirty="0"/>
              <a:t>Version control is a system that records changes to a file or set of files over time so that you can recall specific versions later. It allows you to track modifications, revert to previous stages, and compare changes between versions. This is especially useful for software development, where multiple developers might be working on the same codebase or when you want to keep a history of changes made to a project.</a:t>
            </a:r>
          </a:p>
        </p:txBody>
      </p:sp>
      <p:sp>
        <p:nvSpPr>
          <p:cNvPr id="8" name="Text 3">
            <a:extLst>
              <a:ext uri="{FF2B5EF4-FFF2-40B4-BE49-F238E27FC236}">
                <a16:creationId xmlns:a16="http://schemas.microsoft.com/office/drawing/2014/main" id="{4509172A-AAE6-4D93-80E0-18132BDD04C3}"/>
              </a:ext>
            </a:extLst>
          </p:cNvPr>
          <p:cNvSpPr/>
          <p:nvPr/>
        </p:nvSpPr>
        <p:spPr>
          <a:xfrm>
            <a:off x="7874374" y="2347932"/>
            <a:ext cx="6425825" cy="1066205"/>
          </a:xfrm>
          <a:prstGeom prst="rect">
            <a:avLst/>
          </a:prstGeom>
          <a:noFill/>
          <a:ln/>
        </p:spPr>
        <p:txBody>
          <a:bodyPr wrap="square" rtlCol="0" anchor="t"/>
          <a:lstStyle/>
          <a:p>
            <a:pPr marL="0" indent="0">
              <a:lnSpc>
                <a:spcPts val="2799"/>
              </a:lnSpc>
              <a:buNone/>
            </a:pPr>
            <a:r>
              <a:rPr lang="en-US" sz="2000" dirty="0"/>
              <a:t>One of the most popular version control systems is Git, which is widely used in software development. Git allows developers to work on projects simultaneously, merge changes from different sources, and maintain a complete history of all modifications. It also enables collaboration by providing mechanisms for resolving conflicts that may arise when different developers make changes to the same file.</a:t>
            </a:r>
          </a:p>
        </p:txBody>
      </p:sp>
    </p:spTree>
    <p:extLst>
      <p:ext uri="{BB962C8B-B14F-4D97-AF65-F5344CB8AC3E}">
        <p14:creationId xmlns:p14="http://schemas.microsoft.com/office/powerpoint/2010/main" val="44030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3913703"/>
            <a:ext cx="802386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Importance in Bioinformatics</a:t>
            </a:r>
            <a:endParaRPr lang="en-US" sz="4374" dirty="0"/>
          </a:p>
        </p:txBody>
      </p:sp>
      <p:sp>
        <p:nvSpPr>
          <p:cNvPr id="6" name="Shape 2"/>
          <p:cNvSpPr/>
          <p:nvPr/>
        </p:nvSpPr>
        <p:spPr>
          <a:xfrm>
            <a:off x="2037993" y="5114925"/>
            <a:ext cx="499943" cy="499943"/>
          </a:xfrm>
          <a:prstGeom prst="roundRect">
            <a:avLst>
              <a:gd name="adj" fmla="val 20000"/>
            </a:avLst>
          </a:prstGeom>
          <a:solidFill>
            <a:srgbClr val="CCEEFF"/>
          </a:solidFill>
          <a:ln w="13811">
            <a:solidFill>
              <a:srgbClr val="B2D4E5"/>
            </a:solidFill>
            <a:prstDash val="solid"/>
          </a:ln>
        </p:spPr>
      </p:sp>
      <p:sp>
        <p:nvSpPr>
          <p:cNvPr id="7" name="Text 3"/>
          <p:cNvSpPr/>
          <p:nvPr/>
        </p:nvSpPr>
        <p:spPr>
          <a:xfrm>
            <a:off x="2219325" y="5156597"/>
            <a:ext cx="13716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8" name="Text 4"/>
          <p:cNvSpPr/>
          <p:nvPr/>
        </p:nvSpPr>
        <p:spPr>
          <a:xfrm>
            <a:off x="2760107" y="5191244"/>
            <a:ext cx="2221944"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Version Control</a:t>
            </a:r>
            <a:endParaRPr lang="en-US" sz="2187" dirty="0"/>
          </a:p>
        </p:txBody>
      </p:sp>
      <p:sp>
        <p:nvSpPr>
          <p:cNvPr id="9" name="Text 5"/>
          <p:cNvSpPr/>
          <p:nvPr/>
        </p:nvSpPr>
        <p:spPr>
          <a:xfrm>
            <a:off x="2760107" y="5671661"/>
            <a:ext cx="2647950"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Enables precise tracking of changes in both code and data files.</a:t>
            </a:r>
            <a:endParaRPr lang="en-US" sz="1750" dirty="0"/>
          </a:p>
        </p:txBody>
      </p:sp>
      <p:sp>
        <p:nvSpPr>
          <p:cNvPr id="10" name="Shape 6"/>
          <p:cNvSpPr/>
          <p:nvPr/>
        </p:nvSpPr>
        <p:spPr>
          <a:xfrm>
            <a:off x="5630228" y="5114925"/>
            <a:ext cx="499943" cy="499943"/>
          </a:xfrm>
          <a:prstGeom prst="roundRect">
            <a:avLst>
              <a:gd name="adj" fmla="val 20000"/>
            </a:avLst>
          </a:prstGeom>
          <a:solidFill>
            <a:srgbClr val="CCEEFF"/>
          </a:solidFill>
          <a:ln w="13811">
            <a:solidFill>
              <a:srgbClr val="B2D4E5"/>
            </a:solidFill>
            <a:prstDash val="solid"/>
          </a:ln>
        </p:spPr>
      </p:sp>
      <p:sp>
        <p:nvSpPr>
          <p:cNvPr id="11" name="Text 7"/>
          <p:cNvSpPr/>
          <p:nvPr/>
        </p:nvSpPr>
        <p:spPr>
          <a:xfrm>
            <a:off x="5784890" y="5156597"/>
            <a:ext cx="19050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2" name="Text 8"/>
          <p:cNvSpPr/>
          <p:nvPr/>
        </p:nvSpPr>
        <p:spPr>
          <a:xfrm>
            <a:off x="6352342" y="5191244"/>
            <a:ext cx="2221944"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Collaboration</a:t>
            </a:r>
            <a:endParaRPr lang="en-US" sz="2187" dirty="0"/>
          </a:p>
        </p:txBody>
      </p:sp>
      <p:sp>
        <p:nvSpPr>
          <p:cNvPr id="13" name="Text 9"/>
          <p:cNvSpPr/>
          <p:nvPr/>
        </p:nvSpPr>
        <p:spPr>
          <a:xfrm>
            <a:off x="6352342" y="5671661"/>
            <a:ext cx="2647950"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Enables teamwork and sharing of resources for bioinformatics projects.</a:t>
            </a:r>
            <a:endParaRPr lang="en-US" sz="1750" dirty="0"/>
          </a:p>
        </p:txBody>
      </p:sp>
      <p:sp>
        <p:nvSpPr>
          <p:cNvPr id="14" name="Shape 10"/>
          <p:cNvSpPr/>
          <p:nvPr/>
        </p:nvSpPr>
        <p:spPr>
          <a:xfrm>
            <a:off x="9222462" y="5114925"/>
            <a:ext cx="499943" cy="499943"/>
          </a:xfrm>
          <a:prstGeom prst="roundRect">
            <a:avLst>
              <a:gd name="adj" fmla="val 20000"/>
            </a:avLst>
          </a:prstGeom>
          <a:solidFill>
            <a:srgbClr val="CCEEFF"/>
          </a:solidFill>
          <a:ln w="13811">
            <a:solidFill>
              <a:srgbClr val="B2D4E5"/>
            </a:solidFill>
            <a:prstDash val="solid"/>
          </a:ln>
        </p:spPr>
      </p:sp>
      <p:sp>
        <p:nvSpPr>
          <p:cNvPr id="15" name="Text 11"/>
          <p:cNvSpPr/>
          <p:nvPr/>
        </p:nvSpPr>
        <p:spPr>
          <a:xfrm>
            <a:off x="9373314" y="5156597"/>
            <a:ext cx="19812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6" name="Text 12"/>
          <p:cNvSpPr/>
          <p:nvPr/>
        </p:nvSpPr>
        <p:spPr>
          <a:xfrm>
            <a:off x="9944576" y="5191244"/>
            <a:ext cx="2221944"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Transparency</a:t>
            </a:r>
            <a:endParaRPr lang="en-US" sz="2187" dirty="0"/>
          </a:p>
        </p:txBody>
      </p:sp>
      <p:sp>
        <p:nvSpPr>
          <p:cNvPr id="17" name="Text 13"/>
          <p:cNvSpPr/>
          <p:nvPr/>
        </p:nvSpPr>
        <p:spPr>
          <a:xfrm>
            <a:off x="9944576" y="5671661"/>
            <a:ext cx="2647950"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Provides public repositories for sharing and reproducibility of research.</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993225"/>
            <a:ext cx="687324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Basic Concepts of GitHub</a:t>
            </a:r>
            <a:endParaRPr lang="en-US" sz="4374" dirty="0"/>
          </a:p>
        </p:txBody>
      </p:sp>
      <p:sp>
        <p:nvSpPr>
          <p:cNvPr id="5" name="Shape 2"/>
          <p:cNvSpPr/>
          <p:nvPr/>
        </p:nvSpPr>
        <p:spPr>
          <a:xfrm>
            <a:off x="2037993" y="3305532"/>
            <a:ext cx="499943" cy="499943"/>
          </a:xfrm>
          <a:prstGeom prst="roundRect">
            <a:avLst>
              <a:gd name="adj" fmla="val 20000"/>
            </a:avLst>
          </a:prstGeom>
          <a:solidFill>
            <a:srgbClr val="CCEEFF"/>
          </a:solidFill>
          <a:ln w="13811">
            <a:solidFill>
              <a:srgbClr val="B2D4E5"/>
            </a:solidFill>
            <a:prstDash val="solid"/>
          </a:ln>
        </p:spPr>
      </p:sp>
      <p:sp>
        <p:nvSpPr>
          <p:cNvPr id="6" name="Text 3"/>
          <p:cNvSpPr/>
          <p:nvPr/>
        </p:nvSpPr>
        <p:spPr>
          <a:xfrm>
            <a:off x="2219325" y="3347204"/>
            <a:ext cx="13716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2760107" y="3381851"/>
            <a:ext cx="2221944"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Repository</a:t>
            </a:r>
            <a:endParaRPr lang="en-US" sz="2187" dirty="0"/>
          </a:p>
        </p:txBody>
      </p:sp>
      <p:sp>
        <p:nvSpPr>
          <p:cNvPr id="8" name="Text 5"/>
          <p:cNvSpPr/>
          <p:nvPr/>
        </p:nvSpPr>
        <p:spPr>
          <a:xfrm>
            <a:off x="2760107" y="3862268"/>
            <a:ext cx="4444008"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 collection of files and folders, akin to a project folder.</a:t>
            </a:r>
            <a:endParaRPr lang="en-US" sz="1750" dirty="0"/>
          </a:p>
        </p:txBody>
      </p:sp>
      <p:sp>
        <p:nvSpPr>
          <p:cNvPr id="9" name="Shape 6"/>
          <p:cNvSpPr/>
          <p:nvPr/>
        </p:nvSpPr>
        <p:spPr>
          <a:xfrm>
            <a:off x="7426285" y="3305532"/>
            <a:ext cx="499943" cy="499943"/>
          </a:xfrm>
          <a:prstGeom prst="roundRect">
            <a:avLst>
              <a:gd name="adj" fmla="val 20000"/>
            </a:avLst>
          </a:prstGeom>
          <a:solidFill>
            <a:srgbClr val="CCEEFF"/>
          </a:solidFill>
          <a:ln w="13811">
            <a:solidFill>
              <a:srgbClr val="B2D4E5"/>
            </a:solidFill>
            <a:prstDash val="solid"/>
          </a:ln>
        </p:spPr>
      </p:sp>
      <p:sp>
        <p:nvSpPr>
          <p:cNvPr id="10" name="Text 7"/>
          <p:cNvSpPr/>
          <p:nvPr/>
        </p:nvSpPr>
        <p:spPr>
          <a:xfrm>
            <a:off x="7580948" y="3347204"/>
            <a:ext cx="19050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8148399" y="3381851"/>
            <a:ext cx="2221944"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Commit</a:t>
            </a:r>
            <a:endParaRPr lang="en-US" sz="2187" dirty="0"/>
          </a:p>
        </p:txBody>
      </p:sp>
      <p:sp>
        <p:nvSpPr>
          <p:cNvPr id="12" name="Text 9"/>
          <p:cNvSpPr/>
          <p:nvPr/>
        </p:nvSpPr>
        <p:spPr>
          <a:xfrm>
            <a:off x="8148399" y="3862268"/>
            <a:ext cx="4444008"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 saved change to a file or set of files, creating a new revision.</a:t>
            </a:r>
            <a:endParaRPr lang="en-US" sz="1750" dirty="0"/>
          </a:p>
        </p:txBody>
      </p:sp>
      <p:sp>
        <p:nvSpPr>
          <p:cNvPr id="13" name="Shape 10"/>
          <p:cNvSpPr/>
          <p:nvPr/>
        </p:nvSpPr>
        <p:spPr>
          <a:xfrm>
            <a:off x="2037993" y="4968835"/>
            <a:ext cx="499943" cy="499943"/>
          </a:xfrm>
          <a:prstGeom prst="roundRect">
            <a:avLst>
              <a:gd name="adj" fmla="val 20000"/>
            </a:avLst>
          </a:prstGeom>
          <a:solidFill>
            <a:srgbClr val="CCEEFF"/>
          </a:solidFill>
          <a:ln w="13811">
            <a:solidFill>
              <a:srgbClr val="B2D4E5"/>
            </a:solidFill>
            <a:prstDash val="solid"/>
          </a:ln>
        </p:spPr>
      </p:sp>
      <p:sp>
        <p:nvSpPr>
          <p:cNvPr id="14" name="Text 11"/>
          <p:cNvSpPr/>
          <p:nvPr/>
        </p:nvSpPr>
        <p:spPr>
          <a:xfrm>
            <a:off x="2188845" y="5010507"/>
            <a:ext cx="19812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2760107" y="5045154"/>
            <a:ext cx="2221944"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Branch</a:t>
            </a:r>
            <a:endParaRPr lang="en-US" sz="2187" dirty="0"/>
          </a:p>
        </p:txBody>
      </p:sp>
      <p:sp>
        <p:nvSpPr>
          <p:cNvPr id="16" name="Text 13"/>
          <p:cNvSpPr/>
          <p:nvPr/>
        </p:nvSpPr>
        <p:spPr>
          <a:xfrm>
            <a:off x="2760107" y="5525572"/>
            <a:ext cx="4444008"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 parallel version of the repository, often used for experimental changes.</a:t>
            </a:r>
            <a:endParaRPr lang="en-US" sz="1750" dirty="0"/>
          </a:p>
        </p:txBody>
      </p:sp>
      <p:sp>
        <p:nvSpPr>
          <p:cNvPr id="17" name="Shape 14"/>
          <p:cNvSpPr/>
          <p:nvPr/>
        </p:nvSpPr>
        <p:spPr>
          <a:xfrm>
            <a:off x="7426285" y="4968835"/>
            <a:ext cx="499943" cy="499943"/>
          </a:xfrm>
          <a:prstGeom prst="roundRect">
            <a:avLst>
              <a:gd name="adj" fmla="val 20000"/>
            </a:avLst>
          </a:prstGeom>
          <a:solidFill>
            <a:srgbClr val="CCEEFF"/>
          </a:solidFill>
          <a:ln w="13811">
            <a:solidFill>
              <a:srgbClr val="B2D4E5"/>
            </a:solidFill>
            <a:prstDash val="solid"/>
          </a:ln>
        </p:spPr>
      </p:sp>
      <p:sp>
        <p:nvSpPr>
          <p:cNvPr id="18" name="Text 15"/>
          <p:cNvSpPr/>
          <p:nvPr/>
        </p:nvSpPr>
        <p:spPr>
          <a:xfrm>
            <a:off x="7569517" y="5010507"/>
            <a:ext cx="21336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4</a:t>
            </a:r>
            <a:endParaRPr lang="en-US" sz="2624" dirty="0"/>
          </a:p>
        </p:txBody>
      </p:sp>
      <p:sp>
        <p:nvSpPr>
          <p:cNvPr id="19" name="Text 16"/>
          <p:cNvSpPr/>
          <p:nvPr/>
        </p:nvSpPr>
        <p:spPr>
          <a:xfrm>
            <a:off x="8148399" y="5045154"/>
            <a:ext cx="2221944"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Pull Request</a:t>
            </a:r>
            <a:endParaRPr lang="en-US" sz="2187" dirty="0"/>
          </a:p>
        </p:txBody>
      </p:sp>
      <p:sp>
        <p:nvSpPr>
          <p:cNvPr id="20" name="Text 17"/>
          <p:cNvSpPr/>
          <p:nvPr/>
        </p:nvSpPr>
        <p:spPr>
          <a:xfrm>
            <a:off x="8148399" y="5525572"/>
            <a:ext cx="4444008"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 request to merge changes into the main branch, enabling collaboration.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651867"/>
            <a:ext cx="81838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Collaboration Tools on GitHub</a:t>
            </a:r>
            <a:endParaRPr lang="en-US" sz="4374" dirty="0"/>
          </a:p>
        </p:txBody>
      </p:sp>
      <p:sp>
        <p:nvSpPr>
          <p:cNvPr id="5" name="Shape 2"/>
          <p:cNvSpPr/>
          <p:nvPr/>
        </p:nvSpPr>
        <p:spPr>
          <a:xfrm>
            <a:off x="2349103" y="1790581"/>
            <a:ext cx="44410" cy="5787152"/>
          </a:xfrm>
          <a:prstGeom prst="roundRect">
            <a:avLst>
              <a:gd name="adj" fmla="val 225151"/>
            </a:avLst>
          </a:prstGeom>
          <a:solidFill>
            <a:srgbClr val="B2D4E5"/>
          </a:solidFill>
          <a:ln/>
        </p:spPr>
      </p:sp>
      <p:sp>
        <p:nvSpPr>
          <p:cNvPr id="6" name="Shape 3"/>
          <p:cNvSpPr/>
          <p:nvPr/>
        </p:nvSpPr>
        <p:spPr>
          <a:xfrm>
            <a:off x="2621220" y="2191881"/>
            <a:ext cx="777597" cy="44410"/>
          </a:xfrm>
          <a:prstGeom prst="roundRect">
            <a:avLst>
              <a:gd name="adj" fmla="val 225151"/>
            </a:avLst>
          </a:prstGeom>
          <a:solidFill>
            <a:srgbClr val="B2D4E5"/>
          </a:solidFill>
          <a:ln/>
        </p:spPr>
      </p:sp>
      <p:sp>
        <p:nvSpPr>
          <p:cNvPr id="7" name="Shape 4"/>
          <p:cNvSpPr/>
          <p:nvPr/>
        </p:nvSpPr>
        <p:spPr>
          <a:xfrm>
            <a:off x="2121277" y="1964174"/>
            <a:ext cx="499943" cy="499943"/>
          </a:xfrm>
          <a:prstGeom prst="roundRect">
            <a:avLst>
              <a:gd name="adj" fmla="val 20000"/>
            </a:avLst>
          </a:prstGeom>
          <a:solidFill>
            <a:srgbClr val="CCEEFF"/>
          </a:solidFill>
          <a:ln w="13811">
            <a:solidFill>
              <a:srgbClr val="B2D4E5"/>
            </a:solidFill>
            <a:prstDash val="solid"/>
          </a:ln>
        </p:spPr>
      </p:sp>
      <p:sp>
        <p:nvSpPr>
          <p:cNvPr id="8" name="Text 5"/>
          <p:cNvSpPr/>
          <p:nvPr/>
        </p:nvSpPr>
        <p:spPr>
          <a:xfrm>
            <a:off x="2302609" y="2005846"/>
            <a:ext cx="13716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9" name="Text 6"/>
          <p:cNvSpPr/>
          <p:nvPr/>
        </p:nvSpPr>
        <p:spPr>
          <a:xfrm>
            <a:off x="3593306" y="2012752"/>
            <a:ext cx="2221944"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Issues</a:t>
            </a:r>
            <a:endParaRPr lang="en-US" sz="2187" dirty="0"/>
          </a:p>
        </p:txBody>
      </p:sp>
      <p:sp>
        <p:nvSpPr>
          <p:cNvPr id="10" name="Text 7"/>
          <p:cNvSpPr/>
          <p:nvPr/>
        </p:nvSpPr>
        <p:spPr>
          <a:xfrm>
            <a:off x="3593306" y="2493169"/>
            <a:ext cx="8999101" cy="355402"/>
          </a:xfrm>
          <a:prstGeom prst="rect">
            <a:avLst/>
          </a:prstGeom>
          <a:noFill/>
          <a:ln/>
        </p:spPr>
        <p:txBody>
          <a:bodyPr wrap="non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Track tasks, enhancements, and bugs, ensuring nothing is overlooked.</a:t>
            </a:r>
            <a:endParaRPr lang="en-US" sz="1750" dirty="0"/>
          </a:p>
        </p:txBody>
      </p:sp>
      <p:sp>
        <p:nvSpPr>
          <p:cNvPr id="11" name="Shape 8"/>
          <p:cNvSpPr/>
          <p:nvPr/>
        </p:nvSpPr>
        <p:spPr>
          <a:xfrm>
            <a:off x="2621220" y="3694212"/>
            <a:ext cx="777597" cy="44410"/>
          </a:xfrm>
          <a:prstGeom prst="roundRect">
            <a:avLst>
              <a:gd name="adj" fmla="val 225151"/>
            </a:avLst>
          </a:prstGeom>
          <a:solidFill>
            <a:srgbClr val="B2D4E5"/>
          </a:solidFill>
          <a:ln/>
        </p:spPr>
      </p:sp>
      <p:sp>
        <p:nvSpPr>
          <p:cNvPr id="12" name="Shape 9"/>
          <p:cNvSpPr/>
          <p:nvPr/>
        </p:nvSpPr>
        <p:spPr>
          <a:xfrm>
            <a:off x="2121277" y="3466505"/>
            <a:ext cx="499943" cy="499943"/>
          </a:xfrm>
          <a:prstGeom prst="roundRect">
            <a:avLst>
              <a:gd name="adj" fmla="val 20000"/>
            </a:avLst>
          </a:prstGeom>
          <a:solidFill>
            <a:srgbClr val="CCEEFF"/>
          </a:solidFill>
          <a:ln w="13811">
            <a:solidFill>
              <a:srgbClr val="B2D4E5"/>
            </a:solidFill>
            <a:prstDash val="solid"/>
          </a:ln>
        </p:spPr>
      </p:sp>
      <p:sp>
        <p:nvSpPr>
          <p:cNvPr id="13" name="Text 10"/>
          <p:cNvSpPr/>
          <p:nvPr/>
        </p:nvSpPr>
        <p:spPr>
          <a:xfrm>
            <a:off x="2275939" y="3508177"/>
            <a:ext cx="19050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4" name="Text 11"/>
          <p:cNvSpPr/>
          <p:nvPr/>
        </p:nvSpPr>
        <p:spPr>
          <a:xfrm>
            <a:off x="3593306" y="3515082"/>
            <a:ext cx="2221944"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Pull Requests</a:t>
            </a:r>
            <a:endParaRPr lang="en-US" sz="2187" dirty="0"/>
          </a:p>
        </p:txBody>
      </p:sp>
      <p:sp>
        <p:nvSpPr>
          <p:cNvPr id="15" name="Text 12"/>
          <p:cNvSpPr/>
          <p:nvPr/>
        </p:nvSpPr>
        <p:spPr>
          <a:xfrm>
            <a:off x="3593306" y="3995499"/>
            <a:ext cx="8999101" cy="355402"/>
          </a:xfrm>
          <a:prstGeom prst="rect">
            <a:avLst/>
          </a:prstGeom>
          <a:noFill/>
          <a:ln/>
        </p:spPr>
        <p:txBody>
          <a:bodyPr wrap="non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Discuss and review code changes, suggesting improvements and updates.</a:t>
            </a:r>
            <a:endParaRPr lang="en-US" sz="1750" dirty="0"/>
          </a:p>
        </p:txBody>
      </p:sp>
      <p:sp>
        <p:nvSpPr>
          <p:cNvPr id="16" name="Shape 13"/>
          <p:cNvSpPr/>
          <p:nvPr/>
        </p:nvSpPr>
        <p:spPr>
          <a:xfrm>
            <a:off x="2621220" y="5196542"/>
            <a:ext cx="777597" cy="44410"/>
          </a:xfrm>
          <a:prstGeom prst="roundRect">
            <a:avLst>
              <a:gd name="adj" fmla="val 225151"/>
            </a:avLst>
          </a:prstGeom>
          <a:solidFill>
            <a:srgbClr val="B2D4E5"/>
          </a:solidFill>
          <a:ln/>
        </p:spPr>
      </p:sp>
      <p:sp>
        <p:nvSpPr>
          <p:cNvPr id="17" name="Shape 14"/>
          <p:cNvSpPr/>
          <p:nvPr/>
        </p:nvSpPr>
        <p:spPr>
          <a:xfrm>
            <a:off x="2121277" y="4968835"/>
            <a:ext cx="499943" cy="499943"/>
          </a:xfrm>
          <a:prstGeom prst="roundRect">
            <a:avLst>
              <a:gd name="adj" fmla="val 20000"/>
            </a:avLst>
          </a:prstGeom>
          <a:solidFill>
            <a:srgbClr val="CCEEFF"/>
          </a:solidFill>
          <a:ln w="13811">
            <a:solidFill>
              <a:srgbClr val="B2D4E5"/>
            </a:solidFill>
            <a:prstDash val="solid"/>
          </a:ln>
        </p:spPr>
      </p:sp>
      <p:sp>
        <p:nvSpPr>
          <p:cNvPr id="18" name="Text 15"/>
          <p:cNvSpPr/>
          <p:nvPr/>
        </p:nvSpPr>
        <p:spPr>
          <a:xfrm>
            <a:off x="2272129" y="5010507"/>
            <a:ext cx="19812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9" name="Text 16"/>
          <p:cNvSpPr/>
          <p:nvPr/>
        </p:nvSpPr>
        <p:spPr>
          <a:xfrm>
            <a:off x="3593306" y="5017413"/>
            <a:ext cx="2221944"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Project Boards</a:t>
            </a:r>
            <a:endParaRPr lang="en-US" sz="2187" dirty="0"/>
          </a:p>
        </p:txBody>
      </p:sp>
      <p:sp>
        <p:nvSpPr>
          <p:cNvPr id="20" name="Text 17"/>
          <p:cNvSpPr/>
          <p:nvPr/>
        </p:nvSpPr>
        <p:spPr>
          <a:xfrm>
            <a:off x="3593306" y="5497830"/>
            <a:ext cx="8999101" cy="355402"/>
          </a:xfrm>
          <a:prstGeom prst="rect">
            <a:avLst/>
          </a:prstGeom>
          <a:noFill/>
          <a:ln/>
        </p:spPr>
        <p:txBody>
          <a:bodyPr wrap="non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Organize and prioritize work, keeping all tasks and timelines in one place.</a:t>
            </a:r>
            <a:endParaRPr lang="en-US" sz="1750" dirty="0"/>
          </a:p>
        </p:txBody>
      </p:sp>
      <p:sp>
        <p:nvSpPr>
          <p:cNvPr id="21" name="Shape 18"/>
          <p:cNvSpPr/>
          <p:nvPr/>
        </p:nvSpPr>
        <p:spPr>
          <a:xfrm>
            <a:off x="2621220" y="6698873"/>
            <a:ext cx="777597" cy="44410"/>
          </a:xfrm>
          <a:prstGeom prst="roundRect">
            <a:avLst>
              <a:gd name="adj" fmla="val 225151"/>
            </a:avLst>
          </a:prstGeom>
          <a:solidFill>
            <a:srgbClr val="B2D4E5"/>
          </a:solidFill>
          <a:ln/>
        </p:spPr>
      </p:sp>
      <p:sp>
        <p:nvSpPr>
          <p:cNvPr id="22" name="Shape 19"/>
          <p:cNvSpPr/>
          <p:nvPr/>
        </p:nvSpPr>
        <p:spPr>
          <a:xfrm>
            <a:off x="2121277" y="6471166"/>
            <a:ext cx="499943" cy="499943"/>
          </a:xfrm>
          <a:prstGeom prst="roundRect">
            <a:avLst>
              <a:gd name="adj" fmla="val 20000"/>
            </a:avLst>
          </a:prstGeom>
          <a:solidFill>
            <a:srgbClr val="CCEEFF"/>
          </a:solidFill>
          <a:ln w="13811">
            <a:solidFill>
              <a:srgbClr val="B2D4E5"/>
            </a:solidFill>
            <a:prstDash val="solid"/>
          </a:ln>
        </p:spPr>
      </p:sp>
      <p:sp>
        <p:nvSpPr>
          <p:cNvPr id="23" name="Text 20"/>
          <p:cNvSpPr/>
          <p:nvPr/>
        </p:nvSpPr>
        <p:spPr>
          <a:xfrm>
            <a:off x="2264509" y="6512838"/>
            <a:ext cx="213360"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4</a:t>
            </a:r>
            <a:endParaRPr lang="en-US" sz="2624" dirty="0"/>
          </a:p>
        </p:txBody>
      </p:sp>
      <p:sp>
        <p:nvSpPr>
          <p:cNvPr id="24" name="Text 21"/>
          <p:cNvSpPr/>
          <p:nvPr/>
        </p:nvSpPr>
        <p:spPr>
          <a:xfrm>
            <a:off x="3593306" y="6519743"/>
            <a:ext cx="2221944"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Actions</a:t>
            </a:r>
            <a:endParaRPr lang="en-US" sz="2187" dirty="0"/>
          </a:p>
        </p:txBody>
      </p:sp>
      <p:sp>
        <p:nvSpPr>
          <p:cNvPr id="25" name="Text 22"/>
          <p:cNvSpPr/>
          <p:nvPr/>
        </p:nvSpPr>
        <p:spPr>
          <a:xfrm>
            <a:off x="3593306" y="7000161"/>
            <a:ext cx="8999101" cy="355402"/>
          </a:xfrm>
          <a:prstGeom prst="rect">
            <a:avLst/>
          </a:prstGeom>
          <a:noFill/>
          <a:ln/>
        </p:spPr>
        <p:txBody>
          <a:bodyPr wrap="non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Automate workflows, such as testing and deployment, for smoother collaboration.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479471"/>
            <a:ext cx="9306401"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Enhancing Bioinformatics Projects</a:t>
            </a:r>
            <a:endParaRPr lang="en-US" sz="4374" dirty="0"/>
          </a:p>
        </p:txBody>
      </p:sp>
      <p:sp>
        <p:nvSpPr>
          <p:cNvPr id="6" name="Shape 2"/>
          <p:cNvSpPr/>
          <p:nvPr/>
        </p:nvSpPr>
        <p:spPr>
          <a:xfrm>
            <a:off x="833199" y="3201472"/>
            <a:ext cx="4542115" cy="2018586"/>
          </a:xfrm>
          <a:prstGeom prst="roundRect">
            <a:avLst>
              <a:gd name="adj" fmla="val 4953"/>
            </a:avLst>
          </a:prstGeom>
          <a:solidFill>
            <a:srgbClr val="CCEEFF"/>
          </a:solidFill>
          <a:ln w="13811">
            <a:solidFill>
              <a:srgbClr val="B2D4E5"/>
            </a:solidFill>
            <a:prstDash val="solid"/>
          </a:ln>
        </p:spPr>
      </p:sp>
      <p:sp>
        <p:nvSpPr>
          <p:cNvPr id="7" name="Text 3"/>
          <p:cNvSpPr/>
          <p:nvPr/>
        </p:nvSpPr>
        <p:spPr>
          <a:xfrm>
            <a:off x="1069181" y="3437453"/>
            <a:ext cx="2221944"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Organization</a:t>
            </a:r>
            <a:endParaRPr lang="en-US" sz="2187" dirty="0"/>
          </a:p>
        </p:txBody>
      </p:sp>
      <p:sp>
        <p:nvSpPr>
          <p:cNvPr id="8" name="Text 4"/>
          <p:cNvSpPr/>
          <p:nvPr/>
        </p:nvSpPr>
        <p:spPr>
          <a:xfrm>
            <a:off x="1069181" y="3917871"/>
            <a:ext cx="4070152"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Provides a structured framework to manage projects efficiently.</a:t>
            </a:r>
            <a:endParaRPr lang="en-US" sz="1750" dirty="0"/>
          </a:p>
        </p:txBody>
      </p:sp>
      <p:sp>
        <p:nvSpPr>
          <p:cNvPr id="9" name="Shape 5"/>
          <p:cNvSpPr/>
          <p:nvPr/>
        </p:nvSpPr>
        <p:spPr>
          <a:xfrm>
            <a:off x="5597485" y="3201472"/>
            <a:ext cx="4542115" cy="2018586"/>
          </a:xfrm>
          <a:prstGeom prst="roundRect">
            <a:avLst>
              <a:gd name="adj" fmla="val 4953"/>
            </a:avLst>
          </a:prstGeom>
          <a:solidFill>
            <a:srgbClr val="CCEEFF"/>
          </a:solidFill>
          <a:ln w="13811">
            <a:solidFill>
              <a:srgbClr val="B2D4E5"/>
            </a:solidFill>
            <a:prstDash val="solid"/>
          </a:ln>
        </p:spPr>
      </p:sp>
      <p:sp>
        <p:nvSpPr>
          <p:cNvPr id="10" name="Text 6"/>
          <p:cNvSpPr/>
          <p:nvPr/>
        </p:nvSpPr>
        <p:spPr>
          <a:xfrm>
            <a:off x="5833467" y="3437453"/>
            <a:ext cx="2221944"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Efficiency</a:t>
            </a:r>
            <a:endParaRPr lang="en-US" sz="2187" dirty="0"/>
          </a:p>
        </p:txBody>
      </p:sp>
      <p:sp>
        <p:nvSpPr>
          <p:cNvPr id="11" name="Text 7"/>
          <p:cNvSpPr/>
          <p:nvPr/>
        </p:nvSpPr>
        <p:spPr>
          <a:xfrm>
            <a:off x="5833467" y="3917871"/>
            <a:ext cx="4070152"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Improves productivity and facilitates seamless coordination among team members.</a:t>
            </a:r>
            <a:endParaRPr lang="en-US" sz="1750" dirty="0"/>
          </a:p>
        </p:txBody>
      </p:sp>
      <p:sp>
        <p:nvSpPr>
          <p:cNvPr id="12" name="Shape 8"/>
          <p:cNvSpPr/>
          <p:nvPr/>
        </p:nvSpPr>
        <p:spPr>
          <a:xfrm>
            <a:off x="833199" y="5442228"/>
            <a:ext cx="9306401" cy="1307783"/>
          </a:xfrm>
          <a:prstGeom prst="roundRect">
            <a:avLst>
              <a:gd name="adj" fmla="val 7646"/>
            </a:avLst>
          </a:prstGeom>
          <a:solidFill>
            <a:srgbClr val="CCEEFF"/>
          </a:solidFill>
          <a:ln w="13811">
            <a:solidFill>
              <a:srgbClr val="B2D4E5"/>
            </a:solidFill>
            <a:prstDash val="solid"/>
          </a:ln>
        </p:spPr>
      </p:sp>
      <p:sp>
        <p:nvSpPr>
          <p:cNvPr id="13" name="Text 9"/>
          <p:cNvSpPr/>
          <p:nvPr/>
        </p:nvSpPr>
        <p:spPr>
          <a:xfrm>
            <a:off x="1069181" y="5678210"/>
            <a:ext cx="2221944"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Transparency</a:t>
            </a:r>
            <a:endParaRPr lang="en-US" sz="2187" dirty="0"/>
          </a:p>
        </p:txBody>
      </p:sp>
      <p:sp>
        <p:nvSpPr>
          <p:cNvPr id="14" name="Text 10"/>
          <p:cNvSpPr/>
          <p:nvPr/>
        </p:nvSpPr>
        <p:spPr>
          <a:xfrm>
            <a:off x="1069181" y="6158627"/>
            <a:ext cx="8834438"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Enables the sharing of research, making it accessible for review and reproducibility.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743426"/>
            <a:ext cx="816864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Maximizing Project Workflow</a:t>
            </a:r>
            <a:endParaRPr lang="en-US" sz="4374" dirty="0"/>
          </a:p>
        </p:txBody>
      </p:sp>
      <p:pic>
        <p:nvPicPr>
          <p:cNvPr id="5" name="Image 1" descr="preencoded.png"/>
          <p:cNvPicPr>
            <a:picLocks noChangeAspect="1"/>
          </p:cNvPicPr>
          <p:nvPr/>
        </p:nvPicPr>
        <p:blipFill>
          <a:blip r:embed="rId4"/>
          <a:stretch>
            <a:fillRect/>
          </a:stretch>
        </p:blipFill>
        <p:spPr>
          <a:xfrm>
            <a:off x="2037993" y="1882140"/>
            <a:ext cx="5277207" cy="888682"/>
          </a:xfrm>
          <a:prstGeom prst="rect">
            <a:avLst/>
          </a:prstGeom>
        </p:spPr>
      </p:pic>
      <p:sp>
        <p:nvSpPr>
          <p:cNvPr id="6" name="Text 2"/>
          <p:cNvSpPr/>
          <p:nvPr/>
        </p:nvSpPr>
        <p:spPr>
          <a:xfrm>
            <a:off x="2260163" y="3104078"/>
            <a:ext cx="2221944"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Plan</a:t>
            </a:r>
            <a:endParaRPr lang="en-US" sz="2187" dirty="0"/>
          </a:p>
        </p:txBody>
      </p:sp>
      <p:sp>
        <p:nvSpPr>
          <p:cNvPr id="7" name="Text 3"/>
          <p:cNvSpPr/>
          <p:nvPr/>
        </p:nvSpPr>
        <p:spPr>
          <a:xfrm>
            <a:off x="2260163" y="3584496"/>
            <a:ext cx="4832866"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Outline and structure the project tasks and timelines.</a:t>
            </a:r>
            <a:endParaRPr lang="en-US" sz="1750" dirty="0"/>
          </a:p>
        </p:txBody>
      </p:sp>
      <p:pic>
        <p:nvPicPr>
          <p:cNvPr id="8" name="Image 2" descr="preencoded.png"/>
          <p:cNvPicPr>
            <a:picLocks noChangeAspect="1"/>
          </p:cNvPicPr>
          <p:nvPr/>
        </p:nvPicPr>
        <p:blipFill>
          <a:blip r:embed="rId5"/>
          <a:stretch>
            <a:fillRect/>
          </a:stretch>
        </p:blipFill>
        <p:spPr>
          <a:xfrm>
            <a:off x="7315200" y="1882140"/>
            <a:ext cx="5277207" cy="888682"/>
          </a:xfrm>
          <a:prstGeom prst="rect">
            <a:avLst/>
          </a:prstGeom>
        </p:spPr>
      </p:pic>
      <p:sp>
        <p:nvSpPr>
          <p:cNvPr id="9" name="Text 4"/>
          <p:cNvSpPr/>
          <p:nvPr/>
        </p:nvSpPr>
        <p:spPr>
          <a:xfrm>
            <a:off x="7537371" y="3104078"/>
            <a:ext cx="2221944"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Collaborate</a:t>
            </a:r>
            <a:endParaRPr lang="en-US" sz="2187" dirty="0"/>
          </a:p>
        </p:txBody>
      </p:sp>
      <p:sp>
        <p:nvSpPr>
          <p:cNvPr id="10" name="Text 5"/>
          <p:cNvSpPr/>
          <p:nvPr/>
        </p:nvSpPr>
        <p:spPr>
          <a:xfrm>
            <a:off x="7537371" y="3584496"/>
            <a:ext cx="4832866"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Work seamlessly with team members, sharing resources and insights.</a:t>
            </a:r>
            <a:endParaRPr lang="en-US" sz="1750" dirty="0"/>
          </a:p>
        </p:txBody>
      </p:sp>
      <p:pic>
        <p:nvPicPr>
          <p:cNvPr id="11" name="Image 3" descr="preencoded.png"/>
          <p:cNvPicPr>
            <a:picLocks noChangeAspect="1"/>
          </p:cNvPicPr>
          <p:nvPr/>
        </p:nvPicPr>
        <p:blipFill>
          <a:blip r:embed="rId6"/>
          <a:stretch>
            <a:fillRect/>
          </a:stretch>
        </p:blipFill>
        <p:spPr>
          <a:xfrm>
            <a:off x="2037993" y="4850725"/>
            <a:ext cx="5277207" cy="888682"/>
          </a:xfrm>
          <a:prstGeom prst="rect">
            <a:avLst/>
          </a:prstGeom>
        </p:spPr>
      </p:pic>
      <p:sp>
        <p:nvSpPr>
          <p:cNvPr id="12" name="Text 6"/>
          <p:cNvSpPr/>
          <p:nvPr/>
        </p:nvSpPr>
        <p:spPr>
          <a:xfrm>
            <a:off x="2260163" y="6072664"/>
            <a:ext cx="2221944"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Automate</a:t>
            </a:r>
            <a:endParaRPr lang="en-US" sz="2187" dirty="0"/>
          </a:p>
        </p:txBody>
      </p:sp>
      <p:sp>
        <p:nvSpPr>
          <p:cNvPr id="13" name="Text 7"/>
          <p:cNvSpPr/>
          <p:nvPr/>
        </p:nvSpPr>
        <p:spPr>
          <a:xfrm>
            <a:off x="2260163" y="6553081"/>
            <a:ext cx="4832866"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Implement actions to automate repetitive tasks, enhancing efficiency.</a:t>
            </a:r>
            <a:endParaRPr lang="en-US" sz="1750" dirty="0"/>
          </a:p>
        </p:txBody>
      </p:sp>
      <p:pic>
        <p:nvPicPr>
          <p:cNvPr id="14" name="Image 4" descr="preencoded.png"/>
          <p:cNvPicPr>
            <a:picLocks noChangeAspect="1"/>
          </p:cNvPicPr>
          <p:nvPr/>
        </p:nvPicPr>
        <p:blipFill>
          <a:blip r:embed="rId7"/>
          <a:stretch>
            <a:fillRect/>
          </a:stretch>
        </p:blipFill>
        <p:spPr>
          <a:xfrm>
            <a:off x="7315200" y="4850725"/>
            <a:ext cx="5277207" cy="888682"/>
          </a:xfrm>
          <a:prstGeom prst="rect">
            <a:avLst/>
          </a:prstGeom>
        </p:spPr>
      </p:pic>
      <p:sp>
        <p:nvSpPr>
          <p:cNvPr id="15" name="Text 8"/>
          <p:cNvSpPr/>
          <p:nvPr/>
        </p:nvSpPr>
        <p:spPr>
          <a:xfrm>
            <a:off x="7537371" y="6072664"/>
            <a:ext cx="2221944"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Review</a:t>
            </a:r>
            <a:endParaRPr lang="en-US" sz="2187" dirty="0"/>
          </a:p>
        </p:txBody>
      </p:sp>
      <p:sp>
        <p:nvSpPr>
          <p:cNvPr id="16" name="Text 9"/>
          <p:cNvSpPr/>
          <p:nvPr/>
        </p:nvSpPr>
        <p:spPr>
          <a:xfrm>
            <a:off x="7537371" y="6553081"/>
            <a:ext cx="4832866"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Consistently review and improve code and project elements for high-quality outcomes.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650</Words>
  <Application>Microsoft Office PowerPoint</Application>
  <PresentationFormat>Custom</PresentationFormat>
  <Paragraphs>105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Eudoxus Sans</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Abdul Rehman Ikram</cp:lastModifiedBy>
  <cp:revision>5</cp:revision>
  <dcterms:created xsi:type="dcterms:W3CDTF">2024-01-21T16:22:34Z</dcterms:created>
  <dcterms:modified xsi:type="dcterms:W3CDTF">2024-01-21T17:06:34Z</dcterms:modified>
</cp:coreProperties>
</file>