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14" y="102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69919" y="461594"/>
            <a:ext cx="585216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773253" y="3796577"/>
            <a:ext cx="4645491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42103" y="461594"/>
            <a:ext cx="2907792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42177" y="2660650"/>
            <a:ext cx="87630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59062" y="2731770"/>
            <a:ext cx="68738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spc="-5" dirty="0">
                <a:latin typeface="Calibri"/>
                <a:cs typeface="Calibri"/>
              </a:rPr>
              <a:t>Affymetrix</a:t>
            </a:r>
            <a:r>
              <a:rPr sz="4400" spc="-55" dirty="0">
                <a:latin typeface="Calibri"/>
                <a:cs typeface="Calibri"/>
              </a:rPr>
              <a:t> </a:t>
            </a:r>
            <a:r>
              <a:rPr sz="4400" spc="-25" dirty="0">
                <a:latin typeface="Calibri"/>
                <a:cs typeface="Calibri"/>
              </a:rPr>
              <a:t>Microarray</a:t>
            </a:r>
            <a:r>
              <a:rPr sz="4400" spc="-30" dirty="0">
                <a:latin typeface="Calibri"/>
                <a:cs typeface="Calibri"/>
              </a:rPr>
              <a:t> </a:t>
            </a:r>
            <a:r>
              <a:rPr sz="4400" spc="-45" dirty="0">
                <a:latin typeface="Calibri"/>
                <a:cs typeface="Calibri"/>
              </a:rPr>
              <a:t>Tutorial</a:t>
            </a:r>
            <a:endParaRPr sz="4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spcBef>
                <a:spcPts val="105"/>
              </a:spcBef>
            </a:pPr>
            <a:r>
              <a:rPr b="1" dirty="0">
                <a:latin typeface="Calibri"/>
                <a:cs typeface="Calibri"/>
              </a:rPr>
              <a:t>4.</a:t>
            </a:r>
            <a:r>
              <a:rPr b="1" spc="-40" dirty="0"/>
              <a:t> </a:t>
            </a:r>
            <a:r>
              <a:rPr spc="-15" dirty="0"/>
              <a:t>Batch</a:t>
            </a:r>
            <a:r>
              <a:rPr spc="-65" dirty="0"/>
              <a:t> </a:t>
            </a:r>
            <a:r>
              <a:rPr spc="-5" dirty="0"/>
              <a:t>Correction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67026" y="1866901"/>
            <a:ext cx="5991225" cy="40290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985387" y="1542034"/>
            <a:ext cx="4366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Calibri"/>
                <a:cs typeface="Calibri"/>
              </a:rPr>
              <a:t>MDS </a:t>
            </a:r>
            <a:r>
              <a:rPr b="1" spc="-10" dirty="0">
                <a:latin typeface="Calibri"/>
                <a:cs typeface="Calibri"/>
              </a:rPr>
              <a:t>Post-Normalization</a:t>
            </a:r>
            <a:r>
              <a:rPr b="1" spc="-4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Pre-Batch</a:t>
            </a:r>
            <a:r>
              <a:rPr b="1" spc="-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Correction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spcBef>
                <a:spcPts val="105"/>
              </a:spcBef>
            </a:pPr>
            <a:r>
              <a:rPr b="1" dirty="0">
                <a:latin typeface="Calibri"/>
                <a:cs typeface="Calibri"/>
              </a:rPr>
              <a:t>4.</a:t>
            </a:r>
            <a:r>
              <a:rPr b="1" spc="-40" dirty="0"/>
              <a:t> </a:t>
            </a:r>
            <a:r>
              <a:rPr spc="-15" dirty="0"/>
              <a:t>Batch</a:t>
            </a:r>
            <a:r>
              <a:rPr spc="-65" dirty="0"/>
              <a:t> </a:t>
            </a:r>
            <a:r>
              <a:rPr spc="-5" dirty="0"/>
              <a:t>Correction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5417" y="2266951"/>
            <a:ext cx="5991225" cy="39338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55745" y="1770711"/>
            <a:ext cx="44615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latin typeface="Calibri"/>
                <a:cs typeface="Calibri"/>
              </a:rPr>
              <a:t>MDS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Post-Normalization</a:t>
            </a:r>
            <a:r>
              <a:rPr b="1" spc="-4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Post-Batch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Correction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spcBef>
                <a:spcPts val="105"/>
              </a:spcBef>
            </a:pPr>
            <a:r>
              <a:rPr b="1" dirty="0">
                <a:latin typeface="Calibri"/>
                <a:cs typeface="Calibri"/>
              </a:rPr>
              <a:t>4.</a:t>
            </a:r>
            <a:r>
              <a:rPr b="1" spc="-40" dirty="0"/>
              <a:t> </a:t>
            </a:r>
            <a:r>
              <a:rPr spc="-15" dirty="0"/>
              <a:t>Batch</a:t>
            </a:r>
            <a:r>
              <a:rPr spc="-65" dirty="0"/>
              <a:t> </a:t>
            </a:r>
            <a:r>
              <a:rPr spc="-5" dirty="0"/>
              <a:t>Correction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9608" y="2266951"/>
            <a:ext cx="5991224" cy="39338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70985" y="1770711"/>
            <a:ext cx="44615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latin typeface="Calibri"/>
                <a:cs typeface="Calibri"/>
              </a:rPr>
              <a:t>MDS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Post-Normalization</a:t>
            </a:r>
            <a:r>
              <a:rPr b="1" spc="-4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Post-Batch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Correction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spcBef>
                <a:spcPts val="105"/>
              </a:spcBef>
            </a:pPr>
            <a:r>
              <a:rPr spc="-5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95600" y="1371588"/>
            <a:ext cx="2514600" cy="307777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733425">
              <a:spcBef>
                <a:spcPts val="240"/>
              </a:spcBef>
            </a:pPr>
            <a:r>
              <a:rPr b="1" dirty="0">
                <a:latin typeface="Calibri"/>
                <a:cs typeface="Calibri"/>
              </a:rPr>
              <a:t>1.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Get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Data</a:t>
            </a:r>
            <a:endParaRPr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12567" y="2119236"/>
            <a:ext cx="3081020" cy="369570"/>
          </a:xfrm>
          <a:custGeom>
            <a:avLst/>
            <a:gdLst/>
            <a:ahLst/>
            <a:cxnLst/>
            <a:rect l="l" t="t" r="r" b="b"/>
            <a:pathLst>
              <a:path w="3081020" h="369569">
                <a:moveTo>
                  <a:pt x="0" y="369328"/>
                </a:moveTo>
                <a:lnTo>
                  <a:pt x="3080639" y="369328"/>
                </a:lnTo>
                <a:lnTo>
                  <a:pt x="3080639" y="0"/>
                </a:lnTo>
                <a:lnTo>
                  <a:pt x="0" y="0"/>
                </a:lnTo>
                <a:lnTo>
                  <a:pt x="0" y="36932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11603" y="2137360"/>
            <a:ext cx="28835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latin typeface="Calibri"/>
                <a:cs typeface="Calibri"/>
              </a:rPr>
              <a:t>2.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QC</a:t>
            </a:r>
            <a:r>
              <a:rPr spc="-5" dirty="0">
                <a:latin typeface="Calibri"/>
                <a:cs typeface="Calibri"/>
              </a:rPr>
              <a:t> on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Non-Normalized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Data</a:t>
            </a:r>
            <a:endParaRPr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95600" y="2829928"/>
            <a:ext cx="2514600" cy="30841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488315">
              <a:spcBef>
                <a:spcPts val="245"/>
              </a:spcBef>
            </a:pPr>
            <a:r>
              <a:rPr b="1" dirty="0">
                <a:latin typeface="Calibri"/>
                <a:cs typeface="Calibri"/>
              </a:rPr>
              <a:t>3.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Normalization</a:t>
            </a:r>
            <a:endParaRPr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95600" y="3554082"/>
            <a:ext cx="2514600" cy="30841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366395">
              <a:spcBef>
                <a:spcPts val="245"/>
              </a:spcBef>
            </a:pPr>
            <a:r>
              <a:rPr b="1" dirty="0">
                <a:latin typeface="Calibri"/>
                <a:cs typeface="Calibri"/>
              </a:rPr>
              <a:t>4.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Batch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Correction</a:t>
            </a:r>
            <a:endParaRPr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95600" y="4287888"/>
            <a:ext cx="2514600" cy="308418"/>
          </a:xfrm>
          <a:prstGeom prst="rect">
            <a:avLst/>
          </a:prstGeom>
          <a:ln w="76200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395605">
              <a:spcBef>
                <a:spcPts val="245"/>
              </a:spcBef>
            </a:pPr>
            <a:r>
              <a:rPr b="1" dirty="0">
                <a:latin typeface="Calibri"/>
                <a:cs typeface="Calibri"/>
              </a:rPr>
              <a:t>5.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Outlier</a:t>
            </a:r>
            <a:r>
              <a:rPr spc="-15" dirty="0">
                <a:latin typeface="Calibri"/>
                <a:cs typeface="Calibri"/>
              </a:rPr>
              <a:t> Removal</a:t>
            </a:r>
            <a:endParaRPr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57650" y="1740916"/>
            <a:ext cx="190500" cy="1089025"/>
          </a:xfrm>
          <a:custGeom>
            <a:avLst/>
            <a:gdLst/>
            <a:ahLst/>
            <a:cxnLst/>
            <a:rect l="l" t="t" r="r" b="b"/>
            <a:pathLst>
              <a:path w="190500" h="1089025">
                <a:moveTo>
                  <a:pt x="190500" y="898525"/>
                </a:moveTo>
                <a:lnTo>
                  <a:pt x="114300" y="959485"/>
                </a:lnTo>
                <a:lnTo>
                  <a:pt x="114300" y="747649"/>
                </a:lnTo>
                <a:lnTo>
                  <a:pt x="76200" y="747649"/>
                </a:lnTo>
                <a:lnTo>
                  <a:pt x="76200" y="959485"/>
                </a:lnTo>
                <a:lnTo>
                  <a:pt x="0" y="898525"/>
                </a:lnTo>
                <a:lnTo>
                  <a:pt x="95250" y="1089025"/>
                </a:lnTo>
                <a:lnTo>
                  <a:pt x="152400" y="974725"/>
                </a:lnTo>
                <a:lnTo>
                  <a:pt x="190500" y="898525"/>
                </a:lnTo>
                <a:close/>
              </a:path>
              <a:path w="190500" h="1089025">
                <a:moveTo>
                  <a:pt x="190500" y="187833"/>
                </a:moveTo>
                <a:lnTo>
                  <a:pt x="114300" y="248793"/>
                </a:lnTo>
                <a:lnTo>
                  <a:pt x="114300" y="0"/>
                </a:lnTo>
                <a:lnTo>
                  <a:pt x="76200" y="0"/>
                </a:lnTo>
                <a:lnTo>
                  <a:pt x="76200" y="248793"/>
                </a:lnTo>
                <a:lnTo>
                  <a:pt x="0" y="187833"/>
                </a:lnTo>
                <a:lnTo>
                  <a:pt x="95250" y="378333"/>
                </a:lnTo>
                <a:lnTo>
                  <a:pt x="152400" y="264033"/>
                </a:lnTo>
                <a:lnTo>
                  <a:pt x="190500" y="1878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57650" y="3199256"/>
            <a:ext cx="190500" cy="375920"/>
          </a:xfrm>
          <a:custGeom>
            <a:avLst/>
            <a:gdLst/>
            <a:ahLst/>
            <a:cxnLst/>
            <a:rect l="l" t="t" r="r" b="b"/>
            <a:pathLst>
              <a:path w="190500" h="375920">
                <a:moveTo>
                  <a:pt x="190500" y="164338"/>
                </a:moveTo>
                <a:lnTo>
                  <a:pt x="114300" y="225310"/>
                </a:lnTo>
                <a:lnTo>
                  <a:pt x="114300" y="31750"/>
                </a:lnTo>
                <a:lnTo>
                  <a:pt x="114300" y="0"/>
                </a:lnTo>
                <a:lnTo>
                  <a:pt x="76200" y="0"/>
                </a:lnTo>
                <a:lnTo>
                  <a:pt x="76200" y="31750"/>
                </a:lnTo>
                <a:lnTo>
                  <a:pt x="76200" y="225310"/>
                </a:lnTo>
                <a:lnTo>
                  <a:pt x="0" y="164338"/>
                </a:lnTo>
                <a:lnTo>
                  <a:pt x="17246" y="198843"/>
                </a:lnTo>
                <a:lnTo>
                  <a:pt x="0" y="185039"/>
                </a:lnTo>
                <a:lnTo>
                  <a:pt x="95250" y="375551"/>
                </a:lnTo>
                <a:lnTo>
                  <a:pt x="152400" y="261239"/>
                </a:lnTo>
                <a:lnTo>
                  <a:pt x="190500" y="185039"/>
                </a:lnTo>
                <a:lnTo>
                  <a:pt x="173240" y="198856"/>
                </a:lnTo>
                <a:lnTo>
                  <a:pt x="190500" y="1643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57650" y="3923410"/>
            <a:ext cx="190500" cy="364490"/>
          </a:xfrm>
          <a:custGeom>
            <a:avLst/>
            <a:gdLst/>
            <a:ahLst/>
            <a:cxnLst/>
            <a:rect l="l" t="t" r="r" b="b"/>
            <a:pathLst>
              <a:path w="190500" h="364489">
                <a:moveTo>
                  <a:pt x="0" y="173989"/>
                </a:moveTo>
                <a:lnTo>
                  <a:pt x="95250" y="364489"/>
                </a:lnTo>
                <a:lnTo>
                  <a:pt x="152400" y="250189"/>
                </a:lnTo>
                <a:lnTo>
                  <a:pt x="76200" y="250189"/>
                </a:lnTo>
                <a:lnTo>
                  <a:pt x="76200" y="234950"/>
                </a:lnTo>
                <a:lnTo>
                  <a:pt x="0" y="173989"/>
                </a:lnTo>
                <a:close/>
              </a:path>
              <a:path w="190500" h="364489">
                <a:moveTo>
                  <a:pt x="76200" y="234950"/>
                </a:moveTo>
                <a:lnTo>
                  <a:pt x="76200" y="250189"/>
                </a:lnTo>
                <a:lnTo>
                  <a:pt x="95250" y="250189"/>
                </a:lnTo>
                <a:lnTo>
                  <a:pt x="76200" y="234950"/>
                </a:lnTo>
                <a:close/>
              </a:path>
              <a:path w="190500" h="364489">
                <a:moveTo>
                  <a:pt x="114300" y="0"/>
                </a:moveTo>
                <a:lnTo>
                  <a:pt x="76200" y="0"/>
                </a:lnTo>
                <a:lnTo>
                  <a:pt x="76200" y="234950"/>
                </a:lnTo>
                <a:lnTo>
                  <a:pt x="95250" y="250189"/>
                </a:lnTo>
                <a:lnTo>
                  <a:pt x="114300" y="234950"/>
                </a:lnTo>
                <a:lnTo>
                  <a:pt x="114300" y="0"/>
                </a:lnTo>
                <a:close/>
              </a:path>
              <a:path w="190500" h="364489">
                <a:moveTo>
                  <a:pt x="114300" y="234950"/>
                </a:moveTo>
                <a:lnTo>
                  <a:pt x="95250" y="250189"/>
                </a:lnTo>
                <a:lnTo>
                  <a:pt x="114300" y="250189"/>
                </a:lnTo>
                <a:lnTo>
                  <a:pt x="114300" y="234950"/>
                </a:lnTo>
                <a:close/>
              </a:path>
              <a:path w="190500" h="364489">
                <a:moveTo>
                  <a:pt x="190500" y="173989"/>
                </a:moveTo>
                <a:lnTo>
                  <a:pt x="114300" y="234950"/>
                </a:lnTo>
                <a:lnTo>
                  <a:pt x="114300" y="250189"/>
                </a:lnTo>
                <a:lnTo>
                  <a:pt x="152400" y="250189"/>
                </a:lnTo>
                <a:lnTo>
                  <a:pt x="190500" y="1739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754083" y="4996549"/>
            <a:ext cx="2797810" cy="309059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99390">
              <a:spcBef>
                <a:spcPts val="250"/>
              </a:spcBef>
            </a:pPr>
            <a:r>
              <a:rPr b="1" dirty="0">
                <a:latin typeface="Calibri"/>
                <a:cs typeface="Calibri"/>
              </a:rPr>
              <a:t>6.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QC</a:t>
            </a:r>
            <a:r>
              <a:rPr spc="-5" dirty="0">
                <a:latin typeface="Calibri"/>
                <a:cs typeface="Calibri"/>
              </a:rPr>
              <a:t> on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Normalized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Data</a:t>
            </a:r>
            <a:endParaRPr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057650" y="4657217"/>
            <a:ext cx="190500" cy="339725"/>
          </a:xfrm>
          <a:custGeom>
            <a:avLst/>
            <a:gdLst/>
            <a:ahLst/>
            <a:cxnLst/>
            <a:rect l="l" t="t" r="r" b="b"/>
            <a:pathLst>
              <a:path w="190500" h="339725">
                <a:moveTo>
                  <a:pt x="0" y="148716"/>
                </a:moveTo>
                <a:lnTo>
                  <a:pt x="95250" y="339216"/>
                </a:lnTo>
                <a:lnTo>
                  <a:pt x="152400" y="224916"/>
                </a:lnTo>
                <a:lnTo>
                  <a:pt x="76200" y="224916"/>
                </a:lnTo>
                <a:lnTo>
                  <a:pt x="76200" y="209676"/>
                </a:lnTo>
                <a:lnTo>
                  <a:pt x="0" y="148716"/>
                </a:lnTo>
                <a:close/>
              </a:path>
              <a:path w="190500" h="339725">
                <a:moveTo>
                  <a:pt x="76200" y="209676"/>
                </a:moveTo>
                <a:lnTo>
                  <a:pt x="76200" y="224916"/>
                </a:lnTo>
                <a:lnTo>
                  <a:pt x="95250" y="224916"/>
                </a:lnTo>
                <a:lnTo>
                  <a:pt x="76200" y="209676"/>
                </a:lnTo>
                <a:close/>
              </a:path>
              <a:path w="190500" h="339725">
                <a:moveTo>
                  <a:pt x="114300" y="0"/>
                </a:moveTo>
                <a:lnTo>
                  <a:pt x="76200" y="0"/>
                </a:lnTo>
                <a:lnTo>
                  <a:pt x="76200" y="209676"/>
                </a:lnTo>
                <a:lnTo>
                  <a:pt x="95250" y="224916"/>
                </a:lnTo>
                <a:lnTo>
                  <a:pt x="114300" y="209676"/>
                </a:lnTo>
                <a:lnTo>
                  <a:pt x="114300" y="0"/>
                </a:lnTo>
                <a:close/>
              </a:path>
              <a:path w="190500" h="339725">
                <a:moveTo>
                  <a:pt x="114300" y="209676"/>
                </a:moveTo>
                <a:lnTo>
                  <a:pt x="95250" y="224916"/>
                </a:lnTo>
                <a:lnTo>
                  <a:pt x="114300" y="224916"/>
                </a:lnTo>
                <a:lnTo>
                  <a:pt x="114300" y="209676"/>
                </a:lnTo>
                <a:close/>
              </a:path>
              <a:path w="190500" h="339725">
                <a:moveTo>
                  <a:pt x="190500" y="148716"/>
                </a:moveTo>
                <a:lnTo>
                  <a:pt x="114300" y="209676"/>
                </a:lnTo>
                <a:lnTo>
                  <a:pt x="114300" y="224916"/>
                </a:lnTo>
                <a:lnTo>
                  <a:pt x="152400" y="224916"/>
                </a:lnTo>
                <a:lnTo>
                  <a:pt x="190500" y="148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688767" y="5638801"/>
            <a:ext cx="2928620" cy="309059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509270">
              <a:spcBef>
                <a:spcPts val="250"/>
              </a:spcBef>
            </a:pPr>
            <a:r>
              <a:rPr b="1" dirty="0">
                <a:latin typeface="Calibri"/>
                <a:cs typeface="Calibri"/>
              </a:rPr>
              <a:t>7.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Covariate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Analysis</a:t>
            </a:r>
            <a:endParaRPr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10400" y="2119236"/>
            <a:ext cx="2928620" cy="30841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488950">
              <a:spcBef>
                <a:spcPts val="245"/>
              </a:spcBef>
            </a:pPr>
            <a:r>
              <a:rPr b="1" spc="-5" dirty="0">
                <a:latin typeface="Calibri"/>
                <a:cs typeface="Calibri"/>
              </a:rPr>
              <a:t>8.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Annotating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Probes</a:t>
            </a:r>
            <a:endParaRPr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010400" y="2829166"/>
            <a:ext cx="2928620" cy="369570"/>
          </a:xfrm>
          <a:custGeom>
            <a:avLst/>
            <a:gdLst/>
            <a:ahLst/>
            <a:cxnLst/>
            <a:rect l="l" t="t" r="r" b="b"/>
            <a:pathLst>
              <a:path w="2928620" h="369569">
                <a:moveTo>
                  <a:pt x="0" y="369328"/>
                </a:moveTo>
                <a:lnTo>
                  <a:pt x="2928238" y="369328"/>
                </a:lnTo>
                <a:lnTo>
                  <a:pt x="2928238" y="0"/>
                </a:lnTo>
                <a:lnTo>
                  <a:pt x="0" y="0"/>
                </a:lnTo>
                <a:lnTo>
                  <a:pt x="0" y="36932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687817" y="2847594"/>
            <a:ext cx="1574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Calibri"/>
                <a:cs typeface="Calibri"/>
              </a:rPr>
              <a:t>9.</a:t>
            </a:r>
            <a:r>
              <a:rPr b="1" spc="-4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Collapse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Rows</a:t>
            </a:r>
            <a:endParaRPr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010400" y="3554069"/>
            <a:ext cx="2928620" cy="646430"/>
          </a:xfrm>
          <a:custGeom>
            <a:avLst/>
            <a:gdLst/>
            <a:ahLst/>
            <a:cxnLst/>
            <a:rect l="l" t="t" r="r" b="b"/>
            <a:pathLst>
              <a:path w="2928620" h="646429">
                <a:moveTo>
                  <a:pt x="0" y="646328"/>
                </a:moveTo>
                <a:lnTo>
                  <a:pt x="2928238" y="646328"/>
                </a:lnTo>
                <a:lnTo>
                  <a:pt x="2928238" y="0"/>
                </a:lnTo>
                <a:lnTo>
                  <a:pt x="0" y="0"/>
                </a:lnTo>
                <a:lnTo>
                  <a:pt x="0" y="646328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247002" y="3572637"/>
            <a:ext cx="24542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4075" marR="5080" indent="-842010">
              <a:spcBef>
                <a:spcPts val="100"/>
              </a:spcBef>
            </a:pPr>
            <a:r>
              <a:rPr b="1" dirty="0">
                <a:latin typeface="Calibri"/>
                <a:cs typeface="Calibri"/>
              </a:rPr>
              <a:t>10. </a:t>
            </a:r>
            <a:r>
              <a:rPr spc="-10" dirty="0">
                <a:latin typeface="Calibri"/>
                <a:cs typeface="Calibri"/>
              </a:rPr>
              <a:t>Differential Expression </a:t>
            </a:r>
            <a:r>
              <a:rPr spc="-39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Analysis</a:t>
            </a:r>
            <a:endParaRPr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057650" y="5365877"/>
            <a:ext cx="190500" cy="273050"/>
          </a:xfrm>
          <a:custGeom>
            <a:avLst/>
            <a:gdLst/>
            <a:ahLst/>
            <a:cxnLst/>
            <a:rect l="l" t="t" r="r" b="b"/>
            <a:pathLst>
              <a:path w="190500" h="273050">
                <a:moveTo>
                  <a:pt x="0" y="82550"/>
                </a:moveTo>
                <a:lnTo>
                  <a:pt x="95250" y="272999"/>
                </a:lnTo>
                <a:lnTo>
                  <a:pt x="152389" y="158750"/>
                </a:lnTo>
                <a:lnTo>
                  <a:pt x="76200" y="158750"/>
                </a:lnTo>
                <a:lnTo>
                  <a:pt x="76200" y="143510"/>
                </a:lnTo>
                <a:lnTo>
                  <a:pt x="0" y="82550"/>
                </a:lnTo>
                <a:close/>
              </a:path>
              <a:path w="190500" h="273050">
                <a:moveTo>
                  <a:pt x="76200" y="143510"/>
                </a:moveTo>
                <a:lnTo>
                  <a:pt x="76200" y="158750"/>
                </a:lnTo>
                <a:lnTo>
                  <a:pt x="95250" y="158750"/>
                </a:lnTo>
                <a:lnTo>
                  <a:pt x="76200" y="143510"/>
                </a:lnTo>
                <a:close/>
              </a:path>
              <a:path w="190500" h="273050">
                <a:moveTo>
                  <a:pt x="114300" y="0"/>
                </a:moveTo>
                <a:lnTo>
                  <a:pt x="76200" y="0"/>
                </a:lnTo>
                <a:lnTo>
                  <a:pt x="76200" y="143510"/>
                </a:lnTo>
                <a:lnTo>
                  <a:pt x="95250" y="158750"/>
                </a:lnTo>
                <a:lnTo>
                  <a:pt x="114300" y="143510"/>
                </a:lnTo>
                <a:lnTo>
                  <a:pt x="114300" y="0"/>
                </a:lnTo>
                <a:close/>
              </a:path>
              <a:path w="190500" h="273050">
                <a:moveTo>
                  <a:pt x="114300" y="143510"/>
                </a:moveTo>
                <a:lnTo>
                  <a:pt x="95250" y="158750"/>
                </a:lnTo>
                <a:lnTo>
                  <a:pt x="114300" y="158750"/>
                </a:lnTo>
                <a:lnTo>
                  <a:pt x="114300" y="143510"/>
                </a:lnTo>
                <a:close/>
              </a:path>
              <a:path w="190500" h="273050">
                <a:moveTo>
                  <a:pt x="190500" y="82550"/>
                </a:moveTo>
                <a:lnTo>
                  <a:pt x="114300" y="143510"/>
                </a:lnTo>
                <a:lnTo>
                  <a:pt x="114300" y="158750"/>
                </a:lnTo>
                <a:lnTo>
                  <a:pt x="152389" y="158750"/>
                </a:lnTo>
                <a:lnTo>
                  <a:pt x="190500" y="82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99303" y="2303906"/>
            <a:ext cx="2970530" cy="3526790"/>
          </a:xfrm>
          <a:custGeom>
            <a:avLst/>
            <a:gdLst/>
            <a:ahLst/>
            <a:cxnLst/>
            <a:rect l="l" t="t" r="r" b="b"/>
            <a:pathLst>
              <a:path w="2970529" h="3526790">
                <a:moveTo>
                  <a:pt x="1429639" y="212090"/>
                </a:moveTo>
                <a:lnTo>
                  <a:pt x="1420431" y="106172"/>
                </a:lnTo>
                <a:lnTo>
                  <a:pt x="1419834" y="99187"/>
                </a:lnTo>
                <a:lnTo>
                  <a:pt x="1411224" y="0"/>
                </a:lnTo>
                <a:lnTo>
                  <a:pt x="1369250" y="37541"/>
                </a:lnTo>
                <a:lnTo>
                  <a:pt x="1369250" y="106299"/>
                </a:lnTo>
                <a:lnTo>
                  <a:pt x="1369060" y="106222"/>
                </a:lnTo>
                <a:lnTo>
                  <a:pt x="1369187" y="106172"/>
                </a:lnTo>
                <a:lnTo>
                  <a:pt x="1369250" y="106299"/>
                </a:lnTo>
                <a:lnTo>
                  <a:pt x="1369250" y="37541"/>
                </a:lnTo>
                <a:lnTo>
                  <a:pt x="1252474" y="141986"/>
                </a:lnTo>
                <a:lnTo>
                  <a:pt x="1345793" y="113360"/>
                </a:lnTo>
                <a:lnTo>
                  <a:pt x="0" y="3512540"/>
                </a:lnTo>
                <a:lnTo>
                  <a:pt x="35433" y="3526574"/>
                </a:lnTo>
                <a:lnTo>
                  <a:pt x="1381264" y="127355"/>
                </a:lnTo>
                <a:lnTo>
                  <a:pt x="1429639" y="212090"/>
                </a:lnTo>
                <a:close/>
              </a:path>
              <a:path w="2970529" h="3526790">
                <a:moveTo>
                  <a:pt x="2970530" y="1059815"/>
                </a:moveTo>
                <a:lnTo>
                  <a:pt x="2894330" y="1120775"/>
                </a:lnTo>
                <a:lnTo>
                  <a:pt x="2894330" y="894588"/>
                </a:lnTo>
                <a:lnTo>
                  <a:pt x="2856230" y="894588"/>
                </a:lnTo>
                <a:lnTo>
                  <a:pt x="2856230" y="1120775"/>
                </a:lnTo>
                <a:lnTo>
                  <a:pt x="2780030" y="1059815"/>
                </a:lnTo>
                <a:lnTo>
                  <a:pt x="2875280" y="1250315"/>
                </a:lnTo>
                <a:lnTo>
                  <a:pt x="2932430" y="1136015"/>
                </a:lnTo>
                <a:lnTo>
                  <a:pt x="2970530" y="1059815"/>
                </a:lnTo>
                <a:close/>
              </a:path>
              <a:path w="2970529" h="3526790">
                <a:moveTo>
                  <a:pt x="2970530" y="334645"/>
                </a:moveTo>
                <a:lnTo>
                  <a:pt x="2894330" y="395605"/>
                </a:lnTo>
                <a:lnTo>
                  <a:pt x="2894330" y="184658"/>
                </a:lnTo>
                <a:lnTo>
                  <a:pt x="2856230" y="184658"/>
                </a:lnTo>
                <a:lnTo>
                  <a:pt x="2856230" y="395605"/>
                </a:lnTo>
                <a:lnTo>
                  <a:pt x="2780030" y="334645"/>
                </a:lnTo>
                <a:lnTo>
                  <a:pt x="2875280" y="525145"/>
                </a:lnTo>
                <a:lnTo>
                  <a:pt x="2932430" y="410845"/>
                </a:lnTo>
                <a:lnTo>
                  <a:pt x="2970530" y="3346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71926" y="461594"/>
            <a:ext cx="42462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b="1" dirty="0">
                <a:latin typeface="Calibri"/>
                <a:cs typeface="Calibri"/>
              </a:rPr>
              <a:t>5.</a:t>
            </a:r>
            <a:r>
              <a:rPr b="1" spc="-30" dirty="0"/>
              <a:t> </a:t>
            </a:r>
            <a:r>
              <a:rPr spc="-5" dirty="0"/>
              <a:t>Outlier</a:t>
            </a:r>
            <a:r>
              <a:rPr spc="-25" dirty="0"/>
              <a:t> Removal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33700" y="1685926"/>
            <a:ext cx="5848350" cy="45434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spcBef>
                <a:spcPts val="105"/>
              </a:spcBef>
            </a:pPr>
            <a:r>
              <a:rPr spc="-5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95600" y="1371588"/>
            <a:ext cx="2514600" cy="307777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733425">
              <a:spcBef>
                <a:spcPts val="240"/>
              </a:spcBef>
            </a:pPr>
            <a:r>
              <a:rPr b="1" dirty="0">
                <a:latin typeface="Calibri"/>
                <a:cs typeface="Calibri"/>
              </a:rPr>
              <a:t>1.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Get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Data</a:t>
            </a:r>
            <a:endParaRPr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12567" y="2119236"/>
            <a:ext cx="3081020" cy="369570"/>
          </a:xfrm>
          <a:custGeom>
            <a:avLst/>
            <a:gdLst/>
            <a:ahLst/>
            <a:cxnLst/>
            <a:rect l="l" t="t" r="r" b="b"/>
            <a:pathLst>
              <a:path w="3081020" h="369569">
                <a:moveTo>
                  <a:pt x="0" y="369328"/>
                </a:moveTo>
                <a:lnTo>
                  <a:pt x="3080639" y="369328"/>
                </a:lnTo>
                <a:lnTo>
                  <a:pt x="3080639" y="0"/>
                </a:lnTo>
                <a:lnTo>
                  <a:pt x="0" y="0"/>
                </a:lnTo>
                <a:lnTo>
                  <a:pt x="0" y="36932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11603" y="2137360"/>
            <a:ext cx="28835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latin typeface="Calibri"/>
                <a:cs typeface="Calibri"/>
              </a:rPr>
              <a:t>2.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QC</a:t>
            </a:r>
            <a:r>
              <a:rPr spc="-5" dirty="0">
                <a:latin typeface="Calibri"/>
                <a:cs typeface="Calibri"/>
              </a:rPr>
              <a:t> on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Non-Normalized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Data</a:t>
            </a:r>
            <a:endParaRPr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95600" y="2829928"/>
            <a:ext cx="2514600" cy="30841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488315">
              <a:spcBef>
                <a:spcPts val="245"/>
              </a:spcBef>
            </a:pPr>
            <a:r>
              <a:rPr b="1" dirty="0">
                <a:latin typeface="Calibri"/>
                <a:cs typeface="Calibri"/>
              </a:rPr>
              <a:t>3.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Normalization</a:t>
            </a:r>
            <a:endParaRPr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95600" y="3554082"/>
            <a:ext cx="2514600" cy="30841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366395">
              <a:spcBef>
                <a:spcPts val="245"/>
              </a:spcBef>
            </a:pPr>
            <a:r>
              <a:rPr b="1" dirty="0">
                <a:latin typeface="Calibri"/>
                <a:cs typeface="Calibri"/>
              </a:rPr>
              <a:t>4.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Batch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Correction</a:t>
            </a:r>
            <a:endParaRPr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95600" y="4287888"/>
            <a:ext cx="2514600" cy="30841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395605">
              <a:spcBef>
                <a:spcPts val="245"/>
              </a:spcBef>
            </a:pPr>
            <a:r>
              <a:rPr b="1" dirty="0">
                <a:latin typeface="Calibri"/>
                <a:cs typeface="Calibri"/>
              </a:rPr>
              <a:t>5.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Outlier</a:t>
            </a:r>
            <a:r>
              <a:rPr spc="-15" dirty="0">
                <a:latin typeface="Calibri"/>
                <a:cs typeface="Calibri"/>
              </a:rPr>
              <a:t> Removal</a:t>
            </a:r>
            <a:endParaRPr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57650" y="1740916"/>
            <a:ext cx="190500" cy="1089025"/>
          </a:xfrm>
          <a:custGeom>
            <a:avLst/>
            <a:gdLst/>
            <a:ahLst/>
            <a:cxnLst/>
            <a:rect l="l" t="t" r="r" b="b"/>
            <a:pathLst>
              <a:path w="190500" h="1089025">
                <a:moveTo>
                  <a:pt x="190500" y="898525"/>
                </a:moveTo>
                <a:lnTo>
                  <a:pt x="114300" y="959485"/>
                </a:lnTo>
                <a:lnTo>
                  <a:pt x="114300" y="747649"/>
                </a:lnTo>
                <a:lnTo>
                  <a:pt x="76200" y="747649"/>
                </a:lnTo>
                <a:lnTo>
                  <a:pt x="76200" y="959485"/>
                </a:lnTo>
                <a:lnTo>
                  <a:pt x="0" y="898525"/>
                </a:lnTo>
                <a:lnTo>
                  <a:pt x="95250" y="1089025"/>
                </a:lnTo>
                <a:lnTo>
                  <a:pt x="152400" y="974725"/>
                </a:lnTo>
                <a:lnTo>
                  <a:pt x="190500" y="898525"/>
                </a:lnTo>
                <a:close/>
              </a:path>
              <a:path w="190500" h="1089025">
                <a:moveTo>
                  <a:pt x="190500" y="187833"/>
                </a:moveTo>
                <a:lnTo>
                  <a:pt x="114300" y="248793"/>
                </a:lnTo>
                <a:lnTo>
                  <a:pt x="114300" y="0"/>
                </a:lnTo>
                <a:lnTo>
                  <a:pt x="76200" y="0"/>
                </a:lnTo>
                <a:lnTo>
                  <a:pt x="76200" y="248793"/>
                </a:lnTo>
                <a:lnTo>
                  <a:pt x="0" y="187833"/>
                </a:lnTo>
                <a:lnTo>
                  <a:pt x="95250" y="378333"/>
                </a:lnTo>
                <a:lnTo>
                  <a:pt x="152400" y="264033"/>
                </a:lnTo>
                <a:lnTo>
                  <a:pt x="190500" y="1878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57650" y="3199256"/>
            <a:ext cx="190500" cy="375920"/>
          </a:xfrm>
          <a:custGeom>
            <a:avLst/>
            <a:gdLst/>
            <a:ahLst/>
            <a:cxnLst/>
            <a:rect l="l" t="t" r="r" b="b"/>
            <a:pathLst>
              <a:path w="190500" h="375920">
                <a:moveTo>
                  <a:pt x="190500" y="164338"/>
                </a:moveTo>
                <a:lnTo>
                  <a:pt x="114300" y="225310"/>
                </a:lnTo>
                <a:lnTo>
                  <a:pt x="114300" y="31750"/>
                </a:lnTo>
                <a:lnTo>
                  <a:pt x="114300" y="0"/>
                </a:lnTo>
                <a:lnTo>
                  <a:pt x="76200" y="0"/>
                </a:lnTo>
                <a:lnTo>
                  <a:pt x="76200" y="31750"/>
                </a:lnTo>
                <a:lnTo>
                  <a:pt x="76200" y="225310"/>
                </a:lnTo>
                <a:lnTo>
                  <a:pt x="0" y="164338"/>
                </a:lnTo>
                <a:lnTo>
                  <a:pt x="17246" y="198843"/>
                </a:lnTo>
                <a:lnTo>
                  <a:pt x="0" y="185039"/>
                </a:lnTo>
                <a:lnTo>
                  <a:pt x="95250" y="375551"/>
                </a:lnTo>
                <a:lnTo>
                  <a:pt x="152400" y="261239"/>
                </a:lnTo>
                <a:lnTo>
                  <a:pt x="190500" y="185039"/>
                </a:lnTo>
                <a:lnTo>
                  <a:pt x="173240" y="198856"/>
                </a:lnTo>
                <a:lnTo>
                  <a:pt x="190500" y="1643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57650" y="3923410"/>
            <a:ext cx="190500" cy="364490"/>
          </a:xfrm>
          <a:custGeom>
            <a:avLst/>
            <a:gdLst/>
            <a:ahLst/>
            <a:cxnLst/>
            <a:rect l="l" t="t" r="r" b="b"/>
            <a:pathLst>
              <a:path w="190500" h="364489">
                <a:moveTo>
                  <a:pt x="0" y="173989"/>
                </a:moveTo>
                <a:lnTo>
                  <a:pt x="95250" y="364489"/>
                </a:lnTo>
                <a:lnTo>
                  <a:pt x="152400" y="250189"/>
                </a:lnTo>
                <a:lnTo>
                  <a:pt x="76200" y="250189"/>
                </a:lnTo>
                <a:lnTo>
                  <a:pt x="76200" y="234950"/>
                </a:lnTo>
                <a:lnTo>
                  <a:pt x="0" y="173989"/>
                </a:lnTo>
                <a:close/>
              </a:path>
              <a:path w="190500" h="364489">
                <a:moveTo>
                  <a:pt x="76200" y="234950"/>
                </a:moveTo>
                <a:lnTo>
                  <a:pt x="76200" y="250189"/>
                </a:lnTo>
                <a:lnTo>
                  <a:pt x="95250" y="250189"/>
                </a:lnTo>
                <a:lnTo>
                  <a:pt x="76200" y="234950"/>
                </a:lnTo>
                <a:close/>
              </a:path>
              <a:path w="190500" h="364489">
                <a:moveTo>
                  <a:pt x="114300" y="0"/>
                </a:moveTo>
                <a:lnTo>
                  <a:pt x="76200" y="0"/>
                </a:lnTo>
                <a:lnTo>
                  <a:pt x="76200" y="234950"/>
                </a:lnTo>
                <a:lnTo>
                  <a:pt x="95250" y="250189"/>
                </a:lnTo>
                <a:lnTo>
                  <a:pt x="114300" y="234950"/>
                </a:lnTo>
                <a:lnTo>
                  <a:pt x="114300" y="0"/>
                </a:lnTo>
                <a:close/>
              </a:path>
              <a:path w="190500" h="364489">
                <a:moveTo>
                  <a:pt x="114300" y="234950"/>
                </a:moveTo>
                <a:lnTo>
                  <a:pt x="95250" y="250189"/>
                </a:lnTo>
                <a:lnTo>
                  <a:pt x="114300" y="250189"/>
                </a:lnTo>
                <a:lnTo>
                  <a:pt x="114300" y="234950"/>
                </a:lnTo>
                <a:close/>
              </a:path>
              <a:path w="190500" h="364489">
                <a:moveTo>
                  <a:pt x="190500" y="173989"/>
                </a:moveTo>
                <a:lnTo>
                  <a:pt x="114300" y="234950"/>
                </a:lnTo>
                <a:lnTo>
                  <a:pt x="114300" y="250189"/>
                </a:lnTo>
                <a:lnTo>
                  <a:pt x="152400" y="250189"/>
                </a:lnTo>
                <a:lnTo>
                  <a:pt x="190500" y="1739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754083" y="4996549"/>
            <a:ext cx="2797810" cy="309059"/>
          </a:xfrm>
          <a:prstGeom prst="rect">
            <a:avLst/>
          </a:prstGeom>
          <a:ln w="76200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99390">
              <a:spcBef>
                <a:spcPts val="250"/>
              </a:spcBef>
            </a:pPr>
            <a:r>
              <a:rPr b="1" dirty="0">
                <a:latin typeface="Calibri"/>
                <a:cs typeface="Calibri"/>
              </a:rPr>
              <a:t>6.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QC</a:t>
            </a:r>
            <a:r>
              <a:rPr spc="-5" dirty="0">
                <a:latin typeface="Calibri"/>
                <a:cs typeface="Calibri"/>
              </a:rPr>
              <a:t> on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Normalized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Data</a:t>
            </a:r>
            <a:endParaRPr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057650" y="4657217"/>
            <a:ext cx="190500" cy="339725"/>
          </a:xfrm>
          <a:custGeom>
            <a:avLst/>
            <a:gdLst/>
            <a:ahLst/>
            <a:cxnLst/>
            <a:rect l="l" t="t" r="r" b="b"/>
            <a:pathLst>
              <a:path w="190500" h="339725">
                <a:moveTo>
                  <a:pt x="0" y="148716"/>
                </a:moveTo>
                <a:lnTo>
                  <a:pt x="95250" y="339216"/>
                </a:lnTo>
                <a:lnTo>
                  <a:pt x="152400" y="224916"/>
                </a:lnTo>
                <a:lnTo>
                  <a:pt x="76200" y="224916"/>
                </a:lnTo>
                <a:lnTo>
                  <a:pt x="76200" y="209676"/>
                </a:lnTo>
                <a:lnTo>
                  <a:pt x="0" y="148716"/>
                </a:lnTo>
                <a:close/>
              </a:path>
              <a:path w="190500" h="339725">
                <a:moveTo>
                  <a:pt x="76200" y="209676"/>
                </a:moveTo>
                <a:lnTo>
                  <a:pt x="76200" y="224916"/>
                </a:lnTo>
                <a:lnTo>
                  <a:pt x="95250" y="224916"/>
                </a:lnTo>
                <a:lnTo>
                  <a:pt x="76200" y="209676"/>
                </a:lnTo>
                <a:close/>
              </a:path>
              <a:path w="190500" h="339725">
                <a:moveTo>
                  <a:pt x="114300" y="0"/>
                </a:moveTo>
                <a:lnTo>
                  <a:pt x="76200" y="0"/>
                </a:lnTo>
                <a:lnTo>
                  <a:pt x="76200" y="209676"/>
                </a:lnTo>
                <a:lnTo>
                  <a:pt x="95250" y="224916"/>
                </a:lnTo>
                <a:lnTo>
                  <a:pt x="114300" y="209676"/>
                </a:lnTo>
                <a:lnTo>
                  <a:pt x="114300" y="0"/>
                </a:lnTo>
                <a:close/>
              </a:path>
              <a:path w="190500" h="339725">
                <a:moveTo>
                  <a:pt x="114300" y="209676"/>
                </a:moveTo>
                <a:lnTo>
                  <a:pt x="95250" y="224916"/>
                </a:lnTo>
                <a:lnTo>
                  <a:pt x="114300" y="224916"/>
                </a:lnTo>
                <a:lnTo>
                  <a:pt x="114300" y="209676"/>
                </a:lnTo>
                <a:close/>
              </a:path>
              <a:path w="190500" h="339725">
                <a:moveTo>
                  <a:pt x="190500" y="148716"/>
                </a:moveTo>
                <a:lnTo>
                  <a:pt x="114300" y="209676"/>
                </a:lnTo>
                <a:lnTo>
                  <a:pt x="114300" y="224916"/>
                </a:lnTo>
                <a:lnTo>
                  <a:pt x="152400" y="224916"/>
                </a:lnTo>
                <a:lnTo>
                  <a:pt x="190500" y="148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688767" y="5638801"/>
            <a:ext cx="2928620" cy="309059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509270">
              <a:spcBef>
                <a:spcPts val="250"/>
              </a:spcBef>
            </a:pPr>
            <a:r>
              <a:rPr b="1" dirty="0">
                <a:latin typeface="Calibri"/>
                <a:cs typeface="Calibri"/>
              </a:rPr>
              <a:t>7.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Covariate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Analysis</a:t>
            </a:r>
            <a:endParaRPr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10400" y="2119236"/>
            <a:ext cx="2928620" cy="30841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488950">
              <a:spcBef>
                <a:spcPts val="245"/>
              </a:spcBef>
            </a:pPr>
            <a:r>
              <a:rPr b="1" spc="-5" dirty="0">
                <a:latin typeface="Calibri"/>
                <a:cs typeface="Calibri"/>
              </a:rPr>
              <a:t>8.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Annotating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Probes</a:t>
            </a:r>
            <a:endParaRPr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010400" y="2829166"/>
            <a:ext cx="2928620" cy="369570"/>
          </a:xfrm>
          <a:custGeom>
            <a:avLst/>
            <a:gdLst/>
            <a:ahLst/>
            <a:cxnLst/>
            <a:rect l="l" t="t" r="r" b="b"/>
            <a:pathLst>
              <a:path w="2928620" h="369569">
                <a:moveTo>
                  <a:pt x="0" y="369328"/>
                </a:moveTo>
                <a:lnTo>
                  <a:pt x="2928238" y="369328"/>
                </a:lnTo>
                <a:lnTo>
                  <a:pt x="2928238" y="0"/>
                </a:lnTo>
                <a:lnTo>
                  <a:pt x="0" y="0"/>
                </a:lnTo>
                <a:lnTo>
                  <a:pt x="0" y="36932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687817" y="2847594"/>
            <a:ext cx="1574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Calibri"/>
                <a:cs typeface="Calibri"/>
              </a:rPr>
              <a:t>9.</a:t>
            </a:r>
            <a:r>
              <a:rPr b="1" spc="-4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Collapse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Rows</a:t>
            </a:r>
            <a:endParaRPr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010400" y="3554069"/>
            <a:ext cx="2928620" cy="646430"/>
          </a:xfrm>
          <a:custGeom>
            <a:avLst/>
            <a:gdLst/>
            <a:ahLst/>
            <a:cxnLst/>
            <a:rect l="l" t="t" r="r" b="b"/>
            <a:pathLst>
              <a:path w="2928620" h="646429">
                <a:moveTo>
                  <a:pt x="0" y="646328"/>
                </a:moveTo>
                <a:lnTo>
                  <a:pt x="2928238" y="646328"/>
                </a:lnTo>
                <a:lnTo>
                  <a:pt x="2928238" y="0"/>
                </a:lnTo>
                <a:lnTo>
                  <a:pt x="0" y="0"/>
                </a:lnTo>
                <a:lnTo>
                  <a:pt x="0" y="646328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247002" y="3572637"/>
            <a:ext cx="24542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4075" marR="5080" indent="-842010">
              <a:spcBef>
                <a:spcPts val="100"/>
              </a:spcBef>
            </a:pPr>
            <a:r>
              <a:rPr b="1" dirty="0">
                <a:latin typeface="Calibri"/>
                <a:cs typeface="Calibri"/>
              </a:rPr>
              <a:t>10. </a:t>
            </a:r>
            <a:r>
              <a:rPr spc="-10" dirty="0">
                <a:latin typeface="Calibri"/>
                <a:cs typeface="Calibri"/>
              </a:rPr>
              <a:t>Differential Expression </a:t>
            </a:r>
            <a:r>
              <a:rPr spc="-39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Analysis</a:t>
            </a:r>
            <a:endParaRPr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057650" y="5365877"/>
            <a:ext cx="190500" cy="273050"/>
          </a:xfrm>
          <a:custGeom>
            <a:avLst/>
            <a:gdLst/>
            <a:ahLst/>
            <a:cxnLst/>
            <a:rect l="l" t="t" r="r" b="b"/>
            <a:pathLst>
              <a:path w="190500" h="273050">
                <a:moveTo>
                  <a:pt x="0" y="82550"/>
                </a:moveTo>
                <a:lnTo>
                  <a:pt x="95250" y="272999"/>
                </a:lnTo>
                <a:lnTo>
                  <a:pt x="152389" y="158750"/>
                </a:lnTo>
                <a:lnTo>
                  <a:pt x="76200" y="158750"/>
                </a:lnTo>
                <a:lnTo>
                  <a:pt x="76200" y="143510"/>
                </a:lnTo>
                <a:lnTo>
                  <a:pt x="0" y="82550"/>
                </a:lnTo>
                <a:close/>
              </a:path>
              <a:path w="190500" h="273050">
                <a:moveTo>
                  <a:pt x="76200" y="143510"/>
                </a:moveTo>
                <a:lnTo>
                  <a:pt x="76200" y="158750"/>
                </a:lnTo>
                <a:lnTo>
                  <a:pt x="95250" y="158750"/>
                </a:lnTo>
                <a:lnTo>
                  <a:pt x="76200" y="143510"/>
                </a:lnTo>
                <a:close/>
              </a:path>
              <a:path w="190500" h="273050">
                <a:moveTo>
                  <a:pt x="114300" y="0"/>
                </a:moveTo>
                <a:lnTo>
                  <a:pt x="76200" y="0"/>
                </a:lnTo>
                <a:lnTo>
                  <a:pt x="76200" y="143510"/>
                </a:lnTo>
                <a:lnTo>
                  <a:pt x="95250" y="158750"/>
                </a:lnTo>
                <a:lnTo>
                  <a:pt x="114300" y="143510"/>
                </a:lnTo>
                <a:lnTo>
                  <a:pt x="114300" y="0"/>
                </a:lnTo>
                <a:close/>
              </a:path>
              <a:path w="190500" h="273050">
                <a:moveTo>
                  <a:pt x="114300" y="143510"/>
                </a:moveTo>
                <a:lnTo>
                  <a:pt x="95250" y="158750"/>
                </a:lnTo>
                <a:lnTo>
                  <a:pt x="114300" y="158750"/>
                </a:lnTo>
                <a:lnTo>
                  <a:pt x="114300" y="143510"/>
                </a:lnTo>
                <a:close/>
              </a:path>
              <a:path w="190500" h="273050">
                <a:moveTo>
                  <a:pt x="190500" y="82550"/>
                </a:moveTo>
                <a:lnTo>
                  <a:pt x="114300" y="143510"/>
                </a:lnTo>
                <a:lnTo>
                  <a:pt x="114300" y="158750"/>
                </a:lnTo>
                <a:lnTo>
                  <a:pt x="152389" y="158750"/>
                </a:lnTo>
                <a:lnTo>
                  <a:pt x="190500" y="82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99303" y="2303906"/>
            <a:ext cx="2970530" cy="3526790"/>
          </a:xfrm>
          <a:custGeom>
            <a:avLst/>
            <a:gdLst/>
            <a:ahLst/>
            <a:cxnLst/>
            <a:rect l="l" t="t" r="r" b="b"/>
            <a:pathLst>
              <a:path w="2970529" h="3526790">
                <a:moveTo>
                  <a:pt x="1429639" y="212090"/>
                </a:moveTo>
                <a:lnTo>
                  <a:pt x="1420431" y="106172"/>
                </a:lnTo>
                <a:lnTo>
                  <a:pt x="1419834" y="99187"/>
                </a:lnTo>
                <a:lnTo>
                  <a:pt x="1411224" y="0"/>
                </a:lnTo>
                <a:lnTo>
                  <a:pt x="1369250" y="37541"/>
                </a:lnTo>
                <a:lnTo>
                  <a:pt x="1369250" y="106299"/>
                </a:lnTo>
                <a:lnTo>
                  <a:pt x="1369060" y="106222"/>
                </a:lnTo>
                <a:lnTo>
                  <a:pt x="1369187" y="106172"/>
                </a:lnTo>
                <a:lnTo>
                  <a:pt x="1369250" y="106299"/>
                </a:lnTo>
                <a:lnTo>
                  <a:pt x="1369250" y="37541"/>
                </a:lnTo>
                <a:lnTo>
                  <a:pt x="1252474" y="141986"/>
                </a:lnTo>
                <a:lnTo>
                  <a:pt x="1345793" y="113360"/>
                </a:lnTo>
                <a:lnTo>
                  <a:pt x="0" y="3512540"/>
                </a:lnTo>
                <a:lnTo>
                  <a:pt x="35433" y="3526574"/>
                </a:lnTo>
                <a:lnTo>
                  <a:pt x="1381264" y="127355"/>
                </a:lnTo>
                <a:lnTo>
                  <a:pt x="1429639" y="212090"/>
                </a:lnTo>
                <a:close/>
              </a:path>
              <a:path w="2970529" h="3526790">
                <a:moveTo>
                  <a:pt x="2970530" y="1059815"/>
                </a:moveTo>
                <a:lnTo>
                  <a:pt x="2894330" y="1120775"/>
                </a:lnTo>
                <a:lnTo>
                  <a:pt x="2894330" y="894588"/>
                </a:lnTo>
                <a:lnTo>
                  <a:pt x="2856230" y="894588"/>
                </a:lnTo>
                <a:lnTo>
                  <a:pt x="2856230" y="1120775"/>
                </a:lnTo>
                <a:lnTo>
                  <a:pt x="2780030" y="1059815"/>
                </a:lnTo>
                <a:lnTo>
                  <a:pt x="2875280" y="1250315"/>
                </a:lnTo>
                <a:lnTo>
                  <a:pt x="2932430" y="1136015"/>
                </a:lnTo>
                <a:lnTo>
                  <a:pt x="2970530" y="1059815"/>
                </a:lnTo>
                <a:close/>
              </a:path>
              <a:path w="2970529" h="3526790">
                <a:moveTo>
                  <a:pt x="2970530" y="334645"/>
                </a:moveTo>
                <a:lnTo>
                  <a:pt x="2894330" y="395605"/>
                </a:lnTo>
                <a:lnTo>
                  <a:pt x="2894330" y="184658"/>
                </a:lnTo>
                <a:lnTo>
                  <a:pt x="2856230" y="184658"/>
                </a:lnTo>
                <a:lnTo>
                  <a:pt x="2856230" y="395605"/>
                </a:lnTo>
                <a:lnTo>
                  <a:pt x="2780030" y="334645"/>
                </a:lnTo>
                <a:lnTo>
                  <a:pt x="2875280" y="525145"/>
                </a:lnTo>
                <a:lnTo>
                  <a:pt x="2932430" y="410845"/>
                </a:lnTo>
                <a:lnTo>
                  <a:pt x="2970530" y="3346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2014" y="461594"/>
            <a:ext cx="58896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b="1" dirty="0">
                <a:latin typeface="Calibri"/>
                <a:cs typeface="Calibri"/>
              </a:rPr>
              <a:t>6.</a:t>
            </a:r>
            <a:r>
              <a:rPr b="1" spc="-25" dirty="0"/>
              <a:t> </a:t>
            </a:r>
            <a:r>
              <a:rPr dirty="0"/>
              <a:t>QC</a:t>
            </a:r>
            <a:r>
              <a:rPr spc="-15" dirty="0"/>
              <a:t> </a:t>
            </a:r>
            <a:r>
              <a:rPr dirty="0"/>
              <a:t>on</a:t>
            </a:r>
            <a:r>
              <a:rPr spc="-20" dirty="0"/>
              <a:t> </a:t>
            </a:r>
            <a:r>
              <a:rPr spc="-10" dirty="0"/>
              <a:t>Normalized</a:t>
            </a:r>
            <a:r>
              <a:rPr spc="-30" dirty="0"/>
              <a:t> </a:t>
            </a:r>
            <a:r>
              <a:rPr spc="-20" dirty="0"/>
              <a:t>Data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33701" y="1762125"/>
            <a:ext cx="5991225" cy="43624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2014" y="461594"/>
            <a:ext cx="58896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b="1" dirty="0">
                <a:latin typeface="Calibri"/>
                <a:cs typeface="Calibri"/>
              </a:rPr>
              <a:t>6.</a:t>
            </a:r>
            <a:r>
              <a:rPr b="1" spc="-25" dirty="0"/>
              <a:t> </a:t>
            </a:r>
            <a:r>
              <a:rPr dirty="0"/>
              <a:t>QC</a:t>
            </a:r>
            <a:r>
              <a:rPr spc="-15" dirty="0"/>
              <a:t> </a:t>
            </a:r>
            <a:r>
              <a:rPr dirty="0"/>
              <a:t>on</a:t>
            </a:r>
            <a:r>
              <a:rPr spc="-20" dirty="0"/>
              <a:t> </a:t>
            </a:r>
            <a:r>
              <a:rPr spc="-10" dirty="0"/>
              <a:t>Normalized</a:t>
            </a:r>
            <a:r>
              <a:rPr spc="-30" dirty="0"/>
              <a:t> </a:t>
            </a:r>
            <a:r>
              <a:rPr spc="-20" dirty="0"/>
              <a:t>Data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33701" y="1762125"/>
            <a:ext cx="6010275" cy="43624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2014" y="461594"/>
            <a:ext cx="58896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b="1" dirty="0">
                <a:latin typeface="Calibri"/>
                <a:cs typeface="Calibri"/>
              </a:rPr>
              <a:t>6.</a:t>
            </a:r>
            <a:r>
              <a:rPr sz="4400" b="1" spc="-25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QC</a:t>
            </a:r>
            <a:r>
              <a:rPr sz="4400" spc="-15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on</a:t>
            </a:r>
            <a:r>
              <a:rPr sz="4400" spc="-20" dirty="0">
                <a:latin typeface="Calibri"/>
                <a:cs typeface="Calibri"/>
              </a:rPr>
              <a:t> </a:t>
            </a:r>
            <a:r>
              <a:rPr sz="4400" spc="-10" dirty="0">
                <a:latin typeface="Calibri"/>
                <a:cs typeface="Calibri"/>
              </a:rPr>
              <a:t>Normalized</a:t>
            </a:r>
            <a:r>
              <a:rPr sz="4400" spc="-30" dirty="0">
                <a:latin typeface="Calibri"/>
                <a:cs typeface="Calibri"/>
              </a:rPr>
              <a:t> </a:t>
            </a:r>
            <a:r>
              <a:rPr sz="4400" spc="-20" dirty="0">
                <a:latin typeface="Calibri"/>
                <a:cs typeface="Calibri"/>
              </a:rPr>
              <a:t>Data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33701" y="2234299"/>
            <a:ext cx="5991225" cy="39338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868670" y="1726819"/>
            <a:ext cx="477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Calibri"/>
                <a:cs typeface="Calibri"/>
              </a:rPr>
              <a:t>MDS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spcBef>
                <a:spcPts val="105"/>
              </a:spcBef>
            </a:pPr>
            <a:r>
              <a:rPr spc="-5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95600" y="1371588"/>
            <a:ext cx="2514600" cy="307777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733425">
              <a:spcBef>
                <a:spcPts val="240"/>
              </a:spcBef>
            </a:pPr>
            <a:r>
              <a:rPr b="1" dirty="0">
                <a:latin typeface="Calibri"/>
                <a:cs typeface="Calibri"/>
              </a:rPr>
              <a:t>1.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Get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Data</a:t>
            </a:r>
            <a:endParaRPr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12567" y="2119236"/>
            <a:ext cx="3081020" cy="369570"/>
          </a:xfrm>
          <a:custGeom>
            <a:avLst/>
            <a:gdLst/>
            <a:ahLst/>
            <a:cxnLst/>
            <a:rect l="l" t="t" r="r" b="b"/>
            <a:pathLst>
              <a:path w="3081020" h="369569">
                <a:moveTo>
                  <a:pt x="0" y="369328"/>
                </a:moveTo>
                <a:lnTo>
                  <a:pt x="3080639" y="369328"/>
                </a:lnTo>
                <a:lnTo>
                  <a:pt x="3080639" y="0"/>
                </a:lnTo>
                <a:lnTo>
                  <a:pt x="0" y="0"/>
                </a:lnTo>
                <a:lnTo>
                  <a:pt x="0" y="36932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11603" y="2137360"/>
            <a:ext cx="28835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latin typeface="Calibri"/>
                <a:cs typeface="Calibri"/>
              </a:rPr>
              <a:t>2.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QC</a:t>
            </a:r>
            <a:r>
              <a:rPr spc="-5" dirty="0">
                <a:latin typeface="Calibri"/>
                <a:cs typeface="Calibri"/>
              </a:rPr>
              <a:t> on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Non-Normalized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Data</a:t>
            </a:r>
            <a:endParaRPr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95600" y="2829928"/>
            <a:ext cx="2514600" cy="30841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488315">
              <a:spcBef>
                <a:spcPts val="245"/>
              </a:spcBef>
            </a:pPr>
            <a:r>
              <a:rPr b="1" dirty="0">
                <a:latin typeface="Calibri"/>
                <a:cs typeface="Calibri"/>
              </a:rPr>
              <a:t>3.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Normalization</a:t>
            </a:r>
            <a:endParaRPr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95600" y="3554082"/>
            <a:ext cx="2514600" cy="30841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366395">
              <a:spcBef>
                <a:spcPts val="245"/>
              </a:spcBef>
            </a:pPr>
            <a:r>
              <a:rPr b="1" dirty="0">
                <a:latin typeface="Calibri"/>
                <a:cs typeface="Calibri"/>
              </a:rPr>
              <a:t>4.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Batch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Correction</a:t>
            </a:r>
            <a:endParaRPr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95600" y="4287888"/>
            <a:ext cx="2514600" cy="30841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395605">
              <a:spcBef>
                <a:spcPts val="245"/>
              </a:spcBef>
            </a:pPr>
            <a:r>
              <a:rPr b="1" dirty="0">
                <a:latin typeface="Calibri"/>
                <a:cs typeface="Calibri"/>
              </a:rPr>
              <a:t>5.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Outlier</a:t>
            </a:r>
            <a:r>
              <a:rPr spc="-15" dirty="0">
                <a:latin typeface="Calibri"/>
                <a:cs typeface="Calibri"/>
              </a:rPr>
              <a:t> Removal</a:t>
            </a:r>
            <a:endParaRPr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57650" y="1740916"/>
            <a:ext cx="190500" cy="1089025"/>
          </a:xfrm>
          <a:custGeom>
            <a:avLst/>
            <a:gdLst/>
            <a:ahLst/>
            <a:cxnLst/>
            <a:rect l="l" t="t" r="r" b="b"/>
            <a:pathLst>
              <a:path w="190500" h="1089025">
                <a:moveTo>
                  <a:pt x="190500" y="898525"/>
                </a:moveTo>
                <a:lnTo>
                  <a:pt x="114300" y="959485"/>
                </a:lnTo>
                <a:lnTo>
                  <a:pt x="114300" y="747649"/>
                </a:lnTo>
                <a:lnTo>
                  <a:pt x="76200" y="747649"/>
                </a:lnTo>
                <a:lnTo>
                  <a:pt x="76200" y="959485"/>
                </a:lnTo>
                <a:lnTo>
                  <a:pt x="0" y="898525"/>
                </a:lnTo>
                <a:lnTo>
                  <a:pt x="95250" y="1089025"/>
                </a:lnTo>
                <a:lnTo>
                  <a:pt x="152400" y="974725"/>
                </a:lnTo>
                <a:lnTo>
                  <a:pt x="190500" y="898525"/>
                </a:lnTo>
                <a:close/>
              </a:path>
              <a:path w="190500" h="1089025">
                <a:moveTo>
                  <a:pt x="190500" y="187833"/>
                </a:moveTo>
                <a:lnTo>
                  <a:pt x="114300" y="248793"/>
                </a:lnTo>
                <a:lnTo>
                  <a:pt x="114300" y="0"/>
                </a:lnTo>
                <a:lnTo>
                  <a:pt x="76200" y="0"/>
                </a:lnTo>
                <a:lnTo>
                  <a:pt x="76200" y="248793"/>
                </a:lnTo>
                <a:lnTo>
                  <a:pt x="0" y="187833"/>
                </a:lnTo>
                <a:lnTo>
                  <a:pt x="95250" y="378333"/>
                </a:lnTo>
                <a:lnTo>
                  <a:pt x="152400" y="264033"/>
                </a:lnTo>
                <a:lnTo>
                  <a:pt x="190500" y="1878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57650" y="3199256"/>
            <a:ext cx="190500" cy="375920"/>
          </a:xfrm>
          <a:custGeom>
            <a:avLst/>
            <a:gdLst/>
            <a:ahLst/>
            <a:cxnLst/>
            <a:rect l="l" t="t" r="r" b="b"/>
            <a:pathLst>
              <a:path w="190500" h="375920">
                <a:moveTo>
                  <a:pt x="190500" y="164338"/>
                </a:moveTo>
                <a:lnTo>
                  <a:pt x="114300" y="225310"/>
                </a:lnTo>
                <a:lnTo>
                  <a:pt x="114300" y="31750"/>
                </a:lnTo>
                <a:lnTo>
                  <a:pt x="114300" y="0"/>
                </a:lnTo>
                <a:lnTo>
                  <a:pt x="76200" y="0"/>
                </a:lnTo>
                <a:lnTo>
                  <a:pt x="76200" y="31750"/>
                </a:lnTo>
                <a:lnTo>
                  <a:pt x="76200" y="225310"/>
                </a:lnTo>
                <a:lnTo>
                  <a:pt x="0" y="164338"/>
                </a:lnTo>
                <a:lnTo>
                  <a:pt x="17246" y="198843"/>
                </a:lnTo>
                <a:lnTo>
                  <a:pt x="0" y="185039"/>
                </a:lnTo>
                <a:lnTo>
                  <a:pt x="95250" y="375551"/>
                </a:lnTo>
                <a:lnTo>
                  <a:pt x="152400" y="261239"/>
                </a:lnTo>
                <a:lnTo>
                  <a:pt x="190500" y="185039"/>
                </a:lnTo>
                <a:lnTo>
                  <a:pt x="173240" y="198856"/>
                </a:lnTo>
                <a:lnTo>
                  <a:pt x="190500" y="1643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57650" y="3923410"/>
            <a:ext cx="190500" cy="364490"/>
          </a:xfrm>
          <a:custGeom>
            <a:avLst/>
            <a:gdLst/>
            <a:ahLst/>
            <a:cxnLst/>
            <a:rect l="l" t="t" r="r" b="b"/>
            <a:pathLst>
              <a:path w="190500" h="364489">
                <a:moveTo>
                  <a:pt x="0" y="173989"/>
                </a:moveTo>
                <a:lnTo>
                  <a:pt x="95250" y="364489"/>
                </a:lnTo>
                <a:lnTo>
                  <a:pt x="152400" y="250189"/>
                </a:lnTo>
                <a:lnTo>
                  <a:pt x="76200" y="250189"/>
                </a:lnTo>
                <a:lnTo>
                  <a:pt x="76200" y="234950"/>
                </a:lnTo>
                <a:lnTo>
                  <a:pt x="0" y="173989"/>
                </a:lnTo>
                <a:close/>
              </a:path>
              <a:path w="190500" h="364489">
                <a:moveTo>
                  <a:pt x="76200" y="234950"/>
                </a:moveTo>
                <a:lnTo>
                  <a:pt x="76200" y="250189"/>
                </a:lnTo>
                <a:lnTo>
                  <a:pt x="95250" y="250189"/>
                </a:lnTo>
                <a:lnTo>
                  <a:pt x="76200" y="234950"/>
                </a:lnTo>
                <a:close/>
              </a:path>
              <a:path w="190500" h="364489">
                <a:moveTo>
                  <a:pt x="114300" y="0"/>
                </a:moveTo>
                <a:lnTo>
                  <a:pt x="76200" y="0"/>
                </a:lnTo>
                <a:lnTo>
                  <a:pt x="76200" y="234950"/>
                </a:lnTo>
                <a:lnTo>
                  <a:pt x="95250" y="250189"/>
                </a:lnTo>
                <a:lnTo>
                  <a:pt x="114300" y="234950"/>
                </a:lnTo>
                <a:lnTo>
                  <a:pt x="114300" y="0"/>
                </a:lnTo>
                <a:close/>
              </a:path>
              <a:path w="190500" h="364489">
                <a:moveTo>
                  <a:pt x="114300" y="234950"/>
                </a:moveTo>
                <a:lnTo>
                  <a:pt x="95250" y="250189"/>
                </a:lnTo>
                <a:lnTo>
                  <a:pt x="114300" y="250189"/>
                </a:lnTo>
                <a:lnTo>
                  <a:pt x="114300" y="234950"/>
                </a:lnTo>
                <a:close/>
              </a:path>
              <a:path w="190500" h="364489">
                <a:moveTo>
                  <a:pt x="190500" y="173989"/>
                </a:moveTo>
                <a:lnTo>
                  <a:pt x="114300" y="234950"/>
                </a:lnTo>
                <a:lnTo>
                  <a:pt x="114300" y="250189"/>
                </a:lnTo>
                <a:lnTo>
                  <a:pt x="152400" y="250189"/>
                </a:lnTo>
                <a:lnTo>
                  <a:pt x="190500" y="1739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754083" y="4996549"/>
            <a:ext cx="2797810" cy="309059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99390">
              <a:spcBef>
                <a:spcPts val="250"/>
              </a:spcBef>
            </a:pPr>
            <a:r>
              <a:rPr b="1" dirty="0">
                <a:latin typeface="Calibri"/>
                <a:cs typeface="Calibri"/>
              </a:rPr>
              <a:t>6.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QC</a:t>
            </a:r>
            <a:r>
              <a:rPr spc="-5" dirty="0">
                <a:latin typeface="Calibri"/>
                <a:cs typeface="Calibri"/>
              </a:rPr>
              <a:t> on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Normalized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Data</a:t>
            </a:r>
            <a:endParaRPr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057650" y="4657217"/>
            <a:ext cx="190500" cy="339725"/>
          </a:xfrm>
          <a:custGeom>
            <a:avLst/>
            <a:gdLst/>
            <a:ahLst/>
            <a:cxnLst/>
            <a:rect l="l" t="t" r="r" b="b"/>
            <a:pathLst>
              <a:path w="190500" h="339725">
                <a:moveTo>
                  <a:pt x="0" y="148716"/>
                </a:moveTo>
                <a:lnTo>
                  <a:pt x="95250" y="339216"/>
                </a:lnTo>
                <a:lnTo>
                  <a:pt x="152400" y="224916"/>
                </a:lnTo>
                <a:lnTo>
                  <a:pt x="76200" y="224916"/>
                </a:lnTo>
                <a:lnTo>
                  <a:pt x="76200" y="209676"/>
                </a:lnTo>
                <a:lnTo>
                  <a:pt x="0" y="148716"/>
                </a:lnTo>
                <a:close/>
              </a:path>
              <a:path w="190500" h="339725">
                <a:moveTo>
                  <a:pt x="76200" y="209676"/>
                </a:moveTo>
                <a:lnTo>
                  <a:pt x="76200" y="224916"/>
                </a:lnTo>
                <a:lnTo>
                  <a:pt x="95250" y="224916"/>
                </a:lnTo>
                <a:lnTo>
                  <a:pt x="76200" y="209676"/>
                </a:lnTo>
                <a:close/>
              </a:path>
              <a:path w="190500" h="339725">
                <a:moveTo>
                  <a:pt x="114300" y="0"/>
                </a:moveTo>
                <a:lnTo>
                  <a:pt x="76200" y="0"/>
                </a:lnTo>
                <a:lnTo>
                  <a:pt x="76200" y="209676"/>
                </a:lnTo>
                <a:lnTo>
                  <a:pt x="95250" y="224916"/>
                </a:lnTo>
                <a:lnTo>
                  <a:pt x="114300" y="209676"/>
                </a:lnTo>
                <a:lnTo>
                  <a:pt x="114300" y="0"/>
                </a:lnTo>
                <a:close/>
              </a:path>
              <a:path w="190500" h="339725">
                <a:moveTo>
                  <a:pt x="114300" y="209676"/>
                </a:moveTo>
                <a:lnTo>
                  <a:pt x="95250" y="224916"/>
                </a:lnTo>
                <a:lnTo>
                  <a:pt x="114300" y="224916"/>
                </a:lnTo>
                <a:lnTo>
                  <a:pt x="114300" y="209676"/>
                </a:lnTo>
                <a:close/>
              </a:path>
              <a:path w="190500" h="339725">
                <a:moveTo>
                  <a:pt x="190500" y="148716"/>
                </a:moveTo>
                <a:lnTo>
                  <a:pt x="114300" y="209676"/>
                </a:lnTo>
                <a:lnTo>
                  <a:pt x="114300" y="224916"/>
                </a:lnTo>
                <a:lnTo>
                  <a:pt x="152400" y="224916"/>
                </a:lnTo>
                <a:lnTo>
                  <a:pt x="190500" y="148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688767" y="5638801"/>
            <a:ext cx="2928620" cy="309059"/>
          </a:xfrm>
          <a:prstGeom prst="rect">
            <a:avLst/>
          </a:prstGeom>
          <a:ln w="76200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509270">
              <a:spcBef>
                <a:spcPts val="250"/>
              </a:spcBef>
            </a:pPr>
            <a:r>
              <a:rPr b="1" dirty="0">
                <a:latin typeface="Calibri"/>
                <a:cs typeface="Calibri"/>
              </a:rPr>
              <a:t>7.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Covariate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Analysis</a:t>
            </a:r>
            <a:endParaRPr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10400" y="2119236"/>
            <a:ext cx="2928620" cy="30841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488950">
              <a:spcBef>
                <a:spcPts val="245"/>
              </a:spcBef>
            </a:pPr>
            <a:r>
              <a:rPr b="1" spc="-5" dirty="0">
                <a:latin typeface="Calibri"/>
                <a:cs typeface="Calibri"/>
              </a:rPr>
              <a:t>8.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Annotating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Probes</a:t>
            </a:r>
            <a:endParaRPr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010400" y="2829166"/>
            <a:ext cx="2928620" cy="369570"/>
          </a:xfrm>
          <a:custGeom>
            <a:avLst/>
            <a:gdLst/>
            <a:ahLst/>
            <a:cxnLst/>
            <a:rect l="l" t="t" r="r" b="b"/>
            <a:pathLst>
              <a:path w="2928620" h="369569">
                <a:moveTo>
                  <a:pt x="0" y="369328"/>
                </a:moveTo>
                <a:lnTo>
                  <a:pt x="2928238" y="369328"/>
                </a:lnTo>
                <a:lnTo>
                  <a:pt x="2928238" y="0"/>
                </a:lnTo>
                <a:lnTo>
                  <a:pt x="0" y="0"/>
                </a:lnTo>
                <a:lnTo>
                  <a:pt x="0" y="36932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687817" y="2847594"/>
            <a:ext cx="1574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Calibri"/>
                <a:cs typeface="Calibri"/>
              </a:rPr>
              <a:t>9.</a:t>
            </a:r>
            <a:r>
              <a:rPr b="1" spc="-4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Collapse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Rows</a:t>
            </a:r>
            <a:endParaRPr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010400" y="3554069"/>
            <a:ext cx="2928620" cy="646430"/>
          </a:xfrm>
          <a:custGeom>
            <a:avLst/>
            <a:gdLst/>
            <a:ahLst/>
            <a:cxnLst/>
            <a:rect l="l" t="t" r="r" b="b"/>
            <a:pathLst>
              <a:path w="2928620" h="646429">
                <a:moveTo>
                  <a:pt x="0" y="646328"/>
                </a:moveTo>
                <a:lnTo>
                  <a:pt x="2928238" y="646328"/>
                </a:lnTo>
                <a:lnTo>
                  <a:pt x="2928238" y="0"/>
                </a:lnTo>
                <a:lnTo>
                  <a:pt x="0" y="0"/>
                </a:lnTo>
                <a:lnTo>
                  <a:pt x="0" y="646328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247002" y="3572637"/>
            <a:ext cx="24542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4075" marR="5080" indent="-842010">
              <a:spcBef>
                <a:spcPts val="100"/>
              </a:spcBef>
            </a:pPr>
            <a:r>
              <a:rPr b="1" dirty="0">
                <a:latin typeface="Calibri"/>
                <a:cs typeface="Calibri"/>
              </a:rPr>
              <a:t>10. </a:t>
            </a:r>
            <a:r>
              <a:rPr spc="-10" dirty="0">
                <a:latin typeface="Calibri"/>
                <a:cs typeface="Calibri"/>
              </a:rPr>
              <a:t>Differential Expression </a:t>
            </a:r>
            <a:r>
              <a:rPr spc="-39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Analysis</a:t>
            </a:r>
            <a:endParaRPr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057650" y="5365877"/>
            <a:ext cx="190500" cy="273050"/>
          </a:xfrm>
          <a:custGeom>
            <a:avLst/>
            <a:gdLst/>
            <a:ahLst/>
            <a:cxnLst/>
            <a:rect l="l" t="t" r="r" b="b"/>
            <a:pathLst>
              <a:path w="190500" h="273050">
                <a:moveTo>
                  <a:pt x="0" y="82550"/>
                </a:moveTo>
                <a:lnTo>
                  <a:pt x="95250" y="272999"/>
                </a:lnTo>
                <a:lnTo>
                  <a:pt x="152389" y="158750"/>
                </a:lnTo>
                <a:lnTo>
                  <a:pt x="76200" y="158750"/>
                </a:lnTo>
                <a:lnTo>
                  <a:pt x="76200" y="143510"/>
                </a:lnTo>
                <a:lnTo>
                  <a:pt x="0" y="82550"/>
                </a:lnTo>
                <a:close/>
              </a:path>
              <a:path w="190500" h="273050">
                <a:moveTo>
                  <a:pt x="76200" y="143510"/>
                </a:moveTo>
                <a:lnTo>
                  <a:pt x="76200" y="158750"/>
                </a:lnTo>
                <a:lnTo>
                  <a:pt x="95250" y="158750"/>
                </a:lnTo>
                <a:lnTo>
                  <a:pt x="76200" y="143510"/>
                </a:lnTo>
                <a:close/>
              </a:path>
              <a:path w="190500" h="273050">
                <a:moveTo>
                  <a:pt x="114300" y="0"/>
                </a:moveTo>
                <a:lnTo>
                  <a:pt x="76200" y="0"/>
                </a:lnTo>
                <a:lnTo>
                  <a:pt x="76200" y="143510"/>
                </a:lnTo>
                <a:lnTo>
                  <a:pt x="95250" y="158750"/>
                </a:lnTo>
                <a:lnTo>
                  <a:pt x="114300" y="143510"/>
                </a:lnTo>
                <a:lnTo>
                  <a:pt x="114300" y="0"/>
                </a:lnTo>
                <a:close/>
              </a:path>
              <a:path w="190500" h="273050">
                <a:moveTo>
                  <a:pt x="114300" y="143510"/>
                </a:moveTo>
                <a:lnTo>
                  <a:pt x="95250" y="158750"/>
                </a:lnTo>
                <a:lnTo>
                  <a:pt x="114300" y="158750"/>
                </a:lnTo>
                <a:lnTo>
                  <a:pt x="114300" y="143510"/>
                </a:lnTo>
                <a:close/>
              </a:path>
              <a:path w="190500" h="273050">
                <a:moveTo>
                  <a:pt x="190500" y="82550"/>
                </a:moveTo>
                <a:lnTo>
                  <a:pt x="114300" y="143510"/>
                </a:lnTo>
                <a:lnTo>
                  <a:pt x="114300" y="158750"/>
                </a:lnTo>
                <a:lnTo>
                  <a:pt x="152389" y="158750"/>
                </a:lnTo>
                <a:lnTo>
                  <a:pt x="190500" y="82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99303" y="2303906"/>
            <a:ext cx="2970530" cy="3526790"/>
          </a:xfrm>
          <a:custGeom>
            <a:avLst/>
            <a:gdLst/>
            <a:ahLst/>
            <a:cxnLst/>
            <a:rect l="l" t="t" r="r" b="b"/>
            <a:pathLst>
              <a:path w="2970529" h="3526790">
                <a:moveTo>
                  <a:pt x="1429639" y="212090"/>
                </a:moveTo>
                <a:lnTo>
                  <a:pt x="1420431" y="106172"/>
                </a:lnTo>
                <a:lnTo>
                  <a:pt x="1419834" y="99187"/>
                </a:lnTo>
                <a:lnTo>
                  <a:pt x="1411224" y="0"/>
                </a:lnTo>
                <a:lnTo>
                  <a:pt x="1369250" y="37541"/>
                </a:lnTo>
                <a:lnTo>
                  <a:pt x="1369250" y="106299"/>
                </a:lnTo>
                <a:lnTo>
                  <a:pt x="1369060" y="106222"/>
                </a:lnTo>
                <a:lnTo>
                  <a:pt x="1369187" y="106172"/>
                </a:lnTo>
                <a:lnTo>
                  <a:pt x="1369250" y="106299"/>
                </a:lnTo>
                <a:lnTo>
                  <a:pt x="1369250" y="37541"/>
                </a:lnTo>
                <a:lnTo>
                  <a:pt x="1252474" y="141986"/>
                </a:lnTo>
                <a:lnTo>
                  <a:pt x="1345793" y="113360"/>
                </a:lnTo>
                <a:lnTo>
                  <a:pt x="0" y="3512540"/>
                </a:lnTo>
                <a:lnTo>
                  <a:pt x="35433" y="3526574"/>
                </a:lnTo>
                <a:lnTo>
                  <a:pt x="1381264" y="127355"/>
                </a:lnTo>
                <a:lnTo>
                  <a:pt x="1429639" y="212090"/>
                </a:lnTo>
                <a:close/>
              </a:path>
              <a:path w="2970529" h="3526790">
                <a:moveTo>
                  <a:pt x="2970530" y="1059815"/>
                </a:moveTo>
                <a:lnTo>
                  <a:pt x="2894330" y="1120775"/>
                </a:lnTo>
                <a:lnTo>
                  <a:pt x="2894330" y="894588"/>
                </a:lnTo>
                <a:lnTo>
                  <a:pt x="2856230" y="894588"/>
                </a:lnTo>
                <a:lnTo>
                  <a:pt x="2856230" y="1120775"/>
                </a:lnTo>
                <a:lnTo>
                  <a:pt x="2780030" y="1059815"/>
                </a:lnTo>
                <a:lnTo>
                  <a:pt x="2875280" y="1250315"/>
                </a:lnTo>
                <a:lnTo>
                  <a:pt x="2932430" y="1136015"/>
                </a:lnTo>
                <a:lnTo>
                  <a:pt x="2970530" y="1059815"/>
                </a:lnTo>
                <a:close/>
              </a:path>
              <a:path w="2970529" h="3526790">
                <a:moveTo>
                  <a:pt x="2970530" y="334645"/>
                </a:moveTo>
                <a:lnTo>
                  <a:pt x="2894330" y="395605"/>
                </a:lnTo>
                <a:lnTo>
                  <a:pt x="2894330" y="184658"/>
                </a:lnTo>
                <a:lnTo>
                  <a:pt x="2856230" y="184658"/>
                </a:lnTo>
                <a:lnTo>
                  <a:pt x="2856230" y="395605"/>
                </a:lnTo>
                <a:lnTo>
                  <a:pt x="2780030" y="334645"/>
                </a:lnTo>
                <a:lnTo>
                  <a:pt x="2875280" y="525145"/>
                </a:lnTo>
                <a:lnTo>
                  <a:pt x="2932430" y="410845"/>
                </a:lnTo>
                <a:lnTo>
                  <a:pt x="2970530" y="3346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spcBef>
                <a:spcPts val="105"/>
              </a:spcBef>
            </a:pPr>
            <a:r>
              <a:rPr spc="-5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95600" y="1371588"/>
            <a:ext cx="2514600" cy="307777"/>
          </a:xfrm>
          <a:prstGeom prst="rect">
            <a:avLst/>
          </a:prstGeom>
          <a:ln w="76200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733425">
              <a:spcBef>
                <a:spcPts val="240"/>
              </a:spcBef>
            </a:pPr>
            <a:r>
              <a:rPr b="1" dirty="0">
                <a:latin typeface="Calibri"/>
                <a:cs typeface="Calibri"/>
              </a:rPr>
              <a:t>1.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Get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Data</a:t>
            </a:r>
            <a:endParaRPr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12567" y="2119236"/>
            <a:ext cx="3081020" cy="369570"/>
          </a:xfrm>
          <a:custGeom>
            <a:avLst/>
            <a:gdLst/>
            <a:ahLst/>
            <a:cxnLst/>
            <a:rect l="l" t="t" r="r" b="b"/>
            <a:pathLst>
              <a:path w="3081020" h="369569">
                <a:moveTo>
                  <a:pt x="0" y="369328"/>
                </a:moveTo>
                <a:lnTo>
                  <a:pt x="3080639" y="369328"/>
                </a:lnTo>
                <a:lnTo>
                  <a:pt x="3080639" y="0"/>
                </a:lnTo>
                <a:lnTo>
                  <a:pt x="0" y="0"/>
                </a:lnTo>
                <a:lnTo>
                  <a:pt x="0" y="36932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11603" y="2137360"/>
            <a:ext cx="28835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latin typeface="Calibri"/>
                <a:cs typeface="Calibri"/>
              </a:rPr>
              <a:t>2.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QC</a:t>
            </a:r>
            <a:r>
              <a:rPr spc="-5" dirty="0">
                <a:latin typeface="Calibri"/>
                <a:cs typeface="Calibri"/>
              </a:rPr>
              <a:t> on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Non-Normalized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Data</a:t>
            </a:r>
            <a:endParaRPr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95600" y="2829928"/>
            <a:ext cx="2514600" cy="30841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488315">
              <a:spcBef>
                <a:spcPts val="245"/>
              </a:spcBef>
            </a:pPr>
            <a:r>
              <a:rPr b="1" dirty="0">
                <a:latin typeface="Calibri"/>
                <a:cs typeface="Calibri"/>
              </a:rPr>
              <a:t>3.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Normalization</a:t>
            </a:r>
            <a:endParaRPr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95600" y="3554082"/>
            <a:ext cx="2514600" cy="30841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366395">
              <a:spcBef>
                <a:spcPts val="245"/>
              </a:spcBef>
            </a:pPr>
            <a:r>
              <a:rPr b="1" dirty="0">
                <a:latin typeface="Calibri"/>
                <a:cs typeface="Calibri"/>
              </a:rPr>
              <a:t>4.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Batch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Correction</a:t>
            </a:r>
            <a:endParaRPr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95600" y="4287888"/>
            <a:ext cx="2514600" cy="30841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395605">
              <a:spcBef>
                <a:spcPts val="245"/>
              </a:spcBef>
            </a:pPr>
            <a:r>
              <a:rPr b="1" dirty="0">
                <a:latin typeface="Calibri"/>
                <a:cs typeface="Calibri"/>
              </a:rPr>
              <a:t>5.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Outlier</a:t>
            </a:r>
            <a:r>
              <a:rPr spc="-15" dirty="0">
                <a:latin typeface="Calibri"/>
                <a:cs typeface="Calibri"/>
              </a:rPr>
              <a:t> Removal</a:t>
            </a:r>
            <a:endParaRPr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57650" y="1740916"/>
            <a:ext cx="190500" cy="1089025"/>
          </a:xfrm>
          <a:custGeom>
            <a:avLst/>
            <a:gdLst/>
            <a:ahLst/>
            <a:cxnLst/>
            <a:rect l="l" t="t" r="r" b="b"/>
            <a:pathLst>
              <a:path w="190500" h="1089025">
                <a:moveTo>
                  <a:pt x="190500" y="898525"/>
                </a:moveTo>
                <a:lnTo>
                  <a:pt x="114300" y="959485"/>
                </a:lnTo>
                <a:lnTo>
                  <a:pt x="114300" y="747649"/>
                </a:lnTo>
                <a:lnTo>
                  <a:pt x="76200" y="747649"/>
                </a:lnTo>
                <a:lnTo>
                  <a:pt x="76200" y="959485"/>
                </a:lnTo>
                <a:lnTo>
                  <a:pt x="0" y="898525"/>
                </a:lnTo>
                <a:lnTo>
                  <a:pt x="95250" y="1089025"/>
                </a:lnTo>
                <a:lnTo>
                  <a:pt x="152400" y="974725"/>
                </a:lnTo>
                <a:lnTo>
                  <a:pt x="190500" y="898525"/>
                </a:lnTo>
                <a:close/>
              </a:path>
              <a:path w="190500" h="1089025">
                <a:moveTo>
                  <a:pt x="190500" y="187833"/>
                </a:moveTo>
                <a:lnTo>
                  <a:pt x="114300" y="248793"/>
                </a:lnTo>
                <a:lnTo>
                  <a:pt x="114300" y="0"/>
                </a:lnTo>
                <a:lnTo>
                  <a:pt x="76200" y="0"/>
                </a:lnTo>
                <a:lnTo>
                  <a:pt x="76200" y="248793"/>
                </a:lnTo>
                <a:lnTo>
                  <a:pt x="0" y="187833"/>
                </a:lnTo>
                <a:lnTo>
                  <a:pt x="95250" y="378333"/>
                </a:lnTo>
                <a:lnTo>
                  <a:pt x="152400" y="264033"/>
                </a:lnTo>
                <a:lnTo>
                  <a:pt x="190500" y="1878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57650" y="3199256"/>
            <a:ext cx="190500" cy="375920"/>
          </a:xfrm>
          <a:custGeom>
            <a:avLst/>
            <a:gdLst/>
            <a:ahLst/>
            <a:cxnLst/>
            <a:rect l="l" t="t" r="r" b="b"/>
            <a:pathLst>
              <a:path w="190500" h="375920">
                <a:moveTo>
                  <a:pt x="190500" y="164338"/>
                </a:moveTo>
                <a:lnTo>
                  <a:pt x="114300" y="225310"/>
                </a:lnTo>
                <a:lnTo>
                  <a:pt x="114300" y="31750"/>
                </a:lnTo>
                <a:lnTo>
                  <a:pt x="114300" y="0"/>
                </a:lnTo>
                <a:lnTo>
                  <a:pt x="76200" y="0"/>
                </a:lnTo>
                <a:lnTo>
                  <a:pt x="76200" y="31750"/>
                </a:lnTo>
                <a:lnTo>
                  <a:pt x="76200" y="225310"/>
                </a:lnTo>
                <a:lnTo>
                  <a:pt x="0" y="164338"/>
                </a:lnTo>
                <a:lnTo>
                  <a:pt x="17246" y="198843"/>
                </a:lnTo>
                <a:lnTo>
                  <a:pt x="0" y="185039"/>
                </a:lnTo>
                <a:lnTo>
                  <a:pt x="95250" y="375551"/>
                </a:lnTo>
                <a:lnTo>
                  <a:pt x="152400" y="261239"/>
                </a:lnTo>
                <a:lnTo>
                  <a:pt x="190500" y="185039"/>
                </a:lnTo>
                <a:lnTo>
                  <a:pt x="173240" y="198856"/>
                </a:lnTo>
                <a:lnTo>
                  <a:pt x="190500" y="1643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57650" y="3923410"/>
            <a:ext cx="190500" cy="364490"/>
          </a:xfrm>
          <a:custGeom>
            <a:avLst/>
            <a:gdLst/>
            <a:ahLst/>
            <a:cxnLst/>
            <a:rect l="l" t="t" r="r" b="b"/>
            <a:pathLst>
              <a:path w="190500" h="364489">
                <a:moveTo>
                  <a:pt x="0" y="173989"/>
                </a:moveTo>
                <a:lnTo>
                  <a:pt x="95250" y="364489"/>
                </a:lnTo>
                <a:lnTo>
                  <a:pt x="152400" y="250189"/>
                </a:lnTo>
                <a:lnTo>
                  <a:pt x="76200" y="250189"/>
                </a:lnTo>
                <a:lnTo>
                  <a:pt x="76200" y="234950"/>
                </a:lnTo>
                <a:lnTo>
                  <a:pt x="0" y="173989"/>
                </a:lnTo>
                <a:close/>
              </a:path>
              <a:path w="190500" h="364489">
                <a:moveTo>
                  <a:pt x="76200" y="234950"/>
                </a:moveTo>
                <a:lnTo>
                  <a:pt x="76200" y="250189"/>
                </a:lnTo>
                <a:lnTo>
                  <a:pt x="95250" y="250189"/>
                </a:lnTo>
                <a:lnTo>
                  <a:pt x="76200" y="234950"/>
                </a:lnTo>
                <a:close/>
              </a:path>
              <a:path w="190500" h="364489">
                <a:moveTo>
                  <a:pt x="114300" y="0"/>
                </a:moveTo>
                <a:lnTo>
                  <a:pt x="76200" y="0"/>
                </a:lnTo>
                <a:lnTo>
                  <a:pt x="76200" y="234950"/>
                </a:lnTo>
                <a:lnTo>
                  <a:pt x="95250" y="250189"/>
                </a:lnTo>
                <a:lnTo>
                  <a:pt x="114300" y="234950"/>
                </a:lnTo>
                <a:lnTo>
                  <a:pt x="114300" y="0"/>
                </a:lnTo>
                <a:close/>
              </a:path>
              <a:path w="190500" h="364489">
                <a:moveTo>
                  <a:pt x="114300" y="234950"/>
                </a:moveTo>
                <a:lnTo>
                  <a:pt x="95250" y="250189"/>
                </a:lnTo>
                <a:lnTo>
                  <a:pt x="114300" y="250189"/>
                </a:lnTo>
                <a:lnTo>
                  <a:pt x="114300" y="234950"/>
                </a:lnTo>
                <a:close/>
              </a:path>
              <a:path w="190500" h="364489">
                <a:moveTo>
                  <a:pt x="190500" y="173989"/>
                </a:moveTo>
                <a:lnTo>
                  <a:pt x="114300" y="234950"/>
                </a:lnTo>
                <a:lnTo>
                  <a:pt x="114300" y="250189"/>
                </a:lnTo>
                <a:lnTo>
                  <a:pt x="152400" y="250189"/>
                </a:lnTo>
                <a:lnTo>
                  <a:pt x="190500" y="1739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754083" y="4996549"/>
            <a:ext cx="2797810" cy="309059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99390">
              <a:spcBef>
                <a:spcPts val="250"/>
              </a:spcBef>
            </a:pPr>
            <a:r>
              <a:rPr b="1" dirty="0">
                <a:latin typeface="Calibri"/>
                <a:cs typeface="Calibri"/>
              </a:rPr>
              <a:t>6.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QC</a:t>
            </a:r>
            <a:r>
              <a:rPr spc="-5" dirty="0">
                <a:latin typeface="Calibri"/>
                <a:cs typeface="Calibri"/>
              </a:rPr>
              <a:t> on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Normalized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Data</a:t>
            </a:r>
            <a:endParaRPr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057650" y="4657217"/>
            <a:ext cx="190500" cy="339725"/>
          </a:xfrm>
          <a:custGeom>
            <a:avLst/>
            <a:gdLst/>
            <a:ahLst/>
            <a:cxnLst/>
            <a:rect l="l" t="t" r="r" b="b"/>
            <a:pathLst>
              <a:path w="190500" h="339725">
                <a:moveTo>
                  <a:pt x="0" y="148716"/>
                </a:moveTo>
                <a:lnTo>
                  <a:pt x="95250" y="339216"/>
                </a:lnTo>
                <a:lnTo>
                  <a:pt x="152400" y="224916"/>
                </a:lnTo>
                <a:lnTo>
                  <a:pt x="76200" y="224916"/>
                </a:lnTo>
                <a:lnTo>
                  <a:pt x="76200" y="209676"/>
                </a:lnTo>
                <a:lnTo>
                  <a:pt x="0" y="148716"/>
                </a:lnTo>
                <a:close/>
              </a:path>
              <a:path w="190500" h="339725">
                <a:moveTo>
                  <a:pt x="76200" y="209676"/>
                </a:moveTo>
                <a:lnTo>
                  <a:pt x="76200" y="224916"/>
                </a:lnTo>
                <a:lnTo>
                  <a:pt x="95250" y="224916"/>
                </a:lnTo>
                <a:lnTo>
                  <a:pt x="76200" y="209676"/>
                </a:lnTo>
                <a:close/>
              </a:path>
              <a:path w="190500" h="339725">
                <a:moveTo>
                  <a:pt x="114300" y="0"/>
                </a:moveTo>
                <a:lnTo>
                  <a:pt x="76200" y="0"/>
                </a:lnTo>
                <a:lnTo>
                  <a:pt x="76200" y="209676"/>
                </a:lnTo>
                <a:lnTo>
                  <a:pt x="95250" y="224916"/>
                </a:lnTo>
                <a:lnTo>
                  <a:pt x="114300" y="209676"/>
                </a:lnTo>
                <a:lnTo>
                  <a:pt x="114300" y="0"/>
                </a:lnTo>
                <a:close/>
              </a:path>
              <a:path w="190500" h="339725">
                <a:moveTo>
                  <a:pt x="114300" y="209676"/>
                </a:moveTo>
                <a:lnTo>
                  <a:pt x="95250" y="224916"/>
                </a:lnTo>
                <a:lnTo>
                  <a:pt x="114300" y="224916"/>
                </a:lnTo>
                <a:lnTo>
                  <a:pt x="114300" y="209676"/>
                </a:lnTo>
                <a:close/>
              </a:path>
              <a:path w="190500" h="339725">
                <a:moveTo>
                  <a:pt x="190500" y="148716"/>
                </a:moveTo>
                <a:lnTo>
                  <a:pt x="114300" y="209676"/>
                </a:lnTo>
                <a:lnTo>
                  <a:pt x="114300" y="224916"/>
                </a:lnTo>
                <a:lnTo>
                  <a:pt x="152400" y="224916"/>
                </a:lnTo>
                <a:lnTo>
                  <a:pt x="190500" y="148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688767" y="5638801"/>
            <a:ext cx="2928620" cy="309059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509270">
              <a:spcBef>
                <a:spcPts val="250"/>
              </a:spcBef>
            </a:pPr>
            <a:r>
              <a:rPr b="1" dirty="0">
                <a:latin typeface="Calibri"/>
                <a:cs typeface="Calibri"/>
              </a:rPr>
              <a:t>7.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Covariate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Analysis</a:t>
            </a:r>
            <a:endParaRPr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10400" y="2119236"/>
            <a:ext cx="2928620" cy="30841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488950">
              <a:spcBef>
                <a:spcPts val="245"/>
              </a:spcBef>
            </a:pPr>
            <a:r>
              <a:rPr b="1" spc="-5" dirty="0">
                <a:latin typeface="Calibri"/>
                <a:cs typeface="Calibri"/>
              </a:rPr>
              <a:t>8.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Annotating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Probes</a:t>
            </a:r>
            <a:endParaRPr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010400" y="2829166"/>
            <a:ext cx="2928620" cy="369570"/>
          </a:xfrm>
          <a:custGeom>
            <a:avLst/>
            <a:gdLst/>
            <a:ahLst/>
            <a:cxnLst/>
            <a:rect l="l" t="t" r="r" b="b"/>
            <a:pathLst>
              <a:path w="2928620" h="369569">
                <a:moveTo>
                  <a:pt x="0" y="369328"/>
                </a:moveTo>
                <a:lnTo>
                  <a:pt x="2928238" y="369328"/>
                </a:lnTo>
                <a:lnTo>
                  <a:pt x="2928238" y="0"/>
                </a:lnTo>
                <a:lnTo>
                  <a:pt x="0" y="0"/>
                </a:lnTo>
                <a:lnTo>
                  <a:pt x="0" y="36932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687817" y="2847594"/>
            <a:ext cx="1574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Calibri"/>
                <a:cs typeface="Calibri"/>
              </a:rPr>
              <a:t>9.</a:t>
            </a:r>
            <a:r>
              <a:rPr b="1" spc="-4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Collapse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Rows</a:t>
            </a:r>
            <a:endParaRPr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010400" y="3554069"/>
            <a:ext cx="2928620" cy="646430"/>
          </a:xfrm>
          <a:custGeom>
            <a:avLst/>
            <a:gdLst/>
            <a:ahLst/>
            <a:cxnLst/>
            <a:rect l="l" t="t" r="r" b="b"/>
            <a:pathLst>
              <a:path w="2928620" h="646429">
                <a:moveTo>
                  <a:pt x="0" y="646328"/>
                </a:moveTo>
                <a:lnTo>
                  <a:pt x="2928238" y="646328"/>
                </a:lnTo>
                <a:lnTo>
                  <a:pt x="2928238" y="0"/>
                </a:lnTo>
                <a:lnTo>
                  <a:pt x="0" y="0"/>
                </a:lnTo>
                <a:lnTo>
                  <a:pt x="0" y="646328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247002" y="3572637"/>
            <a:ext cx="24542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4075" marR="5080" indent="-842010">
              <a:spcBef>
                <a:spcPts val="100"/>
              </a:spcBef>
            </a:pPr>
            <a:r>
              <a:rPr b="1" dirty="0">
                <a:latin typeface="Calibri"/>
                <a:cs typeface="Calibri"/>
              </a:rPr>
              <a:t>10. </a:t>
            </a:r>
            <a:r>
              <a:rPr spc="-10" dirty="0">
                <a:latin typeface="Calibri"/>
                <a:cs typeface="Calibri"/>
              </a:rPr>
              <a:t>Differential Expression </a:t>
            </a:r>
            <a:r>
              <a:rPr spc="-39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Analysis</a:t>
            </a:r>
            <a:endParaRPr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057650" y="5365877"/>
            <a:ext cx="190500" cy="273050"/>
          </a:xfrm>
          <a:custGeom>
            <a:avLst/>
            <a:gdLst/>
            <a:ahLst/>
            <a:cxnLst/>
            <a:rect l="l" t="t" r="r" b="b"/>
            <a:pathLst>
              <a:path w="190500" h="273050">
                <a:moveTo>
                  <a:pt x="0" y="82550"/>
                </a:moveTo>
                <a:lnTo>
                  <a:pt x="95250" y="272999"/>
                </a:lnTo>
                <a:lnTo>
                  <a:pt x="152389" y="158750"/>
                </a:lnTo>
                <a:lnTo>
                  <a:pt x="76200" y="158750"/>
                </a:lnTo>
                <a:lnTo>
                  <a:pt x="76200" y="143510"/>
                </a:lnTo>
                <a:lnTo>
                  <a:pt x="0" y="82550"/>
                </a:lnTo>
                <a:close/>
              </a:path>
              <a:path w="190500" h="273050">
                <a:moveTo>
                  <a:pt x="76200" y="143510"/>
                </a:moveTo>
                <a:lnTo>
                  <a:pt x="76200" y="158750"/>
                </a:lnTo>
                <a:lnTo>
                  <a:pt x="95250" y="158750"/>
                </a:lnTo>
                <a:lnTo>
                  <a:pt x="76200" y="143510"/>
                </a:lnTo>
                <a:close/>
              </a:path>
              <a:path w="190500" h="273050">
                <a:moveTo>
                  <a:pt x="114300" y="0"/>
                </a:moveTo>
                <a:lnTo>
                  <a:pt x="76200" y="0"/>
                </a:lnTo>
                <a:lnTo>
                  <a:pt x="76200" y="143510"/>
                </a:lnTo>
                <a:lnTo>
                  <a:pt x="95250" y="158750"/>
                </a:lnTo>
                <a:lnTo>
                  <a:pt x="114300" y="143510"/>
                </a:lnTo>
                <a:lnTo>
                  <a:pt x="114300" y="0"/>
                </a:lnTo>
                <a:close/>
              </a:path>
              <a:path w="190500" h="273050">
                <a:moveTo>
                  <a:pt x="114300" y="143510"/>
                </a:moveTo>
                <a:lnTo>
                  <a:pt x="95250" y="158750"/>
                </a:lnTo>
                <a:lnTo>
                  <a:pt x="114300" y="158750"/>
                </a:lnTo>
                <a:lnTo>
                  <a:pt x="114300" y="143510"/>
                </a:lnTo>
                <a:close/>
              </a:path>
              <a:path w="190500" h="273050">
                <a:moveTo>
                  <a:pt x="190500" y="82550"/>
                </a:moveTo>
                <a:lnTo>
                  <a:pt x="114300" y="143510"/>
                </a:lnTo>
                <a:lnTo>
                  <a:pt x="114300" y="158750"/>
                </a:lnTo>
                <a:lnTo>
                  <a:pt x="152389" y="158750"/>
                </a:lnTo>
                <a:lnTo>
                  <a:pt x="190500" y="82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99303" y="2303906"/>
            <a:ext cx="2970530" cy="3526790"/>
          </a:xfrm>
          <a:custGeom>
            <a:avLst/>
            <a:gdLst/>
            <a:ahLst/>
            <a:cxnLst/>
            <a:rect l="l" t="t" r="r" b="b"/>
            <a:pathLst>
              <a:path w="2970529" h="3526790">
                <a:moveTo>
                  <a:pt x="1429639" y="212090"/>
                </a:moveTo>
                <a:lnTo>
                  <a:pt x="1420431" y="106172"/>
                </a:lnTo>
                <a:lnTo>
                  <a:pt x="1419834" y="99187"/>
                </a:lnTo>
                <a:lnTo>
                  <a:pt x="1411224" y="0"/>
                </a:lnTo>
                <a:lnTo>
                  <a:pt x="1369250" y="37541"/>
                </a:lnTo>
                <a:lnTo>
                  <a:pt x="1369250" y="106299"/>
                </a:lnTo>
                <a:lnTo>
                  <a:pt x="1369060" y="106222"/>
                </a:lnTo>
                <a:lnTo>
                  <a:pt x="1369187" y="106172"/>
                </a:lnTo>
                <a:lnTo>
                  <a:pt x="1369250" y="106299"/>
                </a:lnTo>
                <a:lnTo>
                  <a:pt x="1369250" y="37541"/>
                </a:lnTo>
                <a:lnTo>
                  <a:pt x="1252474" y="141986"/>
                </a:lnTo>
                <a:lnTo>
                  <a:pt x="1345793" y="113360"/>
                </a:lnTo>
                <a:lnTo>
                  <a:pt x="0" y="3512540"/>
                </a:lnTo>
                <a:lnTo>
                  <a:pt x="35433" y="3526574"/>
                </a:lnTo>
                <a:lnTo>
                  <a:pt x="1381264" y="127355"/>
                </a:lnTo>
                <a:lnTo>
                  <a:pt x="1429639" y="212090"/>
                </a:lnTo>
                <a:close/>
              </a:path>
              <a:path w="2970529" h="3526790">
                <a:moveTo>
                  <a:pt x="2970530" y="1059815"/>
                </a:moveTo>
                <a:lnTo>
                  <a:pt x="2894330" y="1120775"/>
                </a:lnTo>
                <a:lnTo>
                  <a:pt x="2894330" y="894588"/>
                </a:lnTo>
                <a:lnTo>
                  <a:pt x="2856230" y="894588"/>
                </a:lnTo>
                <a:lnTo>
                  <a:pt x="2856230" y="1120775"/>
                </a:lnTo>
                <a:lnTo>
                  <a:pt x="2780030" y="1059815"/>
                </a:lnTo>
                <a:lnTo>
                  <a:pt x="2875280" y="1250315"/>
                </a:lnTo>
                <a:lnTo>
                  <a:pt x="2932430" y="1136015"/>
                </a:lnTo>
                <a:lnTo>
                  <a:pt x="2970530" y="1059815"/>
                </a:lnTo>
                <a:close/>
              </a:path>
              <a:path w="2970529" h="3526790">
                <a:moveTo>
                  <a:pt x="2970530" y="334645"/>
                </a:moveTo>
                <a:lnTo>
                  <a:pt x="2894330" y="395605"/>
                </a:lnTo>
                <a:lnTo>
                  <a:pt x="2894330" y="184658"/>
                </a:lnTo>
                <a:lnTo>
                  <a:pt x="2856230" y="184658"/>
                </a:lnTo>
                <a:lnTo>
                  <a:pt x="2856230" y="395605"/>
                </a:lnTo>
                <a:lnTo>
                  <a:pt x="2780030" y="334645"/>
                </a:lnTo>
                <a:lnTo>
                  <a:pt x="2875280" y="525145"/>
                </a:lnTo>
                <a:lnTo>
                  <a:pt x="2932430" y="410845"/>
                </a:lnTo>
                <a:lnTo>
                  <a:pt x="2970530" y="3346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0946" y="461594"/>
            <a:ext cx="46932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b="1" dirty="0">
                <a:latin typeface="Calibri"/>
                <a:cs typeface="Calibri"/>
              </a:rPr>
              <a:t>7.</a:t>
            </a:r>
            <a:r>
              <a:rPr b="1" spc="-15" dirty="0"/>
              <a:t> </a:t>
            </a:r>
            <a:r>
              <a:rPr spc="-20" dirty="0"/>
              <a:t>Covariate</a:t>
            </a:r>
            <a:r>
              <a:rPr spc="-5" dirty="0"/>
              <a:t> </a:t>
            </a:r>
            <a:r>
              <a:rPr spc="-10" dirty="0"/>
              <a:t>Analysis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92847" y="1571546"/>
            <a:ext cx="6440367" cy="485130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spcBef>
                <a:spcPts val="105"/>
              </a:spcBef>
            </a:pPr>
            <a:r>
              <a:rPr spc="-5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95600" y="1371588"/>
            <a:ext cx="2514600" cy="307777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733425">
              <a:spcBef>
                <a:spcPts val="240"/>
              </a:spcBef>
            </a:pPr>
            <a:r>
              <a:rPr b="1" dirty="0">
                <a:latin typeface="Calibri"/>
                <a:cs typeface="Calibri"/>
              </a:rPr>
              <a:t>1.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Get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Data</a:t>
            </a:r>
            <a:endParaRPr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12567" y="2119236"/>
            <a:ext cx="3081020" cy="369570"/>
          </a:xfrm>
          <a:custGeom>
            <a:avLst/>
            <a:gdLst/>
            <a:ahLst/>
            <a:cxnLst/>
            <a:rect l="l" t="t" r="r" b="b"/>
            <a:pathLst>
              <a:path w="3081020" h="369569">
                <a:moveTo>
                  <a:pt x="0" y="369328"/>
                </a:moveTo>
                <a:lnTo>
                  <a:pt x="3080639" y="369328"/>
                </a:lnTo>
                <a:lnTo>
                  <a:pt x="3080639" y="0"/>
                </a:lnTo>
                <a:lnTo>
                  <a:pt x="0" y="0"/>
                </a:lnTo>
                <a:lnTo>
                  <a:pt x="0" y="36932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11603" y="2137360"/>
            <a:ext cx="28835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latin typeface="Calibri"/>
                <a:cs typeface="Calibri"/>
              </a:rPr>
              <a:t>2.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QC</a:t>
            </a:r>
            <a:r>
              <a:rPr spc="-5" dirty="0">
                <a:latin typeface="Calibri"/>
                <a:cs typeface="Calibri"/>
              </a:rPr>
              <a:t> on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Non-Normalized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Data</a:t>
            </a:r>
            <a:endParaRPr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95600" y="2829928"/>
            <a:ext cx="2514600" cy="30841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488315">
              <a:spcBef>
                <a:spcPts val="245"/>
              </a:spcBef>
            </a:pPr>
            <a:r>
              <a:rPr b="1" dirty="0">
                <a:latin typeface="Calibri"/>
                <a:cs typeface="Calibri"/>
              </a:rPr>
              <a:t>3.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Normalization</a:t>
            </a:r>
            <a:endParaRPr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95600" y="3554082"/>
            <a:ext cx="2514600" cy="30841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366395">
              <a:spcBef>
                <a:spcPts val="245"/>
              </a:spcBef>
            </a:pPr>
            <a:r>
              <a:rPr b="1" dirty="0">
                <a:latin typeface="Calibri"/>
                <a:cs typeface="Calibri"/>
              </a:rPr>
              <a:t>4.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Batch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Correction</a:t>
            </a:r>
            <a:endParaRPr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95600" y="4287888"/>
            <a:ext cx="2514600" cy="30841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395605">
              <a:spcBef>
                <a:spcPts val="245"/>
              </a:spcBef>
            </a:pPr>
            <a:r>
              <a:rPr b="1" dirty="0">
                <a:latin typeface="Calibri"/>
                <a:cs typeface="Calibri"/>
              </a:rPr>
              <a:t>5.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Outlier</a:t>
            </a:r>
            <a:r>
              <a:rPr spc="-15" dirty="0">
                <a:latin typeface="Calibri"/>
                <a:cs typeface="Calibri"/>
              </a:rPr>
              <a:t> Removal</a:t>
            </a:r>
            <a:endParaRPr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57650" y="1740916"/>
            <a:ext cx="190500" cy="1089025"/>
          </a:xfrm>
          <a:custGeom>
            <a:avLst/>
            <a:gdLst/>
            <a:ahLst/>
            <a:cxnLst/>
            <a:rect l="l" t="t" r="r" b="b"/>
            <a:pathLst>
              <a:path w="190500" h="1089025">
                <a:moveTo>
                  <a:pt x="190500" y="898525"/>
                </a:moveTo>
                <a:lnTo>
                  <a:pt x="114300" y="959485"/>
                </a:lnTo>
                <a:lnTo>
                  <a:pt x="114300" y="747649"/>
                </a:lnTo>
                <a:lnTo>
                  <a:pt x="76200" y="747649"/>
                </a:lnTo>
                <a:lnTo>
                  <a:pt x="76200" y="959485"/>
                </a:lnTo>
                <a:lnTo>
                  <a:pt x="0" y="898525"/>
                </a:lnTo>
                <a:lnTo>
                  <a:pt x="95250" y="1089025"/>
                </a:lnTo>
                <a:lnTo>
                  <a:pt x="152400" y="974725"/>
                </a:lnTo>
                <a:lnTo>
                  <a:pt x="190500" y="898525"/>
                </a:lnTo>
                <a:close/>
              </a:path>
              <a:path w="190500" h="1089025">
                <a:moveTo>
                  <a:pt x="190500" y="187833"/>
                </a:moveTo>
                <a:lnTo>
                  <a:pt x="114300" y="248793"/>
                </a:lnTo>
                <a:lnTo>
                  <a:pt x="114300" y="0"/>
                </a:lnTo>
                <a:lnTo>
                  <a:pt x="76200" y="0"/>
                </a:lnTo>
                <a:lnTo>
                  <a:pt x="76200" y="248793"/>
                </a:lnTo>
                <a:lnTo>
                  <a:pt x="0" y="187833"/>
                </a:lnTo>
                <a:lnTo>
                  <a:pt x="95250" y="378333"/>
                </a:lnTo>
                <a:lnTo>
                  <a:pt x="152400" y="264033"/>
                </a:lnTo>
                <a:lnTo>
                  <a:pt x="190500" y="1878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57650" y="3199256"/>
            <a:ext cx="190500" cy="375920"/>
          </a:xfrm>
          <a:custGeom>
            <a:avLst/>
            <a:gdLst/>
            <a:ahLst/>
            <a:cxnLst/>
            <a:rect l="l" t="t" r="r" b="b"/>
            <a:pathLst>
              <a:path w="190500" h="375920">
                <a:moveTo>
                  <a:pt x="190500" y="164338"/>
                </a:moveTo>
                <a:lnTo>
                  <a:pt x="114300" y="225310"/>
                </a:lnTo>
                <a:lnTo>
                  <a:pt x="114300" y="31750"/>
                </a:lnTo>
                <a:lnTo>
                  <a:pt x="114300" y="0"/>
                </a:lnTo>
                <a:lnTo>
                  <a:pt x="76200" y="0"/>
                </a:lnTo>
                <a:lnTo>
                  <a:pt x="76200" y="31750"/>
                </a:lnTo>
                <a:lnTo>
                  <a:pt x="76200" y="225310"/>
                </a:lnTo>
                <a:lnTo>
                  <a:pt x="0" y="164338"/>
                </a:lnTo>
                <a:lnTo>
                  <a:pt x="17246" y="198843"/>
                </a:lnTo>
                <a:lnTo>
                  <a:pt x="0" y="185039"/>
                </a:lnTo>
                <a:lnTo>
                  <a:pt x="95250" y="375551"/>
                </a:lnTo>
                <a:lnTo>
                  <a:pt x="152400" y="261239"/>
                </a:lnTo>
                <a:lnTo>
                  <a:pt x="190500" y="185039"/>
                </a:lnTo>
                <a:lnTo>
                  <a:pt x="173240" y="198856"/>
                </a:lnTo>
                <a:lnTo>
                  <a:pt x="190500" y="1643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57650" y="3923410"/>
            <a:ext cx="190500" cy="364490"/>
          </a:xfrm>
          <a:custGeom>
            <a:avLst/>
            <a:gdLst/>
            <a:ahLst/>
            <a:cxnLst/>
            <a:rect l="l" t="t" r="r" b="b"/>
            <a:pathLst>
              <a:path w="190500" h="364489">
                <a:moveTo>
                  <a:pt x="0" y="173989"/>
                </a:moveTo>
                <a:lnTo>
                  <a:pt x="95250" y="364489"/>
                </a:lnTo>
                <a:lnTo>
                  <a:pt x="152400" y="250189"/>
                </a:lnTo>
                <a:lnTo>
                  <a:pt x="76200" y="250189"/>
                </a:lnTo>
                <a:lnTo>
                  <a:pt x="76200" y="234950"/>
                </a:lnTo>
                <a:lnTo>
                  <a:pt x="0" y="173989"/>
                </a:lnTo>
                <a:close/>
              </a:path>
              <a:path w="190500" h="364489">
                <a:moveTo>
                  <a:pt x="76200" y="234950"/>
                </a:moveTo>
                <a:lnTo>
                  <a:pt x="76200" y="250189"/>
                </a:lnTo>
                <a:lnTo>
                  <a:pt x="95250" y="250189"/>
                </a:lnTo>
                <a:lnTo>
                  <a:pt x="76200" y="234950"/>
                </a:lnTo>
                <a:close/>
              </a:path>
              <a:path w="190500" h="364489">
                <a:moveTo>
                  <a:pt x="114300" y="0"/>
                </a:moveTo>
                <a:lnTo>
                  <a:pt x="76200" y="0"/>
                </a:lnTo>
                <a:lnTo>
                  <a:pt x="76200" y="234950"/>
                </a:lnTo>
                <a:lnTo>
                  <a:pt x="95250" y="250189"/>
                </a:lnTo>
                <a:lnTo>
                  <a:pt x="114300" y="234950"/>
                </a:lnTo>
                <a:lnTo>
                  <a:pt x="114300" y="0"/>
                </a:lnTo>
                <a:close/>
              </a:path>
              <a:path w="190500" h="364489">
                <a:moveTo>
                  <a:pt x="114300" y="234950"/>
                </a:moveTo>
                <a:lnTo>
                  <a:pt x="95250" y="250189"/>
                </a:lnTo>
                <a:lnTo>
                  <a:pt x="114300" y="250189"/>
                </a:lnTo>
                <a:lnTo>
                  <a:pt x="114300" y="234950"/>
                </a:lnTo>
                <a:close/>
              </a:path>
              <a:path w="190500" h="364489">
                <a:moveTo>
                  <a:pt x="190500" y="173989"/>
                </a:moveTo>
                <a:lnTo>
                  <a:pt x="114300" y="234950"/>
                </a:lnTo>
                <a:lnTo>
                  <a:pt x="114300" y="250189"/>
                </a:lnTo>
                <a:lnTo>
                  <a:pt x="152400" y="250189"/>
                </a:lnTo>
                <a:lnTo>
                  <a:pt x="190500" y="1739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754083" y="4996549"/>
            <a:ext cx="2797810" cy="309059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99390">
              <a:spcBef>
                <a:spcPts val="250"/>
              </a:spcBef>
            </a:pPr>
            <a:r>
              <a:rPr b="1" dirty="0">
                <a:latin typeface="Calibri"/>
                <a:cs typeface="Calibri"/>
              </a:rPr>
              <a:t>6.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QC</a:t>
            </a:r>
            <a:r>
              <a:rPr spc="-5" dirty="0">
                <a:latin typeface="Calibri"/>
                <a:cs typeface="Calibri"/>
              </a:rPr>
              <a:t> on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Normalized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Data</a:t>
            </a:r>
            <a:endParaRPr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057650" y="4657217"/>
            <a:ext cx="190500" cy="339725"/>
          </a:xfrm>
          <a:custGeom>
            <a:avLst/>
            <a:gdLst/>
            <a:ahLst/>
            <a:cxnLst/>
            <a:rect l="l" t="t" r="r" b="b"/>
            <a:pathLst>
              <a:path w="190500" h="339725">
                <a:moveTo>
                  <a:pt x="0" y="148716"/>
                </a:moveTo>
                <a:lnTo>
                  <a:pt x="95250" y="339216"/>
                </a:lnTo>
                <a:lnTo>
                  <a:pt x="152400" y="224916"/>
                </a:lnTo>
                <a:lnTo>
                  <a:pt x="76200" y="224916"/>
                </a:lnTo>
                <a:lnTo>
                  <a:pt x="76200" y="209676"/>
                </a:lnTo>
                <a:lnTo>
                  <a:pt x="0" y="148716"/>
                </a:lnTo>
                <a:close/>
              </a:path>
              <a:path w="190500" h="339725">
                <a:moveTo>
                  <a:pt x="76200" y="209676"/>
                </a:moveTo>
                <a:lnTo>
                  <a:pt x="76200" y="224916"/>
                </a:lnTo>
                <a:lnTo>
                  <a:pt x="95250" y="224916"/>
                </a:lnTo>
                <a:lnTo>
                  <a:pt x="76200" y="209676"/>
                </a:lnTo>
                <a:close/>
              </a:path>
              <a:path w="190500" h="339725">
                <a:moveTo>
                  <a:pt x="114300" y="0"/>
                </a:moveTo>
                <a:lnTo>
                  <a:pt x="76200" y="0"/>
                </a:lnTo>
                <a:lnTo>
                  <a:pt x="76200" y="209676"/>
                </a:lnTo>
                <a:lnTo>
                  <a:pt x="95250" y="224916"/>
                </a:lnTo>
                <a:lnTo>
                  <a:pt x="114300" y="209676"/>
                </a:lnTo>
                <a:lnTo>
                  <a:pt x="114300" y="0"/>
                </a:lnTo>
                <a:close/>
              </a:path>
              <a:path w="190500" h="339725">
                <a:moveTo>
                  <a:pt x="114300" y="209676"/>
                </a:moveTo>
                <a:lnTo>
                  <a:pt x="95250" y="224916"/>
                </a:lnTo>
                <a:lnTo>
                  <a:pt x="114300" y="224916"/>
                </a:lnTo>
                <a:lnTo>
                  <a:pt x="114300" y="209676"/>
                </a:lnTo>
                <a:close/>
              </a:path>
              <a:path w="190500" h="339725">
                <a:moveTo>
                  <a:pt x="190500" y="148716"/>
                </a:moveTo>
                <a:lnTo>
                  <a:pt x="114300" y="209676"/>
                </a:lnTo>
                <a:lnTo>
                  <a:pt x="114300" y="224916"/>
                </a:lnTo>
                <a:lnTo>
                  <a:pt x="152400" y="224916"/>
                </a:lnTo>
                <a:lnTo>
                  <a:pt x="190500" y="148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688767" y="5638801"/>
            <a:ext cx="2928620" cy="309059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509270">
              <a:spcBef>
                <a:spcPts val="250"/>
              </a:spcBef>
            </a:pPr>
            <a:r>
              <a:rPr b="1" dirty="0">
                <a:latin typeface="Calibri"/>
                <a:cs typeface="Calibri"/>
              </a:rPr>
              <a:t>7.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Covariate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Analysis</a:t>
            </a:r>
            <a:endParaRPr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10400" y="2119236"/>
            <a:ext cx="2928620" cy="308418"/>
          </a:xfrm>
          <a:prstGeom prst="rect">
            <a:avLst/>
          </a:prstGeom>
          <a:ln w="76200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488950">
              <a:spcBef>
                <a:spcPts val="245"/>
              </a:spcBef>
            </a:pPr>
            <a:r>
              <a:rPr b="1" spc="-5" dirty="0">
                <a:latin typeface="Calibri"/>
                <a:cs typeface="Calibri"/>
              </a:rPr>
              <a:t>8.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Annotating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Probes</a:t>
            </a:r>
            <a:endParaRPr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010400" y="2829166"/>
            <a:ext cx="2928620" cy="369570"/>
          </a:xfrm>
          <a:custGeom>
            <a:avLst/>
            <a:gdLst/>
            <a:ahLst/>
            <a:cxnLst/>
            <a:rect l="l" t="t" r="r" b="b"/>
            <a:pathLst>
              <a:path w="2928620" h="369569">
                <a:moveTo>
                  <a:pt x="0" y="369328"/>
                </a:moveTo>
                <a:lnTo>
                  <a:pt x="2928238" y="369328"/>
                </a:lnTo>
                <a:lnTo>
                  <a:pt x="2928238" y="0"/>
                </a:lnTo>
                <a:lnTo>
                  <a:pt x="0" y="0"/>
                </a:lnTo>
                <a:lnTo>
                  <a:pt x="0" y="36932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687817" y="2847594"/>
            <a:ext cx="1574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Calibri"/>
                <a:cs typeface="Calibri"/>
              </a:rPr>
              <a:t>9.</a:t>
            </a:r>
            <a:r>
              <a:rPr b="1" spc="-4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Collapse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Rows</a:t>
            </a:r>
            <a:endParaRPr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010400" y="3554069"/>
            <a:ext cx="2928620" cy="646430"/>
          </a:xfrm>
          <a:custGeom>
            <a:avLst/>
            <a:gdLst/>
            <a:ahLst/>
            <a:cxnLst/>
            <a:rect l="l" t="t" r="r" b="b"/>
            <a:pathLst>
              <a:path w="2928620" h="646429">
                <a:moveTo>
                  <a:pt x="0" y="646328"/>
                </a:moveTo>
                <a:lnTo>
                  <a:pt x="2928238" y="646328"/>
                </a:lnTo>
                <a:lnTo>
                  <a:pt x="2928238" y="0"/>
                </a:lnTo>
                <a:lnTo>
                  <a:pt x="0" y="0"/>
                </a:lnTo>
                <a:lnTo>
                  <a:pt x="0" y="646328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247002" y="3572637"/>
            <a:ext cx="24542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4075" marR="5080" indent="-842010">
              <a:spcBef>
                <a:spcPts val="100"/>
              </a:spcBef>
            </a:pPr>
            <a:r>
              <a:rPr b="1" dirty="0">
                <a:latin typeface="Calibri"/>
                <a:cs typeface="Calibri"/>
              </a:rPr>
              <a:t>10. </a:t>
            </a:r>
            <a:r>
              <a:rPr spc="-10" dirty="0">
                <a:latin typeface="Calibri"/>
                <a:cs typeface="Calibri"/>
              </a:rPr>
              <a:t>Differential Expression </a:t>
            </a:r>
            <a:r>
              <a:rPr spc="-39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Analysis</a:t>
            </a:r>
            <a:endParaRPr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057650" y="5365877"/>
            <a:ext cx="190500" cy="273050"/>
          </a:xfrm>
          <a:custGeom>
            <a:avLst/>
            <a:gdLst/>
            <a:ahLst/>
            <a:cxnLst/>
            <a:rect l="l" t="t" r="r" b="b"/>
            <a:pathLst>
              <a:path w="190500" h="273050">
                <a:moveTo>
                  <a:pt x="0" y="82550"/>
                </a:moveTo>
                <a:lnTo>
                  <a:pt x="95250" y="272999"/>
                </a:lnTo>
                <a:lnTo>
                  <a:pt x="152389" y="158750"/>
                </a:lnTo>
                <a:lnTo>
                  <a:pt x="76200" y="158750"/>
                </a:lnTo>
                <a:lnTo>
                  <a:pt x="76200" y="143510"/>
                </a:lnTo>
                <a:lnTo>
                  <a:pt x="0" y="82550"/>
                </a:lnTo>
                <a:close/>
              </a:path>
              <a:path w="190500" h="273050">
                <a:moveTo>
                  <a:pt x="76200" y="143510"/>
                </a:moveTo>
                <a:lnTo>
                  <a:pt x="76200" y="158750"/>
                </a:lnTo>
                <a:lnTo>
                  <a:pt x="95250" y="158750"/>
                </a:lnTo>
                <a:lnTo>
                  <a:pt x="76200" y="143510"/>
                </a:lnTo>
                <a:close/>
              </a:path>
              <a:path w="190500" h="273050">
                <a:moveTo>
                  <a:pt x="114300" y="0"/>
                </a:moveTo>
                <a:lnTo>
                  <a:pt x="76200" y="0"/>
                </a:lnTo>
                <a:lnTo>
                  <a:pt x="76200" y="143510"/>
                </a:lnTo>
                <a:lnTo>
                  <a:pt x="95250" y="158750"/>
                </a:lnTo>
                <a:lnTo>
                  <a:pt x="114300" y="143510"/>
                </a:lnTo>
                <a:lnTo>
                  <a:pt x="114300" y="0"/>
                </a:lnTo>
                <a:close/>
              </a:path>
              <a:path w="190500" h="273050">
                <a:moveTo>
                  <a:pt x="114300" y="143510"/>
                </a:moveTo>
                <a:lnTo>
                  <a:pt x="95250" y="158750"/>
                </a:lnTo>
                <a:lnTo>
                  <a:pt x="114300" y="158750"/>
                </a:lnTo>
                <a:lnTo>
                  <a:pt x="114300" y="143510"/>
                </a:lnTo>
                <a:close/>
              </a:path>
              <a:path w="190500" h="273050">
                <a:moveTo>
                  <a:pt x="190500" y="82550"/>
                </a:moveTo>
                <a:lnTo>
                  <a:pt x="114300" y="143510"/>
                </a:lnTo>
                <a:lnTo>
                  <a:pt x="114300" y="158750"/>
                </a:lnTo>
                <a:lnTo>
                  <a:pt x="152389" y="158750"/>
                </a:lnTo>
                <a:lnTo>
                  <a:pt x="190500" y="82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99303" y="2303906"/>
            <a:ext cx="2970530" cy="3526790"/>
          </a:xfrm>
          <a:custGeom>
            <a:avLst/>
            <a:gdLst/>
            <a:ahLst/>
            <a:cxnLst/>
            <a:rect l="l" t="t" r="r" b="b"/>
            <a:pathLst>
              <a:path w="2970529" h="3526790">
                <a:moveTo>
                  <a:pt x="1429639" y="212090"/>
                </a:moveTo>
                <a:lnTo>
                  <a:pt x="1420431" y="106172"/>
                </a:lnTo>
                <a:lnTo>
                  <a:pt x="1419834" y="99187"/>
                </a:lnTo>
                <a:lnTo>
                  <a:pt x="1411224" y="0"/>
                </a:lnTo>
                <a:lnTo>
                  <a:pt x="1369250" y="37541"/>
                </a:lnTo>
                <a:lnTo>
                  <a:pt x="1369250" y="106299"/>
                </a:lnTo>
                <a:lnTo>
                  <a:pt x="1369060" y="106222"/>
                </a:lnTo>
                <a:lnTo>
                  <a:pt x="1369187" y="106172"/>
                </a:lnTo>
                <a:lnTo>
                  <a:pt x="1369250" y="106299"/>
                </a:lnTo>
                <a:lnTo>
                  <a:pt x="1369250" y="37541"/>
                </a:lnTo>
                <a:lnTo>
                  <a:pt x="1252474" y="141986"/>
                </a:lnTo>
                <a:lnTo>
                  <a:pt x="1345793" y="113360"/>
                </a:lnTo>
                <a:lnTo>
                  <a:pt x="0" y="3512540"/>
                </a:lnTo>
                <a:lnTo>
                  <a:pt x="35433" y="3526574"/>
                </a:lnTo>
                <a:lnTo>
                  <a:pt x="1381264" y="127355"/>
                </a:lnTo>
                <a:lnTo>
                  <a:pt x="1429639" y="212090"/>
                </a:lnTo>
                <a:close/>
              </a:path>
              <a:path w="2970529" h="3526790">
                <a:moveTo>
                  <a:pt x="2970530" y="1059815"/>
                </a:moveTo>
                <a:lnTo>
                  <a:pt x="2894330" y="1120775"/>
                </a:lnTo>
                <a:lnTo>
                  <a:pt x="2894330" y="894588"/>
                </a:lnTo>
                <a:lnTo>
                  <a:pt x="2856230" y="894588"/>
                </a:lnTo>
                <a:lnTo>
                  <a:pt x="2856230" y="1120775"/>
                </a:lnTo>
                <a:lnTo>
                  <a:pt x="2780030" y="1059815"/>
                </a:lnTo>
                <a:lnTo>
                  <a:pt x="2875280" y="1250315"/>
                </a:lnTo>
                <a:lnTo>
                  <a:pt x="2932430" y="1136015"/>
                </a:lnTo>
                <a:lnTo>
                  <a:pt x="2970530" y="1059815"/>
                </a:lnTo>
                <a:close/>
              </a:path>
              <a:path w="2970529" h="3526790">
                <a:moveTo>
                  <a:pt x="2970530" y="334645"/>
                </a:moveTo>
                <a:lnTo>
                  <a:pt x="2894330" y="395605"/>
                </a:lnTo>
                <a:lnTo>
                  <a:pt x="2894330" y="184658"/>
                </a:lnTo>
                <a:lnTo>
                  <a:pt x="2856230" y="184658"/>
                </a:lnTo>
                <a:lnTo>
                  <a:pt x="2856230" y="395605"/>
                </a:lnTo>
                <a:lnTo>
                  <a:pt x="2780030" y="334645"/>
                </a:lnTo>
                <a:lnTo>
                  <a:pt x="2875280" y="525145"/>
                </a:lnTo>
                <a:lnTo>
                  <a:pt x="2932430" y="410845"/>
                </a:lnTo>
                <a:lnTo>
                  <a:pt x="2970530" y="3346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6081" y="461594"/>
            <a:ext cx="47986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b="1" dirty="0">
                <a:latin typeface="Calibri"/>
                <a:cs typeface="Calibri"/>
              </a:rPr>
              <a:t>8.</a:t>
            </a:r>
            <a:r>
              <a:rPr b="1" spc="-20" dirty="0"/>
              <a:t> </a:t>
            </a:r>
            <a:r>
              <a:rPr spc="-10" dirty="0"/>
              <a:t>Annotating</a:t>
            </a:r>
            <a:r>
              <a:rPr spc="-35" dirty="0"/>
              <a:t> </a:t>
            </a:r>
            <a:r>
              <a:rPr spc="-15" dirty="0"/>
              <a:t>Probes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905633" y="2660650"/>
          <a:ext cx="6553199" cy="14833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7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34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  <a:tabLst>
                          <a:tab pos="1007110" algn="l"/>
                        </a:tabLst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Probe	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Identifier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Affy_probe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BB3E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Ensembl_ID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BB3E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Etc…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BB3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209_at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19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0D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209_at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ENS00001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369_at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0D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369_at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ENS00345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Etc….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0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952751" y="1682877"/>
            <a:ext cx="29013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spc="-10" dirty="0">
                <a:latin typeface="Calibri"/>
                <a:cs typeface="Calibri"/>
              </a:rPr>
              <a:t>Example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geneDat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78427" y="2743200"/>
            <a:ext cx="110744" cy="2286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38700" y="2813050"/>
            <a:ext cx="228600" cy="11061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spcBef>
                <a:spcPts val="105"/>
              </a:spcBef>
            </a:pPr>
            <a:r>
              <a:rPr spc="-5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95600" y="1371588"/>
            <a:ext cx="2514600" cy="307777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733425">
              <a:spcBef>
                <a:spcPts val="240"/>
              </a:spcBef>
            </a:pPr>
            <a:r>
              <a:rPr b="1" dirty="0">
                <a:latin typeface="Calibri"/>
                <a:cs typeface="Calibri"/>
              </a:rPr>
              <a:t>1.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Get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Data</a:t>
            </a:r>
            <a:endParaRPr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12567" y="2119236"/>
            <a:ext cx="3081020" cy="369570"/>
          </a:xfrm>
          <a:custGeom>
            <a:avLst/>
            <a:gdLst/>
            <a:ahLst/>
            <a:cxnLst/>
            <a:rect l="l" t="t" r="r" b="b"/>
            <a:pathLst>
              <a:path w="3081020" h="369569">
                <a:moveTo>
                  <a:pt x="0" y="369328"/>
                </a:moveTo>
                <a:lnTo>
                  <a:pt x="3080639" y="369328"/>
                </a:lnTo>
                <a:lnTo>
                  <a:pt x="3080639" y="0"/>
                </a:lnTo>
                <a:lnTo>
                  <a:pt x="0" y="0"/>
                </a:lnTo>
                <a:lnTo>
                  <a:pt x="0" y="36932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11603" y="2137360"/>
            <a:ext cx="28835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latin typeface="Calibri"/>
                <a:cs typeface="Calibri"/>
              </a:rPr>
              <a:t>2.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QC</a:t>
            </a:r>
            <a:r>
              <a:rPr spc="-5" dirty="0">
                <a:latin typeface="Calibri"/>
                <a:cs typeface="Calibri"/>
              </a:rPr>
              <a:t> on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Non-Normalized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Data</a:t>
            </a:r>
            <a:endParaRPr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95600" y="2829928"/>
            <a:ext cx="2514600" cy="30841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488315">
              <a:spcBef>
                <a:spcPts val="245"/>
              </a:spcBef>
            </a:pPr>
            <a:r>
              <a:rPr b="1" dirty="0">
                <a:latin typeface="Calibri"/>
                <a:cs typeface="Calibri"/>
              </a:rPr>
              <a:t>3.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Normalization</a:t>
            </a:r>
            <a:endParaRPr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95600" y="3554082"/>
            <a:ext cx="2514600" cy="30841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366395">
              <a:spcBef>
                <a:spcPts val="245"/>
              </a:spcBef>
            </a:pPr>
            <a:r>
              <a:rPr b="1" dirty="0">
                <a:latin typeface="Calibri"/>
                <a:cs typeface="Calibri"/>
              </a:rPr>
              <a:t>4.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Batch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Correction</a:t>
            </a:r>
            <a:endParaRPr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95600" y="4287888"/>
            <a:ext cx="2514600" cy="30841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395605">
              <a:spcBef>
                <a:spcPts val="245"/>
              </a:spcBef>
            </a:pPr>
            <a:r>
              <a:rPr b="1" dirty="0">
                <a:latin typeface="Calibri"/>
                <a:cs typeface="Calibri"/>
              </a:rPr>
              <a:t>5.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Outlier</a:t>
            </a:r>
            <a:r>
              <a:rPr spc="-15" dirty="0">
                <a:latin typeface="Calibri"/>
                <a:cs typeface="Calibri"/>
              </a:rPr>
              <a:t> Removal</a:t>
            </a:r>
            <a:endParaRPr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57650" y="1740916"/>
            <a:ext cx="190500" cy="1089025"/>
          </a:xfrm>
          <a:custGeom>
            <a:avLst/>
            <a:gdLst/>
            <a:ahLst/>
            <a:cxnLst/>
            <a:rect l="l" t="t" r="r" b="b"/>
            <a:pathLst>
              <a:path w="190500" h="1089025">
                <a:moveTo>
                  <a:pt x="190500" y="898525"/>
                </a:moveTo>
                <a:lnTo>
                  <a:pt x="114300" y="959485"/>
                </a:lnTo>
                <a:lnTo>
                  <a:pt x="114300" y="747649"/>
                </a:lnTo>
                <a:lnTo>
                  <a:pt x="76200" y="747649"/>
                </a:lnTo>
                <a:lnTo>
                  <a:pt x="76200" y="959485"/>
                </a:lnTo>
                <a:lnTo>
                  <a:pt x="0" y="898525"/>
                </a:lnTo>
                <a:lnTo>
                  <a:pt x="95250" y="1089025"/>
                </a:lnTo>
                <a:lnTo>
                  <a:pt x="152400" y="974725"/>
                </a:lnTo>
                <a:lnTo>
                  <a:pt x="190500" y="898525"/>
                </a:lnTo>
                <a:close/>
              </a:path>
              <a:path w="190500" h="1089025">
                <a:moveTo>
                  <a:pt x="190500" y="187833"/>
                </a:moveTo>
                <a:lnTo>
                  <a:pt x="114300" y="248793"/>
                </a:lnTo>
                <a:lnTo>
                  <a:pt x="114300" y="0"/>
                </a:lnTo>
                <a:lnTo>
                  <a:pt x="76200" y="0"/>
                </a:lnTo>
                <a:lnTo>
                  <a:pt x="76200" y="248793"/>
                </a:lnTo>
                <a:lnTo>
                  <a:pt x="0" y="187833"/>
                </a:lnTo>
                <a:lnTo>
                  <a:pt x="95250" y="378333"/>
                </a:lnTo>
                <a:lnTo>
                  <a:pt x="152400" y="264033"/>
                </a:lnTo>
                <a:lnTo>
                  <a:pt x="190500" y="1878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57650" y="3199256"/>
            <a:ext cx="190500" cy="375920"/>
          </a:xfrm>
          <a:custGeom>
            <a:avLst/>
            <a:gdLst/>
            <a:ahLst/>
            <a:cxnLst/>
            <a:rect l="l" t="t" r="r" b="b"/>
            <a:pathLst>
              <a:path w="190500" h="375920">
                <a:moveTo>
                  <a:pt x="190500" y="164338"/>
                </a:moveTo>
                <a:lnTo>
                  <a:pt x="114300" y="225310"/>
                </a:lnTo>
                <a:lnTo>
                  <a:pt x="114300" y="31750"/>
                </a:lnTo>
                <a:lnTo>
                  <a:pt x="114300" y="0"/>
                </a:lnTo>
                <a:lnTo>
                  <a:pt x="76200" y="0"/>
                </a:lnTo>
                <a:lnTo>
                  <a:pt x="76200" y="31750"/>
                </a:lnTo>
                <a:lnTo>
                  <a:pt x="76200" y="225310"/>
                </a:lnTo>
                <a:lnTo>
                  <a:pt x="0" y="164338"/>
                </a:lnTo>
                <a:lnTo>
                  <a:pt x="17246" y="198843"/>
                </a:lnTo>
                <a:lnTo>
                  <a:pt x="0" y="185039"/>
                </a:lnTo>
                <a:lnTo>
                  <a:pt x="95250" y="375551"/>
                </a:lnTo>
                <a:lnTo>
                  <a:pt x="152400" y="261239"/>
                </a:lnTo>
                <a:lnTo>
                  <a:pt x="190500" y="185039"/>
                </a:lnTo>
                <a:lnTo>
                  <a:pt x="173240" y="198856"/>
                </a:lnTo>
                <a:lnTo>
                  <a:pt x="190500" y="1643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57650" y="3923410"/>
            <a:ext cx="190500" cy="364490"/>
          </a:xfrm>
          <a:custGeom>
            <a:avLst/>
            <a:gdLst/>
            <a:ahLst/>
            <a:cxnLst/>
            <a:rect l="l" t="t" r="r" b="b"/>
            <a:pathLst>
              <a:path w="190500" h="364489">
                <a:moveTo>
                  <a:pt x="0" y="173989"/>
                </a:moveTo>
                <a:lnTo>
                  <a:pt x="95250" y="364489"/>
                </a:lnTo>
                <a:lnTo>
                  <a:pt x="152400" y="250189"/>
                </a:lnTo>
                <a:lnTo>
                  <a:pt x="76200" y="250189"/>
                </a:lnTo>
                <a:lnTo>
                  <a:pt x="76200" y="234950"/>
                </a:lnTo>
                <a:lnTo>
                  <a:pt x="0" y="173989"/>
                </a:lnTo>
                <a:close/>
              </a:path>
              <a:path w="190500" h="364489">
                <a:moveTo>
                  <a:pt x="76200" y="234950"/>
                </a:moveTo>
                <a:lnTo>
                  <a:pt x="76200" y="250189"/>
                </a:lnTo>
                <a:lnTo>
                  <a:pt x="95250" y="250189"/>
                </a:lnTo>
                <a:lnTo>
                  <a:pt x="76200" y="234950"/>
                </a:lnTo>
                <a:close/>
              </a:path>
              <a:path w="190500" h="364489">
                <a:moveTo>
                  <a:pt x="114300" y="0"/>
                </a:moveTo>
                <a:lnTo>
                  <a:pt x="76200" y="0"/>
                </a:lnTo>
                <a:lnTo>
                  <a:pt x="76200" y="234950"/>
                </a:lnTo>
                <a:lnTo>
                  <a:pt x="95250" y="250189"/>
                </a:lnTo>
                <a:lnTo>
                  <a:pt x="114300" y="234950"/>
                </a:lnTo>
                <a:lnTo>
                  <a:pt x="114300" y="0"/>
                </a:lnTo>
                <a:close/>
              </a:path>
              <a:path w="190500" h="364489">
                <a:moveTo>
                  <a:pt x="114300" y="234950"/>
                </a:moveTo>
                <a:lnTo>
                  <a:pt x="95250" y="250189"/>
                </a:lnTo>
                <a:lnTo>
                  <a:pt x="114300" y="250189"/>
                </a:lnTo>
                <a:lnTo>
                  <a:pt x="114300" y="234950"/>
                </a:lnTo>
                <a:close/>
              </a:path>
              <a:path w="190500" h="364489">
                <a:moveTo>
                  <a:pt x="190500" y="173989"/>
                </a:moveTo>
                <a:lnTo>
                  <a:pt x="114300" y="234950"/>
                </a:lnTo>
                <a:lnTo>
                  <a:pt x="114300" y="250189"/>
                </a:lnTo>
                <a:lnTo>
                  <a:pt x="152400" y="250189"/>
                </a:lnTo>
                <a:lnTo>
                  <a:pt x="190500" y="1739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754083" y="4996549"/>
            <a:ext cx="2797810" cy="309059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99390">
              <a:spcBef>
                <a:spcPts val="250"/>
              </a:spcBef>
            </a:pPr>
            <a:r>
              <a:rPr b="1" dirty="0">
                <a:latin typeface="Calibri"/>
                <a:cs typeface="Calibri"/>
              </a:rPr>
              <a:t>6.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QC</a:t>
            </a:r>
            <a:r>
              <a:rPr spc="-5" dirty="0">
                <a:latin typeface="Calibri"/>
                <a:cs typeface="Calibri"/>
              </a:rPr>
              <a:t> on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Normalized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Data</a:t>
            </a:r>
            <a:endParaRPr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057650" y="4657217"/>
            <a:ext cx="190500" cy="339725"/>
          </a:xfrm>
          <a:custGeom>
            <a:avLst/>
            <a:gdLst/>
            <a:ahLst/>
            <a:cxnLst/>
            <a:rect l="l" t="t" r="r" b="b"/>
            <a:pathLst>
              <a:path w="190500" h="339725">
                <a:moveTo>
                  <a:pt x="0" y="148716"/>
                </a:moveTo>
                <a:lnTo>
                  <a:pt x="95250" y="339216"/>
                </a:lnTo>
                <a:lnTo>
                  <a:pt x="152400" y="224916"/>
                </a:lnTo>
                <a:lnTo>
                  <a:pt x="76200" y="224916"/>
                </a:lnTo>
                <a:lnTo>
                  <a:pt x="76200" y="209676"/>
                </a:lnTo>
                <a:lnTo>
                  <a:pt x="0" y="148716"/>
                </a:lnTo>
                <a:close/>
              </a:path>
              <a:path w="190500" h="339725">
                <a:moveTo>
                  <a:pt x="76200" y="209676"/>
                </a:moveTo>
                <a:lnTo>
                  <a:pt x="76200" y="224916"/>
                </a:lnTo>
                <a:lnTo>
                  <a:pt x="95250" y="224916"/>
                </a:lnTo>
                <a:lnTo>
                  <a:pt x="76200" y="209676"/>
                </a:lnTo>
                <a:close/>
              </a:path>
              <a:path w="190500" h="339725">
                <a:moveTo>
                  <a:pt x="114300" y="0"/>
                </a:moveTo>
                <a:lnTo>
                  <a:pt x="76200" y="0"/>
                </a:lnTo>
                <a:lnTo>
                  <a:pt x="76200" y="209676"/>
                </a:lnTo>
                <a:lnTo>
                  <a:pt x="95250" y="224916"/>
                </a:lnTo>
                <a:lnTo>
                  <a:pt x="114300" y="209676"/>
                </a:lnTo>
                <a:lnTo>
                  <a:pt x="114300" y="0"/>
                </a:lnTo>
                <a:close/>
              </a:path>
              <a:path w="190500" h="339725">
                <a:moveTo>
                  <a:pt x="114300" y="209676"/>
                </a:moveTo>
                <a:lnTo>
                  <a:pt x="95250" y="224916"/>
                </a:lnTo>
                <a:lnTo>
                  <a:pt x="114300" y="224916"/>
                </a:lnTo>
                <a:lnTo>
                  <a:pt x="114300" y="209676"/>
                </a:lnTo>
                <a:close/>
              </a:path>
              <a:path w="190500" h="339725">
                <a:moveTo>
                  <a:pt x="190500" y="148716"/>
                </a:moveTo>
                <a:lnTo>
                  <a:pt x="114300" y="209676"/>
                </a:lnTo>
                <a:lnTo>
                  <a:pt x="114300" y="224916"/>
                </a:lnTo>
                <a:lnTo>
                  <a:pt x="152400" y="224916"/>
                </a:lnTo>
                <a:lnTo>
                  <a:pt x="190500" y="148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688767" y="5638801"/>
            <a:ext cx="2928620" cy="309059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509270">
              <a:spcBef>
                <a:spcPts val="250"/>
              </a:spcBef>
            </a:pPr>
            <a:r>
              <a:rPr b="1" dirty="0">
                <a:latin typeface="Calibri"/>
                <a:cs typeface="Calibri"/>
              </a:rPr>
              <a:t>7.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Covariate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Analysis</a:t>
            </a:r>
            <a:endParaRPr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10400" y="2119236"/>
            <a:ext cx="2928620" cy="30841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488950">
              <a:spcBef>
                <a:spcPts val="245"/>
              </a:spcBef>
            </a:pPr>
            <a:r>
              <a:rPr b="1" spc="-5" dirty="0">
                <a:latin typeface="Calibri"/>
                <a:cs typeface="Calibri"/>
              </a:rPr>
              <a:t>8.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Annotating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Probes</a:t>
            </a:r>
            <a:endParaRPr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010400" y="2829166"/>
            <a:ext cx="2928620" cy="369570"/>
          </a:xfrm>
          <a:custGeom>
            <a:avLst/>
            <a:gdLst/>
            <a:ahLst/>
            <a:cxnLst/>
            <a:rect l="l" t="t" r="r" b="b"/>
            <a:pathLst>
              <a:path w="2928620" h="369569">
                <a:moveTo>
                  <a:pt x="0" y="369328"/>
                </a:moveTo>
                <a:lnTo>
                  <a:pt x="2928238" y="369328"/>
                </a:lnTo>
                <a:lnTo>
                  <a:pt x="2928238" y="0"/>
                </a:lnTo>
                <a:lnTo>
                  <a:pt x="0" y="0"/>
                </a:lnTo>
                <a:lnTo>
                  <a:pt x="0" y="36932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687817" y="2847594"/>
            <a:ext cx="1574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Calibri"/>
                <a:cs typeface="Calibri"/>
              </a:rPr>
              <a:t>9.</a:t>
            </a:r>
            <a:r>
              <a:rPr b="1" spc="-4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Collapse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Rows</a:t>
            </a:r>
            <a:endParaRPr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010400" y="3554069"/>
            <a:ext cx="2928620" cy="646430"/>
          </a:xfrm>
          <a:custGeom>
            <a:avLst/>
            <a:gdLst/>
            <a:ahLst/>
            <a:cxnLst/>
            <a:rect l="l" t="t" r="r" b="b"/>
            <a:pathLst>
              <a:path w="2928620" h="646429">
                <a:moveTo>
                  <a:pt x="0" y="646328"/>
                </a:moveTo>
                <a:lnTo>
                  <a:pt x="2928238" y="646328"/>
                </a:lnTo>
                <a:lnTo>
                  <a:pt x="2928238" y="0"/>
                </a:lnTo>
                <a:lnTo>
                  <a:pt x="0" y="0"/>
                </a:lnTo>
                <a:lnTo>
                  <a:pt x="0" y="646328"/>
                </a:lnTo>
                <a:close/>
              </a:path>
            </a:pathLst>
          </a:custGeom>
          <a:ln w="761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247002" y="3572637"/>
            <a:ext cx="24542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4075" marR="5080" indent="-842010">
              <a:spcBef>
                <a:spcPts val="100"/>
              </a:spcBef>
            </a:pPr>
            <a:r>
              <a:rPr b="1" dirty="0">
                <a:latin typeface="Calibri"/>
                <a:cs typeface="Calibri"/>
              </a:rPr>
              <a:t>10. </a:t>
            </a:r>
            <a:r>
              <a:rPr spc="-10" dirty="0">
                <a:latin typeface="Calibri"/>
                <a:cs typeface="Calibri"/>
              </a:rPr>
              <a:t>Differential Expression </a:t>
            </a:r>
            <a:r>
              <a:rPr spc="-39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Analysis</a:t>
            </a:r>
            <a:endParaRPr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057650" y="5365877"/>
            <a:ext cx="190500" cy="273050"/>
          </a:xfrm>
          <a:custGeom>
            <a:avLst/>
            <a:gdLst/>
            <a:ahLst/>
            <a:cxnLst/>
            <a:rect l="l" t="t" r="r" b="b"/>
            <a:pathLst>
              <a:path w="190500" h="273050">
                <a:moveTo>
                  <a:pt x="0" y="82550"/>
                </a:moveTo>
                <a:lnTo>
                  <a:pt x="95250" y="272999"/>
                </a:lnTo>
                <a:lnTo>
                  <a:pt x="152389" y="158750"/>
                </a:lnTo>
                <a:lnTo>
                  <a:pt x="76200" y="158750"/>
                </a:lnTo>
                <a:lnTo>
                  <a:pt x="76200" y="143510"/>
                </a:lnTo>
                <a:lnTo>
                  <a:pt x="0" y="82550"/>
                </a:lnTo>
                <a:close/>
              </a:path>
              <a:path w="190500" h="273050">
                <a:moveTo>
                  <a:pt x="76200" y="143510"/>
                </a:moveTo>
                <a:lnTo>
                  <a:pt x="76200" y="158750"/>
                </a:lnTo>
                <a:lnTo>
                  <a:pt x="95250" y="158750"/>
                </a:lnTo>
                <a:lnTo>
                  <a:pt x="76200" y="143510"/>
                </a:lnTo>
                <a:close/>
              </a:path>
              <a:path w="190500" h="273050">
                <a:moveTo>
                  <a:pt x="114300" y="0"/>
                </a:moveTo>
                <a:lnTo>
                  <a:pt x="76200" y="0"/>
                </a:lnTo>
                <a:lnTo>
                  <a:pt x="76200" y="143510"/>
                </a:lnTo>
                <a:lnTo>
                  <a:pt x="95250" y="158750"/>
                </a:lnTo>
                <a:lnTo>
                  <a:pt x="114300" y="143510"/>
                </a:lnTo>
                <a:lnTo>
                  <a:pt x="114300" y="0"/>
                </a:lnTo>
                <a:close/>
              </a:path>
              <a:path w="190500" h="273050">
                <a:moveTo>
                  <a:pt x="114300" y="143510"/>
                </a:moveTo>
                <a:lnTo>
                  <a:pt x="95250" y="158750"/>
                </a:lnTo>
                <a:lnTo>
                  <a:pt x="114300" y="158750"/>
                </a:lnTo>
                <a:lnTo>
                  <a:pt x="114300" y="143510"/>
                </a:lnTo>
                <a:close/>
              </a:path>
              <a:path w="190500" h="273050">
                <a:moveTo>
                  <a:pt x="190500" y="82550"/>
                </a:moveTo>
                <a:lnTo>
                  <a:pt x="114300" y="143510"/>
                </a:lnTo>
                <a:lnTo>
                  <a:pt x="114300" y="158750"/>
                </a:lnTo>
                <a:lnTo>
                  <a:pt x="152389" y="158750"/>
                </a:lnTo>
                <a:lnTo>
                  <a:pt x="190500" y="82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99303" y="2303906"/>
            <a:ext cx="2970530" cy="3526790"/>
          </a:xfrm>
          <a:custGeom>
            <a:avLst/>
            <a:gdLst/>
            <a:ahLst/>
            <a:cxnLst/>
            <a:rect l="l" t="t" r="r" b="b"/>
            <a:pathLst>
              <a:path w="2970529" h="3526790">
                <a:moveTo>
                  <a:pt x="1429639" y="212090"/>
                </a:moveTo>
                <a:lnTo>
                  <a:pt x="1420431" y="106172"/>
                </a:lnTo>
                <a:lnTo>
                  <a:pt x="1419834" y="99187"/>
                </a:lnTo>
                <a:lnTo>
                  <a:pt x="1411224" y="0"/>
                </a:lnTo>
                <a:lnTo>
                  <a:pt x="1369250" y="37541"/>
                </a:lnTo>
                <a:lnTo>
                  <a:pt x="1369250" y="106299"/>
                </a:lnTo>
                <a:lnTo>
                  <a:pt x="1369060" y="106222"/>
                </a:lnTo>
                <a:lnTo>
                  <a:pt x="1369187" y="106172"/>
                </a:lnTo>
                <a:lnTo>
                  <a:pt x="1369250" y="106299"/>
                </a:lnTo>
                <a:lnTo>
                  <a:pt x="1369250" y="37541"/>
                </a:lnTo>
                <a:lnTo>
                  <a:pt x="1252474" y="141986"/>
                </a:lnTo>
                <a:lnTo>
                  <a:pt x="1345793" y="113360"/>
                </a:lnTo>
                <a:lnTo>
                  <a:pt x="0" y="3512540"/>
                </a:lnTo>
                <a:lnTo>
                  <a:pt x="35433" y="3526574"/>
                </a:lnTo>
                <a:lnTo>
                  <a:pt x="1381264" y="127355"/>
                </a:lnTo>
                <a:lnTo>
                  <a:pt x="1429639" y="212090"/>
                </a:lnTo>
                <a:close/>
              </a:path>
              <a:path w="2970529" h="3526790">
                <a:moveTo>
                  <a:pt x="2970530" y="1059815"/>
                </a:moveTo>
                <a:lnTo>
                  <a:pt x="2894330" y="1120775"/>
                </a:lnTo>
                <a:lnTo>
                  <a:pt x="2894330" y="894588"/>
                </a:lnTo>
                <a:lnTo>
                  <a:pt x="2856230" y="894588"/>
                </a:lnTo>
                <a:lnTo>
                  <a:pt x="2856230" y="1120775"/>
                </a:lnTo>
                <a:lnTo>
                  <a:pt x="2780030" y="1059815"/>
                </a:lnTo>
                <a:lnTo>
                  <a:pt x="2875280" y="1250315"/>
                </a:lnTo>
                <a:lnTo>
                  <a:pt x="2932430" y="1136015"/>
                </a:lnTo>
                <a:lnTo>
                  <a:pt x="2970530" y="1059815"/>
                </a:lnTo>
                <a:close/>
              </a:path>
              <a:path w="2970529" h="3526790">
                <a:moveTo>
                  <a:pt x="2970530" y="334645"/>
                </a:moveTo>
                <a:lnTo>
                  <a:pt x="2894330" y="395605"/>
                </a:lnTo>
                <a:lnTo>
                  <a:pt x="2894330" y="184658"/>
                </a:lnTo>
                <a:lnTo>
                  <a:pt x="2856230" y="184658"/>
                </a:lnTo>
                <a:lnTo>
                  <a:pt x="2856230" y="395605"/>
                </a:lnTo>
                <a:lnTo>
                  <a:pt x="2780030" y="334645"/>
                </a:lnTo>
                <a:lnTo>
                  <a:pt x="2875280" y="525145"/>
                </a:lnTo>
                <a:lnTo>
                  <a:pt x="2932430" y="410845"/>
                </a:lnTo>
                <a:lnTo>
                  <a:pt x="2970530" y="3346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6749" y="461594"/>
            <a:ext cx="791908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b="1" dirty="0">
                <a:latin typeface="Calibri"/>
                <a:cs typeface="Calibri"/>
              </a:rPr>
              <a:t>10.</a:t>
            </a:r>
            <a:r>
              <a:rPr b="1" spc="-40" dirty="0"/>
              <a:t> </a:t>
            </a:r>
            <a:r>
              <a:rPr spc="-20" dirty="0"/>
              <a:t>Differential</a:t>
            </a:r>
            <a:r>
              <a:rPr spc="-35" dirty="0"/>
              <a:t> </a:t>
            </a:r>
            <a:r>
              <a:rPr spc="-5" dirty="0"/>
              <a:t>Expression</a:t>
            </a:r>
            <a:r>
              <a:rPr spc="-65" dirty="0"/>
              <a:t> </a:t>
            </a:r>
            <a:r>
              <a:rPr spc="-5" dirty="0"/>
              <a:t>Analysis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33701" y="1752601"/>
            <a:ext cx="5895975" cy="43529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8982" y="461594"/>
            <a:ext cx="25755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dirty="0"/>
              <a:t>1.</a:t>
            </a:r>
            <a:r>
              <a:rPr spc="-40" dirty="0"/>
              <a:t> </a:t>
            </a:r>
            <a:r>
              <a:rPr spc="-10" dirty="0"/>
              <a:t>Get</a:t>
            </a:r>
            <a:r>
              <a:rPr spc="-35" dirty="0"/>
              <a:t> </a:t>
            </a:r>
            <a:r>
              <a:rPr spc="-2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20189" y="1607642"/>
            <a:ext cx="22320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spc="-5" dirty="0">
                <a:latin typeface="Calibri"/>
                <a:cs typeface="Calibri"/>
              </a:rPr>
              <a:t>datExpr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Basic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17140" y="4414266"/>
            <a:ext cx="69697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spcBef>
                <a:spcPts val="100"/>
              </a:spcBef>
              <a:tabLst>
                <a:tab pos="299085" algn="l"/>
              </a:tabLst>
            </a:pPr>
            <a:r>
              <a:rPr dirty="0">
                <a:latin typeface="Arial MT"/>
                <a:cs typeface="Arial MT"/>
              </a:rPr>
              <a:t>–	</a:t>
            </a:r>
            <a:r>
              <a:rPr spc="-10" dirty="0">
                <a:latin typeface="Calibri"/>
                <a:cs typeface="Calibri"/>
              </a:rPr>
              <a:t>Note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that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expression numbers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are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not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representative</a:t>
            </a:r>
            <a:r>
              <a:rPr spc="-5" dirty="0">
                <a:latin typeface="Calibri"/>
                <a:cs typeface="Calibri"/>
              </a:rPr>
              <a:t> of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real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data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in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this </a:t>
            </a:r>
            <a:r>
              <a:rPr spc="-39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example</a:t>
            </a:r>
            <a:endParaRPr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584450" y="2508250"/>
          <a:ext cx="5561330" cy="14833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7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77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  <a:tabLst>
                          <a:tab pos="1005840" algn="l"/>
                        </a:tabLst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Probe	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Sample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Sample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BB3E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Sample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BB3E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Etc…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BB3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Probe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0D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Probe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0D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Etc….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0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65500" y="2590800"/>
            <a:ext cx="127000" cy="2286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76039" y="2641600"/>
            <a:ext cx="228600" cy="12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8982" y="461594"/>
            <a:ext cx="25755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dirty="0"/>
              <a:t>1.</a:t>
            </a:r>
            <a:r>
              <a:rPr spc="-40" dirty="0"/>
              <a:t> </a:t>
            </a:r>
            <a:r>
              <a:rPr spc="-10" dirty="0"/>
              <a:t>Get</a:t>
            </a:r>
            <a:r>
              <a:rPr spc="-35" dirty="0"/>
              <a:t> </a:t>
            </a:r>
            <a:r>
              <a:rPr spc="-2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04896" y="1607642"/>
            <a:ext cx="23749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spc="-15" dirty="0">
                <a:latin typeface="Calibri"/>
                <a:cs typeface="Calibri"/>
              </a:rPr>
              <a:t>datMeta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Basic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04896" y="4183837"/>
            <a:ext cx="29298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spc="-15" dirty="0">
                <a:latin typeface="Calibri"/>
                <a:cs typeface="Calibri"/>
              </a:rPr>
              <a:t>datMeta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Example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813050" y="2279650"/>
          <a:ext cx="6401434" cy="18531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6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3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00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0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1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607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  <a:tabLst>
                          <a:tab pos="781685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Sample	Category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Label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4B8B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Gender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4B8B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Location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4B8B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Etc…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4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7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Sample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BB3E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Label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Male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PreFrontal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Cortex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85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Sample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BB3E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Label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B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Female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Putamen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18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Etc…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BB3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6900" y="2590800"/>
            <a:ext cx="127000" cy="2286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86200" y="2630677"/>
            <a:ext cx="228600" cy="127000"/>
          </a:xfrm>
          <a:prstGeom prst="rect">
            <a:avLst/>
          </a:prstGeom>
        </p:spPr>
      </p:pic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813050" y="4870450"/>
          <a:ext cx="5716269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ts val="128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Sample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4B8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ts val="128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GSM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4B8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0160">
                        <a:lnSpc>
                          <a:spcPts val="128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Group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4B8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0160">
                        <a:lnSpc>
                          <a:spcPts val="128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Region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4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ts val="1275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N1A</a:t>
                      </a:r>
                      <a:r>
                        <a:rPr sz="1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Normal-frontal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BB3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ts val="1275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GSM329660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0160">
                        <a:lnSpc>
                          <a:spcPts val="1275"/>
                        </a:lnSpc>
                        <a:spcBef>
                          <a:spcPts val="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CTL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0160">
                        <a:lnSpc>
                          <a:spcPts val="1275"/>
                        </a:lnSpc>
                        <a:spcBef>
                          <a:spcPts val="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FCX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ts val="1275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N1C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Normal-hippocampus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BB3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ts val="1275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GSM329661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0160">
                        <a:lnSpc>
                          <a:spcPts val="1275"/>
                        </a:lnSpc>
                        <a:spcBef>
                          <a:spcPts val="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CTL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0160">
                        <a:lnSpc>
                          <a:spcPts val="1275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HPC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ts val="1275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N1B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Normal-cerebellum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BB3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ts val="1275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GSM329662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0160">
                        <a:lnSpc>
                          <a:spcPts val="1275"/>
                        </a:lnSpc>
                        <a:spcBef>
                          <a:spcPts val="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CTL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0160">
                        <a:lnSpc>
                          <a:spcPts val="1275"/>
                        </a:lnSpc>
                        <a:spcBef>
                          <a:spcPts val="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CBL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spcBef>
                <a:spcPts val="105"/>
              </a:spcBef>
            </a:pPr>
            <a:r>
              <a:rPr spc="-5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95600" y="1371588"/>
            <a:ext cx="2514600" cy="307777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733425">
              <a:spcBef>
                <a:spcPts val="240"/>
              </a:spcBef>
            </a:pPr>
            <a:r>
              <a:rPr b="1" dirty="0">
                <a:latin typeface="Calibri"/>
                <a:cs typeface="Calibri"/>
              </a:rPr>
              <a:t>1.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Get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Data</a:t>
            </a:r>
            <a:endParaRPr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12567" y="2119236"/>
            <a:ext cx="3081020" cy="369570"/>
          </a:xfrm>
          <a:custGeom>
            <a:avLst/>
            <a:gdLst/>
            <a:ahLst/>
            <a:cxnLst/>
            <a:rect l="l" t="t" r="r" b="b"/>
            <a:pathLst>
              <a:path w="3081020" h="369569">
                <a:moveTo>
                  <a:pt x="0" y="369328"/>
                </a:moveTo>
                <a:lnTo>
                  <a:pt x="3080639" y="369328"/>
                </a:lnTo>
                <a:lnTo>
                  <a:pt x="3080639" y="0"/>
                </a:lnTo>
                <a:lnTo>
                  <a:pt x="0" y="0"/>
                </a:lnTo>
                <a:lnTo>
                  <a:pt x="0" y="369328"/>
                </a:lnTo>
                <a:close/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11603" y="2137360"/>
            <a:ext cx="28835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latin typeface="Calibri"/>
                <a:cs typeface="Calibri"/>
              </a:rPr>
              <a:t>2.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QC</a:t>
            </a:r>
            <a:r>
              <a:rPr spc="-5" dirty="0">
                <a:latin typeface="Calibri"/>
                <a:cs typeface="Calibri"/>
              </a:rPr>
              <a:t> on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Non-Normalized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Data</a:t>
            </a:r>
            <a:endParaRPr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95600" y="2829928"/>
            <a:ext cx="2514600" cy="30841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488315">
              <a:spcBef>
                <a:spcPts val="245"/>
              </a:spcBef>
            </a:pPr>
            <a:r>
              <a:rPr b="1" dirty="0">
                <a:latin typeface="Calibri"/>
                <a:cs typeface="Calibri"/>
              </a:rPr>
              <a:t>3.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Normalization</a:t>
            </a:r>
            <a:endParaRPr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95600" y="3554082"/>
            <a:ext cx="2514600" cy="30841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366395">
              <a:spcBef>
                <a:spcPts val="245"/>
              </a:spcBef>
            </a:pPr>
            <a:r>
              <a:rPr b="1" dirty="0">
                <a:latin typeface="Calibri"/>
                <a:cs typeface="Calibri"/>
              </a:rPr>
              <a:t>4.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Batch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Correction</a:t>
            </a:r>
            <a:endParaRPr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95600" y="4287888"/>
            <a:ext cx="2514600" cy="30841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395605">
              <a:spcBef>
                <a:spcPts val="245"/>
              </a:spcBef>
            </a:pPr>
            <a:r>
              <a:rPr b="1" dirty="0">
                <a:latin typeface="Calibri"/>
                <a:cs typeface="Calibri"/>
              </a:rPr>
              <a:t>5.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Outlier</a:t>
            </a:r>
            <a:r>
              <a:rPr spc="-15" dirty="0">
                <a:latin typeface="Calibri"/>
                <a:cs typeface="Calibri"/>
              </a:rPr>
              <a:t> Removal</a:t>
            </a:r>
            <a:endParaRPr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57650" y="1740916"/>
            <a:ext cx="190500" cy="1089025"/>
          </a:xfrm>
          <a:custGeom>
            <a:avLst/>
            <a:gdLst/>
            <a:ahLst/>
            <a:cxnLst/>
            <a:rect l="l" t="t" r="r" b="b"/>
            <a:pathLst>
              <a:path w="190500" h="1089025">
                <a:moveTo>
                  <a:pt x="190500" y="898525"/>
                </a:moveTo>
                <a:lnTo>
                  <a:pt x="114300" y="959485"/>
                </a:lnTo>
                <a:lnTo>
                  <a:pt x="114300" y="747649"/>
                </a:lnTo>
                <a:lnTo>
                  <a:pt x="76200" y="747649"/>
                </a:lnTo>
                <a:lnTo>
                  <a:pt x="76200" y="959485"/>
                </a:lnTo>
                <a:lnTo>
                  <a:pt x="0" y="898525"/>
                </a:lnTo>
                <a:lnTo>
                  <a:pt x="95250" y="1089025"/>
                </a:lnTo>
                <a:lnTo>
                  <a:pt x="152400" y="974725"/>
                </a:lnTo>
                <a:lnTo>
                  <a:pt x="190500" y="898525"/>
                </a:lnTo>
                <a:close/>
              </a:path>
              <a:path w="190500" h="1089025">
                <a:moveTo>
                  <a:pt x="190500" y="187833"/>
                </a:moveTo>
                <a:lnTo>
                  <a:pt x="114300" y="248793"/>
                </a:lnTo>
                <a:lnTo>
                  <a:pt x="114300" y="0"/>
                </a:lnTo>
                <a:lnTo>
                  <a:pt x="76200" y="0"/>
                </a:lnTo>
                <a:lnTo>
                  <a:pt x="76200" y="248793"/>
                </a:lnTo>
                <a:lnTo>
                  <a:pt x="0" y="187833"/>
                </a:lnTo>
                <a:lnTo>
                  <a:pt x="95250" y="378333"/>
                </a:lnTo>
                <a:lnTo>
                  <a:pt x="152400" y="264033"/>
                </a:lnTo>
                <a:lnTo>
                  <a:pt x="190500" y="1878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57650" y="3199256"/>
            <a:ext cx="190500" cy="375920"/>
          </a:xfrm>
          <a:custGeom>
            <a:avLst/>
            <a:gdLst/>
            <a:ahLst/>
            <a:cxnLst/>
            <a:rect l="l" t="t" r="r" b="b"/>
            <a:pathLst>
              <a:path w="190500" h="375920">
                <a:moveTo>
                  <a:pt x="190500" y="164338"/>
                </a:moveTo>
                <a:lnTo>
                  <a:pt x="114300" y="225310"/>
                </a:lnTo>
                <a:lnTo>
                  <a:pt x="114300" y="31750"/>
                </a:lnTo>
                <a:lnTo>
                  <a:pt x="114300" y="0"/>
                </a:lnTo>
                <a:lnTo>
                  <a:pt x="76200" y="0"/>
                </a:lnTo>
                <a:lnTo>
                  <a:pt x="76200" y="31750"/>
                </a:lnTo>
                <a:lnTo>
                  <a:pt x="76200" y="225310"/>
                </a:lnTo>
                <a:lnTo>
                  <a:pt x="0" y="164338"/>
                </a:lnTo>
                <a:lnTo>
                  <a:pt x="17246" y="198843"/>
                </a:lnTo>
                <a:lnTo>
                  <a:pt x="0" y="185039"/>
                </a:lnTo>
                <a:lnTo>
                  <a:pt x="95250" y="375551"/>
                </a:lnTo>
                <a:lnTo>
                  <a:pt x="152400" y="261239"/>
                </a:lnTo>
                <a:lnTo>
                  <a:pt x="190500" y="185039"/>
                </a:lnTo>
                <a:lnTo>
                  <a:pt x="173240" y="198856"/>
                </a:lnTo>
                <a:lnTo>
                  <a:pt x="190500" y="1643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57650" y="3923410"/>
            <a:ext cx="190500" cy="364490"/>
          </a:xfrm>
          <a:custGeom>
            <a:avLst/>
            <a:gdLst/>
            <a:ahLst/>
            <a:cxnLst/>
            <a:rect l="l" t="t" r="r" b="b"/>
            <a:pathLst>
              <a:path w="190500" h="364489">
                <a:moveTo>
                  <a:pt x="0" y="173989"/>
                </a:moveTo>
                <a:lnTo>
                  <a:pt x="95250" y="364489"/>
                </a:lnTo>
                <a:lnTo>
                  <a:pt x="152400" y="250189"/>
                </a:lnTo>
                <a:lnTo>
                  <a:pt x="76200" y="250189"/>
                </a:lnTo>
                <a:lnTo>
                  <a:pt x="76200" y="234950"/>
                </a:lnTo>
                <a:lnTo>
                  <a:pt x="0" y="173989"/>
                </a:lnTo>
                <a:close/>
              </a:path>
              <a:path w="190500" h="364489">
                <a:moveTo>
                  <a:pt x="76200" y="234950"/>
                </a:moveTo>
                <a:lnTo>
                  <a:pt x="76200" y="250189"/>
                </a:lnTo>
                <a:lnTo>
                  <a:pt x="95250" y="250189"/>
                </a:lnTo>
                <a:lnTo>
                  <a:pt x="76200" y="234950"/>
                </a:lnTo>
                <a:close/>
              </a:path>
              <a:path w="190500" h="364489">
                <a:moveTo>
                  <a:pt x="114300" y="0"/>
                </a:moveTo>
                <a:lnTo>
                  <a:pt x="76200" y="0"/>
                </a:lnTo>
                <a:lnTo>
                  <a:pt x="76200" y="234950"/>
                </a:lnTo>
                <a:lnTo>
                  <a:pt x="95250" y="250189"/>
                </a:lnTo>
                <a:lnTo>
                  <a:pt x="114300" y="234950"/>
                </a:lnTo>
                <a:lnTo>
                  <a:pt x="114300" y="0"/>
                </a:lnTo>
                <a:close/>
              </a:path>
              <a:path w="190500" h="364489">
                <a:moveTo>
                  <a:pt x="114300" y="234950"/>
                </a:moveTo>
                <a:lnTo>
                  <a:pt x="95250" y="250189"/>
                </a:lnTo>
                <a:lnTo>
                  <a:pt x="114300" y="250189"/>
                </a:lnTo>
                <a:lnTo>
                  <a:pt x="114300" y="234950"/>
                </a:lnTo>
                <a:close/>
              </a:path>
              <a:path w="190500" h="364489">
                <a:moveTo>
                  <a:pt x="190500" y="173989"/>
                </a:moveTo>
                <a:lnTo>
                  <a:pt x="114300" y="234950"/>
                </a:lnTo>
                <a:lnTo>
                  <a:pt x="114300" y="250189"/>
                </a:lnTo>
                <a:lnTo>
                  <a:pt x="152400" y="250189"/>
                </a:lnTo>
                <a:lnTo>
                  <a:pt x="190500" y="1739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754083" y="4996549"/>
            <a:ext cx="2797810" cy="309059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99390">
              <a:spcBef>
                <a:spcPts val="250"/>
              </a:spcBef>
            </a:pPr>
            <a:r>
              <a:rPr b="1" dirty="0">
                <a:latin typeface="Calibri"/>
                <a:cs typeface="Calibri"/>
              </a:rPr>
              <a:t>6.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QC</a:t>
            </a:r>
            <a:r>
              <a:rPr spc="-5" dirty="0">
                <a:latin typeface="Calibri"/>
                <a:cs typeface="Calibri"/>
              </a:rPr>
              <a:t> on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Normalized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Data</a:t>
            </a:r>
            <a:endParaRPr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057650" y="4657217"/>
            <a:ext cx="190500" cy="339725"/>
          </a:xfrm>
          <a:custGeom>
            <a:avLst/>
            <a:gdLst/>
            <a:ahLst/>
            <a:cxnLst/>
            <a:rect l="l" t="t" r="r" b="b"/>
            <a:pathLst>
              <a:path w="190500" h="339725">
                <a:moveTo>
                  <a:pt x="0" y="148716"/>
                </a:moveTo>
                <a:lnTo>
                  <a:pt x="95250" y="339216"/>
                </a:lnTo>
                <a:lnTo>
                  <a:pt x="152400" y="224916"/>
                </a:lnTo>
                <a:lnTo>
                  <a:pt x="76200" y="224916"/>
                </a:lnTo>
                <a:lnTo>
                  <a:pt x="76200" y="209676"/>
                </a:lnTo>
                <a:lnTo>
                  <a:pt x="0" y="148716"/>
                </a:lnTo>
                <a:close/>
              </a:path>
              <a:path w="190500" h="339725">
                <a:moveTo>
                  <a:pt x="76200" y="209676"/>
                </a:moveTo>
                <a:lnTo>
                  <a:pt x="76200" y="224916"/>
                </a:lnTo>
                <a:lnTo>
                  <a:pt x="95250" y="224916"/>
                </a:lnTo>
                <a:lnTo>
                  <a:pt x="76200" y="209676"/>
                </a:lnTo>
                <a:close/>
              </a:path>
              <a:path w="190500" h="339725">
                <a:moveTo>
                  <a:pt x="114300" y="0"/>
                </a:moveTo>
                <a:lnTo>
                  <a:pt x="76200" y="0"/>
                </a:lnTo>
                <a:lnTo>
                  <a:pt x="76200" y="209676"/>
                </a:lnTo>
                <a:lnTo>
                  <a:pt x="95250" y="224916"/>
                </a:lnTo>
                <a:lnTo>
                  <a:pt x="114300" y="209676"/>
                </a:lnTo>
                <a:lnTo>
                  <a:pt x="114300" y="0"/>
                </a:lnTo>
                <a:close/>
              </a:path>
              <a:path w="190500" h="339725">
                <a:moveTo>
                  <a:pt x="114300" y="209676"/>
                </a:moveTo>
                <a:lnTo>
                  <a:pt x="95250" y="224916"/>
                </a:lnTo>
                <a:lnTo>
                  <a:pt x="114300" y="224916"/>
                </a:lnTo>
                <a:lnTo>
                  <a:pt x="114300" y="209676"/>
                </a:lnTo>
                <a:close/>
              </a:path>
              <a:path w="190500" h="339725">
                <a:moveTo>
                  <a:pt x="190500" y="148716"/>
                </a:moveTo>
                <a:lnTo>
                  <a:pt x="114300" y="209676"/>
                </a:lnTo>
                <a:lnTo>
                  <a:pt x="114300" y="224916"/>
                </a:lnTo>
                <a:lnTo>
                  <a:pt x="152400" y="224916"/>
                </a:lnTo>
                <a:lnTo>
                  <a:pt x="190500" y="148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688767" y="5638801"/>
            <a:ext cx="2928620" cy="309059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509270">
              <a:spcBef>
                <a:spcPts val="250"/>
              </a:spcBef>
            </a:pPr>
            <a:r>
              <a:rPr b="1" dirty="0">
                <a:latin typeface="Calibri"/>
                <a:cs typeface="Calibri"/>
              </a:rPr>
              <a:t>7.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Covariate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Analysis</a:t>
            </a:r>
            <a:endParaRPr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10400" y="2119236"/>
            <a:ext cx="2928620" cy="30841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488950">
              <a:spcBef>
                <a:spcPts val="245"/>
              </a:spcBef>
            </a:pPr>
            <a:r>
              <a:rPr b="1" spc="-5" dirty="0">
                <a:latin typeface="Calibri"/>
                <a:cs typeface="Calibri"/>
              </a:rPr>
              <a:t>8.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Annotating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Probes</a:t>
            </a:r>
            <a:endParaRPr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010400" y="2829166"/>
            <a:ext cx="2928620" cy="369570"/>
          </a:xfrm>
          <a:custGeom>
            <a:avLst/>
            <a:gdLst/>
            <a:ahLst/>
            <a:cxnLst/>
            <a:rect l="l" t="t" r="r" b="b"/>
            <a:pathLst>
              <a:path w="2928620" h="369569">
                <a:moveTo>
                  <a:pt x="0" y="369328"/>
                </a:moveTo>
                <a:lnTo>
                  <a:pt x="2928238" y="369328"/>
                </a:lnTo>
                <a:lnTo>
                  <a:pt x="2928238" y="0"/>
                </a:lnTo>
                <a:lnTo>
                  <a:pt x="0" y="0"/>
                </a:lnTo>
                <a:lnTo>
                  <a:pt x="0" y="36932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687817" y="2847594"/>
            <a:ext cx="1574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Calibri"/>
                <a:cs typeface="Calibri"/>
              </a:rPr>
              <a:t>9.</a:t>
            </a:r>
            <a:r>
              <a:rPr b="1" spc="-4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Collapse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Rows</a:t>
            </a:r>
            <a:endParaRPr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010400" y="3554069"/>
            <a:ext cx="2928620" cy="646430"/>
          </a:xfrm>
          <a:custGeom>
            <a:avLst/>
            <a:gdLst/>
            <a:ahLst/>
            <a:cxnLst/>
            <a:rect l="l" t="t" r="r" b="b"/>
            <a:pathLst>
              <a:path w="2928620" h="646429">
                <a:moveTo>
                  <a:pt x="0" y="646328"/>
                </a:moveTo>
                <a:lnTo>
                  <a:pt x="2928238" y="646328"/>
                </a:lnTo>
                <a:lnTo>
                  <a:pt x="2928238" y="0"/>
                </a:lnTo>
                <a:lnTo>
                  <a:pt x="0" y="0"/>
                </a:lnTo>
                <a:lnTo>
                  <a:pt x="0" y="646328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247002" y="3572637"/>
            <a:ext cx="24542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4075" marR="5080" indent="-842010">
              <a:spcBef>
                <a:spcPts val="100"/>
              </a:spcBef>
            </a:pPr>
            <a:r>
              <a:rPr b="1" dirty="0">
                <a:latin typeface="Calibri"/>
                <a:cs typeface="Calibri"/>
              </a:rPr>
              <a:t>10. </a:t>
            </a:r>
            <a:r>
              <a:rPr spc="-10" dirty="0">
                <a:latin typeface="Calibri"/>
                <a:cs typeface="Calibri"/>
              </a:rPr>
              <a:t>Differential Expression </a:t>
            </a:r>
            <a:r>
              <a:rPr spc="-39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Analysis</a:t>
            </a:r>
            <a:endParaRPr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057650" y="5365877"/>
            <a:ext cx="190500" cy="273050"/>
          </a:xfrm>
          <a:custGeom>
            <a:avLst/>
            <a:gdLst/>
            <a:ahLst/>
            <a:cxnLst/>
            <a:rect l="l" t="t" r="r" b="b"/>
            <a:pathLst>
              <a:path w="190500" h="273050">
                <a:moveTo>
                  <a:pt x="0" y="82550"/>
                </a:moveTo>
                <a:lnTo>
                  <a:pt x="95250" y="272999"/>
                </a:lnTo>
                <a:lnTo>
                  <a:pt x="152389" y="158750"/>
                </a:lnTo>
                <a:lnTo>
                  <a:pt x="76200" y="158750"/>
                </a:lnTo>
                <a:lnTo>
                  <a:pt x="76200" y="143510"/>
                </a:lnTo>
                <a:lnTo>
                  <a:pt x="0" y="82550"/>
                </a:lnTo>
                <a:close/>
              </a:path>
              <a:path w="190500" h="273050">
                <a:moveTo>
                  <a:pt x="76200" y="143510"/>
                </a:moveTo>
                <a:lnTo>
                  <a:pt x="76200" y="158750"/>
                </a:lnTo>
                <a:lnTo>
                  <a:pt x="95250" y="158750"/>
                </a:lnTo>
                <a:lnTo>
                  <a:pt x="76200" y="143510"/>
                </a:lnTo>
                <a:close/>
              </a:path>
              <a:path w="190500" h="273050">
                <a:moveTo>
                  <a:pt x="114300" y="0"/>
                </a:moveTo>
                <a:lnTo>
                  <a:pt x="76200" y="0"/>
                </a:lnTo>
                <a:lnTo>
                  <a:pt x="76200" y="143510"/>
                </a:lnTo>
                <a:lnTo>
                  <a:pt x="95250" y="158750"/>
                </a:lnTo>
                <a:lnTo>
                  <a:pt x="114300" y="143510"/>
                </a:lnTo>
                <a:lnTo>
                  <a:pt x="114300" y="0"/>
                </a:lnTo>
                <a:close/>
              </a:path>
              <a:path w="190500" h="273050">
                <a:moveTo>
                  <a:pt x="114300" y="143510"/>
                </a:moveTo>
                <a:lnTo>
                  <a:pt x="95250" y="158750"/>
                </a:lnTo>
                <a:lnTo>
                  <a:pt x="114300" y="158750"/>
                </a:lnTo>
                <a:lnTo>
                  <a:pt x="114300" y="143510"/>
                </a:lnTo>
                <a:close/>
              </a:path>
              <a:path w="190500" h="273050">
                <a:moveTo>
                  <a:pt x="190500" y="82550"/>
                </a:moveTo>
                <a:lnTo>
                  <a:pt x="114300" y="143510"/>
                </a:lnTo>
                <a:lnTo>
                  <a:pt x="114300" y="158750"/>
                </a:lnTo>
                <a:lnTo>
                  <a:pt x="152389" y="158750"/>
                </a:lnTo>
                <a:lnTo>
                  <a:pt x="190500" y="82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99303" y="2303906"/>
            <a:ext cx="2970530" cy="3526790"/>
          </a:xfrm>
          <a:custGeom>
            <a:avLst/>
            <a:gdLst/>
            <a:ahLst/>
            <a:cxnLst/>
            <a:rect l="l" t="t" r="r" b="b"/>
            <a:pathLst>
              <a:path w="2970529" h="3526790">
                <a:moveTo>
                  <a:pt x="1429639" y="212090"/>
                </a:moveTo>
                <a:lnTo>
                  <a:pt x="1420431" y="106172"/>
                </a:lnTo>
                <a:lnTo>
                  <a:pt x="1419834" y="99187"/>
                </a:lnTo>
                <a:lnTo>
                  <a:pt x="1411224" y="0"/>
                </a:lnTo>
                <a:lnTo>
                  <a:pt x="1369250" y="37541"/>
                </a:lnTo>
                <a:lnTo>
                  <a:pt x="1369250" y="106299"/>
                </a:lnTo>
                <a:lnTo>
                  <a:pt x="1369060" y="106222"/>
                </a:lnTo>
                <a:lnTo>
                  <a:pt x="1369187" y="106172"/>
                </a:lnTo>
                <a:lnTo>
                  <a:pt x="1369250" y="106299"/>
                </a:lnTo>
                <a:lnTo>
                  <a:pt x="1369250" y="37541"/>
                </a:lnTo>
                <a:lnTo>
                  <a:pt x="1252474" y="141986"/>
                </a:lnTo>
                <a:lnTo>
                  <a:pt x="1345793" y="113360"/>
                </a:lnTo>
                <a:lnTo>
                  <a:pt x="0" y="3512540"/>
                </a:lnTo>
                <a:lnTo>
                  <a:pt x="35433" y="3526574"/>
                </a:lnTo>
                <a:lnTo>
                  <a:pt x="1381264" y="127355"/>
                </a:lnTo>
                <a:lnTo>
                  <a:pt x="1429639" y="212090"/>
                </a:lnTo>
                <a:close/>
              </a:path>
              <a:path w="2970529" h="3526790">
                <a:moveTo>
                  <a:pt x="2970530" y="1059815"/>
                </a:moveTo>
                <a:lnTo>
                  <a:pt x="2894330" y="1120775"/>
                </a:lnTo>
                <a:lnTo>
                  <a:pt x="2894330" y="894588"/>
                </a:lnTo>
                <a:lnTo>
                  <a:pt x="2856230" y="894588"/>
                </a:lnTo>
                <a:lnTo>
                  <a:pt x="2856230" y="1120775"/>
                </a:lnTo>
                <a:lnTo>
                  <a:pt x="2780030" y="1059815"/>
                </a:lnTo>
                <a:lnTo>
                  <a:pt x="2875280" y="1250315"/>
                </a:lnTo>
                <a:lnTo>
                  <a:pt x="2932430" y="1136015"/>
                </a:lnTo>
                <a:lnTo>
                  <a:pt x="2970530" y="1059815"/>
                </a:lnTo>
                <a:close/>
              </a:path>
              <a:path w="2970529" h="3526790">
                <a:moveTo>
                  <a:pt x="2970530" y="334645"/>
                </a:moveTo>
                <a:lnTo>
                  <a:pt x="2894330" y="395605"/>
                </a:lnTo>
                <a:lnTo>
                  <a:pt x="2894330" y="184658"/>
                </a:lnTo>
                <a:lnTo>
                  <a:pt x="2856230" y="184658"/>
                </a:lnTo>
                <a:lnTo>
                  <a:pt x="2856230" y="395605"/>
                </a:lnTo>
                <a:lnTo>
                  <a:pt x="2780030" y="334645"/>
                </a:lnTo>
                <a:lnTo>
                  <a:pt x="2875280" y="525145"/>
                </a:lnTo>
                <a:lnTo>
                  <a:pt x="2932430" y="410845"/>
                </a:lnTo>
                <a:lnTo>
                  <a:pt x="2970530" y="3346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206" y="461594"/>
            <a:ext cx="701103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b="1" dirty="0">
                <a:latin typeface="Calibri"/>
                <a:cs typeface="Calibri"/>
              </a:rPr>
              <a:t>2.</a:t>
            </a:r>
            <a:r>
              <a:rPr b="1" spc="-25" dirty="0"/>
              <a:t> </a:t>
            </a:r>
            <a:r>
              <a:rPr dirty="0"/>
              <a:t>QC</a:t>
            </a:r>
            <a:r>
              <a:rPr spc="-15" dirty="0"/>
              <a:t> </a:t>
            </a:r>
            <a:r>
              <a:rPr dirty="0"/>
              <a:t>on</a:t>
            </a:r>
            <a:r>
              <a:rPr spc="-25" dirty="0"/>
              <a:t> </a:t>
            </a:r>
            <a:r>
              <a:rPr spc="-5" dirty="0"/>
              <a:t>Non-Normalized</a:t>
            </a:r>
            <a:r>
              <a:rPr spc="-45" dirty="0"/>
              <a:t> </a:t>
            </a:r>
            <a:r>
              <a:rPr spc="-20" dirty="0"/>
              <a:t>Data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33701" y="1838325"/>
            <a:ext cx="5991225" cy="43624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206" y="461594"/>
            <a:ext cx="701103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b="1" dirty="0">
                <a:latin typeface="Calibri"/>
                <a:cs typeface="Calibri"/>
              </a:rPr>
              <a:t>2.</a:t>
            </a:r>
            <a:r>
              <a:rPr b="1" spc="-25" dirty="0"/>
              <a:t> </a:t>
            </a:r>
            <a:r>
              <a:rPr dirty="0"/>
              <a:t>QC</a:t>
            </a:r>
            <a:r>
              <a:rPr spc="-15" dirty="0"/>
              <a:t> </a:t>
            </a:r>
            <a:r>
              <a:rPr dirty="0"/>
              <a:t>on</a:t>
            </a:r>
            <a:r>
              <a:rPr spc="-25" dirty="0"/>
              <a:t> </a:t>
            </a:r>
            <a:r>
              <a:rPr spc="-5" dirty="0"/>
              <a:t>Non-Normalized</a:t>
            </a:r>
            <a:r>
              <a:rPr spc="-45" dirty="0"/>
              <a:t> </a:t>
            </a:r>
            <a:r>
              <a:rPr spc="-20" dirty="0"/>
              <a:t>Data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19426" y="1685925"/>
            <a:ext cx="5991225" cy="43624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91206" y="461594"/>
            <a:ext cx="701103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b="1" dirty="0">
                <a:latin typeface="Calibri"/>
                <a:cs typeface="Calibri"/>
              </a:rPr>
              <a:t>2.</a:t>
            </a:r>
            <a:r>
              <a:rPr sz="4400" b="1" spc="-25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QC</a:t>
            </a:r>
            <a:r>
              <a:rPr sz="4400" spc="-15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on</a:t>
            </a:r>
            <a:r>
              <a:rPr sz="4400" spc="-25" dirty="0">
                <a:latin typeface="Calibri"/>
                <a:cs typeface="Calibri"/>
              </a:rPr>
              <a:t> </a:t>
            </a:r>
            <a:r>
              <a:rPr sz="4400" spc="-5" dirty="0">
                <a:latin typeface="Calibri"/>
                <a:cs typeface="Calibri"/>
              </a:rPr>
              <a:t>Non-Normalized</a:t>
            </a:r>
            <a:r>
              <a:rPr sz="4400" spc="-45" dirty="0">
                <a:latin typeface="Calibri"/>
                <a:cs typeface="Calibri"/>
              </a:rPr>
              <a:t> </a:t>
            </a:r>
            <a:r>
              <a:rPr sz="4400" spc="-20" dirty="0">
                <a:latin typeface="Calibri"/>
                <a:cs typeface="Calibri"/>
              </a:rPr>
              <a:t>Data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44623" y="1943101"/>
            <a:ext cx="5991225" cy="40290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868670" y="1542034"/>
            <a:ext cx="477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Calibri"/>
                <a:cs typeface="Calibri"/>
              </a:rPr>
              <a:t>MDS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spcBef>
                <a:spcPts val="105"/>
              </a:spcBef>
            </a:pPr>
            <a:r>
              <a:rPr spc="-5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95600" y="1371588"/>
            <a:ext cx="2514600" cy="307777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733425">
              <a:spcBef>
                <a:spcPts val="240"/>
              </a:spcBef>
            </a:pPr>
            <a:r>
              <a:rPr b="1" dirty="0">
                <a:latin typeface="Calibri"/>
                <a:cs typeface="Calibri"/>
              </a:rPr>
              <a:t>1.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Get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Data</a:t>
            </a:r>
            <a:endParaRPr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12567" y="2119236"/>
            <a:ext cx="3081020" cy="369570"/>
          </a:xfrm>
          <a:custGeom>
            <a:avLst/>
            <a:gdLst/>
            <a:ahLst/>
            <a:cxnLst/>
            <a:rect l="l" t="t" r="r" b="b"/>
            <a:pathLst>
              <a:path w="3081020" h="369569">
                <a:moveTo>
                  <a:pt x="0" y="369328"/>
                </a:moveTo>
                <a:lnTo>
                  <a:pt x="3080639" y="369328"/>
                </a:lnTo>
                <a:lnTo>
                  <a:pt x="3080639" y="0"/>
                </a:lnTo>
                <a:lnTo>
                  <a:pt x="0" y="0"/>
                </a:lnTo>
                <a:lnTo>
                  <a:pt x="0" y="36932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11603" y="2137360"/>
            <a:ext cx="28835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latin typeface="Calibri"/>
                <a:cs typeface="Calibri"/>
              </a:rPr>
              <a:t>2.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QC</a:t>
            </a:r>
            <a:r>
              <a:rPr spc="-5" dirty="0">
                <a:latin typeface="Calibri"/>
                <a:cs typeface="Calibri"/>
              </a:rPr>
              <a:t> on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Non-Normalized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Data</a:t>
            </a:r>
            <a:endParaRPr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95600" y="2829928"/>
            <a:ext cx="2514600" cy="30841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488315">
              <a:spcBef>
                <a:spcPts val="245"/>
              </a:spcBef>
            </a:pPr>
            <a:r>
              <a:rPr b="1" dirty="0">
                <a:latin typeface="Calibri"/>
                <a:cs typeface="Calibri"/>
              </a:rPr>
              <a:t>3.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Normalization</a:t>
            </a:r>
            <a:endParaRPr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95600" y="3554082"/>
            <a:ext cx="2514600" cy="308418"/>
          </a:xfrm>
          <a:prstGeom prst="rect">
            <a:avLst/>
          </a:prstGeom>
          <a:ln w="57150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366395">
              <a:spcBef>
                <a:spcPts val="245"/>
              </a:spcBef>
            </a:pPr>
            <a:r>
              <a:rPr b="1" dirty="0">
                <a:latin typeface="Calibri"/>
                <a:cs typeface="Calibri"/>
              </a:rPr>
              <a:t>4.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Batch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Correction</a:t>
            </a:r>
            <a:endParaRPr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95600" y="4287888"/>
            <a:ext cx="2514600" cy="30841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395605">
              <a:spcBef>
                <a:spcPts val="245"/>
              </a:spcBef>
            </a:pPr>
            <a:r>
              <a:rPr b="1" dirty="0">
                <a:latin typeface="Calibri"/>
                <a:cs typeface="Calibri"/>
              </a:rPr>
              <a:t>5.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Outlier</a:t>
            </a:r>
            <a:r>
              <a:rPr spc="-15" dirty="0">
                <a:latin typeface="Calibri"/>
                <a:cs typeface="Calibri"/>
              </a:rPr>
              <a:t> Removal</a:t>
            </a:r>
            <a:endParaRPr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57650" y="1740916"/>
            <a:ext cx="190500" cy="1089025"/>
          </a:xfrm>
          <a:custGeom>
            <a:avLst/>
            <a:gdLst/>
            <a:ahLst/>
            <a:cxnLst/>
            <a:rect l="l" t="t" r="r" b="b"/>
            <a:pathLst>
              <a:path w="190500" h="1089025">
                <a:moveTo>
                  <a:pt x="190500" y="898525"/>
                </a:moveTo>
                <a:lnTo>
                  <a:pt x="114300" y="959485"/>
                </a:lnTo>
                <a:lnTo>
                  <a:pt x="114300" y="747649"/>
                </a:lnTo>
                <a:lnTo>
                  <a:pt x="76200" y="747649"/>
                </a:lnTo>
                <a:lnTo>
                  <a:pt x="76200" y="959485"/>
                </a:lnTo>
                <a:lnTo>
                  <a:pt x="0" y="898525"/>
                </a:lnTo>
                <a:lnTo>
                  <a:pt x="95250" y="1089025"/>
                </a:lnTo>
                <a:lnTo>
                  <a:pt x="152400" y="974725"/>
                </a:lnTo>
                <a:lnTo>
                  <a:pt x="190500" y="898525"/>
                </a:lnTo>
                <a:close/>
              </a:path>
              <a:path w="190500" h="1089025">
                <a:moveTo>
                  <a:pt x="190500" y="187833"/>
                </a:moveTo>
                <a:lnTo>
                  <a:pt x="114300" y="248793"/>
                </a:lnTo>
                <a:lnTo>
                  <a:pt x="114300" y="0"/>
                </a:lnTo>
                <a:lnTo>
                  <a:pt x="76200" y="0"/>
                </a:lnTo>
                <a:lnTo>
                  <a:pt x="76200" y="248793"/>
                </a:lnTo>
                <a:lnTo>
                  <a:pt x="0" y="187833"/>
                </a:lnTo>
                <a:lnTo>
                  <a:pt x="95250" y="378333"/>
                </a:lnTo>
                <a:lnTo>
                  <a:pt x="152400" y="264033"/>
                </a:lnTo>
                <a:lnTo>
                  <a:pt x="190500" y="1878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57650" y="3199256"/>
            <a:ext cx="190500" cy="375920"/>
          </a:xfrm>
          <a:custGeom>
            <a:avLst/>
            <a:gdLst/>
            <a:ahLst/>
            <a:cxnLst/>
            <a:rect l="l" t="t" r="r" b="b"/>
            <a:pathLst>
              <a:path w="190500" h="375920">
                <a:moveTo>
                  <a:pt x="190500" y="164338"/>
                </a:moveTo>
                <a:lnTo>
                  <a:pt x="114300" y="225310"/>
                </a:lnTo>
                <a:lnTo>
                  <a:pt x="114300" y="31750"/>
                </a:lnTo>
                <a:lnTo>
                  <a:pt x="114300" y="0"/>
                </a:lnTo>
                <a:lnTo>
                  <a:pt x="76200" y="0"/>
                </a:lnTo>
                <a:lnTo>
                  <a:pt x="76200" y="31750"/>
                </a:lnTo>
                <a:lnTo>
                  <a:pt x="76200" y="225310"/>
                </a:lnTo>
                <a:lnTo>
                  <a:pt x="0" y="164338"/>
                </a:lnTo>
                <a:lnTo>
                  <a:pt x="17246" y="198843"/>
                </a:lnTo>
                <a:lnTo>
                  <a:pt x="0" y="185039"/>
                </a:lnTo>
                <a:lnTo>
                  <a:pt x="95250" y="375551"/>
                </a:lnTo>
                <a:lnTo>
                  <a:pt x="152400" y="261239"/>
                </a:lnTo>
                <a:lnTo>
                  <a:pt x="190500" y="185039"/>
                </a:lnTo>
                <a:lnTo>
                  <a:pt x="173240" y="198856"/>
                </a:lnTo>
                <a:lnTo>
                  <a:pt x="190500" y="1643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57650" y="3923410"/>
            <a:ext cx="190500" cy="364490"/>
          </a:xfrm>
          <a:custGeom>
            <a:avLst/>
            <a:gdLst/>
            <a:ahLst/>
            <a:cxnLst/>
            <a:rect l="l" t="t" r="r" b="b"/>
            <a:pathLst>
              <a:path w="190500" h="364489">
                <a:moveTo>
                  <a:pt x="0" y="173989"/>
                </a:moveTo>
                <a:lnTo>
                  <a:pt x="95250" y="364489"/>
                </a:lnTo>
                <a:lnTo>
                  <a:pt x="152400" y="250189"/>
                </a:lnTo>
                <a:lnTo>
                  <a:pt x="76200" y="250189"/>
                </a:lnTo>
                <a:lnTo>
                  <a:pt x="76200" y="234950"/>
                </a:lnTo>
                <a:lnTo>
                  <a:pt x="0" y="173989"/>
                </a:lnTo>
                <a:close/>
              </a:path>
              <a:path w="190500" h="364489">
                <a:moveTo>
                  <a:pt x="76200" y="234950"/>
                </a:moveTo>
                <a:lnTo>
                  <a:pt x="76200" y="250189"/>
                </a:lnTo>
                <a:lnTo>
                  <a:pt x="95250" y="250189"/>
                </a:lnTo>
                <a:lnTo>
                  <a:pt x="76200" y="234950"/>
                </a:lnTo>
                <a:close/>
              </a:path>
              <a:path w="190500" h="364489">
                <a:moveTo>
                  <a:pt x="114300" y="0"/>
                </a:moveTo>
                <a:lnTo>
                  <a:pt x="76200" y="0"/>
                </a:lnTo>
                <a:lnTo>
                  <a:pt x="76200" y="234950"/>
                </a:lnTo>
                <a:lnTo>
                  <a:pt x="95250" y="250189"/>
                </a:lnTo>
                <a:lnTo>
                  <a:pt x="114300" y="234950"/>
                </a:lnTo>
                <a:lnTo>
                  <a:pt x="114300" y="0"/>
                </a:lnTo>
                <a:close/>
              </a:path>
              <a:path w="190500" h="364489">
                <a:moveTo>
                  <a:pt x="114300" y="234950"/>
                </a:moveTo>
                <a:lnTo>
                  <a:pt x="95250" y="250189"/>
                </a:lnTo>
                <a:lnTo>
                  <a:pt x="114300" y="250189"/>
                </a:lnTo>
                <a:lnTo>
                  <a:pt x="114300" y="234950"/>
                </a:lnTo>
                <a:close/>
              </a:path>
              <a:path w="190500" h="364489">
                <a:moveTo>
                  <a:pt x="190500" y="173989"/>
                </a:moveTo>
                <a:lnTo>
                  <a:pt x="114300" y="234950"/>
                </a:lnTo>
                <a:lnTo>
                  <a:pt x="114300" y="250189"/>
                </a:lnTo>
                <a:lnTo>
                  <a:pt x="152400" y="250189"/>
                </a:lnTo>
                <a:lnTo>
                  <a:pt x="190500" y="1739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754083" y="4996549"/>
            <a:ext cx="2797810" cy="309059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99390">
              <a:spcBef>
                <a:spcPts val="250"/>
              </a:spcBef>
            </a:pPr>
            <a:r>
              <a:rPr b="1" dirty="0">
                <a:latin typeface="Calibri"/>
                <a:cs typeface="Calibri"/>
              </a:rPr>
              <a:t>6.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QC</a:t>
            </a:r>
            <a:r>
              <a:rPr spc="-5" dirty="0">
                <a:latin typeface="Calibri"/>
                <a:cs typeface="Calibri"/>
              </a:rPr>
              <a:t> on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Normalized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Data</a:t>
            </a:r>
            <a:endParaRPr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057650" y="4657217"/>
            <a:ext cx="190500" cy="339725"/>
          </a:xfrm>
          <a:custGeom>
            <a:avLst/>
            <a:gdLst/>
            <a:ahLst/>
            <a:cxnLst/>
            <a:rect l="l" t="t" r="r" b="b"/>
            <a:pathLst>
              <a:path w="190500" h="339725">
                <a:moveTo>
                  <a:pt x="0" y="148716"/>
                </a:moveTo>
                <a:lnTo>
                  <a:pt x="95250" y="339216"/>
                </a:lnTo>
                <a:lnTo>
                  <a:pt x="152400" y="224916"/>
                </a:lnTo>
                <a:lnTo>
                  <a:pt x="76200" y="224916"/>
                </a:lnTo>
                <a:lnTo>
                  <a:pt x="76200" y="209676"/>
                </a:lnTo>
                <a:lnTo>
                  <a:pt x="0" y="148716"/>
                </a:lnTo>
                <a:close/>
              </a:path>
              <a:path w="190500" h="339725">
                <a:moveTo>
                  <a:pt x="76200" y="209676"/>
                </a:moveTo>
                <a:lnTo>
                  <a:pt x="76200" y="224916"/>
                </a:lnTo>
                <a:lnTo>
                  <a:pt x="95250" y="224916"/>
                </a:lnTo>
                <a:lnTo>
                  <a:pt x="76200" y="209676"/>
                </a:lnTo>
                <a:close/>
              </a:path>
              <a:path w="190500" h="339725">
                <a:moveTo>
                  <a:pt x="114300" y="0"/>
                </a:moveTo>
                <a:lnTo>
                  <a:pt x="76200" y="0"/>
                </a:lnTo>
                <a:lnTo>
                  <a:pt x="76200" y="209676"/>
                </a:lnTo>
                <a:lnTo>
                  <a:pt x="95250" y="224916"/>
                </a:lnTo>
                <a:lnTo>
                  <a:pt x="114300" y="209676"/>
                </a:lnTo>
                <a:lnTo>
                  <a:pt x="114300" y="0"/>
                </a:lnTo>
                <a:close/>
              </a:path>
              <a:path w="190500" h="339725">
                <a:moveTo>
                  <a:pt x="114300" y="209676"/>
                </a:moveTo>
                <a:lnTo>
                  <a:pt x="95250" y="224916"/>
                </a:lnTo>
                <a:lnTo>
                  <a:pt x="114300" y="224916"/>
                </a:lnTo>
                <a:lnTo>
                  <a:pt x="114300" y="209676"/>
                </a:lnTo>
                <a:close/>
              </a:path>
              <a:path w="190500" h="339725">
                <a:moveTo>
                  <a:pt x="190500" y="148716"/>
                </a:moveTo>
                <a:lnTo>
                  <a:pt x="114300" y="209676"/>
                </a:lnTo>
                <a:lnTo>
                  <a:pt x="114300" y="224916"/>
                </a:lnTo>
                <a:lnTo>
                  <a:pt x="152400" y="224916"/>
                </a:lnTo>
                <a:lnTo>
                  <a:pt x="190500" y="148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688767" y="5638801"/>
            <a:ext cx="2928620" cy="309059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509270">
              <a:spcBef>
                <a:spcPts val="250"/>
              </a:spcBef>
            </a:pPr>
            <a:r>
              <a:rPr b="1" dirty="0">
                <a:latin typeface="Calibri"/>
                <a:cs typeface="Calibri"/>
              </a:rPr>
              <a:t>7.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Covariate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Analysis</a:t>
            </a:r>
            <a:endParaRPr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10400" y="2119236"/>
            <a:ext cx="2928620" cy="30841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488950">
              <a:spcBef>
                <a:spcPts val="245"/>
              </a:spcBef>
            </a:pPr>
            <a:r>
              <a:rPr b="1" spc="-5" dirty="0">
                <a:latin typeface="Calibri"/>
                <a:cs typeface="Calibri"/>
              </a:rPr>
              <a:t>8.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Annotating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Probes</a:t>
            </a:r>
            <a:endParaRPr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010400" y="2829166"/>
            <a:ext cx="2928620" cy="369570"/>
          </a:xfrm>
          <a:custGeom>
            <a:avLst/>
            <a:gdLst/>
            <a:ahLst/>
            <a:cxnLst/>
            <a:rect l="l" t="t" r="r" b="b"/>
            <a:pathLst>
              <a:path w="2928620" h="369569">
                <a:moveTo>
                  <a:pt x="0" y="369328"/>
                </a:moveTo>
                <a:lnTo>
                  <a:pt x="2928238" y="369328"/>
                </a:lnTo>
                <a:lnTo>
                  <a:pt x="2928238" y="0"/>
                </a:lnTo>
                <a:lnTo>
                  <a:pt x="0" y="0"/>
                </a:lnTo>
                <a:lnTo>
                  <a:pt x="0" y="36932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687817" y="2847594"/>
            <a:ext cx="1574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Calibri"/>
                <a:cs typeface="Calibri"/>
              </a:rPr>
              <a:t>9.</a:t>
            </a:r>
            <a:r>
              <a:rPr b="1" spc="-4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Collapse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Rows</a:t>
            </a:r>
            <a:endParaRPr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010400" y="3554069"/>
            <a:ext cx="2928620" cy="646430"/>
          </a:xfrm>
          <a:custGeom>
            <a:avLst/>
            <a:gdLst/>
            <a:ahLst/>
            <a:cxnLst/>
            <a:rect l="l" t="t" r="r" b="b"/>
            <a:pathLst>
              <a:path w="2928620" h="646429">
                <a:moveTo>
                  <a:pt x="0" y="646328"/>
                </a:moveTo>
                <a:lnTo>
                  <a:pt x="2928238" y="646328"/>
                </a:lnTo>
                <a:lnTo>
                  <a:pt x="2928238" y="0"/>
                </a:lnTo>
                <a:lnTo>
                  <a:pt x="0" y="0"/>
                </a:lnTo>
                <a:lnTo>
                  <a:pt x="0" y="646328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247002" y="3572637"/>
            <a:ext cx="24542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4075" marR="5080" indent="-842010">
              <a:spcBef>
                <a:spcPts val="100"/>
              </a:spcBef>
            </a:pPr>
            <a:r>
              <a:rPr b="1" dirty="0">
                <a:latin typeface="Calibri"/>
                <a:cs typeface="Calibri"/>
              </a:rPr>
              <a:t>10. </a:t>
            </a:r>
            <a:r>
              <a:rPr spc="-10" dirty="0">
                <a:latin typeface="Calibri"/>
                <a:cs typeface="Calibri"/>
              </a:rPr>
              <a:t>Differential Expression </a:t>
            </a:r>
            <a:r>
              <a:rPr spc="-39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Analysis</a:t>
            </a:r>
            <a:endParaRPr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057650" y="5365877"/>
            <a:ext cx="190500" cy="273050"/>
          </a:xfrm>
          <a:custGeom>
            <a:avLst/>
            <a:gdLst/>
            <a:ahLst/>
            <a:cxnLst/>
            <a:rect l="l" t="t" r="r" b="b"/>
            <a:pathLst>
              <a:path w="190500" h="273050">
                <a:moveTo>
                  <a:pt x="0" y="82550"/>
                </a:moveTo>
                <a:lnTo>
                  <a:pt x="95250" y="272999"/>
                </a:lnTo>
                <a:lnTo>
                  <a:pt x="152389" y="158750"/>
                </a:lnTo>
                <a:lnTo>
                  <a:pt x="76200" y="158750"/>
                </a:lnTo>
                <a:lnTo>
                  <a:pt x="76200" y="143510"/>
                </a:lnTo>
                <a:lnTo>
                  <a:pt x="0" y="82550"/>
                </a:lnTo>
                <a:close/>
              </a:path>
              <a:path w="190500" h="273050">
                <a:moveTo>
                  <a:pt x="76200" y="143510"/>
                </a:moveTo>
                <a:lnTo>
                  <a:pt x="76200" y="158750"/>
                </a:lnTo>
                <a:lnTo>
                  <a:pt x="95250" y="158750"/>
                </a:lnTo>
                <a:lnTo>
                  <a:pt x="76200" y="143510"/>
                </a:lnTo>
                <a:close/>
              </a:path>
              <a:path w="190500" h="273050">
                <a:moveTo>
                  <a:pt x="114300" y="0"/>
                </a:moveTo>
                <a:lnTo>
                  <a:pt x="76200" y="0"/>
                </a:lnTo>
                <a:lnTo>
                  <a:pt x="76200" y="143510"/>
                </a:lnTo>
                <a:lnTo>
                  <a:pt x="95250" y="158750"/>
                </a:lnTo>
                <a:lnTo>
                  <a:pt x="114300" y="143510"/>
                </a:lnTo>
                <a:lnTo>
                  <a:pt x="114300" y="0"/>
                </a:lnTo>
                <a:close/>
              </a:path>
              <a:path w="190500" h="273050">
                <a:moveTo>
                  <a:pt x="114300" y="143510"/>
                </a:moveTo>
                <a:lnTo>
                  <a:pt x="95250" y="158750"/>
                </a:lnTo>
                <a:lnTo>
                  <a:pt x="114300" y="158750"/>
                </a:lnTo>
                <a:lnTo>
                  <a:pt x="114300" y="143510"/>
                </a:lnTo>
                <a:close/>
              </a:path>
              <a:path w="190500" h="273050">
                <a:moveTo>
                  <a:pt x="190500" y="82550"/>
                </a:moveTo>
                <a:lnTo>
                  <a:pt x="114300" y="143510"/>
                </a:lnTo>
                <a:lnTo>
                  <a:pt x="114300" y="158750"/>
                </a:lnTo>
                <a:lnTo>
                  <a:pt x="152389" y="158750"/>
                </a:lnTo>
                <a:lnTo>
                  <a:pt x="190500" y="82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99303" y="2303906"/>
            <a:ext cx="2970530" cy="3526790"/>
          </a:xfrm>
          <a:custGeom>
            <a:avLst/>
            <a:gdLst/>
            <a:ahLst/>
            <a:cxnLst/>
            <a:rect l="l" t="t" r="r" b="b"/>
            <a:pathLst>
              <a:path w="2970529" h="3526790">
                <a:moveTo>
                  <a:pt x="1429639" y="212090"/>
                </a:moveTo>
                <a:lnTo>
                  <a:pt x="1420431" y="106172"/>
                </a:lnTo>
                <a:lnTo>
                  <a:pt x="1419834" y="99187"/>
                </a:lnTo>
                <a:lnTo>
                  <a:pt x="1411224" y="0"/>
                </a:lnTo>
                <a:lnTo>
                  <a:pt x="1369250" y="37541"/>
                </a:lnTo>
                <a:lnTo>
                  <a:pt x="1369250" y="106299"/>
                </a:lnTo>
                <a:lnTo>
                  <a:pt x="1369060" y="106222"/>
                </a:lnTo>
                <a:lnTo>
                  <a:pt x="1369187" y="106172"/>
                </a:lnTo>
                <a:lnTo>
                  <a:pt x="1369250" y="106299"/>
                </a:lnTo>
                <a:lnTo>
                  <a:pt x="1369250" y="37541"/>
                </a:lnTo>
                <a:lnTo>
                  <a:pt x="1252474" y="141986"/>
                </a:lnTo>
                <a:lnTo>
                  <a:pt x="1345793" y="113360"/>
                </a:lnTo>
                <a:lnTo>
                  <a:pt x="0" y="3512540"/>
                </a:lnTo>
                <a:lnTo>
                  <a:pt x="35433" y="3526574"/>
                </a:lnTo>
                <a:lnTo>
                  <a:pt x="1381264" y="127355"/>
                </a:lnTo>
                <a:lnTo>
                  <a:pt x="1429639" y="212090"/>
                </a:lnTo>
                <a:close/>
              </a:path>
              <a:path w="2970529" h="3526790">
                <a:moveTo>
                  <a:pt x="2970530" y="1059815"/>
                </a:moveTo>
                <a:lnTo>
                  <a:pt x="2894330" y="1120775"/>
                </a:lnTo>
                <a:lnTo>
                  <a:pt x="2894330" y="894588"/>
                </a:lnTo>
                <a:lnTo>
                  <a:pt x="2856230" y="894588"/>
                </a:lnTo>
                <a:lnTo>
                  <a:pt x="2856230" y="1120775"/>
                </a:lnTo>
                <a:lnTo>
                  <a:pt x="2780030" y="1059815"/>
                </a:lnTo>
                <a:lnTo>
                  <a:pt x="2875280" y="1250315"/>
                </a:lnTo>
                <a:lnTo>
                  <a:pt x="2932430" y="1136015"/>
                </a:lnTo>
                <a:lnTo>
                  <a:pt x="2970530" y="1059815"/>
                </a:lnTo>
                <a:close/>
              </a:path>
              <a:path w="2970529" h="3526790">
                <a:moveTo>
                  <a:pt x="2970530" y="334645"/>
                </a:moveTo>
                <a:lnTo>
                  <a:pt x="2894330" y="395605"/>
                </a:lnTo>
                <a:lnTo>
                  <a:pt x="2894330" y="184658"/>
                </a:lnTo>
                <a:lnTo>
                  <a:pt x="2856230" y="184658"/>
                </a:lnTo>
                <a:lnTo>
                  <a:pt x="2856230" y="395605"/>
                </a:lnTo>
                <a:lnTo>
                  <a:pt x="2780030" y="334645"/>
                </a:lnTo>
                <a:lnTo>
                  <a:pt x="2875280" y="525145"/>
                </a:lnTo>
                <a:lnTo>
                  <a:pt x="2932430" y="410845"/>
                </a:lnTo>
                <a:lnTo>
                  <a:pt x="2970530" y="3346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561</Words>
  <Application>Microsoft Office PowerPoint</Application>
  <PresentationFormat>Widescreen</PresentationFormat>
  <Paragraphs>183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 MT</vt:lpstr>
      <vt:lpstr>Calibri</vt:lpstr>
      <vt:lpstr>Times New Roman</vt:lpstr>
      <vt:lpstr>Office Theme</vt:lpstr>
      <vt:lpstr>PowerPoint Presentation</vt:lpstr>
      <vt:lpstr>Overview</vt:lpstr>
      <vt:lpstr>1. Get Data</vt:lpstr>
      <vt:lpstr>1. Get Data</vt:lpstr>
      <vt:lpstr>Overview</vt:lpstr>
      <vt:lpstr>2. QC on Non-Normalized Data</vt:lpstr>
      <vt:lpstr>2. QC on Non-Normalized Data</vt:lpstr>
      <vt:lpstr>PowerPoint Presentation</vt:lpstr>
      <vt:lpstr>Overview</vt:lpstr>
      <vt:lpstr>4. Batch Correction</vt:lpstr>
      <vt:lpstr>4. Batch Correction</vt:lpstr>
      <vt:lpstr>4. Batch Correction</vt:lpstr>
      <vt:lpstr>Overview</vt:lpstr>
      <vt:lpstr>5. Outlier Removal</vt:lpstr>
      <vt:lpstr>Overview</vt:lpstr>
      <vt:lpstr>6. QC on Normalized Data</vt:lpstr>
      <vt:lpstr>6. QC on Normalized Data</vt:lpstr>
      <vt:lpstr>PowerPoint Presentation</vt:lpstr>
      <vt:lpstr>Overview</vt:lpstr>
      <vt:lpstr>7. Covariate Analysis</vt:lpstr>
      <vt:lpstr>Overview</vt:lpstr>
      <vt:lpstr>8. Annotating Probes</vt:lpstr>
      <vt:lpstr>Overview</vt:lpstr>
      <vt:lpstr>10. Differential Expression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Affymetrix Microarray Tutorial</dc:title>
  <dc:creator>Jill</dc:creator>
  <cp:lastModifiedBy>Abdul Rehman Ikram</cp:lastModifiedBy>
  <cp:revision>2</cp:revision>
  <dcterms:created xsi:type="dcterms:W3CDTF">2023-08-16T22:54:43Z</dcterms:created>
  <dcterms:modified xsi:type="dcterms:W3CDTF">2023-08-16T23:08:15Z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2016-03-17T00:00:00Z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2023-08-16T00:00:00Z</vt:filetime>
  </property>
</Properties>
</file>