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47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Bioinformatics Tools Overview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Here's a concise overview of essential bioinformatics tools and their installation commands for Linux, essential for sequence analysis, alignment, and phylogenetic tree inference.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8945"/>
            <a:ext cx="64408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Structure Visualization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66574"/>
            <a:ext cx="527720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885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Pymol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768929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visualization and analysis for molecular structures.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260163" y="5612963"/>
            <a:ext cx="48328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pymol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066574"/>
            <a:ext cx="5277207" cy="88868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37371" y="42885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Jmol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537371" y="4768929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Interactive 3D representation for biomolecular structures.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537371" y="5612963"/>
            <a:ext cx="48328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jmol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766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NCBI-BLAST+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04267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9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40685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NCBI-BLAST+ is a suite of tools for sequence similarity searching, crucial for identifying homologous sequences.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704267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9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used to search for sequences in nucleotide or protein databases to find similar sequences, aiding in functional prediction.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72802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A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494972"/>
            <a:ext cx="39585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Installing Command (Linux)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975390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ncbi-blast+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766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HMMER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04267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9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40685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HMMER is used for searching sequence databases for homologs of protein sequences, enabling protein family identification.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704267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9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commonly used for profile hidden Markov model (HMM) searches, essential for functional annotation.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72802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A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494972"/>
            <a:ext cx="39585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Installing Command (Linux)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975390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hmmer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1680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Jalview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55513"/>
            <a:ext cx="3370064" cy="3057168"/>
          </a:xfrm>
          <a:prstGeom prst="roundRect">
            <a:avLst>
              <a:gd name="adj" fmla="val 4361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85810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Jalview is a multiple sequence alignment editor and analysis tool, providing a versatile platform for sequence visualization.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55513"/>
            <a:ext cx="3370064" cy="3057168"/>
          </a:xfrm>
          <a:prstGeom prst="roundRect">
            <a:avLst>
              <a:gd name="adj" fmla="val 4361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85810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used for visualizing and analyzing multiple sequence alignments, aiding in comparative genomics and evolutionary analysis.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55513"/>
            <a:ext cx="3370064" cy="3057168"/>
          </a:xfrm>
          <a:prstGeom prst="roundRect">
            <a:avLst>
              <a:gd name="adj" fmla="val 4361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77684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Installing Command (Linux)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205288"/>
            <a:ext cx="292572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jalview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88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Abyss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26506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748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22909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Abyss is a de novo assembly software for short reads, instrumental in genome and transcriptome assembly.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26506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748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29094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used to assemble short reads into longer contigs or scaffolds without a reference genome, critical for species without complete genome information.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50443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A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672614"/>
            <a:ext cx="39585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Installing Command (Linux)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153031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abyss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6947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Jmol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817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12062" y="3823454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58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3851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Jmol is a molecular viewer and editor, offering interactive 3D representations of biomolecular structures.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817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0" name="Text 8"/>
          <p:cNvSpPr/>
          <p:nvPr/>
        </p:nvSpPr>
        <p:spPr>
          <a:xfrm>
            <a:off x="7564279" y="3823454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858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33851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used for visualizing and analyzing molecular structures at an atomic level, facilitating protein modeling and structural 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60392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Sequence Alignment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MAFFT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MAFFT is a versatile multiple sequence alignment program, known for its high accuracy and efficiency.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9720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mafft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5442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MUSCLE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11360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MUSCLE is a robust multiple sequence alignment tool, widely used for large-scale sequence analysis.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9720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muscle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76638"/>
            <a:ext cx="46989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CLUSTAL OMEGA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04267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9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40685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CLUSTAL OMEGA is a state-of-the-art multiple sequence alignment program, designed for high-accuracy alignment.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704267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9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used for the accurate alignment of multiple sequences, ensuring reliable evolutionary and functional analysis.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72802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A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494972"/>
            <a:ext cx="39585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Installing Command (Linux)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975390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clustalo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464594" y="561618"/>
            <a:ext cx="6023967" cy="6381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25"/>
              </a:lnSpc>
              <a:buNone/>
            </a:pPr>
            <a:r>
              <a:rPr lang="en-US" sz="402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Phylogenetic Inference</a:t>
            </a:r>
            <a:endParaRPr lang="en-US" sz="4020" dirty="0"/>
          </a:p>
        </p:txBody>
      </p:sp>
      <p:sp>
        <p:nvSpPr>
          <p:cNvPr id="5" name="Shape 3"/>
          <p:cNvSpPr/>
          <p:nvPr/>
        </p:nvSpPr>
        <p:spPr>
          <a:xfrm>
            <a:off x="2750582" y="1608177"/>
            <a:ext cx="40838" cy="6062067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6" name="Shape 4"/>
          <p:cNvSpPr/>
          <p:nvPr/>
        </p:nvSpPr>
        <p:spPr>
          <a:xfrm>
            <a:off x="3000673" y="1976973"/>
            <a:ext cx="714732" cy="40838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7" name="Shape 5"/>
          <p:cNvSpPr/>
          <p:nvPr/>
        </p:nvSpPr>
        <p:spPr>
          <a:xfrm>
            <a:off x="2541210" y="1767721"/>
            <a:ext cx="459462" cy="459462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8" name="Text 6"/>
          <p:cNvSpPr/>
          <p:nvPr/>
        </p:nvSpPr>
        <p:spPr>
          <a:xfrm>
            <a:off x="2701230" y="1805940"/>
            <a:ext cx="139422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5"/>
              </a:lnSpc>
              <a:buNone/>
            </a:pPr>
            <a:r>
              <a:rPr lang="en-US" sz="241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412" dirty="0"/>
          </a:p>
        </p:txBody>
      </p:sp>
      <p:sp>
        <p:nvSpPr>
          <p:cNvPr id="9" name="Text 7"/>
          <p:cNvSpPr/>
          <p:nvPr/>
        </p:nvSpPr>
        <p:spPr>
          <a:xfrm>
            <a:off x="3894177" y="1812369"/>
            <a:ext cx="2042279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201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Mrbayes</a:t>
            </a:r>
            <a:endParaRPr lang="en-US" sz="2010" dirty="0"/>
          </a:p>
        </p:txBody>
      </p:sp>
      <p:sp>
        <p:nvSpPr>
          <p:cNvPr id="10" name="Text 8"/>
          <p:cNvSpPr/>
          <p:nvPr/>
        </p:nvSpPr>
        <p:spPr>
          <a:xfrm>
            <a:off x="3894177" y="2253972"/>
            <a:ext cx="8271510" cy="326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Bayesian inference for phylogeny reconstruction.</a:t>
            </a:r>
            <a:endParaRPr lang="en-US" sz="1608" dirty="0"/>
          </a:p>
        </p:txBody>
      </p:sp>
      <p:sp>
        <p:nvSpPr>
          <p:cNvPr id="11" name="Text 9"/>
          <p:cNvSpPr/>
          <p:nvPr/>
        </p:nvSpPr>
        <p:spPr>
          <a:xfrm>
            <a:off x="3894177" y="2703195"/>
            <a:ext cx="8271510" cy="326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mrbayes</a:t>
            </a:r>
            <a:endParaRPr lang="en-US" sz="1608" dirty="0"/>
          </a:p>
        </p:txBody>
      </p:sp>
      <p:sp>
        <p:nvSpPr>
          <p:cNvPr id="12" name="Shape 10"/>
          <p:cNvSpPr/>
          <p:nvPr/>
        </p:nvSpPr>
        <p:spPr>
          <a:xfrm>
            <a:off x="3000673" y="3807083"/>
            <a:ext cx="714732" cy="40838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13" name="Shape 11"/>
          <p:cNvSpPr/>
          <p:nvPr/>
        </p:nvSpPr>
        <p:spPr>
          <a:xfrm>
            <a:off x="2541210" y="3597831"/>
            <a:ext cx="459462" cy="459462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14" name="Text 12"/>
          <p:cNvSpPr/>
          <p:nvPr/>
        </p:nvSpPr>
        <p:spPr>
          <a:xfrm>
            <a:off x="2668012" y="3636050"/>
            <a:ext cx="205859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5"/>
              </a:lnSpc>
              <a:buNone/>
            </a:pPr>
            <a:r>
              <a:rPr lang="en-US" sz="241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412" dirty="0"/>
          </a:p>
        </p:txBody>
      </p:sp>
      <p:sp>
        <p:nvSpPr>
          <p:cNvPr id="15" name="Text 13"/>
          <p:cNvSpPr/>
          <p:nvPr/>
        </p:nvSpPr>
        <p:spPr>
          <a:xfrm>
            <a:off x="3894177" y="3642479"/>
            <a:ext cx="2042279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201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Njplot</a:t>
            </a:r>
            <a:endParaRPr lang="en-US" sz="2010" dirty="0"/>
          </a:p>
        </p:txBody>
      </p:sp>
      <p:sp>
        <p:nvSpPr>
          <p:cNvPr id="16" name="Text 14"/>
          <p:cNvSpPr/>
          <p:nvPr/>
        </p:nvSpPr>
        <p:spPr>
          <a:xfrm>
            <a:off x="3894177" y="4084082"/>
            <a:ext cx="8271510" cy="326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Visualization of phylogenetic trees in various formats.</a:t>
            </a:r>
            <a:endParaRPr lang="en-US" sz="1608" dirty="0"/>
          </a:p>
        </p:txBody>
      </p:sp>
      <p:sp>
        <p:nvSpPr>
          <p:cNvPr id="17" name="Text 15"/>
          <p:cNvSpPr/>
          <p:nvPr/>
        </p:nvSpPr>
        <p:spPr>
          <a:xfrm>
            <a:off x="3894177" y="4533305"/>
            <a:ext cx="8271510" cy="326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njplot</a:t>
            </a:r>
            <a:endParaRPr lang="en-US" sz="1608" dirty="0"/>
          </a:p>
        </p:txBody>
      </p:sp>
      <p:sp>
        <p:nvSpPr>
          <p:cNvPr id="18" name="Shape 16"/>
          <p:cNvSpPr/>
          <p:nvPr/>
        </p:nvSpPr>
        <p:spPr>
          <a:xfrm>
            <a:off x="3000673" y="5637193"/>
            <a:ext cx="714732" cy="40838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19" name="Shape 17"/>
          <p:cNvSpPr/>
          <p:nvPr/>
        </p:nvSpPr>
        <p:spPr>
          <a:xfrm>
            <a:off x="2541210" y="5427940"/>
            <a:ext cx="459462" cy="459462"/>
          </a:xfrm>
          <a:prstGeom prst="roundRect">
            <a:avLst>
              <a:gd name="adj" fmla="val 26670"/>
            </a:avLst>
          </a:prstGeom>
          <a:solidFill>
            <a:srgbClr val="EAEAEA"/>
          </a:solidFill>
          <a:ln/>
        </p:spPr>
      </p:sp>
      <p:sp>
        <p:nvSpPr>
          <p:cNvPr id="20" name="Text 18"/>
          <p:cNvSpPr/>
          <p:nvPr/>
        </p:nvSpPr>
        <p:spPr>
          <a:xfrm>
            <a:off x="2668607" y="5466159"/>
            <a:ext cx="204668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5"/>
              </a:lnSpc>
              <a:buNone/>
            </a:pPr>
            <a:r>
              <a:rPr lang="en-US" sz="241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412" dirty="0"/>
          </a:p>
        </p:txBody>
      </p:sp>
      <p:sp>
        <p:nvSpPr>
          <p:cNvPr id="21" name="Text 19"/>
          <p:cNvSpPr/>
          <p:nvPr/>
        </p:nvSpPr>
        <p:spPr>
          <a:xfrm>
            <a:off x="3894177" y="5472589"/>
            <a:ext cx="2259687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201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Phylip and Phyml</a:t>
            </a:r>
            <a:endParaRPr lang="en-US" sz="2010" dirty="0"/>
          </a:p>
        </p:txBody>
      </p:sp>
      <p:sp>
        <p:nvSpPr>
          <p:cNvPr id="22" name="Text 20"/>
          <p:cNvSpPr/>
          <p:nvPr/>
        </p:nvSpPr>
        <p:spPr>
          <a:xfrm>
            <a:off x="3894177" y="5914192"/>
            <a:ext cx="8271510" cy="653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Phylogenetic analysis tools for tree reconstruction and maximum likelihood estimation.</a:t>
            </a:r>
            <a:endParaRPr lang="en-US" sz="1608" dirty="0"/>
          </a:p>
        </p:txBody>
      </p:sp>
      <p:sp>
        <p:nvSpPr>
          <p:cNvPr id="23" name="Text 21"/>
          <p:cNvSpPr/>
          <p:nvPr/>
        </p:nvSpPr>
        <p:spPr>
          <a:xfrm>
            <a:off x="3894177" y="6690122"/>
            <a:ext cx="8271510" cy="326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phylip</a:t>
            </a:r>
            <a:endParaRPr lang="en-US" sz="1608" dirty="0"/>
          </a:p>
        </p:txBody>
      </p:sp>
      <p:sp>
        <p:nvSpPr>
          <p:cNvPr id="24" name="Text 22"/>
          <p:cNvSpPr/>
          <p:nvPr/>
        </p:nvSpPr>
        <p:spPr>
          <a:xfrm>
            <a:off x="3894177" y="7139345"/>
            <a:ext cx="8271510" cy="326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160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sudo apt-get install phyml</a:t>
            </a:r>
            <a:endParaRPr lang="en-US" sz="160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459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Rehman Ikram</cp:lastModifiedBy>
  <cp:revision>2</cp:revision>
  <dcterms:created xsi:type="dcterms:W3CDTF">2024-02-11T15:06:17Z</dcterms:created>
  <dcterms:modified xsi:type="dcterms:W3CDTF">2024-02-11T15:15:58Z</dcterms:modified>
</cp:coreProperties>
</file>